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1"/>
  </p:notesMasterIdLst>
  <p:sldIdLst>
    <p:sldId id="705" r:id="rId2"/>
    <p:sldId id="693" r:id="rId3"/>
    <p:sldId id="637" r:id="rId4"/>
    <p:sldId id="713" r:id="rId5"/>
    <p:sldId id="700" r:id="rId6"/>
    <p:sldId id="698" r:id="rId7"/>
    <p:sldId id="655" r:id="rId8"/>
    <p:sldId id="663" r:id="rId9"/>
    <p:sldId id="707" r:id="rId10"/>
    <p:sldId id="667" r:id="rId11"/>
    <p:sldId id="702" r:id="rId12"/>
    <p:sldId id="673" r:id="rId13"/>
    <p:sldId id="703" r:id="rId14"/>
    <p:sldId id="708" r:id="rId15"/>
    <p:sldId id="704" r:id="rId16"/>
    <p:sldId id="669" r:id="rId17"/>
    <p:sldId id="670" r:id="rId18"/>
    <p:sldId id="714" r:id="rId19"/>
    <p:sldId id="62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9F9F9"/>
    <a:srgbClr val="0000FF"/>
    <a:srgbClr val="FF5A33"/>
    <a:srgbClr val="5C0000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2206" autoAdjust="0"/>
  </p:normalViewPr>
  <p:slideViewPr>
    <p:cSldViewPr>
      <p:cViewPr varScale="1">
        <p:scale>
          <a:sx n="73" d="100"/>
          <a:sy n="73" d="100"/>
        </p:scale>
        <p:origin x="59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9533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EduSys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Phân tích thực thể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: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990600" y="2667000"/>
            <a:ext cx="1981200" cy="1905000"/>
          </a:xfrm>
          <a:prstGeom prst="foldedCorne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cap="small" dirty="0" err="1"/>
              <a:t>Chuyên</a:t>
            </a:r>
            <a:r>
              <a:rPr lang="en-US" sz="2800" b="1" cap="small" dirty="0"/>
              <a:t> </a:t>
            </a:r>
            <a:r>
              <a:rPr lang="en-US" sz="2800" b="1" cap="small" dirty="0" err="1" smtClean="0"/>
              <a:t>đề</a:t>
            </a:r>
            <a:endParaRPr lang="en-US" sz="2800" b="1" cap="small" dirty="0"/>
          </a:p>
        </p:txBody>
      </p:sp>
      <p:sp>
        <p:nvSpPr>
          <p:cNvPr id="8" name="Folded Corner 7"/>
          <p:cNvSpPr/>
          <p:nvPr/>
        </p:nvSpPr>
        <p:spPr>
          <a:xfrm>
            <a:off x="3152503" y="2667000"/>
            <a:ext cx="1981200" cy="190500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cap="small" dirty="0" err="1"/>
              <a:t>Khóa</a:t>
            </a:r>
            <a:r>
              <a:rPr lang="en-US" sz="2800" b="1" cap="small" dirty="0"/>
              <a:t> </a:t>
            </a:r>
            <a:r>
              <a:rPr lang="en-US" sz="2800" b="1" cap="small" dirty="0" err="1" smtClean="0"/>
              <a:t>học</a:t>
            </a:r>
            <a:endParaRPr lang="en-US" sz="2800" b="1" cap="small" dirty="0"/>
          </a:p>
        </p:txBody>
      </p:sp>
      <p:sp>
        <p:nvSpPr>
          <p:cNvPr id="9" name="Folded Corner 8"/>
          <p:cNvSpPr/>
          <p:nvPr/>
        </p:nvSpPr>
        <p:spPr>
          <a:xfrm>
            <a:off x="5314406" y="2649583"/>
            <a:ext cx="1981200" cy="1905000"/>
          </a:xfrm>
          <a:prstGeom prst="foldedCorne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cap="small" dirty="0" err="1"/>
              <a:t>Học</a:t>
            </a:r>
            <a:r>
              <a:rPr lang="en-US" sz="2800" b="1" cap="small" dirty="0"/>
              <a:t> </a:t>
            </a:r>
            <a:r>
              <a:rPr lang="en-US" sz="2800" b="1" cap="small" dirty="0" err="1" smtClean="0"/>
              <a:t>viên</a:t>
            </a:r>
            <a:endParaRPr lang="en-US" sz="2800" b="1" cap="small" dirty="0"/>
          </a:p>
        </p:txBody>
      </p:sp>
      <p:sp>
        <p:nvSpPr>
          <p:cNvPr id="10" name="Folded Corner 9"/>
          <p:cNvSpPr/>
          <p:nvPr/>
        </p:nvSpPr>
        <p:spPr>
          <a:xfrm>
            <a:off x="7476309" y="2649583"/>
            <a:ext cx="1981200" cy="1905000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cap="small" dirty="0" err="1"/>
              <a:t>Người</a:t>
            </a:r>
            <a:r>
              <a:rPr lang="en-US" sz="2800" b="1" cap="small" dirty="0"/>
              <a:t> </a:t>
            </a:r>
            <a:r>
              <a:rPr lang="en-US" sz="2800" b="1" cap="small" dirty="0" err="1" smtClean="0"/>
              <a:t>học</a:t>
            </a:r>
            <a:endParaRPr lang="en-US" sz="2800" b="1" cap="small" dirty="0"/>
          </a:p>
        </p:txBody>
      </p:sp>
      <p:sp>
        <p:nvSpPr>
          <p:cNvPr id="11" name="Folded Corner 10"/>
          <p:cNvSpPr/>
          <p:nvPr/>
        </p:nvSpPr>
        <p:spPr>
          <a:xfrm>
            <a:off x="9596846" y="2649583"/>
            <a:ext cx="1981200" cy="1905000"/>
          </a:xfrm>
          <a:prstGeom prst="foldedCorne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cap="small" dirty="0" err="1"/>
              <a:t>Nhân</a:t>
            </a:r>
            <a:r>
              <a:rPr lang="en-US" sz="2800" b="1" cap="small" dirty="0"/>
              <a:t> </a:t>
            </a:r>
            <a:r>
              <a:rPr lang="en-US" sz="2800" b="1" cap="small" dirty="0" err="1" smtClean="0"/>
              <a:t>viên</a:t>
            </a:r>
            <a:endParaRPr lang="en-US" sz="2800" b="1" cap="small" dirty="0"/>
          </a:p>
        </p:txBody>
      </p:sp>
      <p:sp>
        <p:nvSpPr>
          <p:cNvPr id="12" name="Rectangle 11"/>
          <p:cNvSpPr/>
          <p:nvPr/>
        </p:nvSpPr>
        <p:spPr>
          <a:xfrm>
            <a:off x="990600" y="4800600"/>
            <a:ext cx="10587446" cy="1066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/>
              <a:t>EduSys</a:t>
            </a:r>
            <a:endParaRPr lang="en-US" sz="4400" dirty="0"/>
          </a:p>
        </p:txBody>
      </p:sp>
      <p:sp>
        <p:nvSpPr>
          <p:cNvPr id="13" name="5-Point Star 12"/>
          <p:cNvSpPr/>
          <p:nvPr/>
        </p:nvSpPr>
        <p:spPr>
          <a:xfrm>
            <a:off x="1713328" y="3795765"/>
            <a:ext cx="533400" cy="5334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8200209" y="3795765"/>
            <a:ext cx="533400" cy="5334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10320746" y="3796937"/>
            <a:ext cx="533400" cy="5334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9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533400" y="4724400"/>
            <a:ext cx="1981200" cy="990600"/>
          </a:xfrm>
          <a:prstGeom prst="foldedCorne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cap="small" dirty="0" err="1"/>
              <a:t>Chuyên</a:t>
            </a:r>
            <a:r>
              <a:rPr lang="en-US" sz="2800" b="1" cap="small" dirty="0"/>
              <a:t> </a:t>
            </a:r>
            <a:r>
              <a:rPr lang="en-US" sz="2800" b="1" cap="small" dirty="0" err="1" smtClean="0"/>
              <a:t>đề</a:t>
            </a:r>
            <a:endParaRPr lang="en-US" sz="2800" b="1" cap="small" dirty="0"/>
          </a:p>
        </p:txBody>
      </p:sp>
      <p:sp>
        <p:nvSpPr>
          <p:cNvPr id="5" name="Folded Corner 4"/>
          <p:cNvSpPr/>
          <p:nvPr/>
        </p:nvSpPr>
        <p:spPr>
          <a:xfrm>
            <a:off x="533400" y="1828800"/>
            <a:ext cx="1981200" cy="99060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cap="small" dirty="0" err="1"/>
              <a:t>Khóa</a:t>
            </a:r>
            <a:r>
              <a:rPr lang="en-US" sz="2800" b="1" cap="small" dirty="0"/>
              <a:t> </a:t>
            </a:r>
            <a:r>
              <a:rPr lang="en-US" sz="2800" b="1" cap="small" dirty="0" err="1" smtClean="0"/>
              <a:t>học</a:t>
            </a:r>
            <a:endParaRPr lang="en-US" sz="2800" b="1" cap="small" dirty="0"/>
          </a:p>
        </p:txBody>
      </p:sp>
      <p:sp>
        <p:nvSpPr>
          <p:cNvPr id="6" name="Folded Corner 5"/>
          <p:cNvSpPr/>
          <p:nvPr/>
        </p:nvSpPr>
        <p:spPr>
          <a:xfrm>
            <a:off x="9601200" y="1828800"/>
            <a:ext cx="1981200" cy="990600"/>
          </a:xfrm>
          <a:prstGeom prst="foldedCorne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cap="small" dirty="0" err="1"/>
              <a:t>Học</a:t>
            </a:r>
            <a:r>
              <a:rPr lang="en-US" sz="2800" b="1" cap="small" dirty="0"/>
              <a:t> </a:t>
            </a:r>
            <a:r>
              <a:rPr lang="en-US" sz="2800" b="1" cap="small" dirty="0" err="1" smtClean="0"/>
              <a:t>viên</a:t>
            </a:r>
            <a:endParaRPr lang="en-US" sz="2800" b="1" cap="small" dirty="0"/>
          </a:p>
        </p:txBody>
      </p:sp>
      <p:sp>
        <p:nvSpPr>
          <p:cNvPr id="7" name="Folded Corner 6"/>
          <p:cNvSpPr/>
          <p:nvPr/>
        </p:nvSpPr>
        <p:spPr>
          <a:xfrm>
            <a:off x="9601200" y="4724400"/>
            <a:ext cx="1981200" cy="990600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cap="small" dirty="0" err="1"/>
              <a:t>Người</a:t>
            </a:r>
            <a:r>
              <a:rPr lang="en-US" sz="2800" b="1" cap="small" dirty="0"/>
              <a:t> </a:t>
            </a:r>
            <a:r>
              <a:rPr lang="en-US" sz="2800" b="1" cap="small" dirty="0" err="1" smtClean="0"/>
              <a:t>học</a:t>
            </a:r>
            <a:endParaRPr lang="en-US" sz="2800" b="1" cap="small" dirty="0"/>
          </a:p>
        </p:txBody>
      </p:sp>
      <p:sp>
        <p:nvSpPr>
          <p:cNvPr id="8" name="Folded Corner 7"/>
          <p:cNvSpPr/>
          <p:nvPr/>
        </p:nvSpPr>
        <p:spPr>
          <a:xfrm>
            <a:off x="5054071" y="4724400"/>
            <a:ext cx="1981200" cy="990600"/>
          </a:xfrm>
          <a:prstGeom prst="foldedCorne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cap="small" dirty="0" err="1"/>
              <a:t>Nhân</a:t>
            </a:r>
            <a:r>
              <a:rPr lang="en-US" sz="2800" b="1" cap="small" dirty="0"/>
              <a:t> </a:t>
            </a:r>
            <a:r>
              <a:rPr lang="en-US" sz="2800" b="1" cap="small" dirty="0" err="1" smtClean="0"/>
              <a:t>viên</a:t>
            </a:r>
            <a:endParaRPr lang="en-US" sz="2800" b="1" cap="small" dirty="0"/>
          </a:p>
        </p:txBody>
      </p:sp>
      <p:cxnSp>
        <p:nvCxnSpPr>
          <p:cNvPr id="16" name="Straight Arrow Connector 15"/>
          <p:cNvCxnSpPr>
            <a:stCxn id="4" idx="0"/>
            <a:endCxn id="5" idx="2"/>
          </p:cNvCxnSpPr>
          <p:nvPr/>
        </p:nvCxnSpPr>
        <p:spPr>
          <a:xfrm flipV="1">
            <a:off x="1524000" y="2819400"/>
            <a:ext cx="0" cy="1905000"/>
          </a:xfrm>
          <a:prstGeom prst="straightConnector1">
            <a:avLst/>
          </a:prstGeom>
          <a:ln w="7620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6" idx="2"/>
          </p:cNvCxnSpPr>
          <p:nvPr/>
        </p:nvCxnSpPr>
        <p:spPr>
          <a:xfrm flipV="1">
            <a:off x="10591800" y="2819400"/>
            <a:ext cx="0" cy="1905000"/>
          </a:xfrm>
          <a:prstGeom prst="straightConnector1">
            <a:avLst/>
          </a:prstGeom>
          <a:ln w="7620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  <a:endCxn id="5" idx="3"/>
          </p:cNvCxnSpPr>
          <p:nvPr/>
        </p:nvCxnSpPr>
        <p:spPr>
          <a:xfrm flipH="1">
            <a:off x="2514600" y="2324100"/>
            <a:ext cx="7086600" cy="0"/>
          </a:xfrm>
          <a:prstGeom prst="straightConnector1">
            <a:avLst/>
          </a:prstGeom>
          <a:ln w="7620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3"/>
            <a:endCxn id="7" idx="1"/>
          </p:cNvCxnSpPr>
          <p:nvPr/>
        </p:nvCxnSpPr>
        <p:spPr>
          <a:xfrm>
            <a:off x="7035271" y="5219700"/>
            <a:ext cx="2565929" cy="0"/>
          </a:xfrm>
          <a:prstGeom prst="straightConnector1">
            <a:avLst/>
          </a:prstGeom>
          <a:ln w="3175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</p:cNvCxnSpPr>
          <p:nvPr/>
        </p:nvCxnSpPr>
        <p:spPr>
          <a:xfrm flipH="1" flipV="1">
            <a:off x="2445787" y="2771415"/>
            <a:ext cx="3598884" cy="1952985"/>
          </a:xfrm>
          <a:prstGeom prst="straightConnector1">
            <a:avLst/>
          </a:prstGeom>
          <a:ln w="3175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Decision 54"/>
          <p:cNvSpPr/>
          <p:nvPr/>
        </p:nvSpPr>
        <p:spPr>
          <a:xfrm>
            <a:off x="832596" y="3362686"/>
            <a:ext cx="1382808" cy="866414"/>
          </a:xfrm>
          <a:prstGeom prst="flowChartDecision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309037" y="3611227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Có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7" name="Flowchart: Decision 56"/>
          <p:cNvSpPr/>
          <p:nvPr/>
        </p:nvSpPr>
        <p:spPr>
          <a:xfrm>
            <a:off x="5384079" y="1876786"/>
            <a:ext cx="1382808" cy="866414"/>
          </a:xfrm>
          <a:prstGeom prst="flowChartDecision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547936" y="21253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Tham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gia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9" name="Flowchart: Decision 58"/>
          <p:cNvSpPr/>
          <p:nvPr/>
        </p:nvSpPr>
        <p:spPr>
          <a:xfrm>
            <a:off x="9900396" y="3452993"/>
            <a:ext cx="1382808" cy="866414"/>
          </a:xfrm>
          <a:prstGeom prst="flowChartDecision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0116353" y="3701534"/>
            <a:ext cx="95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Đăng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ký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1" name="Flowchart: Decision 60"/>
          <p:cNvSpPr/>
          <p:nvPr/>
        </p:nvSpPr>
        <p:spPr>
          <a:xfrm>
            <a:off x="3475159" y="3266716"/>
            <a:ext cx="1382808" cy="866414"/>
          </a:xfrm>
          <a:prstGeom prst="flowChartDecision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907423" y="3515257"/>
            <a:ext cx="51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Tạo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5" name="Flowchart: Decision 64"/>
          <p:cNvSpPr/>
          <p:nvPr/>
        </p:nvSpPr>
        <p:spPr>
          <a:xfrm>
            <a:off x="7608792" y="4786492"/>
            <a:ext cx="1382808" cy="866414"/>
          </a:xfrm>
          <a:prstGeom prst="flowChartDecision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775859" y="5035033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Ghi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nhận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68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Chuyên đề &amp; khóa 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1676400"/>
          </a:xfrm>
        </p:spPr>
        <p:txBody>
          <a:bodyPr/>
          <a:lstStyle/>
          <a:p>
            <a:r>
              <a:rPr lang="en-US" b="1" dirty="0" err="1" smtClean="0"/>
              <a:t>Chuyên</a:t>
            </a:r>
            <a:r>
              <a:rPr lang="en-US" b="1" dirty="0" smtClean="0"/>
              <a:t> </a:t>
            </a:r>
            <a:r>
              <a:rPr lang="en-US" b="1" dirty="0" err="1" smtClean="0"/>
              <a:t>đề</a:t>
            </a:r>
            <a:r>
              <a:rPr lang="en-US" b="1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môn-đun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r>
              <a:rPr lang="en-US" b="1" dirty="0" err="1"/>
              <a:t>Khóa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888172"/>
              </p:ext>
            </p:extLst>
          </p:nvPr>
        </p:nvGraphicFramePr>
        <p:xfrm>
          <a:off x="1752600" y="3048000"/>
          <a:ext cx="37338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31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 err="1" smtClean="0">
                          <a:solidFill>
                            <a:srgbClr val="FF3300"/>
                          </a:solidFill>
                          <a:latin typeface="+mn-lt"/>
                          <a:ea typeface="+mn-ea"/>
                          <a:cs typeface="+mn-cs"/>
                        </a:rPr>
                        <a:t>Chuyên</a:t>
                      </a:r>
                      <a:r>
                        <a:rPr lang="en-US" sz="2400" b="1" kern="1200" dirty="0" smtClean="0">
                          <a:solidFill>
                            <a:srgbClr val="FF33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 smtClean="0">
                          <a:solidFill>
                            <a:srgbClr val="FF3300"/>
                          </a:solidFill>
                          <a:latin typeface="+mn-lt"/>
                          <a:ea typeface="+mn-ea"/>
                          <a:cs typeface="+mn-cs"/>
                        </a:rPr>
                        <a:t>Đề</a:t>
                      </a:r>
                      <a:endParaRPr lang="en-US" sz="2400" b="1" kern="1200" dirty="0">
                        <a:solidFill>
                          <a:srgbClr val="FF33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382">
                <a:tc>
                  <a:txBody>
                    <a:bodyPr/>
                    <a:lstStyle/>
                    <a:p>
                      <a:pPr lvl="0"/>
                      <a:r>
                        <a:rPr lang="en-US" sz="2400" dirty="0" err="1" smtClean="0"/>
                        <a:t>Mã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chuyên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đề</a:t>
                      </a:r>
                      <a:endParaRPr lang="en-US" sz="2400" dirty="0" smtClean="0"/>
                    </a:p>
                    <a:p>
                      <a:pPr lvl="0"/>
                      <a:r>
                        <a:rPr lang="en-US" sz="2400" dirty="0" err="1" smtClean="0"/>
                        <a:t>Tên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chuyên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đề</a:t>
                      </a:r>
                      <a:endParaRPr lang="en-US" sz="2400" dirty="0" smtClean="0"/>
                    </a:p>
                    <a:p>
                      <a:pPr lvl="0"/>
                      <a:r>
                        <a:rPr lang="en-US" sz="2400" i="1" dirty="0" err="1" smtClean="0"/>
                        <a:t>Học</a:t>
                      </a:r>
                      <a:r>
                        <a:rPr lang="en-US" sz="2400" i="1" dirty="0" smtClean="0"/>
                        <a:t> </a:t>
                      </a:r>
                      <a:r>
                        <a:rPr lang="en-US" sz="2400" i="1" dirty="0" err="1" smtClean="0"/>
                        <a:t>phí</a:t>
                      </a:r>
                      <a:endParaRPr lang="en-US" sz="2400" i="1" dirty="0" smtClean="0"/>
                    </a:p>
                    <a:p>
                      <a:pPr lvl="0"/>
                      <a:r>
                        <a:rPr lang="en-US" sz="2400" i="1" dirty="0" err="1" smtClean="0"/>
                        <a:t>Thời</a:t>
                      </a:r>
                      <a:r>
                        <a:rPr lang="en-US" sz="2400" i="1" dirty="0" smtClean="0"/>
                        <a:t> </a:t>
                      </a:r>
                      <a:r>
                        <a:rPr lang="en-US" sz="2400" i="1" dirty="0" err="1" smtClean="0"/>
                        <a:t>lượng</a:t>
                      </a:r>
                      <a:endParaRPr lang="en-US" sz="2400" i="1" dirty="0" smtClean="0"/>
                    </a:p>
                    <a:p>
                      <a:pPr lvl="0"/>
                      <a:r>
                        <a:rPr lang="en-US" sz="2400" dirty="0" err="1" smtClean="0"/>
                        <a:t>Hình</a:t>
                      </a:r>
                      <a:r>
                        <a:rPr lang="en-US" sz="2400" dirty="0" smtClean="0"/>
                        <a:t> logo</a:t>
                      </a:r>
                    </a:p>
                    <a:p>
                      <a:pPr lvl="0"/>
                      <a:r>
                        <a:rPr lang="en-US" sz="2400" dirty="0" err="1" smtClean="0"/>
                        <a:t>Mô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tả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chuyên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đề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592473"/>
              </p:ext>
            </p:extLst>
          </p:nvPr>
        </p:nvGraphicFramePr>
        <p:xfrm>
          <a:off x="6858000" y="3048000"/>
          <a:ext cx="37338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31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 err="1" smtClean="0">
                          <a:solidFill>
                            <a:srgbClr val="FF3300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sz="2400" b="1" kern="1200" dirty="0" smtClean="0">
                          <a:solidFill>
                            <a:srgbClr val="FF33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 smtClean="0">
                          <a:solidFill>
                            <a:srgbClr val="FF3300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endParaRPr lang="en-US" sz="2400" b="1" kern="1200" dirty="0">
                        <a:solidFill>
                          <a:srgbClr val="FF33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382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Mã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khóa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học</a:t>
                      </a:r>
                      <a:endParaRPr lang="en-US" sz="2400" dirty="0" smtClean="0"/>
                    </a:p>
                    <a:p>
                      <a:r>
                        <a:rPr lang="en-US" sz="2400" dirty="0" err="1" smtClean="0"/>
                        <a:t>Mã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chuyên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đề</a:t>
                      </a:r>
                      <a:endParaRPr lang="en-US" sz="2400" dirty="0" smtClean="0"/>
                    </a:p>
                    <a:p>
                      <a:r>
                        <a:rPr lang="en-US" sz="2400" i="1" dirty="0" err="1" smtClean="0"/>
                        <a:t>Học</a:t>
                      </a:r>
                      <a:r>
                        <a:rPr lang="en-US" sz="2400" i="1" dirty="0" smtClean="0"/>
                        <a:t> </a:t>
                      </a:r>
                      <a:r>
                        <a:rPr lang="en-US" sz="2400" i="1" dirty="0" err="1" smtClean="0"/>
                        <a:t>phí</a:t>
                      </a:r>
                      <a:endParaRPr lang="en-US" sz="2400" i="1" dirty="0" smtClean="0"/>
                    </a:p>
                    <a:p>
                      <a:r>
                        <a:rPr lang="en-US" sz="2400" i="1" dirty="0" err="1" smtClean="0"/>
                        <a:t>Thời</a:t>
                      </a:r>
                      <a:r>
                        <a:rPr lang="en-US" sz="2400" i="1" dirty="0" smtClean="0"/>
                        <a:t> </a:t>
                      </a:r>
                      <a:r>
                        <a:rPr lang="en-US" sz="2400" i="1" dirty="0" err="1" smtClean="0"/>
                        <a:t>lượng</a:t>
                      </a:r>
                      <a:endParaRPr lang="en-US" sz="2400" i="1" dirty="0" smtClean="0"/>
                    </a:p>
                    <a:p>
                      <a:r>
                        <a:rPr lang="en-US" sz="2400" b="1" dirty="0" err="1" smtClean="0"/>
                        <a:t>Ngày</a:t>
                      </a:r>
                      <a:r>
                        <a:rPr lang="en-US" sz="2400" b="1" dirty="0" smtClean="0"/>
                        <a:t> </a:t>
                      </a:r>
                      <a:r>
                        <a:rPr lang="en-US" sz="2400" b="1" dirty="0" err="1" smtClean="0"/>
                        <a:t>khai</a:t>
                      </a:r>
                      <a:r>
                        <a:rPr lang="en-US" sz="2400" b="1" dirty="0" smtClean="0"/>
                        <a:t> </a:t>
                      </a:r>
                      <a:r>
                        <a:rPr lang="en-US" sz="2400" b="1" dirty="0" err="1" smtClean="0"/>
                        <a:t>giảng</a:t>
                      </a:r>
                      <a:endParaRPr lang="en-US" sz="2400" b="1" dirty="0" smtClean="0"/>
                    </a:p>
                    <a:p>
                      <a:r>
                        <a:rPr lang="en-US" sz="2400" dirty="0" err="1" smtClean="0"/>
                        <a:t>Ghi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chú</a:t>
                      </a:r>
                      <a:endParaRPr lang="en-US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03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Chuyên đề &amp; khóa 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1600200"/>
          </a:xfrm>
        </p:spPr>
        <p:txBody>
          <a:bodyPr/>
          <a:lstStyle/>
          <a:p>
            <a:r>
              <a:rPr lang="en-US" b="1" dirty="0" err="1" smtClean="0"/>
              <a:t>Người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r>
              <a:rPr lang="en-US" b="1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Hoc </a:t>
            </a:r>
            <a:r>
              <a:rPr lang="en-US" b="1" dirty="0" err="1" smtClean="0"/>
              <a:t>viên</a:t>
            </a:r>
            <a:r>
              <a:rPr lang="en-US" b="1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Nhân</a:t>
            </a:r>
            <a:r>
              <a:rPr lang="en-US" b="1" dirty="0" smtClean="0"/>
              <a:t> </a:t>
            </a:r>
            <a:r>
              <a:rPr lang="en-US" b="1" dirty="0" err="1" smtClean="0"/>
              <a:t>viên</a:t>
            </a:r>
            <a:r>
              <a:rPr lang="en-US" b="1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294391"/>
              </p:ext>
            </p:extLst>
          </p:nvPr>
        </p:nvGraphicFramePr>
        <p:xfrm>
          <a:off x="609600" y="3048000"/>
          <a:ext cx="3276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318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solidFill>
                            <a:srgbClr val="FF3300"/>
                          </a:solidFill>
                        </a:rPr>
                        <a:t>Người</a:t>
                      </a:r>
                      <a:r>
                        <a:rPr lang="en-US" sz="2400" b="1" baseline="0" dirty="0" smtClean="0">
                          <a:solidFill>
                            <a:srgbClr val="FF3300"/>
                          </a:solidFill>
                        </a:rPr>
                        <a:t> </a:t>
                      </a:r>
                      <a:r>
                        <a:rPr lang="en-US" sz="2400" b="1" baseline="0" dirty="0" err="1" smtClean="0">
                          <a:solidFill>
                            <a:srgbClr val="FF3300"/>
                          </a:solidFill>
                        </a:rPr>
                        <a:t>Học</a:t>
                      </a:r>
                      <a:endParaRPr lang="en-US" sz="2400" b="1" dirty="0">
                        <a:solidFill>
                          <a:srgbClr val="FF33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382">
                <a:tc>
                  <a:txBody>
                    <a:bodyPr/>
                    <a:lstStyle/>
                    <a:p>
                      <a:pPr lvl="0"/>
                      <a:r>
                        <a:rPr lang="en-US" sz="2400" dirty="0" err="1" smtClean="0"/>
                        <a:t>Mã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người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học</a:t>
                      </a:r>
                      <a:endParaRPr lang="en-US" sz="2400" dirty="0" smtClean="0"/>
                    </a:p>
                    <a:p>
                      <a:pPr lvl="0"/>
                      <a:r>
                        <a:rPr lang="en-US" sz="2400" dirty="0" err="1" smtClean="0"/>
                        <a:t>Họ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và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tên</a:t>
                      </a:r>
                      <a:endParaRPr lang="en-US" sz="2400" dirty="0" smtClean="0"/>
                    </a:p>
                    <a:p>
                      <a:pPr lvl="0"/>
                      <a:r>
                        <a:rPr lang="en-US" sz="2400" dirty="0" err="1" smtClean="0"/>
                        <a:t>Ngày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sinh</a:t>
                      </a:r>
                      <a:endParaRPr lang="en-US" sz="2400" dirty="0" smtClean="0"/>
                    </a:p>
                    <a:p>
                      <a:pPr lvl="0"/>
                      <a:r>
                        <a:rPr lang="en-US" sz="2400" dirty="0" err="1" smtClean="0"/>
                        <a:t>Giới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tính</a:t>
                      </a:r>
                      <a:endParaRPr lang="en-US" sz="2400" dirty="0" smtClean="0"/>
                    </a:p>
                    <a:p>
                      <a:pPr lvl="0"/>
                      <a:r>
                        <a:rPr lang="en-US" sz="2400" dirty="0" err="1" smtClean="0"/>
                        <a:t>Số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điện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thoại</a:t>
                      </a:r>
                      <a:endParaRPr lang="en-US" sz="2400" dirty="0" smtClean="0"/>
                    </a:p>
                    <a:p>
                      <a:pPr lvl="0"/>
                      <a:r>
                        <a:rPr lang="en-US" sz="2400" dirty="0" smtClean="0"/>
                        <a:t>Email</a:t>
                      </a:r>
                    </a:p>
                    <a:p>
                      <a:pPr lvl="0"/>
                      <a:r>
                        <a:rPr lang="en-US" sz="2400" dirty="0" err="1" smtClean="0"/>
                        <a:t>Ghi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chú</a:t>
                      </a:r>
                      <a:endParaRPr lang="en-US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948179"/>
              </p:ext>
            </p:extLst>
          </p:nvPr>
        </p:nvGraphicFramePr>
        <p:xfrm>
          <a:off x="4457700" y="3048000"/>
          <a:ext cx="3276600" cy="312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40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 err="1" smtClean="0">
                          <a:solidFill>
                            <a:srgbClr val="FF3300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sz="2400" b="1" kern="1200" dirty="0" smtClean="0">
                          <a:solidFill>
                            <a:srgbClr val="FF33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 smtClean="0">
                          <a:solidFill>
                            <a:srgbClr val="FF3300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2400" b="1" kern="1200" dirty="0">
                        <a:solidFill>
                          <a:srgbClr val="FF33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0">
                <a:tc>
                  <a:txBody>
                    <a:bodyPr/>
                    <a:lstStyle/>
                    <a:p>
                      <a:pPr lvl="0"/>
                      <a:r>
                        <a:rPr lang="en-US" sz="2400" dirty="0" err="1" smtClean="0"/>
                        <a:t>Mã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học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viên</a:t>
                      </a:r>
                      <a:endParaRPr lang="en-US" sz="2400" dirty="0" smtClean="0"/>
                    </a:p>
                    <a:p>
                      <a:pPr lvl="0"/>
                      <a:r>
                        <a:rPr lang="en-US" sz="2400" dirty="0" err="1" smtClean="0"/>
                        <a:t>Mã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khóa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học</a:t>
                      </a:r>
                      <a:endParaRPr lang="en-US" sz="2400" dirty="0" smtClean="0"/>
                    </a:p>
                    <a:p>
                      <a:pPr lvl="0"/>
                      <a:r>
                        <a:rPr lang="en-US" sz="2400" dirty="0" err="1" smtClean="0"/>
                        <a:t>Mã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người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học</a:t>
                      </a:r>
                      <a:endParaRPr lang="en-US" sz="2400" dirty="0" smtClean="0"/>
                    </a:p>
                    <a:p>
                      <a:pPr lvl="0"/>
                      <a:r>
                        <a:rPr lang="en-US" sz="2400" dirty="0" err="1" smtClean="0"/>
                        <a:t>Điểm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trung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bình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329791"/>
              </p:ext>
            </p:extLst>
          </p:nvPr>
        </p:nvGraphicFramePr>
        <p:xfrm>
          <a:off x="8305800" y="3048000"/>
          <a:ext cx="3276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3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 err="1" smtClean="0">
                          <a:solidFill>
                            <a:srgbClr val="FF3300"/>
                          </a:solidFill>
                          <a:latin typeface="+mn-lt"/>
                          <a:ea typeface="+mn-ea"/>
                          <a:cs typeface="+mn-cs"/>
                        </a:rPr>
                        <a:t>Nhân</a:t>
                      </a:r>
                      <a:r>
                        <a:rPr lang="en-US" sz="2400" b="1" kern="1200" dirty="0" smtClean="0">
                          <a:solidFill>
                            <a:srgbClr val="FF33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 smtClean="0">
                          <a:solidFill>
                            <a:srgbClr val="FF3300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2400" b="1" kern="1200" dirty="0">
                        <a:solidFill>
                          <a:srgbClr val="FF33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163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Mã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nhân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viên</a:t>
                      </a:r>
                      <a:r>
                        <a:rPr lang="en-US" sz="2400" dirty="0" smtClean="0"/>
                        <a:t> </a:t>
                      </a:r>
                    </a:p>
                    <a:p>
                      <a:r>
                        <a:rPr lang="en-US" sz="2400" dirty="0" err="1" smtClean="0"/>
                        <a:t>Mật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khẩu</a:t>
                      </a:r>
                      <a:endParaRPr lang="en-US" sz="2400" dirty="0" smtClean="0"/>
                    </a:p>
                    <a:p>
                      <a:r>
                        <a:rPr lang="en-US" sz="2400" dirty="0" err="1" smtClean="0"/>
                        <a:t>Họ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và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tên</a:t>
                      </a:r>
                      <a:endParaRPr lang="en-US" sz="2400" dirty="0" smtClean="0"/>
                    </a:p>
                    <a:p>
                      <a:r>
                        <a:rPr lang="en-US" sz="2400" dirty="0" err="1" smtClean="0"/>
                        <a:t>Vai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trò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09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59021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Phân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tích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chức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năng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703390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lded Corner 24"/>
          <p:cNvSpPr/>
          <p:nvPr/>
        </p:nvSpPr>
        <p:spPr>
          <a:xfrm>
            <a:off x="554328" y="2327275"/>
            <a:ext cx="3293013" cy="2778125"/>
          </a:xfrm>
          <a:prstGeom prst="foldedCorner">
            <a:avLst>
              <a:gd name="adj" fmla="val 805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lded Corner 25"/>
          <p:cNvSpPr/>
          <p:nvPr/>
        </p:nvSpPr>
        <p:spPr>
          <a:xfrm>
            <a:off x="4419600" y="2327275"/>
            <a:ext cx="3293013" cy="2778125"/>
          </a:xfrm>
          <a:prstGeom prst="foldedCorner">
            <a:avLst>
              <a:gd name="adj" fmla="val 805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lded Corner 26"/>
          <p:cNvSpPr/>
          <p:nvPr/>
        </p:nvSpPr>
        <p:spPr>
          <a:xfrm>
            <a:off x="8289387" y="2327275"/>
            <a:ext cx="3293013" cy="2778125"/>
          </a:xfrm>
          <a:prstGeom prst="foldedCorner">
            <a:avLst>
              <a:gd name="adj" fmla="val 805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cap="smal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 err="1" smtClean="0">
                <a:solidFill>
                  <a:srgbClr val="FF3300"/>
                </a:solidFill>
              </a:rPr>
              <a:t>Chức</a:t>
            </a:r>
            <a:r>
              <a:rPr lang="en-US" b="1" cap="small" dirty="0" smtClean="0">
                <a:solidFill>
                  <a:srgbClr val="FF3300"/>
                </a:solidFill>
              </a:rPr>
              <a:t> </a:t>
            </a:r>
            <a:r>
              <a:rPr lang="en-US" b="1" cap="small" dirty="0" err="1" smtClean="0">
                <a:solidFill>
                  <a:srgbClr val="FF3300"/>
                </a:solidFill>
              </a:rPr>
              <a:t>năng</a:t>
            </a:r>
            <a:r>
              <a:rPr lang="en-US" b="1" cap="small" dirty="0" smtClean="0">
                <a:solidFill>
                  <a:srgbClr val="FF3300"/>
                </a:solidFill>
              </a:rPr>
              <a:t> </a:t>
            </a:r>
            <a:r>
              <a:rPr lang="en-US" b="1" cap="small" dirty="0" err="1" smtClean="0">
                <a:solidFill>
                  <a:srgbClr val="FF3300"/>
                </a:solidFill>
              </a:rPr>
              <a:t>của</a:t>
            </a:r>
            <a:r>
              <a:rPr lang="en-US" b="1" cap="small" dirty="0" smtClean="0">
                <a:solidFill>
                  <a:srgbClr val="FF3300"/>
                </a:solidFill>
              </a:rPr>
              <a:t> </a:t>
            </a:r>
            <a:r>
              <a:rPr lang="en-US" b="1" cap="small" dirty="0" err="1" smtClean="0">
                <a:solidFill>
                  <a:srgbClr val="FF3300"/>
                </a:solidFill>
              </a:rPr>
              <a:t>EduSys</a:t>
            </a:r>
            <a:endParaRPr lang="en-US" b="1" cap="small" dirty="0">
              <a:solidFill>
                <a:srgbClr val="FF33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41475"/>
            <a:ext cx="3254155" cy="639762"/>
          </a:xfrm>
        </p:spPr>
        <p:txBody>
          <a:bodyPr/>
          <a:lstStyle/>
          <a:p>
            <a:r>
              <a:rPr lang="en-US" dirty="0" smtClean="0">
                <a:solidFill>
                  <a:srgbClr val="FF3300"/>
                </a:solidFill>
              </a:rPr>
              <a:t>QUẢN LÝ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1" y="2444750"/>
            <a:ext cx="3254154" cy="24884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cap="small" dirty="0" err="1" smtClean="0"/>
              <a:t>Quản</a:t>
            </a:r>
            <a:r>
              <a:rPr lang="en-US" b="1" cap="small" dirty="0" smtClean="0"/>
              <a:t> </a:t>
            </a:r>
            <a:r>
              <a:rPr lang="en-US" b="1" cap="small" dirty="0" err="1" smtClean="0"/>
              <a:t>lý</a:t>
            </a:r>
            <a:r>
              <a:rPr lang="en-US" b="1" cap="small" dirty="0" smtClean="0"/>
              <a:t> </a:t>
            </a:r>
            <a:r>
              <a:rPr lang="en-US" b="1" cap="small" dirty="0" err="1" smtClean="0"/>
              <a:t>chuyên</a:t>
            </a:r>
            <a:r>
              <a:rPr lang="en-US" b="1" cap="small" dirty="0" smtClean="0"/>
              <a:t> </a:t>
            </a:r>
            <a:r>
              <a:rPr lang="en-US" b="1" cap="small" dirty="0" err="1" smtClean="0"/>
              <a:t>đề</a:t>
            </a:r>
            <a:endParaRPr lang="en-US" b="1" cap="small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small" dirty="0" err="1" smtClean="0"/>
              <a:t>Quản</a:t>
            </a:r>
            <a:r>
              <a:rPr lang="en-US" b="1" cap="small" dirty="0" smtClean="0"/>
              <a:t> </a:t>
            </a:r>
            <a:r>
              <a:rPr lang="en-US" b="1" cap="small" dirty="0" err="1" smtClean="0"/>
              <a:t>lý</a:t>
            </a:r>
            <a:r>
              <a:rPr lang="en-US" b="1" cap="small" dirty="0" smtClean="0"/>
              <a:t> </a:t>
            </a:r>
            <a:r>
              <a:rPr lang="en-US" b="1" cap="small" dirty="0" err="1" smtClean="0"/>
              <a:t>khóa</a:t>
            </a:r>
            <a:r>
              <a:rPr lang="en-US" b="1" cap="small" dirty="0" smtClean="0"/>
              <a:t> </a:t>
            </a:r>
            <a:r>
              <a:rPr lang="en-US" b="1" cap="small" dirty="0" err="1" smtClean="0"/>
              <a:t>học</a:t>
            </a:r>
            <a:endParaRPr lang="en-US" b="1" cap="small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small" dirty="0" err="1" smtClean="0"/>
              <a:t>Quản</a:t>
            </a:r>
            <a:r>
              <a:rPr lang="en-US" b="1" cap="small" dirty="0" smtClean="0"/>
              <a:t> </a:t>
            </a:r>
            <a:r>
              <a:rPr lang="en-US" b="1" cap="small" dirty="0" err="1" smtClean="0"/>
              <a:t>lý</a:t>
            </a:r>
            <a:r>
              <a:rPr lang="en-US" b="1" cap="small" dirty="0" smtClean="0"/>
              <a:t> </a:t>
            </a:r>
            <a:r>
              <a:rPr lang="en-US" b="1" cap="small" dirty="0" err="1" smtClean="0"/>
              <a:t>người</a:t>
            </a:r>
            <a:r>
              <a:rPr lang="en-US" b="1" cap="small" dirty="0" smtClean="0"/>
              <a:t> </a:t>
            </a:r>
            <a:r>
              <a:rPr lang="en-US" b="1" cap="small" dirty="0" err="1" smtClean="0"/>
              <a:t>học</a:t>
            </a:r>
            <a:endParaRPr lang="en-US" b="1" cap="small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small" dirty="0" err="1" smtClean="0"/>
              <a:t>Quản</a:t>
            </a:r>
            <a:r>
              <a:rPr lang="en-US" b="1" cap="small" dirty="0" smtClean="0"/>
              <a:t> </a:t>
            </a:r>
            <a:r>
              <a:rPr lang="en-US" b="1" cap="small" dirty="0" err="1" smtClean="0"/>
              <a:t>lý</a:t>
            </a:r>
            <a:r>
              <a:rPr lang="en-US" b="1" cap="small" dirty="0" smtClean="0"/>
              <a:t> </a:t>
            </a:r>
            <a:r>
              <a:rPr lang="en-US" b="1" cap="small" dirty="0" err="1" smtClean="0"/>
              <a:t>học</a:t>
            </a:r>
            <a:r>
              <a:rPr lang="en-US" b="1" cap="small" dirty="0" smtClean="0"/>
              <a:t> </a:t>
            </a:r>
            <a:r>
              <a:rPr lang="en-US" b="1" cap="small" dirty="0" err="1" smtClean="0"/>
              <a:t>viên</a:t>
            </a:r>
            <a:endParaRPr lang="en-US" b="1" cap="small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small" dirty="0" err="1" smtClean="0"/>
              <a:t>Quản</a:t>
            </a:r>
            <a:r>
              <a:rPr lang="en-US" b="1" cap="small" dirty="0" smtClean="0"/>
              <a:t> </a:t>
            </a:r>
            <a:r>
              <a:rPr lang="en-US" b="1" cap="small" dirty="0" err="1" smtClean="0"/>
              <a:t>lý</a:t>
            </a:r>
            <a:r>
              <a:rPr lang="en-US" b="1" cap="small" dirty="0" smtClean="0"/>
              <a:t> </a:t>
            </a:r>
            <a:r>
              <a:rPr lang="en-US" b="1" cap="small" dirty="0" err="1" smtClean="0"/>
              <a:t>nhân</a:t>
            </a:r>
            <a:r>
              <a:rPr lang="en-US" b="1" cap="small" dirty="0" smtClean="0"/>
              <a:t> </a:t>
            </a:r>
            <a:r>
              <a:rPr lang="en-US" b="1" cap="small" dirty="0" err="1" smtClean="0"/>
              <a:t>viên</a:t>
            </a:r>
            <a:endParaRPr lang="en-US" b="1" cap="small" dirty="0" smtClean="0"/>
          </a:p>
          <a:p>
            <a:endParaRPr lang="en-US" b="1" cap="small" dirty="0" smtClean="0"/>
          </a:p>
          <a:p>
            <a:endParaRPr lang="en-US" b="1" cap="smal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1444" y="1641475"/>
            <a:ext cx="3255433" cy="639762"/>
          </a:xfrm>
        </p:spPr>
        <p:txBody>
          <a:bodyPr/>
          <a:lstStyle/>
          <a:p>
            <a:r>
              <a:rPr lang="en-US" dirty="0" smtClean="0">
                <a:solidFill>
                  <a:srgbClr val="FF3300"/>
                </a:solidFill>
              </a:rPr>
              <a:t>TỔNG HỢP – THỐNG KÊ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1445" y="2444750"/>
            <a:ext cx="3255432" cy="2016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cap="small" dirty="0" err="1" smtClean="0"/>
              <a:t>Doanh</a:t>
            </a:r>
            <a:r>
              <a:rPr lang="en-US" b="1" cap="small" dirty="0" smtClean="0"/>
              <a:t> </a:t>
            </a:r>
            <a:r>
              <a:rPr lang="en-US" b="1" cap="small" dirty="0" err="1"/>
              <a:t>thu</a:t>
            </a:r>
            <a:endParaRPr lang="en-US" b="1" cap="small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small" dirty="0" err="1"/>
              <a:t>Điểm</a:t>
            </a:r>
            <a:r>
              <a:rPr lang="en-US" b="1" cap="small" dirty="0"/>
              <a:t> </a:t>
            </a:r>
            <a:r>
              <a:rPr lang="en-US" b="1" cap="small" dirty="0" err="1"/>
              <a:t>theo</a:t>
            </a:r>
            <a:r>
              <a:rPr lang="en-US" b="1" cap="small" dirty="0"/>
              <a:t> </a:t>
            </a:r>
            <a:r>
              <a:rPr lang="en-US" b="1" cap="small" dirty="0" err="1"/>
              <a:t>lớp</a:t>
            </a:r>
            <a:endParaRPr lang="en-US" b="1" cap="small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small" dirty="0" err="1"/>
              <a:t>Điểm</a:t>
            </a:r>
            <a:r>
              <a:rPr lang="en-US" b="1" cap="small" dirty="0"/>
              <a:t> </a:t>
            </a:r>
            <a:r>
              <a:rPr lang="en-US" b="1" cap="small" dirty="0" err="1"/>
              <a:t>theo</a:t>
            </a:r>
            <a:r>
              <a:rPr lang="en-US" b="1" cap="small" dirty="0"/>
              <a:t> </a:t>
            </a:r>
            <a:r>
              <a:rPr lang="en-US" b="1" cap="small" dirty="0" err="1"/>
              <a:t>chuyên</a:t>
            </a:r>
            <a:r>
              <a:rPr lang="en-US" b="1" cap="small" dirty="0"/>
              <a:t> </a:t>
            </a:r>
            <a:r>
              <a:rPr lang="en-US" b="1" cap="small" dirty="0" err="1"/>
              <a:t>đề</a:t>
            </a:r>
            <a:endParaRPr lang="en-US" b="1" cap="small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small" dirty="0" err="1"/>
              <a:t>Người</a:t>
            </a:r>
            <a:r>
              <a:rPr lang="en-US" b="1" cap="small" dirty="0"/>
              <a:t> </a:t>
            </a:r>
            <a:r>
              <a:rPr lang="en-US" b="1" cap="small" dirty="0" err="1"/>
              <a:t>học</a:t>
            </a:r>
            <a:r>
              <a:rPr lang="en-US" b="1" cap="small" dirty="0"/>
              <a:t> </a:t>
            </a:r>
            <a:r>
              <a:rPr lang="en-US" b="1" cap="small" dirty="0" err="1"/>
              <a:t>theo</a:t>
            </a:r>
            <a:r>
              <a:rPr lang="en-US" b="1" cap="small" dirty="0"/>
              <a:t> </a:t>
            </a:r>
            <a:r>
              <a:rPr lang="en-US" b="1" cap="small" dirty="0" err="1"/>
              <a:t>năm</a:t>
            </a:r>
            <a:endParaRPr lang="en-US" b="1" cap="small" dirty="0"/>
          </a:p>
          <a:p>
            <a:endParaRPr lang="en-US" b="1" cap="small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8250767" y="1641475"/>
            <a:ext cx="3255433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3300"/>
                </a:solidFill>
              </a:rPr>
              <a:t>TÀI KHOẢN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8250768" y="2444750"/>
            <a:ext cx="3255432" cy="1254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b="1" cap="small" dirty="0" err="1"/>
              <a:t>Đăng</a:t>
            </a:r>
            <a:r>
              <a:rPr lang="en-US" b="1" cap="small" dirty="0"/>
              <a:t> </a:t>
            </a:r>
            <a:r>
              <a:rPr lang="en-US" b="1" cap="small" dirty="0" err="1"/>
              <a:t>nhập</a:t>
            </a:r>
            <a:endParaRPr lang="en-US" b="1" cap="small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small" dirty="0" err="1"/>
              <a:t>Đổi</a:t>
            </a:r>
            <a:r>
              <a:rPr lang="en-US" b="1" cap="small" dirty="0"/>
              <a:t> </a:t>
            </a:r>
            <a:r>
              <a:rPr lang="en-US" b="1" cap="small" dirty="0" err="1"/>
              <a:t>mật</a:t>
            </a:r>
            <a:r>
              <a:rPr lang="en-US" b="1" cap="small" dirty="0"/>
              <a:t> </a:t>
            </a:r>
            <a:r>
              <a:rPr lang="en-US" b="1" cap="small" dirty="0" err="1"/>
              <a:t>khẩu</a:t>
            </a:r>
            <a:endParaRPr lang="en-US" b="1" cap="small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762000" y="12954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45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066800"/>
            <a:ext cx="4501124" cy="5257800"/>
          </a:xfrm>
        </p:spPr>
        <p:txBody>
          <a:bodyPr/>
          <a:lstStyle/>
          <a:p>
            <a:r>
              <a:rPr lang="en-US" cap="small" dirty="0" err="1" smtClean="0"/>
              <a:t>Mỗi</a:t>
            </a:r>
            <a:r>
              <a:rPr lang="en-US" cap="small" dirty="0" smtClean="0"/>
              <a:t> </a:t>
            </a:r>
            <a:r>
              <a:rPr lang="en-US" cap="small" dirty="0" err="1" smtClean="0"/>
              <a:t>chức</a:t>
            </a:r>
            <a:r>
              <a:rPr lang="en-US" cap="small" dirty="0" smtClean="0"/>
              <a:t> </a:t>
            </a:r>
            <a:r>
              <a:rPr lang="en-US" cap="small" dirty="0" err="1" smtClean="0"/>
              <a:t>năng</a:t>
            </a:r>
            <a:r>
              <a:rPr lang="en-US" cap="small" dirty="0" smtClean="0"/>
              <a:t> </a:t>
            </a:r>
            <a:r>
              <a:rPr lang="en-US" cap="small" dirty="0" err="1" smtClean="0"/>
              <a:t>quản</a:t>
            </a:r>
            <a:r>
              <a:rPr lang="en-US" cap="small" dirty="0" smtClean="0"/>
              <a:t> </a:t>
            </a:r>
            <a:r>
              <a:rPr lang="en-US" cap="small" dirty="0" err="1" smtClean="0"/>
              <a:t>lý</a:t>
            </a:r>
            <a:r>
              <a:rPr lang="en-US" cap="small" dirty="0" smtClean="0"/>
              <a:t> </a:t>
            </a:r>
            <a:r>
              <a:rPr lang="en-US" cap="small" dirty="0" err="1" smtClean="0"/>
              <a:t>cho</a:t>
            </a:r>
            <a:r>
              <a:rPr lang="en-US" cap="small" dirty="0" smtClean="0"/>
              <a:t> </a:t>
            </a:r>
            <a:r>
              <a:rPr lang="en-US" cap="small" dirty="0" err="1" smtClean="0"/>
              <a:t>phép</a:t>
            </a:r>
            <a:r>
              <a:rPr lang="en-US" cap="small" dirty="0" smtClean="0"/>
              <a:t> </a:t>
            </a:r>
            <a:r>
              <a:rPr lang="en-US" cap="small" dirty="0" err="1" smtClean="0"/>
              <a:t>thực</a:t>
            </a:r>
            <a:r>
              <a:rPr lang="en-US" cap="small" dirty="0" smtClean="0"/>
              <a:t> </a:t>
            </a:r>
            <a:r>
              <a:rPr lang="en-US" cap="small" dirty="0" err="1" smtClean="0"/>
              <a:t>hiện</a:t>
            </a:r>
            <a:r>
              <a:rPr lang="en-US" cap="small" dirty="0" smtClean="0"/>
              <a:t> </a:t>
            </a:r>
            <a:r>
              <a:rPr lang="en-US" cap="small" dirty="0" err="1" smtClean="0"/>
              <a:t>các</a:t>
            </a:r>
            <a:r>
              <a:rPr lang="en-US" cap="small" dirty="0" smtClean="0"/>
              <a:t> </a:t>
            </a:r>
            <a:r>
              <a:rPr lang="en-US" cap="small" dirty="0" err="1" smtClean="0"/>
              <a:t>hoạt</a:t>
            </a:r>
            <a:r>
              <a:rPr lang="en-US" cap="small" dirty="0" smtClean="0"/>
              <a:t> </a:t>
            </a:r>
            <a:r>
              <a:rPr lang="en-US" cap="small" dirty="0" err="1" smtClean="0"/>
              <a:t>động</a:t>
            </a:r>
            <a:r>
              <a:rPr lang="en-US" cap="small" dirty="0" smtClean="0"/>
              <a:t> </a:t>
            </a:r>
            <a:r>
              <a:rPr lang="en-US" cap="small" dirty="0" err="1" smtClean="0"/>
              <a:t>sau</a:t>
            </a:r>
            <a:r>
              <a:rPr lang="en-US" cap="small" dirty="0" smtClean="0"/>
              <a:t>:</a:t>
            </a:r>
          </a:p>
          <a:p>
            <a:pPr lvl="1"/>
            <a:r>
              <a:rPr lang="en-US" cap="small" dirty="0" err="1" smtClean="0"/>
              <a:t>Xem</a:t>
            </a:r>
            <a:endParaRPr lang="en-US" cap="small" dirty="0"/>
          </a:p>
          <a:p>
            <a:pPr lvl="1"/>
            <a:r>
              <a:rPr lang="en-US" cap="small" dirty="0" err="1"/>
              <a:t>Thêm</a:t>
            </a:r>
            <a:endParaRPr lang="en-US" cap="small" dirty="0"/>
          </a:p>
          <a:p>
            <a:pPr lvl="1"/>
            <a:r>
              <a:rPr lang="en-US" cap="small" dirty="0" err="1"/>
              <a:t>Xóa</a:t>
            </a:r>
            <a:endParaRPr lang="en-US" cap="small" dirty="0"/>
          </a:p>
          <a:p>
            <a:pPr lvl="1"/>
            <a:r>
              <a:rPr lang="en-US" cap="small" dirty="0" err="1"/>
              <a:t>Sửa</a:t>
            </a:r>
            <a:endParaRPr lang="en-US" cap="small" dirty="0"/>
          </a:p>
          <a:p>
            <a:pPr lvl="1"/>
            <a:r>
              <a:rPr lang="en-US" cap="small" dirty="0" err="1"/>
              <a:t>Tìm</a:t>
            </a:r>
            <a:r>
              <a:rPr lang="en-US" cap="small" dirty="0"/>
              <a:t> </a:t>
            </a:r>
            <a:r>
              <a:rPr lang="en-US" cap="small" dirty="0" err="1"/>
              <a:t>kiếm</a:t>
            </a:r>
            <a:endParaRPr lang="en-US" cap="small" dirty="0"/>
          </a:p>
          <a:p>
            <a:pPr lvl="1"/>
            <a:r>
              <a:rPr lang="en-US" cap="small" dirty="0" err="1"/>
              <a:t>Điều</a:t>
            </a:r>
            <a:r>
              <a:rPr lang="en-US" cap="small" dirty="0"/>
              <a:t> </a:t>
            </a:r>
            <a:r>
              <a:rPr lang="en-US" cap="small" dirty="0" err="1"/>
              <a:t>hướng</a:t>
            </a:r>
            <a:endParaRPr lang="en-US" cap="small" dirty="0"/>
          </a:p>
          <a:p>
            <a:pPr lvl="1"/>
            <a:r>
              <a:rPr lang="en-US" cap="small" dirty="0" err="1"/>
              <a:t>Kiểm</a:t>
            </a:r>
            <a:r>
              <a:rPr lang="en-US" cap="small" dirty="0"/>
              <a:t> </a:t>
            </a:r>
            <a:r>
              <a:rPr lang="en-US" cap="small" dirty="0" err="1"/>
              <a:t>lỗi</a:t>
            </a:r>
            <a:r>
              <a:rPr lang="en-US" cap="small" dirty="0"/>
              <a:t> </a:t>
            </a:r>
            <a:r>
              <a:rPr lang="en-US" cap="small" dirty="0" err="1"/>
              <a:t>phù</a:t>
            </a:r>
            <a:r>
              <a:rPr lang="en-US" cap="small" dirty="0"/>
              <a:t> </a:t>
            </a:r>
            <a:r>
              <a:rPr lang="en-US" cap="small" dirty="0" err="1"/>
              <a:t>hợp</a:t>
            </a:r>
            <a:endParaRPr lang="en-US" cap="small" dirty="0"/>
          </a:p>
          <a:p>
            <a:endParaRPr lang="en-US" cap="small" dirty="0"/>
          </a:p>
          <a:p>
            <a:endParaRPr lang="en-US" cap="smal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724" y="990600"/>
            <a:ext cx="6471676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945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914400"/>
            <a:ext cx="9212239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05000" y="3510084"/>
            <a:ext cx="9677400" cy="31955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839526"/>
              </p:ext>
            </p:extLst>
          </p:nvPr>
        </p:nvGraphicFramePr>
        <p:xfrm>
          <a:off x="4953003" y="4299927"/>
          <a:ext cx="6578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650">
                  <a:extLst>
                    <a:ext uri="{9D8B030D-6E8A-4147-A177-3AD203B41FA5}">
                      <a16:colId xmlns:a16="http://schemas.microsoft.com/office/drawing/2014/main" val="918545434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4222446329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629505122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389937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cap="small" baseline="0" dirty="0" err="1" smtClean="0"/>
                        <a:t>Mã</a:t>
                      </a:r>
                      <a:r>
                        <a:rPr lang="en-US" cap="small" baseline="0" dirty="0" smtClean="0"/>
                        <a:t> </a:t>
                      </a:r>
                      <a:r>
                        <a:rPr lang="en-US" cap="small" baseline="0" dirty="0" err="1" smtClean="0"/>
                        <a:t>người</a:t>
                      </a:r>
                      <a:r>
                        <a:rPr lang="en-US" cap="small" baseline="0" dirty="0" smtClean="0"/>
                        <a:t> </a:t>
                      </a:r>
                      <a:r>
                        <a:rPr lang="en-US" cap="small" baseline="0" dirty="0" err="1" smtClean="0"/>
                        <a:t>học</a:t>
                      </a:r>
                      <a:endParaRPr lang="en-US" cap="small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small" baseline="0" dirty="0" err="1" smtClean="0"/>
                        <a:t>Họ</a:t>
                      </a:r>
                      <a:r>
                        <a:rPr lang="en-US" cap="small" baseline="0" dirty="0" smtClean="0"/>
                        <a:t> </a:t>
                      </a:r>
                      <a:r>
                        <a:rPr lang="en-US" cap="small" baseline="0" dirty="0" err="1" smtClean="0"/>
                        <a:t>và</a:t>
                      </a:r>
                      <a:r>
                        <a:rPr lang="en-US" cap="small" baseline="0" dirty="0" smtClean="0"/>
                        <a:t> </a:t>
                      </a:r>
                      <a:r>
                        <a:rPr lang="en-US" cap="small" baseline="0" dirty="0" err="1" smtClean="0"/>
                        <a:t>tên</a:t>
                      </a:r>
                      <a:endParaRPr lang="en-US" cap="small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small" baseline="0" dirty="0" err="1" smtClean="0"/>
                        <a:t>Điểm</a:t>
                      </a:r>
                      <a:endParaRPr lang="en-US" cap="small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cap="small" baseline="0" dirty="0" err="1" smtClean="0"/>
                        <a:t>Xếp</a:t>
                      </a:r>
                      <a:r>
                        <a:rPr lang="en-US" cap="small" baseline="0" dirty="0" smtClean="0"/>
                        <a:t> </a:t>
                      </a:r>
                      <a:r>
                        <a:rPr lang="en-US" cap="small" baseline="0" dirty="0" err="1" smtClean="0"/>
                        <a:t>loại</a:t>
                      </a:r>
                      <a:endParaRPr lang="en-US" cap="small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04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51372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824566"/>
              </p:ext>
            </p:extLst>
          </p:nvPr>
        </p:nvGraphicFramePr>
        <p:xfrm>
          <a:off x="4948315" y="5867400"/>
          <a:ext cx="65832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008">
                  <a:extLst>
                    <a:ext uri="{9D8B030D-6E8A-4147-A177-3AD203B41FA5}">
                      <a16:colId xmlns:a16="http://schemas.microsoft.com/office/drawing/2014/main" val="918545434"/>
                    </a:ext>
                  </a:extLst>
                </a:gridCol>
                <a:gridCol w="1135135">
                  <a:extLst>
                    <a:ext uri="{9D8B030D-6E8A-4147-A177-3AD203B41FA5}">
                      <a16:colId xmlns:a16="http://schemas.microsoft.com/office/drawing/2014/main" val="4222446329"/>
                    </a:ext>
                  </a:extLst>
                </a:gridCol>
                <a:gridCol w="1478818">
                  <a:extLst>
                    <a:ext uri="{9D8B030D-6E8A-4147-A177-3AD203B41FA5}">
                      <a16:colId xmlns:a16="http://schemas.microsoft.com/office/drawing/2014/main" val="2629505122"/>
                    </a:ext>
                  </a:extLst>
                </a:gridCol>
                <a:gridCol w="1263805">
                  <a:extLst>
                    <a:ext uri="{9D8B030D-6E8A-4147-A177-3AD203B41FA5}">
                      <a16:colId xmlns:a16="http://schemas.microsoft.com/office/drawing/2014/main" val="389937540"/>
                    </a:ext>
                  </a:extLst>
                </a:gridCol>
                <a:gridCol w="1156522">
                  <a:extLst>
                    <a:ext uri="{9D8B030D-6E8A-4147-A177-3AD203B41FA5}">
                      <a16:colId xmlns:a16="http://schemas.microsoft.com/office/drawing/2014/main" val="3881785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cap="small" dirty="0" err="1" smtClean="0"/>
                        <a:t>Chuyên</a:t>
                      </a:r>
                      <a:r>
                        <a:rPr lang="en-US" cap="small" baseline="0" dirty="0" smtClean="0"/>
                        <a:t> </a:t>
                      </a:r>
                      <a:r>
                        <a:rPr lang="en-US" cap="small" baseline="0" dirty="0" err="1" smtClean="0"/>
                        <a:t>đề</a:t>
                      </a:r>
                      <a:endParaRPr lang="en-US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small" dirty="0" smtClean="0"/>
                        <a:t>SL HV</a:t>
                      </a:r>
                      <a:endParaRPr lang="en-US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small" dirty="0" err="1" smtClean="0"/>
                        <a:t>Điểm</a:t>
                      </a:r>
                      <a:r>
                        <a:rPr lang="en-US" cap="small" dirty="0" smtClean="0"/>
                        <a:t> CN</a:t>
                      </a:r>
                      <a:endParaRPr lang="en-US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cap="small" dirty="0" err="1" smtClean="0"/>
                        <a:t>Điểm</a:t>
                      </a:r>
                      <a:r>
                        <a:rPr lang="en-US" cap="small" baseline="0" dirty="0" smtClean="0"/>
                        <a:t> TC</a:t>
                      </a:r>
                      <a:endParaRPr lang="en-US" cap="smal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cap="small" dirty="0" err="1" smtClean="0"/>
                        <a:t>Điểm</a:t>
                      </a:r>
                      <a:r>
                        <a:rPr lang="en-US" cap="small" baseline="0" dirty="0" smtClean="0"/>
                        <a:t> TB</a:t>
                      </a:r>
                      <a:endParaRPr lang="en-US" cap="small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04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51372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433538"/>
              </p:ext>
            </p:extLst>
          </p:nvPr>
        </p:nvGraphicFramePr>
        <p:xfrm>
          <a:off x="4948314" y="5077361"/>
          <a:ext cx="6578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650">
                  <a:extLst>
                    <a:ext uri="{9D8B030D-6E8A-4147-A177-3AD203B41FA5}">
                      <a16:colId xmlns:a16="http://schemas.microsoft.com/office/drawing/2014/main" val="918545434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4222446329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629505122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389937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cap="small" dirty="0" err="1" smtClean="0"/>
                        <a:t>Năm</a:t>
                      </a:r>
                      <a:endParaRPr lang="en-US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small" baseline="0" dirty="0" smtClean="0"/>
                        <a:t>SL HV</a:t>
                      </a:r>
                      <a:endParaRPr lang="en-US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small" dirty="0" smtClean="0"/>
                        <a:t>ĐK</a:t>
                      </a:r>
                      <a:r>
                        <a:rPr lang="en-US" cap="small" baseline="0" dirty="0" smtClean="0"/>
                        <a:t> ĐT</a:t>
                      </a:r>
                      <a:endParaRPr lang="en-US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cap="small" dirty="0" smtClean="0"/>
                        <a:t>ĐK</a:t>
                      </a:r>
                      <a:r>
                        <a:rPr lang="en-US" cap="small" baseline="0" dirty="0" smtClean="0"/>
                        <a:t> SC</a:t>
                      </a:r>
                      <a:endParaRPr lang="en-US" cap="small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04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51372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676480"/>
              </p:ext>
            </p:extLst>
          </p:nvPr>
        </p:nvGraphicFramePr>
        <p:xfrm>
          <a:off x="1905000" y="3542811"/>
          <a:ext cx="962660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229">
                  <a:extLst>
                    <a:ext uri="{9D8B030D-6E8A-4147-A177-3AD203B41FA5}">
                      <a16:colId xmlns:a16="http://schemas.microsoft.com/office/drawing/2014/main" val="2091573632"/>
                    </a:ext>
                  </a:extLst>
                </a:gridCol>
                <a:gridCol w="1375229">
                  <a:extLst>
                    <a:ext uri="{9D8B030D-6E8A-4147-A177-3AD203B41FA5}">
                      <a16:colId xmlns:a16="http://schemas.microsoft.com/office/drawing/2014/main" val="4056152092"/>
                    </a:ext>
                  </a:extLst>
                </a:gridCol>
                <a:gridCol w="1375229">
                  <a:extLst>
                    <a:ext uri="{9D8B030D-6E8A-4147-A177-3AD203B41FA5}">
                      <a16:colId xmlns:a16="http://schemas.microsoft.com/office/drawing/2014/main" val="2778289573"/>
                    </a:ext>
                  </a:extLst>
                </a:gridCol>
                <a:gridCol w="1375229">
                  <a:extLst>
                    <a:ext uri="{9D8B030D-6E8A-4147-A177-3AD203B41FA5}">
                      <a16:colId xmlns:a16="http://schemas.microsoft.com/office/drawing/2014/main" val="1153314168"/>
                    </a:ext>
                  </a:extLst>
                </a:gridCol>
                <a:gridCol w="1375229">
                  <a:extLst>
                    <a:ext uri="{9D8B030D-6E8A-4147-A177-3AD203B41FA5}">
                      <a16:colId xmlns:a16="http://schemas.microsoft.com/office/drawing/2014/main" val="1736223460"/>
                    </a:ext>
                  </a:extLst>
                </a:gridCol>
                <a:gridCol w="1375229">
                  <a:extLst>
                    <a:ext uri="{9D8B030D-6E8A-4147-A177-3AD203B41FA5}">
                      <a16:colId xmlns:a16="http://schemas.microsoft.com/office/drawing/2014/main" val="2246529492"/>
                    </a:ext>
                  </a:extLst>
                </a:gridCol>
                <a:gridCol w="1375229">
                  <a:extLst>
                    <a:ext uri="{9D8B030D-6E8A-4147-A177-3AD203B41FA5}">
                      <a16:colId xmlns:a16="http://schemas.microsoft.com/office/drawing/2014/main" val="1712137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cap="small" dirty="0" err="1" smtClean="0"/>
                        <a:t>Chuyên</a:t>
                      </a:r>
                      <a:r>
                        <a:rPr lang="en-US" cap="small" baseline="0" dirty="0" smtClean="0"/>
                        <a:t> </a:t>
                      </a:r>
                      <a:r>
                        <a:rPr lang="en-US" cap="small" baseline="0" dirty="0" err="1" smtClean="0"/>
                        <a:t>đề</a:t>
                      </a:r>
                      <a:endParaRPr lang="en-US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small" dirty="0" smtClean="0"/>
                        <a:t>SL </a:t>
                      </a:r>
                      <a:r>
                        <a:rPr lang="en-US" cap="small" dirty="0" err="1" smtClean="0"/>
                        <a:t>Khóa</a:t>
                      </a:r>
                      <a:endParaRPr lang="en-US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small" dirty="0" smtClean="0"/>
                        <a:t>SL HV</a:t>
                      </a:r>
                      <a:endParaRPr lang="en-US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small" dirty="0" err="1" smtClean="0"/>
                        <a:t>Doanh</a:t>
                      </a:r>
                      <a:r>
                        <a:rPr lang="en-US" cap="small" dirty="0" smtClean="0"/>
                        <a:t> </a:t>
                      </a:r>
                      <a:r>
                        <a:rPr lang="en-US" cap="small" dirty="0" err="1" smtClean="0"/>
                        <a:t>thu</a:t>
                      </a:r>
                      <a:endParaRPr lang="en-US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small" dirty="0" smtClean="0"/>
                        <a:t>HP CN</a:t>
                      </a:r>
                      <a:endParaRPr lang="en-US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small" dirty="0" smtClean="0"/>
                        <a:t>HP TN</a:t>
                      </a:r>
                      <a:endParaRPr lang="en-US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small" dirty="0" smtClean="0"/>
                        <a:t>HP TB</a:t>
                      </a:r>
                      <a:endParaRPr lang="en-US" cap="smal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51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423856"/>
                  </a:ext>
                </a:extLst>
              </a:tr>
            </a:tbl>
          </a:graphicData>
        </a:graphic>
      </p:graphicFrame>
      <p:sp>
        <p:nvSpPr>
          <p:cNvPr id="8" name="Folded Corner 7"/>
          <p:cNvSpPr/>
          <p:nvPr/>
        </p:nvSpPr>
        <p:spPr>
          <a:xfrm>
            <a:off x="1104900" y="4516314"/>
            <a:ext cx="3276600" cy="1953748"/>
          </a:xfrm>
          <a:prstGeom prst="foldedCorner">
            <a:avLst>
              <a:gd name="adj" fmla="val 622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cap="small" dirty="0" err="1"/>
              <a:t>Doanh</a:t>
            </a:r>
            <a:r>
              <a:rPr lang="en-US" sz="2400" b="1" cap="small" dirty="0"/>
              <a:t> </a:t>
            </a:r>
            <a:r>
              <a:rPr lang="en-US" sz="2400" b="1" cap="small" dirty="0" err="1"/>
              <a:t>thu</a:t>
            </a:r>
            <a:endParaRPr lang="en-US" sz="2400" b="1" cap="small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cap="small" dirty="0" err="1"/>
              <a:t>Điểm</a:t>
            </a:r>
            <a:r>
              <a:rPr lang="en-US" sz="2400" b="1" cap="small" dirty="0"/>
              <a:t> </a:t>
            </a:r>
            <a:r>
              <a:rPr lang="en-US" sz="2400" b="1" cap="small" dirty="0" err="1"/>
              <a:t>theo</a:t>
            </a:r>
            <a:r>
              <a:rPr lang="en-US" sz="2400" b="1" cap="small" dirty="0"/>
              <a:t> </a:t>
            </a:r>
            <a:r>
              <a:rPr lang="en-US" sz="2400" b="1" cap="small" dirty="0" err="1"/>
              <a:t>lớp</a:t>
            </a:r>
            <a:endParaRPr lang="en-US" sz="2400" b="1" cap="small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cap="small" dirty="0" err="1"/>
              <a:t>Người</a:t>
            </a:r>
            <a:r>
              <a:rPr lang="en-US" sz="2400" b="1" cap="small" dirty="0"/>
              <a:t> </a:t>
            </a:r>
            <a:r>
              <a:rPr lang="en-US" sz="2400" b="1" cap="small" dirty="0" err="1"/>
              <a:t>học</a:t>
            </a:r>
            <a:r>
              <a:rPr lang="en-US" sz="2400" b="1" cap="small" dirty="0"/>
              <a:t> </a:t>
            </a:r>
            <a:r>
              <a:rPr lang="en-US" sz="2400" b="1" cap="small" dirty="0" err="1"/>
              <a:t>theo</a:t>
            </a:r>
            <a:r>
              <a:rPr lang="en-US" sz="2400" b="1" cap="small" dirty="0"/>
              <a:t> </a:t>
            </a:r>
            <a:r>
              <a:rPr lang="en-US" sz="2400" b="1" cap="small" dirty="0" err="1"/>
              <a:t>năm</a:t>
            </a:r>
            <a:endParaRPr lang="en-US" sz="2400" b="1" cap="small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cap="small" dirty="0" err="1" smtClean="0"/>
              <a:t>Điểm</a:t>
            </a:r>
            <a:r>
              <a:rPr lang="en-US" sz="2400" b="1" cap="small" dirty="0" smtClean="0"/>
              <a:t> </a:t>
            </a:r>
            <a:r>
              <a:rPr lang="en-US" sz="2400" b="1" cap="small" dirty="0" err="1"/>
              <a:t>theo</a:t>
            </a:r>
            <a:r>
              <a:rPr lang="en-US" sz="2400" b="1" cap="small" dirty="0"/>
              <a:t> </a:t>
            </a:r>
            <a:r>
              <a:rPr lang="en-US" sz="2400" b="1" cap="small" dirty="0" err="1"/>
              <a:t>chuyên</a:t>
            </a:r>
            <a:r>
              <a:rPr lang="en-US" sz="2400" b="1" cap="small" dirty="0"/>
              <a:t> </a:t>
            </a:r>
            <a:r>
              <a:rPr lang="en-US" sz="2400" b="1" cap="small" dirty="0" err="1" smtClean="0"/>
              <a:t>đề</a:t>
            </a:r>
            <a:endParaRPr lang="en-US" sz="2400" b="1" cap="small" dirty="0"/>
          </a:p>
        </p:txBody>
      </p:sp>
    </p:spTree>
    <p:extLst>
      <p:ext uri="{BB962C8B-B14F-4D97-AF65-F5344CB8AC3E}">
        <p14:creationId xmlns:p14="http://schemas.microsoft.com/office/powerpoint/2010/main" val="159693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195426" y="844420"/>
            <a:ext cx="3386974" cy="570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086600" cy="5257800"/>
          </a:xfrm>
        </p:spPr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 </a:t>
            </a:r>
            <a:r>
              <a:rPr lang="en-US" dirty="0"/>
              <a:t>case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9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9144000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878420" y="1488076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854471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66800"/>
            <a:ext cx="9244871" cy="5257800"/>
          </a:xfrm>
        </p:spPr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 cases</a:t>
            </a:r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endParaRPr lang="en-US" dirty="0" smtClean="0"/>
          </a:p>
          <a:p>
            <a:pPr lvl="1">
              <a:buFont typeface="Wingdings" pitchFamily="2" charset="2"/>
              <a:buChar char="¤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2125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LapTrinhCity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: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,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,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,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: </a:t>
            </a:r>
            <a:r>
              <a:rPr lang="en-US" dirty="0" err="1" smtClean="0"/>
              <a:t>điểm</a:t>
            </a:r>
            <a:r>
              <a:rPr lang="en-US" dirty="0" smtClean="0"/>
              <a:t>,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 smtClean="0"/>
          </a:p>
          <a:p>
            <a:pPr lvl="1"/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pPr lvl="1"/>
            <a:r>
              <a:rPr lang="en-US" dirty="0" err="1" smtClean="0"/>
              <a:t>Trưởng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: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endParaRPr lang="en-US" dirty="0" smtClean="0"/>
          </a:p>
          <a:p>
            <a:pPr lvl="1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endParaRPr lang="en-US" dirty="0" smtClean="0"/>
          </a:p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/>
            <a:r>
              <a:rPr lang="en-US" dirty="0" smtClean="0"/>
              <a:t>Swing &amp; JDBC</a:t>
            </a:r>
          </a:p>
          <a:p>
            <a:pPr lvl="1"/>
            <a:r>
              <a:rPr lang="en-US" dirty="0" smtClean="0"/>
              <a:t>SQL Server 2008</a:t>
            </a:r>
          </a:p>
          <a:p>
            <a:pPr lvl="1"/>
            <a:r>
              <a:rPr lang="en-US" dirty="0" smtClean="0"/>
              <a:t>JDK 1.8+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2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6566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Mô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hình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hóa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hệ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thống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385204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410200"/>
            <a:ext cx="10820400" cy="13716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SQL </a:t>
            </a:r>
            <a:r>
              <a:rPr lang="en-US" dirty="0"/>
              <a:t>Server </a:t>
            </a:r>
            <a:r>
              <a:rPr lang="en-US" dirty="0" smtClean="0"/>
              <a:t>2008+: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smtClean="0"/>
              <a:t>Window</a:t>
            </a:r>
            <a:endParaRPr lang="en-US" dirty="0"/>
          </a:p>
          <a:p>
            <a:pPr lvl="0"/>
            <a:r>
              <a:rPr lang="en-US" dirty="0" err="1" smtClean="0"/>
              <a:t>EduSys</a:t>
            </a:r>
            <a:r>
              <a:rPr lang="en-US" dirty="0" smtClean="0"/>
              <a:t>: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/>
              <a:t>nhân</a:t>
            </a:r>
            <a:r>
              <a:rPr lang="en-US" dirty="0"/>
              <a:t> viên </a:t>
            </a:r>
            <a:r>
              <a:rPr lang="en-US" dirty="0" err="1"/>
              <a:t>cần</a:t>
            </a:r>
            <a:r>
              <a:rPr lang="en-US" dirty="0"/>
              <a:t> JDK 1.8+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 smtClean="0"/>
              <a:t>kỳ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066800"/>
            <a:ext cx="6705600" cy="419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915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11300" y="1358537"/>
            <a:ext cx="863650" cy="2515578"/>
            <a:chOff x="1066800" y="1752600"/>
            <a:chExt cx="457200" cy="1295400"/>
          </a:xfrm>
        </p:grpSpPr>
        <p:sp>
          <p:nvSpPr>
            <p:cNvPr id="6" name="Oval 5"/>
            <p:cNvSpPr/>
            <p:nvPr/>
          </p:nvSpPr>
          <p:spPr>
            <a:xfrm>
              <a:off x="1066800" y="1752600"/>
              <a:ext cx="457200" cy="457200"/>
            </a:xfrm>
            <a:prstGeom prst="ellipse">
              <a:avLst/>
            </a:prstGeom>
            <a:ln w="31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6" idx="4"/>
            </p:cNvCxnSpPr>
            <p:nvPr/>
          </p:nvCxnSpPr>
          <p:spPr>
            <a:xfrm>
              <a:off x="1295400" y="2209800"/>
              <a:ext cx="0" cy="53340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066800" y="2743200"/>
              <a:ext cx="228600" cy="30480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295400" y="2743200"/>
              <a:ext cx="228600" cy="30480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66800" y="2438400"/>
              <a:ext cx="4572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ounded Rectangle 3"/>
          <p:cNvSpPr/>
          <p:nvPr/>
        </p:nvSpPr>
        <p:spPr>
          <a:xfrm>
            <a:off x="3975050" y="1676400"/>
            <a:ext cx="4419600" cy="2057400"/>
          </a:xfrm>
          <a:prstGeom prst="roundRect">
            <a:avLst>
              <a:gd name="adj" fmla="val 4464"/>
            </a:avLst>
          </a:prstGeom>
          <a:solidFill>
            <a:srgbClr val="F9F9F9"/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9194750" y="1371600"/>
            <a:ext cx="863650" cy="2515578"/>
            <a:chOff x="1066800" y="1752600"/>
            <a:chExt cx="457200" cy="1295400"/>
          </a:xfrm>
        </p:grpSpPr>
        <p:sp>
          <p:nvSpPr>
            <p:cNvPr id="22" name="Oval 21"/>
            <p:cNvSpPr/>
            <p:nvPr/>
          </p:nvSpPr>
          <p:spPr>
            <a:xfrm>
              <a:off x="1066800" y="1752600"/>
              <a:ext cx="457200" cy="457200"/>
            </a:xfrm>
            <a:prstGeom prst="ellipse">
              <a:avLst/>
            </a:prstGeom>
            <a:ln w="31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4"/>
            </p:cNvCxnSpPr>
            <p:nvPr/>
          </p:nvCxnSpPr>
          <p:spPr>
            <a:xfrm>
              <a:off x="1295400" y="2209800"/>
              <a:ext cx="0" cy="53340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1066800" y="2743200"/>
              <a:ext cx="228600" cy="30480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295400" y="2743200"/>
              <a:ext cx="228600" cy="30480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066800" y="2438400"/>
              <a:ext cx="4572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4626924" y="2076271"/>
            <a:ext cx="30716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HỆ </a:t>
            </a:r>
            <a:r>
              <a:rPr lang="en-US" sz="2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THỐNG</a:t>
            </a:r>
          </a:p>
          <a:p>
            <a:pPr algn="ctr"/>
            <a:r>
              <a:rPr lang="en-US" sz="2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QUẢN </a:t>
            </a: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LÝ ĐÀO </a:t>
            </a:r>
            <a:r>
              <a:rPr lang="en-US" sz="2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TẠO</a:t>
            </a:r>
          </a:p>
          <a:p>
            <a:pPr algn="ctr"/>
            <a:r>
              <a:rPr lang="en-US" sz="2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EduSys</a:t>
            </a:r>
            <a:endParaRPr lang="en-US" sz="2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125834" y="2694432"/>
            <a:ext cx="800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8432394" y="2705100"/>
            <a:ext cx="800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53374" y="3887176"/>
            <a:ext cx="2416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Trưởng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phòng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37549" y="3843340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Nhân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viên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02091" y="5107986"/>
            <a:ext cx="3765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LapTrinhCity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1441940" y="4482051"/>
            <a:ext cx="2439234" cy="1758118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Tất</a:t>
            </a:r>
            <a:r>
              <a:rPr lang="en-US" sz="2400" dirty="0" smtClean="0"/>
              <a:t> </a:t>
            </a:r>
            <a:r>
              <a:rPr lang="en-US" sz="2400" dirty="0" err="1" smtClean="0"/>
              <a:t>cả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chức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yêu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endParaRPr lang="en-US" sz="2400" dirty="0"/>
          </a:p>
        </p:txBody>
      </p:sp>
      <p:sp>
        <p:nvSpPr>
          <p:cNvPr id="29" name="Folded Corner 28"/>
          <p:cNvSpPr/>
          <p:nvPr/>
        </p:nvSpPr>
        <p:spPr>
          <a:xfrm>
            <a:off x="8524868" y="4482051"/>
            <a:ext cx="2439234" cy="1758118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xóa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xem</a:t>
            </a:r>
            <a:r>
              <a:rPr lang="en-US" sz="2400" dirty="0" smtClean="0"/>
              <a:t> </a:t>
            </a:r>
            <a:r>
              <a:rPr lang="en-US" sz="2400" dirty="0" err="1" smtClean="0"/>
              <a:t>doanh</a:t>
            </a:r>
            <a:r>
              <a:rPr lang="en-US" sz="2400" dirty="0" smtClean="0"/>
              <a:t> </a:t>
            </a:r>
            <a:r>
              <a:rPr lang="en-US" sz="2400" dirty="0" err="1" smtClean="0"/>
              <a:t>thu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553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90598"/>
            <a:ext cx="8991600" cy="57912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434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53587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Phân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tích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thực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thể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695825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10563</TotalTime>
  <Words>658</Words>
  <Application>Microsoft Office PowerPoint</Application>
  <PresentationFormat>Widescreen</PresentationFormat>
  <Paragraphs>156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 Narrow</vt:lpstr>
      <vt:lpstr>Calibri</vt:lpstr>
      <vt:lpstr>Courier New</vt:lpstr>
      <vt:lpstr>Roboto</vt:lpstr>
      <vt:lpstr>Roboto Lt</vt:lpstr>
      <vt:lpstr>Segoe UI</vt:lpstr>
      <vt:lpstr>Tahoma</vt:lpstr>
      <vt:lpstr>Wingdings</vt:lpstr>
      <vt:lpstr>Custom Design</vt:lpstr>
      <vt:lpstr>Phân tích hệ thống EduSys</vt:lpstr>
      <vt:lpstr>Phân tích là gì</vt:lpstr>
      <vt:lpstr>Mục tiêu</vt:lpstr>
      <vt:lpstr>Tóm tắt yêu cầu của LapTrinhCity</vt:lpstr>
      <vt:lpstr>PowerPoint Presentation</vt:lpstr>
      <vt:lpstr>Mô hình triển khai</vt:lpstr>
      <vt:lpstr>Mô hình tổng quan hệ thống</vt:lpstr>
      <vt:lpstr>Use Cases</vt:lpstr>
      <vt:lpstr>PowerPoint Presentation</vt:lpstr>
      <vt:lpstr>Phân tích thực thể</vt:lpstr>
      <vt:lpstr>Sơ đồ quan hệ các thực thể</vt:lpstr>
      <vt:lpstr>Chuyên đề &amp; khóa học</vt:lpstr>
      <vt:lpstr>Chuyên đề &amp; khóa học</vt:lpstr>
      <vt:lpstr>PowerPoint Presentation</vt:lpstr>
      <vt:lpstr>Chức năng của EduSys</vt:lpstr>
      <vt:lpstr>Nhóm chức năng quản lý</vt:lpstr>
      <vt:lpstr>Nhóm chức năng thống kê</vt:lpstr>
      <vt:lpstr>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1520</cp:revision>
  <dcterms:created xsi:type="dcterms:W3CDTF">2013-04-23T08:05:33Z</dcterms:created>
  <dcterms:modified xsi:type="dcterms:W3CDTF">2020-04-29T02:25:48Z</dcterms:modified>
</cp:coreProperties>
</file>