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8"/>
  </p:notesMasterIdLst>
  <p:sldIdLst>
    <p:sldId id="735" r:id="rId2"/>
    <p:sldId id="701" r:id="rId3"/>
    <p:sldId id="740" r:id="rId4"/>
    <p:sldId id="704" r:id="rId5"/>
    <p:sldId id="705" r:id="rId6"/>
    <p:sldId id="737" r:id="rId7"/>
    <p:sldId id="708" r:id="rId8"/>
    <p:sldId id="707" r:id="rId9"/>
    <p:sldId id="739" r:id="rId10"/>
    <p:sldId id="738" r:id="rId11"/>
    <p:sldId id="712" r:id="rId12"/>
    <p:sldId id="713" r:id="rId13"/>
    <p:sldId id="714" r:id="rId14"/>
    <p:sldId id="744" r:id="rId15"/>
    <p:sldId id="743" r:id="rId16"/>
    <p:sldId id="62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9F9F9"/>
    <a:srgbClr val="FF5A33"/>
    <a:srgbClr val="5C0000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82206" autoAdjust="0"/>
  </p:normalViewPr>
  <p:slideViewPr>
    <p:cSldViewPr>
      <p:cViewPr varScale="1">
        <p:scale>
          <a:sx n="73" d="100"/>
          <a:sy n="73" d="100"/>
        </p:scale>
        <p:origin x="55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1372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7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0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66800"/>
            <a:ext cx="10697459" cy="474830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724400"/>
            <a:ext cx="6172200" cy="1905000"/>
          </a:xfr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err="1" smtClean="0"/>
              <a:t>Yêu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cầu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ràng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buộc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các</a:t>
            </a:r>
            <a:r>
              <a:rPr lang="en-US" sz="2400" i="1" dirty="0" smtClean="0"/>
              <a:t> relationship:</a:t>
            </a:r>
            <a:endParaRPr lang="en-US" sz="24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i="1" dirty="0" smtClean="0">
                <a:solidFill>
                  <a:srgbClr val="FF0000"/>
                </a:solidFill>
              </a:rPr>
              <a:t>Update: </a:t>
            </a:r>
            <a:r>
              <a:rPr lang="en-US" sz="2400" i="1" dirty="0" smtClean="0">
                <a:solidFill>
                  <a:srgbClr val="0000FF"/>
                </a:solidFill>
              </a:rPr>
              <a:t>CASCADE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i="1" dirty="0" smtClean="0">
                <a:solidFill>
                  <a:srgbClr val="FF0000"/>
                </a:solidFill>
              </a:rPr>
              <a:t>Delete: </a:t>
            </a:r>
            <a:r>
              <a:rPr lang="en-US" sz="2400" i="1" dirty="0" smtClean="0">
                <a:solidFill>
                  <a:srgbClr val="0000FF"/>
                </a:solidFill>
              </a:rPr>
              <a:t>NO ACTION</a:t>
            </a:r>
            <a:r>
              <a:rPr lang="en-US" sz="2400" i="1" dirty="0" smtClean="0">
                <a:solidFill>
                  <a:srgbClr val="FF0000"/>
                </a:solidFill>
              </a:rPr>
              <a:t>, </a:t>
            </a:r>
            <a:r>
              <a:rPr lang="en-US" sz="2400" i="1" dirty="0" err="1" smtClean="0">
                <a:solidFill>
                  <a:schemeClr val="tx1"/>
                </a:solidFill>
              </a:rPr>
              <a:t>ngoại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trừ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quan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hệ</a:t>
            </a:r>
            <a:r>
              <a:rPr lang="en-US" sz="2400" i="1" dirty="0" smtClean="0"/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KhoaHoc-HocVien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thì</a:t>
            </a:r>
            <a:r>
              <a:rPr lang="en-US" sz="2400" i="1" dirty="0" smtClean="0"/>
              <a:t> </a:t>
            </a:r>
            <a:r>
              <a:rPr lang="en-US" sz="2400" i="1" dirty="0" smtClean="0">
                <a:solidFill>
                  <a:srgbClr val="0000FF"/>
                </a:solidFill>
              </a:rPr>
              <a:t>CASCADE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CSDL </a:t>
            </a:r>
            <a:r>
              <a:rPr lang="en-US" dirty="0" err="1" smtClean="0"/>
              <a:t>EduSys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SQL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63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CSDL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562" y="2276475"/>
            <a:ext cx="10810875" cy="44291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1524000" y="5748338"/>
            <a:ext cx="9977437" cy="685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990600"/>
            <a:ext cx="3200400" cy="36004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9669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SQL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84" y="2209800"/>
            <a:ext cx="10610016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0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stored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5420856" cy="5257800"/>
          </a:xfrm>
        </p:spPr>
        <p:txBody>
          <a:bodyPr/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endParaRPr lang="en-US" dirty="0"/>
          </a:p>
          <a:p>
            <a:pPr lvl="1"/>
            <a:r>
              <a:rPr lang="en-US" b="1" dirty="0" err="1"/>
              <a:t>sp_BangDiem</a:t>
            </a:r>
            <a:r>
              <a:rPr lang="en-US" dirty="0"/>
              <a:t>()</a:t>
            </a:r>
          </a:p>
          <a:p>
            <a:pPr lvl="1"/>
            <a:r>
              <a:rPr lang="en-US" b="1" dirty="0" err="1" smtClean="0"/>
              <a:t>sp_LuongNguoiHoc</a:t>
            </a:r>
            <a:r>
              <a:rPr lang="en-US" dirty="0" smtClean="0"/>
              <a:t>()</a:t>
            </a:r>
          </a:p>
          <a:p>
            <a:pPr lvl="1"/>
            <a:r>
              <a:rPr lang="en-US" b="1" dirty="0" err="1" smtClean="0"/>
              <a:t>sp_DiemChuyenDe</a:t>
            </a:r>
            <a:r>
              <a:rPr lang="en-US" dirty="0" smtClean="0"/>
              <a:t>()</a:t>
            </a:r>
            <a:endParaRPr lang="en-US" dirty="0" smtClean="0"/>
          </a:p>
          <a:p>
            <a:pPr lvl="1"/>
            <a:r>
              <a:rPr lang="en-US" b="1" dirty="0" err="1" smtClean="0"/>
              <a:t>sp_DoanhThu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828800"/>
            <a:ext cx="4162425" cy="3419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0231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learnfxtrade.com/wp81316/wp-content/uploads/2016/09/Demo-Trading-450x3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133600"/>
            <a:ext cx="42862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5920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195426" y="844420"/>
            <a:ext cx="3386974" cy="570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0866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þ"/>
            </a:pPr>
            <a:r>
              <a:rPr lang="vi-VN" dirty="0" smtClean="0"/>
              <a:t>Thiết </a:t>
            </a:r>
            <a:r>
              <a:rPr lang="vi-VN" dirty="0"/>
              <a:t>kế sơ đồ ERD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Thiết kế chi tiết cho các thực thể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Xây dựng CSDL trên SQL Server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Tạo các ràng buộc phù hợp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Tạo các thủ tục lưu thực hiện công việc tổng hợp và thống kê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Viết các câu lệnh SQL cần thiết cho thao tác và truy vấn dữ liệu trên mỗi bảng</a:t>
            </a:r>
          </a:p>
          <a:p>
            <a:pPr>
              <a:buFont typeface="Wingdings" pitchFamily="2" charset="2"/>
              <a:buChar char="þ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7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87345" y="12700"/>
            <a:ext cx="9404656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75344" y="4724400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268820" y="10668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Mục 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763000" cy="5257800"/>
          </a:xfrm>
        </p:spPr>
        <p:txBody>
          <a:bodyPr/>
          <a:lstStyle/>
          <a:p>
            <a:pPr>
              <a:buFont typeface="Wingdings" pitchFamily="2" charset="2"/>
              <a:buChar char="¤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ERD</a:t>
            </a:r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CSDL </a:t>
            </a:r>
            <a:r>
              <a:rPr lang="en-US" dirty="0" err="1" smtClean="0"/>
              <a:t>trên</a:t>
            </a:r>
            <a:r>
              <a:rPr lang="en-US" dirty="0" smtClean="0"/>
              <a:t> SQL Server</a:t>
            </a:r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SQL,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7565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4834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Thiết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kế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thực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thể</a:t>
            </a:r>
            <a:endParaRPr lang="en-US" sz="54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4875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ERD Level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Phác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ERD (Entity Relation Diagram) level 1,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90800"/>
            <a:ext cx="7696200" cy="39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97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ERD Level 2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7924801" cy="556042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0" y="4267199"/>
            <a:ext cx="5029200" cy="1561011"/>
          </a:xfrm>
          <a:solidFill>
            <a:schemeClr val="bg1"/>
          </a:solidFill>
          <a:ln>
            <a:solidFill>
              <a:srgbClr val="C00000"/>
            </a:solidFill>
          </a:ln>
        </p:spPr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ERD Level 2,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SQL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1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0017184"/>
              </p:ext>
            </p:extLst>
          </p:nvPr>
        </p:nvGraphicFramePr>
        <p:xfrm>
          <a:off x="990600" y="1066801"/>
          <a:ext cx="6934200" cy="2453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2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1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0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34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cap="small" baseline="0" dirty="0" err="1">
                          <a:effectLst/>
                        </a:rPr>
                        <a:t>Tên</a:t>
                      </a:r>
                      <a:r>
                        <a:rPr lang="en-US" sz="2000" cap="small" baseline="0" dirty="0">
                          <a:effectLst/>
                        </a:rPr>
                        <a:t> </a:t>
                      </a:r>
                      <a:r>
                        <a:rPr lang="en-US" sz="2000" cap="small" baseline="0" dirty="0" err="1">
                          <a:effectLst/>
                        </a:rPr>
                        <a:t>cột</a:t>
                      </a:r>
                      <a:endParaRPr lang="en-US" sz="2000" cap="small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cap="small" baseline="0" dirty="0" err="1">
                          <a:effectLst/>
                        </a:rPr>
                        <a:t>Kiểu</a:t>
                      </a:r>
                      <a:endParaRPr lang="en-US" sz="2000" cap="small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cap="small" baseline="0" dirty="0" err="1">
                          <a:effectLst/>
                        </a:rPr>
                        <a:t>Ràng</a:t>
                      </a:r>
                      <a:r>
                        <a:rPr lang="en-US" sz="2000" cap="small" baseline="0" dirty="0">
                          <a:effectLst/>
                        </a:rPr>
                        <a:t> </a:t>
                      </a:r>
                      <a:r>
                        <a:rPr lang="en-US" sz="2000" cap="small" baseline="0" dirty="0" err="1">
                          <a:effectLst/>
                        </a:rPr>
                        <a:t>buộc</a:t>
                      </a:r>
                      <a:endParaRPr lang="en-US" sz="2000" cap="small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cap="small" baseline="0" dirty="0" err="1">
                          <a:effectLst/>
                        </a:rPr>
                        <a:t>Ghi</a:t>
                      </a:r>
                      <a:r>
                        <a:rPr lang="en-US" sz="2000" cap="small" baseline="0" dirty="0">
                          <a:effectLst/>
                        </a:rPr>
                        <a:t> </a:t>
                      </a:r>
                      <a:r>
                        <a:rPr lang="en-US" sz="2000" cap="small" baseline="0" dirty="0" err="1">
                          <a:effectLst/>
                        </a:rPr>
                        <a:t>chú</a:t>
                      </a:r>
                      <a:endParaRPr lang="en-US" sz="2000" cap="small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cap="small" baseline="0">
                          <a:effectLst/>
                        </a:rPr>
                        <a:t>MaCD</a:t>
                      </a:r>
                      <a:endParaRPr lang="en-US" sz="2000" cap="small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NCHAR(5)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PK, NOT NULL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Mã chuyên đề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cap="small" baseline="0">
                          <a:effectLst/>
                        </a:rPr>
                        <a:t>TenCD</a:t>
                      </a:r>
                      <a:endParaRPr lang="en-US" sz="2000" cap="small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NVARCHAR(50)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NOT NULL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Tên chuyên đề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cap="small" baseline="0">
                          <a:effectLst/>
                        </a:rPr>
                        <a:t>HocPhi</a:t>
                      </a:r>
                      <a:endParaRPr lang="en-US" sz="2000" cap="small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FLOAT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NOT NULL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</a:rPr>
                        <a:t>Học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phí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cap="small" baseline="0">
                          <a:effectLst/>
                        </a:rPr>
                        <a:t>ThoiLuong</a:t>
                      </a:r>
                      <a:endParaRPr lang="en-US" sz="2000" cap="small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INT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NOT NULL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Thời lượng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cap="small" baseline="0">
                          <a:effectLst/>
                        </a:rPr>
                        <a:t>Hinh</a:t>
                      </a:r>
                      <a:endParaRPr lang="en-US" sz="2000" cap="small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NVARCHAR(50)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NOT NULL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Hình ảnh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cap="small" baseline="0" dirty="0" err="1">
                          <a:effectLst/>
                        </a:rPr>
                        <a:t>MoTa</a:t>
                      </a:r>
                      <a:endParaRPr lang="en-US" sz="2000" cap="small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NVARCHAR(255)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NOT NULL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</a:rPr>
                        <a:t>Mô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tả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0733870"/>
              </p:ext>
            </p:extLst>
          </p:nvPr>
        </p:nvGraphicFramePr>
        <p:xfrm>
          <a:off x="3428997" y="3505200"/>
          <a:ext cx="8153403" cy="3154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9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cap="small" baseline="0" dirty="0" err="1">
                          <a:effectLst/>
                        </a:rPr>
                        <a:t>Tên</a:t>
                      </a:r>
                      <a:r>
                        <a:rPr lang="en-US" sz="2000" cap="small" baseline="0" dirty="0">
                          <a:effectLst/>
                        </a:rPr>
                        <a:t> </a:t>
                      </a:r>
                      <a:r>
                        <a:rPr lang="en-US" sz="2000" cap="small" baseline="0" dirty="0" err="1">
                          <a:effectLst/>
                        </a:rPr>
                        <a:t>cột</a:t>
                      </a:r>
                      <a:endParaRPr lang="en-US" sz="2000" cap="small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cap="small" baseline="0" dirty="0" err="1">
                          <a:effectLst/>
                        </a:rPr>
                        <a:t>Kiểu</a:t>
                      </a:r>
                      <a:endParaRPr lang="en-US" sz="2000" cap="small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cap="small" baseline="0" dirty="0" err="1">
                          <a:effectLst/>
                        </a:rPr>
                        <a:t>Ràng</a:t>
                      </a:r>
                      <a:r>
                        <a:rPr lang="en-US" sz="2000" cap="small" baseline="0" dirty="0">
                          <a:effectLst/>
                        </a:rPr>
                        <a:t> </a:t>
                      </a:r>
                      <a:r>
                        <a:rPr lang="en-US" sz="2000" cap="small" baseline="0" dirty="0" err="1">
                          <a:effectLst/>
                        </a:rPr>
                        <a:t>buộc</a:t>
                      </a:r>
                      <a:endParaRPr lang="en-US" sz="2000" cap="small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cap="small" baseline="0" dirty="0" err="1">
                          <a:effectLst/>
                        </a:rPr>
                        <a:t>Ghi</a:t>
                      </a:r>
                      <a:r>
                        <a:rPr lang="en-US" sz="2000" cap="small" baseline="0" dirty="0">
                          <a:effectLst/>
                        </a:rPr>
                        <a:t> </a:t>
                      </a:r>
                      <a:r>
                        <a:rPr lang="en-US" sz="2000" cap="small" baseline="0" dirty="0" err="1">
                          <a:effectLst/>
                        </a:rPr>
                        <a:t>chú</a:t>
                      </a:r>
                      <a:endParaRPr lang="en-US" sz="2000" cap="small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cap="small" baseline="0" dirty="0" err="1">
                          <a:effectLst/>
                        </a:rPr>
                        <a:t>MaKH</a:t>
                      </a:r>
                      <a:endParaRPr lang="en-US" sz="2000" cap="small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INT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PK, Tự tăng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Mã khóa học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cap="small" baseline="0" dirty="0" err="1">
                          <a:effectLst/>
                        </a:rPr>
                        <a:t>MaCD</a:t>
                      </a:r>
                      <a:endParaRPr lang="en-US" sz="2000" cap="small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NCHAR(5)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FK, NOT NULL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Mã chuyên đề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cap="small" baseline="0" dirty="0" err="1">
                          <a:effectLst/>
                        </a:rPr>
                        <a:t>HocPhi</a:t>
                      </a:r>
                      <a:endParaRPr lang="en-US" sz="2000" cap="small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FLOAT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NOT NULL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Học phí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cap="small" baseline="0" dirty="0" err="1">
                          <a:effectLst/>
                        </a:rPr>
                        <a:t>ThoiLuong</a:t>
                      </a:r>
                      <a:endParaRPr lang="en-US" sz="2000" cap="small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INT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NOT NULL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</a:rPr>
                        <a:t>Thời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lượng</a:t>
                      </a:r>
                      <a:r>
                        <a:rPr lang="en-US" sz="2000" baseline="0" dirty="0" smtClean="0">
                          <a:effectLst/>
                        </a:rPr>
                        <a:t> (</a:t>
                      </a:r>
                      <a:r>
                        <a:rPr lang="en-US" sz="2000" dirty="0" err="1" smtClean="0">
                          <a:effectLst/>
                        </a:rPr>
                        <a:t>giờ</a:t>
                      </a:r>
                      <a:r>
                        <a:rPr lang="en-US" sz="2000" dirty="0" smtClean="0">
                          <a:effectLst/>
                        </a:rPr>
                        <a:t>)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cap="small" baseline="0" dirty="0" err="1">
                          <a:effectLst/>
                        </a:rPr>
                        <a:t>NgayKG</a:t>
                      </a:r>
                      <a:endParaRPr lang="en-US" sz="2000" cap="small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DATE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NOT NULL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Ngày khai giảng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cap="small" baseline="0" dirty="0" err="1">
                          <a:effectLst/>
                        </a:rPr>
                        <a:t>GhiChu</a:t>
                      </a:r>
                      <a:endParaRPr lang="en-US" sz="2000" cap="small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NVARCHAR(255)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NULL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Ghi chú về khóa học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cap="small" baseline="0" dirty="0" err="1">
                          <a:effectLst/>
                        </a:rPr>
                        <a:t>MaNV</a:t>
                      </a:r>
                      <a:endParaRPr lang="en-US" sz="2000" cap="small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NVARCHAR(20)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FK, NOT NULL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Mã nhân viên nhập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cap="small" baseline="0" dirty="0" err="1">
                          <a:effectLst/>
                        </a:rPr>
                        <a:t>NgayTao</a:t>
                      </a:r>
                      <a:endParaRPr lang="en-US" sz="2000" cap="small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DATE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DEFAULT getdate()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</a:rPr>
                        <a:t>Ngày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đăng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ký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 rot="16200000">
            <a:off x="-155466" y="2001233"/>
            <a:ext cx="181011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cap="small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Chuyên</a:t>
            </a:r>
            <a:r>
              <a:rPr lang="en-US" sz="3200" cap="small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cap="small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đề</a:t>
            </a:r>
            <a:endParaRPr lang="en-US" sz="3200" cap="smal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2276073" y="4790153"/>
            <a:ext cx="17572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cap="small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Khóa</a:t>
            </a:r>
            <a:r>
              <a:rPr lang="en-US" sz="3200" cap="small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cap="small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học</a:t>
            </a:r>
            <a:endParaRPr lang="en-US" sz="3200" cap="smal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853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16200000">
            <a:off x="-169982" y="2374181"/>
            <a:ext cx="188878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cap="small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Người</a:t>
            </a:r>
            <a:r>
              <a:rPr lang="en-US" sz="3200" cap="small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cap="small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học</a:t>
            </a:r>
            <a:endParaRPr lang="en-US" sz="3200" cap="smal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274925"/>
              </p:ext>
            </p:extLst>
          </p:nvPr>
        </p:nvGraphicFramePr>
        <p:xfrm>
          <a:off x="1066800" y="1066800"/>
          <a:ext cx="7467599" cy="3505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1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cap="small" baseline="0" dirty="0" err="1">
                          <a:effectLst/>
                        </a:rPr>
                        <a:t>Tên</a:t>
                      </a:r>
                      <a:r>
                        <a:rPr lang="en-US" sz="2000" cap="small" baseline="0" dirty="0">
                          <a:effectLst/>
                        </a:rPr>
                        <a:t> </a:t>
                      </a:r>
                      <a:r>
                        <a:rPr lang="en-US" sz="2000" cap="small" baseline="0" dirty="0" err="1">
                          <a:effectLst/>
                        </a:rPr>
                        <a:t>cột</a:t>
                      </a:r>
                      <a:endParaRPr lang="en-US" sz="2000" cap="small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cap="small" baseline="0" dirty="0" err="1">
                          <a:effectLst/>
                        </a:rPr>
                        <a:t>Kiểu</a:t>
                      </a:r>
                      <a:endParaRPr lang="en-US" sz="2000" cap="small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cap="small" baseline="0" dirty="0" err="1">
                          <a:effectLst/>
                        </a:rPr>
                        <a:t>Ràng</a:t>
                      </a:r>
                      <a:r>
                        <a:rPr lang="en-US" sz="2000" cap="small" baseline="0" dirty="0">
                          <a:effectLst/>
                        </a:rPr>
                        <a:t> </a:t>
                      </a:r>
                      <a:r>
                        <a:rPr lang="en-US" sz="2000" cap="small" baseline="0" dirty="0" err="1">
                          <a:effectLst/>
                        </a:rPr>
                        <a:t>buộc</a:t>
                      </a:r>
                      <a:endParaRPr lang="en-US" sz="2000" cap="small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cap="small" baseline="0" dirty="0" err="1">
                          <a:effectLst/>
                        </a:rPr>
                        <a:t>Ghi</a:t>
                      </a:r>
                      <a:r>
                        <a:rPr lang="en-US" sz="2000" cap="small" baseline="0" dirty="0">
                          <a:effectLst/>
                        </a:rPr>
                        <a:t> </a:t>
                      </a:r>
                      <a:r>
                        <a:rPr lang="en-US" sz="2000" cap="small" baseline="0" dirty="0" err="1">
                          <a:effectLst/>
                        </a:rPr>
                        <a:t>chú</a:t>
                      </a:r>
                      <a:endParaRPr lang="en-US" sz="2000" cap="small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cap="small" baseline="0" dirty="0" err="1">
                          <a:effectLst/>
                        </a:rPr>
                        <a:t>MaNH</a:t>
                      </a:r>
                      <a:endParaRPr lang="en-US" sz="2000" cap="small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NCHAR(7)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PK, NOT NULL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Mã người học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cap="small" baseline="0" dirty="0" err="1">
                          <a:effectLst/>
                        </a:rPr>
                        <a:t>HoTen</a:t>
                      </a:r>
                      <a:endParaRPr lang="en-US" sz="2000" cap="small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NVARCHAR(50)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NOT NULL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Họ và tên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cap="small" baseline="0" dirty="0" err="1">
                          <a:effectLst/>
                        </a:rPr>
                        <a:t>GioiTinh</a:t>
                      </a:r>
                      <a:endParaRPr lang="en-US" sz="2000" cap="small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BIT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DEFAULT 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</a:rPr>
                        <a:t>Giới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tính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cap="small" baseline="0" dirty="0" err="1">
                          <a:effectLst/>
                        </a:rPr>
                        <a:t>NgaySinh</a:t>
                      </a:r>
                      <a:endParaRPr lang="en-US" sz="2000" cap="small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DATE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NOT NULL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Ngày sinh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cap="small" baseline="0" dirty="0" err="1">
                          <a:effectLst/>
                        </a:rPr>
                        <a:t>DienThoai</a:t>
                      </a:r>
                      <a:endParaRPr lang="en-US" sz="2000" cap="small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NVARCHAR(24)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NOT NULL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Điện thoại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cap="small" baseline="0" dirty="0">
                          <a:effectLst/>
                        </a:rPr>
                        <a:t>Email</a:t>
                      </a:r>
                      <a:endParaRPr lang="en-US" sz="2000" cap="small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NVARCHAR(50)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NOT NULL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Email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cap="small" baseline="0" dirty="0" err="1">
                          <a:effectLst/>
                        </a:rPr>
                        <a:t>GhiChu</a:t>
                      </a:r>
                      <a:endParaRPr lang="en-US" sz="2000" cap="small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NVARCHAR(255)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NULL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Ghi chú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cap="small" baseline="0" dirty="0" err="1">
                          <a:effectLst/>
                        </a:rPr>
                        <a:t>MaNV</a:t>
                      </a:r>
                      <a:endParaRPr lang="en-US" sz="2000" cap="small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NVARCHAR(20)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FK, NOT NULL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Mã nhân viên nhập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cap="small" baseline="0" dirty="0" err="1">
                          <a:effectLst/>
                        </a:rPr>
                        <a:t>NgayDK</a:t>
                      </a:r>
                      <a:endParaRPr lang="en-US" sz="2000" cap="small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DATE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DEFAULT </a:t>
                      </a:r>
                      <a:r>
                        <a:rPr lang="en-US" sz="2000" dirty="0" err="1">
                          <a:effectLst/>
                        </a:rPr>
                        <a:t>getdate</a:t>
                      </a:r>
                      <a:r>
                        <a:rPr lang="en-US" sz="2000" dirty="0">
                          <a:effectLst/>
                        </a:rPr>
                        <a:t>()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</a:rPr>
                        <a:t>Ngày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đăng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ký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2955913"/>
              </p:ext>
            </p:extLst>
          </p:nvPr>
        </p:nvGraphicFramePr>
        <p:xfrm>
          <a:off x="5562600" y="4724402"/>
          <a:ext cx="6019800" cy="19236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1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4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28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cap="small" baseline="0" dirty="0" err="1">
                          <a:effectLst/>
                        </a:rPr>
                        <a:t>Tên</a:t>
                      </a:r>
                      <a:r>
                        <a:rPr lang="en-US" sz="2000" cap="small" baseline="0" dirty="0">
                          <a:effectLst/>
                        </a:rPr>
                        <a:t> </a:t>
                      </a:r>
                      <a:r>
                        <a:rPr lang="en-US" sz="2000" cap="small" baseline="0" dirty="0" err="1">
                          <a:effectLst/>
                        </a:rPr>
                        <a:t>cột</a:t>
                      </a:r>
                      <a:endParaRPr lang="en-US" sz="2000" cap="small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cap="small" baseline="0" dirty="0" err="1">
                          <a:effectLst/>
                        </a:rPr>
                        <a:t>Kiểu</a:t>
                      </a:r>
                      <a:endParaRPr lang="en-US" sz="2000" cap="small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cap="small" baseline="0" dirty="0" err="1">
                          <a:effectLst/>
                        </a:rPr>
                        <a:t>Ràng</a:t>
                      </a:r>
                      <a:r>
                        <a:rPr lang="en-US" sz="2000" cap="small" baseline="0" dirty="0">
                          <a:effectLst/>
                        </a:rPr>
                        <a:t> </a:t>
                      </a:r>
                      <a:r>
                        <a:rPr lang="en-US" sz="2000" cap="small" baseline="0" dirty="0" err="1">
                          <a:effectLst/>
                        </a:rPr>
                        <a:t>buộc</a:t>
                      </a:r>
                      <a:endParaRPr lang="en-US" sz="2000" cap="small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cap="small" baseline="0" dirty="0" err="1">
                          <a:effectLst/>
                        </a:rPr>
                        <a:t>Ghi</a:t>
                      </a:r>
                      <a:r>
                        <a:rPr lang="en-US" sz="2000" cap="small" baseline="0" dirty="0">
                          <a:effectLst/>
                        </a:rPr>
                        <a:t> </a:t>
                      </a:r>
                      <a:r>
                        <a:rPr lang="en-US" sz="2000" cap="small" baseline="0" dirty="0" err="1">
                          <a:effectLst/>
                        </a:rPr>
                        <a:t>chú</a:t>
                      </a:r>
                      <a:endParaRPr lang="en-US" sz="2000" cap="small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6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cap="small" baseline="0" dirty="0" err="1">
                          <a:effectLst/>
                        </a:rPr>
                        <a:t>MaHV</a:t>
                      </a:r>
                      <a:endParaRPr lang="en-US" sz="2000" cap="small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INT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PK, </a:t>
                      </a:r>
                      <a:r>
                        <a:rPr lang="en-US" sz="2000" dirty="0" err="1">
                          <a:effectLst/>
                        </a:rPr>
                        <a:t>Tự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tăng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</a:rPr>
                        <a:t>Mã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học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viên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28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cap="small" baseline="0" dirty="0" err="1">
                          <a:effectLst/>
                        </a:rPr>
                        <a:t>MaKH</a:t>
                      </a:r>
                      <a:endParaRPr lang="en-US" sz="2000" cap="small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INT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FK, NOT NULL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Mã khóa học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28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cap="small" baseline="0" dirty="0" err="1">
                          <a:effectLst/>
                        </a:rPr>
                        <a:t>MaNH</a:t>
                      </a:r>
                      <a:endParaRPr lang="en-US" sz="2000" cap="small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NCHAR(7)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FK, NOT NULL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Mã người học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28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cap="small" baseline="0" dirty="0">
                          <a:effectLst/>
                        </a:rPr>
                        <a:t>Diem</a:t>
                      </a:r>
                      <a:endParaRPr lang="en-US" sz="2000" cap="small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FLOAT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DEFAULT -1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</a:rPr>
                        <a:t>Điểm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cuối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môn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 rot="16200000">
            <a:off x="4486186" y="5393841"/>
            <a:ext cx="15680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cap="small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Học</a:t>
            </a:r>
            <a:r>
              <a:rPr lang="en-US" sz="3200" cap="small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cap="small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viên</a:t>
            </a:r>
            <a:endParaRPr lang="en-US" sz="3200" cap="smal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879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Nhân viên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865667"/>
              </p:ext>
            </p:extLst>
          </p:nvPr>
        </p:nvGraphicFramePr>
        <p:xfrm>
          <a:off x="1041977" y="1066801"/>
          <a:ext cx="10540423" cy="2666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6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5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9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39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cap="small" baseline="0" dirty="0" err="1">
                          <a:effectLst/>
                        </a:rPr>
                        <a:t>Tên</a:t>
                      </a:r>
                      <a:r>
                        <a:rPr lang="en-US" sz="2400" cap="small" baseline="0" dirty="0">
                          <a:effectLst/>
                        </a:rPr>
                        <a:t> </a:t>
                      </a:r>
                      <a:r>
                        <a:rPr lang="en-US" sz="2400" cap="small" baseline="0" dirty="0" err="1">
                          <a:effectLst/>
                        </a:rPr>
                        <a:t>cột</a:t>
                      </a:r>
                      <a:endParaRPr lang="en-US" sz="2400" cap="small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cap="small" baseline="0" dirty="0" err="1">
                          <a:effectLst/>
                        </a:rPr>
                        <a:t>Kiểu</a:t>
                      </a:r>
                      <a:endParaRPr lang="en-US" sz="2400" cap="small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cap="small" baseline="0" dirty="0" err="1">
                          <a:effectLst/>
                        </a:rPr>
                        <a:t>Ràng</a:t>
                      </a:r>
                      <a:r>
                        <a:rPr lang="en-US" sz="2400" cap="small" baseline="0" dirty="0">
                          <a:effectLst/>
                        </a:rPr>
                        <a:t> </a:t>
                      </a:r>
                      <a:r>
                        <a:rPr lang="en-US" sz="2400" cap="small" baseline="0" dirty="0" err="1">
                          <a:effectLst/>
                        </a:rPr>
                        <a:t>buộc</a:t>
                      </a:r>
                      <a:endParaRPr lang="en-US" sz="2400" cap="small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cap="small" baseline="0" dirty="0" err="1">
                          <a:effectLst/>
                        </a:rPr>
                        <a:t>Ghi</a:t>
                      </a:r>
                      <a:r>
                        <a:rPr lang="en-US" sz="2400" cap="small" baseline="0" dirty="0">
                          <a:effectLst/>
                        </a:rPr>
                        <a:t> </a:t>
                      </a:r>
                      <a:r>
                        <a:rPr lang="en-US" sz="2400" cap="small" baseline="0" dirty="0" err="1">
                          <a:effectLst/>
                        </a:rPr>
                        <a:t>chú</a:t>
                      </a:r>
                      <a:endParaRPr lang="en-US" sz="2400" cap="small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75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cap="small" baseline="0" dirty="0" err="1">
                          <a:effectLst/>
                        </a:rPr>
                        <a:t>MaNV</a:t>
                      </a:r>
                      <a:endParaRPr lang="en-US" sz="2400" cap="small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NVARCHAR(20)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PK, NOT NULL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Mã nhân viên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02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cap="small" baseline="0" dirty="0" err="1">
                          <a:effectLst/>
                        </a:rPr>
                        <a:t>MatKhau</a:t>
                      </a:r>
                      <a:endParaRPr lang="en-US" sz="2400" cap="small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NVARCHAR(50)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NOT NULL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Mật khẩu đăng nhập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02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cap="small" baseline="0" dirty="0" err="1">
                          <a:effectLst/>
                        </a:rPr>
                        <a:t>HoTen</a:t>
                      </a:r>
                      <a:endParaRPr lang="en-US" sz="2400" cap="small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NVARCHAR(50)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NOT NULL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Họ và tên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26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cap="small" baseline="0" dirty="0" err="1">
                          <a:effectLst/>
                        </a:rPr>
                        <a:t>VaiTro</a:t>
                      </a:r>
                      <a:endParaRPr lang="en-US" sz="2400" cap="small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BIT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DEFAULT 0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err="1">
                          <a:effectLst/>
                        </a:rPr>
                        <a:t>Vai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trò</a:t>
                      </a:r>
                      <a:r>
                        <a:rPr lang="en-US" sz="2400" dirty="0">
                          <a:effectLst/>
                        </a:rPr>
                        <a:t>, 1 </a:t>
                      </a:r>
                      <a:r>
                        <a:rPr lang="en-US" sz="2400" dirty="0" err="1">
                          <a:effectLst/>
                        </a:rPr>
                        <a:t>là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trưởng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phòng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 rot="16200000">
            <a:off x="-145848" y="2001233"/>
            <a:ext cx="17908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cap="small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Nhân</a:t>
            </a:r>
            <a:r>
              <a:rPr lang="en-US" sz="3200" cap="small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cap="small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viên</a:t>
            </a:r>
            <a:endParaRPr lang="en-US" sz="3200" cap="smal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797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6701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Cài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đặt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trên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SQL Server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221850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10565</TotalTime>
  <Words>591</Words>
  <Application>Microsoft Office PowerPoint</Application>
  <PresentationFormat>Widescreen</PresentationFormat>
  <Paragraphs>190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Arial Narrow</vt:lpstr>
      <vt:lpstr>Calibri</vt:lpstr>
      <vt:lpstr>Courier New</vt:lpstr>
      <vt:lpstr>Roboto</vt:lpstr>
      <vt:lpstr>Roboto Lt</vt:lpstr>
      <vt:lpstr>Segoe UI</vt:lpstr>
      <vt:lpstr>Times New Roman</vt:lpstr>
      <vt:lpstr>Wingdings</vt:lpstr>
      <vt:lpstr>Custom Design</vt:lpstr>
      <vt:lpstr>Thiết kế dữ liệu</vt:lpstr>
      <vt:lpstr>Mục tiêu</vt:lpstr>
      <vt:lpstr>PowerPoint Presentation</vt:lpstr>
      <vt:lpstr>Sơ đồ ERD Level 1</vt:lpstr>
      <vt:lpstr>Sơ đồ ERD Level 2</vt:lpstr>
      <vt:lpstr>Chuyên đề và khóa học</vt:lpstr>
      <vt:lpstr>Người học và học viên</vt:lpstr>
      <vt:lpstr>Nhân viên</vt:lpstr>
      <vt:lpstr>PowerPoint Presentation</vt:lpstr>
      <vt:lpstr>CSDL EduSys được cài đặt trên SQL Server</vt:lpstr>
      <vt:lpstr>Hướng dẫn viết mã tạo CSDL</vt:lpstr>
      <vt:lpstr>Hướng dẫn viết SQL</vt:lpstr>
      <vt:lpstr>Hướng dẫn viết stored procedure</vt:lpstr>
      <vt:lpstr>PowerPoint Presentation</vt:lpstr>
      <vt:lpstr>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Admin</cp:lastModifiedBy>
  <cp:revision>1551</cp:revision>
  <dcterms:created xsi:type="dcterms:W3CDTF">2013-04-23T08:05:33Z</dcterms:created>
  <dcterms:modified xsi:type="dcterms:W3CDTF">2020-05-06T07:15:19Z</dcterms:modified>
</cp:coreProperties>
</file>