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745" r:id="rId2"/>
    <p:sldId id="797" r:id="rId3"/>
    <p:sldId id="799" r:id="rId4"/>
    <p:sldId id="637" r:id="rId5"/>
    <p:sldId id="775" r:id="rId6"/>
    <p:sldId id="712" r:id="rId7"/>
    <p:sldId id="749" r:id="rId8"/>
    <p:sldId id="753" r:id="rId9"/>
    <p:sldId id="793" r:id="rId10"/>
    <p:sldId id="762" r:id="rId11"/>
    <p:sldId id="787" r:id="rId12"/>
    <p:sldId id="795" r:id="rId13"/>
    <p:sldId id="794" r:id="rId14"/>
    <p:sldId id="796" r:id="rId15"/>
    <p:sldId id="754" r:id="rId16"/>
    <p:sldId id="792" r:id="rId17"/>
    <p:sldId id="763" r:id="rId18"/>
    <p:sldId id="788" r:id="rId19"/>
    <p:sldId id="764" r:id="rId20"/>
    <p:sldId id="765" r:id="rId21"/>
    <p:sldId id="755" r:id="rId22"/>
    <p:sldId id="791" r:id="rId23"/>
    <p:sldId id="766" r:id="rId24"/>
    <p:sldId id="789" r:id="rId25"/>
    <p:sldId id="767" r:id="rId26"/>
    <p:sldId id="768" r:id="rId27"/>
    <p:sldId id="707" r:id="rId28"/>
    <p:sldId id="6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FF9900"/>
    <a:srgbClr val="F9F9F9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002748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3171825"/>
            <a:ext cx="8162925" cy="33813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Bent-Up Arrow 5"/>
          <p:cNvSpPr/>
          <p:nvPr/>
        </p:nvSpPr>
        <p:spPr>
          <a:xfrm rot="5400000">
            <a:off x="2455164" y="3852237"/>
            <a:ext cx="850392" cy="731520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 -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785" y="1066800"/>
            <a:ext cx="2217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Class.forName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4226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DriverManager.getConnection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656" y="2647890"/>
            <a:ext cx="40460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</a:t>
            </a:r>
            <a:r>
              <a:rPr lang="en-US" sz="2400" b="1" cap="none" spc="0" dirty="0" err="1" smtClean="0">
                <a:ln w="0"/>
                <a:solidFill>
                  <a:srgbClr val="00B050"/>
                </a:solidFill>
              </a:rPr>
              <a:t>createStatement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942" y="3805535"/>
            <a:ext cx="42114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Statement.executeUpdate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cap="none" spc="0" dirty="0" smtClean="0">
                <a:ln w="0"/>
                <a:solidFill>
                  <a:srgbClr val="00B050"/>
                </a:solidFill>
              </a:rPr>
              <a:t>SQL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719" y="6000690"/>
            <a:ext cx="25619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Connection.close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3344" y="3805535"/>
            <a:ext cx="40607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Statement.executeQuery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cap="none" spc="0" dirty="0" smtClean="0">
                <a:ln w="0"/>
                <a:solidFill>
                  <a:srgbClr val="FF3300"/>
                </a:solidFill>
              </a:rPr>
              <a:t>SQL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6730" y="4514910"/>
            <a:ext cx="2494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ResultSet.next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400" b="1" dirty="0" err="1" smtClean="0">
                <a:ln w="0"/>
                <a:solidFill>
                  <a:srgbClr val="0000FF"/>
                </a:solidFill>
              </a:rPr>
              <a:t>ResultSet.getXyz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dirty="0">
              <a:ln w="0"/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722679" y="1528465"/>
            <a:ext cx="0" cy="3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2722678" y="2290465"/>
            <a:ext cx="1" cy="35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722678" y="3109555"/>
            <a:ext cx="1" cy="6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722679" y="4267200"/>
            <a:ext cx="0" cy="17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9" idx="0"/>
          </p:cNvCxnSpPr>
          <p:nvPr/>
        </p:nvCxnSpPr>
        <p:spPr>
          <a:xfrm rot="16200000" flipH="1">
            <a:off x="5145219" y="687014"/>
            <a:ext cx="695980" cy="5541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8263739" y="4267200"/>
            <a:ext cx="1" cy="24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8" idx="0"/>
          </p:cNvCxnSpPr>
          <p:nvPr/>
        </p:nvCxnSpPr>
        <p:spPr>
          <a:xfrm rot="5400000">
            <a:off x="5165818" y="2902768"/>
            <a:ext cx="654783" cy="5541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7300" y="1073495"/>
            <a:ext cx="183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</a:rPr>
              <a:t>Nạp</a:t>
            </a:r>
            <a:r>
              <a:rPr lang="en-US" sz="2400" b="1" dirty="0" smtClean="0">
                <a:solidFill>
                  <a:srgbClr val="FF0000"/>
                </a:solidFill>
              </a:rPr>
              <a:t> driver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7300" y="1841946"/>
            <a:ext cx="189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 err="1" smtClean="0">
                <a:solidFill>
                  <a:srgbClr val="FF0000"/>
                </a:solidFill>
              </a:rPr>
              <a:t>Mở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7300" y="2652324"/>
            <a:ext cx="552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3. </a:t>
            </a:r>
            <a:r>
              <a:rPr lang="en-US" sz="2400" b="1" dirty="0" err="1" smtClean="0">
                <a:solidFill>
                  <a:srgbClr val="FF0000"/>
                </a:solidFill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Statement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</a:rPr>
              <a:t> SQL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1749" y="3477926"/>
            <a:ext cx="157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Thao </a:t>
            </a:r>
            <a:r>
              <a:rPr lang="en-US" sz="2400" b="1" dirty="0" err="1" smtClean="0">
                <a:solidFill>
                  <a:srgbClr val="FF0000"/>
                </a:solidFill>
              </a:rPr>
              <a:t>tác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3739" y="3477926"/>
            <a:ext cx="157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</a:t>
            </a:r>
            <a:r>
              <a:rPr lang="en-US" sz="2400" b="1" dirty="0" err="1" smtClean="0">
                <a:solidFill>
                  <a:srgbClr val="FF0000"/>
                </a:solidFill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vấn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0747" y="4699575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4.1. </a:t>
            </a:r>
            <a:r>
              <a:rPr lang="en-US" sz="2400" b="1" dirty="0" err="1" smtClean="0">
                <a:solidFill>
                  <a:srgbClr val="FF0000"/>
                </a:solidFill>
              </a:rPr>
              <a:t>Đọc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liệu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0" y="6019800"/>
            <a:ext cx="2107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</a:t>
            </a:r>
            <a:r>
              <a:rPr lang="en-US" sz="2400" b="1" dirty="0" err="1" smtClean="0">
                <a:solidFill>
                  <a:srgbClr val="FF0000"/>
                </a:solidFill>
              </a:rPr>
              <a:t>Đóng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10972800" cy="1905000"/>
          </a:xfrm>
          <a:ln>
            <a:solidFill>
              <a:srgbClr val="FF5A33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8571"/>
            <a:ext cx="10991310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972800" cy="4926361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7239000" y="3529980"/>
            <a:ext cx="4191000" cy="2438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F0000"/>
                </a:solidFill>
              </a:rPr>
              <a:t>rs.next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err="1" smtClean="0"/>
              <a:t>rs.get</a:t>
            </a:r>
            <a:r>
              <a:rPr lang="en-US" b="1" dirty="0" err="1" smtClean="0">
                <a:solidFill>
                  <a:srgbClr val="FF0000"/>
                </a:solidFill>
              </a:rPr>
              <a:t>Xyz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2039"/>
            <a:ext cx="7543800" cy="5499607"/>
          </a:xfrm>
          <a:prstGeom prst="rect">
            <a:avLst/>
          </a:prstGeom>
        </p:spPr>
      </p:pic>
      <p:sp>
        <p:nvSpPr>
          <p:cNvPr id="5" name="Flowchart: Document 4"/>
          <p:cNvSpPr/>
          <p:nvPr/>
        </p:nvSpPr>
        <p:spPr>
          <a:xfrm>
            <a:off x="7467600" y="5769392"/>
            <a:ext cx="4114800" cy="809934"/>
          </a:xfrm>
          <a:prstGeom prst="flowChartDocumen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INSERT, UPDATE </a:t>
            </a:r>
            <a:r>
              <a:rPr lang="en-US" sz="2400" dirty="0" err="1" smtClean="0"/>
              <a:t>và</a:t>
            </a:r>
            <a:r>
              <a:rPr lang="en-US" sz="2400" dirty="0" smtClean="0"/>
              <a:t> DELETE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7467600" y="2514600"/>
            <a:ext cx="4114800" cy="838200"/>
          </a:xfrm>
          <a:prstGeom prst="flowChartDocumen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CSDL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7467600" y="4814969"/>
            <a:ext cx="4114800" cy="823831"/>
          </a:xfrm>
          <a:prstGeom prst="flowChartDocumen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SELECT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781800" y="5226885"/>
            <a:ext cx="685800" cy="28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6781800" y="6037799"/>
            <a:ext cx="685800" cy="13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6248400" y="2255085"/>
            <a:ext cx="1219200" cy="6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7467600" y="3460786"/>
            <a:ext cx="4114800" cy="1187414"/>
          </a:xfrm>
          <a:prstGeom prst="flowChartDocumen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Nạp</a:t>
            </a:r>
            <a:r>
              <a:rPr lang="en-US" sz="2400" dirty="0" smtClean="0"/>
              <a:t> Driver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chỉ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một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lần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duy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nhất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4876800" y="3534989"/>
            <a:ext cx="2590800" cy="51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70763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Sử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PreparedStatement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9382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71600" y="990600"/>
            <a:ext cx="9296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- </a:t>
            </a:r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053840" y="6019800"/>
            <a:ext cx="10668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35680" y="5029200"/>
            <a:ext cx="210312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20440" y="40386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DriverManager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520440" y="30480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20440" y="2057400"/>
            <a:ext cx="2133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PreparedStatement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05200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5" idx="2"/>
            <a:endCxn id="4" idx="1"/>
          </p:cNvCxnSpPr>
          <p:nvPr/>
        </p:nvCxnSpPr>
        <p:spPr>
          <a:xfrm>
            <a:off x="4587240" y="5562600"/>
            <a:ext cx="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6" idx="2"/>
          </p:cNvCxnSpPr>
          <p:nvPr/>
        </p:nvCxnSpPr>
        <p:spPr>
          <a:xfrm flipV="1">
            <a:off x="4587240" y="45720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7" idx="2"/>
          </p:cNvCxnSpPr>
          <p:nvPr/>
        </p:nvCxnSpPr>
        <p:spPr>
          <a:xfrm flipV="1">
            <a:off x="4587240" y="35814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0"/>
            <a:endCxn id="8" idx="2"/>
          </p:cNvCxnSpPr>
          <p:nvPr/>
        </p:nvCxnSpPr>
        <p:spPr>
          <a:xfrm flipV="1">
            <a:off x="4587240" y="25908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9" idx="2"/>
          </p:cNvCxnSpPr>
          <p:nvPr/>
        </p:nvCxnSpPr>
        <p:spPr>
          <a:xfrm flipH="1" flipV="1">
            <a:off x="4572000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4201180"/>
            <a:ext cx="188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5-Point Star 42"/>
          <p:cNvSpPr/>
          <p:nvPr/>
        </p:nvSpPr>
        <p:spPr>
          <a:xfrm>
            <a:off x="4320541" y="2542519"/>
            <a:ext cx="533400" cy="50548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63998" y="1908601"/>
            <a:ext cx="449353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SELECT * FROM </a:t>
            </a:r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ChuyenDe</a:t>
            </a:r>
            <a:endParaRPr lang="en-US" sz="2400" b="1" dirty="0">
              <a:ln w="0"/>
              <a:solidFill>
                <a:srgbClr val="0000FF"/>
              </a:solidFill>
            </a:endParaRPr>
          </a:p>
          <a:p>
            <a:pPr algn="ctr"/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WHERE </a:t>
            </a:r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HocPhi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 BETWEEN </a:t>
            </a:r>
            <a:r>
              <a:rPr lang="en-US" sz="2400" b="1" cap="none" spc="0" dirty="0" smtClean="0">
                <a:ln w="0"/>
                <a:solidFill>
                  <a:srgbClr val="FF0000"/>
                </a:solidFill>
              </a:rPr>
              <a:t>?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 AND </a:t>
            </a:r>
            <a:r>
              <a:rPr lang="en-US" sz="2400" b="1" cap="none" spc="0" dirty="0" smtClean="0">
                <a:ln w="0"/>
                <a:solidFill>
                  <a:srgbClr val="FF0000"/>
                </a:solidFill>
              </a:rPr>
              <a:t>?</a:t>
            </a:r>
            <a:endParaRPr lang="en-US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04" y="1066800"/>
            <a:ext cx="1017399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 - </a:t>
            </a:r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785" y="1066800"/>
            <a:ext cx="2217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Class.forName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4226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DriverManager.getConnection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610" y="2514600"/>
            <a:ext cx="4740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</a:t>
            </a:r>
            <a:r>
              <a:rPr lang="en-US" sz="2400" b="1" cap="none" spc="0" dirty="0" err="1" smtClean="0">
                <a:ln w="0"/>
                <a:solidFill>
                  <a:srgbClr val="00B050"/>
                </a:solidFill>
              </a:rPr>
              <a:t>prepareStatement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cap="none" spc="0" dirty="0" smtClean="0">
                <a:ln w="0"/>
                <a:solidFill>
                  <a:srgbClr val="00B050"/>
                </a:solidFill>
              </a:rPr>
              <a:t>SQL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)</a:t>
            </a:r>
          </a:p>
          <a:p>
            <a:pPr algn="ctr"/>
            <a:r>
              <a:rPr lang="en-US" sz="2400" b="1" dirty="0" err="1" smtClean="0">
                <a:ln w="0"/>
                <a:solidFill>
                  <a:srgbClr val="0000FF"/>
                </a:solidFill>
              </a:rPr>
              <a:t>stmt.set</a:t>
            </a:r>
            <a:r>
              <a:rPr lang="en-US" sz="2400" b="1" dirty="0" err="1" smtClean="0">
                <a:ln w="0"/>
                <a:solidFill>
                  <a:srgbClr val="FF0000"/>
                </a:solidFill>
              </a:rPr>
              <a:t>Xyz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dirty="0" smtClean="0">
                <a:ln w="0"/>
                <a:solidFill>
                  <a:srgbClr val="FF0000"/>
                </a:solidFill>
              </a:rPr>
              <a:t>?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598" y="3805535"/>
            <a:ext cx="3724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Statement.executeUpdate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719" y="6000690"/>
            <a:ext cx="25619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Connection.close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3805535"/>
            <a:ext cx="3573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Statement.executeQuery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6730" y="4514910"/>
            <a:ext cx="2494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ResultSet.next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400" b="1" dirty="0" err="1" smtClean="0">
                <a:ln w="0"/>
                <a:solidFill>
                  <a:srgbClr val="0000FF"/>
                </a:solidFill>
              </a:rPr>
              <a:t>ResultSet.get</a:t>
            </a:r>
            <a:r>
              <a:rPr lang="en-US" sz="2400" b="1" dirty="0" err="1" smtClean="0">
                <a:ln w="0"/>
                <a:solidFill>
                  <a:srgbClr val="FF0000"/>
                </a:solidFill>
              </a:rPr>
              <a:t>Xyz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dirty="0">
              <a:ln w="0"/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722679" y="1528465"/>
            <a:ext cx="0" cy="3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2722679" y="2290465"/>
            <a:ext cx="3" cy="2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722679" y="3345597"/>
            <a:ext cx="3" cy="45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722679" y="4195465"/>
            <a:ext cx="0" cy="180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9" idx="0"/>
          </p:cNvCxnSpPr>
          <p:nvPr/>
        </p:nvCxnSpPr>
        <p:spPr>
          <a:xfrm rot="16200000" flipH="1">
            <a:off x="5263242" y="805037"/>
            <a:ext cx="459938" cy="5541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8263739" y="4195465"/>
            <a:ext cx="1" cy="31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8" idx="0"/>
          </p:cNvCxnSpPr>
          <p:nvPr/>
        </p:nvCxnSpPr>
        <p:spPr>
          <a:xfrm rot="5400000">
            <a:off x="5165818" y="2902768"/>
            <a:ext cx="654783" cy="5541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7300" y="1073495"/>
            <a:ext cx="183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</a:rPr>
              <a:t>Nạp</a:t>
            </a:r>
            <a:r>
              <a:rPr lang="en-US" sz="2400" b="1" dirty="0" smtClean="0">
                <a:solidFill>
                  <a:srgbClr val="FF0000"/>
                </a:solidFill>
              </a:rPr>
              <a:t> driver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7300" y="1841946"/>
            <a:ext cx="189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 err="1" smtClean="0">
                <a:solidFill>
                  <a:srgbClr val="FF0000"/>
                </a:solidFill>
              </a:rPr>
              <a:t>Mở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225" y="2652324"/>
            <a:ext cx="669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3. </a:t>
            </a:r>
            <a:r>
              <a:rPr lang="en-US" sz="2400" b="1" dirty="0" err="1" smtClean="0">
                <a:solidFill>
                  <a:srgbClr val="FF0000"/>
                </a:solidFill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PreparedStatement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</a:rPr>
              <a:t> SQL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8803" y="3508763"/>
            <a:ext cx="157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Thao </a:t>
            </a:r>
            <a:r>
              <a:rPr lang="en-US" sz="2400" b="1" dirty="0" err="1" smtClean="0">
                <a:solidFill>
                  <a:srgbClr val="FF0000"/>
                </a:solidFill>
              </a:rPr>
              <a:t>tác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6802" y="3470197"/>
            <a:ext cx="157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</a:t>
            </a:r>
            <a:r>
              <a:rPr lang="en-US" sz="2400" b="1" dirty="0" err="1" smtClean="0">
                <a:solidFill>
                  <a:srgbClr val="FF0000"/>
                </a:solidFill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vấn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0747" y="4699575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4.1. </a:t>
            </a:r>
            <a:r>
              <a:rPr lang="en-US" sz="2400" b="1" dirty="0" err="1" smtClean="0">
                <a:solidFill>
                  <a:srgbClr val="FF0000"/>
                </a:solidFill>
              </a:rPr>
              <a:t>Đọc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liệu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2428" y="6000690"/>
            <a:ext cx="2107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</a:t>
            </a:r>
            <a:r>
              <a:rPr lang="en-US" sz="2400" b="1" dirty="0" err="1" smtClean="0">
                <a:solidFill>
                  <a:srgbClr val="FF0000"/>
                </a:solidFill>
              </a:rPr>
              <a:t>Đóng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66800"/>
            <a:ext cx="10972800" cy="4582160"/>
          </a:xfrm>
          <a:prstGeom prst="rect">
            <a:avLst/>
          </a:prstGeom>
        </p:spPr>
      </p:pic>
      <p:sp>
        <p:nvSpPr>
          <p:cNvPr id="5" name="Flowchart: Document 4"/>
          <p:cNvSpPr/>
          <p:nvPr/>
        </p:nvSpPr>
        <p:spPr>
          <a:xfrm>
            <a:off x="6781800" y="3886200"/>
            <a:ext cx="4800599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tmt.set</a:t>
            </a:r>
            <a:r>
              <a:rPr lang="en-US" sz="2400" b="1" dirty="0" err="1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(1, “</a:t>
            </a:r>
            <a:r>
              <a:rPr lang="en-US" sz="2400" dirty="0" err="1" smtClean="0"/>
              <a:t>TeoNV</a:t>
            </a:r>
            <a:r>
              <a:rPr lang="en-US" sz="2400" dirty="0" smtClean="0"/>
              <a:t>”)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tmt.setObject</a:t>
            </a:r>
            <a:r>
              <a:rPr lang="en-US" sz="2400" dirty="0" smtClean="0"/>
              <a:t>(2, “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Tèo</a:t>
            </a:r>
            <a:r>
              <a:rPr lang="en-US" sz="2400" dirty="0" smtClean="0"/>
              <a:t>”)</a:t>
            </a:r>
            <a:endParaRPr lang="en-US" sz="2400" dirty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tmt.setObject</a:t>
            </a:r>
            <a:r>
              <a:rPr lang="en-US" sz="2400" dirty="0" smtClean="0"/>
              <a:t>(3, “123”)</a:t>
            </a:r>
            <a:endParaRPr lang="en-US" sz="2400" dirty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tmt.setObject</a:t>
            </a:r>
            <a:r>
              <a:rPr lang="en-US" sz="2400" dirty="0" smtClean="0"/>
              <a:t>(4, true)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4953001" cy="2057400"/>
          </a:xfrm>
          <a:prstGeom prst="rect">
            <a:avLst/>
          </a:prstGeom>
          <a:noFill/>
          <a:ln w="3175">
            <a:solidFill>
              <a:srgbClr val="FF5A3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5486401" y="3619500"/>
            <a:ext cx="1295399" cy="1485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8446" y="1219200"/>
            <a:ext cx="3476896" cy="525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36212" y="4267200"/>
            <a:ext cx="2201364" cy="20574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51975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89741" y="3352800"/>
            <a:ext cx="2201364" cy="2971800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05504" y="1219200"/>
            <a:ext cx="3476896" cy="5257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43270" y="2429964"/>
            <a:ext cx="2201364" cy="3894636"/>
          </a:xfrm>
          <a:prstGeom prst="roundRect">
            <a:avLst>
              <a:gd name="adj" fmla="val 7483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JDBC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73791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494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9552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29552" y="2590800"/>
            <a:ext cx="18288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427320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6023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180849" y="5334000"/>
            <a:ext cx="1326207" cy="818606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9552" y="4419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6023" y="3505200"/>
            <a:ext cx="1828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JdbcHelper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48552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5023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1494" y="1371600"/>
            <a:ext cx="2590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2"/>
            <a:endCxn id="5" idx="0"/>
          </p:cNvCxnSpPr>
          <p:nvPr/>
        </p:nvCxnSpPr>
        <p:spPr>
          <a:xfrm>
            <a:off x="2336894" y="1981200"/>
            <a:ext cx="0" cy="24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4" idx="1"/>
          </p:cNvCxnSpPr>
          <p:nvPr/>
        </p:nvCxnSpPr>
        <p:spPr>
          <a:xfrm>
            <a:off x="2336894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5" idx="0"/>
          </p:cNvCxnSpPr>
          <p:nvPr/>
        </p:nvCxnSpPr>
        <p:spPr>
          <a:xfrm>
            <a:off x="6090423" y="1981200"/>
            <a:ext cx="0" cy="152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2" idx="0"/>
          </p:cNvCxnSpPr>
          <p:nvPr/>
        </p:nvCxnSpPr>
        <p:spPr>
          <a:xfrm>
            <a:off x="6090423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1"/>
          </p:cNvCxnSpPr>
          <p:nvPr/>
        </p:nvCxnSpPr>
        <p:spPr>
          <a:xfrm>
            <a:off x="6090423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7" idx="0"/>
          </p:cNvCxnSpPr>
          <p:nvPr/>
        </p:nvCxnSpPr>
        <p:spPr>
          <a:xfrm>
            <a:off x="9843952" y="1981200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0"/>
          </p:cNvCxnSpPr>
          <p:nvPr/>
        </p:nvCxnSpPr>
        <p:spPr>
          <a:xfrm>
            <a:off x="9843952" y="32004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4" idx="0"/>
          </p:cNvCxnSpPr>
          <p:nvPr/>
        </p:nvCxnSpPr>
        <p:spPr>
          <a:xfrm>
            <a:off x="9843952" y="41148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3" idx="1"/>
          </p:cNvCxnSpPr>
          <p:nvPr/>
        </p:nvCxnSpPr>
        <p:spPr>
          <a:xfrm>
            <a:off x="9843952" y="5029200"/>
            <a:ext cx="1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78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771632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531435" y="537183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0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10210800" cy="56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69334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Sử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CallableStatement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8708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71600" y="990600"/>
            <a:ext cx="9296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- </a:t>
            </a:r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486400" y="6019800"/>
            <a:ext cx="10668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68240" y="5029200"/>
            <a:ext cx="210312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40386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DriverManager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30480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247017" y="20574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CallableStatement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231777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5" idx="2"/>
            <a:endCxn id="4" idx="1"/>
          </p:cNvCxnSpPr>
          <p:nvPr/>
        </p:nvCxnSpPr>
        <p:spPr>
          <a:xfrm>
            <a:off x="6019800" y="5562600"/>
            <a:ext cx="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6" idx="2"/>
          </p:cNvCxnSpPr>
          <p:nvPr/>
        </p:nvCxnSpPr>
        <p:spPr>
          <a:xfrm flipV="1">
            <a:off x="6019800" y="45720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7" idx="2"/>
          </p:cNvCxnSpPr>
          <p:nvPr/>
        </p:nvCxnSpPr>
        <p:spPr>
          <a:xfrm flipV="1">
            <a:off x="6019800" y="35814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2" idx="2"/>
          </p:cNvCxnSpPr>
          <p:nvPr/>
        </p:nvCxnSpPr>
        <p:spPr>
          <a:xfrm flipV="1">
            <a:off x="7086600" y="2590800"/>
            <a:ext cx="2227217" cy="723900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13" idx="2"/>
          </p:cNvCxnSpPr>
          <p:nvPr/>
        </p:nvCxnSpPr>
        <p:spPr>
          <a:xfrm flipH="1" flipV="1">
            <a:off x="9298577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4201180"/>
            <a:ext cx="188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5-Point Star 43"/>
          <p:cNvSpPr/>
          <p:nvPr/>
        </p:nvSpPr>
        <p:spPr>
          <a:xfrm>
            <a:off x="9047117" y="2542519"/>
            <a:ext cx="533400" cy="50548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1219200"/>
            <a:ext cx="42466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rgbClr val="00B050"/>
                </a:solidFill>
              </a:rPr>
              <a:t>{CALL </a:t>
            </a:r>
            <a:r>
              <a:rPr lang="en-US" sz="3200" b="1" dirty="0" err="1" smtClean="0">
                <a:ln w="0"/>
                <a:solidFill>
                  <a:srgbClr val="00B050"/>
                </a:solidFill>
              </a:rPr>
              <a:t>sp_BangDiem</a:t>
            </a:r>
            <a:r>
              <a:rPr lang="en-US" sz="3200" b="1" dirty="0" smtClean="0">
                <a:ln w="0"/>
                <a:solidFill>
                  <a:srgbClr val="00B050"/>
                </a:solidFill>
              </a:rPr>
              <a:t> (?)}</a:t>
            </a:r>
            <a:endParaRPr lang="en-US" sz="3200" b="1" cap="none" spc="0" dirty="0">
              <a:ln w="0"/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66800"/>
            <a:ext cx="1102278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 - </a:t>
            </a:r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785" y="1066800"/>
            <a:ext cx="2217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Class.forName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4226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DriverManager.getConnection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252" y="2647890"/>
            <a:ext cx="40908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</a:t>
            </a:r>
            <a:r>
              <a:rPr lang="en-US" sz="2400" b="1" cap="none" spc="0" dirty="0" err="1" smtClean="0">
                <a:ln w="0"/>
                <a:solidFill>
                  <a:srgbClr val="00B050"/>
                </a:solidFill>
              </a:rPr>
              <a:t>prepareCall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cap="none" spc="0" dirty="0" smtClean="0">
                <a:ln w="0"/>
                <a:solidFill>
                  <a:srgbClr val="00B050"/>
                </a:solidFill>
              </a:rPr>
              <a:t>PROC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)</a:t>
            </a:r>
          </a:p>
          <a:p>
            <a:pPr algn="ctr"/>
            <a:r>
              <a:rPr lang="en-US" sz="2400" b="1" dirty="0" err="1">
                <a:ln w="0"/>
                <a:solidFill>
                  <a:srgbClr val="0000FF"/>
                </a:solidFill>
              </a:rPr>
              <a:t>stmt.set</a:t>
            </a:r>
            <a:r>
              <a:rPr lang="en-US" sz="2400" b="1" dirty="0" err="1">
                <a:ln w="0"/>
                <a:solidFill>
                  <a:srgbClr val="FF0000"/>
                </a:solidFill>
              </a:rPr>
              <a:t>Xyz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(</a:t>
            </a:r>
            <a:r>
              <a:rPr lang="en-US" sz="2400" b="1" dirty="0" smtClean="0">
                <a:ln w="0"/>
                <a:solidFill>
                  <a:srgbClr val="FF0000"/>
                </a:solidFill>
              </a:rPr>
              <a:t>?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)</a:t>
            </a:r>
            <a:endParaRPr lang="en-US" sz="2400" b="1" dirty="0">
              <a:ln w="0"/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598" y="3881735"/>
            <a:ext cx="3724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Statement.executeUpdate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719" y="6000690"/>
            <a:ext cx="25619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Connection.close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3881735"/>
            <a:ext cx="3573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Statement.executeQuery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6730" y="4579203"/>
            <a:ext cx="2494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ResultSet.next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400" b="1" dirty="0" err="1" smtClean="0">
                <a:ln w="0"/>
                <a:solidFill>
                  <a:srgbClr val="0000FF"/>
                </a:solidFill>
              </a:rPr>
              <a:t>ResultSet.getXyz</a:t>
            </a:r>
            <a:r>
              <a:rPr lang="en-US" sz="2400" b="1" dirty="0" smtClean="0">
                <a:ln w="0"/>
                <a:solidFill>
                  <a:srgbClr val="0000FF"/>
                </a:solidFill>
              </a:rPr>
              <a:t>()</a:t>
            </a:r>
            <a:endParaRPr lang="en-US" sz="2400" b="1" dirty="0">
              <a:ln w="0"/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722679" y="1528465"/>
            <a:ext cx="0" cy="3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2722679" y="2290465"/>
            <a:ext cx="5" cy="35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722679" y="3478887"/>
            <a:ext cx="5" cy="40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722679" y="4343400"/>
            <a:ext cx="0" cy="16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9" idx="0"/>
          </p:cNvCxnSpPr>
          <p:nvPr/>
        </p:nvCxnSpPr>
        <p:spPr>
          <a:xfrm rot="16200000" flipH="1">
            <a:off x="5291788" y="909783"/>
            <a:ext cx="402848" cy="5541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flipH="1">
            <a:off x="8263739" y="4343400"/>
            <a:ext cx="1" cy="23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8" idx="0"/>
          </p:cNvCxnSpPr>
          <p:nvPr/>
        </p:nvCxnSpPr>
        <p:spPr>
          <a:xfrm rot="5400000">
            <a:off x="5197964" y="2934915"/>
            <a:ext cx="590490" cy="5541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7300" y="1073495"/>
            <a:ext cx="183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</a:rPr>
              <a:t>Nạp</a:t>
            </a:r>
            <a:r>
              <a:rPr lang="en-US" sz="2400" b="1" dirty="0" smtClean="0">
                <a:solidFill>
                  <a:srgbClr val="FF0000"/>
                </a:solidFill>
              </a:rPr>
              <a:t> driver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7300" y="1841946"/>
            <a:ext cx="189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 </a:t>
            </a:r>
            <a:r>
              <a:rPr lang="en-US" sz="2400" b="1" dirty="0" err="1" smtClean="0">
                <a:solidFill>
                  <a:srgbClr val="FF0000"/>
                </a:solidFill>
              </a:rPr>
              <a:t>Mở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2652324"/>
            <a:ext cx="561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3. </a:t>
            </a:r>
            <a:r>
              <a:rPr lang="en-US" sz="2400" b="1" dirty="0" err="1" smtClean="0">
                <a:solidFill>
                  <a:srgbClr val="FF0000"/>
                </a:solidFill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CallableStatement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PROC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8803" y="3584963"/>
            <a:ext cx="157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Thao </a:t>
            </a:r>
            <a:r>
              <a:rPr lang="en-US" sz="2400" b="1" dirty="0" err="1" smtClean="0">
                <a:solidFill>
                  <a:srgbClr val="FF0000"/>
                </a:solidFill>
              </a:rPr>
              <a:t>tác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6802" y="3546397"/>
            <a:ext cx="157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 </a:t>
            </a:r>
            <a:r>
              <a:rPr lang="en-US" sz="2400" b="1" dirty="0" err="1" smtClean="0">
                <a:solidFill>
                  <a:srgbClr val="FF0000"/>
                </a:solidFill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vấn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0747" y="476386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4.1. </a:t>
            </a:r>
            <a:r>
              <a:rPr lang="en-US" sz="2400" b="1" dirty="0" err="1" smtClean="0">
                <a:solidFill>
                  <a:srgbClr val="FF0000"/>
                </a:solidFill>
              </a:rPr>
              <a:t>Đọc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liệu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2428" y="6000690"/>
            <a:ext cx="2107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</a:t>
            </a:r>
            <a:r>
              <a:rPr lang="en-US" sz="2400" b="1" dirty="0" err="1" smtClean="0">
                <a:solidFill>
                  <a:srgbClr val="FF0000"/>
                </a:solidFill>
              </a:rPr>
              <a:t>Đóng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nối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107816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Statement</a:t>
            </a:r>
          </a:p>
          <a:p>
            <a:pPr lvl="1"/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hack </a:t>
            </a:r>
            <a:r>
              <a:rPr lang="en-US" dirty="0" err="1" smtClean="0"/>
              <a:t>bởi</a:t>
            </a:r>
            <a:r>
              <a:rPr lang="en-US" dirty="0" smtClean="0"/>
              <a:t> SQL Injection</a:t>
            </a:r>
          </a:p>
          <a:p>
            <a:r>
              <a:rPr lang="en-US" b="1" dirty="0" err="1" smtClean="0"/>
              <a:t>PreparedStatement</a:t>
            </a:r>
            <a:endParaRPr lang="en-US" b="1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SQL Injection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Unicode,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DBMS)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(byte[])</a:t>
            </a:r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2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(prepared)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Statement</a:t>
            </a:r>
          </a:p>
          <a:p>
            <a:r>
              <a:rPr lang="en-US" b="1" dirty="0" err="1" smtClean="0"/>
              <a:t>CallableStatement</a:t>
            </a:r>
            <a:endParaRPr lang="en-US" b="1" dirty="0" smtClean="0"/>
          </a:p>
          <a:p>
            <a:pPr lvl="1"/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lvl="1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PreparedStatement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JDBC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JDBC API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Statement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PreparedStatement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CallableStatement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25000" y="12954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8686801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PreparedStatement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CallableStatement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51" y="1066800"/>
            <a:ext cx="646293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CSDL </a:t>
            </a:r>
            <a:r>
              <a:rPr lang="en-US" dirty="0" err="1" smtClean="0"/>
              <a:t>EduSys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410200" cy="5257800"/>
          </a:xfrm>
        </p:spPr>
        <p:txBody>
          <a:bodyPr/>
          <a:lstStyle/>
          <a:p>
            <a:r>
              <a:rPr lang="en-US" dirty="0" smtClean="0"/>
              <a:t>Table</a:t>
            </a:r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Stored Procedure</a:t>
            </a:r>
          </a:p>
          <a:p>
            <a:pPr lvl="1"/>
            <a:r>
              <a:rPr lang="en-US" dirty="0" err="1" smtClean="0"/>
              <a:t>Sp_BangDiem</a:t>
            </a:r>
            <a:r>
              <a:rPr lang="en-US" dirty="0" smtClean="0"/>
              <a:t>(INT </a:t>
            </a:r>
            <a:r>
              <a:rPr lang="en-US" dirty="0" err="1" smtClean="0"/>
              <a:t>MaKH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Sp_DiemChuyenDe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Sp_DoanhThu</a:t>
            </a:r>
            <a:r>
              <a:rPr lang="en-US" dirty="0" smtClean="0"/>
              <a:t>(INT year)</a:t>
            </a:r>
          </a:p>
          <a:p>
            <a:pPr lvl="1"/>
            <a:r>
              <a:rPr lang="en-US" dirty="0" err="1" smtClean="0"/>
              <a:t>Sp_LuongNguoiHoc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JDBC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4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71600" y="990600"/>
            <a:ext cx="9296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486400" y="6019800"/>
            <a:ext cx="10668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68240" y="5029200"/>
            <a:ext cx="210312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40386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DriverManager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30480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2133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PreparedStatement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37760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676400" y="20574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661160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247017" y="20574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CallableStatement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231777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5" idx="2"/>
            <a:endCxn id="4" idx="1"/>
          </p:cNvCxnSpPr>
          <p:nvPr/>
        </p:nvCxnSpPr>
        <p:spPr>
          <a:xfrm>
            <a:off x="6019800" y="5562600"/>
            <a:ext cx="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6" idx="2"/>
          </p:cNvCxnSpPr>
          <p:nvPr/>
        </p:nvCxnSpPr>
        <p:spPr>
          <a:xfrm flipV="1">
            <a:off x="6019800" y="45720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7" idx="2"/>
          </p:cNvCxnSpPr>
          <p:nvPr/>
        </p:nvCxnSpPr>
        <p:spPr>
          <a:xfrm flipV="1">
            <a:off x="6019800" y="35814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0"/>
            <a:endCxn id="8" idx="2"/>
          </p:cNvCxnSpPr>
          <p:nvPr/>
        </p:nvCxnSpPr>
        <p:spPr>
          <a:xfrm flipV="1">
            <a:off x="6019800" y="25908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2" idx="2"/>
          </p:cNvCxnSpPr>
          <p:nvPr/>
        </p:nvCxnSpPr>
        <p:spPr>
          <a:xfrm flipV="1">
            <a:off x="7086600" y="2590800"/>
            <a:ext cx="2227217" cy="723900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10" idx="2"/>
          </p:cNvCxnSpPr>
          <p:nvPr/>
        </p:nvCxnSpPr>
        <p:spPr>
          <a:xfrm rot="10800000">
            <a:off x="2743200" y="2590800"/>
            <a:ext cx="2209800" cy="723900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13" idx="2"/>
          </p:cNvCxnSpPr>
          <p:nvPr/>
        </p:nvCxnSpPr>
        <p:spPr>
          <a:xfrm flipH="1" flipV="1">
            <a:off x="9298577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9" idx="2"/>
          </p:cNvCxnSpPr>
          <p:nvPr/>
        </p:nvCxnSpPr>
        <p:spPr>
          <a:xfrm flipH="1" flipV="1">
            <a:off x="6004560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11" idx="2"/>
          </p:cNvCxnSpPr>
          <p:nvPr/>
        </p:nvCxnSpPr>
        <p:spPr>
          <a:xfrm flipH="1" flipV="1">
            <a:off x="2727960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4201180"/>
            <a:ext cx="188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2476500" y="2542519"/>
            <a:ext cx="533400" cy="50548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5753101" y="2542519"/>
            <a:ext cx="533400" cy="50548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9047117" y="2542519"/>
            <a:ext cx="533400" cy="50548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48751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Sử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Statement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59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71600" y="990600"/>
            <a:ext cx="9296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- Statement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486400" y="6019800"/>
            <a:ext cx="1066800" cy="7650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DBMS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968240" y="5029200"/>
            <a:ext cx="210312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40386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DriverManager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30480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676400" y="20574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661160" y="10668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ResultSet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5" idx="2"/>
            <a:endCxn id="4" idx="1"/>
          </p:cNvCxnSpPr>
          <p:nvPr/>
        </p:nvCxnSpPr>
        <p:spPr>
          <a:xfrm>
            <a:off x="6019800" y="5562600"/>
            <a:ext cx="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6" idx="2"/>
          </p:cNvCxnSpPr>
          <p:nvPr/>
        </p:nvCxnSpPr>
        <p:spPr>
          <a:xfrm flipV="1">
            <a:off x="6019800" y="45720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7" idx="2"/>
          </p:cNvCxnSpPr>
          <p:nvPr/>
        </p:nvCxnSpPr>
        <p:spPr>
          <a:xfrm flipV="1">
            <a:off x="6019800" y="3581400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10" idx="2"/>
          </p:cNvCxnSpPr>
          <p:nvPr/>
        </p:nvCxnSpPr>
        <p:spPr>
          <a:xfrm rot="10800000">
            <a:off x="2743200" y="2590800"/>
            <a:ext cx="2209800" cy="723900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11" idx="2"/>
          </p:cNvCxnSpPr>
          <p:nvPr/>
        </p:nvCxnSpPr>
        <p:spPr>
          <a:xfrm flipH="1" flipV="1">
            <a:off x="2727960" y="1600200"/>
            <a:ext cx="1524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4201180"/>
            <a:ext cx="188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1143000"/>
            <a:ext cx="475643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SELECT * FROM </a:t>
            </a:r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ChuyenDe</a:t>
            </a:r>
            <a:endParaRPr lang="en-US" sz="2400" b="1" dirty="0">
              <a:ln w="0"/>
              <a:solidFill>
                <a:srgbClr val="0000FF"/>
              </a:solidFill>
            </a:endParaRPr>
          </a:p>
          <a:p>
            <a:pPr algn="ctr"/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WHERE </a:t>
            </a:r>
            <a:r>
              <a:rPr lang="en-US" sz="2400" b="1" cap="none" spc="0" dirty="0" err="1" smtClean="0">
                <a:ln w="0"/>
                <a:solidFill>
                  <a:srgbClr val="0000FF"/>
                </a:solidFill>
              </a:rPr>
              <a:t>HocPhi</a:t>
            </a:r>
            <a:r>
              <a:rPr lang="en-US" sz="2400" b="1" cap="none" spc="0" dirty="0" smtClean="0">
                <a:ln w="0"/>
                <a:solidFill>
                  <a:srgbClr val="0000FF"/>
                </a:solidFill>
              </a:rPr>
              <a:t> BETWEEN 5 AND 6.5</a:t>
            </a:r>
            <a:endParaRPr lang="en-US" sz="2400" b="1" cap="none" spc="0" dirty="0">
              <a:ln w="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11904</TotalTime>
  <Words>586</Words>
  <Application>Microsoft Office PowerPoint</Application>
  <PresentationFormat>Widescreen</PresentationFormat>
  <Paragraphs>189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CSDL</vt:lpstr>
      <vt:lpstr>Mức độ tái sử dụng trong lập trình JDBC</vt:lpstr>
      <vt:lpstr>Lập trình JDBC</vt:lpstr>
      <vt:lpstr>Mục tiêu</vt:lpstr>
      <vt:lpstr>Review CSDL EduSys</vt:lpstr>
      <vt:lpstr>Mô hình ứng dụng JDBC</vt:lpstr>
      <vt:lpstr>JDBC API</vt:lpstr>
      <vt:lpstr>PowerPoint Presentation</vt:lpstr>
      <vt:lpstr>JDBC - Statement</vt:lpstr>
      <vt:lpstr>Statement</vt:lpstr>
      <vt:lpstr>Các bước lập trình JDBC - Statement</vt:lpstr>
      <vt:lpstr>Thao tác</vt:lpstr>
      <vt:lpstr>Truy vấn</vt:lpstr>
      <vt:lpstr>Cấu trúc tổ chức mã nguồn</vt:lpstr>
      <vt:lpstr>PowerPoint Presentation</vt:lpstr>
      <vt:lpstr>JDBC - PreparedStatement</vt:lpstr>
      <vt:lpstr>PreparedStatement</vt:lpstr>
      <vt:lpstr>Các bước lập trình JDBC - PreparedStatement</vt:lpstr>
      <vt:lpstr>Thao tác</vt:lpstr>
      <vt:lpstr>Truy vấn</vt:lpstr>
      <vt:lpstr>PowerPoint Presentation</vt:lpstr>
      <vt:lpstr>JDBC - CallableStatement</vt:lpstr>
      <vt:lpstr>Stored Procedure</vt:lpstr>
      <vt:lpstr>Các bước lập trình JDBC - CallableStatement</vt:lpstr>
      <vt:lpstr>CallableStatement</vt:lpstr>
      <vt:lpstr>Chọn phương pháp nào?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1678</cp:revision>
  <dcterms:created xsi:type="dcterms:W3CDTF">2013-04-23T08:05:33Z</dcterms:created>
  <dcterms:modified xsi:type="dcterms:W3CDTF">2020-05-06T10:35:21Z</dcterms:modified>
</cp:coreProperties>
</file>