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6"/>
  </p:notesMasterIdLst>
  <p:sldIdLst>
    <p:sldId id="788" r:id="rId2"/>
    <p:sldId id="787" r:id="rId3"/>
    <p:sldId id="745" r:id="rId4"/>
    <p:sldId id="637" r:id="rId5"/>
    <p:sldId id="789" r:id="rId6"/>
    <p:sldId id="784" r:id="rId7"/>
    <p:sldId id="722" r:id="rId8"/>
    <p:sldId id="786" r:id="rId9"/>
    <p:sldId id="772" r:id="rId10"/>
    <p:sldId id="783" r:id="rId11"/>
    <p:sldId id="782" r:id="rId12"/>
    <p:sldId id="781" r:id="rId13"/>
    <p:sldId id="707" r:id="rId14"/>
    <p:sldId id="6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0000FF"/>
    <a:srgbClr val="FF5A33"/>
    <a:srgbClr val="F9F9F9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2206" autoAdjust="0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JdbcHelper.query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1066800"/>
            <a:ext cx="9694333" cy="1524000"/>
          </a:xfrm>
          <a:prstGeom prst="rect">
            <a:avLst/>
          </a:prstGeom>
        </p:spPr>
      </p:pic>
      <p:sp>
        <p:nvSpPr>
          <p:cNvPr id="5" name="Flowchart: Document 4"/>
          <p:cNvSpPr/>
          <p:nvPr/>
        </p:nvSpPr>
        <p:spPr>
          <a:xfrm>
            <a:off x="1219200" y="2590800"/>
            <a:ext cx="10363200" cy="4267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String </a:t>
            </a:r>
            <a:r>
              <a:rPr lang="en-US" sz="2000" dirty="0" err="1" smtClean="0"/>
              <a:t>sql</a:t>
            </a:r>
            <a:r>
              <a:rPr lang="en-US" sz="2000" dirty="0" smtClean="0"/>
              <a:t> = “</a:t>
            </a:r>
            <a:r>
              <a:rPr lang="en-US" sz="2000" dirty="0" smtClean="0">
                <a:solidFill>
                  <a:srgbClr val="0000FF"/>
                </a:solidFill>
              </a:rPr>
              <a:t>SELECT * FROM </a:t>
            </a:r>
            <a:r>
              <a:rPr lang="en-US" sz="2000" dirty="0" err="1" smtClean="0">
                <a:solidFill>
                  <a:srgbClr val="0000FF"/>
                </a:solidFill>
              </a:rPr>
              <a:t>NhanVien</a:t>
            </a:r>
            <a:r>
              <a:rPr lang="en-US" sz="2000" dirty="0" smtClean="0"/>
              <a:t>”;</a:t>
            </a:r>
          </a:p>
          <a:p>
            <a:r>
              <a:rPr lang="en-US" sz="2000" dirty="0" err="1" smtClean="0"/>
              <a:t>ResultSet</a:t>
            </a:r>
            <a:r>
              <a:rPr lang="en-US" sz="2000" dirty="0" smtClean="0"/>
              <a:t> </a:t>
            </a:r>
            <a:r>
              <a:rPr lang="en-US" sz="2000" dirty="0" err="1" smtClean="0"/>
              <a:t>rs</a:t>
            </a:r>
            <a:r>
              <a:rPr lang="en-US" sz="2000" dirty="0" smtClean="0"/>
              <a:t> = </a:t>
            </a:r>
            <a:r>
              <a:rPr lang="en-US" sz="2000" dirty="0" err="1" smtClean="0"/>
              <a:t>JdbcHelper.</a:t>
            </a:r>
            <a:r>
              <a:rPr lang="en-US" sz="2000" b="1" dirty="0" err="1" smtClean="0">
                <a:solidFill>
                  <a:srgbClr val="0000FF"/>
                </a:solidFill>
              </a:rPr>
              <a:t>query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 = “</a:t>
            </a:r>
            <a:r>
              <a:rPr lang="en-US" sz="2000" dirty="0">
                <a:solidFill>
                  <a:srgbClr val="0000FF"/>
                </a:solidFill>
              </a:rPr>
              <a:t>SELECT </a:t>
            </a:r>
            <a:r>
              <a:rPr lang="en-US" sz="2000" dirty="0" smtClean="0">
                <a:solidFill>
                  <a:srgbClr val="0000FF"/>
                </a:solidFill>
              </a:rPr>
              <a:t>* </a:t>
            </a:r>
            <a:r>
              <a:rPr lang="en-US" sz="2000" dirty="0">
                <a:solidFill>
                  <a:srgbClr val="0000FF"/>
                </a:solidFill>
              </a:rPr>
              <a:t>FROM </a:t>
            </a:r>
            <a:r>
              <a:rPr lang="en-US" sz="2000" dirty="0" err="1" smtClean="0">
                <a:solidFill>
                  <a:srgbClr val="0000FF"/>
                </a:solidFill>
              </a:rPr>
              <a:t>NhanVien</a:t>
            </a:r>
            <a:r>
              <a:rPr lang="en-US" sz="2000" dirty="0" smtClean="0">
                <a:solidFill>
                  <a:srgbClr val="0000FF"/>
                </a:solidFill>
              </a:rPr>
              <a:t> WHERE </a:t>
            </a:r>
            <a:r>
              <a:rPr lang="en-US" sz="2000" dirty="0" err="1" smtClean="0">
                <a:solidFill>
                  <a:srgbClr val="0000FF"/>
                </a:solidFill>
              </a:rPr>
              <a:t>MaNV</a:t>
            </a:r>
            <a:r>
              <a:rPr lang="en-US" sz="2000" dirty="0" smtClean="0">
                <a:solidFill>
                  <a:srgbClr val="0000FF"/>
                </a:solidFill>
              </a:rPr>
              <a:t>=?</a:t>
            </a:r>
            <a:r>
              <a:rPr lang="en-US" sz="2000" dirty="0" smtClean="0"/>
              <a:t>”;</a:t>
            </a:r>
            <a:endParaRPr lang="en-US" sz="2000" dirty="0"/>
          </a:p>
          <a:p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 smtClean="0"/>
              <a:t>JdbcHelper.</a:t>
            </a:r>
            <a:r>
              <a:rPr lang="en-US" sz="2000" b="1" dirty="0" err="1" smtClean="0">
                <a:solidFill>
                  <a:srgbClr val="0000FF"/>
                </a:solidFill>
              </a:rPr>
              <a:t>query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3300"/>
                </a:solidFill>
              </a:rPr>
              <a:t>“</a:t>
            </a:r>
            <a:r>
              <a:rPr lang="en-US" sz="2000" b="1" dirty="0" err="1" smtClean="0">
                <a:solidFill>
                  <a:srgbClr val="FF3300"/>
                </a:solidFill>
              </a:rPr>
              <a:t>TeoNV</a:t>
            </a:r>
            <a:r>
              <a:rPr lang="en-US" sz="2000" b="1" dirty="0" smtClean="0">
                <a:solidFill>
                  <a:srgbClr val="FF3300"/>
                </a:solidFill>
              </a:rPr>
              <a:t>”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 = “</a:t>
            </a:r>
            <a:r>
              <a:rPr lang="en-US" sz="2000" dirty="0">
                <a:solidFill>
                  <a:srgbClr val="0000FF"/>
                </a:solidFill>
              </a:rPr>
              <a:t>SELECT * FROM </a:t>
            </a:r>
            <a:r>
              <a:rPr lang="en-US" sz="2000" dirty="0" err="1" smtClean="0">
                <a:solidFill>
                  <a:srgbClr val="0000FF"/>
                </a:solidFill>
              </a:rPr>
              <a:t>ChuyenDe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WHERE </a:t>
            </a:r>
            <a:r>
              <a:rPr lang="en-US" sz="2000" dirty="0" err="1" smtClean="0">
                <a:solidFill>
                  <a:srgbClr val="0000FF"/>
                </a:solidFill>
              </a:rPr>
              <a:t>HocPhi</a:t>
            </a:r>
            <a:r>
              <a:rPr lang="en-US" sz="2000" dirty="0" smtClean="0">
                <a:solidFill>
                  <a:srgbClr val="0000FF"/>
                </a:solidFill>
              </a:rPr>
              <a:t> BETWEEN ? AND ?</a:t>
            </a:r>
            <a:r>
              <a:rPr lang="en-US" sz="2000" dirty="0" smtClean="0"/>
              <a:t>”;</a:t>
            </a:r>
            <a:endParaRPr lang="en-US" sz="2000" dirty="0"/>
          </a:p>
          <a:p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/>
              <a:t>JdbcHelper.</a:t>
            </a:r>
            <a:r>
              <a:rPr lang="en-US" sz="2000" b="1" dirty="0" err="1">
                <a:solidFill>
                  <a:srgbClr val="0000FF"/>
                </a:solidFill>
              </a:rPr>
              <a:t>query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b="1" dirty="0" smtClean="0">
                <a:solidFill>
                  <a:srgbClr val="FF3300"/>
                </a:solidFill>
              </a:rPr>
              <a:t>500.0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3300"/>
                </a:solidFill>
              </a:rPr>
              <a:t>900.0</a:t>
            </a:r>
            <a:r>
              <a:rPr lang="en-US" sz="2000" dirty="0" smtClean="0"/>
              <a:t>);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 = </a:t>
            </a: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00FF"/>
                </a:solidFill>
              </a:rPr>
              <a:t>{CALL </a:t>
            </a:r>
            <a:r>
              <a:rPr lang="en-US" sz="2000" dirty="0" err="1" smtClean="0">
                <a:solidFill>
                  <a:srgbClr val="0000FF"/>
                </a:solidFill>
              </a:rPr>
              <a:t>sp_BangDiem</a:t>
            </a:r>
            <a:r>
              <a:rPr lang="en-US" sz="2000" dirty="0" smtClean="0">
                <a:solidFill>
                  <a:srgbClr val="0000FF"/>
                </a:solidFill>
              </a:rPr>
              <a:t> (?)}</a:t>
            </a:r>
            <a:r>
              <a:rPr lang="en-US" sz="2000" dirty="0" smtClean="0"/>
              <a:t>”;</a:t>
            </a:r>
            <a:endParaRPr lang="en-US" sz="2000" dirty="0"/>
          </a:p>
          <a:p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/>
              <a:t>JdbcHelper.</a:t>
            </a:r>
            <a:r>
              <a:rPr lang="en-US" sz="2000" b="1" dirty="0" err="1">
                <a:solidFill>
                  <a:srgbClr val="0000FF"/>
                </a:solidFill>
              </a:rPr>
              <a:t>query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b="1" dirty="0" smtClean="0">
                <a:solidFill>
                  <a:srgbClr val="FF3300"/>
                </a:solidFill>
              </a:rPr>
              <a:t>1000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1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6" y="990600"/>
            <a:ext cx="6257925" cy="4133850"/>
          </a:xfrm>
          <a:prstGeom prst="rect">
            <a:avLst/>
          </a:prstGeom>
          <a:ln>
            <a:solidFill>
              <a:srgbClr val="FF99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JdbcHelper.value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5791200" y="3676650"/>
            <a:ext cx="5708558" cy="2895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String </a:t>
            </a:r>
            <a:r>
              <a:rPr lang="en-US" sz="2000" dirty="0" err="1" smtClean="0"/>
              <a:t>sql</a:t>
            </a:r>
            <a:r>
              <a:rPr lang="en-US" sz="2000" dirty="0" smtClean="0"/>
              <a:t> = “</a:t>
            </a:r>
            <a:r>
              <a:rPr lang="en-US" sz="2000" dirty="0" smtClean="0">
                <a:solidFill>
                  <a:srgbClr val="0000FF"/>
                </a:solidFill>
              </a:rPr>
              <a:t>SELECT count(*) FROM </a:t>
            </a:r>
            <a:r>
              <a:rPr lang="en-US" sz="2000" dirty="0" err="1" smtClean="0">
                <a:solidFill>
                  <a:srgbClr val="0000FF"/>
                </a:solidFill>
              </a:rPr>
              <a:t>NhanVien</a:t>
            </a:r>
            <a:r>
              <a:rPr lang="en-US" sz="2000" dirty="0" smtClean="0"/>
              <a:t>”;</a:t>
            </a:r>
          </a:p>
          <a:p>
            <a:r>
              <a:rPr lang="en-US" sz="2000" b="1" dirty="0" err="1" smtClean="0">
                <a:solidFill>
                  <a:srgbClr val="FF3300"/>
                </a:solidFill>
              </a:rPr>
              <a:t>int</a:t>
            </a:r>
            <a:r>
              <a:rPr lang="en-US" sz="2000" b="1" dirty="0" smtClean="0">
                <a:solidFill>
                  <a:srgbClr val="FF3300"/>
                </a:solidFill>
              </a:rPr>
              <a:t> count = (Integer)</a:t>
            </a:r>
            <a:r>
              <a:rPr lang="en-US" sz="2000" dirty="0" err="1" smtClean="0"/>
              <a:t>JdbcHelper.</a:t>
            </a:r>
            <a:r>
              <a:rPr lang="en-US" sz="2000" b="1" dirty="0" err="1" smtClean="0">
                <a:solidFill>
                  <a:srgbClr val="FF3300"/>
                </a:solidFill>
              </a:rPr>
              <a:t>value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 = “</a:t>
            </a:r>
            <a:r>
              <a:rPr lang="en-US" sz="2000" dirty="0">
                <a:solidFill>
                  <a:srgbClr val="0000FF"/>
                </a:solidFill>
              </a:rPr>
              <a:t>SELECT </a:t>
            </a:r>
            <a:r>
              <a:rPr lang="en-US" sz="2000" dirty="0" err="1" smtClean="0">
                <a:solidFill>
                  <a:srgbClr val="0000FF"/>
                </a:solidFill>
              </a:rPr>
              <a:t>HoTen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FROM </a:t>
            </a:r>
            <a:r>
              <a:rPr lang="en-US" sz="2000" dirty="0" err="1" smtClean="0">
                <a:solidFill>
                  <a:srgbClr val="0000FF"/>
                </a:solidFill>
              </a:rPr>
              <a:t>NhanVien</a:t>
            </a:r>
            <a:r>
              <a:rPr lang="en-US" sz="2000" dirty="0" smtClean="0">
                <a:solidFill>
                  <a:srgbClr val="0000FF"/>
                </a:solidFill>
              </a:rPr>
              <a:t> WHERE </a:t>
            </a:r>
            <a:r>
              <a:rPr lang="en-US" sz="2000" dirty="0" err="1" smtClean="0">
                <a:solidFill>
                  <a:srgbClr val="0000FF"/>
                </a:solidFill>
              </a:rPr>
              <a:t>MaNV</a:t>
            </a:r>
            <a:r>
              <a:rPr lang="en-US" sz="2000" dirty="0" smtClean="0">
                <a:solidFill>
                  <a:srgbClr val="0000FF"/>
                </a:solidFill>
              </a:rPr>
              <a:t>=?</a:t>
            </a:r>
            <a:r>
              <a:rPr lang="en-US" sz="2000" dirty="0" smtClean="0"/>
              <a:t>”;</a:t>
            </a:r>
            <a:endParaRPr lang="en-US" sz="2000" dirty="0"/>
          </a:p>
          <a:p>
            <a:r>
              <a:rPr lang="en-US" sz="2000" b="1" dirty="0" smtClean="0">
                <a:solidFill>
                  <a:srgbClr val="FF3300"/>
                </a:solidFill>
              </a:rPr>
              <a:t>String name </a:t>
            </a:r>
            <a:r>
              <a:rPr lang="en-US" sz="2000" b="1" dirty="0">
                <a:solidFill>
                  <a:srgbClr val="FF3300"/>
                </a:solidFill>
              </a:rPr>
              <a:t>= </a:t>
            </a:r>
            <a:r>
              <a:rPr lang="en-US" sz="2000" b="1" dirty="0" smtClean="0">
                <a:solidFill>
                  <a:srgbClr val="FF3300"/>
                </a:solidFill>
              </a:rPr>
              <a:t>(String)</a:t>
            </a:r>
            <a:r>
              <a:rPr lang="en-US" sz="2000" dirty="0" err="1" smtClean="0"/>
              <a:t>JdbcHelper.</a:t>
            </a:r>
            <a:r>
              <a:rPr lang="en-US" sz="2000" b="1" dirty="0" err="1" smtClean="0">
                <a:solidFill>
                  <a:srgbClr val="FF3300"/>
                </a:solidFill>
              </a:rPr>
              <a:t>value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3300"/>
                </a:solidFill>
              </a:rPr>
              <a:t>“</a:t>
            </a:r>
            <a:r>
              <a:rPr lang="en-US" sz="2000" b="1" dirty="0" err="1" smtClean="0">
                <a:solidFill>
                  <a:srgbClr val="FF3300"/>
                </a:solidFill>
              </a:rPr>
              <a:t>TeoNV</a:t>
            </a:r>
            <a:r>
              <a:rPr lang="en-US" sz="2000" b="1" dirty="0" smtClean="0">
                <a:solidFill>
                  <a:srgbClr val="FF3300"/>
                </a:solidFill>
              </a:rPr>
              <a:t>”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83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7820025" cy="4457700"/>
          </a:xfrm>
          <a:prstGeom prst="rect">
            <a:avLst/>
          </a:prstGeom>
          <a:ln>
            <a:solidFill>
              <a:srgbClr val="FF99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JdbcHelper.update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6629400" y="3733800"/>
            <a:ext cx="4724400" cy="2362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String </a:t>
            </a:r>
            <a:r>
              <a:rPr lang="en-US" sz="2000" dirty="0" err="1" smtClean="0"/>
              <a:t>sql</a:t>
            </a:r>
            <a:r>
              <a:rPr lang="en-US" sz="2000" dirty="0" smtClean="0"/>
              <a:t> = “</a:t>
            </a:r>
            <a:r>
              <a:rPr lang="en-US" sz="2000" dirty="0" smtClean="0">
                <a:solidFill>
                  <a:srgbClr val="0000FF"/>
                </a:solidFill>
              </a:rPr>
              <a:t>INSERT…?, ?, ?...</a:t>
            </a:r>
            <a:r>
              <a:rPr lang="en-US" sz="2000" dirty="0" smtClean="0"/>
              <a:t>”;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 = </a:t>
            </a: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00FF"/>
                </a:solidFill>
              </a:rPr>
              <a:t>UPDATE…?, </a:t>
            </a:r>
            <a:r>
              <a:rPr lang="en-US" sz="2000" dirty="0">
                <a:solidFill>
                  <a:srgbClr val="0000FF"/>
                </a:solidFill>
              </a:rPr>
              <a:t>?, ?...</a:t>
            </a:r>
            <a:r>
              <a:rPr lang="en-US" sz="2000" dirty="0"/>
              <a:t>”;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 = </a:t>
            </a: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00FF"/>
                </a:solidFill>
              </a:rPr>
              <a:t>DELETE…?, </a:t>
            </a:r>
            <a:r>
              <a:rPr lang="en-US" sz="2000" dirty="0">
                <a:solidFill>
                  <a:srgbClr val="0000FF"/>
                </a:solidFill>
              </a:rPr>
              <a:t>?, </a:t>
            </a:r>
            <a:r>
              <a:rPr lang="en-US" sz="2000" dirty="0" smtClean="0">
                <a:solidFill>
                  <a:srgbClr val="0000FF"/>
                </a:solidFill>
              </a:rPr>
              <a:t>?...</a:t>
            </a:r>
            <a:r>
              <a:rPr lang="en-US" sz="2000" dirty="0" smtClean="0"/>
              <a:t>”;</a:t>
            </a:r>
          </a:p>
          <a:p>
            <a:r>
              <a:rPr lang="en-US" sz="2000" dirty="0" smtClean="0"/>
              <a:t>----------------------------------------------------------</a:t>
            </a:r>
            <a:endParaRPr lang="en-US" sz="2000" dirty="0"/>
          </a:p>
          <a:p>
            <a:r>
              <a:rPr lang="en-US" sz="2000" dirty="0" err="1" smtClean="0"/>
              <a:t>JdbcHelper.</a:t>
            </a:r>
            <a:r>
              <a:rPr lang="en-US" sz="2000" b="1" dirty="0" err="1" smtClean="0">
                <a:solidFill>
                  <a:srgbClr val="FF3300"/>
                </a:solidFill>
              </a:rPr>
              <a:t>update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, a1, a2, a3…);</a:t>
            </a:r>
          </a:p>
        </p:txBody>
      </p:sp>
    </p:spTree>
    <p:extLst>
      <p:ext uri="{BB962C8B-B14F-4D97-AF65-F5344CB8AC3E}">
        <p14:creationId xmlns:p14="http://schemas.microsoft.com/office/powerpoint/2010/main" val="40952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Jdbc</a:t>
            </a:r>
            <a:r>
              <a:rPr lang="en-US" dirty="0" smtClean="0"/>
              <a:t> Helper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JdbcHelper.</a:t>
            </a:r>
            <a:r>
              <a:rPr lang="en-US" dirty="0" err="1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(String </a:t>
            </a:r>
            <a:r>
              <a:rPr lang="en-US" dirty="0" err="1" smtClean="0"/>
              <a:t>sql</a:t>
            </a:r>
            <a:r>
              <a:rPr lang="en-US" dirty="0" smtClean="0"/>
              <a:t>, Object…</a:t>
            </a:r>
            <a:r>
              <a:rPr lang="en-US" dirty="0" err="1" smtClean="0"/>
              <a:t>args</a:t>
            </a:r>
            <a:r>
              <a:rPr lang="en-US" dirty="0" smtClean="0"/>
              <a:t>) =&gt;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JdbcHelper.</a:t>
            </a:r>
            <a:r>
              <a:rPr lang="en-US" dirty="0" err="1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(String </a:t>
            </a:r>
            <a:r>
              <a:rPr lang="en-US" dirty="0" err="1"/>
              <a:t>sql</a:t>
            </a:r>
            <a:r>
              <a:rPr lang="en-US" dirty="0"/>
              <a:t>, Object…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=&gt;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JdbcHelper.</a:t>
            </a:r>
            <a:r>
              <a:rPr lang="en-US" dirty="0" err="1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(String </a:t>
            </a:r>
            <a:r>
              <a:rPr lang="en-US" dirty="0" err="1"/>
              <a:t>sql</a:t>
            </a:r>
            <a:r>
              <a:rPr lang="en-US" dirty="0"/>
              <a:t>, Object…</a:t>
            </a:r>
            <a:r>
              <a:rPr lang="en-US" dirty="0" err="1"/>
              <a:t>args</a:t>
            </a:r>
            <a:r>
              <a:rPr lang="en-US" dirty="0" smtClean="0"/>
              <a:t>) =&gt; Object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8446" y="1219200"/>
            <a:ext cx="3476896" cy="525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36212" y="4267200"/>
            <a:ext cx="2201364" cy="2057400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51975" y="1219200"/>
            <a:ext cx="3476896" cy="525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89741" y="3352800"/>
            <a:ext cx="2201364" cy="2971800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05504" y="1219200"/>
            <a:ext cx="3476896" cy="525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743270" y="2429964"/>
            <a:ext cx="2201364" cy="3894636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673791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2494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9552" y="3505200"/>
            <a:ext cx="1828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JdbcHelper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29552" y="2590800"/>
            <a:ext cx="1828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5427320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6023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9180849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29552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76023" y="3505200"/>
            <a:ext cx="1828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JdbcHelper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48552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5023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1494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Controller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2"/>
            <a:endCxn id="5" idx="0"/>
          </p:cNvCxnSpPr>
          <p:nvPr/>
        </p:nvCxnSpPr>
        <p:spPr>
          <a:xfrm>
            <a:off x="2336894" y="1981200"/>
            <a:ext cx="0" cy="2438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4" idx="1"/>
          </p:cNvCxnSpPr>
          <p:nvPr/>
        </p:nvCxnSpPr>
        <p:spPr>
          <a:xfrm>
            <a:off x="2336894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5" idx="0"/>
          </p:cNvCxnSpPr>
          <p:nvPr/>
        </p:nvCxnSpPr>
        <p:spPr>
          <a:xfrm>
            <a:off x="6090423" y="1981200"/>
            <a:ext cx="0" cy="152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2" idx="0"/>
          </p:cNvCxnSpPr>
          <p:nvPr/>
        </p:nvCxnSpPr>
        <p:spPr>
          <a:xfrm>
            <a:off x="6090423" y="41148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1"/>
          </p:cNvCxnSpPr>
          <p:nvPr/>
        </p:nvCxnSpPr>
        <p:spPr>
          <a:xfrm>
            <a:off x="6090423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2"/>
            <a:endCxn id="7" idx="0"/>
          </p:cNvCxnSpPr>
          <p:nvPr/>
        </p:nvCxnSpPr>
        <p:spPr>
          <a:xfrm>
            <a:off x="9843952" y="1981200"/>
            <a:ext cx="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0"/>
          </p:cNvCxnSpPr>
          <p:nvPr/>
        </p:nvCxnSpPr>
        <p:spPr>
          <a:xfrm>
            <a:off x="9843952" y="32004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>
            <a:off x="9843952" y="41148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3" idx="1"/>
          </p:cNvCxnSpPr>
          <p:nvPr/>
        </p:nvCxnSpPr>
        <p:spPr>
          <a:xfrm>
            <a:off x="9843952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37832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3771632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531435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1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JDBC Helper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25000" y="12954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6800"/>
            <a:ext cx="8686801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Đ</a:t>
            </a:r>
            <a:r>
              <a:rPr lang="vi-VN" dirty="0" smtClean="0"/>
              <a:t>ơn </a:t>
            </a:r>
            <a:r>
              <a:rPr lang="vi-VN" dirty="0"/>
              <a:t>giản hóa lập trình </a:t>
            </a:r>
            <a:r>
              <a:rPr lang="vi-VN" dirty="0" smtClean="0"/>
              <a:t>JDBC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Statement, </a:t>
            </a:r>
            <a:r>
              <a:rPr lang="en-US" dirty="0" err="1" smtClean="0"/>
              <a:t>PreparedStatement</a:t>
            </a:r>
            <a:r>
              <a:rPr lang="en-US" dirty="0" smtClean="0"/>
              <a:t> hay </a:t>
            </a:r>
            <a:r>
              <a:rPr lang="en-US" dirty="0" err="1" smtClean="0"/>
              <a:t>CallableStatement</a:t>
            </a:r>
            <a:endParaRPr lang="en-US" dirty="0" smtClean="0"/>
          </a:p>
          <a:p>
            <a:pPr lvl="1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endParaRPr lang="en-US" dirty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/>
            <a:r>
              <a:rPr lang="en-US" dirty="0" err="1" smtClean="0"/>
              <a:t>ResultSet</a:t>
            </a:r>
            <a:endParaRPr lang="en-US" dirty="0" smtClean="0"/>
          </a:p>
          <a:p>
            <a:pPr lvl="1"/>
            <a:r>
              <a:rPr lang="en-US" dirty="0" smtClean="0"/>
              <a:t>Value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362200"/>
            <a:ext cx="6629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79" y="2659559"/>
            <a:ext cx="61395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uery(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</a:t>
            </a:r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args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ResultSet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79" y="3653879"/>
            <a:ext cx="49004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</a:t>
            </a:r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args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79" y="4648200"/>
            <a:ext cx="54089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</a:t>
            </a:r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args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 Object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9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JdbcHelper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09600" y="5415971"/>
            <a:ext cx="10972800" cy="1120516"/>
          </a:xfrm>
        </p:spPr>
        <p:txBody>
          <a:bodyPr/>
          <a:lstStyle/>
          <a:p>
            <a:r>
              <a:rPr lang="en-US" dirty="0" err="1" smtClean="0"/>
              <a:t>JdbcHelper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(), </a:t>
            </a:r>
            <a:r>
              <a:rPr lang="en-US" b="1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()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CSDL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7274"/>
            <a:ext cx="10974380" cy="41243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953000" y="1448335"/>
            <a:ext cx="6477000" cy="663650"/>
            <a:chOff x="4953000" y="1448335"/>
            <a:chExt cx="6477000" cy="6636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953000" y="1864548"/>
              <a:ext cx="43434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363200" y="1452560"/>
              <a:ext cx="1066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8084751" y="1448335"/>
              <a:ext cx="2890157" cy="663650"/>
              <a:chOff x="7930243" y="2209800"/>
              <a:chExt cx="2890157" cy="6636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820400" y="2209800"/>
                <a:ext cx="0" cy="661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930243" y="2871460"/>
                <a:ext cx="2890157" cy="199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930243" y="2626013"/>
                <a:ext cx="0" cy="23437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29200" y="2557777"/>
            <a:ext cx="4876800" cy="663650"/>
            <a:chOff x="5029200" y="2557777"/>
            <a:chExt cx="4876800" cy="66365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029200" y="2973990"/>
              <a:ext cx="1531551" cy="1107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839200" y="2562002"/>
              <a:ext cx="1066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791201" y="2557777"/>
              <a:ext cx="3659708" cy="663650"/>
              <a:chOff x="7930243" y="2209800"/>
              <a:chExt cx="2890157" cy="66365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10820400" y="2209800"/>
                <a:ext cx="0" cy="661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930243" y="2871460"/>
                <a:ext cx="2890157" cy="199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930243" y="2626013"/>
                <a:ext cx="0" cy="23437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05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JdbcHelper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9578" y="1219200"/>
            <a:ext cx="6096001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10108978" y="2952750"/>
            <a:ext cx="1219200" cy="1295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850677" y="2381310"/>
            <a:ext cx="28575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08177" y="2037984"/>
            <a:ext cx="4168997" cy="686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(String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, Object…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7877174" y="2381310"/>
            <a:ext cx="66379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3"/>
          </p:cNvCxnSpPr>
          <p:nvPr/>
        </p:nvCxnSpPr>
        <p:spPr>
          <a:xfrm>
            <a:off x="7877174" y="3629545"/>
            <a:ext cx="6637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001" y="1981200"/>
            <a:ext cx="260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, Object[] </a:t>
            </a:r>
            <a:r>
              <a:rPr lang="en-US" sz="2000" dirty="0" err="1"/>
              <a:t>args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1" y="3268645"/>
            <a:ext cx="260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, Object[] </a:t>
            </a:r>
            <a:r>
              <a:rPr lang="en-US" sz="2000" dirty="0" err="1"/>
              <a:t>args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3000" y="2397323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THAO TÁC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6750271" y="3200400"/>
            <a:ext cx="4381500" cy="800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getStmt</a:t>
            </a:r>
            <a:r>
              <a:rPr lang="en-US" sz="2400" dirty="0" smtClean="0"/>
              <a:t>(String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, Object…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708177" y="3286219"/>
            <a:ext cx="4168997" cy="686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query</a:t>
            </a:r>
            <a:r>
              <a:rPr lang="en-US" sz="2400" dirty="0" smtClean="0"/>
              <a:t>(String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, Object…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3636098"/>
            <a:ext cx="124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TRUY VẤN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6" idx="2"/>
            <a:endCxn id="8" idx="2"/>
          </p:cNvCxnSpPr>
          <p:nvPr/>
        </p:nvCxnSpPr>
        <p:spPr>
          <a:xfrm flipH="1">
            <a:off x="9341071" y="3600450"/>
            <a:ext cx="7679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2"/>
            <a:endCxn id="56" idx="0"/>
          </p:cNvCxnSpPr>
          <p:nvPr/>
        </p:nvCxnSpPr>
        <p:spPr>
          <a:xfrm>
            <a:off x="5792676" y="3972871"/>
            <a:ext cx="0" cy="5615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2001" y="4482282"/>
            <a:ext cx="260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, Object[] </a:t>
            </a:r>
            <a:r>
              <a:rPr lang="en-US" sz="2000" dirty="0" err="1"/>
              <a:t>args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3708177" y="4534454"/>
            <a:ext cx="4168997" cy="686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(String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, Object…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0" y="4876800"/>
            <a:ext cx="248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TRUY VẤN 1 GIÁ TRỊ</a:t>
            </a:r>
            <a:endParaRPr lang="en-US" sz="20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850677" y="4882392"/>
            <a:ext cx="28575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850677" y="3614301"/>
            <a:ext cx="28575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08177" y="1326385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JdbcHelper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JdbcHelper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439400" cy="57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JdbcHelper.getStmt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10972800" cy="4762500"/>
          </a:xfrm>
          <a:prstGeom prst="rect">
            <a:avLst/>
          </a:prstGeom>
        </p:spPr>
      </p:pic>
      <p:sp>
        <p:nvSpPr>
          <p:cNvPr id="11" name="Flowchart: Document 10"/>
          <p:cNvSpPr/>
          <p:nvPr/>
        </p:nvSpPr>
        <p:spPr>
          <a:xfrm>
            <a:off x="3352800" y="5124450"/>
            <a:ext cx="8229600" cy="158115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 = “</a:t>
            </a:r>
            <a:r>
              <a:rPr lang="en-US" sz="2400" dirty="0" smtClean="0">
                <a:solidFill>
                  <a:srgbClr val="0000FF"/>
                </a:solidFill>
              </a:rPr>
              <a:t>SQL…?, ?, ?...</a:t>
            </a:r>
            <a:r>
              <a:rPr lang="en-US" sz="2400" dirty="0" smtClean="0"/>
              <a:t>”;</a:t>
            </a:r>
          </a:p>
          <a:p>
            <a:r>
              <a:rPr lang="en-US" sz="2400" dirty="0" err="1" smtClean="0"/>
              <a:t>PreparedStatement</a:t>
            </a:r>
            <a:r>
              <a:rPr lang="en-US" sz="2400" dirty="0" smtClean="0"/>
              <a:t> </a:t>
            </a:r>
            <a:r>
              <a:rPr lang="en-US" sz="2400" dirty="0" err="1" smtClean="0"/>
              <a:t>stmt</a:t>
            </a:r>
            <a:r>
              <a:rPr lang="en-US" sz="2400" dirty="0" smtClean="0"/>
              <a:t> = </a:t>
            </a:r>
            <a:r>
              <a:rPr lang="en-US" sz="2400" dirty="0" err="1" smtClean="0"/>
              <a:t>JdbcHelper.</a:t>
            </a:r>
            <a:r>
              <a:rPr lang="en-US" sz="2400" b="1" dirty="0" err="1" smtClean="0">
                <a:solidFill>
                  <a:srgbClr val="0000FF"/>
                </a:solidFill>
              </a:rPr>
              <a:t>getStmt</a:t>
            </a:r>
            <a:r>
              <a:rPr lang="en-US" sz="2400" dirty="0" smtClean="0"/>
              <a:t>(</a:t>
            </a:r>
            <a:r>
              <a:rPr lang="en-US" sz="2400" dirty="0" err="1" smtClean="0"/>
              <a:t>sql</a:t>
            </a:r>
            <a:r>
              <a:rPr lang="en-US" sz="2400" dirty="0" smtClean="0"/>
              <a:t>, a1, a2, a3…);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7620001" y="2000250"/>
            <a:ext cx="3952874" cy="371475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FF"/>
                </a:solidFill>
              </a:rPr>
              <a:t>INSERT </a:t>
            </a:r>
            <a:r>
              <a:rPr lang="en-US" sz="2000" dirty="0" err="1">
                <a:solidFill>
                  <a:srgbClr val="0000FF"/>
                </a:solidFill>
              </a:rPr>
              <a:t>NhanVien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MaNV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HonTen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MatKhau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VaiTro</a:t>
            </a:r>
            <a:r>
              <a:rPr lang="en-US" sz="2000" dirty="0">
                <a:solidFill>
                  <a:srgbClr val="0000FF"/>
                </a:solidFill>
              </a:rPr>
              <a:t>) VALUES(?, ?, ?, ?)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SELECT </a:t>
            </a:r>
            <a:r>
              <a:rPr lang="en-US" sz="2000" dirty="0">
                <a:solidFill>
                  <a:srgbClr val="0000FF"/>
                </a:solidFill>
              </a:rPr>
              <a:t>* FROM </a:t>
            </a:r>
            <a:r>
              <a:rPr lang="en-US" sz="2000" dirty="0" err="1" smtClean="0">
                <a:solidFill>
                  <a:srgbClr val="0000FF"/>
                </a:solidFill>
              </a:rPr>
              <a:t>NhanVien</a:t>
            </a:r>
            <a:endParaRPr lang="en-US" sz="2000" dirty="0" smtClean="0">
              <a:solidFill>
                <a:srgbClr val="0000FF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SELECT </a:t>
            </a:r>
            <a:r>
              <a:rPr lang="en-US" sz="2000" dirty="0">
                <a:solidFill>
                  <a:srgbClr val="0000FF"/>
                </a:solidFill>
              </a:rPr>
              <a:t>* FROM </a:t>
            </a:r>
            <a:r>
              <a:rPr lang="en-US" sz="2000" dirty="0" err="1">
                <a:solidFill>
                  <a:srgbClr val="0000FF"/>
                </a:solidFill>
              </a:rPr>
              <a:t>ChuyenDe</a:t>
            </a:r>
            <a:r>
              <a:rPr lang="en-US" sz="2000" dirty="0">
                <a:solidFill>
                  <a:srgbClr val="0000FF"/>
                </a:solidFill>
              </a:rPr>
              <a:t> WHERE </a:t>
            </a:r>
            <a:r>
              <a:rPr lang="en-US" sz="2000" dirty="0" err="1">
                <a:solidFill>
                  <a:srgbClr val="0000FF"/>
                </a:solidFill>
              </a:rPr>
              <a:t>HocPhi</a:t>
            </a:r>
            <a:r>
              <a:rPr lang="en-US" sz="2000" dirty="0">
                <a:solidFill>
                  <a:srgbClr val="0000FF"/>
                </a:solidFill>
              </a:rPr>
              <a:t> BETWEEN ? AND </a:t>
            </a:r>
            <a:r>
              <a:rPr lang="en-US" sz="2000" dirty="0" smtClean="0">
                <a:solidFill>
                  <a:srgbClr val="0000FF"/>
                </a:solidFill>
              </a:rPr>
              <a:t>?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3300"/>
                </a:solidFill>
              </a:rPr>
              <a:t>{</a:t>
            </a:r>
            <a:r>
              <a:rPr lang="en-US" sz="2000" dirty="0">
                <a:solidFill>
                  <a:srgbClr val="FF3300"/>
                </a:solidFill>
              </a:rPr>
              <a:t>CALL </a:t>
            </a:r>
            <a:r>
              <a:rPr lang="en-US" sz="2000" dirty="0" err="1">
                <a:solidFill>
                  <a:srgbClr val="FF3300"/>
                </a:solidFill>
              </a:rPr>
              <a:t>sp_BangDiem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smtClean="0">
                <a:solidFill>
                  <a:srgbClr val="FF3300"/>
                </a:solidFill>
              </a:rPr>
              <a:t>(?)}</a:t>
            </a:r>
            <a:endParaRPr lang="en-US" sz="20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11690</TotalTime>
  <Words>422</Words>
  <Application>Microsoft Office PowerPoint</Application>
  <PresentationFormat>Widescreen</PresentationFormat>
  <Paragraphs>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CSDL</vt:lpstr>
      <vt:lpstr>Mức độ tái sử dụng trong lập trình JDBC</vt:lpstr>
      <vt:lpstr>Xây dựng JDBC Helper</vt:lpstr>
      <vt:lpstr>Mục tiêu</vt:lpstr>
      <vt:lpstr>Phân tích</vt:lpstr>
      <vt:lpstr>Giới thiệu JdbcHelper</vt:lpstr>
      <vt:lpstr>Mô hình JdbcHelper</vt:lpstr>
      <vt:lpstr>Cấu trúc tổ chức của JdbcHelper</vt:lpstr>
      <vt:lpstr>JdbcHelper.getStmt()</vt:lpstr>
      <vt:lpstr>JdbcHelper.query()</vt:lpstr>
      <vt:lpstr>JdbcHelper.value()</vt:lpstr>
      <vt:lpstr>JdbcHelper.update()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1617</cp:revision>
  <dcterms:created xsi:type="dcterms:W3CDTF">2013-04-23T08:05:33Z</dcterms:created>
  <dcterms:modified xsi:type="dcterms:W3CDTF">2020-05-07T01:52:04Z</dcterms:modified>
</cp:coreProperties>
</file>