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774" r:id="rId2"/>
    <p:sldId id="773" r:id="rId3"/>
    <p:sldId id="747" r:id="rId4"/>
    <p:sldId id="637" r:id="rId5"/>
    <p:sldId id="730" r:id="rId6"/>
    <p:sldId id="756" r:id="rId7"/>
    <p:sldId id="754" r:id="rId8"/>
    <p:sldId id="753" r:id="rId9"/>
    <p:sldId id="755" r:id="rId10"/>
    <p:sldId id="751" r:id="rId11"/>
    <p:sldId id="750" r:id="rId12"/>
    <p:sldId id="757" r:id="rId13"/>
    <p:sldId id="758" r:id="rId14"/>
    <p:sldId id="759" r:id="rId15"/>
    <p:sldId id="760" r:id="rId16"/>
    <p:sldId id="761" r:id="rId17"/>
    <p:sldId id="767" r:id="rId18"/>
    <p:sldId id="769" r:id="rId19"/>
    <p:sldId id="775" r:id="rId20"/>
    <p:sldId id="762" r:id="rId21"/>
    <p:sldId id="771" r:id="rId22"/>
    <p:sldId id="770" r:id="rId23"/>
    <p:sldId id="768" r:id="rId24"/>
    <p:sldId id="707" r:id="rId25"/>
    <p:sldId id="6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206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CSDL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37973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Xây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DAO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8984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143000"/>
            <a:ext cx="6233886" cy="32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EduSysDAO</a:t>
            </a:r>
            <a:r>
              <a:rPr lang="en-US" sz="2400" dirty="0" smtClean="0"/>
              <a:t>&lt;</a:t>
            </a:r>
            <a:r>
              <a:rPr lang="en-US" sz="2400" dirty="0" err="1" smtClean="0">
                <a:solidFill>
                  <a:srgbClr val="00B050"/>
                </a:solidFill>
              </a:rPr>
              <a:t>EntityType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KeyType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----------------------------------------------------------------</a:t>
            </a:r>
          </a:p>
          <a:p>
            <a:r>
              <a:rPr lang="en-US" sz="2400" dirty="0" smtClean="0"/>
              <a:t>+ void </a:t>
            </a:r>
            <a:r>
              <a:rPr lang="en-US" sz="2400" dirty="0" smtClean="0">
                <a:solidFill>
                  <a:srgbClr val="FF0000"/>
                </a:solidFill>
              </a:rPr>
              <a:t>insert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EntityType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+ </a:t>
            </a:r>
            <a:r>
              <a:rPr lang="en-US" sz="2400" dirty="0" smtClean="0"/>
              <a:t>void </a:t>
            </a:r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EntityType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+ </a:t>
            </a:r>
            <a:r>
              <a:rPr lang="en-US" sz="2400" dirty="0" smtClean="0"/>
              <a:t>void </a:t>
            </a:r>
            <a:r>
              <a:rPr lang="en-US" sz="2400" dirty="0" smtClean="0">
                <a:solidFill>
                  <a:srgbClr val="FF0000"/>
                </a:solidFill>
              </a:rPr>
              <a:t>delete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KeyType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+ </a:t>
            </a:r>
            <a:r>
              <a:rPr lang="en-US" sz="2400" dirty="0" smtClean="0"/>
              <a:t>List&lt;</a:t>
            </a:r>
            <a:r>
              <a:rPr lang="en-US" sz="2400" dirty="0" err="1" smtClean="0">
                <a:solidFill>
                  <a:srgbClr val="00B050"/>
                </a:solidFill>
              </a:rPr>
              <a:t>EntityType</a:t>
            </a:r>
            <a:r>
              <a:rPr lang="en-US" sz="2400" dirty="0" smtClean="0"/>
              <a:t>&gt; </a:t>
            </a:r>
            <a:r>
              <a:rPr lang="en-US" sz="2400" dirty="0" err="1" smtClean="0">
                <a:solidFill>
                  <a:srgbClr val="FF0000"/>
                </a:solidFill>
              </a:rPr>
              <a:t>selectAll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+ </a:t>
            </a:r>
            <a:r>
              <a:rPr lang="en-US" sz="2400" dirty="0" err="1" smtClean="0">
                <a:solidFill>
                  <a:srgbClr val="00B050"/>
                </a:solidFill>
              </a:rPr>
              <a:t>EntityType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selectById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KeyType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- List&lt;</a:t>
            </a:r>
            <a:r>
              <a:rPr lang="en-US" sz="2400" dirty="0" err="1" smtClean="0">
                <a:solidFill>
                  <a:srgbClr val="00B050"/>
                </a:solidFill>
              </a:rPr>
              <a:t>EntityType</a:t>
            </a:r>
            <a:r>
              <a:rPr lang="en-US" sz="2400" dirty="0" smtClean="0"/>
              <a:t>&gt; </a:t>
            </a:r>
            <a:r>
              <a:rPr lang="en-US" sz="2400" dirty="0" err="1" smtClean="0">
                <a:solidFill>
                  <a:srgbClr val="0000FF"/>
                </a:solidFill>
              </a:rPr>
              <a:t>selectBySql</a:t>
            </a:r>
            <a:r>
              <a:rPr lang="en-US" sz="2400" dirty="0" smtClean="0"/>
              <a:t>(String, Object…)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932678" y="5562600"/>
            <a:ext cx="231213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NguoiHocDAO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4267" y="5562600"/>
            <a:ext cx="231213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KhoaHocDAO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562600"/>
            <a:ext cx="231213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ChuyenDeDAO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51270" y="5562600"/>
            <a:ext cx="231213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NhanVienDAO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95601" y="5562600"/>
            <a:ext cx="231213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HocVienDAO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stCxn id="7" idx="0"/>
            <a:endCxn id="4" idx="2"/>
          </p:cNvCxnSpPr>
          <p:nvPr/>
        </p:nvCxnSpPr>
        <p:spPr>
          <a:xfrm rot="5400000" flipH="1" flipV="1">
            <a:off x="3127104" y="2600961"/>
            <a:ext cx="1219200" cy="4704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4304937" y="3778795"/>
            <a:ext cx="1219200" cy="2348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4" idx="2"/>
          </p:cNvCxnSpPr>
          <p:nvPr/>
        </p:nvCxnSpPr>
        <p:spPr>
          <a:xfrm rot="16200000" flipV="1">
            <a:off x="6660605" y="3771538"/>
            <a:ext cx="1219200" cy="2362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4" idx="2"/>
          </p:cNvCxnSpPr>
          <p:nvPr/>
        </p:nvCxnSpPr>
        <p:spPr>
          <a:xfrm rot="16200000" flipV="1">
            <a:off x="7838439" y="2593704"/>
            <a:ext cx="1219200" cy="4718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4" idx="2"/>
          </p:cNvCxnSpPr>
          <p:nvPr/>
        </p:nvCxnSpPr>
        <p:spPr>
          <a:xfrm flipV="1">
            <a:off x="6088743" y="43434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280894" y="2057400"/>
            <a:ext cx="1916357" cy="132343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39626" y="4665560"/>
            <a:ext cx="11649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9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EduSysDAO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486400"/>
            <a:ext cx="10972800" cy="1066799"/>
          </a:xfrm>
        </p:spPr>
        <p:txBody>
          <a:bodyPr>
            <a:normAutofit fontScale="92500"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XyzDAO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EduSysDAO</a:t>
            </a:r>
            <a:endParaRPr lang="en-US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selectBySql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DAO con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" y="1066799"/>
            <a:ext cx="10968446" cy="428766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257800" y="1524000"/>
            <a:ext cx="2971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Folded Corner 10"/>
          <p:cNvSpPr/>
          <p:nvPr/>
        </p:nvSpPr>
        <p:spPr>
          <a:xfrm>
            <a:off x="8610600" y="1828800"/>
            <a:ext cx="2971800" cy="1981200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Ở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Entity </a:t>
            </a:r>
            <a:r>
              <a:rPr lang="en-US" sz="2000" dirty="0" err="1" smtClean="0"/>
              <a:t>và</a:t>
            </a:r>
            <a:r>
              <a:rPr lang="en-US" sz="2000" dirty="0" smtClean="0"/>
              <a:t> Key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quát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(generic).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ở </a:t>
            </a:r>
            <a:r>
              <a:rPr lang="en-US" sz="2000" dirty="0" err="1" smtClean="0"/>
              <a:t>lớp</a:t>
            </a:r>
            <a:r>
              <a:rPr lang="en-US" sz="2000" dirty="0" smtClean="0"/>
              <a:t> con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7620000" y="1600200"/>
            <a:ext cx="990600" cy="12192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NhanVienDAO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848027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7010400" y="3048000"/>
            <a:ext cx="4572000" cy="2286000"/>
          </a:xfrm>
          <a:prstGeom prst="foldedCorner">
            <a:avLst>
              <a:gd name="adj" fmla="val 13238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err="1" smtClean="0"/>
              <a:t>Cụ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thể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hóa</a:t>
            </a:r>
            <a:r>
              <a:rPr lang="en-US" sz="2000" b="1" i="1" dirty="0" smtClean="0"/>
              <a:t>: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EntityType</a:t>
            </a:r>
            <a:r>
              <a:rPr lang="en-US" sz="2000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NhanVien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err="1" smtClean="0">
                <a:solidFill>
                  <a:srgbClr val="00B050"/>
                </a:solidFill>
              </a:rPr>
              <a:t>KeyType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rgbClr val="00B050"/>
                </a:solidFill>
              </a:rPr>
              <a:t>String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urved Connector 6"/>
          <p:cNvCxnSpPr>
            <a:stCxn id="5" idx="0"/>
          </p:cNvCxnSpPr>
          <p:nvPr/>
        </p:nvCxnSpPr>
        <p:spPr>
          <a:xfrm rot="16200000" flipV="1">
            <a:off x="7429500" y="1181100"/>
            <a:ext cx="1828800" cy="1905000"/>
          </a:xfrm>
          <a:prstGeom prst="curvedConnector2">
            <a:avLst/>
          </a:prstGeom>
          <a:ln>
            <a:solidFill>
              <a:srgbClr val="FF99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NhanVienDAO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1109143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NhanVienDAO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7056"/>
            <a:ext cx="6477000" cy="5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NhanVienDAO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696200" cy="54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earnfxtrade.com/wp81316/wp-content/uploads/2016/09/Demo-Trading-450x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286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328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59614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Xây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ThongKeDAO</a:t>
            </a:r>
            <a:endParaRPr lang="en-US" sz="48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8838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19" y="971057"/>
            <a:ext cx="5112179" cy="2427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19" y="3429000"/>
            <a:ext cx="5119982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1" y="3200400"/>
            <a:ext cx="5112177" cy="3519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1" y="971056"/>
            <a:ext cx="3582426" cy="2193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931401"/>
            <a:ext cx="5486401" cy="249759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438021"/>
            <a:ext cx="5486401" cy="331854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1" y="931402"/>
            <a:ext cx="5486401" cy="22729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1" y="3203873"/>
            <a:ext cx="5486401" cy="355269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05388" y="121920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{CALL </a:t>
            </a:r>
            <a:r>
              <a:rPr lang="en-US" sz="2000" b="1" dirty="0" err="1" smtClean="0">
                <a:solidFill>
                  <a:srgbClr val="FF0000"/>
                </a:solidFill>
              </a:rPr>
              <a:t>sp_LuongNguoiHoc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5990" y="1219200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{CALL </a:t>
            </a:r>
            <a:r>
              <a:rPr lang="en-US" sz="2000" b="1" dirty="0" err="1" smtClean="0">
                <a:solidFill>
                  <a:srgbClr val="FF0000"/>
                </a:solidFill>
              </a:rPr>
              <a:t>sp_BangDiem</a:t>
            </a:r>
            <a:r>
              <a:rPr lang="en-US" sz="2000" b="1" dirty="0" smtClean="0">
                <a:solidFill>
                  <a:srgbClr val="FF0000"/>
                </a:solidFill>
              </a:rPr>
              <a:t>(?)}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80866" y="3486090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{CALL </a:t>
            </a:r>
            <a:r>
              <a:rPr lang="en-US" sz="2000" b="1" dirty="0" err="1" smtClean="0">
                <a:solidFill>
                  <a:srgbClr val="FF0000"/>
                </a:solidFill>
              </a:rPr>
              <a:t>sp_DoanhThu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05143" y="3714690"/>
            <a:ext cx="2950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{CALL </a:t>
            </a:r>
            <a:r>
              <a:rPr lang="en-US" sz="2000" b="1" dirty="0" err="1" smtClean="0">
                <a:solidFill>
                  <a:srgbClr val="FF0000"/>
                </a:solidFill>
              </a:rPr>
              <a:t>sp_DiemChuyenDe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8446" y="1219200"/>
            <a:ext cx="3476896" cy="525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36212" y="4267200"/>
            <a:ext cx="2201364" cy="2057400"/>
          </a:xfrm>
          <a:prstGeom prst="roundRect">
            <a:avLst>
              <a:gd name="adj" fmla="val 748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51975" y="1219200"/>
            <a:ext cx="3476896" cy="525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89741" y="3352800"/>
            <a:ext cx="2201364" cy="2971800"/>
          </a:xfrm>
          <a:prstGeom prst="roundRect">
            <a:avLst>
              <a:gd name="adj" fmla="val 748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05504" y="1219200"/>
            <a:ext cx="3476896" cy="5257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743270" y="2429964"/>
            <a:ext cx="2201364" cy="3894636"/>
          </a:xfrm>
          <a:prstGeom prst="roundRect">
            <a:avLst>
              <a:gd name="adj" fmla="val 748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673791" y="5334000"/>
            <a:ext cx="1326207" cy="81860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2494" y="4419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29552" y="3505200"/>
            <a:ext cx="1828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JdbcHelper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29552" y="2590800"/>
            <a:ext cx="18288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5427320" y="5334000"/>
            <a:ext cx="1326207" cy="81860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76023" y="4419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9180849" y="5334000"/>
            <a:ext cx="1326207" cy="81860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29552" y="4419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76023" y="3505200"/>
            <a:ext cx="1828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JdbcHelper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48552" y="1371600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5023" y="1371600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1494" y="1371600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Controller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2"/>
            <a:endCxn id="5" idx="0"/>
          </p:cNvCxnSpPr>
          <p:nvPr/>
        </p:nvCxnSpPr>
        <p:spPr>
          <a:xfrm>
            <a:off x="2336894" y="1981200"/>
            <a:ext cx="0" cy="2438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4" idx="1"/>
          </p:cNvCxnSpPr>
          <p:nvPr/>
        </p:nvCxnSpPr>
        <p:spPr>
          <a:xfrm>
            <a:off x="2336894" y="5029200"/>
            <a:ext cx="1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5" idx="0"/>
          </p:cNvCxnSpPr>
          <p:nvPr/>
        </p:nvCxnSpPr>
        <p:spPr>
          <a:xfrm>
            <a:off x="6090423" y="1981200"/>
            <a:ext cx="0" cy="152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2" idx="0"/>
          </p:cNvCxnSpPr>
          <p:nvPr/>
        </p:nvCxnSpPr>
        <p:spPr>
          <a:xfrm>
            <a:off x="6090423" y="41148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1"/>
          </p:cNvCxnSpPr>
          <p:nvPr/>
        </p:nvCxnSpPr>
        <p:spPr>
          <a:xfrm>
            <a:off x="6090423" y="5029200"/>
            <a:ext cx="1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2"/>
            <a:endCxn id="7" idx="0"/>
          </p:cNvCxnSpPr>
          <p:nvPr/>
        </p:nvCxnSpPr>
        <p:spPr>
          <a:xfrm>
            <a:off x="9843952" y="1981200"/>
            <a:ext cx="0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0"/>
          </p:cNvCxnSpPr>
          <p:nvPr/>
        </p:nvCxnSpPr>
        <p:spPr>
          <a:xfrm>
            <a:off x="9843952" y="32004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4" idx="0"/>
          </p:cNvCxnSpPr>
          <p:nvPr/>
        </p:nvCxnSpPr>
        <p:spPr>
          <a:xfrm>
            <a:off x="9843952" y="41148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3" idx="1"/>
          </p:cNvCxnSpPr>
          <p:nvPr/>
        </p:nvCxnSpPr>
        <p:spPr>
          <a:xfrm>
            <a:off x="9843952" y="5029200"/>
            <a:ext cx="1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37832" y="537183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3771632" y="537183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531435" y="537183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8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ThongKeDAO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5334000"/>
            <a:ext cx="10972800" cy="990600"/>
          </a:xfrm>
        </p:spPr>
        <p:txBody>
          <a:bodyPr>
            <a:normAutofit fontScale="92500"/>
          </a:bodyPr>
          <a:lstStyle/>
          <a:p>
            <a:r>
              <a:rPr lang="en-US" b="1" i="1" dirty="0" err="1" smtClean="0">
                <a:solidFill>
                  <a:srgbClr val="0000FF"/>
                </a:solidFill>
              </a:rPr>
              <a:t>getListOfArray</a:t>
            </a:r>
            <a:r>
              <a:rPr lang="en-US" b="1" i="1" dirty="0" smtClean="0">
                <a:solidFill>
                  <a:srgbClr val="0000FF"/>
                </a:solidFill>
              </a:rPr>
              <a:t>()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PROC,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099854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9448800" cy="58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9353"/>
            <a:ext cx="8229600" cy="5730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getListOfArray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5867400" y="4926834"/>
            <a:ext cx="457200" cy="1238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0" y="506359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{CALL </a:t>
            </a:r>
            <a:r>
              <a:rPr lang="en-US" sz="2400" dirty="0" err="1"/>
              <a:t>sp_BangDiem</a:t>
            </a:r>
            <a:r>
              <a:rPr lang="en-US" sz="2400" dirty="0"/>
              <a:t> (?)}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5580464"/>
            <a:ext cx="568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{"Nam", "</a:t>
            </a:r>
            <a:r>
              <a:rPr lang="en-US" sz="2400" dirty="0" err="1"/>
              <a:t>SoLuong</a:t>
            </a:r>
            <a:r>
              <a:rPr lang="en-US" sz="2400" dirty="0"/>
              <a:t>", "</a:t>
            </a:r>
            <a:r>
              <a:rPr lang="en-US" sz="2400" dirty="0" err="1"/>
              <a:t>DauTien</a:t>
            </a:r>
            <a:r>
              <a:rPr lang="en-US" sz="2400" dirty="0"/>
              <a:t>", "</a:t>
            </a:r>
            <a:r>
              <a:rPr lang="en-US" sz="2400" dirty="0" err="1"/>
              <a:t>CuoiCung</a:t>
            </a:r>
            <a:r>
              <a:rPr lang="en-US" sz="2400" dirty="0"/>
              <a:t>"}</a:t>
            </a:r>
          </a:p>
        </p:txBody>
      </p:sp>
      <p:sp>
        <p:nvSpPr>
          <p:cNvPr id="9" name="Left Brace 8"/>
          <p:cNvSpPr/>
          <p:nvPr/>
        </p:nvSpPr>
        <p:spPr>
          <a:xfrm>
            <a:off x="5867400" y="2743200"/>
            <a:ext cx="457200" cy="16502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2752131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{CALL </a:t>
            </a:r>
            <a:r>
              <a:rPr lang="en-US" sz="2400" dirty="0" err="1">
                <a:solidFill>
                  <a:srgbClr val="FF0000"/>
                </a:solidFill>
              </a:rPr>
              <a:t>sp_BangDiem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0000FF"/>
                </a:solidFill>
              </a:rPr>
              <a:t>?</a:t>
            </a:r>
            <a:r>
              <a:rPr lang="en-US" sz="2400" dirty="0"/>
              <a:t>)}</a:t>
            </a:r>
            <a:r>
              <a:rPr lang="en-US" sz="2400" dirty="0" smtClean="0"/>
              <a:t>";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3357266"/>
            <a:ext cx="366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{"</a:t>
            </a:r>
            <a:r>
              <a:rPr lang="en-US" sz="2400" dirty="0" err="1"/>
              <a:t>MaNH</a:t>
            </a:r>
            <a:r>
              <a:rPr lang="en-US" sz="2400" dirty="0"/>
              <a:t>", "</a:t>
            </a:r>
            <a:r>
              <a:rPr lang="en-US" sz="2400" dirty="0" err="1"/>
              <a:t>HoTen</a:t>
            </a:r>
            <a:r>
              <a:rPr lang="en-US" sz="2400" dirty="0"/>
              <a:t>", "Diem"}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390193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105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earnfxtrade.com/wp81316/wp-content/uploads/2016/09/Demo-Trading-450x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286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87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DAO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Entity Class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DAO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EduSysDAO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ThongKeDAO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DAO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525000" y="12954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6800"/>
            <a:ext cx="8686801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DAO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</a:t>
            </a:r>
            <a:r>
              <a:rPr lang="en-US" b="1" dirty="0" smtClean="0"/>
              <a:t>entity</a:t>
            </a:r>
            <a:r>
              <a:rPr lang="en-US" dirty="0" smtClean="0"/>
              <a:t> class)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DAO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dirty="0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NhanVien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dung 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66122" y="1102804"/>
            <a:ext cx="2675708" cy="3025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3300"/>
                </a:solidFill>
              </a:rPr>
              <a:t>NhanVienDAO</a:t>
            </a:r>
            <a:endParaRPr lang="en-US" sz="2400" b="1" dirty="0">
              <a:solidFill>
                <a:srgbClr val="FF3300"/>
              </a:solidFill>
            </a:endParaRPr>
          </a:p>
          <a:p>
            <a:pPr algn="ctr"/>
            <a:r>
              <a:rPr lang="en-US" sz="2400" dirty="0"/>
              <a:t>--------------------------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dirty="0" err="1"/>
              <a:t>NhanVien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NhanVien</a:t>
            </a:r>
            <a:r>
              <a:rPr lang="en-US" sz="2400" dirty="0"/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delete</a:t>
            </a:r>
            <a:r>
              <a:rPr lang="en-US" sz="2400" dirty="0" smtClean="0"/>
              <a:t>(String)</a:t>
            </a:r>
            <a:endParaRPr lang="en-US" sz="2400" dirty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selectAll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selectById</a:t>
            </a:r>
            <a:r>
              <a:rPr lang="en-US" sz="2400" dirty="0" smtClean="0"/>
              <a:t>(String</a:t>
            </a:r>
            <a:r>
              <a:rPr lang="en-US" sz="24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6122" y="4648200"/>
            <a:ext cx="2675708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JdbcHelper</a:t>
            </a:r>
            <a:endParaRPr lang="en-US" sz="24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918176" y="5715000"/>
            <a:ext cx="1371600" cy="84658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NhanVien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06" y="1116628"/>
            <a:ext cx="4705126" cy="4598372"/>
          </a:xfrm>
          <a:prstGeom prst="rec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</p:pic>
      <p:cxnSp>
        <p:nvCxnSpPr>
          <p:cNvPr id="10" name="Elbow Connector 9"/>
          <p:cNvCxnSpPr>
            <a:stCxn id="8" idx="3"/>
            <a:endCxn id="5" idx="1"/>
          </p:cNvCxnSpPr>
          <p:nvPr/>
        </p:nvCxnSpPr>
        <p:spPr>
          <a:xfrm flipV="1">
            <a:off x="5244632" y="2615715"/>
            <a:ext cx="3021490" cy="80009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9603976" y="4128625"/>
            <a:ext cx="0" cy="5195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1"/>
          </p:cNvCxnSpPr>
          <p:nvPr/>
        </p:nvCxnSpPr>
        <p:spPr>
          <a:xfrm>
            <a:off x="9603976" y="5334000"/>
            <a:ext cx="0" cy="381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31717" y="2784931"/>
            <a:ext cx="164732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5857" y="2154048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NhanVien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03976" y="41699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54016" y="349063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NhanVien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53334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Xây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Entiy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Class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5241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Entity Class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8115300" y="914400"/>
            <a:ext cx="3467100" cy="5791200"/>
          </a:xfrm>
          <a:prstGeom prst="foldedCorner">
            <a:avLst>
              <a:gd name="adj" fmla="val 44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NguoiHoc</a:t>
            </a:r>
            <a:endParaRPr lang="en-US" sz="2400" dirty="0"/>
          </a:p>
          <a:p>
            <a:r>
              <a:rPr lang="en-US" sz="2400" dirty="0" smtClean="0"/>
              <a:t>-----------------------------------</a:t>
            </a:r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err="1"/>
              <a:t>maNH</a:t>
            </a:r>
            <a:endParaRPr lang="en-US" sz="2400" dirty="0"/>
          </a:p>
          <a:p>
            <a:r>
              <a:rPr lang="en-US" sz="2400" dirty="0"/>
              <a:t>String </a:t>
            </a:r>
            <a:r>
              <a:rPr lang="en-US" sz="2400" dirty="0" err="1"/>
              <a:t>hoTen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Date</a:t>
            </a:r>
            <a:r>
              <a:rPr lang="en-US" sz="2400" dirty="0"/>
              <a:t> </a:t>
            </a:r>
            <a:r>
              <a:rPr lang="en-US" sz="2400" dirty="0" err="1"/>
              <a:t>ngaySinh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boolean</a:t>
            </a:r>
            <a:r>
              <a:rPr lang="en-US" sz="2400" dirty="0"/>
              <a:t> </a:t>
            </a:r>
            <a:r>
              <a:rPr lang="en-US" sz="2400" dirty="0" err="1"/>
              <a:t>GioiTinh</a:t>
            </a:r>
            <a:endParaRPr lang="en-US" sz="2400" dirty="0"/>
          </a:p>
          <a:p>
            <a:r>
              <a:rPr lang="en-US" sz="2400" dirty="0"/>
              <a:t>String </a:t>
            </a:r>
            <a:r>
              <a:rPr lang="en-US" sz="2400" dirty="0" err="1"/>
              <a:t>dienThoai</a:t>
            </a:r>
            <a:endParaRPr lang="en-US" sz="2400" dirty="0"/>
          </a:p>
          <a:p>
            <a:r>
              <a:rPr lang="en-US" sz="2400" dirty="0"/>
              <a:t>String email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ghiChu</a:t>
            </a:r>
            <a:endParaRPr lang="en-US" sz="2400" dirty="0"/>
          </a:p>
          <a:p>
            <a:r>
              <a:rPr lang="en-US" sz="2400" dirty="0"/>
              <a:t>String </a:t>
            </a:r>
            <a:r>
              <a:rPr lang="en-US" sz="2400" dirty="0" err="1"/>
              <a:t>maNV</a:t>
            </a:r>
            <a:endParaRPr lang="en-US" sz="2400" dirty="0"/>
          </a:p>
          <a:p>
            <a:r>
              <a:rPr lang="en-US" sz="2400" dirty="0"/>
              <a:t>Date </a:t>
            </a:r>
            <a:r>
              <a:rPr lang="en-US" sz="2400" dirty="0" err="1" smtClean="0"/>
              <a:t>ngayDK</a:t>
            </a:r>
            <a:endParaRPr lang="en-US" sz="2400" dirty="0" smtClean="0"/>
          </a:p>
          <a:p>
            <a:r>
              <a:rPr lang="en-US" sz="2400" dirty="0" smtClean="0"/>
              <a:t>-----------------------------------</a:t>
            </a:r>
            <a:endParaRPr lang="en-US" sz="2400" dirty="0"/>
          </a:p>
          <a:p>
            <a:r>
              <a:rPr lang="en-US" sz="2400" dirty="0"/>
              <a:t>g</a:t>
            </a:r>
            <a:r>
              <a:rPr lang="en-US" sz="2400" dirty="0" smtClean="0"/>
              <a:t>etters/setters</a:t>
            </a:r>
          </a:p>
          <a:p>
            <a:r>
              <a:rPr lang="en-US" sz="2400" dirty="0" smtClean="0"/>
              <a:t>-----------------------------------</a:t>
            </a:r>
            <a:endParaRPr lang="en-US" sz="2400" dirty="0"/>
          </a:p>
          <a:p>
            <a:r>
              <a:rPr lang="en-US" sz="2400" dirty="0"/>
              <a:t>c</a:t>
            </a:r>
            <a:r>
              <a:rPr lang="en-US" sz="2400" dirty="0" smtClean="0"/>
              <a:t>onstructors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90748"/>
            <a:ext cx="4337596" cy="33288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Notched Right Arrow 5"/>
          <p:cNvSpPr/>
          <p:nvPr/>
        </p:nvSpPr>
        <p:spPr>
          <a:xfrm>
            <a:off x="5164002" y="2279468"/>
            <a:ext cx="2743200" cy="920932"/>
          </a:xfrm>
          <a:prstGeom prst="notchedRightArrow">
            <a:avLst/>
          </a:prstGeom>
          <a:ln w="31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Class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3581400" y="3657600"/>
            <a:ext cx="4419600" cy="3048000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CHAR/VARCHAR/TEXT =&gt; </a:t>
            </a:r>
            <a:r>
              <a:rPr lang="en-US" sz="2000" b="1" dirty="0" smtClean="0">
                <a:solidFill>
                  <a:srgbClr val="FF0000"/>
                </a:solidFill>
              </a:rPr>
              <a:t>String</a:t>
            </a:r>
          </a:p>
          <a:p>
            <a:r>
              <a:rPr lang="en-US" sz="2000" dirty="0" smtClean="0"/>
              <a:t>DATE =&gt; </a:t>
            </a:r>
            <a:r>
              <a:rPr lang="en-US" sz="2000" b="1" dirty="0" err="1">
                <a:solidFill>
                  <a:srgbClr val="FF0000"/>
                </a:solidFill>
              </a:rPr>
              <a:t>java.util.Date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 smtClean="0"/>
              <a:t>BIT =&gt; </a:t>
            </a:r>
            <a:r>
              <a:rPr lang="en-US" sz="2000" b="1" dirty="0">
                <a:solidFill>
                  <a:srgbClr val="FF0000"/>
                </a:solidFill>
              </a:rPr>
              <a:t>Boolean/</a:t>
            </a:r>
            <a:r>
              <a:rPr lang="en-US" sz="2000" b="1" dirty="0" err="1">
                <a:solidFill>
                  <a:srgbClr val="FF0000"/>
                </a:solidFill>
              </a:rPr>
              <a:t>boolean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 smtClean="0"/>
              <a:t>FLOAT =&gt; </a:t>
            </a:r>
            <a:r>
              <a:rPr lang="en-US" sz="2000" b="1" dirty="0">
                <a:solidFill>
                  <a:srgbClr val="FF0000"/>
                </a:solidFill>
              </a:rPr>
              <a:t>Double/double</a:t>
            </a:r>
          </a:p>
          <a:p>
            <a:r>
              <a:rPr lang="en-US" sz="2000" dirty="0" smtClean="0"/>
              <a:t>INT =&gt; </a:t>
            </a:r>
            <a:r>
              <a:rPr lang="en-US" sz="2000" b="1" dirty="0">
                <a:solidFill>
                  <a:srgbClr val="FF0000"/>
                </a:solidFill>
              </a:rPr>
              <a:t>Integer/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 smtClean="0"/>
              <a:t>BIGINT =&gt; </a:t>
            </a:r>
            <a:r>
              <a:rPr lang="en-US" sz="2000" b="1" dirty="0">
                <a:solidFill>
                  <a:srgbClr val="FF0000"/>
                </a:solidFill>
              </a:rPr>
              <a:t>Long/long</a:t>
            </a:r>
          </a:p>
          <a:p>
            <a:r>
              <a:rPr lang="en-US" sz="2000" dirty="0" smtClean="0"/>
              <a:t>BINARY/VARBINARY =&gt; </a:t>
            </a:r>
            <a:r>
              <a:rPr lang="en-US" sz="2000" b="1" dirty="0">
                <a:solidFill>
                  <a:srgbClr val="FF0000"/>
                </a:solidFill>
              </a:rPr>
              <a:t>byte[]</a:t>
            </a:r>
          </a:p>
        </p:txBody>
      </p:sp>
      <p:cxnSp>
        <p:nvCxnSpPr>
          <p:cNvPr id="9" name="Straight Connector 8"/>
          <p:cNvCxnSpPr>
            <a:endCxn id="7" idx="0"/>
          </p:cNvCxnSpPr>
          <p:nvPr/>
        </p:nvCxnSpPr>
        <p:spPr>
          <a:xfrm flipH="1">
            <a:off x="5791200" y="2971800"/>
            <a:ext cx="523150" cy="6858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Entity Class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8153400" y="1121228"/>
            <a:ext cx="3467100" cy="3298372"/>
          </a:xfrm>
          <a:prstGeom prst="foldedCorner">
            <a:avLst>
              <a:gd name="adj" fmla="val 44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0000"/>
                </a:solidFill>
              </a:rPr>
              <a:t>NguoiHoc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-----------------------------------------</a:t>
            </a:r>
            <a:endParaRPr lang="en-US" dirty="0"/>
          </a:p>
          <a:p>
            <a:r>
              <a:rPr lang="en-US" dirty="0" smtClean="0"/>
              <a:t>String </a:t>
            </a:r>
            <a:r>
              <a:rPr lang="en-US" dirty="0" err="1"/>
              <a:t>maNH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hoTen</a:t>
            </a:r>
            <a:endParaRPr lang="en-US" dirty="0"/>
          </a:p>
          <a:p>
            <a:r>
              <a:rPr lang="en-US" dirty="0"/>
              <a:t>Date </a:t>
            </a:r>
            <a:r>
              <a:rPr lang="en-US" dirty="0" err="1"/>
              <a:t>ngaySinh</a:t>
            </a:r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GioiTinh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dienThoai</a:t>
            </a:r>
            <a:endParaRPr lang="en-US" dirty="0"/>
          </a:p>
          <a:p>
            <a:r>
              <a:rPr lang="en-US" dirty="0"/>
              <a:t>String email</a:t>
            </a:r>
          </a:p>
          <a:p>
            <a:r>
              <a:rPr lang="en-US" dirty="0"/>
              <a:t>String </a:t>
            </a:r>
            <a:r>
              <a:rPr lang="en-US" dirty="0" err="1"/>
              <a:t>ghiChu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maNV</a:t>
            </a:r>
            <a:endParaRPr lang="en-US" dirty="0"/>
          </a:p>
          <a:p>
            <a:r>
              <a:rPr lang="en-US" dirty="0"/>
              <a:t>Date </a:t>
            </a:r>
            <a:r>
              <a:rPr lang="en-US" dirty="0" err="1" smtClean="0"/>
              <a:t>ngayDK</a:t>
            </a:r>
            <a:endParaRPr lang="en-US" dirty="0" smtClean="0"/>
          </a:p>
        </p:txBody>
      </p:sp>
      <p:sp>
        <p:nvSpPr>
          <p:cNvPr id="11" name="Folded Corner 10"/>
          <p:cNvSpPr/>
          <p:nvPr/>
        </p:nvSpPr>
        <p:spPr>
          <a:xfrm>
            <a:off x="4419600" y="1121229"/>
            <a:ext cx="3467100" cy="3030678"/>
          </a:xfrm>
          <a:prstGeom prst="foldedCorner">
            <a:avLst>
              <a:gd name="adj" fmla="val 44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0000"/>
                </a:solidFill>
              </a:rPr>
              <a:t>KhoaHoc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maKH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maCD</a:t>
            </a:r>
            <a:endParaRPr lang="en-US" dirty="0"/>
          </a:p>
          <a:p>
            <a:r>
              <a:rPr lang="en-US" dirty="0"/>
              <a:t>double </a:t>
            </a:r>
            <a:r>
              <a:rPr lang="en-US" dirty="0" err="1"/>
              <a:t>hocPhi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thoiLuong</a:t>
            </a:r>
            <a:endParaRPr lang="en-US" dirty="0"/>
          </a:p>
          <a:p>
            <a:r>
              <a:rPr lang="en-US" dirty="0"/>
              <a:t>Date </a:t>
            </a:r>
            <a:r>
              <a:rPr lang="en-US" dirty="0" err="1"/>
              <a:t>ngayKG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ghiChu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maNV</a:t>
            </a:r>
            <a:endParaRPr lang="en-US" dirty="0"/>
          </a:p>
          <a:p>
            <a:r>
              <a:rPr lang="en-US" dirty="0"/>
              <a:t>Date </a:t>
            </a:r>
            <a:r>
              <a:rPr lang="en-US" dirty="0" err="1" smtClean="0"/>
              <a:t>ngayTao</a:t>
            </a:r>
            <a:endParaRPr lang="en-US" dirty="0" smtClean="0"/>
          </a:p>
        </p:txBody>
      </p:sp>
      <p:sp>
        <p:nvSpPr>
          <p:cNvPr id="12" name="Folded Corner 11"/>
          <p:cNvSpPr/>
          <p:nvPr/>
        </p:nvSpPr>
        <p:spPr>
          <a:xfrm>
            <a:off x="685800" y="1121229"/>
            <a:ext cx="3467100" cy="2562214"/>
          </a:xfrm>
          <a:prstGeom prst="foldedCorner">
            <a:avLst>
              <a:gd name="adj" fmla="val 44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0000"/>
                </a:solidFill>
              </a:rPr>
              <a:t>ChuyenDe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-----------------------------------------</a:t>
            </a:r>
          </a:p>
          <a:p>
            <a:r>
              <a:rPr lang="en-US" dirty="0" smtClean="0"/>
              <a:t>String </a:t>
            </a:r>
            <a:r>
              <a:rPr lang="en-US" dirty="0" err="1"/>
              <a:t>maCD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tenCD</a:t>
            </a:r>
            <a:endParaRPr lang="en-US" dirty="0"/>
          </a:p>
          <a:p>
            <a:r>
              <a:rPr lang="en-US" dirty="0"/>
              <a:t>double </a:t>
            </a:r>
            <a:r>
              <a:rPr lang="en-US" dirty="0" err="1"/>
              <a:t>hocPhi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thoiLuong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hinh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 smtClean="0"/>
              <a:t>moTa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4419600" y="4490363"/>
            <a:ext cx="3467100" cy="1986637"/>
          </a:xfrm>
          <a:prstGeom prst="foldedCorner">
            <a:avLst>
              <a:gd name="adj" fmla="val 44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0000"/>
                </a:solidFill>
              </a:rPr>
              <a:t>HocVien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-----------------------------------------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maHV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maKH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maNH</a:t>
            </a:r>
            <a:endParaRPr lang="en-US" dirty="0"/>
          </a:p>
          <a:p>
            <a:r>
              <a:rPr lang="en-US" dirty="0"/>
              <a:t>double </a:t>
            </a:r>
            <a:r>
              <a:rPr lang="en-US" dirty="0" smtClean="0"/>
              <a:t>diem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685800" y="4501249"/>
            <a:ext cx="3467100" cy="1977177"/>
          </a:xfrm>
          <a:prstGeom prst="foldedCorner">
            <a:avLst>
              <a:gd name="adj" fmla="val 44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0000"/>
                </a:solidFill>
              </a:rPr>
              <a:t>NhanVien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-----------------------------------------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maNV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hoTen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matKhau</a:t>
            </a:r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 smtClean="0"/>
              <a:t>vaiTro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85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earnfxtrade.com/wp81316/wp-content/uploads/2016/09/Demo-Trading-450x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286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90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11473</TotalTime>
  <Words>496</Words>
  <Application>Microsoft Office PowerPoint</Application>
  <PresentationFormat>Widescreen</PresentationFormat>
  <Paragraphs>162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Lập trình CSDL</vt:lpstr>
      <vt:lpstr>Mức độ tái sử dụng trong lập trình JDBC</vt:lpstr>
      <vt:lpstr>Áp dụng DAO Model</vt:lpstr>
      <vt:lpstr>Mục tiêu</vt:lpstr>
      <vt:lpstr>Mô hình quản lý NhanVien sử dung DAO</vt:lpstr>
      <vt:lpstr>PowerPoint Presentation</vt:lpstr>
      <vt:lpstr>Xây dựng Entity Class</vt:lpstr>
      <vt:lpstr>Xây dựng Entity Class</vt:lpstr>
      <vt:lpstr>PowerPoint Presentation</vt:lpstr>
      <vt:lpstr>PowerPoint Presentation</vt:lpstr>
      <vt:lpstr>Mô hình phân cấp thừa kế DAO</vt:lpstr>
      <vt:lpstr>Cấu trúc của EduSysDAO</vt:lpstr>
      <vt:lpstr>NhanVienDAO</vt:lpstr>
      <vt:lpstr>NhanVienDAO</vt:lpstr>
      <vt:lpstr>NhanVienDAO</vt:lpstr>
      <vt:lpstr>NhanVienDAO</vt:lpstr>
      <vt:lpstr>PowerPoint Presentation</vt:lpstr>
      <vt:lpstr>PowerPoint Presentation</vt:lpstr>
      <vt:lpstr>Stored Procedure</vt:lpstr>
      <vt:lpstr>ThongKeDAO</vt:lpstr>
      <vt:lpstr>Các phương thức thống kê</vt:lpstr>
      <vt:lpstr>Phương thức getListOfArray()</vt:lpstr>
      <vt:lpstr>PowerPoint Presentation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1627</cp:revision>
  <dcterms:created xsi:type="dcterms:W3CDTF">2013-04-23T08:05:33Z</dcterms:created>
  <dcterms:modified xsi:type="dcterms:W3CDTF">2020-06-08T07:59:35Z</dcterms:modified>
</cp:coreProperties>
</file>