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8"/>
  </p:notesMasterIdLst>
  <p:sldIdLst>
    <p:sldId id="745" r:id="rId2"/>
    <p:sldId id="882" r:id="rId3"/>
    <p:sldId id="919" r:id="rId4"/>
    <p:sldId id="935" r:id="rId5"/>
    <p:sldId id="884" r:id="rId6"/>
    <p:sldId id="883" r:id="rId7"/>
    <p:sldId id="881" r:id="rId8"/>
    <p:sldId id="936" r:id="rId9"/>
    <p:sldId id="917" r:id="rId10"/>
    <p:sldId id="937" r:id="rId11"/>
    <p:sldId id="932" r:id="rId12"/>
    <p:sldId id="913" r:id="rId13"/>
    <p:sldId id="933" r:id="rId14"/>
    <p:sldId id="931" r:id="rId15"/>
    <p:sldId id="914" r:id="rId16"/>
    <p:sldId id="916" r:id="rId17"/>
    <p:sldId id="926" r:id="rId18"/>
    <p:sldId id="924" r:id="rId19"/>
    <p:sldId id="925" r:id="rId20"/>
    <p:sldId id="890" r:id="rId21"/>
    <p:sldId id="891" r:id="rId22"/>
    <p:sldId id="892" r:id="rId23"/>
    <p:sldId id="893" r:id="rId24"/>
    <p:sldId id="920" r:id="rId25"/>
    <p:sldId id="907" r:id="rId26"/>
    <p:sldId id="6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206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262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EduSys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3340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0" y="1066800"/>
            <a:ext cx="5334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pPr lvl="1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 – Bảo mật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(test case)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10502538" cy="31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–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53017"/>
            <a:ext cx="10976788" cy="2338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69" y="1152525"/>
            <a:ext cx="4133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26" y="0"/>
            <a:ext cx="10053374" cy="432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0"/>
            <a:ext cx="10053376" cy="3505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16200000">
            <a:off x="-600590" y="1115459"/>
            <a:ext cx="33746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Test case</a:t>
            </a:r>
          </a:p>
          <a:p>
            <a:pPr algn="ctr"/>
            <a:r>
              <a:rPr lang="en-US" sz="3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Quản</a:t>
            </a:r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lý</a:t>
            </a:r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học</a:t>
            </a:r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viên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01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972800" cy="53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1049096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0" y="3124200"/>
            <a:ext cx="317576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10515600" cy="36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hay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2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  <a:p>
            <a:pPr lvl="1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1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endParaRPr lang="en-US" dirty="0" smtClean="0"/>
          </a:p>
          <a:p>
            <a:pPr lvl="1"/>
            <a:r>
              <a:rPr lang="en-US" dirty="0" err="1" smtClean="0"/>
              <a:t>Auth.</a:t>
            </a:r>
            <a:r>
              <a:rPr lang="en-US" b="1" dirty="0" err="1" smtClean="0">
                <a:solidFill>
                  <a:srgbClr val="0000FF"/>
                </a:solidFill>
              </a:rPr>
              <a:t>isLogin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Auth.</a:t>
            </a:r>
            <a:r>
              <a:rPr lang="en-US" b="1" dirty="0" err="1" smtClean="0">
                <a:solidFill>
                  <a:srgbClr val="0000FF"/>
                </a:solidFill>
              </a:rPr>
              <a:t>isManager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(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  <a:p>
            <a:pPr lvl="1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phép</a:t>
            </a:r>
            <a:endParaRPr lang="en-US" dirty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id</a:t>
            </a:r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id </a:t>
            </a:r>
            <a:r>
              <a:rPr lang="en-US" dirty="0" err="1" smtClean="0"/>
              <a:t>từ</a:t>
            </a:r>
            <a:r>
              <a:rPr lang="en-US" dirty="0" smtClean="0"/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41906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sjsit7solutions.files.wordpress.com/2015/07/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7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  <a:p>
            <a:pPr lvl="1"/>
            <a:r>
              <a:rPr lang="en-US" dirty="0" err="1" smtClean="0"/>
              <a:t>String.</a:t>
            </a:r>
            <a:r>
              <a:rPr lang="en-US" b="1" dirty="0" err="1" smtClean="0">
                <a:solidFill>
                  <a:srgbClr val="0000FF"/>
                </a:solidFill>
              </a:rPr>
              <a:t>length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String.</a:t>
            </a:r>
            <a:r>
              <a:rPr lang="en-US" b="1" dirty="0" err="1" smtClean="0">
                <a:solidFill>
                  <a:srgbClr val="0000FF"/>
                </a:solidFill>
              </a:rPr>
              <a:t>matches</a:t>
            </a:r>
            <a:r>
              <a:rPr lang="en-US" dirty="0" smtClean="0"/>
              <a:t>(pattern)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Double.</a:t>
            </a:r>
            <a:r>
              <a:rPr lang="en-US" b="1" dirty="0" err="1">
                <a:solidFill>
                  <a:srgbClr val="0000FF"/>
                </a:solidFill>
              </a:rPr>
              <a:t>parseDouble</a:t>
            </a:r>
            <a:r>
              <a:rPr lang="en-US" dirty="0"/>
              <a:t>(String)</a:t>
            </a:r>
            <a:endParaRPr lang="en-US" dirty="0" smtClean="0"/>
          </a:p>
          <a:p>
            <a:pPr lvl="1"/>
            <a:r>
              <a:rPr lang="en-US" dirty="0" err="1"/>
              <a:t>Integer.</a:t>
            </a:r>
            <a:r>
              <a:rPr lang="en-US" b="1" dirty="0" err="1">
                <a:solidFill>
                  <a:srgbClr val="0000FF"/>
                </a:solidFill>
              </a:rPr>
              <a:t>parseInt</a:t>
            </a:r>
            <a:r>
              <a:rPr lang="en-US" dirty="0"/>
              <a:t>(String)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XDate.</a:t>
            </a:r>
            <a:r>
              <a:rPr lang="en-US" b="1" dirty="0" err="1">
                <a:solidFill>
                  <a:srgbClr val="0000FF"/>
                </a:solidFill>
              </a:rPr>
              <a:t>toDate</a:t>
            </a:r>
            <a:r>
              <a:rPr lang="en-US" dirty="0"/>
              <a:t>(String, </a:t>
            </a:r>
            <a:r>
              <a:rPr lang="en-US" dirty="0" smtClean="0"/>
              <a:t>pattern)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err="1" smtClean="0"/>
              <a:t>dao.</a:t>
            </a:r>
            <a:r>
              <a:rPr lang="en-US" b="1" dirty="0" err="1" smtClean="0">
                <a:solidFill>
                  <a:srgbClr val="0000FF"/>
                </a:solidFill>
              </a:rPr>
              <a:t>selectById</a:t>
            </a:r>
            <a:r>
              <a:rPr lang="en-US" dirty="0" smtClean="0"/>
              <a:t>(id) == null</a:t>
            </a:r>
          </a:p>
        </p:txBody>
      </p:sp>
    </p:spTree>
    <p:extLst>
      <p:ext uri="{BB962C8B-B14F-4D97-AF65-F5344CB8AC3E}">
        <p14:creationId xmlns:p14="http://schemas.microsoft.com/office/powerpoint/2010/main" val="38013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if(</a:t>
            </a:r>
            <a:r>
              <a:rPr lang="en-US" b="1" dirty="0" err="1" smtClean="0">
                <a:solidFill>
                  <a:srgbClr val="0000FF"/>
                </a:solidFill>
              </a:rPr>
              <a:t>s.length</a:t>
            </a:r>
            <a:r>
              <a:rPr lang="en-US" b="1" dirty="0" smtClean="0">
                <a:solidFill>
                  <a:srgbClr val="0000FF"/>
                </a:solidFill>
              </a:rPr>
              <a:t> == 0</a:t>
            </a:r>
            <a:r>
              <a:rPr lang="en-US" dirty="0" smtClean="0"/>
              <a:t>){</a:t>
            </a:r>
          </a:p>
          <a:p>
            <a:pPr marL="914400" lvl="2" indent="0">
              <a:buNone/>
            </a:pPr>
            <a:r>
              <a:rPr lang="en-US" dirty="0" err="1" smtClean="0"/>
              <a:t>MsgBox.alert</a:t>
            </a:r>
            <a:r>
              <a:rPr lang="en-US" dirty="0" smtClean="0"/>
              <a:t>(this, “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if(</a:t>
            </a:r>
            <a:r>
              <a:rPr lang="en-US" b="1" dirty="0" err="1">
                <a:solidFill>
                  <a:srgbClr val="0000FF"/>
                </a:solidFill>
              </a:rPr>
              <a:t>s.length</a:t>
            </a:r>
            <a:r>
              <a:rPr lang="en-US" b="1" dirty="0">
                <a:solidFill>
                  <a:srgbClr val="0000FF"/>
                </a:solidFill>
              </a:rPr>
              <a:t> &lt; 6</a:t>
            </a:r>
            <a:r>
              <a:rPr lang="en-US" dirty="0" smtClean="0"/>
              <a:t>){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MsgBox.alert</a:t>
            </a:r>
            <a:r>
              <a:rPr lang="en-US" dirty="0"/>
              <a:t>(this, </a:t>
            </a:r>
            <a:r>
              <a:rPr lang="en-US" dirty="0" smtClean="0"/>
              <a:t>“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6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if(!</a:t>
            </a:r>
            <a:r>
              <a:rPr lang="en-US" b="1" dirty="0" err="1">
                <a:solidFill>
                  <a:srgbClr val="0000FF"/>
                </a:solidFill>
              </a:rPr>
              <a:t>s.matches</a:t>
            </a:r>
            <a:r>
              <a:rPr lang="en-US" b="1" dirty="0">
                <a:solidFill>
                  <a:srgbClr val="0000FF"/>
                </a:solidFill>
              </a:rPr>
              <a:t>(“[A-Z]{5}”)</a:t>
            </a:r>
            <a:r>
              <a:rPr lang="en-US" dirty="0" smtClean="0"/>
              <a:t>){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MsgBox.alert</a:t>
            </a:r>
            <a:r>
              <a:rPr lang="en-US" dirty="0"/>
              <a:t>(this, </a:t>
            </a:r>
            <a:r>
              <a:rPr lang="en-US" dirty="0" smtClean="0"/>
              <a:t>“</a:t>
            </a:r>
            <a:r>
              <a:rPr lang="en-US" dirty="0" err="1" smtClean="0"/>
              <a:t>Đúng</a:t>
            </a:r>
            <a:r>
              <a:rPr lang="en-US" dirty="0" smtClean="0"/>
              <a:t> 5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if</a:t>
            </a:r>
            <a:r>
              <a:rPr lang="en-US" dirty="0"/>
              <a:t>(!</a:t>
            </a:r>
            <a:r>
              <a:rPr lang="en-US" b="1" dirty="0" err="1">
                <a:solidFill>
                  <a:srgbClr val="0000FF"/>
                </a:solidFill>
              </a:rPr>
              <a:t>s.matches</a:t>
            </a:r>
            <a:r>
              <a:rPr lang="en-US" b="1" dirty="0">
                <a:solidFill>
                  <a:srgbClr val="0000FF"/>
                </a:solidFill>
              </a:rPr>
              <a:t>(“\\w+@\\w+(\\.\\w+){1,2}”)</a:t>
            </a:r>
            <a:r>
              <a:rPr lang="en-US" dirty="0"/>
              <a:t>){</a:t>
            </a:r>
          </a:p>
          <a:p>
            <a:pPr marL="914400" lvl="2" indent="0">
              <a:buNone/>
            </a:pPr>
            <a:r>
              <a:rPr lang="en-US" dirty="0" err="1"/>
              <a:t>MsgBox.alert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email”);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ry{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Double.</a:t>
            </a:r>
            <a:r>
              <a:rPr lang="en-US" b="1" dirty="0" err="1">
                <a:solidFill>
                  <a:srgbClr val="0000FF"/>
                </a:solidFill>
              </a:rPr>
              <a:t>parseDouble</a:t>
            </a:r>
            <a:r>
              <a:rPr lang="en-US" dirty="0"/>
              <a:t>(s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atch(Exception e){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/>
              <a:t>MsgBox.alert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try{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Integer.</a:t>
            </a:r>
            <a:r>
              <a:rPr lang="en-US" b="1" dirty="0" err="1" smtClean="0">
                <a:solidFill>
                  <a:srgbClr val="0000FF"/>
                </a:solidFill>
              </a:rPr>
              <a:t>parseInt</a:t>
            </a:r>
            <a:r>
              <a:rPr lang="en-US" dirty="0" smtClean="0"/>
              <a:t>(s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catch(Exception e){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MsgBox.alert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ry{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ngay</a:t>
            </a:r>
            <a:r>
              <a:rPr lang="en-US" dirty="0" smtClean="0"/>
              <a:t> = </a:t>
            </a:r>
            <a:r>
              <a:rPr lang="en-US" dirty="0" err="1"/>
              <a:t>XDate.</a:t>
            </a:r>
            <a:r>
              <a:rPr lang="en-US" b="1" dirty="0" err="1">
                <a:solidFill>
                  <a:srgbClr val="0000FF"/>
                </a:solidFill>
              </a:rPr>
              <a:t>toDate</a:t>
            </a:r>
            <a:r>
              <a:rPr lang="en-US" dirty="0"/>
              <a:t>(s</a:t>
            </a:r>
            <a:r>
              <a:rPr lang="en-US" dirty="0" smtClean="0"/>
              <a:t>, “</a:t>
            </a:r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yyyy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atch(Exception e){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MsgBox.alert</a:t>
            </a:r>
            <a:r>
              <a:rPr lang="en-US" dirty="0" smtClean="0"/>
              <a:t>(this</a:t>
            </a:r>
            <a:r>
              <a:rPr lang="en-US" dirty="0"/>
              <a:t>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dao.</a:t>
            </a:r>
            <a:r>
              <a:rPr lang="en-US" b="1" dirty="0" err="1">
                <a:solidFill>
                  <a:srgbClr val="0000FF"/>
                </a:solidFill>
              </a:rPr>
              <a:t>selectById</a:t>
            </a:r>
            <a:r>
              <a:rPr lang="en-US" dirty="0" smtClean="0"/>
              <a:t>(id) </a:t>
            </a:r>
            <a:r>
              <a:rPr lang="en-US" dirty="0"/>
              <a:t>!= null){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MsgBox.alert</a:t>
            </a:r>
            <a:r>
              <a:rPr lang="en-US" dirty="0"/>
              <a:t>(this, “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2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vào</a:t>
            </a:r>
            <a:r>
              <a:rPr lang="en-US" dirty="0" smtClean="0"/>
              <a:t> Controller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(</a:t>
            </a:r>
            <a:r>
              <a:rPr lang="en-US" dirty="0" err="1" smtClean="0"/>
              <a:t>nút</a:t>
            </a:r>
            <a:r>
              <a:rPr lang="en-US" dirty="0" smtClean="0"/>
              <a:t>)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isValidated</a:t>
            </a:r>
            <a:r>
              <a:rPr lang="en-US" dirty="0" smtClean="0"/>
              <a:t>(){}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isValidated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if(</a:t>
            </a:r>
            <a:r>
              <a:rPr lang="en-US" dirty="0" err="1" smtClean="0"/>
              <a:t>this.</a:t>
            </a:r>
            <a:r>
              <a:rPr lang="en-US" b="1" dirty="0" err="1" smtClean="0">
                <a:solidFill>
                  <a:srgbClr val="0000FF"/>
                </a:solidFill>
              </a:rPr>
              <a:t>isValidated</a:t>
            </a:r>
            <a:r>
              <a:rPr lang="en-US" dirty="0" smtClean="0"/>
              <a:t>()){…}</a:t>
            </a:r>
          </a:p>
        </p:txBody>
      </p:sp>
    </p:spTree>
    <p:extLst>
      <p:ext uri="{BB962C8B-B14F-4D97-AF65-F5344CB8AC3E}">
        <p14:creationId xmlns:p14="http://schemas.microsoft.com/office/powerpoint/2010/main" val="4231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42779" y="914400"/>
            <a:ext cx="343962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Date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88414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070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58055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Tổng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quan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về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kiểm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thử</a:t>
            </a:r>
            <a:endParaRPr lang="en-US" sz="48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012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thử phần mềm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) </a:t>
            </a:r>
            <a:r>
              <a:rPr lang="vi-VN" dirty="0" smtClean="0"/>
              <a:t>để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vi-VN" dirty="0" smtClean="0"/>
              <a:t>chất lượng của sản phẩm 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vi-VN" dirty="0" smtClean="0"/>
              <a:t>Đáp ứng được mọi yêu cầu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vi-VN" dirty="0" smtClean="0"/>
              <a:t>khi thiết kế và phát triển phần mềm.</a:t>
            </a:r>
          </a:p>
          <a:p>
            <a:pPr lvl="1"/>
            <a:r>
              <a:rPr lang="vi-VN" dirty="0"/>
              <a:t>Có thể triển khai được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vi-VN" dirty="0"/>
          </a:p>
          <a:p>
            <a:pPr lvl="1"/>
            <a:r>
              <a:rPr lang="vi-VN" dirty="0" smtClean="0"/>
              <a:t>Thực hiện công việc đúng như kỳ vọng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 smtClean="0"/>
          </a:p>
          <a:p>
            <a:pPr lvl="1"/>
            <a:r>
              <a:rPr lang="en-US" dirty="0" smtClean="0"/>
              <a:t>Đ</a:t>
            </a:r>
            <a:r>
              <a:rPr lang="vi-VN" dirty="0" smtClean="0"/>
              <a:t>áp ứng được mọi nhu cầu của các bên liên quan</a:t>
            </a:r>
          </a:p>
          <a:p>
            <a:endParaRPr lang="en-US" dirty="0"/>
          </a:p>
        </p:txBody>
      </p:sp>
      <p:pic>
        <p:nvPicPr>
          <p:cNvPr id="2050" name="Picture 2" descr="https://tse2.mm.bing.net/th?id=OIP.6XoZqN7GcokLzeQKijrCVwAAAA&amp;pid=Api&amp;P=0&amp;w=214&amp;h=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35" y="4145279"/>
            <a:ext cx="3752971" cy="26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10668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Requirements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525000" y="10668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System</a:t>
            </a:r>
          </a:p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26162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High Level Design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8305800" y="26162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Integration Testing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040408" y="41656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Detailed Design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7155208" y="41656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Unit</a:t>
            </a:r>
          </a:p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960592" y="5715000"/>
            <a:ext cx="227081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Implementation</a:t>
            </a:r>
            <a:endParaRPr lang="en-US" sz="2400" dirty="0"/>
          </a:p>
        </p:txBody>
      </p:sp>
      <p:cxnSp>
        <p:nvCxnSpPr>
          <p:cNvPr id="19" name="Elbow Connector 18"/>
          <p:cNvCxnSpPr>
            <a:stCxn id="7" idx="2"/>
            <a:endCxn id="9" idx="0"/>
          </p:cNvCxnSpPr>
          <p:nvPr/>
        </p:nvCxnSpPr>
        <p:spPr>
          <a:xfrm rot="16200000" flipH="1">
            <a:off x="1930400" y="1689100"/>
            <a:ext cx="635000" cy="121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11" idx="0"/>
          </p:cNvCxnSpPr>
          <p:nvPr/>
        </p:nvCxnSpPr>
        <p:spPr>
          <a:xfrm rot="16200000" flipH="1">
            <a:off x="3145804" y="3242296"/>
            <a:ext cx="635000" cy="1211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  <a:endCxn id="13" idx="1"/>
          </p:cNvCxnSpPr>
          <p:nvPr/>
        </p:nvCxnSpPr>
        <p:spPr>
          <a:xfrm rot="16200000" flipH="1">
            <a:off x="3968750" y="5180358"/>
            <a:ext cx="1092200" cy="891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2" idx="2"/>
          </p:cNvCxnSpPr>
          <p:nvPr/>
        </p:nvCxnSpPr>
        <p:spPr>
          <a:xfrm flipV="1">
            <a:off x="7231408" y="5080000"/>
            <a:ext cx="952500" cy="1092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0"/>
            <a:endCxn id="10" idx="2"/>
          </p:cNvCxnSpPr>
          <p:nvPr/>
        </p:nvCxnSpPr>
        <p:spPr>
          <a:xfrm rot="5400000" flipH="1" flipV="1">
            <a:off x="8441704" y="3272804"/>
            <a:ext cx="635000" cy="1150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0"/>
            <a:endCxn id="8" idx="2"/>
          </p:cNvCxnSpPr>
          <p:nvPr/>
        </p:nvCxnSpPr>
        <p:spPr>
          <a:xfrm rot="5400000" flipH="1" flipV="1">
            <a:off x="9626600" y="1689100"/>
            <a:ext cx="635000" cy="121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5280688" y="4380484"/>
            <a:ext cx="1722120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4168196" y="2831084"/>
            <a:ext cx="3947104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3070888" y="1281684"/>
            <a:ext cx="6141720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vi-VN" dirty="0" smtClean="0"/>
              <a:t>Phân </a:t>
            </a:r>
            <a:r>
              <a:rPr lang="vi-VN" dirty="0"/>
              <a:t>tích các yêu cầu của phầm </a:t>
            </a:r>
            <a:r>
              <a:rPr lang="vi-VN" dirty="0" smtClean="0"/>
              <a:t>mềm</a:t>
            </a:r>
            <a:endParaRPr lang="en-US" dirty="0"/>
          </a:p>
          <a:p>
            <a:pPr lvl="1"/>
            <a:r>
              <a:rPr lang="en-US" dirty="0" smtClean="0"/>
              <a:t>X</a:t>
            </a:r>
            <a:r>
              <a:rPr lang="vi-VN" dirty="0" smtClean="0"/>
              <a:t>ây </a:t>
            </a:r>
            <a:r>
              <a:rPr lang="vi-VN" dirty="0"/>
              <a:t>dựng kịch bản kiểm thử sản </a:t>
            </a:r>
            <a:r>
              <a:rPr lang="vi-VN" dirty="0" smtClean="0"/>
              <a:t>phẩm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vi-VN" dirty="0" smtClean="0"/>
              <a:t>huẩn </a:t>
            </a:r>
            <a:r>
              <a:rPr lang="vi-VN" dirty="0"/>
              <a:t>bị dữ liệu kiểm </a:t>
            </a:r>
            <a:r>
              <a:rPr lang="vi-VN" dirty="0" smtClean="0"/>
              <a:t>thử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vi-VN" dirty="0" smtClean="0"/>
              <a:t>Căn </a:t>
            </a:r>
            <a:r>
              <a:rPr lang="vi-VN" dirty="0"/>
              <a:t>cứ vào kịch bản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vi-VN" dirty="0" smtClean="0"/>
              <a:t>, ch</a:t>
            </a:r>
            <a:r>
              <a:rPr lang="en-US" dirty="0"/>
              <a:t>ạ</a:t>
            </a:r>
            <a:r>
              <a:rPr lang="vi-VN" dirty="0" smtClean="0"/>
              <a:t>y thử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vi-VN" dirty="0" smtClean="0"/>
              <a:t>hát 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g</a:t>
            </a:r>
            <a:r>
              <a:rPr lang="vi-VN" dirty="0" smtClean="0"/>
              <a:t>hi </a:t>
            </a:r>
            <a:r>
              <a:rPr lang="vi-VN" dirty="0"/>
              <a:t>nhận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vi-VN" dirty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/>
            <a:r>
              <a:rPr lang="vi-VN" dirty="0" smtClean="0"/>
              <a:t>Quản </a:t>
            </a:r>
            <a:r>
              <a:rPr lang="vi-VN" dirty="0"/>
              <a:t>lý, phân tích và báo cáo các kết quả kiểm thử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144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/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6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715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Bỏ</a:t>
            </a:r>
            <a:r>
              <a:rPr lang="en-US" b="1" dirty="0" smtClean="0"/>
              <a:t> </a:t>
            </a:r>
            <a:r>
              <a:rPr lang="en-US" b="1" dirty="0" err="1" smtClean="0"/>
              <a:t>sót</a:t>
            </a:r>
            <a:r>
              <a:rPr lang="en-US" b="1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luật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b="1" dirty="0" err="1" smtClean="0"/>
              <a:t>thường</a:t>
            </a:r>
            <a:r>
              <a:rPr lang="en-US" b="1" dirty="0" smtClean="0"/>
              <a:t> </a:t>
            </a:r>
            <a:r>
              <a:rPr lang="en-US" b="1" dirty="0" err="1" smtClean="0"/>
              <a:t>gặp</a:t>
            </a:r>
            <a:endParaRPr lang="en-US" b="1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(email,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…)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575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13382</TotalTime>
  <Words>984</Words>
  <Application>Microsoft Office PowerPoint</Application>
  <PresentationFormat>Widescreen</PresentationFormat>
  <Paragraphs>194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phần mềm</vt:lpstr>
      <vt:lpstr>PowerPoint Presentation</vt:lpstr>
      <vt:lpstr>Mục tiêu</vt:lpstr>
      <vt:lpstr>PowerPoint Presentation</vt:lpstr>
      <vt:lpstr>Kiểm thử phần mềm là gì?</vt:lpstr>
      <vt:lpstr>Vòng đời kiểm thử</vt:lpstr>
      <vt:lpstr>Công việc kiểm thử</vt:lpstr>
      <vt:lpstr>Xây dựng kịch bản kiểm thử</vt:lpstr>
      <vt:lpstr>Các lỗi thường xảy ra</vt:lpstr>
      <vt:lpstr>Kịch bản kiểm thử EduSys</vt:lpstr>
      <vt:lpstr>Test Case – Bảo mật</vt:lpstr>
      <vt:lpstr>Test Case – Đăng nhập</vt:lpstr>
      <vt:lpstr>PowerPoint Presentation</vt:lpstr>
      <vt:lpstr>Test Case – Quản lý học viên</vt:lpstr>
      <vt:lpstr>Thực hiện kiểm lỗi và ghi nhận kết quả</vt:lpstr>
      <vt:lpstr>Báo cáo lỗi</vt:lpstr>
      <vt:lpstr>Hướng dẫn lập trình sửa lỗi</vt:lpstr>
      <vt:lpstr>Hướng dẫn lập trình sửa lỗi bảo mật</vt:lpstr>
      <vt:lpstr>Hướng dẫn lập trình sửa lỗi nghiệp vụ</vt:lpstr>
      <vt:lpstr>Hướng dẫn lập trình validation</vt:lpstr>
      <vt:lpstr>Ví dụ 1</vt:lpstr>
      <vt:lpstr>Ví dụ 2</vt:lpstr>
      <vt:lpstr>Ví dụ 2</vt:lpstr>
      <vt:lpstr>Hướng dẫn tổ chức mã sửa lỗi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1763</cp:revision>
  <dcterms:created xsi:type="dcterms:W3CDTF">2013-04-23T08:05:33Z</dcterms:created>
  <dcterms:modified xsi:type="dcterms:W3CDTF">2020-06-12T09:07:42Z</dcterms:modified>
</cp:coreProperties>
</file>