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6"/>
  </p:notesMasterIdLst>
  <p:handoutMasterIdLst>
    <p:handoutMasterId r:id="rId7"/>
  </p:handoutMasterIdLst>
  <p:sldIdLst>
    <p:sldId id="256" r:id="rId2"/>
    <p:sldId id="310" r:id="rId3"/>
    <p:sldId id="319" r:id="rId4"/>
    <p:sldId id="320" r:id="rId5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8"/>
      <p:bold r:id="rId9"/>
    </p:embeddedFont>
    <p:embeddedFont>
      <p:font typeface="Cambria Math" panose="02040503050406030204" pitchFamily="18" charset="0"/>
      <p:regular r:id="rId10"/>
    </p:embeddedFont>
    <p:embeddedFont>
      <p:font typeface="Palatino Linotype" panose="02040502050505030304" pitchFamily="18" charset="0"/>
      <p:regular r:id="rId11"/>
      <p:bold r:id="rId12"/>
      <p:italic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AFF"/>
    <a:srgbClr val="FF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213A6F-24AD-4920-B038-4B01FEB7BD06}">
  <a:tblStyle styleId="{83213A6F-24AD-4920-B038-4B01FEB7BD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60" autoAdjust="0"/>
  </p:normalViewPr>
  <p:slideViewPr>
    <p:cSldViewPr snapToGrid="0">
      <p:cViewPr varScale="1">
        <p:scale>
          <a:sx n="69" d="100"/>
          <a:sy n="69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A633A4-61ED-4FB0-8AC5-BADAE0EA5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C8018-D217-4921-BAAD-688F4677F4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CB2F2-0B19-48E0-9C16-FBA31DD88F46}" type="datetimeFigureOut">
              <a:rPr lang="vi-VN" smtClean="0"/>
              <a:t>18/05/2022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9EA71-0DA9-4125-BE79-4DFDA4C4E7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21279-32C8-4850-83CE-F08D56CF82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29DFE-1F01-4266-BB7D-FEA66E83CC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2445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6325" y="300550"/>
            <a:ext cx="6633000" cy="4521900"/>
          </a:xfrm>
          <a:prstGeom prst="rect">
            <a:avLst/>
          </a:prstGeom>
          <a:solidFill>
            <a:schemeClr val="accent1">
              <a:alpha val="882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71950" y="1886350"/>
            <a:ext cx="2820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434650" y="3938950"/>
            <a:ext cx="18576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 ">
  <p:cSld name="TITLE_1_2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subTitle" idx="1"/>
          </p:nvPr>
        </p:nvSpPr>
        <p:spPr>
          <a:xfrm>
            <a:off x="2712225" y="3260650"/>
            <a:ext cx="17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/>
          </p:nvPr>
        </p:nvSpPr>
        <p:spPr>
          <a:xfrm>
            <a:off x="2712225" y="2776491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2"/>
          </p:nvPr>
        </p:nvSpPr>
        <p:spPr>
          <a:xfrm>
            <a:off x="6584321" y="3260675"/>
            <a:ext cx="17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3"/>
          </p:nvPr>
        </p:nvSpPr>
        <p:spPr>
          <a:xfrm>
            <a:off x="6584321" y="2776503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4"/>
          </p:nvPr>
        </p:nvSpPr>
        <p:spPr>
          <a:xfrm>
            <a:off x="4648278" y="3260650"/>
            <a:ext cx="17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ctrTitle" idx="5"/>
          </p:nvPr>
        </p:nvSpPr>
        <p:spPr>
          <a:xfrm>
            <a:off x="4648278" y="2776491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ctrTitle" idx="6"/>
          </p:nvPr>
        </p:nvSpPr>
        <p:spPr>
          <a:xfrm>
            <a:off x="1802090" y="720000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7"/>
          </p:nvPr>
        </p:nvSpPr>
        <p:spPr>
          <a:xfrm>
            <a:off x="776175" y="3260650"/>
            <a:ext cx="17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ctrTitle" idx="8"/>
          </p:nvPr>
        </p:nvSpPr>
        <p:spPr>
          <a:xfrm>
            <a:off x="776175" y="2776491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ctrTitle"/>
          </p:nvPr>
        </p:nvSpPr>
        <p:spPr>
          <a:xfrm>
            <a:off x="2065021" y="2155407"/>
            <a:ext cx="7078979" cy="10962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070C0"/>
                </a:solidFill>
                <a:latin typeface="Amatic SC" panose="020B0604020202020204" charset="-79"/>
                <a:cs typeface="Amatic SC" panose="020B0604020202020204" charset="-79"/>
              </a:rPr>
              <a:t>§3. PHƯƠNG TRÌNH ĐƯỜNG ELIP </a:t>
            </a:r>
            <a:endParaRPr sz="4800" b="1" dirty="0">
              <a:solidFill>
                <a:srgbClr val="0070C0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350025" y="300550"/>
            <a:ext cx="162300" cy="4521900"/>
          </a:xfrm>
          <a:prstGeom prst="rect">
            <a:avLst/>
          </a:prstGeom>
          <a:solidFill>
            <a:schemeClr val="accent1">
              <a:alpha val="882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1972320" y="425801"/>
            <a:ext cx="489600" cy="11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51C72-F21B-44CB-B604-F96A48DF6636}"/>
              </a:ext>
            </a:extLst>
          </p:cNvPr>
          <p:cNvSpPr txBox="1"/>
          <p:nvPr/>
        </p:nvSpPr>
        <p:spPr>
          <a:xfrm>
            <a:off x="608165" y="300550"/>
            <a:ext cx="655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E49ACE-DE19-4D75-9A4A-E9E928650E72}" type="slidenum">
              <a:rPr lang="vi-VN" sz="2400" smtClean="0">
                <a:solidFill>
                  <a:schemeClr val="accent1">
                    <a:lumMod val="75000"/>
                  </a:schemeClr>
                </a:solidFill>
              </a:rPr>
              <a:t>1</a:t>
            </a:fld>
            <a:endParaRPr lang="vi-V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120;p19">
            <a:extLst>
              <a:ext uri="{FF2B5EF4-FFF2-40B4-BE49-F238E27FC236}">
                <a16:creationId xmlns:a16="http://schemas.microsoft.com/office/drawing/2014/main" id="{976394AE-0952-42C7-AB0A-B0EAFAEF729A}"/>
              </a:ext>
            </a:extLst>
          </p:cNvPr>
          <p:cNvSpPr txBox="1">
            <a:spLocks/>
          </p:cNvSpPr>
          <p:nvPr/>
        </p:nvSpPr>
        <p:spPr>
          <a:xfrm>
            <a:off x="1972320" y="1071881"/>
            <a:ext cx="7078979" cy="1096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dirty="0" err="1">
                <a:solidFill>
                  <a:srgbClr val="FFFF00"/>
                </a:solidFill>
                <a:latin typeface="Amatic SC" panose="020B0604020202020204" charset="-79"/>
                <a:cs typeface="Amatic SC" panose="020B0604020202020204" charset="-79"/>
              </a:rPr>
              <a:t>Chương</a:t>
            </a:r>
            <a:r>
              <a:rPr lang="en-US" sz="5400" b="1" dirty="0">
                <a:solidFill>
                  <a:srgbClr val="FFFF00"/>
                </a:solidFill>
                <a:latin typeface="Amatic SC" panose="020B0604020202020204" charset="-79"/>
                <a:cs typeface="Amatic SC" panose="020B0604020202020204" charset="-79"/>
              </a:rPr>
              <a:t> 3. </a:t>
            </a:r>
            <a:r>
              <a:rPr lang="en-US" sz="5400" b="1" dirty="0" err="1">
                <a:solidFill>
                  <a:srgbClr val="FFFF00"/>
                </a:solidFill>
                <a:latin typeface="Amatic SC" panose="020B0604020202020204" charset="-79"/>
                <a:cs typeface="Amatic SC" panose="020B0604020202020204" charset="-79"/>
              </a:rPr>
              <a:t>phương</a:t>
            </a:r>
            <a:r>
              <a:rPr lang="en-US" sz="5400" b="1" dirty="0">
                <a:solidFill>
                  <a:srgbClr val="FFFF00"/>
                </a:solidFill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matic SC" panose="020B0604020202020204" charset="-79"/>
                <a:cs typeface="Amatic SC" panose="020B0604020202020204" charset="-79"/>
              </a:rPr>
              <a:t>pháp</a:t>
            </a:r>
            <a:r>
              <a:rPr lang="en-US" sz="5400" b="1" dirty="0">
                <a:solidFill>
                  <a:srgbClr val="FFFF00"/>
                </a:solidFill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matic SC" panose="020B0604020202020204" charset="-79"/>
                <a:cs typeface="Amatic SC" panose="020B0604020202020204" charset="-79"/>
              </a:rPr>
              <a:t>tọa</a:t>
            </a:r>
            <a:r>
              <a:rPr lang="en-US" sz="5400" b="1" dirty="0">
                <a:solidFill>
                  <a:srgbClr val="FFFF00"/>
                </a:solidFill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matic SC" panose="020B0604020202020204" charset="-79"/>
                <a:cs typeface="Amatic SC" panose="020B0604020202020204" charset="-79"/>
              </a:rPr>
              <a:t>độ</a:t>
            </a:r>
            <a:r>
              <a:rPr lang="en-US" sz="5400" b="1" dirty="0">
                <a:solidFill>
                  <a:srgbClr val="FFFF00"/>
                </a:solidFill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matic SC" panose="020B0604020202020204" charset="-79"/>
                <a:cs typeface="Amatic SC" panose="020B0604020202020204" charset="-79"/>
              </a:rPr>
              <a:t>trong</a:t>
            </a:r>
            <a:r>
              <a:rPr lang="en-US" sz="5400" b="1" dirty="0">
                <a:solidFill>
                  <a:srgbClr val="FFFF00"/>
                </a:solidFill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matic SC" panose="020B0604020202020204" charset="-79"/>
                <a:cs typeface="Amatic SC" panose="020B0604020202020204" charset="-79"/>
              </a:rPr>
              <a:t>mặt</a:t>
            </a:r>
            <a:r>
              <a:rPr lang="en-US" sz="5400" b="1" dirty="0">
                <a:solidFill>
                  <a:srgbClr val="FFFF00"/>
                </a:solidFill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matic SC" panose="020B0604020202020204" charset="-79"/>
                <a:cs typeface="Amatic SC" panose="020B0604020202020204" charset="-79"/>
              </a:rPr>
              <a:t>phẳng</a:t>
            </a:r>
            <a:endParaRPr lang="vi-VN" sz="5400" b="1" dirty="0">
              <a:solidFill>
                <a:srgbClr val="FFFF00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42;p23">
            <a:extLst>
              <a:ext uri="{FF2B5EF4-FFF2-40B4-BE49-F238E27FC236}">
                <a16:creationId xmlns:a16="http://schemas.microsoft.com/office/drawing/2014/main" id="{C910F1A5-5136-46F6-A041-96629192F3C9}"/>
              </a:ext>
            </a:extLst>
          </p:cNvPr>
          <p:cNvSpPr txBox="1">
            <a:spLocks/>
          </p:cNvSpPr>
          <p:nvPr/>
        </p:nvSpPr>
        <p:spPr>
          <a:xfrm>
            <a:off x="250803" y="122596"/>
            <a:ext cx="4033814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vi-VN" sz="4000" b="1" u="sng" dirty="0">
                <a:solidFill>
                  <a:srgbClr val="FF0000"/>
                </a:solidFill>
                <a:highlight>
                  <a:srgbClr val="FFDEDE"/>
                </a:highlight>
                <a:latin typeface="Amatic SC" panose="020B0604020202020204" charset="-79"/>
                <a:cs typeface="Amatic SC" panose="020B0604020202020204" charset="-79"/>
              </a:rPr>
              <a:t>1. ĐỊNH NGHĨA ĐƯỜNG ELIP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506A3-07D2-4A31-9CD9-F8617A4B07F7}"/>
              </a:ext>
            </a:extLst>
          </p:cNvPr>
          <p:cNvSpPr txBox="1"/>
          <p:nvPr/>
        </p:nvSpPr>
        <p:spPr>
          <a:xfrm>
            <a:off x="8636116" y="4643697"/>
            <a:ext cx="655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E49ACE-DE19-4D75-9A4A-E9E928650E72}" type="slidenum">
              <a:rPr lang="vi-VN" sz="2400" smtClean="0">
                <a:solidFill>
                  <a:schemeClr val="accent1">
                    <a:lumMod val="75000"/>
                  </a:schemeClr>
                </a:solidFill>
              </a:rPr>
              <a:t>2</a:t>
            </a:fld>
            <a:endParaRPr lang="vi-V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FE2F7D-1C71-4CAE-957E-24E9AE23B739}"/>
                  </a:ext>
                </a:extLst>
              </p:cNvPr>
              <p:cNvSpPr txBox="1"/>
              <p:nvPr/>
            </p:nvSpPr>
            <p:spPr>
              <a:xfrm>
                <a:off x="534392" y="803596"/>
                <a:ext cx="82961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cố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dài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Elip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mặt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phẳng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FE2F7D-1C71-4CAE-957E-24E9AE23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92" y="803596"/>
                <a:ext cx="8296100" cy="2677656"/>
              </a:xfrm>
              <a:prstGeom prst="rect">
                <a:avLst/>
              </a:prstGeom>
              <a:blipFill>
                <a:blip r:embed="rId2"/>
                <a:stretch>
                  <a:fillRect l="-1543" r="-1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4A3A44-8DAB-4863-B3C2-982E6E825B47}"/>
                  </a:ext>
                </a:extLst>
              </p:cNvPr>
              <p:cNvSpPr txBox="1"/>
              <p:nvPr/>
            </p:nvSpPr>
            <p:spPr>
              <a:xfrm>
                <a:off x="534392" y="3644677"/>
                <a:ext cx="8296100" cy="130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điểm </a:t>
                </a:r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elip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dài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cự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elip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4A3A44-8DAB-4863-B3C2-982E6E825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92" y="3644677"/>
                <a:ext cx="8296100" cy="1307537"/>
              </a:xfrm>
              <a:prstGeom prst="rect">
                <a:avLst/>
              </a:prstGeom>
              <a:blipFill>
                <a:blip r:embed="rId3"/>
                <a:stretch>
                  <a:fillRect l="-1543" b="-1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17D7E10-9F01-4069-B365-04EE4CE8878A}"/>
              </a:ext>
            </a:extLst>
          </p:cNvPr>
          <p:cNvSpPr txBox="1"/>
          <p:nvPr/>
        </p:nvSpPr>
        <p:spPr>
          <a:xfrm>
            <a:off x="8826807" y="1479738"/>
            <a:ext cx="3570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alatino Linotype" panose="02040502050505030304" pitchFamily="18" charset="0"/>
              </a:rPr>
              <a:t>x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BC2270-ECA2-42F6-B2C8-CC675D5569DE}"/>
              </a:ext>
            </a:extLst>
          </p:cNvPr>
          <p:cNvGrpSpPr/>
          <p:nvPr/>
        </p:nvGrpSpPr>
        <p:grpSpPr>
          <a:xfrm>
            <a:off x="4211261" y="1006751"/>
            <a:ext cx="3805645" cy="1889756"/>
            <a:chOff x="2917371" y="1123409"/>
            <a:chExt cx="3265715" cy="188975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A99AEC-2973-4B6F-8517-61A5EB8C513B}"/>
                </a:ext>
              </a:extLst>
            </p:cNvPr>
            <p:cNvSpPr/>
            <p:nvPr/>
          </p:nvSpPr>
          <p:spPr>
            <a:xfrm>
              <a:off x="2917371" y="1123409"/>
              <a:ext cx="3265715" cy="188975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B26A77-1693-4DBA-927B-426AF42467BE}"/>
                </a:ext>
              </a:extLst>
            </p:cNvPr>
            <p:cNvSpPr/>
            <p:nvPr/>
          </p:nvSpPr>
          <p:spPr>
            <a:xfrm>
              <a:off x="3405051" y="2020400"/>
              <a:ext cx="69667" cy="1218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96E74E7-5F4D-4021-8526-0025D6C9C1E4}"/>
                </a:ext>
              </a:extLst>
            </p:cNvPr>
            <p:cNvSpPr/>
            <p:nvPr/>
          </p:nvSpPr>
          <p:spPr>
            <a:xfrm>
              <a:off x="5651865" y="2024753"/>
              <a:ext cx="69667" cy="1218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5EDD4A-6A98-40DE-9FF6-BA59F9E9873A}"/>
                </a:ext>
              </a:extLst>
            </p:cNvPr>
            <p:cNvSpPr txBox="1"/>
            <p:nvPr/>
          </p:nvSpPr>
          <p:spPr>
            <a:xfrm>
              <a:off x="3063163" y="2083564"/>
              <a:ext cx="6095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Palatino Linotype" panose="02040502050505030304" pitchFamily="18" charset="0"/>
                </a:rPr>
                <a:t>F</a:t>
              </a:r>
              <a:r>
                <a:rPr lang="en-US" sz="2600" baseline="-25000" dirty="0">
                  <a:latin typeface="Palatino Linotype" panose="02040502050505030304" pitchFamily="18" charset="0"/>
                </a:rPr>
                <a:t>1</a:t>
              </a:r>
              <a:endParaRPr lang="en-US" sz="2600" dirty="0">
                <a:latin typeface="Palatino Linotype" panose="0204050205050503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DF935C-9897-47CC-ABD3-F48BF6742579}"/>
                </a:ext>
              </a:extLst>
            </p:cNvPr>
            <p:cNvSpPr txBox="1"/>
            <p:nvPr/>
          </p:nvSpPr>
          <p:spPr>
            <a:xfrm>
              <a:off x="5210014" y="2086603"/>
              <a:ext cx="6095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Palatino Linotype" panose="02040502050505030304" pitchFamily="18" charset="0"/>
                </a:rPr>
                <a:t>F</a:t>
              </a:r>
              <a:r>
                <a:rPr lang="en-US" sz="2600" baseline="-25000" dirty="0">
                  <a:latin typeface="Palatino Linotype" panose="02040502050505030304" pitchFamily="18" charset="0"/>
                </a:rPr>
                <a:t>2</a:t>
              </a:r>
              <a:endParaRPr lang="en-US" sz="2600" dirty="0">
                <a:latin typeface="Palatino Linotype" panose="02040502050505030304" pitchFamily="18" charset="0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B75A02-F3A2-433A-9A58-C28A3DEAE552}"/>
              </a:ext>
            </a:extLst>
          </p:cNvPr>
          <p:cNvCxnSpPr>
            <a:cxnSpLocks/>
          </p:cNvCxnSpPr>
          <p:nvPr/>
        </p:nvCxnSpPr>
        <p:spPr>
          <a:xfrm>
            <a:off x="3518267" y="1955973"/>
            <a:ext cx="56655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B728080-2CEC-4E78-8046-EA99675B3BA1}"/>
              </a:ext>
            </a:extLst>
          </p:cNvPr>
          <p:cNvGrpSpPr/>
          <p:nvPr/>
        </p:nvGrpSpPr>
        <p:grpSpPr>
          <a:xfrm>
            <a:off x="6148252" y="-22475"/>
            <a:ext cx="426724" cy="3558153"/>
            <a:chOff x="4537164" y="116864"/>
            <a:chExt cx="426724" cy="355815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C8C0C2-6612-4F9A-8D4A-56B55650E65D}"/>
                </a:ext>
              </a:extLst>
            </p:cNvPr>
            <p:cNvSpPr txBox="1"/>
            <p:nvPr/>
          </p:nvSpPr>
          <p:spPr>
            <a:xfrm>
              <a:off x="4606837" y="116864"/>
              <a:ext cx="35705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Palatino Linotype" panose="02040502050505030304" pitchFamily="18" charset="0"/>
                </a:rPr>
                <a:t>y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8DD742-87EC-4D9A-89BB-CE62A627C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7164" y="243840"/>
              <a:ext cx="0" cy="34311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610724-F79B-4CBA-B667-63D96D58B7E3}"/>
              </a:ext>
            </a:extLst>
          </p:cNvPr>
          <p:cNvGrpSpPr/>
          <p:nvPr/>
        </p:nvGrpSpPr>
        <p:grpSpPr>
          <a:xfrm>
            <a:off x="6105375" y="1538147"/>
            <a:ext cx="357051" cy="492443"/>
            <a:chOff x="4502996" y="1677486"/>
            <a:chExt cx="357051" cy="49244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992687-373E-4A51-A161-F25EA1C961F2}"/>
                </a:ext>
              </a:extLst>
            </p:cNvPr>
            <p:cNvSpPr txBox="1"/>
            <p:nvPr/>
          </p:nvSpPr>
          <p:spPr>
            <a:xfrm>
              <a:off x="4502996" y="1677486"/>
              <a:ext cx="35705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Palatino Linotype" panose="02040502050505030304" pitchFamily="18" charset="0"/>
                </a:rPr>
                <a:t>O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9E3062-DE5D-42B5-9F32-49C90B55F731}"/>
                </a:ext>
              </a:extLst>
            </p:cNvPr>
            <p:cNvSpPr/>
            <p:nvPr/>
          </p:nvSpPr>
          <p:spPr>
            <a:xfrm>
              <a:off x="4520840" y="2047425"/>
              <a:ext cx="45719" cy="870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64564CF-F374-4F0E-B0A5-3CC9C46D9A83}"/>
              </a:ext>
            </a:extLst>
          </p:cNvPr>
          <p:cNvSpPr txBox="1"/>
          <p:nvPr/>
        </p:nvSpPr>
        <p:spPr>
          <a:xfrm>
            <a:off x="4673130" y="1978654"/>
            <a:ext cx="12925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alatino Linotype" panose="02040502050505030304" pitchFamily="18" charset="0"/>
              </a:rPr>
              <a:t>(-c; 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0FE144-4420-478E-8E08-4D04D4DA534C}"/>
              </a:ext>
            </a:extLst>
          </p:cNvPr>
          <p:cNvSpPr txBox="1"/>
          <p:nvPr/>
        </p:nvSpPr>
        <p:spPr>
          <a:xfrm>
            <a:off x="7165565" y="1952527"/>
            <a:ext cx="878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alatino Linotype" panose="02040502050505030304" pitchFamily="18" charset="0"/>
              </a:rPr>
              <a:t>(c; 0)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9884FB-9B06-4D2E-9F0B-FF1E599AF3AB}"/>
              </a:ext>
            </a:extLst>
          </p:cNvPr>
          <p:cNvGrpSpPr/>
          <p:nvPr/>
        </p:nvGrpSpPr>
        <p:grpSpPr>
          <a:xfrm>
            <a:off x="4868408" y="771892"/>
            <a:ext cx="3627389" cy="1157966"/>
            <a:chOff x="3257320" y="911231"/>
            <a:chExt cx="3627389" cy="115796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20C144-126E-4DA9-82B9-C2B02E9CBDD5}"/>
                </a:ext>
              </a:extLst>
            </p:cNvPr>
            <p:cNvSpPr txBox="1"/>
            <p:nvPr/>
          </p:nvSpPr>
          <p:spPr>
            <a:xfrm>
              <a:off x="5647744" y="911231"/>
              <a:ext cx="12369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M(</a:t>
              </a:r>
              <a:r>
                <a:rPr lang="en-US" sz="2600" b="1" dirty="0" err="1">
                  <a:solidFill>
                    <a:srgbClr val="FF0000"/>
                  </a:solidFill>
                  <a:latin typeface="Palatino Linotype" panose="02040502050505030304" pitchFamily="18" charset="0"/>
                </a:rPr>
                <a:t>x;y</a:t>
              </a:r>
              <a:r>
                <a:rPr lang="en-US" sz="2600" b="1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310DD2F-DC78-49C1-9334-AB124BF7F188}"/>
                </a:ext>
              </a:extLst>
            </p:cNvPr>
            <p:cNvSpPr/>
            <p:nvPr/>
          </p:nvSpPr>
          <p:spPr>
            <a:xfrm>
              <a:off x="5647744" y="1307278"/>
              <a:ext cx="45719" cy="957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615C47-5961-4E52-BA03-273190A2916B}"/>
                </a:ext>
              </a:extLst>
            </p:cNvPr>
            <p:cNvCxnSpPr>
              <a:cxnSpLocks/>
            </p:cNvCxnSpPr>
            <p:nvPr/>
          </p:nvCxnSpPr>
          <p:spPr>
            <a:xfrm>
              <a:off x="5663148" y="1303889"/>
              <a:ext cx="152928" cy="7439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F5D2FD1-EA7F-4338-818E-D3A2257D749C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3257320" y="1355176"/>
              <a:ext cx="2390424" cy="71402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Google Shape;342;p23">
            <a:extLst>
              <a:ext uri="{FF2B5EF4-FFF2-40B4-BE49-F238E27FC236}">
                <a16:creationId xmlns:a16="http://schemas.microsoft.com/office/drawing/2014/main" id="{68211987-57D0-4497-9EE0-4D54E9A1BD4F}"/>
              </a:ext>
            </a:extLst>
          </p:cNvPr>
          <p:cNvSpPr txBox="1">
            <a:spLocks/>
          </p:cNvSpPr>
          <p:nvPr/>
        </p:nvSpPr>
        <p:spPr>
          <a:xfrm>
            <a:off x="250802" y="122596"/>
            <a:ext cx="5453311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sz="4000" b="1" u="sng" dirty="0">
                <a:solidFill>
                  <a:srgbClr val="FF0000"/>
                </a:solidFill>
                <a:highlight>
                  <a:srgbClr val="FFDEDE"/>
                </a:highlight>
                <a:latin typeface="Amatic SC" panose="020B0604020202020204" charset="-79"/>
                <a:cs typeface="Amatic SC" panose="020B0604020202020204" charset="-79"/>
              </a:rPr>
              <a:t>2. PHƯƠNG TRÌNH CHÍNH TẮC CỦA ELIP</a:t>
            </a:r>
            <a:endParaRPr lang="vi-VN" sz="4000" b="1" u="sng" dirty="0">
              <a:solidFill>
                <a:srgbClr val="FF0000"/>
              </a:solidFill>
              <a:highlight>
                <a:srgbClr val="FFDEDE"/>
              </a:highlight>
              <a:latin typeface="Amatic SC" panose="020B0604020202020204" charset="-79"/>
              <a:cs typeface="Amatic SC" panose="020B060402020202020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8D67A74-7CF2-4EF8-A008-A70ABC316340}"/>
                  </a:ext>
                </a:extLst>
              </p:cNvPr>
              <p:cNvSpPr txBox="1"/>
              <p:nvPr/>
            </p:nvSpPr>
            <p:spPr>
              <a:xfrm>
                <a:off x="121920" y="1159972"/>
                <a:ext cx="6688182" cy="2961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tắc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elip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8D67A74-7CF2-4EF8-A008-A70ABC316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1159972"/>
                <a:ext cx="6688182" cy="2961067"/>
              </a:xfrm>
              <a:prstGeom prst="rect">
                <a:avLst/>
              </a:prstGeom>
              <a:blipFill>
                <a:blip r:embed="rId2"/>
                <a:stretch>
                  <a:fillRect l="-1823" b="-4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37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6815E4-729D-464E-B614-60B75A4640FD}"/>
              </a:ext>
            </a:extLst>
          </p:cNvPr>
          <p:cNvSpPr txBox="1"/>
          <p:nvPr/>
        </p:nvSpPr>
        <p:spPr>
          <a:xfrm>
            <a:off x="8816866" y="1799234"/>
            <a:ext cx="3570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alatino Linotype" panose="02040502050505030304" pitchFamily="18" charset="0"/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C66A7D-9DF4-4C88-9A71-EACA8C080B43}"/>
              </a:ext>
            </a:extLst>
          </p:cNvPr>
          <p:cNvGrpSpPr/>
          <p:nvPr/>
        </p:nvGrpSpPr>
        <p:grpSpPr>
          <a:xfrm>
            <a:off x="4193843" y="902243"/>
            <a:ext cx="3805645" cy="1889756"/>
            <a:chOff x="2917371" y="1123409"/>
            <a:chExt cx="3265715" cy="188975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8675F2-C2BF-4E50-988D-9D60D824C366}"/>
                </a:ext>
              </a:extLst>
            </p:cNvPr>
            <p:cNvSpPr/>
            <p:nvPr/>
          </p:nvSpPr>
          <p:spPr>
            <a:xfrm>
              <a:off x="2917371" y="1123409"/>
              <a:ext cx="3265715" cy="188975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7CC3CB-D2CD-4E3E-BC77-80F48798CB7A}"/>
                </a:ext>
              </a:extLst>
            </p:cNvPr>
            <p:cNvSpPr/>
            <p:nvPr/>
          </p:nvSpPr>
          <p:spPr>
            <a:xfrm>
              <a:off x="3405051" y="2020400"/>
              <a:ext cx="69667" cy="1218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3311CF-86B3-453F-8A60-96B2E98149CF}"/>
                </a:ext>
              </a:extLst>
            </p:cNvPr>
            <p:cNvSpPr/>
            <p:nvPr/>
          </p:nvSpPr>
          <p:spPr>
            <a:xfrm>
              <a:off x="5651865" y="2024753"/>
              <a:ext cx="69667" cy="1218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0042AB-B38E-498F-BDC6-CC7FF63096B5}"/>
                </a:ext>
              </a:extLst>
            </p:cNvPr>
            <p:cNvSpPr txBox="1"/>
            <p:nvPr/>
          </p:nvSpPr>
          <p:spPr>
            <a:xfrm>
              <a:off x="3203747" y="2141625"/>
              <a:ext cx="6095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Palatino Linotype" panose="02040502050505030304" pitchFamily="18" charset="0"/>
                </a:rPr>
                <a:t>F</a:t>
              </a:r>
              <a:r>
                <a:rPr lang="en-US" sz="2600" baseline="-25000" dirty="0">
                  <a:latin typeface="Palatino Linotype" panose="02040502050505030304" pitchFamily="18" charset="0"/>
                </a:rPr>
                <a:t>1</a:t>
              </a:r>
              <a:endParaRPr lang="en-US" sz="2600" dirty="0">
                <a:latin typeface="Palatino Linotype" panose="0204050205050503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248ED7-5E22-4911-888D-0F9387EC712F}"/>
                </a:ext>
              </a:extLst>
            </p:cNvPr>
            <p:cNvSpPr txBox="1"/>
            <p:nvPr/>
          </p:nvSpPr>
          <p:spPr>
            <a:xfrm>
              <a:off x="5539290" y="2155759"/>
              <a:ext cx="6095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Palatino Linotype" panose="02040502050505030304" pitchFamily="18" charset="0"/>
                </a:rPr>
                <a:t>F</a:t>
              </a:r>
              <a:r>
                <a:rPr lang="en-US" sz="2600" baseline="-25000" dirty="0">
                  <a:latin typeface="Palatino Linotype" panose="02040502050505030304" pitchFamily="18" charset="0"/>
                </a:rPr>
                <a:t>2</a:t>
              </a:r>
              <a:endParaRPr lang="en-US" sz="2600" dirty="0">
                <a:latin typeface="Palatino Linotype" panose="02040502050505030304" pitchFamily="18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A0A5E3-60BB-40DD-9419-EF15F46909A2}"/>
              </a:ext>
            </a:extLst>
          </p:cNvPr>
          <p:cNvCxnSpPr>
            <a:cxnSpLocks/>
          </p:cNvCxnSpPr>
          <p:nvPr/>
        </p:nvCxnSpPr>
        <p:spPr>
          <a:xfrm>
            <a:off x="3500849" y="1851465"/>
            <a:ext cx="56655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050A97-9AE9-40A5-98B0-4BAE63048791}"/>
              </a:ext>
            </a:extLst>
          </p:cNvPr>
          <p:cNvGrpSpPr/>
          <p:nvPr/>
        </p:nvGrpSpPr>
        <p:grpSpPr>
          <a:xfrm>
            <a:off x="6130834" y="-126983"/>
            <a:ext cx="426724" cy="3558153"/>
            <a:chOff x="4537164" y="116864"/>
            <a:chExt cx="426724" cy="35581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00044-5FFB-4C27-9228-51371DBCF108}"/>
                </a:ext>
              </a:extLst>
            </p:cNvPr>
            <p:cNvSpPr txBox="1"/>
            <p:nvPr/>
          </p:nvSpPr>
          <p:spPr>
            <a:xfrm>
              <a:off x="4606837" y="116864"/>
              <a:ext cx="35705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Palatino Linotype" panose="02040502050505030304" pitchFamily="18" charset="0"/>
                </a:rPr>
                <a:t>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BAA7B3D-23A7-4DF2-9B78-672D929EE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7164" y="243840"/>
              <a:ext cx="0" cy="34311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91370E-C114-4A65-8BE9-A3A9A7F9BF52}"/>
              </a:ext>
            </a:extLst>
          </p:cNvPr>
          <p:cNvGrpSpPr/>
          <p:nvPr/>
        </p:nvGrpSpPr>
        <p:grpSpPr>
          <a:xfrm>
            <a:off x="6087957" y="1433639"/>
            <a:ext cx="357051" cy="492443"/>
            <a:chOff x="4502996" y="1677486"/>
            <a:chExt cx="357051" cy="4924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40DAE5-E06D-40A0-9FC5-280317DE3ECE}"/>
                </a:ext>
              </a:extLst>
            </p:cNvPr>
            <p:cNvSpPr txBox="1"/>
            <p:nvPr/>
          </p:nvSpPr>
          <p:spPr>
            <a:xfrm>
              <a:off x="4502996" y="1677486"/>
              <a:ext cx="35705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Palatino Linotype" panose="02040502050505030304" pitchFamily="18" charset="0"/>
                </a:rPr>
                <a:t>O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1A35DB8-9717-4FFD-BCF0-22E8AA7AA61F}"/>
                </a:ext>
              </a:extLst>
            </p:cNvPr>
            <p:cNvSpPr/>
            <p:nvPr/>
          </p:nvSpPr>
          <p:spPr>
            <a:xfrm>
              <a:off x="4520840" y="2047425"/>
              <a:ext cx="45719" cy="870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937292A-F713-478C-AC62-3A4CD0135082}"/>
              </a:ext>
            </a:extLst>
          </p:cNvPr>
          <p:cNvSpPr txBox="1"/>
          <p:nvPr/>
        </p:nvSpPr>
        <p:spPr>
          <a:xfrm>
            <a:off x="3287045" y="1381310"/>
            <a:ext cx="13975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Palatino Linotype" panose="02040502050505030304" pitchFamily="18" charset="0"/>
              </a:rPr>
              <a:t>A</a:t>
            </a:r>
            <a:r>
              <a:rPr lang="en-US" sz="2600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lang="en-US" sz="2600" dirty="0">
                <a:solidFill>
                  <a:srgbClr val="FF0000"/>
                </a:solidFill>
                <a:latin typeface="Palatino Linotype" panose="02040502050505030304" pitchFamily="18" charset="0"/>
              </a:rPr>
              <a:t>(-a; 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AE769-456E-4AF8-8256-88E822EA1314}"/>
              </a:ext>
            </a:extLst>
          </p:cNvPr>
          <p:cNvSpPr txBox="1"/>
          <p:nvPr/>
        </p:nvSpPr>
        <p:spPr>
          <a:xfrm>
            <a:off x="7947033" y="1369946"/>
            <a:ext cx="128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A</a:t>
            </a:r>
            <a:r>
              <a:rPr lang="en-US" sz="2000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(a; 0)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31963F-F3C6-4A1B-B97D-A79355A1C0C0}"/>
              </a:ext>
            </a:extLst>
          </p:cNvPr>
          <p:cNvCxnSpPr>
            <a:cxnSpLocks/>
          </p:cNvCxnSpPr>
          <p:nvPr/>
        </p:nvCxnSpPr>
        <p:spPr>
          <a:xfrm>
            <a:off x="7197027" y="1098896"/>
            <a:ext cx="17098" cy="15180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3F3879-F15E-4DA5-9653-BF12AE525B71}"/>
              </a:ext>
            </a:extLst>
          </p:cNvPr>
          <p:cNvGrpSpPr/>
          <p:nvPr/>
        </p:nvGrpSpPr>
        <p:grpSpPr>
          <a:xfrm>
            <a:off x="7052239" y="2576934"/>
            <a:ext cx="1516987" cy="503660"/>
            <a:chOff x="5535779" y="1307278"/>
            <a:chExt cx="1236965" cy="59883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749017-5AFC-44DD-8EA5-804CE8109AC1}"/>
                </a:ext>
              </a:extLst>
            </p:cNvPr>
            <p:cNvSpPr txBox="1"/>
            <p:nvPr/>
          </p:nvSpPr>
          <p:spPr>
            <a:xfrm>
              <a:off x="5535779" y="1430396"/>
              <a:ext cx="1236965" cy="475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M</a:t>
              </a:r>
              <a:r>
                <a:rPr lang="en-US" sz="2000" baseline="-250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2</a:t>
              </a:r>
              <a:r>
                <a:rPr lang="en-US" sz="20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(x; -y)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94B65E2-30F5-4A1C-A14B-A16C56BA0063}"/>
                </a:ext>
              </a:extLst>
            </p:cNvPr>
            <p:cNvSpPr/>
            <p:nvPr/>
          </p:nvSpPr>
          <p:spPr>
            <a:xfrm>
              <a:off x="5647744" y="1307278"/>
              <a:ext cx="45719" cy="957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ED5928-B2AA-4BFB-B94F-EFC6B0F6994E}"/>
              </a:ext>
            </a:extLst>
          </p:cNvPr>
          <p:cNvGrpSpPr/>
          <p:nvPr/>
        </p:nvGrpSpPr>
        <p:grpSpPr>
          <a:xfrm>
            <a:off x="7101994" y="589697"/>
            <a:ext cx="1236965" cy="552740"/>
            <a:chOff x="5582265" y="850333"/>
            <a:chExt cx="1236965" cy="55274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18A9FF-5392-455B-9D2A-366CDC855CE7}"/>
                </a:ext>
              </a:extLst>
            </p:cNvPr>
            <p:cNvSpPr txBox="1"/>
            <p:nvPr/>
          </p:nvSpPr>
          <p:spPr>
            <a:xfrm>
              <a:off x="5582265" y="850333"/>
              <a:ext cx="1236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M(x; y)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F05CC4A-03C3-46D6-8639-8D99D3A73F4B}"/>
                </a:ext>
              </a:extLst>
            </p:cNvPr>
            <p:cNvSpPr/>
            <p:nvPr/>
          </p:nvSpPr>
          <p:spPr>
            <a:xfrm>
              <a:off x="5647744" y="1307278"/>
              <a:ext cx="45719" cy="957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327E34-7484-4C38-9B18-8B37C93BB321}"/>
              </a:ext>
            </a:extLst>
          </p:cNvPr>
          <p:cNvCxnSpPr>
            <a:cxnSpLocks/>
          </p:cNvCxnSpPr>
          <p:nvPr/>
        </p:nvCxnSpPr>
        <p:spPr>
          <a:xfrm flipH="1">
            <a:off x="4986867" y="1098448"/>
            <a:ext cx="218060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E1E7E7-8B84-4ABA-B04A-F82926387D6D}"/>
              </a:ext>
            </a:extLst>
          </p:cNvPr>
          <p:cNvGrpSpPr/>
          <p:nvPr/>
        </p:nvGrpSpPr>
        <p:grpSpPr>
          <a:xfrm>
            <a:off x="3536801" y="655870"/>
            <a:ext cx="1516987" cy="466554"/>
            <a:chOff x="4474097" y="848351"/>
            <a:chExt cx="1236965" cy="55472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09CCD5-B177-4EA4-B8BB-7ABE0AF58EA5}"/>
                </a:ext>
              </a:extLst>
            </p:cNvPr>
            <p:cNvSpPr txBox="1"/>
            <p:nvPr/>
          </p:nvSpPr>
          <p:spPr>
            <a:xfrm>
              <a:off x="4474097" y="848351"/>
              <a:ext cx="1236965" cy="475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M</a:t>
              </a:r>
              <a:r>
                <a:rPr lang="en-US" sz="2000" baseline="-250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(-x; y)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EBB05EF-E980-491B-B2DD-EA0995855456}"/>
                </a:ext>
              </a:extLst>
            </p:cNvPr>
            <p:cNvSpPr/>
            <p:nvPr/>
          </p:nvSpPr>
          <p:spPr>
            <a:xfrm>
              <a:off x="5647744" y="1307278"/>
              <a:ext cx="45719" cy="957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CF32AF5-B84B-4285-99D1-44767DF83E27}"/>
              </a:ext>
            </a:extLst>
          </p:cNvPr>
          <p:cNvCxnSpPr>
            <a:cxnSpLocks/>
          </p:cNvCxnSpPr>
          <p:nvPr/>
        </p:nvCxnSpPr>
        <p:spPr>
          <a:xfrm>
            <a:off x="5004507" y="1131134"/>
            <a:ext cx="17098" cy="15180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0C7C92-6DF2-4BC8-BE3A-68AB546B17BA}"/>
              </a:ext>
            </a:extLst>
          </p:cNvPr>
          <p:cNvGrpSpPr/>
          <p:nvPr/>
        </p:nvGrpSpPr>
        <p:grpSpPr>
          <a:xfrm>
            <a:off x="3493574" y="2459608"/>
            <a:ext cx="1672628" cy="400110"/>
            <a:chOff x="4429772" y="1140317"/>
            <a:chExt cx="1363876" cy="47572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1838280-C36B-4463-A22D-2AAF79E23130}"/>
                </a:ext>
              </a:extLst>
            </p:cNvPr>
            <p:cNvSpPr txBox="1"/>
            <p:nvPr/>
          </p:nvSpPr>
          <p:spPr>
            <a:xfrm>
              <a:off x="4429772" y="1140317"/>
              <a:ext cx="1363876" cy="475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M</a:t>
              </a:r>
              <a:r>
                <a:rPr lang="en-US" sz="2000" baseline="-250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3</a:t>
              </a:r>
              <a:r>
                <a:rPr lang="en-US" sz="20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(-x; -y)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99198C2-BA22-40EE-BE34-0E1B23D3781C}"/>
                </a:ext>
              </a:extLst>
            </p:cNvPr>
            <p:cNvSpPr/>
            <p:nvPr/>
          </p:nvSpPr>
          <p:spPr>
            <a:xfrm>
              <a:off x="5654845" y="1307278"/>
              <a:ext cx="45719" cy="957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BF210E-3725-43A2-9908-B286115888C2}"/>
              </a:ext>
            </a:extLst>
          </p:cNvPr>
          <p:cNvCxnSpPr>
            <a:cxnSpLocks/>
          </p:cNvCxnSpPr>
          <p:nvPr/>
        </p:nvCxnSpPr>
        <p:spPr>
          <a:xfrm flipH="1">
            <a:off x="4993554" y="2616922"/>
            <a:ext cx="218060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Google Shape;342;p23">
            <a:extLst>
              <a:ext uri="{FF2B5EF4-FFF2-40B4-BE49-F238E27FC236}">
                <a16:creationId xmlns:a16="http://schemas.microsoft.com/office/drawing/2014/main" id="{7198F60D-B56C-42B9-A820-6325EC81C8FB}"/>
              </a:ext>
            </a:extLst>
          </p:cNvPr>
          <p:cNvSpPr txBox="1">
            <a:spLocks/>
          </p:cNvSpPr>
          <p:nvPr/>
        </p:nvSpPr>
        <p:spPr>
          <a:xfrm>
            <a:off x="94045" y="670"/>
            <a:ext cx="3438603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sz="4000" b="1" u="sng" dirty="0">
                <a:solidFill>
                  <a:srgbClr val="FF0000"/>
                </a:solidFill>
                <a:highlight>
                  <a:srgbClr val="FFDEDE"/>
                </a:highlight>
                <a:latin typeface="Amatic SC" panose="020B0604020202020204" charset="-79"/>
                <a:cs typeface="Amatic SC" panose="020B0604020202020204" charset="-79"/>
              </a:rPr>
              <a:t>3. HÌNH DẠNG CỦA ELIP</a:t>
            </a:r>
            <a:endParaRPr lang="vi-VN" sz="4000" b="1" u="sng" dirty="0">
              <a:solidFill>
                <a:srgbClr val="FF0000"/>
              </a:solidFill>
              <a:highlight>
                <a:srgbClr val="FFDEDE"/>
              </a:highlight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ED7DD9-EDB9-49F9-A0D0-B206E77E1A58}"/>
              </a:ext>
            </a:extLst>
          </p:cNvPr>
          <p:cNvSpPr txBox="1"/>
          <p:nvPr/>
        </p:nvSpPr>
        <p:spPr>
          <a:xfrm>
            <a:off x="-23362" y="655871"/>
            <a:ext cx="4734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Ox, Oy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9D6EDD-8ACE-41CA-9359-6DF3E2C02A97}"/>
              </a:ext>
            </a:extLst>
          </p:cNvPr>
          <p:cNvSpPr txBox="1"/>
          <p:nvPr/>
        </p:nvSpPr>
        <p:spPr>
          <a:xfrm>
            <a:off x="-13020" y="1415026"/>
            <a:ext cx="473466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2a.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86FF47-A19F-44A5-ADE7-8F4C4FABCF98}"/>
              </a:ext>
            </a:extLst>
          </p:cNvPr>
          <p:cNvSpPr txBox="1"/>
          <p:nvPr/>
        </p:nvSpPr>
        <p:spPr>
          <a:xfrm>
            <a:off x="27908" y="2039684"/>
            <a:ext cx="538555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(-a;0), 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(a;0).</a:t>
            </a:r>
            <a:endParaRPr lang="en-US" sz="2000" b="0" dirty="0">
              <a:latin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114444-E5C8-4CC9-BEDE-EF82B459C933}"/>
              </a:ext>
            </a:extLst>
          </p:cNvPr>
          <p:cNvSpPr txBox="1"/>
          <p:nvPr/>
        </p:nvSpPr>
        <p:spPr>
          <a:xfrm>
            <a:off x="0" y="2774923"/>
            <a:ext cx="829269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(0;-b), 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(0;b)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A125BB-A423-4EA0-9DDA-6EA567742601}"/>
              </a:ext>
            </a:extLst>
          </p:cNvPr>
          <p:cNvSpPr txBox="1"/>
          <p:nvPr/>
        </p:nvSpPr>
        <p:spPr>
          <a:xfrm>
            <a:off x="6092943" y="441981"/>
            <a:ext cx="128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000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(0;b)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3829EA-A4CB-4787-A398-25638E87270E}"/>
              </a:ext>
            </a:extLst>
          </p:cNvPr>
          <p:cNvSpPr txBox="1"/>
          <p:nvPr/>
        </p:nvSpPr>
        <p:spPr>
          <a:xfrm>
            <a:off x="6096665" y="2744472"/>
            <a:ext cx="128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000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(0;-b)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7FADEF-479C-443F-BB42-D6F118ADA0D8}"/>
              </a:ext>
            </a:extLst>
          </p:cNvPr>
          <p:cNvSpPr txBox="1"/>
          <p:nvPr/>
        </p:nvSpPr>
        <p:spPr>
          <a:xfrm>
            <a:off x="-4646" y="3353856"/>
            <a:ext cx="829269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2c.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(-c;0),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(c;0).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359B95-D093-4FC0-9FCC-507C80D9295B}"/>
                  </a:ext>
                </a:extLst>
              </p:cNvPr>
              <p:cNvSpPr txBox="1"/>
              <p:nvPr/>
            </p:nvSpPr>
            <p:spPr>
              <a:xfrm>
                <a:off x="0" y="3785790"/>
                <a:ext cx="4952762" cy="658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Tâm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359B95-D093-4FC0-9FCC-507C80D9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85790"/>
                <a:ext cx="4952762" cy="658642"/>
              </a:xfrm>
              <a:prstGeom prst="rect">
                <a:avLst/>
              </a:prstGeom>
              <a:blipFill>
                <a:blip r:embed="rId2"/>
                <a:stretch>
                  <a:fillRect l="-123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7DD562E-08C8-4FB8-86F2-D4B2F9A99ACA}"/>
                  </a:ext>
                </a:extLst>
              </p:cNvPr>
              <p:cNvSpPr txBox="1"/>
              <p:nvPr/>
            </p:nvSpPr>
            <p:spPr>
              <a:xfrm>
                <a:off x="0" y="4553408"/>
                <a:ext cx="918881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6</a:t>
                </a:r>
                <a:r>
                  <a:rPr lang="de-DE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Hình chữ nhật cơ sở có phương trình các cạnh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=±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=±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7DD562E-08C8-4FB8-86F2-D4B2F9A99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3408"/>
                <a:ext cx="9188817" cy="400110"/>
              </a:xfrm>
              <a:prstGeom prst="rect">
                <a:avLst/>
              </a:prstGeom>
              <a:blipFill>
                <a:blip r:embed="rId3"/>
                <a:stretch>
                  <a:fillRect l="-664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50D26A68-34D8-4013-B17A-D1E64959FA47}"/>
              </a:ext>
            </a:extLst>
          </p:cNvPr>
          <p:cNvSpPr/>
          <p:nvPr/>
        </p:nvSpPr>
        <p:spPr>
          <a:xfrm>
            <a:off x="7969002" y="1821957"/>
            <a:ext cx="69875" cy="791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8FF0C0-63D1-4508-878E-ABEFD3218AAA}"/>
              </a:ext>
            </a:extLst>
          </p:cNvPr>
          <p:cNvSpPr/>
          <p:nvPr/>
        </p:nvSpPr>
        <p:spPr>
          <a:xfrm>
            <a:off x="4157607" y="1799812"/>
            <a:ext cx="69875" cy="791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EF30444-773D-4997-855C-F8D0E18E55E1}"/>
              </a:ext>
            </a:extLst>
          </p:cNvPr>
          <p:cNvSpPr/>
          <p:nvPr/>
        </p:nvSpPr>
        <p:spPr>
          <a:xfrm>
            <a:off x="6105801" y="2748004"/>
            <a:ext cx="69875" cy="79127"/>
          </a:xfrm>
          <a:prstGeom prst="ellipse">
            <a:avLst/>
          </a:prstGeom>
          <a:solidFill>
            <a:srgbClr val="71DA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8979E78-0A6E-4739-B075-67D54B472738}"/>
              </a:ext>
            </a:extLst>
          </p:cNvPr>
          <p:cNvSpPr/>
          <p:nvPr/>
        </p:nvSpPr>
        <p:spPr>
          <a:xfrm>
            <a:off x="6083857" y="860758"/>
            <a:ext cx="69875" cy="79127"/>
          </a:xfrm>
          <a:prstGeom prst="ellipse">
            <a:avLst/>
          </a:prstGeom>
          <a:solidFill>
            <a:srgbClr val="71DA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2ED872-A2EC-4B32-BEC3-E5F8C9DD7482}"/>
              </a:ext>
            </a:extLst>
          </p:cNvPr>
          <p:cNvSpPr/>
          <p:nvPr/>
        </p:nvSpPr>
        <p:spPr>
          <a:xfrm>
            <a:off x="4203784" y="909879"/>
            <a:ext cx="3816740" cy="18726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7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theme/theme1.xml><?xml version="1.0" encoding="utf-8"?>
<a:theme xmlns:a="http://schemas.openxmlformats.org/drawingml/2006/main" name="WORKSHO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9393"/>
      </a:accent1>
      <a:accent2>
        <a:srgbClr val="57B371"/>
      </a:accent2>
      <a:accent3>
        <a:srgbClr val="ABE9BD"/>
      </a:accent3>
      <a:accent4>
        <a:srgbClr val="F76060"/>
      </a:accent4>
      <a:accent5>
        <a:srgbClr val="FFDEDE"/>
      </a:accent5>
      <a:accent6>
        <a:srgbClr val="B35656"/>
      </a:accent6>
      <a:hlink>
        <a:srgbClr val="F5C8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2319</TotalTime>
  <Words>324</Words>
  <Application>Microsoft Office PowerPoint</Application>
  <PresentationFormat>Trình chiếu Trên màn hình (16:9)</PresentationFormat>
  <Paragraphs>43</Paragraphs>
  <Slides>4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11" baseType="lpstr">
      <vt:lpstr>Palatino Linotype</vt:lpstr>
      <vt:lpstr>Times New Roman</vt:lpstr>
      <vt:lpstr>Amatic SC</vt:lpstr>
      <vt:lpstr>Arial</vt:lpstr>
      <vt:lpstr>Roboto Light</vt:lpstr>
      <vt:lpstr>Cambria Math</vt:lpstr>
      <vt:lpstr>WORKSHOP</vt:lpstr>
      <vt:lpstr>§3. PHƯƠNG TRÌNH ĐƯỜNG ELIP 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luận văn</dc:title>
  <dc:creator>Nguyễn Thị Thắm</dc:creator>
  <cp:lastModifiedBy>Nguyen ThiTham</cp:lastModifiedBy>
  <cp:revision>126</cp:revision>
  <dcterms:modified xsi:type="dcterms:W3CDTF">2022-05-18T05:21:07Z</dcterms:modified>
</cp:coreProperties>
</file>