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6" r:id="rId5"/>
    <p:sldId id="259" r:id="rId6"/>
    <p:sldId id="262" r:id="rId7"/>
    <p:sldId id="260" r:id="rId8"/>
    <p:sldId id="263" r:id="rId9"/>
    <p:sldId id="268" r:id="rId10"/>
    <p:sldId id="261" r:id="rId11"/>
    <p:sldId id="269" r:id="rId12"/>
    <p:sldId id="270" r:id="rId13"/>
    <p:sldId id="271" r:id="rId14"/>
    <p:sldId id="272" r:id="rId15"/>
    <p:sldId id="273" r:id="rId16"/>
    <p:sldId id="264" r:id="rId17"/>
    <p:sldId id="265" r:id="rId18"/>
  </p:sldIdLst>
  <p:sldSz cx="18288000" cy="10287000"/>
  <p:notesSz cx="6858000" cy="9144000"/>
  <p:embeddedFontLst>
    <p:embeddedFont>
      <p:font typeface="Cormorant Garamond Bold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10034820" y="552163"/>
            <a:ext cx="8114971" cy="0"/>
          </a:xfrm>
          <a:prstGeom prst="line">
            <a:avLst/>
          </a:prstGeom>
          <a:ln w="76200" cap="flat">
            <a:solidFill>
              <a:srgbClr val="0F4662"/>
            </a:solidFill>
            <a:prstDash val="solid"/>
            <a:headEnd type="none" w="sm" len="sm"/>
            <a:tailEnd type="none" w="sm" len="sm"/>
          </a:ln>
        </p:spPr>
        <p:txBody>
          <a:bodyPr/>
          <a:lstStyle/>
          <a:p>
            <a:endParaRPr lang="en-US" dirty="0"/>
          </a:p>
        </p:txBody>
      </p:sp>
      <p:sp>
        <p:nvSpPr>
          <p:cNvPr id="4" name="AutoShape 4"/>
          <p:cNvSpPr/>
          <p:nvPr/>
        </p:nvSpPr>
        <p:spPr>
          <a:xfrm>
            <a:off x="76200" y="9791698"/>
            <a:ext cx="8114971" cy="0"/>
          </a:xfrm>
          <a:prstGeom prst="line">
            <a:avLst/>
          </a:prstGeom>
          <a:ln w="76200" cap="flat">
            <a:solidFill>
              <a:srgbClr val="0F4662"/>
            </a:solidFill>
            <a:prstDash val="solid"/>
            <a:headEnd type="none" w="sm" len="sm"/>
            <a:tailEnd type="none" w="sm" len="sm"/>
          </a:ln>
        </p:spPr>
      </p:sp>
      <p:pic>
        <p:nvPicPr>
          <p:cNvPr id="10" name="Picture 9">
            <a:extLst>
              <a:ext uri="{FF2B5EF4-FFF2-40B4-BE49-F238E27FC236}">
                <a16:creationId xmlns:a16="http://schemas.microsoft.com/office/drawing/2014/main" id="{D332FC2B-247B-C5AE-38B0-AAEA06C86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52163"/>
            <a:ext cx="2214338" cy="2214338"/>
          </a:xfrm>
          <a:prstGeom prst="rect">
            <a:avLst/>
          </a:prstGeom>
        </p:spPr>
      </p:pic>
      <p:sp>
        <p:nvSpPr>
          <p:cNvPr id="11" name="TextBox 10">
            <a:extLst>
              <a:ext uri="{FF2B5EF4-FFF2-40B4-BE49-F238E27FC236}">
                <a16:creationId xmlns:a16="http://schemas.microsoft.com/office/drawing/2014/main" id="{11EC3126-D59D-AE26-791D-08688A7E64DF}"/>
              </a:ext>
            </a:extLst>
          </p:cNvPr>
          <p:cNvSpPr txBox="1"/>
          <p:nvPr/>
        </p:nvSpPr>
        <p:spPr>
          <a:xfrm>
            <a:off x="3033945" y="936057"/>
            <a:ext cx="14001751" cy="1446550"/>
          </a:xfrm>
          <a:prstGeom prst="rect">
            <a:avLst/>
          </a:prstGeom>
          <a:noFill/>
          <a:ln>
            <a:noFill/>
          </a:ln>
        </p:spPr>
        <p:txBody>
          <a:bodyPr wrap="square" rtlCol="0">
            <a:spAutoFit/>
          </a:bodyPr>
          <a:lstStyle/>
          <a:p>
            <a:pPr algn="ctr"/>
            <a:r>
              <a:rPr lang="vi-VN" sz="4400" b="1" dirty="0">
                <a:latin typeface="Arial" panose="020B0604020202020204" pitchFamily="34" charset="0"/>
                <a:cs typeface="Arial" panose="020B0604020202020204" pitchFamily="34" charset="0"/>
              </a:rPr>
              <a:t>TRƯỜNG ĐẠI HỌC TÀI NGUYÊN VÀ MÔI TRƯỜNG </a:t>
            </a:r>
          </a:p>
          <a:p>
            <a:pPr algn="ctr"/>
            <a:r>
              <a:rPr lang="vi-VN" sz="4400" b="1" dirty="0">
                <a:latin typeface="Arial" panose="020B0604020202020204" pitchFamily="34" charset="0"/>
                <a:cs typeface="Arial" panose="020B0604020202020204" pitchFamily="34" charset="0"/>
              </a:rPr>
              <a:t>THÀNH PHỐ HỒ CHÍ MINH</a:t>
            </a:r>
            <a:endParaRPr lang="en-US" sz="44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A314342-C0DC-E9CB-F3CF-9D146D601E02}"/>
              </a:ext>
            </a:extLst>
          </p:cNvPr>
          <p:cNvSpPr txBox="1"/>
          <p:nvPr/>
        </p:nvSpPr>
        <p:spPr>
          <a:xfrm>
            <a:off x="3107010" y="5476353"/>
            <a:ext cx="12073976" cy="1446550"/>
          </a:xfrm>
          <a:prstGeom prst="rect">
            <a:avLst/>
          </a:prstGeom>
          <a:noFill/>
        </p:spPr>
        <p:txBody>
          <a:bodyPr wrap="square" rtlCol="0">
            <a:spAutoFit/>
          </a:bodyPr>
          <a:lstStyle/>
          <a:p>
            <a:pPr algn="ctr"/>
            <a:r>
              <a:rPr lang="vi-VN" sz="4400" b="1" dirty="0">
                <a:latin typeface="Arial" panose="020B0604020202020204" pitchFamily="34" charset="0"/>
                <a:cs typeface="Arial" panose="020B0604020202020204" pitchFamily="34" charset="0"/>
              </a:rPr>
              <a:t>Đề tài</a:t>
            </a:r>
            <a:r>
              <a:rPr lang="en-US" sz="4400" b="1" dirty="0">
                <a:latin typeface="Arial" panose="020B0604020202020204" pitchFamily="34" charset="0"/>
                <a:cs typeface="Arial" panose="020B0604020202020204" pitchFamily="34" charset="0"/>
              </a:rPr>
              <a:t>:</a:t>
            </a:r>
            <a:r>
              <a:rPr lang="vi-VN" sz="4400" b="1" dirty="0">
                <a:latin typeface="Arial" panose="020B0604020202020204" pitchFamily="34" charset="0"/>
                <a:cs typeface="Arial" panose="020B0604020202020204" pitchFamily="34" charset="0"/>
              </a:rPr>
              <a:t> </a:t>
            </a:r>
            <a:r>
              <a:rPr lang="vi-VN" sz="4400" dirty="0">
                <a:latin typeface="Arial" panose="020B0604020202020204" pitchFamily="34" charset="0"/>
                <a:cs typeface="Arial" panose="020B0604020202020204" pitchFamily="34" charset="0"/>
              </a:rPr>
              <a:t>Nghiên cứu giao thức SRP</a:t>
            </a:r>
            <a:br>
              <a:rPr lang="vi-VN" sz="4400" dirty="0">
                <a:latin typeface="Arial" panose="020B0604020202020204" pitchFamily="34" charset="0"/>
                <a:cs typeface="Arial" panose="020B0604020202020204" pitchFamily="34" charset="0"/>
              </a:rPr>
            </a:br>
            <a:r>
              <a:rPr lang="vi-VN" sz="4400" dirty="0">
                <a:latin typeface="Arial" panose="020B0604020202020204" pitchFamily="34" charset="0"/>
                <a:cs typeface="Arial" panose="020B0604020202020204" pitchFamily="34" charset="0"/>
              </a:rPr>
              <a:t>(Secure Remote Password)</a:t>
            </a:r>
            <a:endParaRPr lang="en-US" sz="4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99C11FB-43E8-5A89-B5A8-B3B7312AC921}"/>
              </a:ext>
            </a:extLst>
          </p:cNvPr>
          <p:cNvSpPr txBox="1"/>
          <p:nvPr/>
        </p:nvSpPr>
        <p:spPr>
          <a:xfrm>
            <a:off x="3107010" y="7972580"/>
            <a:ext cx="12073976" cy="769441"/>
          </a:xfrm>
          <a:prstGeom prst="rect">
            <a:avLst/>
          </a:prstGeom>
          <a:noFill/>
        </p:spPr>
        <p:txBody>
          <a:bodyPr wrap="square" rtlCol="0">
            <a:spAutoFit/>
          </a:bodyPr>
          <a:lstStyle/>
          <a:p>
            <a:pPr algn="ctr"/>
            <a:r>
              <a:rPr lang="vi-VN" sz="4400" dirty="0">
                <a:latin typeface="Arial" panose="020B0604020202020204" pitchFamily="34" charset="0"/>
                <a:cs typeface="Arial" panose="020B0604020202020204" pitchFamily="34" charset="0"/>
              </a:rPr>
              <a:t>Nhóm 6: 09_ĐH_CNPM3</a:t>
            </a:r>
            <a:endParaRPr lang="en-US" sz="4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46AD5EA-A3C4-D92E-6311-670106D37F5B}"/>
              </a:ext>
            </a:extLst>
          </p:cNvPr>
          <p:cNvSpPr txBox="1"/>
          <p:nvPr/>
        </p:nvSpPr>
        <p:spPr>
          <a:xfrm>
            <a:off x="5800722" y="3144767"/>
            <a:ext cx="6686551" cy="1446550"/>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 BÁO CÁO MÔN HỌC </a:t>
            </a:r>
          </a:p>
          <a:p>
            <a:pPr algn="ctr"/>
            <a:r>
              <a:rPr lang="vi-VN" sz="4400" dirty="0">
                <a:latin typeface="Arial" panose="020B0604020202020204" pitchFamily="34" charset="0"/>
                <a:cs typeface="Arial" panose="020B0604020202020204" pitchFamily="34" charset="0"/>
              </a:rPr>
              <a:t>Bảo Mật Mạng Máy Tính</a:t>
            </a:r>
            <a:endParaRPr lang="en-US" sz="4400" dirty="0">
              <a:latin typeface="Arial" panose="020B0604020202020204" pitchFamily="34" charset="0"/>
              <a:cs typeface="Arial" panose="020B0604020202020204" pitchFamily="34" charset="0"/>
            </a:endParaRPr>
          </a:p>
        </p:txBody>
      </p:sp>
      <p:sp>
        <p:nvSpPr>
          <p:cNvPr id="15" name="AutoShape 4">
            <a:extLst>
              <a:ext uri="{FF2B5EF4-FFF2-40B4-BE49-F238E27FC236}">
                <a16:creationId xmlns:a16="http://schemas.microsoft.com/office/drawing/2014/main" id="{239DEBED-E6C2-476D-14C5-B2CD931DE294}"/>
              </a:ext>
            </a:extLst>
          </p:cNvPr>
          <p:cNvSpPr/>
          <p:nvPr/>
        </p:nvSpPr>
        <p:spPr>
          <a:xfrm flipH="1" flipV="1">
            <a:off x="762000" y="4152900"/>
            <a:ext cx="0" cy="6057899"/>
          </a:xfrm>
          <a:prstGeom prst="line">
            <a:avLst/>
          </a:prstGeom>
          <a:ln w="76200" cap="flat">
            <a:solidFill>
              <a:srgbClr val="0F4662"/>
            </a:solidFill>
            <a:prstDash val="solid"/>
            <a:headEnd type="none" w="sm" len="sm"/>
            <a:tailEnd type="none" w="sm" len="sm"/>
          </a:ln>
        </p:spPr>
      </p:sp>
      <p:sp>
        <p:nvSpPr>
          <p:cNvPr id="16" name="AutoShape 4">
            <a:extLst>
              <a:ext uri="{FF2B5EF4-FFF2-40B4-BE49-F238E27FC236}">
                <a16:creationId xmlns:a16="http://schemas.microsoft.com/office/drawing/2014/main" id="{F8F0CD31-6899-21EE-6BD1-0015D73665EA}"/>
              </a:ext>
            </a:extLst>
          </p:cNvPr>
          <p:cNvSpPr/>
          <p:nvPr/>
        </p:nvSpPr>
        <p:spPr>
          <a:xfrm>
            <a:off x="17525994" y="76201"/>
            <a:ext cx="1" cy="6057899"/>
          </a:xfrm>
          <a:prstGeom prst="line">
            <a:avLst/>
          </a:prstGeom>
          <a:ln w="76200" cap="flat">
            <a:solidFill>
              <a:srgbClr val="0F4662"/>
            </a:solidFill>
            <a:prstDash val="solid"/>
            <a:headEnd type="none" w="sm" len="sm"/>
            <a:tailEnd type="none" w="sm" len="sm"/>
          </a:ln>
        </p:spPr>
      </p:sp>
      <p:sp>
        <p:nvSpPr>
          <p:cNvPr id="17" name="Freeform 6">
            <a:extLst>
              <a:ext uri="{FF2B5EF4-FFF2-40B4-BE49-F238E27FC236}">
                <a16:creationId xmlns:a16="http://schemas.microsoft.com/office/drawing/2014/main" id="{7B018B9A-C9CC-DA87-AC55-F31DFE6FA568}"/>
              </a:ext>
            </a:extLst>
          </p:cNvPr>
          <p:cNvSpPr/>
          <p:nvPr/>
        </p:nvSpPr>
        <p:spPr>
          <a:xfrm>
            <a:off x="14111191" y="7411702"/>
            <a:ext cx="4038600" cy="2857495"/>
          </a:xfrm>
          <a:custGeom>
            <a:avLst/>
            <a:gdLst/>
            <a:ahLst/>
            <a:cxnLst/>
            <a:rect l="l" t="t" r="r" b="b"/>
            <a:pathLst>
              <a:path w="8246933" h="6247677">
                <a:moveTo>
                  <a:pt x="0" y="0"/>
                </a:moveTo>
                <a:lnTo>
                  <a:pt x="8246933" y="0"/>
                </a:lnTo>
                <a:lnTo>
                  <a:pt x="8246933" y="6247677"/>
                </a:lnTo>
                <a:lnTo>
                  <a:pt x="0" y="62476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35" name="Group 2">
            <a:extLst>
              <a:ext uri="{FF2B5EF4-FFF2-40B4-BE49-F238E27FC236}">
                <a16:creationId xmlns:a16="http://schemas.microsoft.com/office/drawing/2014/main" id="{190B8E24-0808-DCBD-BDAA-A42111C9C8F7}"/>
              </a:ext>
            </a:extLst>
          </p:cNvPr>
          <p:cNvGrpSpPr/>
          <p:nvPr/>
        </p:nvGrpSpPr>
        <p:grpSpPr>
          <a:xfrm rot="10800000">
            <a:off x="6927" y="8801100"/>
            <a:ext cx="18288000" cy="1485900"/>
            <a:chOff x="0" y="0"/>
            <a:chExt cx="4816593" cy="1079700"/>
          </a:xfrm>
        </p:grpSpPr>
        <p:sp>
          <p:nvSpPr>
            <p:cNvPr id="36" name="Freeform 3">
              <a:extLst>
                <a:ext uri="{FF2B5EF4-FFF2-40B4-BE49-F238E27FC236}">
                  <a16:creationId xmlns:a16="http://schemas.microsoft.com/office/drawing/2014/main" id="{14012D02-F5D3-B7AF-B5B6-0211766933DF}"/>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37" name="TextBox 4">
              <a:extLst>
                <a:ext uri="{FF2B5EF4-FFF2-40B4-BE49-F238E27FC236}">
                  <a16:creationId xmlns:a16="http://schemas.microsoft.com/office/drawing/2014/main" id="{75884728-31F6-66AF-83EA-DC4A1CE72F99}"/>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grpSp>
        <p:nvGrpSpPr>
          <p:cNvPr id="32" name="Group 2">
            <a:extLst>
              <a:ext uri="{FF2B5EF4-FFF2-40B4-BE49-F238E27FC236}">
                <a16:creationId xmlns:a16="http://schemas.microsoft.com/office/drawing/2014/main" id="{30537DCE-EAF4-DA82-F9FC-FFACBB9C1446}"/>
              </a:ext>
            </a:extLst>
          </p:cNvPr>
          <p:cNvGrpSpPr/>
          <p:nvPr/>
        </p:nvGrpSpPr>
        <p:grpSpPr>
          <a:xfrm rot="10800000">
            <a:off x="-1" y="-26348"/>
            <a:ext cx="18294929" cy="2149954"/>
            <a:chOff x="-1825" y="-47625"/>
            <a:chExt cx="4818418" cy="1141311"/>
          </a:xfrm>
        </p:grpSpPr>
        <p:sp>
          <p:nvSpPr>
            <p:cNvPr id="33" name="Freeform 3">
              <a:extLst>
                <a:ext uri="{FF2B5EF4-FFF2-40B4-BE49-F238E27FC236}">
                  <a16:creationId xmlns:a16="http://schemas.microsoft.com/office/drawing/2014/main" id="{093B7567-7D1B-9FF6-6031-6E184847FA73}"/>
                </a:ext>
              </a:extLst>
            </p:cNvPr>
            <p:cNvSpPr/>
            <p:nvPr/>
          </p:nvSpPr>
          <p:spPr>
            <a:xfrm>
              <a:off x="-1825" y="13986"/>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txBody>
            <a:bodyPr/>
            <a:lstStyle/>
            <a:p>
              <a:endParaRPr lang="en-US" dirty="0"/>
            </a:p>
          </p:txBody>
        </p:sp>
        <p:sp>
          <p:nvSpPr>
            <p:cNvPr id="34" name="TextBox 4">
              <a:extLst>
                <a:ext uri="{FF2B5EF4-FFF2-40B4-BE49-F238E27FC236}">
                  <a16:creationId xmlns:a16="http://schemas.microsoft.com/office/drawing/2014/main" id="{B2B71153-F2FE-1CFE-5031-AA1A8E8375B1}"/>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4" name="TextBox 14"/>
          <p:cNvSpPr txBox="1"/>
          <p:nvPr/>
        </p:nvSpPr>
        <p:spPr>
          <a:xfrm>
            <a:off x="1028700" y="495300"/>
            <a:ext cx="8115300"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Demo</a:t>
            </a:r>
            <a:endParaRPr lang="en-US" sz="6399" dirty="0">
              <a:solidFill>
                <a:srgbClr val="0F4662"/>
              </a:solidFill>
              <a:latin typeface="Cormorant Garamond Bold Italics"/>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pic>
        <p:nvPicPr>
          <p:cNvPr id="23" name="Picture 22">
            <a:extLst>
              <a:ext uri="{FF2B5EF4-FFF2-40B4-BE49-F238E27FC236}">
                <a16:creationId xmlns:a16="http://schemas.microsoft.com/office/drawing/2014/main" id="{FFD99AA2-09DB-27E7-D821-369B3D3BACEA}"/>
              </a:ext>
            </a:extLst>
          </p:cNvPr>
          <p:cNvPicPr>
            <a:picLocks noChangeAspect="1"/>
          </p:cNvPicPr>
          <p:nvPr/>
        </p:nvPicPr>
        <p:blipFill>
          <a:blip r:embed="rId2"/>
          <a:stretch>
            <a:fillRect/>
          </a:stretch>
        </p:blipFill>
        <p:spPr>
          <a:xfrm>
            <a:off x="1524000" y="3695700"/>
            <a:ext cx="16301155" cy="2895600"/>
          </a:xfrm>
          <a:prstGeom prst="rect">
            <a:avLst/>
          </a:prstGeom>
        </p:spPr>
      </p:pic>
      <p:sp>
        <p:nvSpPr>
          <p:cNvPr id="24" name="TextBox 23">
            <a:extLst>
              <a:ext uri="{FF2B5EF4-FFF2-40B4-BE49-F238E27FC236}">
                <a16:creationId xmlns:a16="http://schemas.microsoft.com/office/drawing/2014/main" id="{51236FC5-B2EC-F0D0-75C3-B8D69855AABE}"/>
              </a:ext>
            </a:extLst>
          </p:cNvPr>
          <p:cNvSpPr txBox="1"/>
          <p:nvPr/>
        </p:nvSpPr>
        <p:spPr>
          <a:xfrm>
            <a:off x="4760457" y="6896100"/>
            <a:ext cx="9828240" cy="646331"/>
          </a:xfrm>
          <a:prstGeom prst="rect">
            <a:avLst/>
          </a:prstGeom>
          <a:noFill/>
        </p:spPr>
        <p:txBody>
          <a:bodyPr wrap="square" rtlCol="0">
            <a:spAutoFit/>
          </a:bodyPr>
          <a:lstStyle/>
          <a:p>
            <a:pPr algn="ctr"/>
            <a:r>
              <a:rPr lang="vi-VN" sz="3600">
                <a:cs typeface="Arial" panose="020B0604020202020204" pitchFamily="34" charset="0"/>
              </a:rPr>
              <a:t>Nhập </a:t>
            </a:r>
            <a:r>
              <a:rPr lang="en-US" sz="3600">
                <a:cs typeface="Arial" panose="020B0604020202020204" pitchFamily="34" charset="0"/>
              </a:rPr>
              <a:t>tham</a:t>
            </a:r>
            <a:r>
              <a:rPr lang="vi-VN" sz="3600">
                <a:cs typeface="Arial" panose="020B0604020202020204" pitchFamily="34" charset="0"/>
              </a:rPr>
              <a:t> </a:t>
            </a:r>
            <a:r>
              <a:rPr lang="vi-VN" sz="3600" dirty="0">
                <a:cs typeface="Arial" panose="020B0604020202020204" pitchFamily="34" charset="0"/>
              </a:rPr>
              <a:t>số ngẫu nhiên</a:t>
            </a:r>
            <a:endParaRPr lang="en-US" sz="3600" dirty="0">
              <a:cs typeface="Arial" panose="020B0604020202020204" pitchFamily="34" charset="0"/>
            </a:endParaRPr>
          </a:p>
        </p:txBody>
      </p:sp>
      <p:sp>
        <p:nvSpPr>
          <p:cNvPr id="25" name="Freeform 7">
            <a:extLst>
              <a:ext uri="{FF2B5EF4-FFF2-40B4-BE49-F238E27FC236}">
                <a16:creationId xmlns:a16="http://schemas.microsoft.com/office/drawing/2014/main" id="{E12A311A-8FD7-4171-1CB6-F9BC0BD66BEA}"/>
              </a:ext>
            </a:extLst>
          </p:cNvPr>
          <p:cNvSpPr/>
          <p:nvPr/>
        </p:nvSpPr>
        <p:spPr>
          <a:xfrm>
            <a:off x="7620000" y="9354780"/>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AutoShape 21">
            <a:extLst>
              <a:ext uri="{FF2B5EF4-FFF2-40B4-BE49-F238E27FC236}">
                <a16:creationId xmlns:a16="http://schemas.microsoft.com/office/drawing/2014/main" id="{2BAF38B0-3B42-BEE9-6C7D-7A8B2FC99DF7}"/>
              </a:ext>
            </a:extLst>
          </p:cNvPr>
          <p:cNvSpPr/>
          <p:nvPr/>
        </p:nvSpPr>
        <p:spPr>
          <a:xfrm>
            <a:off x="762000" y="9496465"/>
            <a:ext cx="6492240" cy="0"/>
          </a:xfrm>
          <a:prstGeom prst="line">
            <a:avLst/>
          </a:prstGeom>
          <a:ln w="76200" cap="flat">
            <a:solidFill>
              <a:srgbClr val="0F4662"/>
            </a:solidFill>
            <a:prstDash val="solid"/>
            <a:headEnd type="none" w="sm" len="sm"/>
            <a:tailEnd type="none" w="sm" len="sm"/>
          </a:ln>
        </p:spPr>
      </p:sp>
      <p:sp>
        <p:nvSpPr>
          <p:cNvPr id="27" name="Freeform 7">
            <a:extLst>
              <a:ext uri="{FF2B5EF4-FFF2-40B4-BE49-F238E27FC236}">
                <a16:creationId xmlns:a16="http://schemas.microsoft.com/office/drawing/2014/main" id="{8FFE27F7-9CF2-0B37-1743-A63833C8BE5A}"/>
              </a:ext>
            </a:extLst>
          </p:cNvPr>
          <p:cNvSpPr/>
          <p:nvPr/>
        </p:nvSpPr>
        <p:spPr>
          <a:xfrm>
            <a:off x="8458200" y="848915"/>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7" name="Group 2">
            <a:extLst>
              <a:ext uri="{FF2B5EF4-FFF2-40B4-BE49-F238E27FC236}">
                <a16:creationId xmlns:a16="http://schemas.microsoft.com/office/drawing/2014/main" id="{6730900E-93B6-C0E2-0CE6-F39A852A279E}"/>
              </a:ext>
            </a:extLst>
          </p:cNvPr>
          <p:cNvGrpSpPr/>
          <p:nvPr/>
        </p:nvGrpSpPr>
        <p:grpSpPr>
          <a:xfrm rot="10800000">
            <a:off x="-1" y="8801100"/>
            <a:ext cx="18288000" cy="1485900"/>
            <a:chOff x="0" y="0"/>
            <a:chExt cx="4816593" cy="1079700"/>
          </a:xfrm>
        </p:grpSpPr>
        <p:sp>
          <p:nvSpPr>
            <p:cNvPr id="8" name="Freeform 3">
              <a:extLst>
                <a:ext uri="{FF2B5EF4-FFF2-40B4-BE49-F238E27FC236}">
                  <a16:creationId xmlns:a16="http://schemas.microsoft.com/office/drawing/2014/main" id="{D6F0FF9E-DCAE-5581-0F29-3C7E691034CE}"/>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9" name="TextBox 4">
              <a:extLst>
                <a:ext uri="{FF2B5EF4-FFF2-40B4-BE49-F238E27FC236}">
                  <a16:creationId xmlns:a16="http://schemas.microsoft.com/office/drawing/2014/main" id="{52DBA73C-0AC1-F3AB-2FFE-A5803DE78DBB}"/>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grpSp>
        <p:nvGrpSpPr>
          <p:cNvPr id="4" name="Group 2">
            <a:extLst>
              <a:ext uri="{FF2B5EF4-FFF2-40B4-BE49-F238E27FC236}">
                <a16:creationId xmlns:a16="http://schemas.microsoft.com/office/drawing/2014/main" id="{EB8C2A7B-DC0C-AF8C-7042-9B5DF0E9087C}"/>
              </a:ext>
            </a:extLst>
          </p:cNvPr>
          <p:cNvGrpSpPr/>
          <p:nvPr/>
        </p:nvGrpSpPr>
        <p:grpSpPr>
          <a:xfrm rot="10800000">
            <a:off x="-1" y="-2"/>
            <a:ext cx="18288000" cy="2033894"/>
            <a:chOff x="0" y="0"/>
            <a:chExt cx="4816593" cy="1079700"/>
          </a:xfrm>
        </p:grpSpPr>
        <p:sp>
          <p:nvSpPr>
            <p:cNvPr id="5" name="Freeform 3">
              <a:extLst>
                <a:ext uri="{FF2B5EF4-FFF2-40B4-BE49-F238E27FC236}">
                  <a16:creationId xmlns:a16="http://schemas.microsoft.com/office/drawing/2014/main" id="{7C9E57D5-255D-E081-6E39-9B3C8BCE9027}"/>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6" name="TextBox 4">
              <a:extLst>
                <a:ext uri="{FF2B5EF4-FFF2-40B4-BE49-F238E27FC236}">
                  <a16:creationId xmlns:a16="http://schemas.microsoft.com/office/drawing/2014/main" id="{9483E437-969E-41DE-5063-30893250CE6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4" name="TextBox 14"/>
          <p:cNvSpPr txBox="1"/>
          <p:nvPr/>
        </p:nvSpPr>
        <p:spPr>
          <a:xfrm>
            <a:off x="1028700" y="495300"/>
            <a:ext cx="8115300"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Demo</a:t>
            </a:r>
            <a:endParaRPr lang="en-US" sz="6399" dirty="0">
              <a:solidFill>
                <a:srgbClr val="0F4662"/>
              </a:solidFill>
              <a:latin typeface="Cormorant Garamond Bold Italics"/>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sp>
        <p:nvSpPr>
          <p:cNvPr id="24" name="TextBox 23">
            <a:extLst>
              <a:ext uri="{FF2B5EF4-FFF2-40B4-BE49-F238E27FC236}">
                <a16:creationId xmlns:a16="http://schemas.microsoft.com/office/drawing/2014/main" id="{51236FC5-B2EC-F0D0-75C3-B8D69855AABE}"/>
              </a:ext>
            </a:extLst>
          </p:cNvPr>
          <p:cNvSpPr txBox="1"/>
          <p:nvPr/>
        </p:nvSpPr>
        <p:spPr>
          <a:xfrm>
            <a:off x="4229879" y="8029680"/>
            <a:ext cx="9828240" cy="646331"/>
          </a:xfrm>
          <a:prstGeom prst="rect">
            <a:avLst/>
          </a:prstGeom>
          <a:noFill/>
        </p:spPr>
        <p:txBody>
          <a:bodyPr wrap="square" rtlCol="0">
            <a:spAutoFit/>
          </a:bodyPr>
          <a:lstStyle/>
          <a:p>
            <a:pPr algn="ctr"/>
            <a:r>
              <a:rPr lang="vi-VN" sz="3600">
                <a:cs typeface="Arial" panose="020B0604020202020204" pitchFamily="34" charset="0"/>
              </a:rPr>
              <a:t>Tính toán tham số S, x ,v</a:t>
            </a:r>
            <a:endParaRPr lang="en-US" sz="3600" dirty="0">
              <a:cs typeface="Arial" panose="020B0604020202020204" pitchFamily="34" charset="0"/>
            </a:endParaRPr>
          </a:p>
        </p:txBody>
      </p:sp>
      <p:pic>
        <p:nvPicPr>
          <p:cNvPr id="3" name="Picture 2">
            <a:extLst>
              <a:ext uri="{FF2B5EF4-FFF2-40B4-BE49-F238E27FC236}">
                <a16:creationId xmlns:a16="http://schemas.microsoft.com/office/drawing/2014/main" id="{A1C2A9E0-BCB8-711A-5430-D108A1ECF062}"/>
              </a:ext>
            </a:extLst>
          </p:cNvPr>
          <p:cNvPicPr>
            <a:picLocks noChangeAspect="1"/>
          </p:cNvPicPr>
          <p:nvPr/>
        </p:nvPicPr>
        <p:blipFill>
          <a:blip r:embed="rId2"/>
          <a:stretch>
            <a:fillRect/>
          </a:stretch>
        </p:blipFill>
        <p:spPr>
          <a:xfrm>
            <a:off x="1553841" y="2019300"/>
            <a:ext cx="15180318" cy="5628012"/>
          </a:xfrm>
          <a:prstGeom prst="rect">
            <a:avLst/>
          </a:prstGeom>
        </p:spPr>
      </p:pic>
      <p:sp>
        <p:nvSpPr>
          <p:cNvPr id="10" name="Freeform 7">
            <a:extLst>
              <a:ext uri="{FF2B5EF4-FFF2-40B4-BE49-F238E27FC236}">
                <a16:creationId xmlns:a16="http://schemas.microsoft.com/office/drawing/2014/main" id="{FB929F02-C6E4-C449-0CC9-549F63CA5B35}"/>
              </a:ext>
            </a:extLst>
          </p:cNvPr>
          <p:cNvSpPr/>
          <p:nvPr/>
        </p:nvSpPr>
        <p:spPr>
          <a:xfrm>
            <a:off x="8458200" y="848915"/>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7">
            <a:extLst>
              <a:ext uri="{FF2B5EF4-FFF2-40B4-BE49-F238E27FC236}">
                <a16:creationId xmlns:a16="http://schemas.microsoft.com/office/drawing/2014/main" id="{EA12A40F-E2F1-DBE1-3FB0-A826A5A97B82}"/>
              </a:ext>
            </a:extLst>
          </p:cNvPr>
          <p:cNvSpPr/>
          <p:nvPr/>
        </p:nvSpPr>
        <p:spPr>
          <a:xfrm>
            <a:off x="7620000" y="9354780"/>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AutoShape 21">
            <a:extLst>
              <a:ext uri="{FF2B5EF4-FFF2-40B4-BE49-F238E27FC236}">
                <a16:creationId xmlns:a16="http://schemas.microsoft.com/office/drawing/2014/main" id="{1D10C708-1F55-A44F-CBC1-5D75AE237A92}"/>
              </a:ext>
            </a:extLst>
          </p:cNvPr>
          <p:cNvSpPr/>
          <p:nvPr/>
        </p:nvSpPr>
        <p:spPr>
          <a:xfrm>
            <a:off x="762000" y="9496465"/>
            <a:ext cx="6492240"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405831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9" name="Group 2">
            <a:extLst>
              <a:ext uri="{FF2B5EF4-FFF2-40B4-BE49-F238E27FC236}">
                <a16:creationId xmlns:a16="http://schemas.microsoft.com/office/drawing/2014/main" id="{E101B309-DF43-3A6A-1F70-8A0041A2CC3C}"/>
              </a:ext>
            </a:extLst>
          </p:cNvPr>
          <p:cNvGrpSpPr/>
          <p:nvPr/>
        </p:nvGrpSpPr>
        <p:grpSpPr>
          <a:xfrm rot="10800000">
            <a:off x="-1" y="8801100"/>
            <a:ext cx="18288000" cy="1485900"/>
            <a:chOff x="0" y="0"/>
            <a:chExt cx="4816593" cy="1079700"/>
          </a:xfrm>
        </p:grpSpPr>
        <p:sp>
          <p:nvSpPr>
            <p:cNvPr id="10" name="Freeform 3">
              <a:extLst>
                <a:ext uri="{FF2B5EF4-FFF2-40B4-BE49-F238E27FC236}">
                  <a16:creationId xmlns:a16="http://schemas.microsoft.com/office/drawing/2014/main" id="{35BF864C-6E3A-CAFE-3EFF-5BF6490F2597}"/>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1" name="TextBox 4">
              <a:extLst>
                <a:ext uri="{FF2B5EF4-FFF2-40B4-BE49-F238E27FC236}">
                  <a16:creationId xmlns:a16="http://schemas.microsoft.com/office/drawing/2014/main" id="{50CDC8C5-30DC-A3B0-8D90-C050007734C9}"/>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grpSp>
        <p:nvGrpSpPr>
          <p:cNvPr id="6" name="Group 2">
            <a:extLst>
              <a:ext uri="{FF2B5EF4-FFF2-40B4-BE49-F238E27FC236}">
                <a16:creationId xmlns:a16="http://schemas.microsoft.com/office/drawing/2014/main" id="{79FC6098-E755-3FAA-5025-D2204FF50AA3}"/>
              </a:ext>
            </a:extLst>
          </p:cNvPr>
          <p:cNvGrpSpPr/>
          <p:nvPr/>
        </p:nvGrpSpPr>
        <p:grpSpPr>
          <a:xfrm rot="10800000">
            <a:off x="0" y="0"/>
            <a:ext cx="18288000" cy="2033894"/>
            <a:chOff x="0" y="0"/>
            <a:chExt cx="4816593" cy="1079700"/>
          </a:xfrm>
        </p:grpSpPr>
        <p:sp>
          <p:nvSpPr>
            <p:cNvPr id="7" name="Freeform 3">
              <a:extLst>
                <a:ext uri="{FF2B5EF4-FFF2-40B4-BE49-F238E27FC236}">
                  <a16:creationId xmlns:a16="http://schemas.microsoft.com/office/drawing/2014/main" id="{6D99C8F1-341C-0E07-D29E-CCD48C71038F}"/>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8" name="TextBox 4">
              <a:extLst>
                <a:ext uri="{FF2B5EF4-FFF2-40B4-BE49-F238E27FC236}">
                  <a16:creationId xmlns:a16="http://schemas.microsoft.com/office/drawing/2014/main" id="{E0AF3751-9EFF-B8C8-583B-8EB607527861}"/>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4" name="TextBox 14"/>
          <p:cNvSpPr txBox="1"/>
          <p:nvPr/>
        </p:nvSpPr>
        <p:spPr>
          <a:xfrm>
            <a:off x="1028700" y="495300"/>
            <a:ext cx="8115300"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Demo</a:t>
            </a:r>
            <a:endParaRPr lang="en-US" sz="6399" dirty="0">
              <a:solidFill>
                <a:srgbClr val="0F4662"/>
              </a:solidFill>
              <a:latin typeface="Cormorant Garamond Bold Italics"/>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sp>
        <p:nvSpPr>
          <p:cNvPr id="24" name="TextBox 23">
            <a:extLst>
              <a:ext uri="{FF2B5EF4-FFF2-40B4-BE49-F238E27FC236}">
                <a16:creationId xmlns:a16="http://schemas.microsoft.com/office/drawing/2014/main" id="{51236FC5-B2EC-F0D0-75C3-B8D69855AABE}"/>
              </a:ext>
            </a:extLst>
          </p:cNvPr>
          <p:cNvSpPr txBox="1"/>
          <p:nvPr/>
        </p:nvSpPr>
        <p:spPr>
          <a:xfrm>
            <a:off x="3905639" y="7849247"/>
            <a:ext cx="11010121" cy="646331"/>
          </a:xfrm>
          <a:prstGeom prst="rect">
            <a:avLst/>
          </a:prstGeom>
          <a:noFill/>
        </p:spPr>
        <p:txBody>
          <a:bodyPr wrap="square" rtlCol="0">
            <a:spAutoFit/>
          </a:bodyPr>
          <a:lstStyle/>
          <a:p>
            <a:pPr algn="ctr"/>
            <a:r>
              <a:rPr lang="vi-VN" sz="3600">
                <a:cs typeface="Arial" panose="020B0604020202020204" pitchFamily="34" charset="0"/>
              </a:rPr>
              <a:t>T</a:t>
            </a:r>
            <a:r>
              <a:rPr lang="pt-BR" sz="3600">
                <a:cs typeface="Arial" panose="020B0604020202020204" pitchFamily="34" charset="0"/>
              </a:rPr>
              <a:t>ính toán các tham số A, x và S</a:t>
            </a:r>
            <a:endParaRPr lang="en-US" sz="3600" dirty="0">
              <a:cs typeface="Arial" panose="020B0604020202020204" pitchFamily="34" charset="0"/>
            </a:endParaRPr>
          </a:p>
        </p:txBody>
      </p:sp>
      <p:pic>
        <p:nvPicPr>
          <p:cNvPr id="4" name="Picture 3">
            <a:extLst>
              <a:ext uri="{FF2B5EF4-FFF2-40B4-BE49-F238E27FC236}">
                <a16:creationId xmlns:a16="http://schemas.microsoft.com/office/drawing/2014/main" id="{8CDE4557-345B-5D56-D224-3BFD4F42AD64}"/>
              </a:ext>
            </a:extLst>
          </p:cNvPr>
          <p:cNvPicPr>
            <a:picLocks noChangeAspect="1"/>
          </p:cNvPicPr>
          <p:nvPr/>
        </p:nvPicPr>
        <p:blipFill>
          <a:blip r:embed="rId2"/>
          <a:stretch>
            <a:fillRect/>
          </a:stretch>
        </p:blipFill>
        <p:spPr>
          <a:xfrm>
            <a:off x="2135386" y="2019300"/>
            <a:ext cx="14017228" cy="5620435"/>
          </a:xfrm>
          <a:prstGeom prst="rect">
            <a:avLst/>
          </a:prstGeom>
        </p:spPr>
      </p:pic>
      <p:sp>
        <p:nvSpPr>
          <p:cNvPr id="5" name="Freeform 7">
            <a:extLst>
              <a:ext uri="{FF2B5EF4-FFF2-40B4-BE49-F238E27FC236}">
                <a16:creationId xmlns:a16="http://schemas.microsoft.com/office/drawing/2014/main" id="{9FE58B34-8EEC-D61E-806B-E49C29A229E3}"/>
              </a:ext>
            </a:extLst>
          </p:cNvPr>
          <p:cNvSpPr/>
          <p:nvPr/>
        </p:nvSpPr>
        <p:spPr>
          <a:xfrm>
            <a:off x="8458200" y="848915"/>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7">
            <a:extLst>
              <a:ext uri="{FF2B5EF4-FFF2-40B4-BE49-F238E27FC236}">
                <a16:creationId xmlns:a16="http://schemas.microsoft.com/office/drawing/2014/main" id="{F338B442-D630-8745-D46F-10CC6750D997}"/>
              </a:ext>
            </a:extLst>
          </p:cNvPr>
          <p:cNvSpPr/>
          <p:nvPr/>
        </p:nvSpPr>
        <p:spPr>
          <a:xfrm>
            <a:off x="7620000" y="9354780"/>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AutoShape 21">
            <a:extLst>
              <a:ext uri="{FF2B5EF4-FFF2-40B4-BE49-F238E27FC236}">
                <a16:creationId xmlns:a16="http://schemas.microsoft.com/office/drawing/2014/main" id="{A4876809-99DA-69AB-3535-4AF39C39966C}"/>
              </a:ext>
            </a:extLst>
          </p:cNvPr>
          <p:cNvSpPr/>
          <p:nvPr/>
        </p:nvSpPr>
        <p:spPr>
          <a:xfrm>
            <a:off x="762000" y="9496465"/>
            <a:ext cx="6492240"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258269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9" name="Group 2">
            <a:extLst>
              <a:ext uri="{FF2B5EF4-FFF2-40B4-BE49-F238E27FC236}">
                <a16:creationId xmlns:a16="http://schemas.microsoft.com/office/drawing/2014/main" id="{D006482B-312A-DA85-68DC-CCAD23EDFC63}"/>
              </a:ext>
            </a:extLst>
          </p:cNvPr>
          <p:cNvGrpSpPr/>
          <p:nvPr/>
        </p:nvGrpSpPr>
        <p:grpSpPr>
          <a:xfrm rot="10800000">
            <a:off x="-1" y="8801100"/>
            <a:ext cx="18288000" cy="1485900"/>
            <a:chOff x="0" y="0"/>
            <a:chExt cx="4816593" cy="1079700"/>
          </a:xfrm>
        </p:grpSpPr>
        <p:sp>
          <p:nvSpPr>
            <p:cNvPr id="10" name="Freeform 3">
              <a:extLst>
                <a:ext uri="{FF2B5EF4-FFF2-40B4-BE49-F238E27FC236}">
                  <a16:creationId xmlns:a16="http://schemas.microsoft.com/office/drawing/2014/main" id="{CA2B0BB8-3179-BFEB-1501-D8F713BF54F7}"/>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1" name="TextBox 4">
              <a:extLst>
                <a:ext uri="{FF2B5EF4-FFF2-40B4-BE49-F238E27FC236}">
                  <a16:creationId xmlns:a16="http://schemas.microsoft.com/office/drawing/2014/main" id="{E32115E4-A53A-97CD-C249-07C0A6D077E6}"/>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2" name="Freeform 7">
            <a:extLst>
              <a:ext uri="{FF2B5EF4-FFF2-40B4-BE49-F238E27FC236}">
                <a16:creationId xmlns:a16="http://schemas.microsoft.com/office/drawing/2014/main" id="{FFE37927-76B9-5770-4B3C-8EABE75851FC}"/>
              </a:ext>
            </a:extLst>
          </p:cNvPr>
          <p:cNvSpPr/>
          <p:nvPr/>
        </p:nvSpPr>
        <p:spPr>
          <a:xfrm>
            <a:off x="7620000" y="9354780"/>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AutoShape 21">
            <a:extLst>
              <a:ext uri="{FF2B5EF4-FFF2-40B4-BE49-F238E27FC236}">
                <a16:creationId xmlns:a16="http://schemas.microsoft.com/office/drawing/2014/main" id="{48FFFBDC-259C-FFB4-0414-873D9A150E04}"/>
              </a:ext>
            </a:extLst>
          </p:cNvPr>
          <p:cNvSpPr/>
          <p:nvPr/>
        </p:nvSpPr>
        <p:spPr>
          <a:xfrm>
            <a:off x="762000" y="9496465"/>
            <a:ext cx="6492240" cy="0"/>
          </a:xfrm>
          <a:prstGeom prst="line">
            <a:avLst/>
          </a:prstGeom>
          <a:ln w="76200" cap="flat">
            <a:solidFill>
              <a:srgbClr val="0F4662"/>
            </a:solidFill>
            <a:prstDash val="solid"/>
            <a:headEnd type="none" w="sm" len="sm"/>
            <a:tailEnd type="none" w="sm" len="sm"/>
          </a:ln>
        </p:spPr>
      </p:sp>
      <p:grpSp>
        <p:nvGrpSpPr>
          <p:cNvPr id="5" name="Group 2">
            <a:extLst>
              <a:ext uri="{FF2B5EF4-FFF2-40B4-BE49-F238E27FC236}">
                <a16:creationId xmlns:a16="http://schemas.microsoft.com/office/drawing/2014/main" id="{0A2AB163-AE46-2BA7-5C01-5E60D4DA6767}"/>
              </a:ext>
            </a:extLst>
          </p:cNvPr>
          <p:cNvGrpSpPr/>
          <p:nvPr/>
        </p:nvGrpSpPr>
        <p:grpSpPr>
          <a:xfrm rot="10800000">
            <a:off x="0" y="0"/>
            <a:ext cx="18288000" cy="2033894"/>
            <a:chOff x="0" y="0"/>
            <a:chExt cx="4816593" cy="1079700"/>
          </a:xfrm>
        </p:grpSpPr>
        <p:sp>
          <p:nvSpPr>
            <p:cNvPr id="6" name="Freeform 3">
              <a:extLst>
                <a:ext uri="{FF2B5EF4-FFF2-40B4-BE49-F238E27FC236}">
                  <a16:creationId xmlns:a16="http://schemas.microsoft.com/office/drawing/2014/main" id="{9914CF84-CCBD-B1E1-3C13-1AFEAC38108A}"/>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7" name="TextBox 4">
              <a:extLst>
                <a:ext uri="{FF2B5EF4-FFF2-40B4-BE49-F238E27FC236}">
                  <a16:creationId xmlns:a16="http://schemas.microsoft.com/office/drawing/2014/main" id="{1F536264-00B1-57E1-A7C4-1E88D3190D39}"/>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4" name="TextBox 14"/>
          <p:cNvSpPr txBox="1"/>
          <p:nvPr/>
        </p:nvSpPr>
        <p:spPr>
          <a:xfrm>
            <a:off x="1028700" y="495300"/>
            <a:ext cx="8115300"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Demo</a:t>
            </a:r>
            <a:endParaRPr lang="en-US" sz="6399" dirty="0">
              <a:solidFill>
                <a:srgbClr val="0F4662"/>
              </a:solidFill>
              <a:latin typeface="Cormorant Garamond Bold Italics"/>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sp>
        <p:nvSpPr>
          <p:cNvPr id="24" name="TextBox 23">
            <a:extLst>
              <a:ext uri="{FF2B5EF4-FFF2-40B4-BE49-F238E27FC236}">
                <a16:creationId xmlns:a16="http://schemas.microsoft.com/office/drawing/2014/main" id="{51236FC5-B2EC-F0D0-75C3-B8D69855AABE}"/>
              </a:ext>
            </a:extLst>
          </p:cNvPr>
          <p:cNvSpPr txBox="1"/>
          <p:nvPr/>
        </p:nvSpPr>
        <p:spPr>
          <a:xfrm>
            <a:off x="4229879" y="7917914"/>
            <a:ext cx="9828240" cy="646331"/>
          </a:xfrm>
          <a:prstGeom prst="rect">
            <a:avLst/>
          </a:prstGeom>
          <a:noFill/>
        </p:spPr>
        <p:txBody>
          <a:bodyPr wrap="square" rtlCol="0">
            <a:spAutoFit/>
          </a:bodyPr>
          <a:lstStyle/>
          <a:p>
            <a:pPr algn="ctr"/>
            <a:r>
              <a:rPr lang="vi-VN" sz="3600">
                <a:cs typeface="Arial" panose="020B0604020202020204" pitchFamily="34" charset="0"/>
              </a:rPr>
              <a:t>Máy chủ tính toán các tham số B, u, v, S</a:t>
            </a:r>
            <a:endParaRPr lang="en-US" sz="3600" dirty="0">
              <a:cs typeface="Arial" panose="020B0604020202020204" pitchFamily="34" charset="0"/>
            </a:endParaRPr>
          </a:p>
        </p:txBody>
      </p:sp>
      <p:pic>
        <p:nvPicPr>
          <p:cNvPr id="3" name="Picture 2">
            <a:extLst>
              <a:ext uri="{FF2B5EF4-FFF2-40B4-BE49-F238E27FC236}">
                <a16:creationId xmlns:a16="http://schemas.microsoft.com/office/drawing/2014/main" id="{C56F8B31-4A53-7055-0714-DA647E2DA042}"/>
              </a:ext>
            </a:extLst>
          </p:cNvPr>
          <p:cNvPicPr>
            <a:picLocks noChangeAspect="1"/>
          </p:cNvPicPr>
          <p:nvPr/>
        </p:nvPicPr>
        <p:blipFill>
          <a:blip r:embed="rId4"/>
          <a:stretch>
            <a:fillRect/>
          </a:stretch>
        </p:blipFill>
        <p:spPr>
          <a:xfrm>
            <a:off x="2602706" y="2095500"/>
            <a:ext cx="13082587" cy="5655367"/>
          </a:xfrm>
          <a:prstGeom prst="rect">
            <a:avLst/>
          </a:prstGeom>
        </p:spPr>
      </p:pic>
      <p:sp>
        <p:nvSpPr>
          <p:cNvPr id="8" name="Freeform 7">
            <a:extLst>
              <a:ext uri="{FF2B5EF4-FFF2-40B4-BE49-F238E27FC236}">
                <a16:creationId xmlns:a16="http://schemas.microsoft.com/office/drawing/2014/main" id="{B667753E-F738-1A90-54B0-132A8C8A6875}"/>
              </a:ext>
            </a:extLst>
          </p:cNvPr>
          <p:cNvSpPr/>
          <p:nvPr/>
        </p:nvSpPr>
        <p:spPr>
          <a:xfrm>
            <a:off x="8458200" y="848915"/>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95931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10" name="Group 2">
            <a:extLst>
              <a:ext uri="{FF2B5EF4-FFF2-40B4-BE49-F238E27FC236}">
                <a16:creationId xmlns:a16="http://schemas.microsoft.com/office/drawing/2014/main" id="{A2214175-58D0-7BE5-5706-0A379637D851}"/>
              </a:ext>
            </a:extLst>
          </p:cNvPr>
          <p:cNvGrpSpPr/>
          <p:nvPr/>
        </p:nvGrpSpPr>
        <p:grpSpPr>
          <a:xfrm rot="10800000">
            <a:off x="0" y="0"/>
            <a:ext cx="18288000" cy="2033894"/>
            <a:chOff x="0" y="0"/>
            <a:chExt cx="4816593" cy="1079700"/>
          </a:xfrm>
        </p:grpSpPr>
        <p:sp>
          <p:nvSpPr>
            <p:cNvPr id="11" name="Freeform 3">
              <a:extLst>
                <a:ext uri="{FF2B5EF4-FFF2-40B4-BE49-F238E27FC236}">
                  <a16:creationId xmlns:a16="http://schemas.microsoft.com/office/drawing/2014/main" id="{28FA1AFD-75E1-D63B-B7F0-527190F8D109}"/>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2" name="TextBox 4">
              <a:extLst>
                <a:ext uri="{FF2B5EF4-FFF2-40B4-BE49-F238E27FC236}">
                  <a16:creationId xmlns:a16="http://schemas.microsoft.com/office/drawing/2014/main" id="{D44F2EAE-B4BC-4EB0-F3E7-728CB45951FF}"/>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3" name="Freeform 7">
            <a:extLst>
              <a:ext uri="{FF2B5EF4-FFF2-40B4-BE49-F238E27FC236}">
                <a16:creationId xmlns:a16="http://schemas.microsoft.com/office/drawing/2014/main" id="{2A82CDC8-063E-4530-4D73-B8CF196F2C5C}"/>
              </a:ext>
            </a:extLst>
          </p:cNvPr>
          <p:cNvSpPr/>
          <p:nvPr/>
        </p:nvSpPr>
        <p:spPr>
          <a:xfrm>
            <a:off x="8458200" y="848915"/>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1028700" y="495300"/>
            <a:ext cx="8115300"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Demo</a:t>
            </a:r>
            <a:endParaRPr lang="en-US" sz="6399" dirty="0">
              <a:solidFill>
                <a:srgbClr val="0F4662"/>
              </a:solidFill>
              <a:latin typeface="Cormorant Garamond Bold Italics"/>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sp>
        <p:nvSpPr>
          <p:cNvPr id="24" name="TextBox 23">
            <a:extLst>
              <a:ext uri="{FF2B5EF4-FFF2-40B4-BE49-F238E27FC236}">
                <a16:creationId xmlns:a16="http://schemas.microsoft.com/office/drawing/2014/main" id="{51236FC5-B2EC-F0D0-75C3-B8D69855AABE}"/>
              </a:ext>
            </a:extLst>
          </p:cNvPr>
          <p:cNvSpPr txBox="1"/>
          <p:nvPr/>
        </p:nvSpPr>
        <p:spPr>
          <a:xfrm>
            <a:off x="4477138" y="5912229"/>
            <a:ext cx="9333721" cy="1200329"/>
          </a:xfrm>
          <a:prstGeom prst="rect">
            <a:avLst/>
          </a:prstGeom>
          <a:noFill/>
        </p:spPr>
        <p:txBody>
          <a:bodyPr wrap="square" rtlCol="0">
            <a:spAutoFit/>
          </a:bodyPr>
          <a:lstStyle/>
          <a:p>
            <a:pPr algn="ctr"/>
            <a:r>
              <a:rPr lang="vi-VN" sz="3600">
                <a:cs typeface="Arial" panose="020B0604020202020204" pitchFamily="34" charset="0"/>
              </a:rPr>
              <a:t>Các thông số trùng khớp nhau sẽ hiển thị đăng nhập thành công</a:t>
            </a:r>
            <a:endParaRPr lang="en-US" sz="3600" dirty="0">
              <a:cs typeface="Arial" panose="020B0604020202020204" pitchFamily="34" charset="0"/>
            </a:endParaRPr>
          </a:p>
        </p:txBody>
      </p:sp>
      <p:pic>
        <p:nvPicPr>
          <p:cNvPr id="4" name="Picture 3">
            <a:extLst>
              <a:ext uri="{FF2B5EF4-FFF2-40B4-BE49-F238E27FC236}">
                <a16:creationId xmlns:a16="http://schemas.microsoft.com/office/drawing/2014/main" id="{328FDEC3-845F-C8F9-B1C2-F15F624AC1F1}"/>
              </a:ext>
            </a:extLst>
          </p:cNvPr>
          <p:cNvPicPr>
            <a:picLocks noChangeAspect="1"/>
          </p:cNvPicPr>
          <p:nvPr/>
        </p:nvPicPr>
        <p:blipFill>
          <a:blip r:embed="rId4"/>
          <a:stretch>
            <a:fillRect/>
          </a:stretch>
        </p:blipFill>
        <p:spPr>
          <a:xfrm>
            <a:off x="794887" y="4345230"/>
            <a:ext cx="16698225" cy="1596539"/>
          </a:xfrm>
          <a:prstGeom prst="rect">
            <a:avLst/>
          </a:prstGeom>
        </p:spPr>
      </p:pic>
      <p:grpSp>
        <p:nvGrpSpPr>
          <p:cNvPr id="5" name="Group 2">
            <a:extLst>
              <a:ext uri="{FF2B5EF4-FFF2-40B4-BE49-F238E27FC236}">
                <a16:creationId xmlns:a16="http://schemas.microsoft.com/office/drawing/2014/main" id="{98ABB2F7-9FF1-B7DD-E211-CC02699B5662}"/>
              </a:ext>
            </a:extLst>
          </p:cNvPr>
          <p:cNvGrpSpPr/>
          <p:nvPr/>
        </p:nvGrpSpPr>
        <p:grpSpPr>
          <a:xfrm rot="10800000">
            <a:off x="-1" y="8801100"/>
            <a:ext cx="18288000" cy="1485900"/>
            <a:chOff x="0" y="0"/>
            <a:chExt cx="4816593" cy="1079700"/>
          </a:xfrm>
        </p:grpSpPr>
        <p:sp>
          <p:nvSpPr>
            <p:cNvPr id="6" name="Freeform 3">
              <a:extLst>
                <a:ext uri="{FF2B5EF4-FFF2-40B4-BE49-F238E27FC236}">
                  <a16:creationId xmlns:a16="http://schemas.microsoft.com/office/drawing/2014/main" id="{8C6059C3-DE94-0E74-45FA-C2A99AAADC32}"/>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7" name="TextBox 4">
              <a:extLst>
                <a:ext uri="{FF2B5EF4-FFF2-40B4-BE49-F238E27FC236}">
                  <a16:creationId xmlns:a16="http://schemas.microsoft.com/office/drawing/2014/main" id="{6D37910A-FF30-C3B7-525B-659A331F1C85}"/>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8" name="Freeform 7">
            <a:extLst>
              <a:ext uri="{FF2B5EF4-FFF2-40B4-BE49-F238E27FC236}">
                <a16:creationId xmlns:a16="http://schemas.microsoft.com/office/drawing/2014/main" id="{5E3A3DAA-A345-2281-6453-655E21AB34CD}"/>
              </a:ext>
            </a:extLst>
          </p:cNvPr>
          <p:cNvSpPr/>
          <p:nvPr/>
        </p:nvSpPr>
        <p:spPr>
          <a:xfrm>
            <a:off x="7620000" y="9354780"/>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21">
            <a:extLst>
              <a:ext uri="{FF2B5EF4-FFF2-40B4-BE49-F238E27FC236}">
                <a16:creationId xmlns:a16="http://schemas.microsoft.com/office/drawing/2014/main" id="{2AB088F3-0F55-08CA-B8E3-53EE4937A95F}"/>
              </a:ext>
            </a:extLst>
          </p:cNvPr>
          <p:cNvSpPr/>
          <p:nvPr/>
        </p:nvSpPr>
        <p:spPr>
          <a:xfrm>
            <a:off x="762000" y="9496465"/>
            <a:ext cx="6492240"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261604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10" name="Group 2">
            <a:extLst>
              <a:ext uri="{FF2B5EF4-FFF2-40B4-BE49-F238E27FC236}">
                <a16:creationId xmlns:a16="http://schemas.microsoft.com/office/drawing/2014/main" id="{55360E33-0E77-365D-AA57-C681A0F113C5}"/>
              </a:ext>
            </a:extLst>
          </p:cNvPr>
          <p:cNvGrpSpPr/>
          <p:nvPr/>
        </p:nvGrpSpPr>
        <p:grpSpPr>
          <a:xfrm rot="10800000">
            <a:off x="0" y="0"/>
            <a:ext cx="18288000" cy="2033894"/>
            <a:chOff x="0" y="0"/>
            <a:chExt cx="4816593" cy="1079700"/>
          </a:xfrm>
        </p:grpSpPr>
        <p:sp>
          <p:nvSpPr>
            <p:cNvPr id="11" name="Freeform 3">
              <a:extLst>
                <a:ext uri="{FF2B5EF4-FFF2-40B4-BE49-F238E27FC236}">
                  <a16:creationId xmlns:a16="http://schemas.microsoft.com/office/drawing/2014/main" id="{2CDF9A1A-0A2F-68E7-2E94-A24207D2115A}"/>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2" name="TextBox 4">
              <a:extLst>
                <a:ext uri="{FF2B5EF4-FFF2-40B4-BE49-F238E27FC236}">
                  <a16:creationId xmlns:a16="http://schemas.microsoft.com/office/drawing/2014/main" id="{95C2F7CB-614A-8811-B5E1-EA7515E7778F}"/>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3" name="Freeform 7">
            <a:extLst>
              <a:ext uri="{FF2B5EF4-FFF2-40B4-BE49-F238E27FC236}">
                <a16:creationId xmlns:a16="http://schemas.microsoft.com/office/drawing/2014/main" id="{F1523258-4C82-F9F4-7150-483B2AADA81C}"/>
              </a:ext>
            </a:extLst>
          </p:cNvPr>
          <p:cNvSpPr/>
          <p:nvPr/>
        </p:nvSpPr>
        <p:spPr>
          <a:xfrm>
            <a:off x="8458200" y="848915"/>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1028700" y="495300"/>
            <a:ext cx="8115300"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Demo</a:t>
            </a:r>
            <a:endParaRPr lang="en-US" sz="6399" dirty="0">
              <a:solidFill>
                <a:srgbClr val="0F4662"/>
              </a:solidFill>
              <a:latin typeface="Cormorant Garamond Bold Italics"/>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sp>
        <p:nvSpPr>
          <p:cNvPr id="24" name="TextBox 23">
            <a:extLst>
              <a:ext uri="{FF2B5EF4-FFF2-40B4-BE49-F238E27FC236}">
                <a16:creationId xmlns:a16="http://schemas.microsoft.com/office/drawing/2014/main" id="{51236FC5-B2EC-F0D0-75C3-B8D69855AABE}"/>
              </a:ext>
            </a:extLst>
          </p:cNvPr>
          <p:cNvSpPr txBox="1"/>
          <p:nvPr/>
        </p:nvSpPr>
        <p:spPr>
          <a:xfrm>
            <a:off x="4229879" y="5915977"/>
            <a:ext cx="9828240" cy="1200329"/>
          </a:xfrm>
          <a:prstGeom prst="rect">
            <a:avLst/>
          </a:prstGeom>
          <a:noFill/>
        </p:spPr>
        <p:txBody>
          <a:bodyPr wrap="square" rtlCol="0">
            <a:spAutoFit/>
          </a:bodyPr>
          <a:lstStyle/>
          <a:p>
            <a:pPr algn="ctr"/>
            <a:r>
              <a:rPr lang="vi-VN" sz="3600" dirty="0">
                <a:cs typeface="Arial" panose="020B0604020202020204" pitchFamily="34" charset="0"/>
              </a:rPr>
              <a:t>Nếu thông số trùng khớp giữa máy chủ và người dùng sẽ hiển thị đăng nhập thất bại </a:t>
            </a:r>
            <a:endParaRPr lang="en-US" sz="3600" dirty="0">
              <a:cs typeface="Arial" panose="020B0604020202020204" pitchFamily="34" charset="0"/>
            </a:endParaRPr>
          </a:p>
        </p:txBody>
      </p:sp>
      <p:pic>
        <p:nvPicPr>
          <p:cNvPr id="3" name="Picture 2">
            <a:extLst>
              <a:ext uri="{FF2B5EF4-FFF2-40B4-BE49-F238E27FC236}">
                <a16:creationId xmlns:a16="http://schemas.microsoft.com/office/drawing/2014/main" id="{483821E2-0459-17FA-D145-51A90BC3F7FB}"/>
              </a:ext>
            </a:extLst>
          </p:cNvPr>
          <p:cNvPicPr>
            <a:picLocks noChangeAspect="1"/>
          </p:cNvPicPr>
          <p:nvPr/>
        </p:nvPicPr>
        <p:blipFill>
          <a:blip r:embed="rId4"/>
          <a:stretch>
            <a:fillRect/>
          </a:stretch>
        </p:blipFill>
        <p:spPr>
          <a:xfrm>
            <a:off x="1562099" y="4239211"/>
            <a:ext cx="15163800" cy="1676766"/>
          </a:xfrm>
          <a:prstGeom prst="rect">
            <a:avLst/>
          </a:prstGeom>
        </p:spPr>
      </p:pic>
      <p:grpSp>
        <p:nvGrpSpPr>
          <p:cNvPr id="5" name="Group 2">
            <a:extLst>
              <a:ext uri="{FF2B5EF4-FFF2-40B4-BE49-F238E27FC236}">
                <a16:creationId xmlns:a16="http://schemas.microsoft.com/office/drawing/2014/main" id="{628DAA83-E08A-EE8A-EB32-727AE2659998}"/>
              </a:ext>
            </a:extLst>
          </p:cNvPr>
          <p:cNvGrpSpPr/>
          <p:nvPr/>
        </p:nvGrpSpPr>
        <p:grpSpPr>
          <a:xfrm rot="10800000">
            <a:off x="-1" y="8801100"/>
            <a:ext cx="18288000" cy="1485900"/>
            <a:chOff x="0" y="0"/>
            <a:chExt cx="4816593" cy="1079700"/>
          </a:xfrm>
        </p:grpSpPr>
        <p:sp>
          <p:nvSpPr>
            <p:cNvPr id="6" name="Freeform 3">
              <a:extLst>
                <a:ext uri="{FF2B5EF4-FFF2-40B4-BE49-F238E27FC236}">
                  <a16:creationId xmlns:a16="http://schemas.microsoft.com/office/drawing/2014/main" id="{AFAF6D1C-0644-098A-4A5B-1B9A4D196C48}"/>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7" name="TextBox 4">
              <a:extLst>
                <a:ext uri="{FF2B5EF4-FFF2-40B4-BE49-F238E27FC236}">
                  <a16:creationId xmlns:a16="http://schemas.microsoft.com/office/drawing/2014/main" id="{0489D0EF-6C12-EF2C-654E-75DDD6CA7EB0}"/>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8" name="Freeform 7">
            <a:extLst>
              <a:ext uri="{FF2B5EF4-FFF2-40B4-BE49-F238E27FC236}">
                <a16:creationId xmlns:a16="http://schemas.microsoft.com/office/drawing/2014/main" id="{5114CBB2-E5A7-0E9E-33FC-66300CE41E79}"/>
              </a:ext>
            </a:extLst>
          </p:cNvPr>
          <p:cNvSpPr/>
          <p:nvPr/>
        </p:nvSpPr>
        <p:spPr>
          <a:xfrm>
            <a:off x="7620000" y="9354780"/>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21">
            <a:extLst>
              <a:ext uri="{FF2B5EF4-FFF2-40B4-BE49-F238E27FC236}">
                <a16:creationId xmlns:a16="http://schemas.microsoft.com/office/drawing/2014/main" id="{95A5D03D-4FEF-6A41-570A-8355A7F68B02}"/>
              </a:ext>
            </a:extLst>
          </p:cNvPr>
          <p:cNvSpPr/>
          <p:nvPr/>
        </p:nvSpPr>
        <p:spPr>
          <a:xfrm>
            <a:off x="762000" y="9496465"/>
            <a:ext cx="6492240"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42043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Kết luận</a:t>
            </a:r>
            <a:endParaRPr lang="en-US" sz="6399" dirty="0">
              <a:solidFill>
                <a:srgbClr val="0F4662"/>
              </a:solidFill>
              <a:latin typeface="Cormorant Garamond Bold Italics"/>
            </a:endParaRPr>
          </a:p>
        </p:txBody>
      </p:sp>
      <p:sp>
        <p:nvSpPr>
          <p:cNvPr id="4" name="AutoShape 4"/>
          <p:cNvSpPr/>
          <p:nvPr/>
        </p:nvSpPr>
        <p:spPr>
          <a:xfrm>
            <a:off x="5897880" y="2355717"/>
            <a:ext cx="6492240" cy="0"/>
          </a:xfrm>
          <a:prstGeom prst="line">
            <a:avLst/>
          </a:prstGeom>
          <a:ln w="76200" cap="flat">
            <a:solidFill>
              <a:srgbClr val="0F4662"/>
            </a:solidFill>
            <a:prstDash val="solid"/>
            <a:headEnd type="none" w="sm" len="sm"/>
            <a:tailEnd type="none" w="sm" len="sm"/>
          </a:ln>
        </p:spPr>
      </p:sp>
      <p:sp>
        <p:nvSpPr>
          <p:cNvPr id="5" name="AutoShape 5"/>
          <p:cNvSpPr/>
          <p:nvPr/>
        </p:nvSpPr>
        <p:spPr>
          <a:xfrm>
            <a:off x="5897880" y="8159882"/>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1257300"/>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9">
            <a:extLst>
              <a:ext uri="{FF2B5EF4-FFF2-40B4-BE49-F238E27FC236}">
                <a16:creationId xmlns:a16="http://schemas.microsoft.com/office/drawing/2014/main" id="{C0440031-B374-FB95-5626-B6D4F94C876F}"/>
              </a:ext>
            </a:extLst>
          </p:cNvPr>
          <p:cNvSpPr/>
          <p:nvPr/>
        </p:nvSpPr>
        <p:spPr>
          <a:xfrm>
            <a:off x="15163800" y="7581900"/>
            <a:ext cx="2318994"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 name="TextBox 2">
            <a:extLst>
              <a:ext uri="{FF2B5EF4-FFF2-40B4-BE49-F238E27FC236}">
                <a16:creationId xmlns:a16="http://schemas.microsoft.com/office/drawing/2014/main" id="{7B902BC8-BBEB-5A62-E857-4E19AD78AD63}"/>
              </a:ext>
            </a:extLst>
          </p:cNvPr>
          <p:cNvSpPr txBox="1"/>
          <p:nvPr/>
        </p:nvSpPr>
        <p:spPr>
          <a:xfrm>
            <a:off x="1905000" y="3038901"/>
            <a:ext cx="13639800" cy="44358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3200">
                <a:effectLst/>
                <a:latin typeface="Times New Roman" panose="02020603050405020304" pitchFamily="18" charset="0"/>
                <a:ea typeface="Calibri" panose="020F0502020204030204" pitchFamily="34" charset="0"/>
                <a:cs typeface="Cordia New" panose="020B0304020202020204" pitchFamily="34" charset="-34"/>
              </a:rPr>
              <a:t>SRP cung cấp một phương pháp xác thực mật khẩu an toàn và hiệu quả trên mạng không an toàn, giúp ngăn chặn các cuộc tấn công từ điển và tránh việc truyền mật khẩu qua mạng.</a:t>
            </a:r>
            <a:endParaRPr lang="en-US" sz="3200">
              <a:effectLst/>
              <a:latin typeface="Times New Roman" panose="02020603050405020304" pitchFamily="18" charset="0"/>
              <a:ea typeface="Calibri" panose="020F0502020204030204" pitchFamily="34" charset="0"/>
              <a:cs typeface="Cordia New" panose="020B0304020202020204" pitchFamily="34" charset="-34"/>
            </a:endParaRPr>
          </a:p>
          <a:p>
            <a:pPr marL="285750" indent="-285750" algn="just">
              <a:lnSpc>
                <a:spcPct val="150000"/>
              </a:lnSpc>
              <a:buFont typeface="Arial" panose="020B0604020202020204" pitchFamily="34" charset="0"/>
              <a:buChar char="•"/>
            </a:pPr>
            <a:r>
              <a:rPr lang="vi-VN" sz="3200">
                <a:effectLst/>
                <a:latin typeface="Times New Roman" panose="02020603050405020304" pitchFamily="18" charset="0"/>
                <a:ea typeface="Calibri" panose="020F0502020204030204" pitchFamily="34" charset="0"/>
                <a:cs typeface="Cordia New" panose="020B0304020202020204" pitchFamily="34" charset="-34"/>
              </a:rPr>
              <a:t>Sử dụng SRP giúp tăng cường tính bảo mật bằng cách tạo ra một khóa phiên chia sẻ mạnh mẽ, từ đó cung cấp một cơ chế an toàn cho việc truyền thông giữa người dùng và máy chủ.</a:t>
            </a:r>
            <a:endParaRPr lang="en-US" sz="3200">
              <a:effectLst/>
              <a:latin typeface="Times New Roman" panose="02020603050405020304" pitchFamily="18" charset="0"/>
              <a:ea typeface="Calibri" panose="020F0502020204030204" pitchFamily="34" charset="0"/>
              <a:cs typeface="Cordia New" panose="020B0304020202020204" pitchFamily="34" charset="-3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a:solidFill>
                  <a:srgbClr val="0F4662"/>
                </a:solidFill>
                <a:latin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235D8C8-D109-4DDF-5A4C-E4683BD637E7}"/>
              </a:ext>
            </a:extLst>
          </p:cNvPr>
          <p:cNvSpPr/>
          <p:nvPr/>
        </p:nvSpPr>
        <p:spPr>
          <a:xfrm>
            <a:off x="7945582" y="3121954"/>
            <a:ext cx="8991600" cy="129989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6077792-375C-6F73-1189-2E95CB269CF1}"/>
              </a:ext>
            </a:extLst>
          </p:cNvPr>
          <p:cNvSpPr/>
          <p:nvPr/>
        </p:nvSpPr>
        <p:spPr>
          <a:xfrm>
            <a:off x="7924800" y="5215208"/>
            <a:ext cx="8991600" cy="129989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C1C4163-E63F-1F99-97BD-F444B7E5EAB9}"/>
              </a:ext>
            </a:extLst>
          </p:cNvPr>
          <p:cNvSpPr/>
          <p:nvPr/>
        </p:nvSpPr>
        <p:spPr>
          <a:xfrm>
            <a:off x="7945582" y="7501208"/>
            <a:ext cx="8991600" cy="129989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02EAA81-79DD-DC62-531E-D5354A949AFF}"/>
              </a:ext>
            </a:extLst>
          </p:cNvPr>
          <p:cNvSpPr/>
          <p:nvPr/>
        </p:nvSpPr>
        <p:spPr>
          <a:xfrm>
            <a:off x="7924800" y="1246567"/>
            <a:ext cx="8991600" cy="129989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
          <p:cNvGrpSpPr/>
          <p:nvPr/>
        </p:nvGrpSpPr>
        <p:grpSpPr>
          <a:xfrm rot="5400000">
            <a:off x="-1747408" y="1757796"/>
            <a:ext cx="10276611" cy="6781802"/>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1" name="TextBox 11"/>
          <p:cNvSpPr txBox="1"/>
          <p:nvPr/>
        </p:nvSpPr>
        <p:spPr>
          <a:xfrm>
            <a:off x="762000" y="3771900"/>
            <a:ext cx="9914964"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Nội dung báo cáo</a:t>
            </a:r>
            <a:endParaRPr lang="en-US" sz="6399" dirty="0">
              <a:solidFill>
                <a:srgbClr val="0F4662"/>
              </a:solidFill>
              <a:latin typeface="Cormorant Garamond Bold Italics"/>
            </a:endParaRPr>
          </a:p>
        </p:txBody>
      </p:sp>
      <p:sp>
        <p:nvSpPr>
          <p:cNvPr id="18" name="AutoShape 18"/>
          <p:cNvSpPr/>
          <p:nvPr/>
        </p:nvSpPr>
        <p:spPr>
          <a:xfrm flipV="1">
            <a:off x="685800" y="5143500"/>
            <a:ext cx="5334005" cy="0"/>
          </a:xfrm>
          <a:prstGeom prst="line">
            <a:avLst/>
          </a:prstGeom>
          <a:ln w="76200" cap="flat">
            <a:solidFill>
              <a:srgbClr val="0F4662"/>
            </a:solidFill>
            <a:prstDash val="solid"/>
            <a:headEnd type="none" w="sm" len="sm"/>
            <a:tailEnd type="none" w="sm" len="sm"/>
          </a:ln>
        </p:spPr>
      </p:sp>
      <p:sp>
        <p:nvSpPr>
          <p:cNvPr id="5" name="Ribbon: Curved and Tilted Down 4">
            <a:extLst>
              <a:ext uri="{FF2B5EF4-FFF2-40B4-BE49-F238E27FC236}">
                <a16:creationId xmlns:a16="http://schemas.microsoft.com/office/drawing/2014/main" id="{D6E4FD3E-C7DD-0586-2ACB-7B4B2F815055}"/>
              </a:ext>
            </a:extLst>
          </p:cNvPr>
          <p:cNvSpPr/>
          <p:nvPr/>
        </p:nvSpPr>
        <p:spPr>
          <a:xfrm>
            <a:off x="8134350" y="1407969"/>
            <a:ext cx="2019300" cy="966354"/>
          </a:xfrm>
          <a:prstGeom prst="ellipseRibbon">
            <a:avLst>
              <a:gd name="adj1" fmla="val 28404"/>
              <a:gd name="adj2" fmla="val 50000"/>
              <a:gd name="adj3" fmla="val 12500"/>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bbon: Curved and Tilted Down 5">
            <a:extLst>
              <a:ext uri="{FF2B5EF4-FFF2-40B4-BE49-F238E27FC236}">
                <a16:creationId xmlns:a16="http://schemas.microsoft.com/office/drawing/2014/main" id="{C744FA6D-8704-9373-7800-6034CF8E6A6F}"/>
              </a:ext>
            </a:extLst>
          </p:cNvPr>
          <p:cNvSpPr/>
          <p:nvPr/>
        </p:nvSpPr>
        <p:spPr>
          <a:xfrm>
            <a:off x="8134350" y="3288723"/>
            <a:ext cx="2019300" cy="966354"/>
          </a:xfrm>
          <a:prstGeom prst="ellipseRibbon">
            <a:avLst>
              <a:gd name="adj1" fmla="val 28404"/>
              <a:gd name="adj2" fmla="val 50000"/>
              <a:gd name="adj3" fmla="val 12500"/>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bbon: Curved and Tilted Down 6">
            <a:extLst>
              <a:ext uri="{FF2B5EF4-FFF2-40B4-BE49-F238E27FC236}">
                <a16:creationId xmlns:a16="http://schemas.microsoft.com/office/drawing/2014/main" id="{DC8252E6-9EB9-4890-4AB3-27D181BA50E3}"/>
              </a:ext>
            </a:extLst>
          </p:cNvPr>
          <p:cNvSpPr/>
          <p:nvPr/>
        </p:nvSpPr>
        <p:spPr>
          <a:xfrm>
            <a:off x="8134350" y="5354096"/>
            <a:ext cx="2019300" cy="966354"/>
          </a:xfrm>
          <a:prstGeom prst="ellipseRibbon">
            <a:avLst>
              <a:gd name="adj1" fmla="val 28404"/>
              <a:gd name="adj2" fmla="val 50000"/>
              <a:gd name="adj3" fmla="val 12500"/>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bbon: Curved and Tilted Down 7">
            <a:extLst>
              <a:ext uri="{FF2B5EF4-FFF2-40B4-BE49-F238E27FC236}">
                <a16:creationId xmlns:a16="http://schemas.microsoft.com/office/drawing/2014/main" id="{CE0654E5-15E2-DD12-03F4-960846B405A8}"/>
              </a:ext>
            </a:extLst>
          </p:cNvPr>
          <p:cNvSpPr/>
          <p:nvPr/>
        </p:nvSpPr>
        <p:spPr>
          <a:xfrm>
            <a:off x="8134350" y="7634559"/>
            <a:ext cx="2019300" cy="966354"/>
          </a:xfrm>
          <a:prstGeom prst="ellipseRibbon">
            <a:avLst>
              <a:gd name="adj1" fmla="val 28404"/>
              <a:gd name="adj2" fmla="val 50000"/>
              <a:gd name="adj3" fmla="val 12500"/>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28CA889-59EB-4F27-3735-365E6B5D1E97}"/>
              </a:ext>
            </a:extLst>
          </p:cNvPr>
          <p:cNvSpPr txBox="1"/>
          <p:nvPr/>
        </p:nvSpPr>
        <p:spPr>
          <a:xfrm>
            <a:off x="8915400" y="1616403"/>
            <a:ext cx="457200"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28CD0541-5921-EA03-15FF-14C20D1CC4A3}"/>
              </a:ext>
            </a:extLst>
          </p:cNvPr>
          <p:cNvSpPr txBox="1"/>
          <p:nvPr/>
        </p:nvSpPr>
        <p:spPr>
          <a:xfrm>
            <a:off x="8915400" y="3463184"/>
            <a:ext cx="457200" cy="830997"/>
          </a:xfrm>
          <a:prstGeom prst="rect">
            <a:avLst/>
          </a:prstGeom>
          <a:noFill/>
        </p:spPr>
        <p:txBody>
          <a:bodyPr wrap="square" rtlCol="0">
            <a:spAutoFit/>
          </a:bodyPr>
          <a:lstStyle/>
          <a:p>
            <a:r>
              <a:rPr lang="vi-VN" sz="4800" dirty="0">
                <a:latin typeface="Times New Roman" panose="02020603050405020304" pitchFamily="18" charset="0"/>
                <a:cs typeface="Times New Roman" panose="02020603050405020304" pitchFamily="18" charset="0"/>
              </a:rPr>
              <a:t>2</a:t>
            </a:r>
            <a:endParaRPr lang="en-US" sz="4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A5B98FD-4395-0DEC-BBF5-9AE7EF8A824E}"/>
              </a:ext>
            </a:extLst>
          </p:cNvPr>
          <p:cNvSpPr txBox="1"/>
          <p:nvPr/>
        </p:nvSpPr>
        <p:spPr>
          <a:xfrm>
            <a:off x="8915400" y="5578121"/>
            <a:ext cx="457200" cy="830997"/>
          </a:xfrm>
          <a:prstGeom prst="rect">
            <a:avLst/>
          </a:prstGeom>
          <a:noFill/>
        </p:spPr>
        <p:txBody>
          <a:bodyPr wrap="square" rtlCol="0">
            <a:spAutoFit/>
          </a:bodyPr>
          <a:lstStyle/>
          <a:p>
            <a:r>
              <a:rPr lang="vi-VN" sz="4800" dirty="0">
                <a:latin typeface="Times New Roman" panose="02020603050405020304" pitchFamily="18" charset="0"/>
                <a:cs typeface="Times New Roman" panose="02020603050405020304" pitchFamily="18" charset="0"/>
              </a:rPr>
              <a:t>3</a:t>
            </a:r>
            <a:endParaRPr lang="en-US" sz="4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C857EB8-BA96-9BDF-75BD-36C4CE3446B1}"/>
              </a:ext>
            </a:extLst>
          </p:cNvPr>
          <p:cNvSpPr txBox="1"/>
          <p:nvPr/>
        </p:nvSpPr>
        <p:spPr>
          <a:xfrm>
            <a:off x="8915400" y="7812826"/>
            <a:ext cx="457200" cy="830997"/>
          </a:xfrm>
          <a:prstGeom prst="rect">
            <a:avLst/>
          </a:prstGeom>
          <a:noFill/>
        </p:spPr>
        <p:txBody>
          <a:bodyPr wrap="square" rtlCol="0">
            <a:spAutoFit/>
          </a:bodyPr>
          <a:lstStyle/>
          <a:p>
            <a:r>
              <a:rPr lang="vi-VN" sz="4800" dirty="0">
                <a:latin typeface="Times New Roman" panose="02020603050405020304" pitchFamily="18" charset="0"/>
                <a:cs typeface="Times New Roman" panose="02020603050405020304" pitchFamily="18" charset="0"/>
              </a:rPr>
              <a:t>4</a:t>
            </a:r>
            <a:endParaRPr lang="en-US" sz="4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1A6E341-9D6A-A6FC-6F62-2643840A12F3}"/>
              </a:ext>
            </a:extLst>
          </p:cNvPr>
          <p:cNvSpPr txBox="1"/>
          <p:nvPr/>
        </p:nvSpPr>
        <p:spPr>
          <a:xfrm>
            <a:off x="7924800" y="1553078"/>
            <a:ext cx="9828240" cy="646331"/>
          </a:xfrm>
          <a:prstGeom prst="rect">
            <a:avLst/>
          </a:prstGeom>
          <a:noFill/>
        </p:spPr>
        <p:txBody>
          <a:bodyPr wrap="square" rtlCol="0">
            <a:spAutoFit/>
          </a:bodyPr>
          <a:lstStyle/>
          <a:p>
            <a:pPr algn="ctr"/>
            <a:r>
              <a:rPr lang="vi-VN" sz="3600">
                <a:cs typeface="Arial" panose="020B0604020202020204" pitchFamily="34" charset="0"/>
              </a:rPr>
              <a:t>Tổng quan</a:t>
            </a:r>
            <a:endParaRPr lang="en-US" sz="3600" dirty="0">
              <a:cs typeface="Arial" panose="020B0604020202020204" pitchFamily="34" charset="0"/>
            </a:endParaRPr>
          </a:p>
        </p:txBody>
      </p:sp>
      <p:sp>
        <p:nvSpPr>
          <p:cNvPr id="20" name="TextBox 19">
            <a:extLst>
              <a:ext uri="{FF2B5EF4-FFF2-40B4-BE49-F238E27FC236}">
                <a16:creationId xmlns:a16="http://schemas.microsoft.com/office/drawing/2014/main" id="{68DBBB1C-0F4C-32B8-5613-2605FA266345}"/>
              </a:ext>
            </a:extLst>
          </p:cNvPr>
          <p:cNvSpPr txBox="1"/>
          <p:nvPr/>
        </p:nvSpPr>
        <p:spPr>
          <a:xfrm>
            <a:off x="7924800" y="3439808"/>
            <a:ext cx="9828240" cy="646331"/>
          </a:xfrm>
          <a:prstGeom prst="rect">
            <a:avLst/>
          </a:prstGeom>
          <a:noFill/>
        </p:spPr>
        <p:txBody>
          <a:bodyPr wrap="square" rtlCol="0">
            <a:spAutoFit/>
          </a:bodyPr>
          <a:lstStyle/>
          <a:p>
            <a:pPr algn="ctr"/>
            <a:r>
              <a:rPr lang="vi-VN" sz="3600">
                <a:cs typeface="Arial" panose="020B0604020202020204" pitchFamily="34" charset="0"/>
              </a:rPr>
              <a:t>Cơ sở lý thuyết</a:t>
            </a:r>
            <a:endParaRPr lang="en-US" sz="3600" dirty="0">
              <a:cs typeface="Arial" panose="020B0604020202020204" pitchFamily="34" charset="0"/>
            </a:endParaRPr>
          </a:p>
        </p:txBody>
      </p:sp>
      <p:sp>
        <p:nvSpPr>
          <p:cNvPr id="21" name="TextBox 20">
            <a:extLst>
              <a:ext uri="{FF2B5EF4-FFF2-40B4-BE49-F238E27FC236}">
                <a16:creationId xmlns:a16="http://schemas.microsoft.com/office/drawing/2014/main" id="{844BCB91-9871-B36A-0322-629540AFD172}"/>
              </a:ext>
            </a:extLst>
          </p:cNvPr>
          <p:cNvSpPr txBox="1"/>
          <p:nvPr/>
        </p:nvSpPr>
        <p:spPr>
          <a:xfrm>
            <a:off x="8077200" y="5541988"/>
            <a:ext cx="9828240" cy="646331"/>
          </a:xfrm>
          <a:prstGeom prst="rect">
            <a:avLst/>
          </a:prstGeom>
          <a:noFill/>
        </p:spPr>
        <p:txBody>
          <a:bodyPr wrap="square" rtlCol="0">
            <a:spAutoFit/>
          </a:bodyPr>
          <a:lstStyle/>
          <a:p>
            <a:pPr algn="ctr"/>
            <a:r>
              <a:rPr lang="vi-VN" sz="3600">
                <a:cs typeface="Arial" panose="020B0604020202020204" pitchFamily="34" charset="0"/>
              </a:rPr>
              <a:t>Cài đặt thực nghiệm</a:t>
            </a:r>
            <a:endParaRPr lang="en-US" sz="3600" dirty="0">
              <a:cs typeface="Arial" panose="020B0604020202020204" pitchFamily="34" charset="0"/>
            </a:endParaRPr>
          </a:p>
        </p:txBody>
      </p:sp>
      <p:sp>
        <p:nvSpPr>
          <p:cNvPr id="22" name="TextBox 21">
            <a:extLst>
              <a:ext uri="{FF2B5EF4-FFF2-40B4-BE49-F238E27FC236}">
                <a16:creationId xmlns:a16="http://schemas.microsoft.com/office/drawing/2014/main" id="{39919275-00CF-9340-C28D-11CFE182B8D2}"/>
              </a:ext>
            </a:extLst>
          </p:cNvPr>
          <p:cNvSpPr txBox="1"/>
          <p:nvPr/>
        </p:nvSpPr>
        <p:spPr>
          <a:xfrm>
            <a:off x="7926360" y="7827989"/>
            <a:ext cx="9828240" cy="646331"/>
          </a:xfrm>
          <a:prstGeom prst="rect">
            <a:avLst/>
          </a:prstGeom>
          <a:noFill/>
        </p:spPr>
        <p:txBody>
          <a:bodyPr wrap="square" rtlCol="0">
            <a:spAutoFit/>
          </a:bodyPr>
          <a:lstStyle/>
          <a:p>
            <a:pPr algn="ctr"/>
            <a:r>
              <a:rPr lang="vi-VN" sz="3600" dirty="0">
                <a:cs typeface="Arial" panose="020B0604020202020204" pitchFamily="34" charset="0"/>
              </a:rPr>
              <a:t>Kết luận </a:t>
            </a:r>
            <a:endParaRPr lang="en-US" sz="3600" dirty="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Box 6"/>
          <p:cNvSpPr txBox="1"/>
          <p:nvPr/>
        </p:nvSpPr>
        <p:spPr>
          <a:xfrm>
            <a:off x="838200" y="715926"/>
            <a:ext cx="8048163"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Lý do chọn đề tài</a:t>
            </a:r>
            <a:endParaRPr lang="en-US" sz="6399" dirty="0">
              <a:solidFill>
                <a:srgbClr val="0F4662"/>
              </a:solidFill>
              <a:latin typeface="Cormorant Garamond Bold Italics"/>
            </a:endParaRPr>
          </a:p>
        </p:txBody>
      </p:sp>
      <p:sp>
        <p:nvSpPr>
          <p:cNvPr id="8" name="TextBox 7">
            <a:extLst>
              <a:ext uri="{FF2B5EF4-FFF2-40B4-BE49-F238E27FC236}">
                <a16:creationId xmlns:a16="http://schemas.microsoft.com/office/drawing/2014/main" id="{3BE2231D-8E74-16BD-1DA7-549338599E18}"/>
              </a:ext>
            </a:extLst>
          </p:cNvPr>
          <p:cNvSpPr txBox="1"/>
          <p:nvPr/>
        </p:nvSpPr>
        <p:spPr>
          <a:xfrm>
            <a:off x="2933700" y="2444694"/>
            <a:ext cx="12420600" cy="1569660"/>
          </a:xfrm>
          <a:prstGeom prst="rect">
            <a:avLst/>
          </a:prstGeom>
          <a:noFill/>
        </p:spPr>
        <p:txBody>
          <a:bodyPr wrap="square" rtlCol="0">
            <a:spAutoFit/>
          </a:bodyPr>
          <a:lstStyle/>
          <a:p>
            <a:pPr algn="just"/>
            <a:r>
              <a:rPr lang="vi-VN" sz="3200" dirty="0">
                <a:cs typeface="Arial" panose="020B0604020202020204" pitchFamily="34" charset="0"/>
              </a:rPr>
              <a:t>Giao thức SRP có thể được ứng dụng rộng rãi trong đời sống tại Việt Nam, góp phần nâng cao tính bảo mật cho các hệ thống và ứng dụng mạng. Một số ví dụ cụ thể bao gồm</a:t>
            </a:r>
            <a:endParaRPr lang="en-US" sz="3200" dirty="0">
              <a:cs typeface="Arial" panose="020B0604020202020204" pitchFamily="34" charset="0"/>
            </a:endParaRPr>
          </a:p>
        </p:txBody>
      </p:sp>
      <p:pic>
        <p:nvPicPr>
          <p:cNvPr id="1028" name="Picture 4">
            <a:extLst>
              <a:ext uri="{FF2B5EF4-FFF2-40B4-BE49-F238E27FC236}">
                <a16:creationId xmlns:a16="http://schemas.microsoft.com/office/drawing/2014/main" id="{74848138-63FA-AF56-A576-10E681F4C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44" y="4717473"/>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BCB4A3A-4DCF-5BCA-2908-DC7EE4D98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082" y="4842164"/>
            <a:ext cx="4628789"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A720FE8-F470-1E8C-9ACE-EF90170B2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2186" y="4886558"/>
            <a:ext cx="3172691" cy="317269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3B8492-6E24-2E39-4685-4239992416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0016" y="5161697"/>
            <a:ext cx="4524140" cy="311034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6211FEC-87A3-D0D8-C980-8D8325C458B4}"/>
              </a:ext>
            </a:extLst>
          </p:cNvPr>
          <p:cNvSpPr txBox="1"/>
          <p:nvPr/>
        </p:nvSpPr>
        <p:spPr>
          <a:xfrm>
            <a:off x="714844" y="8298873"/>
            <a:ext cx="3048000" cy="1077218"/>
          </a:xfrm>
          <a:prstGeom prst="rect">
            <a:avLst/>
          </a:prstGeom>
          <a:noFill/>
        </p:spPr>
        <p:txBody>
          <a:bodyPr wrap="square" rtlCol="0">
            <a:spAutoFit/>
          </a:bodyPr>
          <a:lstStyle/>
          <a:p>
            <a:pPr algn="just"/>
            <a:r>
              <a:rPr lang="vi-VN" sz="3200">
                <a:cs typeface="Arial" panose="020B0604020202020204" pitchFamily="34" charset="0"/>
              </a:rPr>
              <a:t>Hệ thống ngân hàng trực tuyến</a:t>
            </a:r>
            <a:endParaRPr lang="en-US" sz="3200" dirty="0">
              <a:cs typeface="Arial" panose="020B0604020202020204" pitchFamily="34" charset="0"/>
            </a:endParaRPr>
          </a:p>
        </p:txBody>
      </p:sp>
      <p:sp>
        <p:nvSpPr>
          <p:cNvPr id="13" name="TextBox 12">
            <a:extLst>
              <a:ext uri="{FF2B5EF4-FFF2-40B4-BE49-F238E27FC236}">
                <a16:creationId xmlns:a16="http://schemas.microsoft.com/office/drawing/2014/main" id="{50CA893B-5F0B-B978-7DF6-F26C92611067}"/>
              </a:ext>
            </a:extLst>
          </p:cNvPr>
          <p:cNvSpPr txBox="1"/>
          <p:nvPr/>
        </p:nvSpPr>
        <p:spPr>
          <a:xfrm>
            <a:off x="5362983" y="8272043"/>
            <a:ext cx="3370118" cy="1077218"/>
          </a:xfrm>
          <a:prstGeom prst="rect">
            <a:avLst/>
          </a:prstGeom>
          <a:noFill/>
        </p:spPr>
        <p:txBody>
          <a:bodyPr wrap="square" rtlCol="0">
            <a:spAutoFit/>
          </a:bodyPr>
          <a:lstStyle/>
          <a:p>
            <a:pPr algn="just"/>
            <a:r>
              <a:rPr lang="vi-VN" sz="3200" dirty="0">
                <a:cs typeface="Arial" panose="020B0604020202020204" pitchFamily="34" charset="0"/>
              </a:rPr>
              <a:t>Cổng thông tin điện tử chính phủ</a:t>
            </a:r>
            <a:endParaRPr lang="en-US" sz="3200" dirty="0">
              <a:cs typeface="Arial" panose="020B0604020202020204" pitchFamily="34" charset="0"/>
            </a:endParaRPr>
          </a:p>
        </p:txBody>
      </p:sp>
      <p:sp>
        <p:nvSpPr>
          <p:cNvPr id="14" name="TextBox 13">
            <a:extLst>
              <a:ext uri="{FF2B5EF4-FFF2-40B4-BE49-F238E27FC236}">
                <a16:creationId xmlns:a16="http://schemas.microsoft.com/office/drawing/2014/main" id="{00E30FEA-8FFC-1C22-B3DA-6FC97751E388}"/>
              </a:ext>
            </a:extLst>
          </p:cNvPr>
          <p:cNvSpPr txBox="1"/>
          <p:nvPr/>
        </p:nvSpPr>
        <p:spPr>
          <a:xfrm>
            <a:off x="9966095" y="8318209"/>
            <a:ext cx="3048000" cy="1077218"/>
          </a:xfrm>
          <a:prstGeom prst="rect">
            <a:avLst/>
          </a:prstGeom>
          <a:noFill/>
        </p:spPr>
        <p:txBody>
          <a:bodyPr wrap="square" rtlCol="0">
            <a:spAutoFit/>
          </a:bodyPr>
          <a:lstStyle/>
          <a:p>
            <a:pPr algn="just"/>
            <a:r>
              <a:rPr lang="vi-VN" sz="3200" dirty="0">
                <a:cs typeface="Arial" panose="020B0604020202020204" pitchFamily="34" charset="0"/>
              </a:rPr>
              <a:t>Hệ thống quản lí nhân sự</a:t>
            </a:r>
            <a:endParaRPr lang="en-US" sz="3200" dirty="0">
              <a:cs typeface="Arial" panose="020B0604020202020204" pitchFamily="34" charset="0"/>
            </a:endParaRPr>
          </a:p>
        </p:txBody>
      </p:sp>
      <p:sp>
        <p:nvSpPr>
          <p:cNvPr id="15" name="TextBox 14">
            <a:extLst>
              <a:ext uri="{FF2B5EF4-FFF2-40B4-BE49-F238E27FC236}">
                <a16:creationId xmlns:a16="http://schemas.microsoft.com/office/drawing/2014/main" id="{81C98B9E-7E37-3A09-5621-AE7A0BED7AC9}"/>
              </a:ext>
            </a:extLst>
          </p:cNvPr>
          <p:cNvSpPr txBox="1"/>
          <p:nvPr/>
        </p:nvSpPr>
        <p:spPr>
          <a:xfrm>
            <a:off x="14525156" y="8272043"/>
            <a:ext cx="3048000" cy="584775"/>
          </a:xfrm>
          <a:prstGeom prst="rect">
            <a:avLst/>
          </a:prstGeom>
          <a:noFill/>
        </p:spPr>
        <p:txBody>
          <a:bodyPr wrap="square" rtlCol="0">
            <a:spAutoFit/>
          </a:bodyPr>
          <a:lstStyle/>
          <a:p>
            <a:pPr algn="just"/>
            <a:r>
              <a:rPr lang="vi-VN" sz="3200" dirty="0">
                <a:cs typeface="Arial" panose="020B0604020202020204" pitchFamily="34" charset="0"/>
              </a:rPr>
              <a:t>Mạng xã hội</a:t>
            </a:r>
            <a:endParaRPr lang="en-US" sz="3200" dirty="0">
              <a:cs typeface="Arial" panose="020B0604020202020204" pitchFamily="34" charset="0"/>
            </a:endParaRPr>
          </a:p>
        </p:txBody>
      </p:sp>
      <p:sp>
        <p:nvSpPr>
          <p:cNvPr id="2" name="AutoShape 21">
            <a:extLst>
              <a:ext uri="{FF2B5EF4-FFF2-40B4-BE49-F238E27FC236}">
                <a16:creationId xmlns:a16="http://schemas.microsoft.com/office/drawing/2014/main" id="{7C338B8C-3042-8847-0414-F9068A760EC8}"/>
              </a:ext>
            </a:extLst>
          </p:cNvPr>
          <p:cNvSpPr/>
          <p:nvPr/>
        </p:nvSpPr>
        <p:spPr>
          <a:xfrm>
            <a:off x="10870968" y="642143"/>
            <a:ext cx="6492240" cy="0"/>
          </a:xfrm>
          <a:prstGeom prst="line">
            <a:avLst/>
          </a:prstGeom>
          <a:ln w="76200" cap="flat">
            <a:solidFill>
              <a:srgbClr val="0F4662"/>
            </a:solidFill>
            <a:prstDash val="solid"/>
            <a:headEnd type="none" w="sm" len="sm"/>
            <a:tailEnd type="none" w="sm" len="sm"/>
          </a:ln>
        </p:spPr>
      </p:sp>
      <p:sp>
        <p:nvSpPr>
          <p:cNvPr id="3" name="Freeform 7">
            <a:extLst>
              <a:ext uri="{FF2B5EF4-FFF2-40B4-BE49-F238E27FC236}">
                <a16:creationId xmlns:a16="http://schemas.microsoft.com/office/drawing/2014/main" id="{AED75A1B-2B6C-131A-8D32-923B3C1BF594}"/>
              </a:ext>
            </a:extLst>
          </p:cNvPr>
          <p:cNvSpPr/>
          <p:nvPr/>
        </p:nvSpPr>
        <p:spPr>
          <a:xfrm>
            <a:off x="8686800" y="500458"/>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8836DD1-4545-49F4-5E7C-F61E9104B100}"/>
              </a:ext>
            </a:extLst>
          </p:cNvPr>
          <p:cNvSpPr/>
          <p:nvPr/>
        </p:nvSpPr>
        <p:spPr>
          <a:xfrm>
            <a:off x="838200" y="3248918"/>
            <a:ext cx="7848600" cy="2819400"/>
          </a:xfrm>
          <a:prstGeom prst="round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6"/>
          <p:cNvSpPr txBox="1"/>
          <p:nvPr/>
        </p:nvSpPr>
        <p:spPr>
          <a:xfrm>
            <a:off x="838200" y="715926"/>
            <a:ext cx="8048163"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Lý do chọn đề tài</a:t>
            </a:r>
            <a:endParaRPr lang="en-US" sz="6399" dirty="0">
              <a:solidFill>
                <a:srgbClr val="0F4662"/>
              </a:solidFill>
              <a:latin typeface="Cormorant Garamond Bold Italics"/>
            </a:endParaRPr>
          </a:p>
        </p:txBody>
      </p:sp>
      <p:sp>
        <p:nvSpPr>
          <p:cNvPr id="8" name="TextBox 7">
            <a:extLst>
              <a:ext uri="{FF2B5EF4-FFF2-40B4-BE49-F238E27FC236}">
                <a16:creationId xmlns:a16="http://schemas.microsoft.com/office/drawing/2014/main" id="{3BE2231D-8E74-16BD-1DA7-549338599E18}"/>
              </a:ext>
            </a:extLst>
          </p:cNvPr>
          <p:cNvSpPr txBox="1"/>
          <p:nvPr/>
        </p:nvSpPr>
        <p:spPr>
          <a:xfrm>
            <a:off x="1219200" y="3840897"/>
            <a:ext cx="6972300" cy="1569660"/>
          </a:xfrm>
          <a:prstGeom prst="rect">
            <a:avLst/>
          </a:prstGeom>
          <a:noFill/>
        </p:spPr>
        <p:txBody>
          <a:bodyPr wrap="square" rtlCol="0">
            <a:spAutoFit/>
          </a:bodyPr>
          <a:lstStyle/>
          <a:p>
            <a:pPr algn="just"/>
            <a:r>
              <a:rPr lang="vi-VN" sz="3200" dirty="0">
                <a:cs typeface="Arial" panose="020B0604020202020204" pitchFamily="34" charset="0"/>
              </a:rPr>
              <a:t>Việc triển khai giao thức SRP tại Việt Nam cần được thực hiện một cách đồng bộ và có kế hoạch, bao gồm:</a:t>
            </a:r>
            <a:endParaRPr lang="en-US" sz="3200" dirty="0">
              <a:cs typeface="Arial" panose="020B0604020202020204" pitchFamily="34" charset="0"/>
            </a:endParaRPr>
          </a:p>
        </p:txBody>
      </p:sp>
      <p:sp>
        <p:nvSpPr>
          <p:cNvPr id="12" name="TextBox 11">
            <a:extLst>
              <a:ext uri="{FF2B5EF4-FFF2-40B4-BE49-F238E27FC236}">
                <a16:creationId xmlns:a16="http://schemas.microsoft.com/office/drawing/2014/main" id="{66211FEC-87A3-D0D8-C980-8D8325C458B4}"/>
              </a:ext>
            </a:extLst>
          </p:cNvPr>
          <p:cNvSpPr txBox="1"/>
          <p:nvPr/>
        </p:nvSpPr>
        <p:spPr>
          <a:xfrm>
            <a:off x="10072254" y="2324100"/>
            <a:ext cx="7419109" cy="1077218"/>
          </a:xfrm>
          <a:prstGeom prst="rect">
            <a:avLst/>
          </a:prstGeom>
          <a:noFill/>
        </p:spPr>
        <p:txBody>
          <a:bodyPr wrap="square" rtlCol="0">
            <a:spAutoFit/>
          </a:bodyPr>
          <a:lstStyle/>
          <a:p>
            <a:pPr marL="457200" indent="-457200" algn="just">
              <a:buFont typeface="Wingdings" panose="05000000000000000000" pitchFamily="2" charset="2"/>
              <a:buChar char="Ø"/>
            </a:pPr>
            <a:r>
              <a:rPr lang="vi-VN" sz="3200" dirty="0">
                <a:cs typeface="Arial" panose="020B0604020202020204" pitchFamily="34" charset="0"/>
              </a:rPr>
              <a:t>Nâng cao nhận thức của người dân về tầm quan trọng của việc bảo mật</a:t>
            </a:r>
            <a:endParaRPr lang="en-US" sz="3200" dirty="0">
              <a:cs typeface="Arial" panose="020B0604020202020204" pitchFamily="34" charset="0"/>
            </a:endParaRPr>
          </a:p>
        </p:txBody>
      </p:sp>
      <p:sp>
        <p:nvSpPr>
          <p:cNvPr id="2" name="TextBox 1">
            <a:extLst>
              <a:ext uri="{FF2B5EF4-FFF2-40B4-BE49-F238E27FC236}">
                <a16:creationId xmlns:a16="http://schemas.microsoft.com/office/drawing/2014/main" id="{9994F37B-7BE9-FC44-3885-8E9D7EE9A4DF}"/>
              </a:ext>
            </a:extLst>
          </p:cNvPr>
          <p:cNvSpPr txBox="1"/>
          <p:nvPr/>
        </p:nvSpPr>
        <p:spPr>
          <a:xfrm>
            <a:off x="10099963" y="4152900"/>
            <a:ext cx="7391399" cy="1077218"/>
          </a:xfrm>
          <a:prstGeom prst="rect">
            <a:avLst/>
          </a:prstGeom>
          <a:noFill/>
        </p:spPr>
        <p:txBody>
          <a:bodyPr wrap="square" rtlCol="0">
            <a:spAutoFit/>
          </a:bodyPr>
          <a:lstStyle/>
          <a:p>
            <a:pPr marL="457200" indent="-457200" algn="just">
              <a:buFont typeface="Wingdings" panose="05000000000000000000" pitchFamily="2" charset="2"/>
              <a:buChar char="Ø"/>
            </a:pPr>
            <a:r>
              <a:rPr lang="vi-VN" sz="3200" dirty="0">
                <a:cs typeface="Arial" panose="020B0604020202020204" pitchFamily="34" charset="0"/>
              </a:rPr>
              <a:t>Đào tạo cán bộ kỹ thuật về cách triển khai và sử dụng giao thức </a:t>
            </a:r>
            <a:endParaRPr lang="en-US" sz="3200" dirty="0">
              <a:cs typeface="Arial" panose="020B0604020202020204" pitchFamily="34" charset="0"/>
            </a:endParaRPr>
          </a:p>
        </p:txBody>
      </p:sp>
      <p:sp>
        <p:nvSpPr>
          <p:cNvPr id="3" name="TextBox 2">
            <a:extLst>
              <a:ext uri="{FF2B5EF4-FFF2-40B4-BE49-F238E27FC236}">
                <a16:creationId xmlns:a16="http://schemas.microsoft.com/office/drawing/2014/main" id="{DAC44275-8044-BFDA-CFE9-0391B6B0FB3C}"/>
              </a:ext>
            </a:extLst>
          </p:cNvPr>
          <p:cNvSpPr txBox="1"/>
          <p:nvPr/>
        </p:nvSpPr>
        <p:spPr>
          <a:xfrm>
            <a:off x="10120746" y="5905500"/>
            <a:ext cx="6295556" cy="1077218"/>
          </a:xfrm>
          <a:prstGeom prst="rect">
            <a:avLst/>
          </a:prstGeom>
          <a:noFill/>
        </p:spPr>
        <p:txBody>
          <a:bodyPr wrap="square" rtlCol="0">
            <a:spAutoFit/>
          </a:bodyPr>
          <a:lstStyle/>
          <a:p>
            <a:pPr marL="457200" indent="-457200" algn="just">
              <a:buFont typeface="Wingdings" panose="05000000000000000000" pitchFamily="2" charset="2"/>
              <a:buChar char="Ø"/>
            </a:pPr>
            <a:r>
              <a:rPr lang="vi-VN" sz="3200" dirty="0">
                <a:cs typeface="Arial" panose="020B0604020202020204" pitchFamily="34" charset="0"/>
              </a:rPr>
              <a:t>Phát triển các giải pháp phần mềm hỗ trợ</a:t>
            </a:r>
            <a:endParaRPr lang="en-US" sz="3200" dirty="0">
              <a:cs typeface="Arial" panose="020B0604020202020204" pitchFamily="34" charset="0"/>
            </a:endParaRPr>
          </a:p>
        </p:txBody>
      </p:sp>
      <p:sp>
        <p:nvSpPr>
          <p:cNvPr id="5" name="TextBox 4">
            <a:extLst>
              <a:ext uri="{FF2B5EF4-FFF2-40B4-BE49-F238E27FC236}">
                <a16:creationId xmlns:a16="http://schemas.microsoft.com/office/drawing/2014/main" id="{C0CA25C3-21ED-4ABD-7F45-7AC45FFFA267}"/>
              </a:ext>
            </a:extLst>
          </p:cNvPr>
          <p:cNvSpPr txBox="1"/>
          <p:nvPr/>
        </p:nvSpPr>
        <p:spPr>
          <a:xfrm>
            <a:off x="1295400" y="8191500"/>
            <a:ext cx="16002000" cy="1077218"/>
          </a:xfrm>
          <a:prstGeom prst="rect">
            <a:avLst/>
          </a:prstGeom>
          <a:noFill/>
        </p:spPr>
        <p:txBody>
          <a:bodyPr wrap="square" rtlCol="0">
            <a:spAutoFit/>
          </a:bodyPr>
          <a:lstStyle/>
          <a:p>
            <a:pPr algn="just"/>
            <a:r>
              <a:rPr lang="vi-VN" sz="3200" dirty="0">
                <a:cs typeface="Arial" panose="020B0604020202020204" pitchFamily="34" charset="0"/>
              </a:rPr>
              <a:t>Với sự phát triển của công nghệ thông tin, việc sử dụng giao thức SRP là một giải pháp hiệu quả để nâng cao tính bảo mật cho các hệ thống và ứng dụng mạng tại Việt Nam.</a:t>
            </a:r>
            <a:endParaRPr lang="en-US" sz="3200" dirty="0">
              <a:cs typeface="Arial" panose="020B0604020202020204" pitchFamily="34" charset="0"/>
            </a:endParaRPr>
          </a:p>
        </p:txBody>
      </p:sp>
      <p:sp>
        <p:nvSpPr>
          <p:cNvPr id="7" name="AutoShape 21">
            <a:extLst>
              <a:ext uri="{FF2B5EF4-FFF2-40B4-BE49-F238E27FC236}">
                <a16:creationId xmlns:a16="http://schemas.microsoft.com/office/drawing/2014/main" id="{60330627-12CD-AC47-C5EA-85BEE1637416}"/>
              </a:ext>
            </a:extLst>
          </p:cNvPr>
          <p:cNvSpPr/>
          <p:nvPr/>
        </p:nvSpPr>
        <p:spPr>
          <a:xfrm>
            <a:off x="10870968" y="642143"/>
            <a:ext cx="6492240" cy="0"/>
          </a:xfrm>
          <a:prstGeom prst="line">
            <a:avLst/>
          </a:prstGeom>
          <a:ln w="76200" cap="flat">
            <a:solidFill>
              <a:srgbClr val="0F4662"/>
            </a:solidFill>
            <a:prstDash val="solid"/>
            <a:headEnd type="none" w="sm" len="sm"/>
            <a:tailEnd type="none" w="sm" len="sm"/>
          </a:ln>
        </p:spPr>
      </p:sp>
      <p:sp>
        <p:nvSpPr>
          <p:cNvPr id="9" name="Freeform 7">
            <a:extLst>
              <a:ext uri="{FF2B5EF4-FFF2-40B4-BE49-F238E27FC236}">
                <a16:creationId xmlns:a16="http://schemas.microsoft.com/office/drawing/2014/main" id="{4471956B-E1D1-FC81-8085-8000FC65E73A}"/>
              </a:ext>
            </a:extLst>
          </p:cNvPr>
          <p:cNvSpPr/>
          <p:nvPr/>
        </p:nvSpPr>
        <p:spPr>
          <a:xfrm>
            <a:off x="8686800" y="500458"/>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0869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Chương 2: Cơ sở lý thuyết</a:t>
            </a:r>
            <a:endParaRPr lang="en-US" sz="6399" dirty="0">
              <a:solidFill>
                <a:srgbClr val="0F4662"/>
              </a:solidFill>
              <a:latin typeface="Cormorant Garamond Bold Italics"/>
            </a:endParaRPr>
          </a:p>
        </p:txBody>
      </p:sp>
      <p:pic>
        <p:nvPicPr>
          <p:cNvPr id="12" name="Picture 11">
            <a:extLst>
              <a:ext uri="{FF2B5EF4-FFF2-40B4-BE49-F238E27FC236}">
                <a16:creationId xmlns:a16="http://schemas.microsoft.com/office/drawing/2014/main" id="{931379E7-8456-3442-049A-E90DACB22953}"/>
              </a:ext>
            </a:extLst>
          </p:cNvPr>
          <p:cNvPicPr>
            <a:picLocks noChangeAspect="1"/>
          </p:cNvPicPr>
          <p:nvPr/>
        </p:nvPicPr>
        <p:blipFill>
          <a:blip r:embed="rId4"/>
          <a:stretch>
            <a:fillRect/>
          </a:stretch>
        </p:blipFill>
        <p:spPr>
          <a:xfrm>
            <a:off x="8839200" y="2781300"/>
            <a:ext cx="9069394" cy="5591881"/>
          </a:xfrm>
          <a:prstGeom prst="rect">
            <a:avLst/>
          </a:prstGeom>
        </p:spPr>
      </p:pic>
      <p:sp>
        <p:nvSpPr>
          <p:cNvPr id="13" name="TextBox 12">
            <a:extLst>
              <a:ext uri="{FF2B5EF4-FFF2-40B4-BE49-F238E27FC236}">
                <a16:creationId xmlns:a16="http://schemas.microsoft.com/office/drawing/2014/main" id="{AABDF8D8-20B1-F179-55A2-B50236C01BB1}"/>
              </a:ext>
            </a:extLst>
          </p:cNvPr>
          <p:cNvSpPr txBox="1"/>
          <p:nvPr/>
        </p:nvSpPr>
        <p:spPr>
          <a:xfrm>
            <a:off x="533400" y="3866227"/>
            <a:ext cx="7926394" cy="2554545"/>
          </a:xfrm>
          <a:prstGeom prst="rect">
            <a:avLst/>
          </a:prstGeom>
          <a:noFill/>
        </p:spPr>
        <p:txBody>
          <a:bodyPr wrap="square" rtlCol="0">
            <a:spAutoFit/>
          </a:bodyPr>
          <a:lstStyle/>
          <a:p>
            <a:pPr algn="just"/>
            <a:r>
              <a:rPr lang="vi-VN" sz="3200" dirty="0">
                <a:cs typeface="Arial" panose="020B0604020202020204" pitchFamily="34" charset="0"/>
              </a:rPr>
              <a:t>Giao thức Secure Remote Password (SRP) là một phương thức xác thực mạnh mẽ dựa trên mật khẩu trong mạng máy tính, cho phép người dùng xác thực mà không cần gửi mật khẩu thật qua mạng</a:t>
            </a:r>
            <a:endParaRPr lang="en-US" sz="3200" dirty="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5" name="Rectangle: Rounded Corners 64">
            <a:extLst>
              <a:ext uri="{FF2B5EF4-FFF2-40B4-BE49-F238E27FC236}">
                <a16:creationId xmlns:a16="http://schemas.microsoft.com/office/drawing/2014/main" id="{EFA7E034-0D45-BCED-5D1B-033DF02E01EE}"/>
              </a:ext>
            </a:extLst>
          </p:cNvPr>
          <p:cNvSpPr/>
          <p:nvPr/>
        </p:nvSpPr>
        <p:spPr>
          <a:xfrm>
            <a:off x="10744200" y="1562100"/>
            <a:ext cx="5715000" cy="91114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A73C0A23-B9CC-9358-A2ED-8D83BF356E45}"/>
              </a:ext>
            </a:extLst>
          </p:cNvPr>
          <p:cNvSpPr/>
          <p:nvPr/>
        </p:nvSpPr>
        <p:spPr>
          <a:xfrm>
            <a:off x="10744200" y="3018834"/>
            <a:ext cx="5715000" cy="91114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68AA7661-AC4E-4D0D-D3A5-45619D6D5FA5}"/>
              </a:ext>
            </a:extLst>
          </p:cNvPr>
          <p:cNvSpPr/>
          <p:nvPr/>
        </p:nvSpPr>
        <p:spPr>
          <a:xfrm>
            <a:off x="10744200" y="4533900"/>
            <a:ext cx="5715000" cy="91114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0F96367A-F67A-269F-71DF-F01663D6AE5A}"/>
              </a:ext>
            </a:extLst>
          </p:cNvPr>
          <p:cNvSpPr/>
          <p:nvPr/>
        </p:nvSpPr>
        <p:spPr>
          <a:xfrm>
            <a:off x="10744200" y="5905500"/>
            <a:ext cx="5715000" cy="91114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7DF4F294-15CD-0446-B087-4252CF01B6A9}"/>
              </a:ext>
            </a:extLst>
          </p:cNvPr>
          <p:cNvSpPr/>
          <p:nvPr/>
        </p:nvSpPr>
        <p:spPr>
          <a:xfrm>
            <a:off x="10744200" y="7307635"/>
            <a:ext cx="5715000" cy="91114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5F3E014-3C59-D5F8-FAB6-648D70CC615E}"/>
              </a:ext>
            </a:extLst>
          </p:cNvPr>
          <p:cNvSpPr/>
          <p:nvPr/>
        </p:nvSpPr>
        <p:spPr>
          <a:xfrm>
            <a:off x="4572000" y="1943100"/>
            <a:ext cx="3352800" cy="6096000"/>
          </a:xfrm>
          <a:custGeom>
            <a:avLst/>
            <a:gdLst>
              <a:gd name="connsiteX0" fmla="*/ 0 w 1806687"/>
              <a:gd name="connsiteY0" fmla="*/ 0 h 3613374"/>
              <a:gd name="connsiteX1" fmla="*/ 1806687 w 1806687"/>
              <a:gd name="connsiteY1" fmla="*/ 1806687 h 3613374"/>
              <a:gd name="connsiteX2" fmla="*/ 0 w 1806687"/>
              <a:gd name="connsiteY2" fmla="*/ 3613374 h 3613374"/>
            </a:gdLst>
            <a:ahLst/>
            <a:cxnLst>
              <a:cxn ang="0">
                <a:pos x="connsiteX0" y="connsiteY0"/>
              </a:cxn>
              <a:cxn ang="0">
                <a:pos x="connsiteX1" y="connsiteY1"/>
              </a:cxn>
              <a:cxn ang="0">
                <a:pos x="connsiteX2" y="connsiteY2"/>
              </a:cxn>
            </a:cxnLst>
            <a:rect l="l" t="t" r="r" b="b"/>
            <a:pathLst>
              <a:path w="1806687" h="3613374">
                <a:moveTo>
                  <a:pt x="0" y="0"/>
                </a:moveTo>
                <a:cubicBezTo>
                  <a:pt x="997806" y="0"/>
                  <a:pt x="1806687" y="808881"/>
                  <a:pt x="1806687" y="1806687"/>
                </a:cubicBezTo>
                <a:cubicBezTo>
                  <a:pt x="1806687" y="2804493"/>
                  <a:pt x="997806" y="3613374"/>
                  <a:pt x="0" y="3613374"/>
                </a:cubicBezTo>
                <a:close/>
              </a:path>
            </a:pathLst>
          </a:cu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ID" dirty="0"/>
          </a:p>
        </p:txBody>
      </p:sp>
      <p:sp>
        <p:nvSpPr>
          <p:cNvPr id="27" name="Freeform: Shape 26">
            <a:extLst>
              <a:ext uri="{FF2B5EF4-FFF2-40B4-BE49-F238E27FC236}">
                <a16:creationId xmlns:a16="http://schemas.microsoft.com/office/drawing/2014/main" id="{EE8C8C57-8383-1463-4DD9-05EDCD16AAC4}"/>
              </a:ext>
            </a:extLst>
          </p:cNvPr>
          <p:cNvSpPr/>
          <p:nvPr/>
        </p:nvSpPr>
        <p:spPr>
          <a:xfrm>
            <a:off x="4572000" y="2324100"/>
            <a:ext cx="2895600" cy="5334000"/>
          </a:xfrm>
          <a:custGeom>
            <a:avLst/>
            <a:gdLst>
              <a:gd name="connsiteX0" fmla="*/ 0 w 1806687"/>
              <a:gd name="connsiteY0" fmla="*/ 0 h 3613374"/>
              <a:gd name="connsiteX1" fmla="*/ 1806687 w 1806687"/>
              <a:gd name="connsiteY1" fmla="*/ 1806687 h 3613374"/>
              <a:gd name="connsiteX2" fmla="*/ 0 w 1806687"/>
              <a:gd name="connsiteY2" fmla="*/ 3613374 h 3613374"/>
            </a:gdLst>
            <a:ahLst/>
            <a:cxnLst>
              <a:cxn ang="0">
                <a:pos x="connsiteX0" y="connsiteY0"/>
              </a:cxn>
              <a:cxn ang="0">
                <a:pos x="connsiteX1" y="connsiteY1"/>
              </a:cxn>
              <a:cxn ang="0">
                <a:pos x="connsiteX2" y="connsiteY2"/>
              </a:cxn>
            </a:cxnLst>
            <a:rect l="l" t="t" r="r" b="b"/>
            <a:pathLst>
              <a:path w="1806687" h="3613374">
                <a:moveTo>
                  <a:pt x="0" y="0"/>
                </a:moveTo>
                <a:cubicBezTo>
                  <a:pt x="997806" y="0"/>
                  <a:pt x="1806687" y="808881"/>
                  <a:pt x="1806687" y="1806687"/>
                </a:cubicBezTo>
                <a:cubicBezTo>
                  <a:pt x="1806687" y="2804493"/>
                  <a:pt x="997806" y="3613374"/>
                  <a:pt x="0" y="3613374"/>
                </a:cubicBezTo>
                <a:close/>
              </a:path>
            </a:pathLst>
          </a:custGeom>
          <a:solidFill>
            <a:schemeClr val="accent2">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ID" dirty="0"/>
          </a:p>
        </p:txBody>
      </p:sp>
      <p:sp>
        <p:nvSpPr>
          <p:cNvPr id="16" name="Oval 15">
            <a:extLst>
              <a:ext uri="{FF2B5EF4-FFF2-40B4-BE49-F238E27FC236}">
                <a16:creationId xmlns:a16="http://schemas.microsoft.com/office/drawing/2014/main" id="{CD13ED2D-4453-DA0B-40B9-FAC8F9A9B75C}"/>
              </a:ext>
            </a:extLst>
          </p:cNvPr>
          <p:cNvSpPr/>
          <p:nvPr/>
        </p:nvSpPr>
        <p:spPr>
          <a:xfrm>
            <a:off x="2362200" y="2781300"/>
            <a:ext cx="4724400" cy="4419600"/>
          </a:xfrm>
          <a:prstGeom prst="ellipse">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p:cNvSpPr txBox="1"/>
          <p:nvPr/>
        </p:nvSpPr>
        <p:spPr>
          <a:xfrm>
            <a:off x="3429000" y="3731239"/>
            <a:ext cx="3505200" cy="2253181"/>
          </a:xfrm>
          <a:prstGeom prst="rect">
            <a:avLst/>
          </a:prstGeom>
        </p:spPr>
        <p:txBody>
          <a:bodyPr wrap="square"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Ưu điểm của SRP</a:t>
            </a:r>
            <a:endParaRPr lang="en-US" sz="6399" dirty="0">
              <a:solidFill>
                <a:srgbClr val="0F4662"/>
              </a:solidFill>
              <a:latin typeface="Cormorant Garamond Bold Italics"/>
            </a:endParaRPr>
          </a:p>
        </p:txBody>
      </p:sp>
      <p:sp>
        <p:nvSpPr>
          <p:cNvPr id="55" name="Rectangle: Rounded Corners 54">
            <a:extLst>
              <a:ext uri="{FF2B5EF4-FFF2-40B4-BE49-F238E27FC236}">
                <a16:creationId xmlns:a16="http://schemas.microsoft.com/office/drawing/2014/main" id="{BB026F5B-DE02-804D-8D5B-58A1776E2CC4}"/>
              </a:ext>
            </a:extLst>
          </p:cNvPr>
          <p:cNvSpPr/>
          <p:nvPr/>
        </p:nvSpPr>
        <p:spPr>
          <a:xfrm rot="19271346">
            <a:off x="7199734" y="2444404"/>
            <a:ext cx="1588677" cy="213277"/>
          </a:xfrm>
          <a:prstGeom prst="roundRect">
            <a:avLst>
              <a:gd name="adj" fmla="val 0"/>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792769B3-2BC0-E6D5-AFBB-B1B7FC3E1AB1}"/>
              </a:ext>
            </a:extLst>
          </p:cNvPr>
          <p:cNvSpPr/>
          <p:nvPr/>
        </p:nvSpPr>
        <p:spPr>
          <a:xfrm rot="20028191">
            <a:off x="7856566" y="3546856"/>
            <a:ext cx="816095" cy="222560"/>
          </a:xfrm>
          <a:prstGeom prst="roundRect">
            <a:avLst>
              <a:gd name="adj" fmla="val 0"/>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0E59158-6F49-163E-C27A-B8592AADF7C4}"/>
              </a:ext>
            </a:extLst>
          </p:cNvPr>
          <p:cNvSpPr/>
          <p:nvPr/>
        </p:nvSpPr>
        <p:spPr>
          <a:xfrm rot="1529309">
            <a:off x="7820968" y="6072990"/>
            <a:ext cx="816095" cy="222560"/>
          </a:xfrm>
          <a:prstGeom prst="roundRect">
            <a:avLst>
              <a:gd name="adj" fmla="val 0"/>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1E9B7F72-AEF1-1307-F7CF-E839D537CD6F}"/>
              </a:ext>
            </a:extLst>
          </p:cNvPr>
          <p:cNvSpPr/>
          <p:nvPr/>
        </p:nvSpPr>
        <p:spPr>
          <a:xfrm rot="1514107">
            <a:off x="7086902" y="7315824"/>
            <a:ext cx="1588677" cy="213277"/>
          </a:xfrm>
          <a:prstGeom prst="roundRect">
            <a:avLst>
              <a:gd name="adj" fmla="val 0"/>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11CED989-9360-F132-553C-ACE28172C0CC}"/>
              </a:ext>
            </a:extLst>
          </p:cNvPr>
          <p:cNvSpPr txBox="1"/>
          <p:nvPr/>
        </p:nvSpPr>
        <p:spPr>
          <a:xfrm>
            <a:off x="9885215" y="1682827"/>
            <a:ext cx="7419109" cy="646331"/>
          </a:xfrm>
          <a:prstGeom prst="rect">
            <a:avLst/>
          </a:prstGeom>
          <a:noFill/>
        </p:spPr>
        <p:txBody>
          <a:bodyPr wrap="square" rtlCol="0">
            <a:spAutoFit/>
          </a:bodyPr>
          <a:lstStyle/>
          <a:p>
            <a:pPr algn="ctr"/>
            <a:r>
              <a:rPr lang="vi-VN" sz="3600" dirty="0">
                <a:cs typeface="Arial" panose="020B0604020202020204" pitchFamily="34" charset="0"/>
              </a:rPr>
              <a:t>Xác thực người dùng</a:t>
            </a:r>
            <a:endParaRPr lang="en-US" sz="3600" dirty="0">
              <a:cs typeface="Arial" panose="020B0604020202020204" pitchFamily="34" charset="0"/>
            </a:endParaRPr>
          </a:p>
        </p:txBody>
      </p:sp>
      <p:sp>
        <p:nvSpPr>
          <p:cNvPr id="61" name="TextBox 60">
            <a:extLst>
              <a:ext uri="{FF2B5EF4-FFF2-40B4-BE49-F238E27FC236}">
                <a16:creationId xmlns:a16="http://schemas.microsoft.com/office/drawing/2014/main" id="{3EB0781F-0F46-4B18-6401-EC7B76547417}"/>
              </a:ext>
            </a:extLst>
          </p:cNvPr>
          <p:cNvSpPr txBox="1"/>
          <p:nvPr/>
        </p:nvSpPr>
        <p:spPr>
          <a:xfrm>
            <a:off x="9892142" y="3111878"/>
            <a:ext cx="7419109" cy="646331"/>
          </a:xfrm>
          <a:prstGeom prst="rect">
            <a:avLst/>
          </a:prstGeom>
          <a:noFill/>
        </p:spPr>
        <p:txBody>
          <a:bodyPr wrap="square" rtlCol="0">
            <a:spAutoFit/>
          </a:bodyPr>
          <a:lstStyle/>
          <a:p>
            <a:pPr algn="ctr"/>
            <a:r>
              <a:rPr lang="vi-VN" sz="3600" dirty="0">
                <a:cs typeface="Arial" panose="020B0604020202020204" pitchFamily="34" charset="0"/>
              </a:rPr>
              <a:t>Chống tấn </a:t>
            </a:r>
            <a:r>
              <a:rPr lang="vi-VN" sz="3600">
                <a:cs typeface="Arial" panose="020B0604020202020204" pitchFamily="34" charset="0"/>
              </a:rPr>
              <a:t>công người lạ</a:t>
            </a:r>
            <a:endParaRPr lang="en-US" sz="3600" dirty="0">
              <a:cs typeface="Arial" panose="020B0604020202020204" pitchFamily="34" charset="0"/>
            </a:endParaRPr>
          </a:p>
        </p:txBody>
      </p:sp>
      <p:sp>
        <p:nvSpPr>
          <p:cNvPr id="62" name="TextBox 61">
            <a:extLst>
              <a:ext uri="{FF2B5EF4-FFF2-40B4-BE49-F238E27FC236}">
                <a16:creationId xmlns:a16="http://schemas.microsoft.com/office/drawing/2014/main" id="{5372577C-C7C4-3FFD-07DA-AD87F1B0CEBF}"/>
              </a:ext>
            </a:extLst>
          </p:cNvPr>
          <p:cNvSpPr txBox="1"/>
          <p:nvPr/>
        </p:nvSpPr>
        <p:spPr>
          <a:xfrm>
            <a:off x="9892143" y="4649569"/>
            <a:ext cx="7419109" cy="646331"/>
          </a:xfrm>
          <a:prstGeom prst="rect">
            <a:avLst/>
          </a:prstGeom>
          <a:noFill/>
        </p:spPr>
        <p:txBody>
          <a:bodyPr wrap="square" rtlCol="0">
            <a:spAutoFit/>
          </a:bodyPr>
          <a:lstStyle/>
          <a:p>
            <a:pPr algn="ctr"/>
            <a:r>
              <a:rPr lang="vi-VN" sz="3600" dirty="0">
                <a:cs typeface="Arial" panose="020B0604020202020204" pitchFamily="34" charset="0"/>
              </a:rPr>
              <a:t>Bảo mật cao</a:t>
            </a:r>
            <a:endParaRPr lang="en-US" sz="3600" dirty="0">
              <a:cs typeface="Arial" panose="020B0604020202020204" pitchFamily="34" charset="0"/>
            </a:endParaRPr>
          </a:p>
        </p:txBody>
      </p:sp>
      <p:sp>
        <p:nvSpPr>
          <p:cNvPr id="63" name="TextBox 62">
            <a:extLst>
              <a:ext uri="{FF2B5EF4-FFF2-40B4-BE49-F238E27FC236}">
                <a16:creationId xmlns:a16="http://schemas.microsoft.com/office/drawing/2014/main" id="{FDE08349-6D0A-B0F1-82C9-7514B1948026}"/>
              </a:ext>
            </a:extLst>
          </p:cNvPr>
          <p:cNvSpPr txBox="1"/>
          <p:nvPr/>
        </p:nvSpPr>
        <p:spPr>
          <a:xfrm>
            <a:off x="9892144" y="5956367"/>
            <a:ext cx="7419109" cy="646331"/>
          </a:xfrm>
          <a:prstGeom prst="rect">
            <a:avLst/>
          </a:prstGeom>
          <a:noFill/>
        </p:spPr>
        <p:txBody>
          <a:bodyPr wrap="square" rtlCol="0">
            <a:spAutoFit/>
          </a:bodyPr>
          <a:lstStyle/>
          <a:p>
            <a:pPr algn="ctr"/>
            <a:r>
              <a:rPr lang="vi-VN" sz="3600" dirty="0">
                <a:cs typeface="Arial" panose="020B0604020202020204" pitchFamily="34" charset="0"/>
              </a:rPr>
              <a:t>Hiệu quả</a:t>
            </a:r>
            <a:endParaRPr lang="en-US" sz="3600" dirty="0">
              <a:cs typeface="Arial" panose="020B0604020202020204" pitchFamily="34" charset="0"/>
            </a:endParaRPr>
          </a:p>
        </p:txBody>
      </p:sp>
      <p:sp>
        <p:nvSpPr>
          <p:cNvPr id="64" name="TextBox 63">
            <a:extLst>
              <a:ext uri="{FF2B5EF4-FFF2-40B4-BE49-F238E27FC236}">
                <a16:creationId xmlns:a16="http://schemas.microsoft.com/office/drawing/2014/main" id="{7C199AE1-9649-3695-ED1E-9A7334788B7F}"/>
              </a:ext>
            </a:extLst>
          </p:cNvPr>
          <p:cNvSpPr txBox="1"/>
          <p:nvPr/>
        </p:nvSpPr>
        <p:spPr>
          <a:xfrm>
            <a:off x="9892145" y="7422462"/>
            <a:ext cx="7419109" cy="646331"/>
          </a:xfrm>
          <a:prstGeom prst="rect">
            <a:avLst/>
          </a:prstGeom>
          <a:noFill/>
        </p:spPr>
        <p:txBody>
          <a:bodyPr wrap="square" rtlCol="0">
            <a:spAutoFit/>
          </a:bodyPr>
          <a:lstStyle/>
          <a:p>
            <a:pPr algn="ctr"/>
            <a:r>
              <a:rPr lang="vi-VN" sz="3600" dirty="0">
                <a:cs typeface="Arial" panose="020B0604020202020204" pitchFamily="34" charset="0"/>
              </a:rPr>
              <a:t>An toàn</a:t>
            </a:r>
            <a:endParaRPr lang="en-US" sz="3600" dirty="0">
              <a:cs typeface="Arial" panose="020B0604020202020204" pitchFamily="34" charset="0"/>
            </a:endParaRPr>
          </a:p>
        </p:txBody>
      </p:sp>
      <p:grpSp>
        <p:nvGrpSpPr>
          <p:cNvPr id="74" name="Group 2">
            <a:extLst>
              <a:ext uri="{FF2B5EF4-FFF2-40B4-BE49-F238E27FC236}">
                <a16:creationId xmlns:a16="http://schemas.microsoft.com/office/drawing/2014/main" id="{81FCD681-CA6C-7608-42C7-06FA403AB542}"/>
              </a:ext>
            </a:extLst>
          </p:cNvPr>
          <p:cNvGrpSpPr/>
          <p:nvPr/>
        </p:nvGrpSpPr>
        <p:grpSpPr>
          <a:xfrm rot="5400000">
            <a:off x="-4452513" y="4462895"/>
            <a:ext cx="10276611" cy="1371599"/>
            <a:chOff x="0" y="0"/>
            <a:chExt cx="4816593" cy="1079700"/>
          </a:xfrm>
        </p:grpSpPr>
        <p:sp>
          <p:nvSpPr>
            <p:cNvPr id="75" name="Freeform 3">
              <a:extLst>
                <a:ext uri="{FF2B5EF4-FFF2-40B4-BE49-F238E27FC236}">
                  <a16:creationId xmlns:a16="http://schemas.microsoft.com/office/drawing/2014/main" id="{B57D5047-039E-4374-029E-06D3AC1E3661}"/>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76" name="TextBox 4">
              <a:extLst>
                <a:ext uri="{FF2B5EF4-FFF2-40B4-BE49-F238E27FC236}">
                  <a16:creationId xmlns:a16="http://schemas.microsoft.com/office/drawing/2014/main" id="{C529C032-E047-6138-C389-882C9CA9C633}"/>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2" name="Arrow: Right 1">
            <a:extLst>
              <a:ext uri="{FF2B5EF4-FFF2-40B4-BE49-F238E27FC236}">
                <a16:creationId xmlns:a16="http://schemas.microsoft.com/office/drawing/2014/main" id="{66F69184-AF64-C363-439B-2A6C803C135A}"/>
              </a:ext>
            </a:extLst>
          </p:cNvPr>
          <p:cNvSpPr/>
          <p:nvPr/>
        </p:nvSpPr>
        <p:spPr>
          <a:xfrm>
            <a:off x="8541323" y="1870877"/>
            <a:ext cx="1683328" cy="43534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F4EEC692-0D35-46B9-35E3-66BF5C31E806}"/>
              </a:ext>
            </a:extLst>
          </p:cNvPr>
          <p:cNvSpPr/>
          <p:nvPr/>
        </p:nvSpPr>
        <p:spPr>
          <a:xfrm>
            <a:off x="8534400" y="7527954"/>
            <a:ext cx="1683328" cy="43534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AE2B75B5-03D4-4A87-6D01-95E848185465}"/>
              </a:ext>
            </a:extLst>
          </p:cNvPr>
          <p:cNvSpPr/>
          <p:nvPr/>
        </p:nvSpPr>
        <p:spPr>
          <a:xfrm>
            <a:off x="8582887" y="3282012"/>
            <a:ext cx="1683328" cy="43534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086A888-EA62-A245-FC8A-3111B0A2C4F7}"/>
              </a:ext>
            </a:extLst>
          </p:cNvPr>
          <p:cNvSpPr/>
          <p:nvPr/>
        </p:nvSpPr>
        <p:spPr>
          <a:xfrm>
            <a:off x="8570886" y="6130061"/>
            <a:ext cx="1683328" cy="43534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A9932FC-86FE-6D63-7CFE-F9E16DAA8FFE}"/>
              </a:ext>
            </a:extLst>
          </p:cNvPr>
          <p:cNvSpPr/>
          <p:nvPr/>
        </p:nvSpPr>
        <p:spPr>
          <a:xfrm>
            <a:off x="8077200" y="4767932"/>
            <a:ext cx="2189015" cy="399581"/>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3">
            <a:extLst>
              <a:ext uri="{FF2B5EF4-FFF2-40B4-BE49-F238E27FC236}">
                <a16:creationId xmlns:a16="http://schemas.microsoft.com/office/drawing/2014/main" id="{BB12FFF0-3580-9376-EDE6-D30979410050}"/>
              </a:ext>
            </a:extLst>
          </p:cNvPr>
          <p:cNvSpPr/>
          <p:nvPr/>
        </p:nvSpPr>
        <p:spPr>
          <a:xfrm rot="5400000">
            <a:off x="-154204" y="822074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21">
            <a:extLst>
              <a:ext uri="{FF2B5EF4-FFF2-40B4-BE49-F238E27FC236}">
                <a16:creationId xmlns:a16="http://schemas.microsoft.com/office/drawing/2014/main" id="{793781FF-9C53-CB0C-C4F5-02900AD8A6CA}"/>
              </a:ext>
            </a:extLst>
          </p:cNvPr>
          <p:cNvSpPr/>
          <p:nvPr/>
        </p:nvSpPr>
        <p:spPr>
          <a:xfrm>
            <a:off x="669409" y="221843"/>
            <a:ext cx="32769" cy="6555684"/>
          </a:xfrm>
          <a:prstGeom prst="line">
            <a:avLst/>
          </a:prstGeom>
          <a:ln w="76200" cap="flat">
            <a:solidFill>
              <a:srgbClr val="0F4662"/>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CF1CBB6-B638-02DC-04A0-C783DD61E338}"/>
              </a:ext>
            </a:extLst>
          </p:cNvPr>
          <p:cNvSpPr/>
          <p:nvPr/>
        </p:nvSpPr>
        <p:spPr>
          <a:xfrm>
            <a:off x="838200" y="2567214"/>
            <a:ext cx="14072064" cy="711661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Pentagon 2">
            <a:extLst>
              <a:ext uri="{FF2B5EF4-FFF2-40B4-BE49-F238E27FC236}">
                <a16:creationId xmlns:a16="http://schemas.microsoft.com/office/drawing/2014/main" id="{DFC93301-3F38-C56A-FAD9-EEC469FCC10E}"/>
              </a:ext>
            </a:extLst>
          </p:cNvPr>
          <p:cNvSpPr/>
          <p:nvPr/>
        </p:nvSpPr>
        <p:spPr>
          <a:xfrm>
            <a:off x="0" y="511072"/>
            <a:ext cx="8839200" cy="1279628"/>
          </a:xfrm>
          <a:prstGeom prst="homePlat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2"/>
          <p:cNvSpPr/>
          <p:nvPr/>
        </p:nvSpPr>
        <p:spPr>
          <a:xfrm>
            <a:off x="15550728" y="7658100"/>
            <a:ext cx="2590800" cy="2283796"/>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4384" y="599709"/>
            <a:ext cx="14072064" cy="1099019"/>
          </a:xfrm>
          <a:prstGeom prst="rect">
            <a:avLst/>
          </a:prstGeom>
        </p:spPr>
        <p:txBody>
          <a:bodyPr lIns="0" tIns="0" rIns="0" bIns="0" rtlCol="0" anchor="t">
            <a:spAutoFit/>
          </a:bodyPr>
          <a:lstStyle/>
          <a:p>
            <a:pPr marL="0" lvl="0" indent="0">
              <a:lnSpc>
                <a:spcPts val="8959"/>
              </a:lnSpc>
              <a:spcBef>
                <a:spcPct val="0"/>
              </a:spcBef>
            </a:pPr>
            <a:r>
              <a:rPr lang="vi-VN" sz="6399" dirty="0">
                <a:solidFill>
                  <a:srgbClr val="0F4662"/>
                </a:solidFill>
                <a:latin typeface="Cormorant Garamond Bold Italics"/>
              </a:rPr>
              <a:t>Nhược điểm của SRP</a:t>
            </a:r>
            <a:endParaRPr lang="en-US" sz="6399" dirty="0">
              <a:solidFill>
                <a:srgbClr val="0F4662"/>
              </a:solidFill>
              <a:latin typeface="Cormorant Garamond Bold Italics"/>
            </a:endParaRP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8">
            <a:extLst>
              <a:ext uri="{FF2B5EF4-FFF2-40B4-BE49-F238E27FC236}">
                <a16:creationId xmlns:a16="http://schemas.microsoft.com/office/drawing/2014/main" id="{F6B7D914-1D2C-53AC-42D0-D970BECF03C0}"/>
              </a:ext>
            </a:extLst>
          </p:cNvPr>
          <p:cNvSpPr txBox="1"/>
          <p:nvPr/>
        </p:nvSpPr>
        <p:spPr>
          <a:xfrm>
            <a:off x="1433946" y="3157980"/>
            <a:ext cx="7419109" cy="646331"/>
          </a:xfrm>
          <a:prstGeom prst="rect">
            <a:avLst/>
          </a:prstGeom>
          <a:noFill/>
        </p:spPr>
        <p:txBody>
          <a:bodyPr wrap="square" rtlCol="0">
            <a:spAutoFit/>
          </a:bodyPr>
          <a:lstStyle/>
          <a:p>
            <a:pPr marL="571500" indent="-571500">
              <a:buFont typeface="Wingdings" panose="05000000000000000000" pitchFamily="2" charset="2"/>
              <a:buChar char="v"/>
            </a:pPr>
            <a:r>
              <a:rPr lang="vi-VN" sz="3600" dirty="0">
                <a:cs typeface="Arial" panose="020B0604020202020204" pitchFamily="34" charset="0"/>
              </a:rPr>
              <a:t>Tính phức tạp</a:t>
            </a:r>
            <a:endParaRPr lang="en-US" sz="3600" dirty="0">
              <a:cs typeface="Arial" panose="020B0604020202020204" pitchFamily="34" charset="0"/>
            </a:endParaRPr>
          </a:p>
        </p:txBody>
      </p:sp>
      <p:sp>
        <p:nvSpPr>
          <p:cNvPr id="20" name="TextBox 19">
            <a:extLst>
              <a:ext uri="{FF2B5EF4-FFF2-40B4-BE49-F238E27FC236}">
                <a16:creationId xmlns:a16="http://schemas.microsoft.com/office/drawing/2014/main" id="{93D5D59C-C8DF-FEFB-92B7-179C70A359C2}"/>
              </a:ext>
            </a:extLst>
          </p:cNvPr>
          <p:cNvSpPr txBox="1"/>
          <p:nvPr/>
        </p:nvSpPr>
        <p:spPr>
          <a:xfrm>
            <a:off x="8853052" y="3173882"/>
            <a:ext cx="7419109" cy="646331"/>
          </a:xfrm>
          <a:prstGeom prst="rect">
            <a:avLst/>
          </a:prstGeom>
          <a:noFill/>
        </p:spPr>
        <p:txBody>
          <a:bodyPr wrap="square" rtlCol="0">
            <a:spAutoFit/>
          </a:bodyPr>
          <a:lstStyle/>
          <a:p>
            <a:pPr marL="571500" indent="-571500">
              <a:buFont typeface="Wingdings" panose="05000000000000000000" pitchFamily="2" charset="2"/>
              <a:buChar char="v"/>
            </a:pPr>
            <a:r>
              <a:rPr lang="vi-VN" sz="3600" dirty="0">
                <a:cs typeface="Arial" panose="020B0604020202020204" pitchFamily="34" charset="0"/>
              </a:rPr>
              <a:t>Hiệu suất</a:t>
            </a:r>
            <a:endParaRPr lang="en-US" sz="3600" dirty="0">
              <a:cs typeface="Arial" panose="020B0604020202020204" pitchFamily="34" charset="0"/>
            </a:endParaRPr>
          </a:p>
        </p:txBody>
      </p:sp>
      <p:sp>
        <p:nvSpPr>
          <p:cNvPr id="21" name="TextBox 20">
            <a:extLst>
              <a:ext uri="{FF2B5EF4-FFF2-40B4-BE49-F238E27FC236}">
                <a16:creationId xmlns:a16="http://schemas.microsoft.com/office/drawing/2014/main" id="{2B97DDD3-28DB-3163-52BD-8309DB6F620C}"/>
              </a:ext>
            </a:extLst>
          </p:cNvPr>
          <p:cNvSpPr txBox="1"/>
          <p:nvPr/>
        </p:nvSpPr>
        <p:spPr>
          <a:xfrm>
            <a:off x="8887691" y="8278800"/>
            <a:ext cx="7419109" cy="646331"/>
          </a:xfrm>
          <a:prstGeom prst="rect">
            <a:avLst/>
          </a:prstGeom>
          <a:noFill/>
        </p:spPr>
        <p:txBody>
          <a:bodyPr wrap="square" rtlCol="0">
            <a:spAutoFit/>
          </a:bodyPr>
          <a:lstStyle/>
          <a:p>
            <a:pPr marL="571500" indent="-571500">
              <a:buFont typeface="Wingdings" panose="05000000000000000000" pitchFamily="2" charset="2"/>
              <a:buChar char="v"/>
            </a:pPr>
            <a:r>
              <a:rPr lang="vi-VN" sz="3600" dirty="0">
                <a:cs typeface="Arial" panose="020B0604020202020204" pitchFamily="34" charset="0"/>
              </a:rPr>
              <a:t>Thiếu tiêu chuẩn</a:t>
            </a:r>
            <a:endParaRPr lang="en-US" sz="3600" dirty="0">
              <a:cs typeface="Arial" panose="020B0604020202020204" pitchFamily="34" charset="0"/>
            </a:endParaRPr>
          </a:p>
        </p:txBody>
      </p:sp>
      <p:sp>
        <p:nvSpPr>
          <p:cNvPr id="22" name="TextBox 21">
            <a:extLst>
              <a:ext uri="{FF2B5EF4-FFF2-40B4-BE49-F238E27FC236}">
                <a16:creationId xmlns:a16="http://schemas.microsoft.com/office/drawing/2014/main" id="{F1A9C507-162F-D453-2C87-DC89CEFE28E5}"/>
              </a:ext>
            </a:extLst>
          </p:cNvPr>
          <p:cNvSpPr txBox="1"/>
          <p:nvPr/>
        </p:nvSpPr>
        <p:spPr>
          <a:xfrm>
            <a:off x="8853054" y="6571860"/>
            <a:ext cx="7419109" cy="646331"/>
          </a:xfrm>
          <a:prstGeom prst="rect">
            <a:avLst/>
          </a:prstGeom>
          <a:noFill/>
        </p:spPr>
        <p:txBody>
          <a:bodyPr wrap="square" rtlCol="0">
            <a:spAutoFit/>
          </a:bodyPr>
          <a:lstStyle/>
          <a:p>
            <a:pPr marL="571500" indent="-571500">
              <a:buFont typeface="Wingdings" panose="05000000000000000000" pitchFamily="2" charset="2"/>
              <a:buChar char="v"/>
            </a:pPr>
            <a:r>
              <a:rPr lang="vi-VN" sz="3600" dirty="0">
                <a:cs typeface="Arial" panose="020B0604020202020204" pitchFamily="34" charset="0"/>
              </a:rPr>
              <a:t>Vấn đề triển khai</a:t>
            </a:r>
            <a:endParaRPr lang="en-US" sz="3600" dirty="0">
              <a:cs typeface="Arial" panose="020B0604020202020204" pitchFamily="34" charset="0"/>
            </a:endParaRPr>
          </a:p>
        </p:txBody>
      </p:sp>
      <p:sp>
        <p:nvSpPr>
          <p:cNvPr id="23" name="TextBox 22">
            <a:extLst>
              <a:ext uri="{FF2B5EF4-FFF2-40B4-BE49-F238E27FC236}">
                <a16:creationId xmlns:a16="http://schemas.microsoft.com/office/drawing/2014/main" id="{802063BA-6F2F-DD48-BF2C-6915BD230487}"/>
              </a:ext>
            </a:extLst>
          </p:cNvPr>
          <p:cNvSpPr txBox="1"/>
          <p:nvPr/>
        </p:nvSpPr>
        <p:spPr>
          <a:xfrm>
            <a:off x="8853053" y="4864919"/>
            <a:ext cx="7419109" cy="646331"/>
          </a:xfrm>
          <a:prstGeom prst="rect">
            <a:avLst/>
          </a:prstGeom>
          <a:noFill/>
        </p:spPr>
        <p:txBody>
          <a:bodyPr wrap="square" rtlCol="0">
            <a:spAutoFit/>
          </a:bodyPr>
          <a:lstStyle/>
          <a:p>
            <a:pPr marL="571500" indent="-571500">
              <a:buFont typeface="Wingdings" panose="05000000000000000000" pitchFamily="2" charset="2"/>
              <a:buChar char="v"/>
            </a:pPr>
            <a:r>
              <a:rPr lang="vi-VN" sz="3600" dirty="0">
                <a:cs typeface="Arial" panose="020B0604020202020204" pitchFamily="34" charset="0"/>
              </a:rPr>
              <a:t>Vấn đề mật khẩu</a:t>
            </a:r>
            <a:endParaRPr lang="en-US" sz="3600" dirty="0">
              <a:cs typeface="Arial" panose="020B0604020202020204" pitchFamily="34" charset="0"/>
            </a:endParaRPr>
          </a:p>
        </p:txBody>
      </p:sp>
      <p:sp>
        <p:nvSpPr>
          <p:cNvPr id="24" name="TextBox 23">
            <a:extLst>
              <a:ext uri="{FF2B5EF4-FFF2-40B4-BE49-F238E27FC236}">
                <a16:creationId xmlns:a16="http://schemas.microsoft.com/office/drawing/2014/main" id="{B213CB3C-E7D7-97FA-D3CE-0F3CB0BBF400}"/>
              </a:ext>
            </a:extLst>
          </p:cNvPr>
          <p:cNvSpPr txBox="1"/>
          <p:nvPr/>
        </p:nvSpPr>
        <p:spPr>
          <a:xfrm>
            <a:off x="1433945" y="8278800"/>
            <a:ext cx="7419109" cy="646331"/>
          </a:xfrm>
          <a:prstGeom prst="rect">
            <a:avLst/>
          </a:prstGeom>
          <a:noFill/>
        </p:spPr>
        <p:txBody>
          <a:bodyPr wrap="square" rtlCol="0">
            <a:spAutoFit/>
          </a:bodyPr>
          <a:lstStyle/>
          <a:p>
            <a:pPr marL="571500" indent="-571500">
              <a:buFont typeface="Wingdings" panose="05000000000000000000" pitchFamily="2" charset="2"/>
              <a:buChar char="v"/>
            </a:pPr>
            <a:r>
              <a:rPr lang="vi-VN" sz="3600" dirty="0">
                <a:cs typeface="Arial" panose="020B0604020202020204" pitchFamily="34" charset="0"/>
              </a:rPr>
              <a:t>Khả năng mở rộng</a:t>
            </a:r>
            <a:endParaRPr lang="en-US" sz="3600" dirty="0">
              <a:cs typeface="Arial" panose="020B0604020202020204" pitchFamily="34" charset="0"/>
            </a:endParaRPr>
          </a:p>
        </p:txBody>
      </p:sp>
      <p:sp>
        <p:nvSpPr>
          <p:cNvPr id="25" name="TextBox 24">
            <a:extLst>
              <a:ext uri="{FF2B5EF4-FFF2-40B4-BE49-F238E27FC236}">
                <a16:creationId xmlns:a16="http://schemas.microsoft.com/office/drawing/2014/main" id="{FDFC51BD-E1BC-8BD6-566A-2399AD87083B}"/>
              </a:ext>
            </a:extLst>
          </p:cNvPr>
          <p:cNvSpPr txBox="1"/>
          <p:nvPr/>
        </p:nvSpPr>
        <p:spPr>
          <a:xfrm>
            <a:off x="1433945" y="6571860"/>
            <a:ext cx="7419109" cy="646331"/>
          </a:xfrm>
          <a:prstGeom prst="rect">
            <a:avLst/>
          </a:prstGeom>
          <a:noFill/>
        </p:spPr>
        <p:txBody>
          <a:bodyPr wrap="square" rtlCol="0">
            <a:spAutoFit/>
          </a:bodyPr>
          <a:lstStyle/>
          <a:p>
            <a:pPr marL="571500" indent="-571500">
              <a:buFont typeface="Wingdings" panose="05000000000000000000" pitchFamily="2" charset="2"/>
              <a:buChar char="v"/>
            </a:pPr>
            <a:r>
              <a:rPr lang="vi-VN" sz="3600" dirty="0">
                <a:cs typeface="Arial" panose="020B0604020202020204" pitchFamily="34" charset="0"/>
              </a:rPr>
              <a:t>Tính bảo mật của máy chủ</a:t>
            </a:r>
            <a:endParaRPr lang="en-US" sz="3600" dirty="0">
              <a:cs typeface="Arial" panose="020B0604020202020204" pitchFamily="34" charset="0"/>
            </a:endParaRPr>
          </a:p>
        </p:txBody>
      </p:sp>
      <p:sp>
        <p:nvSpPr>
          <p:cNvPr id="26" name="TextBox 25">
            <a:extLst>
              <a:ext uri="{FF2B5EF4-FFF2-40B4-BE49-F238E27FC236}">
                <a16:creationId xmlns:a16="http://schemas.microsoft.com/office/drawing/2014/main" id="{57984928-6F2D-F39C-BDE0-7855E441C947}"/>
              </a:ext>
            </a:extLst>
          </p:cNvPr>
          <p:cNvSpPr txBox="1"/>
          <p:nvPr/>
        </p:nvSpPr>
        <p:spPr>
          <a:xfrm>
            <a:off x="1433946" y="4864920"/>
            <a:ext cx="7419109" cy="646331"/>
          </a:xfrm>
          <a:prstGeom prst="rect">
            <a:avLst/>
          </a:prstGeom>
          <a:noFill/>
        </p:spPr>
        <p:txBody>
          <a:bodyPr wrap="square" rtlCol="0">
            <a:spAutoFit/>
          </a:bodyPr>
          <a:lstStyle/>
          <a:p>
            <a:pPr marL="571500" indent="-571500">
              <a:buFont typeface="Wingdings" panose="05000000000000000000" pitchFamily="2" charset="2"/>
              <a:buChar char="v"/>
            </a:pPr>
            <a:r>
              <a:rPr lang="vi-VN" sz="3600" dirty="0">
                <a:cs typeface="Arial" panose="020B0604020202020204" pitchFamily="34" charset="0"/>
              </a:rPr>
              <a:t>Khả năng tương thích</a:t>
            </a:r>
            <a:endParaRPr lang="en-US" sz="3600" dirty="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7" name="Scroll: Horizontal 26">
            <a:extLst>
              <a:ext uri="{FF2B5EF4-FFF2-40B4-BE49-F238E27FC236}">
                <a16:creationId xmlns:a16="http://schemas.microsoft.com/office/drawing/2014/main" id="{AE1910CC-017F-3636-427D-2A0852891819}"/>
              </a:ext>
            </a:extLst>
          </p:cNvPr>
          <p:cNvSpPr/>
          <p:nvPr/>
        </p:nvSpPr>
        <p:spPr>
          <a:xfrm>
            <a:off x="4572000" y="39469"/>
            <a:ext cx="9296400" cy="1143000"/>
          </a:xfrm>
          <a:prstGeom prst="horizontalScroll">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B752D3C-349A-7C97-8F88-FE8309D1C18C}"/>
              </a:ext>
            </a:extLst>
          </p:cNvPr>
          <p:cNvPicPr>
            <a:picLocks noChangeAspect="1"/>
          </p:cNvPicPr>
          <p:nvPr/>
        </p:nvPicPr>
        <p:blipFill>
          <a:blip r:embed="rId2"/>
          <a:stretch>
            <a:fillRect/>
          </a:stretch>
        </p:blipFill>
        <p:spPr>
          <a:xfrm>
            <a:off x="4229880" y="1409700"/>
            <a:ext cx="9828240" cy="8520764"/>
          </a:xfrm>
          <a:prstGeom prst="rect">
            <a:avLst/>
          </a:prstGeom>
        </p:spPr>
      </p:pic>
      <p:sp>
        <p:nvSpPr>
          <p:cNvPr id="22" name="TextBox 21">
            <a:extLst>
              <a:ext uri="{FF2B5EF4-FFF2-40B4-BE49-F238E27FC236}">
                <a16:creationId xmlns:a16="http://schemas.microsoft.com/office/drawing/2014/main" id="{965AEAA3-5F17-C35C-2395-030A9397B05D}"/>
              </a:ext>
            </a:extLst>
          </p:cNvPr>
          <p:cNvSpPr txBox="1"/>
          <p:nvPr/>
        </p:nvSpPr>
        <p:spPr>
          <a:xfrm>
            <a:off x="4229880" y="287803"/>
            <a:ext cx="9828240" cy="646331"/>
          </a:xfrm>
          <a:prstGeom prst="rect">
            <a:avLst/>
          </a:prstGeom>
          <a:noFill/>
        </p:spPr>
        <p:txBody>
          <a:bodyPr wrap="square" rtlCol="0">
            <a:spAutoFit/>
          </a:bodyPr>
          <a:lstStyle/>
          <a:p>
            <a:pPr algn="ctr"/>
            <a:r>
              <a:rPr lang="en-US" sz="3600" dirty="0">
                <a:cs typeface="Arial" panose="020B0604020202020204" pitchFamily="34" charset="0"/>
              </a:rPr>
              <a:t> </a:t>
            </a:r>
            <a:r>
              <a:rPr lang="vi-VN" sz="3600" dirty="0">
                <a:cs typeface="Arial" panose="020B0604020202020204" pitchFamily="34" charset="0"/>
              </a:rPr>
              <a:t>Trình tự xác thực người dùng – máy chủ</a:t>
            </a:r>
            <a:endParaRPr lang="en-US" sz="3600" dirty="0">
              <a:cs typeface="Arial" panose="020B0604020202020204" pitchFamily="34" charset="0"/>
            </a:endParaRPr>
          </a:p>
        </p:txBody>
      </p:sp>
      <p:sp>
        <p:nvSpPr>
          <p:cNvPr id="23" name="Freeform 5">
            <a:extLst>
              <a:ext uri="{FF2B5EF4-FFF2-40B4-BE49-F238E27FC236}">
                <a16:creationId xmlns:a16="http://schemas.microsoft.com/office/drawing/2014/main" id="{319411D2-236C-0DE8-B22E-83DD388210DE}"/>
              </a:ext>
            </a:extLst>
          </p:cNvPr>
          <p:cNvSpPr/>
          <p:nvPr/>
        </p:nvSpPr>
        <p:spPr>
          <a:xfrm>
            <a:off x="15773400" y="7734300"/>
            <a:ext cx="2348889"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4" name="Group 2">
            <a:extLst>
              <a:ext uri="{FF2B5EF4-FFF2-40B4-BE49-F238E27FC236}">
                <a16:creationId xmlns:a16="http://schemas.microsoft.com/office/drawing/2014/main" id="{318DE307-301F-C177-6F16-5FD82491A345}"/>
              </a:ext>
            </a:extLst>
          </p:cNvPr>
          <p:cNvGrpSpPr/>
          <p:nvPr/>
        </p:nvGrpSpPr>
        <p:grpSpPr>
          <a:xfrm>
            <a:off x="0" y="0"/>
            <a:ext cx="1295399" cy="10271151"/>
            <a:chOff x="0" y="0"/>
            <a:chExt cx="1104621" cy="2705159"/>
          </a:xfrm>
        </p:grpSpPr>
        <p:sp>
          <p:nvSpPr>
            <p:cNvPr id="25" name="Freeform 3">
              <a:extLst>
                <a:ext uri="{FF2B5EF4-FFF2-40B4-BE49-F238E27FC236}">
                  <a16:creationId xmlns:a16="http://schemas.microsoft.com/office/drawing/2014/main" id="{F241E0D2-7338-DA9F-B3BE-E0D3957651A8}"/>
                </a:ext>
              </a:extLst>
            </p:cNvPr>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26" name="TextBox 4">
              <a:extLst>
                <a:ext uri="{FF2B5EF4-FFF2-40B4-BE49-F238E27FC236}">
                  <a16:creationId xmlns:a16="http://schemas.microsoft.com/office/drawing/2014/main" id="{1E2F3E26-A02B-B1AA-DA7F-A24CE193CF85}"/>
                </a:ext>
              </a:extLst>
            </p:cNvPr>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2" name="Scroll: Horizontal 11">
            <a:extLst>
              <a:ext uri="{FF2B5EF4-FFF2-40B4-BE49-F238E27FC236}">
                <a16:creationId xmlns:a16="http://schemas.microsoft.com/office/drawing/2014/main" id="{06C68F89-B3A3-A359-D715-913B8D7CF279}"/>
              </a:ext>
            </a:extLst>
          </p:cNvPr>
          <p:cNvSpPr/>
          <p:nvPr/>
        </p:nvSpPr>
        <p:spPr>
          <a:xfrm>
            <a:off x="4572000" y="524709"/>
            <a:ext cx="9296400" cy="1143000"/>
          </a:xfrm>
          <a:prstGeom prst="horizontalScroll">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C10B2E5-207A-D588-E8B6-0D4A76B1B2E7}"/>
              </a:ext>
            </a:extLst>
          </p:cNvPr>
          <p:cNvPicPr>
            <a:picLocks noChangeAspect="1"/>
          </p:cNvPicPr>
          <p:nvPr/>
        </p:nvPicPr>
        <p:blipFill>
          <a:blip r:embed="rId2"/>
          <a:stretch>
            <a:fillRect/>
          </a:stretch>
        </p:blipFill>
        <p:spPr>
          <a:xfrm>
            <a:off x="3371336" y="2192420"/>
            <a:ext cx="11545326" cy="6355912"/>
          </a:xfrm>
          <a:prstGeom prst="rect">
            <a:avLst/>
          </a:prstGeom>
        </p:spPr>
      </p:pic>
      <p:sp>
        <p:nvSpPr>
          <p:cNvPr id="7" name="TextBox 6">
            <a:extLst>
              <a:ext uri="{FF2B5EF4-FFF2-40B4-BE49-F238E27FC236}">
                <a16:creationId xmlns:a16="http://schemas.microsoft.com/office/drawing/2014/main" id="{11F5E57E-C220-64F1-C7B5-3E78642F85FB}"/>
              </a:ext>
            </a:extLst>
          </p:cNvPr>
          <p:cNvSpPr txBox="1"/>
          <p:nvPr/>
        </p:nvSpPr>
        <p:spPr>
          <a:xfrm>
            <a:off x="4229879" y="773043"/>
            <a:ext cx="9828240" cy="646331"/>
          </a:xfrm>
          <a:prstGeom prst="rect">
            <a:avLst/>
          </a:prstGeom>
          <a:noFill/>
        </p:spPr>
        <p:txBody>
          <a:bodyPr wrap="square" rtlCol="0">
            <a:spAutoFit/>
          </a:bodyPr>
          <a:lstStyle/>
          <a:p>
            <a:pPr algn="ctr"/>
            <a:r>
              <a:rPr lang="en-US" sz="3600" dirty="0">
                <a:cs typeface="Arial" panose="020B0604020202020204" pitchFamily="34" charset="0"/>
              </a:rPr>
              <a:t> </a:t>
            </a:r>
            <a:r>
              <a:rPr lang="vi-VN" sz="3600" dirty="0">
                <a:cs typeface="Arial" panose="020B0604020202020204" pitchFamily="34" charset="0"/>
              </a:rPr>
              <a:t>Trình tự xác thực người dùng – máy chủ</a:t>
            </a:r>
            <a:endParaRPr lang="en-US" sz="3600" dirty="0">
              <a:cs typeface="Arial" panose="020B0604020202020204" pitchFamily="34" charset="0"/>
            </a:endParaRPr>
          </a:p>
        </p:txBody>
      </p:sp>
      <p:sp>
        <p:nvSpPr>
          <p:cNvPr id="8" name="Freeform 13">
            <a:extLst>
              <a:ext uri="{FF2B5EF4-FFF2-40B4-BE49-F238E27FC236}">
                <a16:creationId xmlns:a16="http://schemas.microsoft.com/office/drawing/2014/main" id="{38CEA112-8953-686D-20DE-CB4B0ED66223}"/>
              </a:ext>
            </a:extLst>
          </p:cNvPr>
          <p:cNvSpPr/>
          <p:nvPr/>
        </p:nvSpPr>
        <p:spPr>
          <a:xfrm>
            <a:off x="15697200" y="7886700"/>
            <a:ext cx="2226655"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grpSp>
        <p:nvGrpSpPr>
          <p:cNvPr id="9" name="Group 2">
            <a:extLst>
              <a:ext uri="{FF2B5EF4-FFF2-40B4-BE49-F238E27FC236}">
                <a16:creationId xmlns:a16="http://schemas.microsoft.com/office/drawing/2014/main" id="{586D4648-EBF1-8558-BE7E-F38DA0A121B4}"/>
              </a:ext>
            </a:extLst>
          </p:cNvPr>
          <p:cNvGrpSpPr/>
          <p:nvPr/>
        </p:nvGrpSpPr>
        <p:grpSpPr>
          <a:xfrm>
            <a:off x="0" y="0"/>
            <a:ext cx="1295399" cy="10271151"/>
            <a:chOff x="0" y="0"/>
            <a:chExt cx="1104621" cy="2705159"/>
          </a:xfrm>
        </p:grpSpPr>
        <p:sp>
          <p:nvSpPr>
            <p:cNvPr id="10" name="Freeform 3">
              <a:extLst>
                <a:ext uri="{FF2B5EF4-FFF2-40B4-BE49-F238E27FC236}">
                  <a16:creationId xmlns:a16="http://schemas.microsoft.com/office/drawing/2014/main" id="{7674E6B9-D4F4-8A2A-FCCE-2DF5A3EE3B8B}"/>
                </a:ext>
              </a:extLst>
            </p:cNvPr>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11" name="TextBox 4">
              <a:extLst>
                <a:ext uri="{FF2B5EF4-FFF2-40B4-BE49-F238E27FC236}">
                  <a16:creationId xmlns:a16="http://schemas.microsoft.com/office/drawing/2014/main" id="{DDA8F65A-EF5E-360F-CCE6-245B95E6BA63}"/>
                </a:ext>
              </a:extLst>
            </p:cNvPr>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Tree>
    <p:extLst>
      <p:ext uri="{BB962C8B-B14F-4D97-AF65-F5344CB8AC3E}">
        <p14:creationId xmlns:p14="http://schemas.microsoft.com/office/powerpoint/2010/main" val="8927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523</Words>
  <Application>Microsoft Office PowerPoint</Application>
  <PresentationFormat>Custom</PresentationFormat>
  <Paragraphs>62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Cormorant Garamond Bold Italics</vt:lpstr>
      <vt:lpstr>Times New Roman</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Nguyễn Thanh  Hơn</cp:lastModifiedBy>
  <cp:revision>8</cp:revision>
  <dcterms:created xsi:type="dcterms:W3CDTF">2006-08-16T00:00:00Z</dcterms:created>
  <dcterms:modified xsi:type="dcterms:W3CDTF">2024-04-16T00:37:09Z</dcterms:modified>
  <dc:identifier>DAGCaZlnjZw</dc:identifier>
</cp:coreProperties>
</file>