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Roboto Mon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DC606F-AE7D-4B02-ADF0-CA98E0C7FA66}">
  <a:tblStyle styleId="{94DC606F-AE7D-4B02-ADF0-CA98E0C7FA6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Mono-bold.fntdata"/><Relationship Id="rId47" Type="http://schemas.openxmlformats.org/officeDocument/2006/relationships/font" Target="fonts/RobotoMono-regular.fntdata"/><Relationship Id="rId49" Type="http://schemas.openxmlformats.org/officeDocument/2006/relationships/font" Target="fonts/RobotoMon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RobotoMon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4f23ebe9c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4f23ebe9c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4f23ebe9c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4f23ebe9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4f23ebe9c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64f23ebe9c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64f23ebe9c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64f23ebe9c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4f23ebe9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64f23ebe9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64ec889c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64ec889c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4ec889cf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64ec889c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64ec889cf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64ec889cf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abf09498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abf09498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64f23ebe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64f23ebe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b9395219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b9395219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abd5835db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abd5835db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abd5835d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abd5835d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abd5835db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abd5835db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abd5835db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abd5835db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abd5835db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abd5835db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ab9395219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ab9395219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abd5835db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abd5835db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abd5835dba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abd5835dba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abd5835db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abd5835db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abd5835db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abd5835db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4f23ebe9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4f23ebe9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abd5835db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abd5835db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abd5835dba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abd5835dba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abd5835dba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abd5835dba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abd5835dba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abd5835dba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abd5835dba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abd5835dba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abd5835dba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abd5835dba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abd5835dba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abd5835dba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abd5835dba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abd5835dba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abd5835dba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abd5835dba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abd5835dba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abd5835dba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4f23ebe9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4f23ebe9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abf09498a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abf09498a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4f23ebe9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4f23ebe9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4f23ebe9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4f23ebe9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4f23ebe9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4f23ebe9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b939521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b939521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4f23ebe9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4f23ebe9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Bài 11: Stack - Queue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Phan Hoàng Trung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cxnSp>
        <p:nvCxnSpPr>
          <p:cNvPr id="169" name="Google Shape;169;p22"/>
          <p:cNvCxnSpPr/>
          <p:nvPr/>
        </p:nvCxnSpPr>
        <p:spPr>
          <a:xfrm>
            <a:off x="36081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170" name="Google Shape;170;p22"/>
          <p:cNvCxnSpPr/>
          <p:nvPr/>
        </p:nvCxnSpPr>
        <p:spPr>
          <a:xfrm>
            <a:off x="55893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171" name="Google Shape;171;p22"/>
          <p:cNvCxnSpPr/>
          <p:nvPr/>
        </p:nvCxnSpPr>
        <p:spPr>
          <a:xfrm rot="5400000">
            <a:off x="4591250" y="3284825"/>
            <a:ext cx="10800" cy="1999800"/>
          </a:xfrm>
          <a:prstGeom prst="straightConnector1">
            <a:avLst/>
          </a:prstGeom>
          <a:noFill/>
          <a:ln cap="flat" cmpd="sng" w="76200">
            <a:solidFill>
              <a:schemeClr val="dk2"/>
            </a:solidFill>
            <a:prstDash val="solid"/>
            <a:round/>
            <a:headEnd len="med" w="med" type="none"/>
            <a:tailEnd len="med" w="med" type="none"/>
          </a:ln>
        </p:spPr>
      </p:cxnSp>
      <p:sp>
        <p:nvSpPr>
          <p:cNvPr id="172" name="Google Shape;172;p22"/>
          <p:cNvSpPr/>
          <p:nvPr/>
        </p:nvSpPr>
        <p:spPr>
          <a:xfrm>
            <a:off x="5724350" y="2308725"/>
            <a:ext cx="457800" cy="1970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173" name="Google Shape;173;p22"/>
          <p:cNvSpPr/>
          <p:nvPr/>
        </p:nvSpPr>
        <p:spPr>
          <a:xfrm>
            <a:off x="6128825" y="3257550"/>
            <a:ext cx="457800" cy="149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22"/>
          <p:cNvSpPr txBox="1"/>
          <p:nvPr/>
        </p:nvSpPr>
        <p:spPr>
          <a:xfrm>
            <a:off x="6128075" y="2920875"/>
            <a:ext cx="630900" cy="1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size</a:t>
            </a:r>
            <a:endParaRPr sz="1800">
              <a:solidFill>
                <a:schemeClr val="dk2"/>
              </a:solidFill>
            </a:endParaRPr>
          </a:p>
        </p:txBody>
      </p:sp>
      <p:sp>
        <p:nvSpPr>
          <p:cNvPr id="175" name="Google Shape;175;p22"/>
          <p:cNvSpPr/>
          <p:nvPr/>
        </p:nvSpPr>
        <p:spPr>
          <a:xfrm>
            <a:off x="4434575" y="796925"/>
            <a:ext cx="352800" cy="1037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6" name="Google Shape;176;p22"/>
          <p:cNvSpPr txBox="1"/>
          <p:nvPr/>
        </p:nvSpPr>
        <p:spPr>
          <a:xfrm>
            <a:off x="4856925" y="1020150"/>
            <a:ext cx="867300" cy="2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empty</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cxnSp>
        <p:nvCxnSpPr>
          <p:cNvPr id="182" name="Google Shape;182;p23"/>
          <p:cNvCxnSpPr/>
          <p:nvPr/>
        </p:nvCxnSpPr>
        <p:spPr>
          <a:xfrm>
            <a:off x="36081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183" name="Google Shape;183;p23"/>
          <p:cNvCxnSpPr/>
          <p:nvPr/>
        </p:nvCxnSpPr>
        <p:spPr>
          <a:xfrm>
            <a:off x="55893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184" name="Google Shape;184;p23"/>
          <p:cNvCxnSpPr/>
          <p:nvPr/>
        </p:nvCxnSpPr>
        <p:spPr>
          <a:xfrm rot="5400000">
            <a:off x="4591250" y="3284825"/>
            <a:ext cx="10800" cy="1999800"/>
          </a:xfrm>
          <a:prstGeom prst="straightConnector1">
            <a:avLst/>
          </a:prstGeom>
          <a:noFill/>
          <a:ln cap="flat" cmpd="sng" w="76200">
            <a:solidFill>
              <a:schemeClr val="dk2"/>
            </a:solidFill>
            <a:prstDash val="solid"/>
            <a:round/>
            <a:headEnd len="med" w="med" type="none"/>
            <a:tailEnd len="med" w="med" type="none"/>
          </a:ln>
        </p:spPr>
      </p:cxnSp>
      <p:sp>
        <p:nvSpPr>
          <p:cNvPr id="185" name="Google Shape;185;p23"/>
          <p:cNvSpPr/>
          <p:nvPr/>
        </p:nvSpPr>
        <p:spPr>
          <a:xfrm>
            <a:off x="6637250" y="3436850"/>
            <a:ext cx="19158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1</a:t>
            </a:r>
            <a:endParaRPr/>
          </a:p>
        </p:txBody>
      </p:sp>
      <p:sp>
        <p:nvSpPr>
          <p:cNvPr id="186" name="Google Shape;186;p23"/>
          <p:cNvSpPr/>
          <p:nvPr/>
        </p:nvSpPr>
        <p:spPr>
          <a:xfrm>
            <a:off x="1033950" y="2383350"/>
            <a:ext cx="1915800" cy="350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2</a:t>
            </a:r>
            <a:endParaRPr/>
          </a:p>
        </p:txBody>
      </p:sp>
      <p:sp>
        <p:nvSpPr>
          <p:cNvPr id="187" name="Google Shape;187;p23"/>
          <p:cNvSpPr/>
          <p:nvPr/>
        </p:nvSpPr>
        <p:spPr>
          <a:xfrm>
            <a:off x="1333350" y="3380625"/>
            <a:ext cx="1915800" cy="350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3</a:t>
            </a:r>
            <a:endParaRPr/>
          </a:p>
        </p:txBody>
      </p:sp>
      <p:sp>
        <p:nvSpPr>
          <p:cNvPr id="188" name="Google Shape;188;p23"/>
          <p:cNvSpPr/>
          <p:nvPr/>
        </p:nvSpPr>
        <p:spPr>
          <a:xfrm>
            <a:off x="1515125" y="4646375"/>
            <a:ext cx="1915800" cy="3504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4</a:t>
            </a:r>
            <a:endParaRPr/>
          </a:p>
        </p:txBody>
      </p:sp>
      <p:sp>
        <p:nvSpPr>
          <p:cNvPr id="189" name="Google Shape;189;p23"/>
          <p:cNvSpPr/>
          <p:nvPr/>
        </p:nvSpPr>
        <p:spPr>
          <a:xfrm>
            <a:off x="6305750" y="2383350"/>
            <a:ext cx="1915800" cy="350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190" name="Google Shape;190;p23"/>
          <p:cNvSpPr/>
          <p:nvPr/>
        </p:nvSpPr>
        <p:spPr>
          <a:xfrm>
            <a:off x="5724350" y="2308725"/>
            <a:ext cx="457800" cy="1970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191" name="Google Shape;191;p23"/>
          <p:cNvSpPr txBox="1"/>
          <p:nvPr/>
        </p:nvSpPr>
        <p:spPr>
          <a:xfrm>
            <a:off x="1499200" y="1629675"/>
            <a:ext cx="17499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push element1</a:t>
            </a:r>
            <a:endParaRPr sz="1800">
              <a:solidFill>
                <a:schemeClr val="dk2"/>
              </a:solidFill>
            </a:endParaRPr>
          </a:p>
        </p:txBody>
      </p:sp>
      <p:sp>
        <p:nvSpPr>
          <p:cNvPr id="192" name="Google Shape;192;p23"/>
          <p:cNvSpPr/>
          <p:nvPr/>
        </p:nvSpPr>
        <p:spPr>
          <a:xfrm>
            <a:off x="6888650" y="1437175"/>
            <a:ext cx="256800" cy="81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 name="Google Shape;193;p23"/>
          <p:cNvSpPr txBox="1"/>
          <p:nvPr/>
        </p:nvSpPr>
        <p:spPr>
          <a:xfrm>
            <a:off x="7230850" y="1693825"/>
            <a:ext cx="1037100" cy="2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element</a:t>
            </a:r>
            <a:endParaRPr sz="1800">
              <a:solidFill>
                <a:schemeClr val="dk2"/>
              </a:solidFill>
            </a:endParaRPr>
          </a:p>
        </p:txBody>
      </p:sp>
      <p:sp>
        <p:nvSpPr>
          <p:cNvPr id="194" name="Google Shape;194;p23"/>
          <p:cNvSpPr/>
          <p:nvPr/>
        </p:nvSpPr>
        <p:spPr>
          <a:xfrm>
            <a:off x="7038350" y="3982200"/>
            <a:ext cx="256800" cy="1014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23"/>
          <p:cNvSpPr txBox="1"/>
          <p:nvPr/>
        </p:nvSpPr>
        <p:spPr>
          <a:xfrm>
            <a:off x="7307050" y="4437025"/>
            <a:ext cx="1037100" cy="2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element</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cxnSp>
        <p:nvCxnSpPr>
          <p:cNvPr id="201" name="Google Shape;201;p24"/>
          <p:cNvCxnSpPr/>
          <p:nvPr/>
        </p:nvCxnSpPr>
        <p:spPr>
          <a:xfrm>
            <a:off x="36081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202" name="Google Shape;202;p24"/>
          <p:cNvCxnSpPr/>
          <p:nvPr/>
        </p:nvCxnSpPr>
        <p:spPr>
          <a:xfrm>
            <a:off x="55893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203" name="Google Shape;203;p24"/>
          <p:cNvCxnSpPr/>
          <p:nvPr/>
        </p:nvCxnSpPr>
        <p:spPr>
          <a:xfrm rot="5400000">
            <a:off x="4591250" y="3284825"/>
            <a:ext cx="10800" cy="1999800"/>
          </a:xfrm>
          <a:prstGeom prst="straightConnector1">
            <a:avLst/>
          </a:prstGeom>
          <a:noFill/>
          <a:ln cap="flat" cmpd="sng" w="76200">
            <a:solidFill>
              <a:schemeClr val="dk2"/>
            </a:solidFill>
            <a:prstDash val="solid"/>
            <a:round/>
            <a:headEnd len="med" w="med" type="none"/>
            <a:tailEnd len="med" w="med" type="none"/>
          </a:ln>
        </p:spPr>
      </p:cxnSp>
      <p:sp>
        <p:nvSpPr>
          <p:cNvPr id="204" name="Google Shape;204;p24"/>
          <p:cNvSpPr/>
          <p:nvPr/>
        </p:nvSpPr>
        <p:spPr>
          <a:xfrm>
            <a:off x="3646275" y="3852725"/>
            <a:ext cx="19158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1</a:t>
            </a:r>
            <a:endParaRPr/>
          </a:p>
        </p:txBody>
      </p:sp>
      <p:sp>
        <p:nvSpPr>
          <p:cNvPr id="205" name="Google Shape;205;p24"/>
          <p:cNvSpPr/>
          <p:nvPr/>
        </p:nvSpPr>
        <p:spPr>
          <a:xfrm>
            <a:off x="1033950" y="2383350"/>
            <a:ext cx="1915800" cy="350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2</a:t>
            </a:r>
            <a:endParaRPr/>
          </a:p>
        </p:txBody>
      </p:sp>
      <p:sp>
        <p:nvSpPr>
          <p:cNvPr id="206" name="Google Shape;206;p24"/>
          <p:cNvSpPr/>
          <p:nvPr/>
        </p:nvSpPr>
        <p:spPr>
          <a:xfrm>
            <a:off x="1333350" y="3380625"/>
            <a:ext cx="1915800" cy="350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3</a:t>
            </a:r>
            <a:endParaRPr/>
          </a:p>
        </p:txBody>
      </p:sp>
      <p:sp>
        <p:nvSpPr>
          <p:cNvPr id="207" name="Google Shape;207;p24"/>
          <p:cNvSpPr/>
          <p:nvPr/>
        </p:nvSpPr>
        <p:spPr>
          <a:xfrm>
            <a:off x="1515125" y="4646375"/>
            <a:ext cx="1915800" cy="3504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4</a:t>
            </a:r>
            <a:endParaRPr/>
          </a:p>
        </p:txBody>
      </p:sp>
      <p:sp>
        <p:nvSpPr>
          <p:cNvPr id="208" name="Google Shape;208;p24"/>
          <p:cNvSpPr/>
          <p:nvPr/>
        </p:nvSpPr>
        <p:spPr>
          <a:xfrm>
            <a:off x="6305750" y="2383350"/>
            <a:ext cx="1915800" cy="350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209" name="Google Shape;209;p24"/>
          <p:cNvSpPr/>
          <p:nvPr/>
        </p:nvSpPr>
        <p:spPr>
          <a:xfrm>
            <a:off x="5724350" y="2308725"/>
            <a:ext cx="457800" cy="1970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210" name="Google Shape;210;p24"/>
          <p:cNvSpPr txBox="1"/>
          <p:nvPr/>
        </p:nvSpPr>
        <p:spPr>
          <a:xfrm>
            <a:off x="1499200" y="1629675"/>
            <a:ext cx="17499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push element2</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cxnSp>
        <p:nvCxnSpPr>
          <p:cNvPr id="216" name="Google Shape;216;p25"/>
          <p:cNvCxnSpPr/>
          <p:nvPr/>
        </p:nvCxnSpPr>
        <p:spPr>
          <a:xfrm>
            <a:off x="36081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217" name="Google Shape;217;p25"/>
          <p:cNvCxnSpPr/>
          <p:nvPr/>
        </p:nvCxnSpPr>
        <p:spPr>
          <a:xfrm>
            <a:off x="55893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218" name="Google Shape;218;p25"/>
          <p:cNvCxnSpPr/>
          <p:nvPr/>
        </p:nvCxnSpPr>
        <p:spPr>
          <a:xfrm rot="5400000">
            <a:off x="4591250" y="3284825"/>
            <a:ext cx="10800" cy="1999800"/>
          </a:xfrm>
          <a:prstGeom prst="straightConnector1">
            <a:avLst/>
          </a:prstGeom>
          <a:noFill/>
          <a:ln cap="flat" cmpd="sng" w="76200">
            <a:solidFill>
              <a:schemeClr val="dk2"/>
            </a:solidFill>
            <a:prstDash val="solid"/>
            <a:round/>
            <a:headEnd len="med" w="med" type="none"/>
            <a:tailEnd len="med" w="med" type="none"/>
          </a:ln>
        </p:spPr>
      </p:cxnSp>
      <p:sp>
        <p:nvSpPr>
          <p:cNvPr id="219" name="Google Shape;219;p25"/>
          <p:cNvSpPr/>
          <p:nvPr/>
        </p:nvSpPr>
        <p:spPr>
          <a:xfrm>
            <a:off x="3646275" y="3852725"/>
            <a:ext cx="19158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1</a:t>
            </a:r>
            <a:endParaRPr/>
          </a:p>
        </p:txBody>
      </p:sp>
      <p:sp>
        <p:nvSpPr>
          <p:cNvPr id="220" name="Google Shape;220;p25"/>
          <p:cNvSpPr/>
          <p:nvPr/>
        </p:nvSpPr>
        <p:spPr>
          <a:xfrm>
            <a:off x="3637563" y="3502325"/>
            <a:ext cx="1915800" cy="350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2</a:t>
            </a:r>
            <a:endParaRPr/>
          </a:p>
        </p:txBody>
      </p:sp>
      <p:sp>
        <p:nvSpPr>
          <p:cNvPr id="221" name="Google Shape;221;p25"/>
          <p:cNvSpPr/>
          <p:nvPr/>
        </p:nvSpPr>
        <p:spPr>
          <a:xfrm>
            <a:off x="1333350" y="3380625"/>
            <a:ext cx="1915800" cy="350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3</a:t>
            </a:r>
            <a:endParaRPr/>
          </a:p>
        </p:txBody>
      </p:sp>
      <p:sp>
        <p:nvSpPr>
          <p:cNvPr id="222" name="Google Shape;222;p25"/>
          <p:cNvSpPr/>
          <p:nvPr/>
        </p:nvSpPr>
        <p:spPr>
          <a:xfrm>
            <a:off x="1515125" y="4646375"/>
            <a:ext cx="1915800" cy="3504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4</a:t>
            </a:r>
            <a:endParaRPr/>
          </a:p>
        </p:txBody>
      </p:sp>
      <p:sp>
        <p:nvSpPr>
          <p:cNvPr id="223" name="Google Shape;223;p25"/>
          <p:cNvSpPr/>
          <p:nvPr/>
        </p:nvSpPr>
        <p:spPr>
          <a:xfrm>
            <a:off x="6305750" y="2383350"/>
            <a:ext cx="1915800" cy="350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224" name="Google Shape;224;p25"/>
          <p:cNvSpPr/>
          <p:nvPr/>
        </p:nvSpPr>
        <p:spPr>
          <a:xfrm>
            <a:off x="5724350" y="2308725"/>
            <a:ext cx="457800" cy="1970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cxnSp>
        <p:nvCxnSpPr>
          <p:cNvPr id="230" name="Google Shape;230;p26"/>
          <p:cNvCxnSpPr/>
          <p:nvPr/>
        </p:nvCxnSpPr>
        <p:spPr>
          <a:xfrm>
            <a:off x="36081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231" name="Google Shape;231;p26"/>
          <p:cNvCxnSpPr/>
          <p:nvPr/>
        </p:nvCxnSpPr>
        <p:spPr>
          <a:xfrm>
            <a:off x="55893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232" name="Google Shape;232;p26"/>
          <p:cNvCxnSpPr/>
          <p:nvPr/>
        </p:nvCxnSpPr>
        <p:spPr>
          <a:xfrm rot="5400000">
            <a:off x="4591250" y="3284825"/>
            <a:ext cx="10800" cy="1999800"/>
          </a:xfrm>
          <a:prstGeom prst="straightConnector1">
            <a:avLst/>
          </a:prstGeom>
          <a:noFill/>
          <a:ln cap="flat" cmpd="sng" w="76200">
            <a:solidFill>
              <a:schemeClr val="dk2"/>
            </a:solidFill>
            <a:prstDash val="solid"/>
            <a:round/>
            <a:headEnd len="med" w="med" type="none"/>
            <a:tailEnd len="med" w="med" type="none"/>
          </a:ln>
        </p:spPr>
      </p:cxnSp>
      <p:sp>
        <p:nvSpPr>
          <p:cNvPr id="233" name="Google Shape;233;p26"/>
          <p:cNvSpPr/>
          <p:nvPr/>
        </p:nvSpPr>
        <p:spPr>
          <a:xfrm>
            <a:off x="3646275" y="3852725"/>
            <a:ext cx="19158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1</a:t>
            </a:r>
            <a:endParaRPr/>
          </a:p>
        </p:txBody>
      </p:sp>
      <p:sp>
        <p:nvSpPr>
          <p:cNvPr id="234" name="Google Shape;234;p26"/>
          <p:cNvSpPr/>
          <p:nvPr/>
        </p:nvSpPr>
        <p:spPr>
          <a:xfrm>
            <a:off x="3637563" y="3502325"/>
            <a:ext cx="1915800" cy="350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2</a:t>
            </a:r>
            <a:endParaRPr/>
          </a:p>
        </p:txBody>
      </p:sp>
      <p:sp>
        <p:nvSpPr>
          <p:cNvPr id="235" name="Google Shape;235;p26"/>
          <p:cNvSpPr/>
          <p:nvPr/>
        </p:nvSpPr>
        <p:spPr>
          <a:xfrm>
            <a:off x="3646275" y="3133425"/>
            <a:ext cx="1915800" cy="350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3</a:t>
            </a:r>
            <a:endParaRPr/>
          </a:p>
        </p:txBody>
      </p:sp>
      <p:sp>
        <p:nvSpPr>
          <p:cNvPr id="236" name="Google Shape;236;p26"/>
          <p:cNvSpPr/>
          <p:nvPr/>
        </p:nvSpPr>
        <p:spPr>
          <a:xfrm>
            <a:off x="3646275" y="2764525"/>
            <a:ext cx="1915800" cy="3504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4</a:t>
            </a:r>
            <a:endParaRPr/>
          </a:p>
        </p:txBody>
      </p:sp>
      <p:sp>
        <p:nvSpPr>
          <p:cNvPr id="237" name="Google Shape;237;p26"/>
          <p:cNvSpPr/>
          <p:nvPr/>
        </p:nvSpPr>
        <p:spPr>
          <a:xfrm>
            <a:off x="5724350" y="2308725"/>
            <a:ext cx="457800" cy="1970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238" name="Google Shape;238;p26"/>
          <p:cNvSpPr/>
          <p:nvPr/>
        </p:nvSpPr>
        <p:spPr>
          <a:xfrm>
            <a:off x="6128825" y="3257550"/>
            <a:ext cx="457800" cy="149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9" name="Google Shape;239;p26"/>
          <p:cNvSpPr txBox="1"/>
          <p:nvPr/>
        </p:nvSpPr>
        <p:spPr>
          <a:xfrm>
            <a:off x="6128075" y="2920875"/>
            <a:ext cx="630900" cy="1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size</a:t>
            </a:r>
            <a:endParaRPr sz="1800">
              <a:solidFill>
                <a:schemeClr val="dk2"/>
              </a:solidFill>
            </a:endParaRPr>
          </a:p>
        </p:txBody>
      </p:sp>
      <p:sp>
        <p:nvSpPr>
          <p:cNvPr id="240" name="Google Shape;240;p26"/>
          <p:cNvSpPr txBox="1"/>
          <p:nvPr/>
        </p:nvSpPr>
        <p:spPr>
          <a:xfrm>
            <a:off x="1499200" y="1629675"/>
            <a:ext cx="17499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pop</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cxnSp>
        <p:nvCxnSpPr>
          <p:cNvPr id="246" name="Google Shape;246;p27"/>
          <p:cNvCxnSpPr/>
          <p:nvPr/>
        </p:nvCxnSpPr>
        <p:spPr>
          <a:xfrm>
            <a:off x="36081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247" name="Google Shape;247;p27"/>
          <p:cNvCxnSpPr/>
          <p:nvPr/>
        </p:nvCxnSpPr>
        <p:spPr>
          <a:xfrm>
            <a:off x="55893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248" name="Google Shape;248;p27"/>
          <p:cNvCxnSpPr/>
          <p:nvPr/>
        </p:nvCxnSpPr>
        <p:spPr>
          <a:xfrm rot="5400000">
            <a:off x="4591250" y="3284825"/>
            <a:ext cx="10800" cy="1999800"/>
          </a:xfrm>
          <a:prstGeom prst="straightConnector1">
            <a:avLst/>
          </a:prstGeom>
          <a:noFill/>
          <a:ln cap="flat" cmpd="sng" w="76200">
            <a:solidFill>
              <a:schemeClr val="dk2"/>
            </a:solidFill>
            <a:prstDash val="solid"/>
            <a:round/>
            <a:headEnd len="med" w="med" type="none"/>
            <a:tailEnd len="med" w="med" type="none"/>
          </a:ln>
        </p:spPr>
      </p:cxnSp>
      <p:sp>
        <p:nvSpPr>
          <p:cNvPr id="249" name="Google Shape;249;p27"/>
          <p:cNvSpPr/>
          <p:nvPr/>
        </p:nvSpPr>
        <p:spPr>
          <a:xfrm>
            <a:off x="3646275" y="3852725"/>
            <a:ext cx="19158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1</a:t>
            </a:r>
            <a:endParaRPr/>
          </a:p>
        </p:txBody>
      </p:sp>
      <p:sp>
        <p:nvSpPr>
          <p:cNvPr id="250" name="Google Shape;250;p27"/>
          <p:cNvSpPr/>
          <p:nvPr/>
        </p:nvSpPr>
        <p:spPr>
          <a:xfrm>
            <a:off x="3637563" y="3502325"/>
            <a:ext cx="1915800" cy="350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2</a:t>
            </a:r>
            <a:endParaRPr/>
          </a:p>
        </p:txBody>
      </p:sp>
      <p:sp>
        <p:nvSpPr>
          <p:cNvPr id="251" name="Google Shape;251;p27"/>
          <p:cNvSpPr/>
          <p:nvPr/>
        </p:nvSpPr>
        <p:spPr>
          <a:xfrm>
            <a:off x="3646275" y="3133425"/>
            <a:ext cx="1915800" cy="350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3</a:t>
            </a:r>
            <a:endParaRPr/>
          </a:p>
        </p:txBody>
      </p:sp>
      <p:sp>
        <p:nvSpPr>
          <p:cNvPr id="252" name="Google Shape;252;p27"/>
          <p:cNvSpPr/>
          <p:nvPr/>
        </p:nvSpPr>
        <p:spPr>
          <a:xfrm>
            <a:off x="5724350" y="2308725"/>
            <a:ext cx="457800" cy="1970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253" name="Google Shape;253;p27"/>
          <p:cNvSpPr/>
          <p:nvPr/>
        </p:nvSpPr>
        <p:spPr>
          <a:xfrm>
            <a:off x="6128825" y="3257550"/>
            <a:ext cx="457800" cy="149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4" name="Google Shape;254;p27"/>
          <p:cNvSpPr txBox="1"/>
          <p:nvPr/>
        </p:nvSpPr>
        <p:spPr>
          <a:xfrm>
            <a:off x="6128075" y="2920875"/>
            <a:ext cx="630900" cy="1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size</a:t>
            </a:r>
            <a:endParaRPr sz="1800">
              <a:solidFill>
                <a:schemeClr val="dk2"/>
              </a:solidFill>
            </a:endParaRPr>
          </a:p>
        </p:txBody>
      </p:sp>
      <p:sp>
        <p:nvSpPr>
          <p:cNvPr id="255" name="Google Shape;255;p27"/>
          <p:cNvSpPr txBox="1"/>
          <p:nvPr/>
        </p:nvSpPr>
        <p:spPr>
          <a:xfrm>
            <a:off x="1499200" y="1629675"/>
            <a:ext cx="17499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pop</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8"/>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cxnSp>
        <p:nvCxnSpPr>
          <p:cNvPr id="261" name="Google Shape;261;p28"/>
          <p:cNvCxnSpPr/>
          <p:nvPr/>
        </p:nvCxnSpPr>
        <p:spPr>
          <a:xfrm>
            <a:off x="36081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262" name="Google Shape;262;p28"/>
          <p:cNvCxnSpPr/>
          <p:nvPr/>
        </p:nvCxnSpPr>
        <p:spPr>
          <a:xfrm>
            <a:off x="55893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263" name="Google Shape;263;p28"/>
          <p:cNvCxnSpPr/>
          <p:nvPr/>
        </p:nvCxnSpPr>
        <p:spPr>
          <a:xfrm rot="5400000">
            <a:off x="4591250" y="3284825"/>
            <a:ext cx="10800" cy="1999800"/>
          </a:xfrm>
          <a:prstGeom prst="straightConnector1">
            <a:avLst/>
          </a:prstGeom>
          <a:noFill/>
          <a:ln cap="flat" cmpd="sng" w="76200">
            <a:solidFill>
              <a:schemeClr val="dk2"/>
            </a:solidFill>
            <a:prstDash val="solid"/>
            <a:round/>
            <a:headEnd len="med" w="med" type="none"/>
            <a:tailEnd len="med" w="med" type="none"/>
          </a:ln>
        </p:spPr>
      </p:cxnSp>
      <p:sp>
        <p:nvSpPr>
          <p:cNvPr id="264" name="Google Shape;264;p28"/>
          <p:cNvSpPr/>
          <p:nvPr/>
        </p:nvSpPr>
        <p:spPr>
          <a:xfrm>
            <a:off x="3646275" y="3852725"/>
            <a:ext cx="19158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1</a:t>
            </a:r>
            <a:endParaRPr/>
          </a:p>
        </p:txBody>
      </p:sp>
      <p:sp>
        <p:nvSpPr>
          <p:cNvPr id="265" name="Google Shape;265;p28"/>
          <p:cNvSpPr/>
          <p:nvPr/>
        </p:nvSpPr>
        <p:spPr>
          <a:xfrm>
            <a:off x="3637563" y="3502325"/>
            <a:ext cx="1915800" cy="350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2</a:t>
            </a:r>
            <a:endParaRPr/>
          </a:p>
        </p:txBody>
      </p:sp>
      <p:sp>
        <p:nvSpPr>
          <p:cNvPr id="266" name="Google Shape;266;p28"/>
          <p:cNvSpPr/>
          <p:nvPr/>
        </p:nvSpPr>
        <p:spPr>
          <a:xfrm>
            <a:off x="3646275" y="3133425"/>
            <a:ext cx="1915800" cy="350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3</a:t>
            </a:r>
            <a:endParaRPr/>
          </a:p>
        </p:txBody>
      </p:sp>
      <p:sp>
        <p:nvSpPr>
          <p:cNvPr id="267" name="Google Shape;267;p28"/>
          <p:cNvSpPr/>
          <p:nvPr/>
        </p:nvSpPr>
        <p:spPr>
          <a:xfrm>
            <a:off x="5724350" y="2308725"/>
            <a:ext cx="457800" cy="1970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268" name="Google Shape;268;p28"/>
          <p:cNvSpPr/>
          <p:nvPr/>
        </p:nvSpPr>
        <p:spPr>
          <a:xfrm>
            <a:off x="6128825" y="3257550"/>
            <a:ext cx="457800" cy="149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9" name="Google Shape;269;p28"/>
          <p:cNvSpPr txBox="1"/>
          <p:nvPr/>
        </p:nvSpPr>
        <p:spPr>
          <a:xfrm>
            <a:off x="6128075" y="2920875"/>
            <a:ext cx="630900" cy="1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size</a:t>
            </a:r>
            <a:endParaRPr sz="1800">
              <a:solidFill>
                <a:schemeClr val="dk2"/>
              </a:solidFill>
            </a:endParaRPr>
          </a:p>
        </p:txBody>
      </p:sp>
      <p:sp>
        <p:nvSpPr>
          <p:cNvPr id="270" name="Google Shape;270;p28"/>
          <p:cNvSpPr txBox="1"/>
          <p:nvPr/>
        </p:nvSpPr>
        <p:spPr>
          <a:xfrm>
            <a:off x="1499200" y="1629675"/>
            <a:ext cx="17499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top</a:t>
            </a:r>
            <a:endParaRPr sz="1800">
              <a:solidFill>
                <a:schemeClr val="dk2"/>
              </a:solidFill>
            </a:endParaRPr>
          </a:p>
        </p:txBody>
      </p:sp>
      <p:sp>
        <p:nvSpPr>
          <p:cNvPr id="271" name="Google Shape;271;p28"/>
          <p:cNvSpPr/>
          <p:nvPr/>
        </p:nvSpPr>
        <p:spPr>
          <a:xfrm>
            <a:off x="4406325" y="1110975"/>
            <a:ext cx="395700" cy="1326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9"/>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cxnSp>
        <p:nvCxnSpPr>
          <p:cNvPr id="277" name="Google Shape;277;p29"/>
          <p:cNvCxnSpPr/>
          <p:nvPr/>
        </p:nvCxnSpPr>
        <p:spPr>
          <a:xfrm>
            <a:off x="52845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278" name="Google Shape;278;p29"/>
          <p:cNvCxnSpPr/>
          <p:nvPr/>
        </p:nvCxnSpPr>
        <p:spPr>
          <a:xfrm>
            <a:off x="72657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279" name="Google Shape;279;p29"/>
          <p:cNvCxnSpPr/>
          <p:nvPr/>
        </p:nvCxnSpPr>
        <p:spPr>
          <a:xfrm rot="5400000">
            <a:off x="6267650" y="3284825"/>
            <a:ext cx="10800" cy="1999800"/>
          </a:xfrm>
          <a:prstGeom prst="straightConnector1">
            <a:avLst/>
          </a:prstGeom>
          <a:noFill/>
          <a:ln cap="flat" cmpd="sng" w="76200">
            <a:solidFill>
              <a:schemeClr val="dk2"/>
            </a:solidFill>
            <a:prstDash val="solid"/>
            <a:round/>
            <a:headEnd len="med" w="med" type="none"/>
            <a:tailEnd len="med" w="med" type="none"/>
          </a:ln>
        </p:spPr>
      </p:cxnSp>
      <p:sp>
        <p:nvSpPr>
          <p:cNvPr id="280" name="Google Shape;280;p29"/>
          <p:cNvSpPr/>
          <p:nvPr/>
        </p:nvSpPr>
        <p:spPr>
          <a:xfrm>
            <a:off x="5322675" y="3852725"/>
            <a:ext cx="19158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1</a:t>
            </a:r>
            <a:endParaRPr/>
          </a:p>
        </p:txBody>
      </p:sp>
      <p:sp>
        <p:nvSpPr>
          <p:cNvPr id="281" name="Google Shape;281;p29"/>
          <p:cNvSpPr/>
          <p:nvPr/>
        </p:nvSpPr>
        <p:spPr>
          <a:xfrm>
            <a:off x="5313963" y="3502325"/>
            <a:ext cx="1915800" cy="350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2</a:t>
            </a:r>
            <a:endParaRPr/>
          </a:p>
        </p:txBody>
      </p:sp>
      <p:sp>
        <p:nvSpPr>
          <p:cNvPr id="282" name="Google Shape;282;p29"/>
          <p:cNvSpPr/>
          <p:nvPr/>
        </p:nvSpPr>
        <p:spPr>
          <a:xfrm>
            <a:off x="5322675" y="3133425"/>
            <a:ext cx="1915800" cy="350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3</a:t>
            </a:r>
            <a:endParaRPr/>
          </a:p>
        </p:txBody>
      </p:sp>
      <p:sp>
        <p:nvSpPr>
          <p:cNvPr id="283" name="Google Shape;283;p29"/>
          <p:cNvSpPr/>
          <p:nvPr/>
        </p:nvSpPr>
        <p:spPr>
          <a:xfrm>
            <a:off x="5322675" y="2764525"/>
            <a:ext cx="1915800" cy="3504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4</a:t>
            </a:r>
            <a:endParaRPr/>
          </a:p>
        </p:txBody>
      </p:sp>
      <p:sp>
        <p:nvSpPr>
          <p:cNvPr id="284" name="Google Shape;284;p29"/>
          <p:cNvSpPr/>
          <p:nvPr/>
        </p:nvSpPr>
        <p:spPr>
          <a:xfrm>
            <a:off x="5322675" y="2395625"/>
            <a:ext cx="1915800" cy="350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285" name="Google Shape;285;p29"/>
          <p:cNvSpPr/>
          <p:nvPr/>
        </p:nvSpPr>
        <p:spPr>
          <a:xfrm>
            <a:off x="7400750" y="2308725"/>
            <a:ext cx="457800" cy="1970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cxnSp>
        <p:nvCxnSpPr>
          <p:cNvPr id="286" name="Google Shape;286;p29"/>
          <p:cNvCxnSpPr/>
          <p:nvPr/>
        </p:nvCxnSpPr>
        <p:spPr>
          <a:xfrm>
            <a:off x="9411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287" name="Google Shape;287;p29"/>
          <p:cNvCxnSpPr/>
          <p:nvPr/>
        </p:nvCxnSpPr>
        <p:spPr>
          <a:xfrm>
            <a:off x="29223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288" name="Google Shape;288;p29"/>
          <p:cNvCxnSpPr/>
          <p:nvPr/>
        </p:nvCxnSpPr>
        <p:spPr>
          <a:xfrm rot="5400000">
            <a:off x="1924250" y="3284825"/>
            <a:ext cx="10800" cy="1999800"/>
          </a:xfrm>
          <a:prstGeom prst="straightConnector1">
            <a:avLst/>
          </a:prstGeom>
          <a:noFill/>
          <a:ln cap="flat" cmpd="sng" w="76200">
            <a:solidFill>
              <a:schemeClr val="dk2"/>
            </a:solidFill>
            <a:prstDash val="solid"/>
            <a:round/>
            <a:headEnd len="med" w="med" type="none"/>
            <a:tailEnd len="med" w="med" type="none"/>
          </a:ln>
        </p:spPr>
      </p:cxnSp>
      <p:sp>
        <p:nvSpPr>
          <p:cNvPr id="289" name="Google Shape;289;p29"/>
          <p:cNvSpPr/>
          <p:nvPr/>
        </p:nvSpPr>
        <p:spPr>
          <a:xfrm>
            <a:off x="3057350" y="2308725"/>
            <a:ext cx="457800" cy="1970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290" name="Google Shape;290;p29"/>
          <p:cNvSpPr txBox="1"/>
          <p:nvPr/>
        </p:nvSpPr>
        <p:spPr>
          <a:xfrm>
            <a:off x="600975" y="1608275"/>
            <a:ext cx="727200" cy="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pop</a:t>
            </a:r>
            <a:endParaRPr sz="1800">
              <a:solidFill>
                <a:schemeClr val="dk2"/>
              </a:solidFill>
            </a:endParaRPr>
          </a:p>
        </p:txBody>
      </p:sp>
      <p:sp>
        <p:nvSpPr>
          <p:cNvPr id="291" name="Google Shape;291;p29"/>
          <p:cNvSpPr txBox="1"/>
          <p:nvPr/>
        </p:nvSpPr>
        <p:spPr>
          <a:xfrm>
            <a:off x="4944375" y="1608275"/>
            <a:ext cx="1281300" cy="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push</a:t>
            </a:r>
            <a:endParaRPr sz="1800">
              <a:solidFill>
                <a:schemeClr val="dk2"/>
              </a:solidFill>
            </a:endParaRPr>
          </a:p>
        </p:txBody>
      </p:sp>
      <p:sp>
        <p:nvSpPr>
          <p:cNvPr id="292" name="Google Shape;292;p29"/>
          <p:cNvSpPr txBox="1"/>
          <p:nvPr/>
        </p:nvSpPr>
        <p:spPr>
          <a:xfrm>
            <a:off x="1595450" y="4548950"/>
            <a:ext cx="566700" cy="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1</a:t>
            </a:r>
            <a:endParaRPr sz="1800">
              <a:solidFill>
                <a:schemeClr val="dk2"/>
              </a:solidFill>
            </a:endParaRPr>
          </a:p>
        </p:txBody>
      </p:sp>
      <p:sp>
        <p:nvSpPr>
          <p:cNvPr id="293" name="Google Shape;293;p29"/>
          <p:cNvSpPr txBox="1"/>
          <p:nvPr/>
        </p:nvSpPr>
        <p:spPr>
          <a:xfrm>
            <a:off x="6091250" y="4548950"/>
            <a:ext cx="566700" cy="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2</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0"/>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sp>
        <p:nvSpPr>
          <p:cNvPr id="299" name="Google Shape;299;p30"/>
          <p:cNvSpPr/>
          <p:nvPr/>
        </p:nvSpPr>
        <p:spPr>
          <a:xfrm>
            <a:off x="1056975" y="1798600"/>
            <a:ext cx="6187500" cy="3110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&lt;stdlib.h&gt;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typedef</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struct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Stack</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items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top</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initialize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items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malloc</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top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is_empty</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top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is_full</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top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push</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is_full</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items</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stack</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top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"Stack overflow\n"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pop</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is_empty</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items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stack</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top</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"Stack underflow\n"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top</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is_empty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items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top</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"Stack is empty\n"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stack1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initialize</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stack1</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push</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stack1</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push</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stack1</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push</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stack1</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push</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stack1</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40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push</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stack1</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push</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stack1</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60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"Top element: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top</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stack1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"Pop element: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pop</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stack1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"Pop element: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pop</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stack1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"Top element: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top</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stack1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1"/>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pic>
        <p:nvPicPr>
          <p:cNvPr id="305" name="Google Shape;305;p31"/>
          <p:cNvPicPr preferRelativeResize="0"/>
          <p:nvPr/>
        </p:nvPicPr>
        <p:blipFill>
          <a:blip r:embed="rId3">
            <a:alphaModFix/>
          </a:blip>
          <a:stretch>
            <a:fillRect/>
          </a:stretch>
        </p:blipFill>
        <p:spPr>
          <a:xfrm>
            <a:off x="2569100" y="1572975"/>
            <a:ext cx="4148450" cy="3107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cxnSp>
        <p:nvCxnSpPr>
          <p:cNvPr id="61" name="Google Shape;61;p14"/>
          <p:cNvCxnSpPr/>
          <p:nvPr/>
        </p:nvCxnSpPr>
        <p:spPr>
          <a:xfrm>
            <a:off x="36081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62" name="Google Shape;62;p14"/>
          <p:cNvCxnSpPr/>
          <p:nvPr/>
        </p:nvCxnSpPr>
        <p:spPr>
          <a:xfrm>
            <a:off x="55893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63" name="Google Shape;63;p14"/>
          <p:cNvCxnSpPr/>
          <p:nvPr/>
        </p:nvCxnSpPr>
        <p:spPr>
          <a:xfrm rot="5400000">
            <a:off x="4591250" y="3284825"/>
            <a:ext cx="10800" cy="1999800"/>
          </a:xfrm>
          <a:prstGeom prst="straightConnector1">
            <a:avLst/>
          </a:prstGeom>
          <a:noFill/>
          <a:ln cap="flat" cmpd="sng" w="76200">
            <a:solidFill>
              <a:schemeClr val="dk2"/>
            </a:solidFill>
            <a:prstDash val="solid"/>
            <a:round/>
            <a:headEnd len="med" w="med" type="none"/>
            <a:tailEnd len="med" w="med" type="none"/>
          </a:ln>
        </p:spPr>
      </p:cxnSp>
      <p:sp>
        <p:nvSpPr>
          <p:cNvPr id="64" name="Google Shape;64;p14"/>
          <p:cNvSpPr/>
          <p:nvPr/>
        </p:nvSpPr>
        <p:spPr>
          <a:xfrm>
            <a:off x="6637250" y="3436850"/>
            <a:ext cx="19158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1</a:t>
            </a:r>
            <a:endParaRPr/>
          </a:p>
        </p:txBody>
      </p:sp>
      <p:sp>
        <p:nvSpPr>
          <p:cNvPr id="65" name="Google Shape;65;p14"/>
          <p:cNvSpPr/>
          <p:nvPr/>
        </p:nvSpPr>
        <p:spPr>
          <a:xfrm>
            <a:off x="1033950" y="2383350"/>
            <a:ext cx="1915800" cy="350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2</a:t>
            </a:r>
            <a:endParaRPr/>
          </a:p>
        </p:txBody>
      </p:sp>
      <p:sp>
        <p:nvSpPr>
          <p:cNvPr id="66" name="Google Shape;66;p14"/>
          <p:cNvSpPr/>
          <p:nvPr/>
        </p:nvSpPr>
        <p:spPr>
          <a:xfrm>
            <a:off x="1333350" y="3380625"/>
            <a:ext cx="1915800" cy="350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3</a:t>
            </a:r>
            <a:endParaRPr/>
          </a:p>
        </p:txBody>
      </p:sp>
      <p:sp>
        <p:nvSpPr>
          <p:cNvPr id="67" name="Google Shape;67;p14"/>
          <p:cNvSpPr/>
          <p:nvPr/>
        </p:nvSpPr>
        <p:spPr>
          <a:xfrm>
            <a:off x="1515125" y="4646375"/>
            <a:ext cx="1915800" cy="3504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4</a:t>
            </a:r>
            <a:endParaRPr/>
          </a:p>
        </p:txBody>
      </p:sp>
      <p:sp>
        <p:nvSpPr>
          <p:cNvPr id="68" name="Google Shape;68;p14"/>
          <p:cNvSpPr/>
          <p:nvPr/>
        </p:nvSpPr>
        <p:spPr>
          <a:xfrm>
            <a:off x="6305750" y="2383350"/>
            <a:ext cx="1915800" cy="350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69" name="Google Shape;69;p14"/>
          <p:cNvSpPr/>
          <p:nvPr/>
        </p:nvSpPr>
        <p:spPr>
          <a:xfrm>
            <a:off x="5724350" y="2308725"/>
            <a:ext cx="457800" cy="1970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2"/>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cxnSp>
        <p:nvCxnSpPr>
          <p:cNvPr id="311" name="Google Shape;311;p32"/>
          <p:cNvCxnSpPr/>
          <p:nvPr/>
        </p:nvCxnSpPr>
        <p:spPr>
          <a:xfrm flipH="1" rot="10800000">
            <a:off x="2964200" y="1985225"/>
            <a:ext cx="3389700" cy="32100"/>
          </a:xfrm>
          <a:prstGeom prst="straightConnector1">
            <a:avLst/>
          </a:prstGeom>
          <a:noFill/>
          <a:ln cap="flat" cmpd="sng" w="114300">
            <a:solidFill>
              <a:schemeClr val="dk2"/>
            </a:solidFill>
            <a:prstDash val="solid"/>
            <a:round/>
            <a:headEnd len="med" w="med" type="none"/>
            <a:tailEnd len="med" w="med" type="none"/>
          </a:ln>
        </p:spPr>
      </p:cxnSp>
      <p:cxnSp>
        <p:nvCxnSpPr>
          <p:cNvPr id="312" name="Google Shape;312;p32"/>
          <p:cNvCxnSpPr/>
          <p:nvPr/>
        </p:nvCxnSpPr>
        <p:spPr>
          <a:xfrm flipH="1" rot="10800000">
            <a:off x="2964200" y="2594825"/>
            <a:ext cx="3389700" cy="32100"/>
          </a:xfrm>
          <a:prstGeom prst="straightConnector1">
            <a:avLst/>
          </a:prstGeom>
          <a:noFill/>
          <a:ln cap="flat" cmpd="sng" w="114300">
            <a:solidFill>
              <a:schemeClr val="dk2"/>
            </a:solidFill>
            <a:prstDash val="solid"/>
            <a:round/>
            <a:headEnd len="med" w="med" type="none"/>
            <a:tailEnd len="med" w="med" type="none"/>
          </a:ln>
        </p:spPr>
      </p:cxnSp>
      <p:sp>
        <p:nvSpPr>
          <p:cNvPr id="313" name="Google Shape;313;p32"/>
          <p:cNvSpPr/>
          <p:nvPr/>
        </p:nvSpPr>
        <p:spPr>
          <a:xfrm>
            <a:off x="4508275" y="4037875"/>
            <a:ext cx="524100" cy="5013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4" name="Google Shape;314;p32"/>
          <p:cNvSpPr/>
          <p:nvPr/>
        </p:nvSpPr>
        <p:spPr>
          <a:xfrm>
            <a:off x="4593775" y="2070300"/>
            <a:ext cx="524100" cy="5013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1</a:t>
            </a:r>
            <a:endParaRPr/>
          </a:p>
        </p:txBody>
      </p:sp>
      <p:sp>
        <p:nvSpPr>
          <p:cNvPr id="315" name="Google Shape;315;p32"/>
          <p:cNvSpPr/>
          <p:nvPr/>
        </p:nvSpPr>
        <p:spPr>
          <a:xfrm>
            <a:off x="3984175" y="2070300"/>
            <a:ext cx="524100" cy="5013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2</a:t>
            </a:r>
            <a:endParaRPr/>
          </a:p>
        </p:txBody>
      </p:sp>
      <p:sp>
        <p:nvSpPr>
          <p:cNvPr id="316" name="Google Shape;316;p32"/>
          <p:cNvSpPr/>
          <p:nvPr/>
        </p:nvSpPr>
        <p:spPr>
          <a:xfrm>
            <a:off x="3374575" y="2070300"/>
            <a:ext cx="524100" cy="5013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3</a:t>
            </a:r>
            <a:endParaRPr/>
          </a:p>
        </p:txBody>
      </p:sp>
      <p:sp>
        <p:nvSpPr>
          <p:cNvPr id="317" name="Google Shape;317;p32"/>
          <p:cNvSpPr/>
          <p:nvPr/>
        </p:nvSpPr>
        <p:spPr>
          <a:xfrm>
            <a:off x="6845875" y="1133725"/>
            <a:ext cx="588300" cy="213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bán cf</a:t>
            </a:r>
            <a:endParaRPr/>
          </a:p>
        </p:txBody>
      </p:sp>
      <p:sp>
        <p:nvSpPr>
          <p:cNvPr id="318" name="Google Shape;318;p32"/>
          <p:cNvSpPr/>
          <p:nvPr/>
        </p:nvSpPr>
        <p:spPr>
          <a:xfrm>
            <a:off x="1876150" y="3614175"/>
            <a:ext cx="524100" cy="5013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3"/>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cxnSp>
        <p:nvCxnSpPr>
          <p:cNvPr id="324" name="Google Shape;324;p33"/>
          <p:cNvCxnSpPr/>
          <p:nvPr/>
        </p:nvCxnSpPr>
        <p:spPr>
          <a:xfrm flipH="1" rot="10800000">
            <a:off x="2964200" y="1985225"/>
            <a:ext cx="3389700" cy="32100"/>
          </a:xfrm>
          <a:prstGeom prst="straightConnector1">
            <a:avLst/>
          </a:prstGeom>
          <a:noFill/>
          <a:ln cap="flat" cmpd="sng" w="114300">
            <a:solidFill>
              <a:schemeClr val="dk2"/>
            </a:solidFill>
            <a:prstDash val="solid"/>
            <a:round/>
            <a:headEnd len="med" w="med" type="none"/>
            <a:tailEnd len="med" w="med" type="none"/>
          </a:ln>
        </p:spPr>
      </p:cxnSp>
      <p:cxnSp>
        <p:nvCxnSpPr>
          <p:cNvPr id="325" name="Google Shape;325;p33"/>
          <p:cNvCxnSpPr/>
          <p:nvPr/>
        </p:nvCxnSpPr>
        <p:spPr>
          <a:xfrm flipH="1" rot="10800000">
            <a:off x="2964200" y="2594825"/>
            <a:ext cx="3389700" cy="32100"/>
          </a:xfrm>
          <a:prstGeom prst="straightConnector1">
            <a:avLst/>
          </a:prstGeom>
          <a:noFill/>
          <a:ln cap="flat" cmpd="sng" w="114300">
            <a:solidFill>
              <a:schemeClr val="dk2"/>
            </a:solidFill>
            <a:prstDash val="solid"/>
            <a:round/>
            <a:headEnd len="med" w="med" type="none"/>
            <a:tailEnd len="med" w="med" type="none"/>
          </a:ln>
        </p:spPr>
      </p:cxnSp>
      <p:sp>
        <p:nvSpPr>
          <p:cNvPr id="326" name="Google Shape;326;p33"/>
          <p:cNvSpPr/>
          <p:nvPr/>
        </p:nvSpPr>
        <p:spPr>
          <a:xfrm>
            <a:off x="5203375" y="2070300"/>
            <a:ext cx="524100" cy="5013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7" name="Google Shape;327;p33"/>
          <p:cNvSpPr/>
          <p:nvPr/>
        </p:nvSpPr>
        <p:spPr>
          <a:xfrm>
            <a:off x="4593775" y="2070300"/>
            <a:ext cx="524100" cy="5013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8" name="Google Shape;328;p33"/>
          <p:cNvSpPr/>
          <p:nvPr/>
        </p:nvSpPr>
        <p:spPr>
          <a:xfrm>
            <a:off x="3984175" y="2070300"/>
            <a:ext cx="524100" cy="5013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9" name="Google Shape;329;p33"/>
          <p:cNvSpPr/>
          <p:nvPr/>
        </p:nvSpPr>
        <p:spPr>
          <a:xfrm>
            <a:off x="3374575" y="2070300"/>
            <a:ext cx="524100" cy="5013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0" name="Google Shape;330;p33"/>
          <p:cNvSpPr/>
          <p:nvPr/>
        </p:nvSpPr>
        <p:spPr>
          <a:xfrm>
            <a:off x="6845875" y="1133725"/>
            <a:ext cx="588300" cy="213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1" name="Google Shape;331;p33"/>
          <p:cNvSpPr/>
          <p:nvPr/>
        </p:nvSpPr>
        <p:spPr>
          <a:xfrm>
            <a:off x="1876150" y="3614175"/>
            <a:ext cx="524100" cy="5013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4"/>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cxnSp>
        <p:nvCxnSpPr>
          <p:cNvPr id="337" name="Google Shape;337;p34"/>
          <p:cNvCxnSpPr/>
          <p:nvPr/>
        </p:nvCxnSpPr>
        <p:spPr>
          <a:xfrm flipH="1" rot="10800000">
            <a:off x="2964200" y="1985225"/>
            <a:ext cx="3389700" cy="32100"/>
          </a:xfrm>
          <a:prstGeom prst="straightConnector1">
            <a:avLst/>
          </a:prstGeom>
          <a:noFill/>
          <a:ln cap="flat" cmpd="sng" w="114300">
            <a:solidFill>
              <a:schemeClr val="dk2"/>
            </a:solidFill>
            <a:prstDash val="solid"/>
            <a:round/>
            <a:headEnd len="med" w="med" type="none"/>
            <a:tailEnd len="med" w="med" type="none"/>
          </a:ln>
        </p:spPr>
      </p:cxnSp>
      <p:cxnSp>
        <p:nvCxnSpPr>
          <p:cNvPr id="338" name="Google Shape;338;p34"/>
          <p:cNvCxnSpPr/>
          <p:nvPr/>
        </p:nvCxnSpPr>
        <p:spPr>
          <a:xfrm flipH="1" rot="10800000">
            <a:off x="2964200" y="2594825"/>
            <a:ext cx="3389700" cy="32100"/>
          </a:xfrm>
          <a:prstGeom prst="straightConnector1">
            <a:avLst/>
          </a:prstGeom>
          <a:noFill/>
          <a:ln cap="flat" cmpd="sng" w="114300">
            <a:solidFill>
              <a:schemeClr val="dk2"/>
            </a:solidFill>
            <a:prstDash val="solid"/>
            <a:round/>
            <a:headEnd len="med" w="med" type="none"/>
            <a:tailEnd len="med" w="med" type="none"/>
          </a:ln>
        </p:spPr>
      </p:cxnSp>
      <p:sp>
        <p:nvSpPr>
          <p:cNvPr id="339" name="Google Shape;339;p34"/>
          <p:cNvSpPr/>
          <p:nvPr/>
        </p:nvSpPr>
        <p:spPr>
          <a:xfrm>
            <a:off x="5829800" y="2055425"/>
            <a:ext cx="524100" cy="5013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1</a:t>
            </a:r>
            <a:endParaRPr/>
          </a:p>
        </p:txBody>
      </p:sp>
      <p:sp>
        <p:nvSpPr>
          <p:cNvPr id="340" name="Google Shape;340;p34"/>
          <p:cNvSpPr/>
          <p:nvPr/>
        </p:nvSpPr>
        <p:spPr>
          <a:xfrm>
            <a:off x="5203375" y="2070300"/>
            <a:ext cx="524100" cy="5013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2</a:t>
            </a:r>
            <a:endParaRPr/>
          </a:p>
        </p:txBody>
      </p:sp>
      <p:sp>
        <p:nvSpPr>
          <p:cNvPr id="341" name="Google Shape;341;p34"/>
          <p:cNvSpPr/>
          <p:nvPr/>
        </p:nvSpPr>
        <p:spPr>
          <a:xfrm>
            <a:off x="4593775" y="2070300"/>
            <a:ext cx="524100" cy="5013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3</a:t>
            </a:r>
            <a:endParaRPr/>
          </a:p>
        </p:txBody>
      </p:sp>
      <p:sp>
        <p:nvSpPr>
          <p:cNvPr id="342" name="Google Shape;342;p34"/>
          <p:cNvSpPr/>
          <p:nvPr/>
        </p:nvSpPr>
        <p:spPr>
          <a:xfrm>
            <a:off x="3984175" y="2070300"/>
            <a:ext cx="524100" cy="5013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4</a:t>
            </a:r>
            <a:endParaRPr/>
          </a:p>
        </p:txBody>
      </p:sp>
      <p:sp>
        <p:nvSpPr>
          <p:cNvPr id="343" name="Google Shape;343;p34"/>
          <p:cNvSpPr/>
          <p:nvPr/>
        </p:nvSpPr>
        <p:spPr>
          <a:xfrm>
            <a:off x="3374575" y="2070300"/>
            <a:ext cx="524100" cy="5013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344" name="Google Shape;344;p34"/>
          <p:cNvSpPr/>
          <p:nvPr/>
        </p:nvSpPr>
        <p:spPr>
          <a:xfrm>
            <a:off x="6845875" y="1133725"/>
            <a:ext cx="588300" cy="213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bán cf</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5"/>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cxnSp>
        <p:nvCxnSpPr>
          <p:cNvPr id="350" name="Google Shape;350;p35"/>
          <p:cNvCxnSpPr/>
          <p:nvPr/>
        </p:nvCxnSpPr>
        <p:spPr>
          <a:xfrm flipH="1" rot="10800000">
            <a:off x="2964200" y="1985225"/>
            <a:ext cx="3389700" cy="32100"/>
          </a:xfrm>
          <a:prstGeom prst="straightConnector1">
            <a:avLst/>
          </a:prstGeom>
          <a:noFill/>
          <a:ln cap="flat" cmpd="sng" w="114300">
            <a:solidFill>
              <a:schemeClr val="dk2"/>
            </a:solidFill>
            <a:prstDash val="solid"/>
            <a:round/>
            <a:headEnd len="med" w="med" type="none"/>
            <a:tailEnd len="med" w="med" type="none"/>
          </a:ln>
        </p:spPr>
      </p:cxnSp>
      <p:cxnSp>
        <p:nvCxnSpPr>
          <p:cNvPr id="351" name="Google Shape;351;p35"/>
          <p:cNvCxnSpPr/>
          <p:nvPr/>
        </p:nvCxnSpPr>
        <p:spPr>
          <a:xfrm flipH="1" rot="10800000">
            <a:off x="2964200" y="2594825"/>
            <a:ext cx="3389700" cy="32100"/>
          </a:xfrm>
          <a:prstGeom prst="straightConnector1">
            <a:avLst/>
          </a:prstGeom>
          <a:noFill/>
          <a:ln cap="flat" cmpd="sng" w="114300">
            <a:solidFill>
              <a:schemeClr val="dk2"/>
            </a:solidFill>
            <a:prstDash val="solid"/>
            <a:round/>
            <a:headEnd len="med" w="med" type="none"/>
            <a:tailEnd len="med" w="med" type="none"/>
          </a:ln>
        </p:spPr>
      </p:cxnSp>
      <p:sp>
        <p:nvSpPr>
          <p:cNvPr id="352" name="Google Shape;352;p35"/>
          <p:cNvSpPr/>
          <p:nvPr/>
        </p:nvSpPr>
        <p:spPr>
          <a:xfrm>
            <a:off x="5829800" y="2055425"/>
            <a:ext cx="524100" cy="5013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3" name="Google Shape;353;p35"/>
          <p:cNvSpPr/>
          <p:nvPr/>
        </p:nvSpPr>
        <p:spPr>
          <a:xfrm>
            <a:off x="5203375" y="2070300"/>
            <a:ext cx="524100" cy="5013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4" name="Google Shape;354;p35"/>
          <p:cNvSpPr/>
          <p:nvPr/>
        </p:nvSpPr>
        <p:spPr>
          <a:xfrm>
            <a:off x="4593775" y="2070300"/>
            <a:ext cx="524100" cy="5013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5" name="Google Shape;355;p35"/>
          <p:cNvSpPr/>
          <p:nvPr/>
        </p:nvSpPr>
        <p:spPr>
          <a:xfrm>
            <a:off x="3984175" y="2070300"/>
            <a:ext cx="524100" cy="5013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6" name="Google Shape;356;p35"/>
          <p:cNvSpPr/>
          <p:nvPr/>
        </p:nvSpPr>
        <p:spPr>
          <a:xfrm>
            <a:off x="6845875" y="1133725"/>
            <a:ext cx="588300" cy="213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7" name="Google Shape;357;p35"/>
          <p:cNvSpPr/>
          <p:nvPr/>
        </p:nvSpPr>
        <p:spPr>
          <a:xfrm>
            <a:off x="8067400" y="2070300"/>
            <a:ext cx="524100" cy="5013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6"/>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cxnSp>
        <p:nvCxnSpPr>
          <p:cNvPr id="363" name="Google Shape;363;p36"/>
          <p:cNvCxnSpPr/>
          <p:nvPr/>
        </p:nvCxnSpPr>
        <p:spPr>
          <a:xfrm flipH="1" rot="10800000">
            <a:off x="2964200" y="1985225"/>
            <a:ext cx="3389700" cy="32100"/>
          </a:xfrm>
          <a:prstGeom prst="straightConnector1">
            <a:avLst/>
          </a:prstGeom>
          <a:noFill/>
          <a:ln cap="flat" cmpd="sng" w="114300">
            <a:solidFill>
              <a:schemeClr val="dk2"/>
            </a:solidFill>
            <a:prstDash val="solid"/>
            <a:round/>
            <a:headEnd len="med" w="med" type="none"/>
            <a:tailEnd len="med" w="med" type="none"/>
          </a:ln>
        </p:spPr>
      </p:cxnSp>
      <p:cxnSp>
        <p:nvCxnSpPr>
          <p:cNvPr id="364" name="Google Shape;364;p36"/>
          <p:cNvCxnSpPr/>
          <p:nvPr/>
        </p:nvCxnSpPr>
        <p:spPr>
          <a:xfrm flipH="1" rot="10800000">
            <a:off x="2964200" y="2594825"/>
            <a:ext cx="3389700" cy="32100"/>
          </a:xfrm>
          <a:prstGeom prst="straightConnector1">
            <a:avLst/>
          </a:prstGeom>
          <a:noFill/>
          <a:ln cap="flat" cmpd="sng" w="114300">
            <a:solidFill>
              <a:schemeClr val="dk2"/>
            </a:solidFill>
            <a:prstDash val="solid"/>
            <a:round/>
            <a:headEnd len="med" w="med" type="none"/>
            <a:tailEnd len="med" w="med" type="none"/>
          </a:ln>
        </p:spPr>
      </p:cxnSp>
      <p:sp>
        <p:nvSpPr>
          <p:cNvPr id="365" name="Google Shape;365;p36"/>
          <p:cNvSpPr/>
          <p:nvPr/>
        </p:nvSpPr>
        <p:spPr>
          <a:xfrm>
            <a:off x="5829800" y="2055425"/>
            <a:ext cx="524100" cy="5013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6" name="Google Shape;366;p36"/>
          <p:cNvSpPr/>
          <p:nvPr/>
        </p:nvSpPr>
        <p:spPr>
          <a:xfrm>
            <a:off x="5203375" y="2070300"/>
            <a:ext cx="524100" cy="5013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7" name="Google Shape;367;p36"/>
          <p:cNvSpPr/>
          <p:nvPr/>
        </p:nvSpPr>
        <p:spPr>
          <a:xfrm>
            <a:off x="4593775" y="2070300"/>
            <a:ext cx="524100" cy="501300"/>
          </a:xfrm>
          <a:prstGeom prst="ellipse">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8" name="Google Shape;368;p36"/>
          <p:cNvSpPr/>
          <p:nvPr/>
        </p:nvSpPr>
        <p:spPr>
          <a:xfrm>
            <a:off x="6845875" y="1133725"/>
            <a:ext cx="588300" cy="213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9" name="Google Shape;369;p36"/>
          <p:cNvSpPr/>
          <p:nvPr/>
        </p:nvSpPr>
        <p:spPr>
          <a:xfrm>
            <a:off x="8552575" y="2070300"/>
            <a:ext cx="524100" cy="5013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0" name="Google Shape;370;p36"/>
          <p:cNvSpPr/>
          <p:nvPr/>
        </p:nvSpPr>
        <p:spPr>
          <a:xfrm>
            <a:off x="7731325" y="2055425"/>
            <a:ext cx="524100" cy="5013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7"/>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sp>
        <p:nvSpPr>
          <p:cNvPr id="376" name="Google Shape;376;p37"/>
          <p:cNvSpPr txBox="1"/>
          <p:nvPr/>
        </p:nvSpPr>
        <p:spPr>
          <a:xfrm>
            <a:off x="109075" y="1490650"/>
            <a:ext cx="8950200" cy="34860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Queue là một cấu trúc dữ liệu tuân theo nguyên tắc "First In, First Out" (FIFO), nghĩa là phần tử đầu tiên được thêm vào hàng đợi sẽ là phần tử đầu tiên được lấy ra. </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Các thao tác cơ bản trên hàng đợi bao gồm:</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“enqueue” (thêm phần tử vào cuối hàng đợi)</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“dequeue” (lấy phần tử từ đầu hàng đợi). </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“front” để lấy giá trị của phần tử đứng đầu hàng đợi.</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8"/>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pic>
        <p:nvPicPr>
          <p:cNvPr id="382" name="Google Shape;382;p38"/>
          <p:cNvPicPr preferRelativeResize="0"/>
          <p:nvPr/>
        </p:nvPicPr>
        <p:blipFill>
          <a:blip r:embed="rId3">
            <a:alphaModFix/>
          </a:blip>
          <a:stretch>
            <a:fillRect/>
          </a:stretch>
        </p:blipFill>
        <p:spPr>
          <a:xfrm>
            <a:off x="2006738" y="1643150"/>
            <a:ext cx="5130525" cy="2948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9"/>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graphicFrame>
        <p:nvGraphicFramePr>
          <p:cNvPr id="388" name="Google Shape;388;p39"/>
          <p:cNvGraphicFramePr/>
          <p:nvPr/>
        </p:nvGraphicFramePr>
        <p:xfrm>
          <a:off x="1866900" y="1924050"/>
          <a:ext cx="3000000" cy="3000000"/>
        </p:xfrm>
        <a:graphic>
          <a:graphicData uri="http://schemas.openxmlformats.org/drawingml/2006/table">
            <a:tbl>
              <a:tblPr>
                <a:noFill/>
                <a:tableStyleId>{94DC606F-AE7D-4B02-ADF0-CA98E0C7FA66}</a:tableStyleId>
              </a:tblPr>
              <a:tblGrid>
                <a:gridCol w="1080000"/>
                <a:gridCol w="1080000"/>
                <a:gridCol w="1080000"/>
                <a:gridCol w="1080000"/>
                <a:gridCol w="1080000"/>
              </a:tblGrid>
              <a:tr h="381000">
                <a:tc>
                  <a:txBody>
                    <a:bodyPr/>
                    <a:lstStyle/>
                    <a:p>
                      <a:pPr indent="0" lvl="0" marL="0" rtl="0" algn="ctr">
                        <a:spcBef>
                          <a:spcPts val="0"/>
                        </a:spcBef>
                        <a:spcAft>
                          <a:spcPts val="0"/>
                        </a:spcAft>
                        <a:buNone/>
                      </a:pPr>
                      <a:r>
                        <a:t/>
                      </a:r>
                      <a:endParaRPr/>
                    </a:p>
                  </a:txBody>
                  <a:tcPr marT="91425" marB="91425" marR="91425" marL="91425">
                    <a:solidFill>
                      <a:schemeClr val="accent6"/>
                    </a:solidFill>
                  </a:tcPr>
                </a:tc>
                <a:tc>
                  <a:txBody>
                    <a:bodyPr/>
                    <a:lstStyle/>
                    <a:p>
                      <a:pPr indent="0" lvl="0" marL="0" rtl="0" algn="ctr">
                        <a:spcBef>
                          <a:spcPts val="0"/>
                        </a:spcBef>
                        <a:spcAft>
                          <a:spcPts val="0"/>
                        </a:spcAft>
                        <a:buNone/>
                      </a:pPr>
                      <a:r>
                        <a:rPr lang="vi"/>
                        <a:t>1</a:t>
                      </a:r>
                      <a:endParaRPr/>
                    </a:p>
                  </a:txBody>
                  <a:tcPr marT="91425" marB="91425" marR="91425" marL="91425">
                    <a:solidFill>
                      <a:schemeClr val="accent4"/>
                    </a:solidFill>
                  </a:tcPr>
                </a:tc>
                <a:tc>
                  <a:txBody>
                    <a:bodyPr/>
                    <a:lstStyle/>
                    <a:p>
                      <a:pPr indent="0" lvl="0" marL="0" rtl="0" algn="ctr">
                        <a:spcBef>
                          <a:spcPts val="0"/>
                        </a:spcBef>
                        <a:spcAft>
                          <a:spcPts val="0"/>
                        </a:spcAft>
                        <a:buNone/>
                      </a:pPr>
                      <a:r>
                        <a:rPr lang="vi"/>
                        <a:t>5</a:t>
                      </a:r>
                      <a:endParaRPr/>
                    </a:p>
                  </a:txBody>
                  <a:tcPr marT="91425" marB="91425" marR="91425" marL="91425">
                    <a:solidFill>
                      <a:srgbClr val="990000"/>
                    </a:solidFill>
                  </a:tcPr>
                </a:tc>
                <a:tc>
                  <a:txBody>
                    <a:bodyPr/>
                    <a:lstStyle/>
                    <a:p>
                      <a:pPr indent="0" lvl="0" marL="0" rtl="0" algn="ctr">
                        <a:spcBef>
                          <a:spcPts val="0"/>
                        </a:spcBef>
                        <a:spcAft>
                          <a:spcPts val="0"/>
                        </a:spcAft>
                        <a:buNone/>
                      </a:pPr>
                      <a:r>
                        <a:rPr lang="vi"/>
                        <a:t>4</a:t>
                      </a:r>
                      <a:endParaRPr/>
                    </a:p>
                  </a:txBody>
                  <a:tcPr marT="91425" marB="91425" marR="91425" marL="91425">
                    <a:solidFill>
                      <a:srgbClr val="38761D"/>
                    </a:solidFill>
                  </a:tcPr>
                </a:tc>
                <a:tc>
                  <a:txBody>
                    <a:bodyPr/>
                    <a:lstStyle/>
                    <a:p>
                      <a:pPr indent="0" lvl="0" marL="0" rtl="0" algn="ctr">
                        <a:spcBef>
                          <a:spcPts val="0"/>
                        </a:spcBef>
                        <a:spcAft>
                          <a:spcPts val="0"/>
                        </a:spcAft>
                        <a:buNone/>
                      </a:pPr>
                      <a:r>
                        <a:t/>
                      </a:r>
                      <a:endParaRPr/>
                    </a:p>
                  </a:txBody>
                  <a:tcPr marT="91425" marB="91425" marR="91425" marL="91425">
                    <a:solidFill>
                      <a:schemeClr val="accent1"/>
                    </a:solidFill>
                  </a:tcPr>
                </a:tc>
              </a:tr>
            </a:tbl>
          </a:graphicData>
        </a:graphic>
      </p:graphicFrame>
      <p:graphicFrame>
        <p:nvGraphicFramePr>
          <p:cNvPr id="389" name="Google Shape;389;p39"/>
          <p:cNvGraphicFramePr/>
          <p:nvPr/>
        </p:nvGraphicFramePr>
        <p:xfrm>
          <a:off x="1866900" y="3752850"/>
          <a:ext cx="3000000" cy="3000000"/>
        </p:xfrm>
        <a:graphic>
          <a:graphicData uri="http://schemas.openxmlformats.org/drawingml/2006/table">
            <a:tbl>
              <a:tblPr>
                <a:noFill/>
                <a:tableStyleId>{94DC606F-AE7D-4B02-ADF0-CA98E0C7FA66}</a:tableStyleId>
              </a:tblPr>
              <a:tblGrid>
                <a:gridCol w="1080000"/>
                <a:gridCol w="1080000"/>
                <a:gridCol w="1080000"/>
                <a:gridCol w="1080000"/>
                <a:gridCol w="1080000"/>
              </a:tblGrid>
              <a:tr h="381000">
                <a:tc>
                  <a:txBody>
                    <a:bodyPr/>
                    <a:lstStyle/>
                    <a:p>
                      <a:pPr indent="0" lvl="0" marL="0" rtl="0" algn="ctr">
                        <a:spcBef>
                          <a:spcPts val="0"/>
                        </a:spcBef>
                        <a:spcAft>
                          <a:spcPts val="0"/>
                        </a:spcAft>
                        <a:buNone/>
                      </a:pPr>
                      <a:r>
                        <a:t/>
                      </a:r>
                      <a:endParaRPr/>
                    </a:p>
                  </a:txBody>
                  <a:tcPr marT="91425" marB="91425" marR="91425" marL="91425">
                    <a:solidFill>
                      <a:schemeClr val="accent6"/>
                    </a:solidFill>
                  </a:tcPr>
                </a:tc>
                <a:tc>
                  <a:txBody>
                    <a:bodyPr/>
                    <a:lstStyle/>
                    <a:p>
                      <a:pPr indent="0" lvl="0" marL="0" rtl="0" algn="ctr">
                        <a:spcBef>
                          <a:spcPts val="0"/>
                        </a:spcBef>
                        <a:spcAft>
                          <a:spcPts val="0"/>
                        </a:spcAft>
                        <a:buNone/>
                      </a:pPr>
                      <a:r>
                        <a:rPr lang="vi"/>
                        <a:t>4</a:t>
                      </a:r>
                      <a:endParaRPr/>
                    </a:p>
                  </a:txBody>
                  <a:tcPr marT="91425" marB="91425" marR="91425" marL="91425">
                    <a:solidFill>
                      <a:schemeClr val="accent4"/>
                    </a:solidFill>
                  </a:tcPr>
                </a:tc>
                <a:tc>
                  <a:txBody>
                    <a:bodyPr/>
                    <a:lstStyle/>
                    <a:p>
                      <a:pPr indent="0" lvl="0" marL="0" rtl="0" algn="ctr">
                        <a:spcBef>
                          <a:spcPts val="0"/>
                        </a:spcBef>
                        <a:spcAft>
                          <a:spcPts val="0"/>
                        </a:spcAft>
                        <a:buNone/>
                      </a:pPr>
                      <a:r>
                        <a:rPr lang="vi"/>
                        <a:t>5</a:t>
                      </a:r>
                      <a:endParaRPr/>
                    </a:p>
                  </a:txBody>
                  <a:tcPr marT="91425" marB="91425" marR="91425" marL="91425">
                    <a:solidFill>
                      <a:srgbClr val="990000"/>
                    </a:solidFill>
                  </a:tcPr>
                </a:tc>
                <a:tc>
                  <a:txBody>
                    <a:bodyPr/>
                    <a:lstStyle/>
                    <a:p>
                      <a:pPr indent="0" lvl="0" marL="0" rtl="0" algn="ctr">
                        <a:spcBef>
                          <a:spcPts val="0"/>
                        </a:spcBef>
                        <a:spcAft>
                          <a:spcPts val="0"/>
                        </a:spcAft>
                        <a:buNone/>
                      </a:pPr>
                      <a:r>
                        <a:rPr lang="vi"/>
                        <a:t>1</a:t>
                      </a:r>
                      <a:endParaRPr/>
                    </a:p>
                  </a:txBody>
                  <a:tcPr marT="91425" marB="91425" marR="91425" marL="91425">
                    <a:solidFill>
                      <a:srgbClr val="38761D"/>
                    </a:solidFill>
                  </a:tcPr>
                </a:tc>
                <a:tc>
                  <a:txBody>
                    <a:bodyPr/>
                    <a:lstStyle/>
                    <a:p>
                      <a:pPr indent="0" lvl="0" marL="0" rtl="0" algn="ctr">
                        <a:spcBef>
                          <a:spcPts val="0"/>
                        </a:spcBef>
                        <a:spcAft>
                          <a:spcPts val="0"/>
                        </a:spcAft>
                        <a:buNone/>
                      </a:pPr>
                      <a:r>
                        <a:t/>
                      </a:r>
                      <a:endParaRPr/>
                    </a:p>
                  </a:txBody>
                  <a:tcPr marT="91425" marB="91425" marR="91425" marL="91425">
                    <a:solidFill>
                      <a:schemeClr val="accent1"/>
                    </a:solidFill>
                  </a:tcPr>
                </a:tc>
              </a:tr>
            </a:tbl>
          </a:graphicData>
        </a:graphic>
      </p:graphicFrame>
      <p:sp>
        <p:nvSpPr>
          <p:cNvPr id="390" name="Google Shape;390;p39"/>
          <p:cNvSpPr/>
          <p:nvPr/>
        </p:nvSpPr>
        <p:spPr>
          <a:xfrm>
            <a:off x="654425" y="1961075"/>
            <a:ext cx="983700" cy="288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1" name="Google Shape;391;p39"/>
          <p:cNvSpPr/>
          <p:nvPr/>
        </p:nvSpPr>
        <p:spPr>
          <a:xfrm>
            <a:off x="7512425" y="1961075"/>
            <a:ext cx="983700" cy="288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2" name="Google Shape;392;p39"/>
          <p:cNvSpPr txBox="1"/>
          <p:nvPr/>
        </p:nvSpPr>
        <p:spPr>
          <a:xfrm>
            <a:off x="568875" y="1362250"/>
            <a:ext cx="11442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enqueue</a:t>
            </a:r>
            <a:endParaRPr sz="1800">
              <a:solidFill>
                <a:schemeClr val="dk2"/>
              </a:solidFill>
            </a:endParaRPr>
          </a:p>
        </p:txBody>
      </p:sp>
      <p:sp>
        <p:nvSpPr>
          <p:cNvPr id="393" name="Google Shape;393;p39"/>
          <p:cNvSpPr txBox="1"/>
          <p:nvPr/>
        </p:nvSpPr>
        <p:spPr>
          <a:xfrm>
            <a:off x="7426875" y="1362250"/>
            <a:ext cx="11442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de</a:t>
            </a:r>
            <a:r>
              <a:rPr lang="vi" sz="1800">
                <a:solidFill>
                  <a:schemeClr val="dk2"/>
                </a:solidFill>
              </a:rPr>
              <a:t>queue</a:t>
            </a:r>
            <a:endParaRPr sz="1800">
              <a:solidFill>
                <a:schemeClr val="dk2"/>
              </a:solidFill>
            </a:endParaRPr>
          </a:p>
        </p:txBody>
      </p:sp>
      <p:sp>
        <p:nvSpPr>
          <p:cNvPr id="394" name="Google Shape;394;p39"/>
          <p:cNvSpPr txBox="1"/>
          <p:nvPr/>
        </p:nvSpPr>
        <p:spPr>
          <a:xfrm>
            <a:off x="1948325" y="1479875"/>
            <a:ext cx="52077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0			1		2			3		4</a:t>
            </a:r>
            <a:endParaRPr sz="1800">
              <a:solidFill>
                <a:schemeClr val="dk2"/>
              </a:solidFill>
            </a:endParaRPr>
          </a:p>
        </p:txBody>
      </p:sp>
      <p:sp>
        <p:nvSpPr>
          <p:cNvPr id="395" name="Google Shape;395;p39"/>
          <p:cNvSpPr txBox="1"/>
          <p:nvPr/>
        </p:nvSpPr>
        <p:spPr>
          <a:xfrm>
            <a:off x="5410750" y="2747000"/>
            <a:ext cx="1041300" cy="1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front</a:t>
            </a:r>
            <a:endParaRPr sz="1800">
              <a:solidFill>
                <a:schemeClr val="dk2"/>
              </a:solidFill>
            </a:endParaRPr>
          </a:p>
        </p:txBody>
      </p:sp>
      <p:sp>
        <p:nvSpPr>
          <p:cNvPr id="396" name="Google Shape;396;p39"/>
          <p:cNvSpPr/>
          <p:nvPr/>
        </p:nvSpPr>
        <p:spPr>
          <a:xfrm>
            <a:off x="5579150" y="2436725"/>
            <a:ext cx="235200" cy="352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7" name="Google Shape;397;p39"/>
          <p:cNvSpPr txBox="1"/>
          <p:nvPr/>
        </p:nvSpPr>
        <p:spPr>
          <a:xfrm>
            <a:off x="3277150" y="2747000"/>
            <a:ext cx="1041300" cy="1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rear</a:t>
            </a:r>
            <a:endParaRPr sz="1800">
              <a:solidFill>
                <a:schemeClr val="dk2"/>
              </a:solidFill>
            </a:endParaRPr>
          </a:p>
        </p:txBody>
      </p:sp>
      <p:sp>
        <p:nvSpPr>
          <p:cNvPr id="398" name="Google Shape;398;p39"/>
          <p:cNvSpPr/>
          <p:nvPr/>
        </p:nvSpPr>
        <p:spPr>
          <a:xfrm>
            <a:off x="3445550" y="2436725"/>
            <a:ext cx="235200" cy="352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9" name="Google Shape;399;p39"/>
          <p:cNvSpPr/>
          <p:nvPr/>
        </p:nvSpPr>
        <p:spPr>
          <a:xfrm>
            <a:off x="611750" y="3864575"/>
            <a:ext cx="983700" cy="288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0" name="Google Shape;400;p39"/>
          <p:cNvSpPr/>
          <p:nvPr/>
        </p:nvSpPr>
        <p:spPr>
          <a:xfrm>
            <a:off x="7507125" y="3806650"/>
            <a:ext cx="983700" cy="288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1" name="Google Shape;401;p39"/>
          <p:cNvSpPr txBox="1"/>
          <p:nvPr/>
        </p:nvSpPr>
        <p:spPr>
          <a:xfrm>
            <a:off x="568875" y="3468275"/>
            <a:ext cx="11442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dequeue</a:t>
            </a:r>
            <a:endParaRPr sz="1800">
              <a:solidFill>
                <a:schemeClr val="dk2"/>
              </a:solidFill>
            </a:endParaRPr>
          </a:p>
        </p:txBody>
      </p:sp>
      <p:sp>
        <p:nvSpPr>
          <p:cNvPr id="402" name="Google Shape;402;p39"/>
          <p:cNvSpPr txBox="1"/>
          <p:nvPr/>
        </p:nvSpPr>
        <p:spPr>
          <a:xfrm>
            <a:off x="7426875" y="3388675"/>
            <a:ext cx="11442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enqueue</a:t>
            </a:r>
            <a:endParaRPr sz="1800">
              <a:solidFill>
                <a:schemeClr val="dk2"/>
              </a:solidFill>
            </a:endParaRPr>
          </a:p>
        </p:txBody>
      </p:sp>
      <p:sp>
        <p:nvSpPr>
          <p:cNvPr id="403" name="Google Shape;403;p39"/>
          <p:cNvSpPr txBox="1"/>
          <p:nvPr/>
        </p:nvSpPr>
        <p:spPr>
          <a:xfrm>
            <a:off x="5410750" y="4575800"/>
            <a:ext cx="1041300" cy="1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rear</a:t>
            </a:r>
            <a:endParaRPr sz="1800">
              <a:solidFill>
                <a:schemeClr val="dk2"/>
              </a:solidFill>
            </a:endParaRPr>
          </a:p>
        </p:txBody>
      </p:sp>
      <p:sp>
        <p:nvSpPr>
          <p:cNvPr id="404" name="Google Shape;404;p39"/>
          <p:cNvSpPr/>
          <p:nvPr/>
        </p:nvSpPr>
        <p:spPr>
          <a:xfrm>
            <a:off x="5579150" y="4265525"/>
            <a:ext cx="235200" cy="352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5" name="Google Shape;405;p39"/>
          <p:cNvSpPr txBox="1"/>
          <p:nvPr/>
        </p:nvSpPr>
        <p:spPr>
          <a:xfrm>
            <a:off x="3277150" y="4575800"/>
            <a:ext cx="1041300" cy="1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front</a:t>
            </a:r>
            <a:endParaRPr sz="1800">
              <a:solidFill>
                <a:schemeClr val="dk2"/>
              </a:solidFill>
            </a:endParaRPr>
          </a:p>
        </p:txBody>
      </p:sp>
      <p:sp>
        <p:nvSpPr>
          <p:cNvPr id="406" name="Google Shape;406;p39"/>
          <p:cNvSpPr/>
          <p:nvPr/>
        </p:nvSpPr>
        <p:spPr>
          <a:xfrm>
            <a:off x="3445550" y="4265525"/>
            <a:ext cx="235200" cy="352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0"/>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graphicFrame>
        <p:nvGraphicFramePr>
          <p:cNvPr id="412" name="Google Shape;412;p40"/>
          <p:cNvGraphicFramePr/>
          <p:nvPr/>
        </p:nvGraphicFramePr>
        <p:xfrm>
          <a:off x="1866900" y="2990850"/>
          <a:ext cx="3000000" cy="3000000"/>
        </p:xfrm>
        <a:graphic>
          <a:graphicData uri="http://schemas.openxmlformats.org/drawingml/2006/table">
            <a:tbl>
              <a:tblPr>
                <a:noFill/>
                <a:tableStyleId>{94DC606F-AE7D-4B02-ADF0-CA98E0C7FA66}</a:tableStyleId>
              </a:tblPr>
              <a:tblGrid>
                <a:gridCol w="1080000"/>
                <a:gridCol w="1080000"/>
                <a:gridCol w="1080000"/>
                <a:gridCol w="1080000"/>
                <a:gridCol w="1080000"/>
              </a:tblGrid>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bl>
          </a:graphicData>
        </a:graphic>
      </p:graphicFrame>
      <p:sp>
        <p:nvSpPr>
          <p:cNvPr id="413" name="Google Shape;413;p40"/>
          <p:cNvSpPr txBox="1"/>
          <p:nvPr/>
        </p:nvSpPr>
        <p:spPr>
          <a:xfrm>
            <a:off x="365700" y="2388975"/>
            <a:ext cx="15012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front = </a:t>
            </a:r>
            <a:r>
              <a:rPr lang="vi" sz="1800">
                <a:solidFill>
                  <a:schemeClr val="dk2"/>
                </a:solidFill>
              </a:rPr>
              <a:t>-1</a:t>
            </a:r>
            <a:endParaRPr sz="1800">
              <a:solidFill>
                <a:schemeClr val="dk2"/>
              </a:solidFill>
            </a:endParaRPr>
          </a:p>
        </p:txBody>
      </p:sp>
      <p:sp>
        <p:nvSpPr>
          <p:cNvPr id="414" name="Google Shape;414;p40"/>
          <p:cNvSpPr txBox="1"/>
          <p:nvPr/>
        </p:nvSpPr>
        <p:spPr>
          <a:xfrm>
            <a:off x="451250" y="3455775"/>
            <a:ext cx="14157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rear = </a:t>
            </a:r>
            <a:r>
              <a:rPr lang="vi" sz="1800">
                <a:solidFill>
                  <a:schemeClr val="dk2"/>
                </a:solidFill>
              </a:rPr>
              <a:t>-1</a:t>
            </a:r>
            <a:endParaRPr sz="18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1"/>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graphicFrame>
        <p:nvGraphicFramePr>
          <p:cNvPr id="420" name="Google Shape;420;p41"/>
          <p:cNvGraphicFramePr/>
          <p:nvPr/>
        </p:nvGraphicFramePr>
        <p:xfrm>
          <a:off x="1866900" y="2990850"/>
          <a:ext cx="3000000" cy="3000000"/>
        </p:xfrm>
        <a:graphic>
          <a:graphicData uri="http://schemas.openxmlformats.org/drawingml/2006/table">
            <a:tbl>
              <a:tblPr>
                <a:noFill/>
                <a:tableStyleId>{94DC606F-AE7D-4B02-ADF0-CA98E0C7FA66}</a:tableStyleId>
              </a:tblPr>
              <a:tblGrid>
                <a:gridCol w="1080000"/>
                <a:gridCol w="1080000"/>
                <a:gridCol w="1080000"/>
                <a:gridCol w="1080000"/>
                <a:gridCol w="1080000"/>
              </a:tblGrid>
              <a:tr h="381000">
                <a:tc>
                  <a:txBody>
                    <a:bodyPr/>
                    <a:lstStyle/>
                    <a:p>
                      <a:pPr indent="0" lvl="0" marL="0" rtl="0" algn="ctr">
                        <a:spcBef>
                          <a:spcPts val="0"/>
                        </a:spcBef>
                        <a:spcAft>
                          <a:spcPts val="0"/>
                        </a:spcAft>
                        <a:buNone/>
                      </a:pPr>
                      <a:r>
                        <a:rPr lang="vi"/>
                        <a:t>3</a:t>
                      </a:r>
                      <a:endParaRPr/>
                    </a:p>
                  </a:txBody>
                  <a:tcPr marT="91425" marB="91425" marR="91425" marL="91425">
                    <a:solidFill>
                      <a:schemeClr val="accent1"/>
                    </a:solidFill>
                  </a:tcPr>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bl>
          </a:graphicData>
        </a:graphic>
      </p:graphicFrame>
      <p:sp>
        <p:nvSpPr>
          <p:cNvPr id="421" name="Google Shape;421;p41"/>
          <p:cNvSpPr txBox="1"/>
          <p:nvPr/>
        </p:nvSpPr>
        <p:spPr>
          <a:xfrm>
            <a:off x="1889700" y="2388975"/>
            <a:ext cx="15012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front = 0</a:t>
            </a:r>
            <a:endParaRPr sz="1800">
              <a:solidFill>
                <a:schemeClr val="dk2"/>
              </a:solidFill>
            </a:endParaRPr>
          </a:p>
        </p:txBody>
      </p:sp>
      <p:sp>
        <p:nvSpPr>
          <p:cNvPr id="422" name="Google Shape;422;p41"/>
          <p:cNvSpPr txBox="1"/>
          <p:nvPr/>
        </p:nvSpPr>
        <p:spPr>
          <a:xfrm>
            <a:off x="1899050" y="3455775"/>
            <a:ext cx="14157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rear = 0</a:t>
            </a:r>
            <a:endParaRPr sz="1800">
              <a:solidFill>
                <a:schemeClr val="dk2"/>
              </a:solidFill>
            </a:endParaRPr>
          </a:p>
        </p:txBody>
      </p:sp>
      <p:sp>
        <p:nvSpPr>
          <p:cNvPr id="423" name="Google Shape;423;p41"/>
          <p:cNvSpPr txBox="1"/>
          <p:nvPr/>
        </p:nvSpPr>
        <p:spPr>
          <a:xfrm>
            <a:off x="1873475" y="1597575"/>
            <a:ext cx="4181100" cy="5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enqueue: 3</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cxnSp>
        <p:nvCxnSpPr>
          <p:cNvPr id="75" name="Google Shape;75;p15"/>
          <p:cNvCxnSpPr/>
          <p:nvPr/>
        </p:nvCxnSpPr>
        <p:spPr>
          <a:xfrm>
            <a:off x="36081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76" name="Google Shape;76;p15"/>
          <p:cNvCxnSpPr/>
          <p:nvPr/>
        </p:nvCxnSpPr>
        <p:spPr>
          <a:xfrm>
            <a:off x="55893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77" name="Google Shape;77;p15"/>
          <p:cNvCxnSpPr/>
          <p:nvPr/>
        </p:nvCxnSpPr>
        <p:spPr>
          <a:xfrm rot="5400000">
            <a:off x="4591250" y="3284825"/>
            <a:ext cx="10800" cy="1999800"/>
          </a:xfrm>
          <a:prstGeom prst="straightConnector1">
            <a:avLst/>
          </a:prstGeom>
          <a:noFill/>
          <a:ln cap="flat" cmpd="sng" w="76200">
            <a:solidFill>
              <a:schemeClr val="dk2"/>
            </a:solidFill>
            <a:prstDash val="solid"/>
            <a:round/>
            <a:headEnd len="med" w="med" type="none"/>
            <a:tailEnd len="med" w="med" type="none"/>
          </a:ln>
        </p:spPr>
      </p:cxnSp>
      <p:sp>
        <p:nvSpPr>
          <p:cNvPr id="78" name="Google Shape;78;p15"/>
          <p:cNvSpPr/>
          <p:nvPr/>
        </p:nvSpPr>
        <p:spPr>
          <a:xfrm>
            <a:off x="3646275" y="3852725"/>
            <a:ext cx="19158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1</a:t>
            </a:r>
            <a:endParaRPr/>
          </a:p>
        </p:txBody>
      </p:sp>
      <p:sp>
        <p:nvSpPr>
          <p:cNvPr id="79" name="Google Shape;79;p15"/>
          <p:cNvSpPr/>
          <p:nvPr/>
        </p:nvSpPr>
        <p:spPr>
          <a:xfrm>
            <a:off x="1033950" y="2383350"/>
            <a:ext cx="1915800" cy="350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2</a:t>
            </a:r>
            <a:endParaRPr/>
          </a:p>
        </p:txBody>
      </p:sp>
      <p:sp>
        <p:nvSpPr>
          <p:cNvPr id="80" name="Google Shape;80;p15"/>
          <p:cNvSpPr/>
          <p:nvPr/>
        </p:nvSpPr>
        <p:spPr>
          <a:xfrm>
            <a:off x="1333350" y="3380625"/>
            <a:ext cx="1915800" cy="350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3</a:t>
            </a:r>
            <a:endParaRPr/>
          </a:p>
        </p:txBody>
      </p:sp>
      <p:sp>
        <p:nvSpPr>
          <p:cNvPr id="81" name="Google Shape;81;p15"/>
          <p:cNvSpPr/>
          <p:nvPr/>
        </p:nvSpPr>
        <p:spPr>
          <a:xfrm>
            <a:off x="1515125" y="4646375"/>
            <a:ext cx="1915800" cy="3504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4</a:t>
            </a:r>
            <a:endParaRPr/>
          </a:p>
        </p:txBody>
      </p:sp>
      <p:sp>
        <p:nvSpPr>
          <p:cNvPr id="82" name="Google Shape;82;p15"/>
          <p:cNvSpPr/>
          <p:nvPr/>
        </p:nvSpPr>
        <p:spPr>
          <a:xfrm>
            <a:off x="6305750" y="2383350"/>
            <a:ext cx="1915800" cy="350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83" name="Google Shape;83;p15"/>
          <p:cNvSpPr/>
          <p:nvPr/>
        </p:nvSpPr>
        <p:spPr>
          <a:xfrm>
            <a:off x="5724350" y="2308725"/>
            <a:ext cx="457800" cy="1970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2"/>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graphicFrame>
        <p:nvGraphicFramePr>
          <p:cNvPr id="429" name="Google Shape;429;p42"/>
          <p:cNvGraphicFramePr/>
          <p:nvPr/>
        </p:nvGraphicFramePr>
        <p:xfrm>
          <a:off x="1866900" y="2990850"/>
          <a:ext cx="3000000" cy="3000000"/>
        </p:xfrm>
        <a:graphic>
          <a:graphicData uri="http://schemas.openxmlformats.org/drawingml/2006/table">
            <a:tbl>
              <a:tblPr>
                <a:noFill/>
                <a:tableStyleId>{94DC606F-AE7D-4B02-ADF0-CA98E0C7FA66}</a:tableStyleId>
              </a:tblPr>
              <a:tblGrid>
                <a:gridCol w="1080000"/>
                <a:gridCol w="1080000"/>
                <a:gridCol w="1080000"/>
                <a:gridCol w="1080000"/>
                <a:gridCol w="1080000"/>
              </a:tblGrid>
              <a:tr h="381000">
                <a:tc>
                  <a:txBody>
                    <a:bodyPr/>
                    <a:lstStyle/>
                    <a:p>
                      <a:pPr indent="0" lvl="0" marL="0" rtl="0" algn="ctr">
                        <a:spcBef>
                          <a:spcPts val="0"/>
                        </a:spcBef>
                        <a:spcAft>
                          <a:spcPts val="0"/>
                        </a:spcAft>
                        <a:buNone/>
                      </a:pPr>
                      <a:r>
                        <a:rPr lang="vi"/>
                        <a:t>3</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vi"/>
                        <a:t>4</a:t>
                      </a:r>
                      <a:endParaRPr/>
                    </a:p>
                  </a:txBody>
                  <a:tcPr marT="91425" marB="91425" marR="91425" marL="91425">
                    <a:solidFill>
                      <a:srgbClr val="38761D"/>
                    </a:solidFill>
                  </a:tcPr>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bl>
          </a:graphicData>
        </a:graphic>
      </p:graphicFrame>
      <p:sp>
        <p:nvSpPr>
          <p:cNvPr id="430" name="Google Shape;430;p42"/>
          <p:cNvSpPr txBox="1"/>
          <p:nvPr/>
        </p:nvSpPr>
        <p:spPr>
          <a:xfrm>
            <a:off x="1905625" y="2359800"/>
            <a:ext cx="15012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front = </a:t>
            </a:r>
            <a:r>
              <a:rPr lang="vi" sz="1800">
                <a:solidFill>
                  <a:schemeClr val="dk2"/>
                </a:solidFill>
              </a:rPr>
              <a:t>0</a:t>
            </a:r>
            <a:endParaRPr sz="1800">
              <a:solidFill>
                <a:schemeClr val="dk2"/>
              </a:solidFill>
            </a:endParaRPr>
          </a:p>
        </p:txBody>
      </p:sp>
      <p:sp>
        <p:nvSpPr>
          <p:cNvPr id="431" name="Google Shape;431;p42"/>
          <p:cNvSpPr txBox="1"/>
          <p:nvPr/>
        </p:nvSpPr>
        <p:spPr>
          <a:xfrm>
            <a:off x="2965850" y="3455775"/>
            <a:ext cx="14157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rear = 1</a:t>
            </a:r>
            <a:endParaRPr sz="1800">
              <a:solidFill>
                <a:schemeClr val="dk2"/>
              </a:solidFill>
            </a:endParaRPr>
          </a:p>
        </p:txBody>
      </p:sp>
      <p:sp>
        <p:nvSpPr>
          <p:cNvPr id="432" name="Google Shape;432;p42"/>
          <p:cNvSpPr txBox="1"/>
          <p:nvPr/>
        </p:nvSpPr>
        <p:spPr>
          <a:xfrm>
            <a:off x="1873475" y="1597575"/>
            <a:ext cx="4181100" cy="5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enqueue: 4</a:t>
            </a:r>
            <a:endParaRPr sz="18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3"/>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graphicFrame>
        <p:nvGraphicFramePr>
          <p:cNvPr id="438" name="Google Shape;438;p43"/>
          <p:cNvGraphicFramePr/>
          <p:nvPr/>
        </p:nvGraphicFramePr>
        <p:xfrm>
          <a:off x="1866900" y="2990850"/>
          <a:ext cx="3000000" cy="3000000"/>
        </p:xfrm>
        <a:graphic>
          <a:graphicData uri="http://schemas.openxmlformats.org/drawingml/2006/table">
            <a:tbl>
              <a:tblPr>
                <a:noFill/>
                <a:tableStyleId>{94DC606F-AE7D-4B02-ADF0-CA98E0C7FA66}</a:tableStyleId>
              </a:tblPr>
              <a:tblGrid>
                <a:gridCol w="1080000"/>
                <a:gridCol w="1080000"/>
                <a:gridCol w="1080000"/>
                <a:gridCol w="1080000"/>
                <a:gridCol w="1080000"/>
              </a:tblGrid>
              <a:tr h="381000">
                <a:tc>
                  <a:txBody>
                    <a:bodyPr/>
                    <a:lstStyle/>
                    <a:p>
                      <a:pPr indent="0" lvl="0" marL="0" rtl="0" algn="ctr">
                        <a:spcBef>
                          <a:spcPts val="0"/>
                        </a:spcBef>
                        <a:spcAft>
                          <a:spcPts val="0"/>
                        </a:spcAft>
                        <a:buNone/>
                      </a:pPr>
                      <a:r>
                        <a:rPr lang="vi"/>
                        <a:t>3</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vi"/>
                        <a:t>4</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2</a:t>
                      </a:r>
                      <a:endParaRPr/>
                    </a:p>
                  </a:txBody>
                  <a:tcPr marT="91425" marB="91425" marR="91425" marL="91425">
                    <a:solidFill>
                      <a:srgbClr val="FF0000"/>
                    </a:solidFill>
                  </a:tcPr>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bl>
          </a:graphicData>
        </a:graphic>
      </p:graphicFrame>
      <p:sp>
        <p:nvSpPr>
          <p:cNvPr id="439" name="Google Shape;439;p43"/>
          <p:cNvSpPr txBox="1"/>
          <p:nvPr/>
        </p:nvSpPr>
        <p:spPr>
          <a:xfrm>
            <a:off x="1905625" y="2359800"/>
            <a:ext cx="15012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front = 0</a:t>
            </a:r>
            <a:endParaRPr sz="1800">
              <a:solidFill>
                <a:schemeClr val="dk2"/>
              </a:solidFill>
            </a:endParaRPr>
          </a:p>
        </p:txBody>
      </p:sp>
      <p:sp>
        <p:nvSpPr>
          <p:cNvPr id="440" name="Google Shape;440;p43"/>
          <p:cNvSpPr txBox="1"/>
          <p:nvPr/>
        </p:nvSpPr>
        <p:spPr>
          <a:xfrm>
            <a:off x="4108850" y="3455775"/>
            <a:ext cx="14157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rear = 2</a:t>
            </a:r>
            <a:endParaRPr sz="1800">
              <a:solidFill>
                <a:schemeClr val="dk2"/>
              </a:solidFill>
            </a:endParaRPr>
          </a:p>
        </p:txBody>
      </p:sp>
      <p:sp>
        <p:nvSpPr>
          <p:cNvPr id="441" name="Google Shape;441;p43"/>
          <p:cNvSpPr txBox="1"/>
          <p:nvPr/>
        </p:nvSpPr>
        <p:spPr>
          <a:xfrm>
            <a:off x="1873475" y="1597575"/>
            <a:ext cx="4181100" cy="5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enqueue: 2</a:t>
            </a:r>
            <a:endParaRPr sz="18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4"/>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graphicFrame>
        <p:nvGraphicFramePr>
          <p:cNvPr id="447" name="Google Shape;447;p44"/>
          <p:cNvGraphicFramePr/>
          <p:nvPr/>
        </p:nvGraphicFramePr>
        <p:xfrm>
          <a:off x="1866900" y="2990850"/>
          <a:ext cx="3000000" cy="3000000"/>
        </p:xfrm>
        <a:graphic>
          <a:graphicData uri="http://schemas.openxmlformats.org/drawingml/2006/table">
            <a:tbl>
              <a:tblPr>
                <a:noFill/>
                <a:tableStyleId>{94DC606F-AE7D-4B02-ADF0-CA98E0C7FA66}</a:tableStyleId>
              </a:tblPr>
              <a:tblGrid>
                <a:gridCol w="1080000"/>
                <a:gridCol w="1080000"/>
                <a:gridCol w="1080000"/>
                <a:gridCol w="1080000"/>
                <a:gridCol w="1080000"/>
              </a:tblGrid>
              <a:tr h="381000">
                <a:tc>
                  <a:txBody>
                    <a:bodyPr/>
                    <a:lstStyle/>
                    <a:p>
                      <a:pPr indent="0" lvl="0" marL="0" rtl="0" algn="ctr">
                        <a:spcBef>
                          <a:spcPts val="0"/>
                        </a:spcBef>
                        <a:spcAft>
                          <a:spcPts val="0"/>
                        </a:spcAft>
                        <a:buNone/>
                      </a:pPr>
                      <a:r>
                        <a:rPr lang="vi"/>
                        <a:t>3</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vi"/>
                        <a:t>4</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2</a:t>
                      </a:r>
                      <a:endParaRPr/>
                    </a:p>
                  </a:txBody>
                  <a:tcPr marT="91425" marB="91425" marR="91425" marL="91425">
                    <a:solidFill>
                      <a:srgbClr val="FF0000"/>
                    </a:solidFill>
                  </a:tcPr>
                </a:tc>
                <a:tc>
                  <a:txBody>
                    <a:bodyPr/>
                    <a:lstStyle/>
                    <a:p>
                      <a:pPr indent="0" lvl="0" marL="0" rtl="0" algn="ctr">
                        <a:spcBef>
                          <a:spcPts val="0"/>
                        </a:spcBef>
                        <a:spcAft>
                          <a:spcPts val="0"/>
                        </a:spcAft>
                        <a:buNone/>
                      </a:pPr>
                      <a:r>
                        <a:rPr lang="vi"/>
                        <a:t>5</a:t>
                      </a:r>
                      <a:endParaRPr/>
                    </a:p>
                  </a:txBody>
                  <a:tcPr marT="91425" marB="91425" marR="91425" marL="91425">
                    <a:solidFill>
                      <a:schemeClr val="accent6"/>
                    </a:solidFill>
                  </a:tcPr>
                </a:tc>
                <a:tc>
                  <a:txBody>
                    <a:bodyPr/>
                    <a:lstStyle/>
                    <a:p>
                      <a:pPr indent="0" lvl="0" marL="0" rtl="0" algn="ctr">
                        <a:spcBef>
                          <a:spcPts val="0"/>
                        </a:spcBef>
                        <a:spcAft>
                          <a:spcPts val="0"/>
                        </a:spcAft>
                        <a:buNone/>
                      </a:pPr>
                      <a:r>
                        <a:t/>
                      </a:r>
                      <a:endParaRPr/>
                    </a:p>
                  </a:txBody>
                  <a:tcPr marT="91425" marB="91425" marR="91425" marL="91425"/>
                </a:tc>
              </a:tr>
            </a:tbl>
          </a:graphicData>
        </a:graphic>
      </p:graphicFrame>
      <p:sp>
        <p:nvSpPr>
          <p:cNvPr id="448" name="Google Shape;448;p44"/>
          <p:cNvSpPr txBox="1"/>
          <p:nvPr/>
        </p:nvSpPr>
        <p:spPr>
          <a:xfrm>
            <a:off x="1905625" y="2359800"/>
            <a:ext cx="15012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front = 0</a:t>
            </a:r>
            <a:endParaRPr sz="1800">
              <a:solidFill>
                <a:schemeClr val="dk2"/>
              </a:solidFill>
            </a:endParaRPr>
          </a:p>
        </p:txBody>
      </p:sp>
      <p:sp>
        <p:nvSpPr>
          <p:cNvPr id="449" name="Google Shape;449;p44"/>
          <p:cNvSpPr txBox="1"/>
          <p:nvPr/>
        </p:nvSpPr>
        <p:spPr>
          <a:xfrm>
            <a:off x="5175650" y="3455775"/>
            <a:ext cx="14157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rear = 3</a:t>
            </a:r>
            <a:endParaRPr sz="1800">
              <a:solidFill>
                <a:schemeClr val="dk2"/>
              </a:solidFill>
            </a:endParaRPr>
          </a:p>
        </p:txBody>
      </p:sp>
      <p:sp>
        <p:nvSpPr>
          <p:cNvPr id="450" name="Google Shape;450;p44"/>
          <p:cNvSpPr txBox="1"/>
          <p:nvPr/>
        </p:nvSpPr>
        <p:spPr>
          <a:xfrm>
            <a:off x="1873475" y="1597575"/>
            <a:ext cx="4181100" cy="5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enqueue: 5</a:t>
            </a:r>
            <a:endParaRPr sz="18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5"/>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graphicFrame>
        <p:nvGraphicFramePr>
          <p:cNvPr id="456" name="Google Shape;456;p45"/>
          <p:cNvGraphicFramePr/>
          <p:nvPr/>
        </p:nvGraphicFramePr>
        <p:xfrm>
          <a:off x="1866900" y="2990850"/>
          <a:ext cx="3000000" cy="3000000"/>
        </p:xfrm>
        <a:graphic>
          <a:graphicData uri="http://schemas.openxmlformats.org/drawingml/2006/table">
            <a:tbl>
              <a:tblPr>
                <a:noFill/>
                <a:tableStyleId>{94DC606F-AE7D-4B02-ADF0-CA98E0C7FA66}</a:tableStyleId>
              </a:tblPr>
              <a:tblGrid>
                <a:gridCol w="1080000"/>
                <a:gridCol w="1080000"/>
                <a:gridCol w="1080000"/>
                <a:gridCol w="1080000"/>
                <a:gridCol w="1080000"/>
              </a:tblGrid>
              <a:tr h="381000">
                <a:tc>
                  <a:txBody>
                    <a:bodyPr/>
                    <a:lstStyle/>
                    <a:p>
                      <a:pPr indent="0" lvl="0" marL="0" rtl="0" algn="ctr">
                        <a:spcBef>
                          <a:spcPts val="0"/>
                        </a:spcBef>
                        <a:spcAft>
                          <a:spcPts val="0"/>
                        </a:spcAft>
                        <a:buNone/>
                      </a:pPr>
                      <a:r>
                        <a:rPr lang="vi"/>
                        <a:t>3</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vi"/>
                        <a:t>4</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2</a:t>
                      </a:r>
                      <a:endParaRPr/>
                    </a:p>
                  </a:txBody>
                  <a:tcPr marT="91425" marB="91425" marR="91425" marL="91425">
                    <a:solidFill>
                      <a:srgbClr val="FF0000"/>
                    </a:solidFill>
                  </a:tcPr>
                </a:tc>
                <a:tc>
                  <a:txBody>
                    <a:bodyPr/>
                    <a:lstStyle/>
                    <a:p>
                      <a:pPr indent="0" lvl="0" marL="0" rtl="0" algn="ctr">
                        <a:spcBef>
                          <a:spcPts val="0"/>
                        </a:spcBef>
                        <a:spcAft>
                          <a:spcPts val="0"/>
                        </a:spcAft>
                        <a:buNone/>
                      </a:pPr>
                      <a:r>
                        <a:rPr lang="vi"/>
                        <a:t>5</a:t>
                      </a:r>
                      <a:endParaRPr/>
                    </a:p>
                  </a:txBody>
                  <a:tcPr marT="91425" marB="91425" marR="91425" marL="91425">
                    <a:solidFill>
                      <a:schemeClr val="accent6"/>
                    </a:solidFill>
                  </a:tcPr>
                </a:tc>
                <a:tc>
                  <a:txBody>
                    <a:bodyPr/>
                    <a:lstStyle/>
                    <a:p>
                      <a:pPr indent="0" lvl="0" marL="0" rtl="0" algn="ctr">
                        <a:spcBef>
                          <a:spcPts val="0"/>
                        </a:spcBef>
                        <a:spcAft>
                          <a:spcPts val="0"/>
                        </a:spcAft>
                        <a:buNone/>
                      </a:pPr>
                      <a:r>
                        <a:rPr lang="vi"/>
                        <a:t>7</a:t>
                      </a:r>
                      <a:endParaRPr/>
                    </a:p>
                  </a:txBody>
                  <a:tcPr marT="91425" marB="91425" marR="91425" marL="91425">
                    <a:solidFill>
                      <a:srgbClr val="B45F06"/>
                    </a:solidFill>
                  </a:tcPr>
                </a:tc>
              </a:tr>
            </a:tbl>
          </a:graphicData>
        </a:graphic>
      </p:graphicFrame>
      <p:sp>
        <p:nvSpPr>
          <p:cNvPr id="457" name="Google Shape;457;p45"/>
          <p:cNvSpPr txBox="1"/>
          <p:nvPr/>
        </p:nvSpPr>
        <p:spPr>
          <a:xfrm>
            <a:off x="1868225" y="2349563"/>
            <a:ext cx="15012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front = 0</a:t>
            </a:r>
            <a:endParaRPr sz="1800">
              <a:solidFill>
                <a:schemeClr val="dk2"/>
              </a:solidFill>
            </a:endParaRPr>
          </a:p>
        </p:txBody>
      </p:sp>
      <p:sp>
        <p:nvSpPr>
          <p:cNvPr id="458" name="Google Shape;458;p45"/>
          <p:cNvSpPr txBox="1"/>
          <p:nvPr/>
        </p:nvSpPr>
        <p:spPr>
          <a:xfrm>
            <a:off x="6242450" y="3455775"/>
            <a:ext cx="14157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rear = 4</a:t>
            </a:r>
            <a:endParaRPr sz="1800">
              <a:solidFill>
                <a:schemeClr val="dk2"/>
              </a:solidFill>
            </a:endParaRPr>
          </a:p>
        </p:txBody>
      </p:sp>
      <p:sp>
        <p:nvSpPr>
          <p:cNvPr id="459" name="Google Shape;459;p45"/>
          <p:cNvSpPr txBox="1"/>
          <p:nvPr/>
        </p:nvSpPr>
        <p:spPr>
          <a:xfrm>
            <a:off x="1873475" y="1597575"/>
            <a:ext cx="4181100" cy="5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enqueue: 7</a:t>
            </a:r>
            <a:endParaRPr sz="1800">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6"/>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graphicFrame>
        <p:nvGraphicFramePr>
          <p:cNvPr id="465" name="Google Shape;465;p46"/>
          <p:cNvGraphicFramePr/>
          <p:nvPr/>
        </p:nvGraphicFramePr>
        <p:xfrm>
          <a:off x="1866900" y="2990850"/>
          <a:ext cx="3000000" cy="3000000"/>
        </p:xfrm>
        <a:graphic>
          <a:graphicData uri="http://schemas.openxmlformats.org/drawingml/2006/table">
            <a:tbl>
              <a:tblPr>
                <a:noFill/>
                <a:tableStyleId>{94DC606F-AE7D-4B02-ADF0-CA98E0C7FA66}</a:tableStyleId>
              </a:tblPr>
              <a:tblGrid>
                <a:gridCol w="1080000"/>
                <a:gridCol w="1080000"/>
                <a:gridCol w="1080000"/>
                <a:gridCol w="1080000"/>
                <a:gridCol w="1080000"/>
              </a:tblGrid>
              <a:tr h="381000">
                <a:tc>
                  <a:txBody>
                    <a:bodyPr/>
                    <a:lstStyle/>
                    <a:p>
                      <a:pPr indent="0" lvl="0" marL="0" rtl="0" algn="ctr">
                        <a:spcBef>
                          <a:spcPts val="0"/>
                        </a:spcBef>
                        <a:spcAft>
                          <a:spcPts val="0"/>
                        </a:spcAft>
                        <a:buNone/>
                      </a:pPr>
                      <a:r>
                        <a:rPr lang="vi"/>
                        <a:t>3</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vi"/>
                        <a:t>4</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2</a:t>
                      </a:r>
                      <a:endParaRPr/>
                    </a:p>
                  </a:txBody>
                  <a:tcPr marT="91425" marB="91425" marR="91425" marL="91425">
                    <a:solidFill>
                      <a:srgbClr val="FF0000"/>
                    </a:solidFill>
                  </a:tcPr>
                </a:tc>
                <a:tc>
                  <a:txBody>
                    <a:bodyPr/>
                    <a:lstStyle/>
                    <a:p>
                      <a:pPr indent="0" lvl="0" marL="0" rtl="0" algn="ctr">
                        <a:spcBef>
                          <a:spcPts val="0"/>
                        </a:spcBef>
                        <a:spcAft>
                          <a:spcPts val="0"/>
                        </a:spcAft>
                        <a:buNone/>
                      </a:pPr>
                      <a:r>
                        <a:rPr lang="vi"/>
                        <a:t>5</a:t>
                      </a:r>
                      <a:endParaRPr/>
                    </a:p>
                  </a:txBody>
                  <a:tcPr marT="91425" marB="91425" marR="91425" marL="91425">
                    <a:solidFill>
                      <a:schemeClr val="accent6"/>
                    </a:solidFill>
                  </a:tcPr>
                </a:tc>
                <a:tc>
                  <a:txBody>
                    <a:bodyPr/>
                    <a:lstStyle/>
                    <a:p>
                      <a:pPr indent="0" lvl="0" marL="0" rtl="0" algn="ctr">
                        <a:spcBef>
                          <a:spcPts val="0"/>
                        </a:spcBef>
                        <a:spcAft>
                          <a:spcPts val="0"/>
                        </a:spcAft>
                        <a:buNone/>
                      </a:pPr>
                      <a:r>
                        <a:rPr lang="vi"/>
                        <a:t>7</a:t>
                      </a:r>
                      <a:endParaRPr/>
                    </a:p>
                  </a:txBody>
                  <a:tcPr marT="91425" marB="91425" marR="91425" marL="91425">
                    <a:solidFill>
                      <a:srgbClr val="B45F06"/>
                    </a:solidFill>
                  </a:tcPr>
                </a:tc>
              </a:tr>
            </a:tbl>
          </a:graphicData>
        </a:graphic>
      </p:graphicFrame>
      <p:sp>
        <p:nvSpPr>
          <p:cNvPr id="466" name="Google Shape;466;p46"/>
          <p:cNvSpPr txBox="1"/>
          <p:nvPr/>
        </p:nvSpPr>
        <p:spPr>
          <a:xfrm>
            <a:off x="2896225" y="2359800"/>
            <a:ext cx="15012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front = 1</a:t>
            </a:r>
            <a:endParaRPr sz="1800">
              <a:solidFill>
                <a:schemeClr val="dk2"/>
              </a:solidFill>
            </a:endParaRPr>
          </a:p>
        </p:txBody>
      </p:sp>
      <p:sp>
        <p:nvSpPr>
          <p:cNvPr id="467" name="Google Shape;467;p46"/>
          <p:cNvSpPr txBox="1"/>
          <p:nvPr/>
        </p:nvSpPr>
        <p:spPr>
          <a:xfrm>
            <a:off x="6242450" y="3455775"/>
            <a:ext cx="14157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rear = </a:t>
            </a:r>
            <a:r>
              <a:rPr lang="vi" sz="1800">
                <a:solidFill>
                  <a:schemeClr val="dk2"/>
                </a:solidFill>
              </a:rPr>
              <a:t>4</a:t>
            </a:r>
            <a:endParaRPr sz="1800">
              <a:solidFill>
                <a:schemeClr val="dk2"/>
              </a:solidFill>
            </a:endParaRPr>
          </a:p>
        </p:txBody>
      </p:sp>
      <p:sp>
        <p:nvSpPr>
          <p:cNvPr id="468" name="Google Shape;468;p46"/>
          <p:cNvSpPr txBox="1"/>
          <p:nvPr/>
        </p:nvSpPr>
        <p:spPr>
          <a:xfrm>
            <a:off x="1873475" y="1597575"/>
            <a:ext cx="4181100" cy="5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de</a:t>
            </a:r>
            <a:r>
              <a:rPr lang="vi" sz="1800">
                <a:solidFill>
                  <a:schemeClr val="dk2"/>
                </a:solidFill>
              </a:rPr>
              <a:t>queue: </a:t>
            </a:r>
            <a:endParaRPr sz="18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7"/>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graphicFrame>
        <p:nvGraphicFramePr>
          <p:cNvPr id="474" name="Google Shape;474;p47"/>
          <p:cNvGraphicFramePr/>
          <p:nvPr/>
        </p:nvGraphicFramePr>
        <p:xfrm>
          <a:off x="1866900" y="2990850"/>
          <a:ext cx="3000000" cy="3000000"/>
        </p:xfrm>
        <a:graphic>
          <a:graphicData uri="http://schemas.openxmlformats.org/drawingml/2006/table">
            <a:tbl>
              <a:tblPr>
                <a:noFill/>
                <a:tableStyleId>{94DC606F-AE7D-4B02-ADF0-CA98E0C7FA66}</a:tableStyleId>
              </a:tblPr>
              <a:tblGrid>
                <a:gridCol w="1080000"/>
                <a:gridCol w="1080000"/>
                <a:gridCol w="1080000"/>
                <a:gridCol w="1080000"/>
                <a:gridCol w="1080000"/>
              </a:tblGrid>
              <a:tr h="381000">
                <a:tc>
                  <a:txBody>
                    <a:bodyPr/>
                    <a:lstStyle/>
                    <a:p>
                      <a:pPr indent="0" lvl="0" marL="0" rtl="0" algn="ctr">
                        <a:spcBef>
                          <a:spcPts val="0"/>
                        </a:spcBef>
                        <a:spcAft>
                          <a:spcPts val="0"/>
                        </a:spcAft>
                        <a:buNone/>
                      </a:pPr>
                      <a:r>
                        <a:rPr lang="vi"/>
                        <a:t>3</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vi"/>
                        <a:t>4</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2</a:t>
                      </a:r>
                      <a:endParaRPr/>
                    </a:p>
                  </a:txBody>
                  <a:tcPr marT="91425" marB="91425" marR="91425" marL="91425">
                    <a:solidFill>
                      <a:srgbClr val="FF0000"/>
                    </a:solidFill>
                  </a:tcPr>
                </a:tc>
                <a:tc>
                  <a:txBody>
                    <a:bodyPr/>
                    <a:lstStyle/>
                    <a:p>
                      <a:pPr indent="0" lvl="0" marL="0" rtl="0" algn="ctr">
                        <a:spcBef>
                          <a:spcPts val="0"/>
                        </a:spcBef>
                        <a:spcAft>
                          <a:spcPts val="0"/>
                        </a:spcAft>
                        <a:buNone/>
                      </a:pPr>
                      <a:r>
                        <a:rPr lang="vi"/>
                        <a:t>5</a:t>
                      </a:r>
                      <a:endParaRPr/>
                    </a:p>
                  </a:txBody>
                  <a:tcPr marT="91425" marB="91425" marR="91425" marL="91425">
                    <a:solidFill>
                      <a:schemeClr val="accent6"/>
                    </a:solidFill>
                  </a:tcPr>
                </a:tc>
                <a:tc>
                  <a:txBody>
                    <a:bodyPr/>
                    <a:lstStyle/>
                    <a:p>
                      <a:pPr indent="0" lvl="0" marL="0" rtl="0" algn="ctr">
                        <a:spcBef>
                          <a:spcPts val="0"/>
                        </a:spcBef>
                        <a:spcAft>
                          <a:spcPts val="0"/>
                        </a:spcAft>
                        <a:buNone/>
                      </a:pPr>
                      <a:r>
                        <a:rPr lang="vi"/>
                        <a:t>7</a:t>
                      </a:r>
                      <a:endParaRPr/>
                    </a:p>
                  </a:txBody>
                  <a:tcPr marT="91425" marB="91425" marR="91425" marL="91425">
                    <a:solidFill>
                      <a:srgbClr val="B45F06"/>
                    </a:solidFill>
                  </a:tcPr>
                </a:tc>
              </a:tr>
            </a:tbl>
          </a:graphicData>
        </a:graphic>
      </p:graphicFrame>
      <p:sp>
        <p:nvSpPr>
          <p:cNvPr id="475" name="Google Shape;475;p47"/>
          <p:cNvSpPr txBox="1"/>
          <p:nvPr/>
        </p:nvSpPr>
        <p:spPr>
          <a:xfrm>
            <a:off x="4039225" y="2359800"/>
            <a:ext cx="15012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front = 2</a:t>
            </a:r>
            <a:endParaRPr sz="1800">
              <a:solidFill>
                <a:schemeClr val="dk2"/>
              </a:solidFill>
            </a:endParaRPr>
          </a:p>
        </p:txBody>
      </p:sp>
      <p:sp>
        <p:nvSpPr>
          <p:cNvPr id="476" name="Google Shape;476;p47"/>
          <p:cNvSpPr txBox="1"/>
          <p:nvPr/>
        </p:nvSpPr>
        <p:spPr>
          <a:xfrm>
            <a:off x="6242450" y="3455775"/>
            <a:ext cx="14157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rear = 4</a:t>
            </a:r>
            <a:endParaRPr sz="1800">
              <a:solidFill>
                <a:schemeClr val="dk2"/>
              </a:solidFill>
            </a:endParaRPr>
          </a:p>
        </p:txBody>
      </p:sp>
      <p:sp>
        <p:nvSpPr>
          <p:cNvPr id="477" name="Google Shape;477;p47"/>
          <p:cNvSpPr txBox="1"/>
          <p:nvPr/>
        </p:nvSpPr>
        <p:spPr>
          <a:xfrm>
            <a:off x="1873475" y="1597575"/>
            <a:ext cx="4181100" cy="5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dequeue: </a:t>
            </a:r>
            <a:endParaRPr sz="1800">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8"/>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graphicFrame>
        <p:nvGraphicFramePr>
          <p:cNvPr id="483" name="Google Shape;483;p48"/>
          <p:cNvGraphicFramePr/>
          <p:nvPr/>
        </p:nvGraphicFramePr>
        <p:xfrm>
          <a:off x="1866900" y="2990850"/>
          <a:ext cx="3000000" cy="3000000"/>
        </p:xfrm>
        <a:graphic>
          <a:graphicData uri="http://schemas.openxmlformats.org/drawingml/2006/table">
            <a:tbl>
              <a:tblPr>
                <a:noFill/>
                <a:tableStyleId>{94DC606F-AE7D-4B02-ADF0-CA98E0C7FA66}</a:tableStyleId>
              </a:tblPr>
              <a:tblGrid>
                <a:gridCol w="1080000"/>
                <a:gridCol w="1080000"/>
                <a:gridCol w="1080000"/>
                <a:gridCol w="1080000"/>
                <a:gridCol w="1080000"/>
              </a:tblGrid>
              <a:tr h="381000">
                <a:tc>
                  <a:txBody>
                    <a:bodyPr/>
                    <a:lstStyle/>
                    <a:p>
                      <a:pPr indent="0" lvl="0" marL="0" rtl="0" algn="ctr">
                        <a:spcBef>
                          <a:spcPts val="0"/>
                        </a:spcBef>
                        <a:spcAft>
                          <a:spcPts val="0"/>
                        </a:spcAft>
                        <a:buNone/>
                      </a:pPr>
                      <a:r>
                        <a:rPr lang="vi"/>
                        <a:t>9</a:t>
                      </a:r>
                      <a:endParaRPr/>
                    </a:p>
                  </a:txBody>
                  <a:tcPr marT="91425" marB="91425" marR="91425" marL="91425">
                    <a:solidFill>
                      <a:schemeClr val="accent3"/>
                    </a:solidFill>
                  </a:tcPr>
                </a:tc>
                <a:tc>
                  <a:txBody>
                    <a:bodyPr/>
                    <a:lstStyle/>
                    <a:p>
                      <a:pPr indent="0" lvl="0" marL="0" rtl="0" algn="ctr">
                        <a:spcBef>
                          <a:spcPts val="0"/>
                        </a:spcBef>
                        <a:spcAft>
                          <a:spcPts val="0"/>
                        </a:spcAft>
                        <a:buNone/>
                      </a:pPr>
                      <a:r>
                        <a:rPr lang="vi"/>
                        <a:t>4</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2</a:t>
                      </a:r>
                      <a:endParaRPr/>
                    </a:p>
                  </a:txBody>
                  <a:tcPr marT="91425" marB="91425" marR="91425" marL="91425">
                    <a:solidFill>
                      <a:srgbClr val="FF0000"/>
                    </a:solidFill>
                  </a:tcPr>
                </a:tc>
                <a:tc>
                  <a:txBody>
                    <a:bodyPr/>
                    <a:lstStyle/>
                    <a:p>
                      <a:pPr indent="0" lvl="0" marL="0" rtl="0" algn="ctr">
                        <a:spcBef>
                          <a:spcPts val="0"/>
                        </a:spcBef>
                        <a:spcAft>
                          <a:spcPts val="0"/>
                        </a:spcAft>
                        <a:buNone/>
                      </a:pPr>
                      <a:r>
                        <a:rPr lang="vi"/>
                        <a:t>5</a:t>
                      </a:r>
                      <a:endParaRPr/>
                    </a:p>
                  </a:txBody>
                  <a:tcPr marT="91425" marB="91425" marR="91425" marL="91425">
                    <a:solidFill>
                      <a:schemeClr val="accent6"/>
                    </a:solidFill>
                  </a:tcPr>
                </a:tc>
                <a:tc>
                  <a:txBody>
                    <a:bodyPr/>
                    <a:lstStyle/>
                    <a:p>
                      <a:pPr indent="0" lvl="0" marL="0" rtl="0" algn="ctr">
                        <a:spcBef>
                          <a:spcPts val="0"/>
                        </a:spcBef>
                        <a:spcAft>
                          <a:spcPts val="0"/>
                        </a:spcAft>
                        <a:buNone/>
                      </a:pPr>
                      <a:r>
                        <a:rPr lang="vi"/>
                        <a:t>7</a:t>
                      </a:r>
                      <a:endParaRPr/>
                    </a:p>
                  </a:txBody>
                  <a:tcPr marT="91425" marB="91425" marR="91425" marL="91425">
                    <a:solidFill>
                      <a:srgbClr val="B45F06"/>
                    </a:solidFill>
                  </a:tcPr>
                </a:tc>
              </a:tr>
            </a:tbl>
          </a:graphicData>
        </a:graphic>
      </p:graphicFrame>
      <p:sp>
        <p:nvSpPr>
          <p:cNvPr id="484" name="Google Shape;484;p48"/>
          <p:cNvSpPr txBox="1"/>
          <p:nvPr/>
        </p:nvSpPr>
        <p:spPr>
          <a:xfrm>
            <a:off x="4039225" y="2359800"/>
            <a:ext cx="15012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front = 2</a:t>
            </a:r>
            <a:endParaRPr sz="1800">
              <a:solidFill>
                <a:schemeClr val="dk2"/>
              </a:solidFill>
            </a:endParaRPr>
          </a:p>
        </p:txBody>
      </p:sp>
      <p:sp>
        <p:nvSpPr>
          <p:cNvPr id="485" name="Google Shape;485;p48"/>
          <p:cNvSpPr txBox="1"/>
          <p:nvPr/>
        </p:nvSpPr>
        <p:spPr>
          <a:xfrm>
            <a:off x="1822850" y="3455775"/>
            <a:ext cx="14157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rear = 0</a:t>
            </a:r>
            <a:endParaRPr sz="1800">
              <a:solidFill>
                <a:schemeClr val="dk2"/>
              </a:solidFill>
            </a:endParaRPr>
          </a:p>
        </p:txBody>
      </p:sp>
      <p:sp>
        <p:nvSpPr>
          <p:cNvPr id="486" name="Google Shape;486;p48"/>
          <p:cNvSpPr txBox="1"/>
          <p:nvPr/>
        </p:nvSpPr>
        <p:spPr>
          <a:xfrm>
            <a:off x="1873475" y="1597575"/>
            <a:ext cx="4181100" cy="5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a:t>
            </a:r>
            <a:r>
              <a:rPr lang="vi" sz="1800">
                <a:solidFill>
                  <a:schemeClr val="dk2"/>
                </a:solidFill>
              </a:rPr>
              <a:t>queue: 9</a:t>
            </a:r>
            <a:endParaRPr sz="1800">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9"/>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graphicFrame>
        <p:nvGraphicFramePr>
          <p:cNvPr id="492" name="Google Shape;492;p49"/>
          <p:cNvGraphicFramePr/>
          <p:nvPr/>
        </p:nvGraphicFramePr>
        <p:xfrm>
          <a:off x="1866900" y="2990850"/>
          <a:ext cx="3000000" cy="3000000"/>
        </p:xfrm>
        <a:graphic>
          <a:graphicData uri="http://schemas.openxmlformats.org/drawingml/2006/table">
            <a:tbl>
              <a:tblPr>
                <a:noFill/>
                <a:tableStyleId>{94DC606F-AE7D-4B02-ADF0-CA98E0C7FA66}</a:tableStyleId>
              </a:tblPr>
              <a:tblGrid>
                <a:gridCol w="1080000"/>
                <a:gridCol w="1080000"/>
                <a:gridCol w="1080000"/>
                <a:gridCol w="1080000"/>
                <a:gridCol w="1080000"/>
              </a:tblGrid>
              <a:tr h="381000">
                <a:tc>
                  <a:txBody>
                    <a:bodyPr/>
                    <a:lstStyle/>
                    <a:p>
                      <a:pPr indent="0" lvl="0" marL="0" rtl="0" algn="ctr">
                        <a:spcBef>
                          <a:spcPts val="0"/>
                        </a:spcBef>
                        <a:spcAft>
                          <a:spcPts val="0"/>
                        </a:spcAft>
                        <a:buNone/>
                      </a:pPr>
                      <a:r>
                        <a:rPr lang="vi"/>
                        <a:t>9</a:t>
                      </a:r>
                      <a:endParaRPr/>
                    </a:p>
                  </a:txBody>
                  <a:tcPr marT="91425" marB="91425" marR="91425" marL="91425">
                    <a:solidFill>
                      <a:schemeClr val="accent3"/>
                    </a:solidFill>
                  </a:tcPr>
                </a:tc>
                <a:tc>
                  <a:txBody>
                    <a:bodyPr/>
                    <a:lstStyle/>
                    <a:p>
                      <a:pPr indent="0" lvl="0" marL="0" rtl="0" algn="ctr">
                        <a:spcBef>
                          <a:spcPts val="0"/>
                        </a:spcBef>
                        <a:spcAft>
                          <a:spcPts val="0"/>
                        </a:spcAft>
                        <a:buNone/>
                      </a:pPr>
                      <a:r>
                        <a:rPr lang="vi"/>
                        <a:t>6</a:t>
                      </a:r>
                      <a:endParaRPr/>
                    </a:p>
                  </a:txBody>
                  <a:tcPr marT="91425" marB="91425" marR="91425" marL="91425">
                    <a:solidFill>
                      <a:srgbClr val="A64D79"/>
                    </a:solidFill>
                  </a:tcPr>
                </a:tc>
                <a:tc>
                  <a:txBody>
                    <a:bodyPr/>
                    <a:lstStyle/>
                    <a:p>
                      <a:pPr indent="0" lvl="0" marL="0" rtl="0" algn="ctr">
                        <a:spcBef>
                          <a:spcPts val="0"/>
                        </a:spcBef>
                        <a:spcAft>
                          <a:spcPts val="0"/>
                        </a:spcAft>
                        <a:buNone/>
                      </a:pPr>
                      <a:r>
                        <a:rPr lang="vi"/>
                        <a:t>2</a:t>
                      </a:r>
                      <a:endParaRPr/>
                    </a:p>
                  </a:txBody>
                  <a:tcPr marT="91425" marB="91425" marR="91425" marL="91425">
                    <a:solidFill>
                      <a:srgbClr val="FF0000"/>
                    </a:solidFill>
                  </a:tcPr>
                </a:tc>
                <a:tc>
                  <a:txBody>
                    <a:bodyPr/>
                    <a:lstStyle/>
                    <a:p>
                      <a:pPr indent="0" lvl="0" marL="0" rtl="0" algn="ctr">
                        <a:spcBef>
                          <a:spcPts val="0"/>
                        </a:spcBef>
                        <a:spcAft>
                          <a:spcPts val="0"/>
                        </a:spcAft>
                        <a:buNone/>
                      </a:pPr>
                      <a:r>
                        <a:rPr lang="vi"/>
                        <a:t>5</a:t>
                      </a:r>
                      <a:endParaRPr/>
                    </a:p>
                  </a:txBody>
                  <a:tcPr marT="91425" marB="91425" marR="91425" marL="91425">
                    <a:solidFill>
                      <a:schemeClr val="accent6"/>
                    </a:solidFill>
                  </a:tcPr>
                </a:tc>
                <a:tc>
                  <a:txBody>
                    <a:bodyPr/>
                    <a:lstStyle/>
                    <a:p>
                      <a:pPr indent="0" lvl="0" marL="0" rtl="0" algn="ctr">
                        <a:spcBef>
                          <a:spcPts val="0"/>
                        </a:spcBef>
                        <a:spcAft>
                          <a:spcPts val="0"/>
                        </a:spcAft>
                        <a:buNone/>
                      </a:pPr>
                      <a:r>
                        <a:rPr lang="vi"/>
                        <a:t>7</a:t>
                      </a:r>
                      <a:endParaRPr/>
                    </a:p>
                  </a:txBody>
                  <a:tcPr marT="91425" marB="91425" marR="91425" marL="91425">
                    <a:solidFill>
                      <a:srgbClr val="B45F06"/>
                    </a:solidFill>
                  </a:tcPr>
                </a:tc>
              </a:tr>
            </a:tbl>
          </a:graphicData>
        </a:graphic>
      </p:graphicFrame>
      <p:sp>
        <p:nvSpPr>
          <p:cNvPr id="493" name="Google Shape;493;p49"/>
          <p:cNvSpPr txBox="1"/>
          <p:nvPr/>
        </p:nvSpPr>
        <p:spPr>
          <a:xfrm>
            <a:off x="4039225" y="2359800"/>
            <a:ext cx="15012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front = 2</a:t>
            </a:r>
            <a:endParaRPr sz="1800">
              <a:solidFill>
                <a:schemeClr val="dk2"/>
              </a:solidFill>
            </a:endParaRPr>
          </a:p>
        </p:txBody>
      </p:sp>
      <p:sp>
        <p:nvSpPr>
          <p:cNvPr id="494" name="Google Shape;494;p49"/>
          <p:cNvSpPr txBox="1"/>
          <p:nvPr/>
        </p:nvSpPr>
        <p:spPr>
          <a:xfrm>
            <a:off x="3042050" y="3455775"/>
            <a:ext cx="14157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rear = 1</a:t>
            </a:r>
            <a:endParaRPr sz="1800">
              <a:solidFill>
                <a:schemeClr val="dk2"/>
              </a:solidFill>
            </a:endParaRPr>
          </a:p>
        </p:txBody>
      </p:sp>
      <p:sp>
        <p:nvSpPr>
          <p:cNvPr id="495" name="Google Shape;495;p49"/>
          <p:cNvSpPr txBox="1"/>
          <p:nvPr/>
        </p:nvSpPr>
        <p:spPr>
          <a:xfrm>
            <a:off x="1873475" y="1597575"/>
            <a:ext cx="4181100" cy="5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enqueue: 6</a:t>
            </a:r>
            <a:endParaRPr sz="1800">
              <a:solidFill>
                <a:schemeClr val="dk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0"/>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graphicFrame>
        <p:nvGraphicFramePr>
          <p:cNvPr id="501" name="Google Shape;501;p50"/>
          <p:cNvGraphicFramePr/>
          <p:nvPr/>
        </p:nvGraphicFramePr>
        <p:xfrm>
          <a:off x="1866900" y="2990850"/>
          <a:ext cx="3000000" cy="3000000"/>
        </p:xfrm>
        <a:graphic>
          <a:graphicData uri="http://schemas.openxmlformats.org/drawingml/2006/table">
            <a:tbl>
              <a:tblPr>
                <a:noFill/>
                <a:tableStyleId>{94DC606F-AE7D-4B02-ADF0-CA98E0C7FA66}</a:tableStyleId>
              </a:tblPr>
              <a:tblGrid>
                <a:gridCol w="1080000"/>
                <a:gridCol w="1080000"/>
                <a:gridCol w="1080000"/>
                <a:gridCol w="1080000"/>
                <a:gridCol w="1080000"/>
              </a:tblGrid>
              <a:tr h="381000">
                <a:tc>
                  <a:txBody>
                    <a:bodyPr/>
                    <a:lstStyle/>
                    <a:p>
                      <a:pPr indent="0" lvl="0" marL="0" rtl="0" algn="ctr">
                        <a:spcBef>
                          <a:spcPts val="0"/>
                        </a:spcBef>
                        <a:spcAft>
                          <a:spcPts val="0"/>
                        </a:spcAft>
                        <a:buNone/>
                      </a:pPr>
                      <a:r>
                        <a:rPr lang="vi"/>
                        <a:t>3</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vi"/>
                        <a:t>4</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2</a:t>
                      </a:r>
                      <a:endParaRPr/>
                    </a:p>
                  </a:txBody>
                  <a:tcPr marT="91425" marB="91425" marR="91425" marL="91425">
                    <a:solidFill>
                      <a:srgbClr val="FF0000"/>
                    </a:solidFill>
                  </a:tcPr>
                </a:tc>
                <a:tc>
                  <a:txBody>
                    <a:bodyPr/>
                    <a:lstStyle/>
                    <a:p>
                      <a:pPr indent="0" lvl="0" marL="0" rtl="0" algn="ctr">
                        <a:spcBef>
                          <a:spcPts val="0"/>
                        </a:spcBef>
                        <a:spcAft>
                          <a:spcPts val="0"/>
                        </a:spcAft>
                        <a:buNone/>
                      </a:pPr>
                      <a:r>
                        <a:rPr lang="vi"/>
                        <a:t>5</a:t>
                      </a:r>
                      <a:endParaRPr/>
                    </a:p>
                  </a:txBody>
                  <a:tcPr marT="91425" marB="91425" marR="91425" marL="91425">
                    <a:solidFill>
                      <a:schemeClr val="accent6"/>
                    </a:solidFill>
                  </a:tcPr>
                </a:tc>
                <a:tc>
                  <a:txBody>
                    <a:bodyPr/>
                    <a:lstStyle/>
                    <a:p>
                      <a:pPr indent="0" lvl="0" marL="0" rtl="0" algn="ctr">
                        <a:spcBef>
                          <a:spcPts val="0"/>
                        </a:spcBef>
                        <a:spcAft>
                          <a:spcPts val="0"/>
                        </a:spcAft>
                        <a:buNone/>
                      </a:pPr>
                      <a:r>
                        <a:rPr lang="vi"/>
                        <a:t>7</a:t>
                      </a:r>
                      <a:endParaRPr/>
                    </a:p>
                  </a:txBody>
                  <a:tcPr marT="91425" marB="91425" marR="91425" marL="91425">
                    <a:solidFill>
                      <a:srgbClr val="B45F06"/>
                    </a:solidFill>
                  </a:tcPr>
                </a:tc>
              </a:tr>
            </a:tbl>
          </a:graphicData>
        </a:graphic>
      </p:graphicFrame>
      <p:sp>
        <p:nvSpPr>
          <p:cNvPr id="502" name="Google Shape;502;p50"/>
          <p:cNvSpPr txBox="1"/>
          <p:nvPr/>
        </p:nvSpPr>
        <p:spPr>
          <a:xfrm>
            <a:off x="1905625" y="2359800"/>
            <a:ext cx="15012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front = 0</a:t>
            </a:r>
            <a:endParaRPr sz="1800">
              <a:solidFill>
                <a:schemeClr val="dk2"/>
              </a:solidFill>
            </a:endParaRPr>
          </a:p>
        </p:txBody>
      </p:sp>
      <p:sp>
        <p:nvSpPr>
          <p:cNvPr id="503" name="Google Shape;503;p50"/>
          <p:cNvSpPr txBox="1"/>
          <p:nvPr/>
        </p:nvSpPr>
        <p:spPr>
          <a:xfrm>
            <a:off x="6242450" y="3455775"/>
            <a:ext cx="14157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rear = 4</a:t>
            </a:r>
            <a:endParaRPr sz="1800">
              <a:solidFill>
                <a:schemeClr val="dk2"/>
              </a:solidFill>
            </a:endParaRPr>
          </a:p>
        </p:txBody>
      </p:sp>
      <p:sp>
        <p:nvSpPr>
          <p:cNvPr id="504" name="Google Shape;504;p50"/>
          <p:cNvSpPr txBox="1"/>
          <p:nvPr/>
        </p:nvSpPr>
        <p:spPr>
          <a:xfrm>
            <a:off x="1552675" y="1736600"/>
            <a:ext cx="12192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enqueue</a:t>
            </a:r>
            <a:endParaRPr sz="1800">
              <a:solidFill>
                <a:schemeClr val="dk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1"/>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graphicFrame>
        <p:nvGraphicFramePr>
          <p:cNvPr id="510" name="Google Shape;510;p51"/>
          <p:cNvGraphicFramePr/>
          <p:nvPr/>
        </p:nvGraphicFramePr>
        <p:xfrm>
          <a:off x="1866900" y="2990850"/>
          <a:ext cx="3000000" cy="3000000"/>
        </p:xfrm>
        <a:graphic>
          <a:graphicData uri="http://schemas.openxmlformats.org/drawingml/2006/table">
            <a:tbl>
              <a:tblPr>
                <a:noFill/>
                <a:tableStyleId>{94DC606F-AE7D-4B02-ADF0-CA98E0C7FA66}</a:tableStyleId>
              </a:tblPr>
              <a:tblGrid>
                <a:gridCol w="1080000"/>
                <a:gridCol w="1080000"/>
                <a:gridCol w="1080000"/>
                <a:gridCol w="1080000"/>
                <a:gridCol w="1080000"/>
              </a:tblGrid>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bl>
          </a:graphicData>
        </a:graphic>
      </p:graphicFrame>
      <p:sp>
        <p:nvSpPr>
          <p:cNvPr id="511" name="Google Shape;511;p51"/>
          <p:cNvSpPr txBox="1"/>
          <p:nvPr/>
        </p:nvSpPr>
        <p:spPr>
          <a:xfrm>
            <a:off x="365700" y="2388975"/>
            <a:ext cx="15012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front = -1</a:t>
            </a:r>
            <a:endParaRPr sz="1800">
              <a:solidFill>
                <a:schemeClr val="dk2"/>
              </a:solidFill>
            </a:endParaRPr>
          </a:p>
        </p:txBody>
      </p:sp>
      <p:sp>
        <p:nvSpPr>
          <p:cNvPr id="512" name="Google Shape;512;p51"/>
          <p:cNvSpPr txBox="1"/>
          <p:nvPr/>
        </p:nvSpPr>
        <p:spPr>
          <a:xfrm>
            <a:off x="451250" y="3455775"/>
            <a:ext cx="14157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rear = -1</a:t>
            </a:r>
            <a:endParaRPr sz="1800">
              <a:solidFill>
                <a:schemeClr val="dk2"/>
              </a:solidFill>
            </a:endParaRPr>
          </a:p>
        </p:txBody>
      </p:sp>
      <p:sp>
        <p:nvSpPr>
          <p:cNvPr id="513" name="Google Shape;513;p51"/>
          <p:cNvSpPr txBox="1"/>
          <p:nvPr/>
        </p:nvSpPr>
        <p:spPr>
          <a:xfrm>
            <a:off x="1552675" y="1736600"/>
            <a:ext cx="12192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dequeue</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cxnSp>
        <p:nvCxnSpPr>
          <p:cNvPr id="89" name="Google Shape;89;p16"/>
          <p:cNvCxnSpPr/>
          <p:nvPr/>
        </p:nvCxnSpPr>
        <p:spPr>
          <a:xfrm>
            <a:off x="36081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90" name="Google Shape;90;p16"/>
          <p:cNvCxnSpPr/>
          <p:nvPr/>
        </p:nvCxnSpPr>
        <p:spPr>
          <a:xfrm>
            <a:off x="55893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91" name="Google Shape;91;p16"/>
          <p:cNvCxnSpPr/>
          <p:nvPr/>
        </p:nvCxnSpPr>
        <p:spPr>
          <a:xfrm rot="5400000">
            <a:off x="4591250" y="3284825"/>
            <a:ext cx="10800" cy="1999800"/>
          </a:xfrm>
          <a:prstGeom prst="straightConnector1">
            <a:avLst/>
          </a:prstGeom>
          <a:noFill/>
          <a:ln cap="flat" cmpd="sng" w="76200">
            <a:solidFill>
              <a:schemeClr val="dk2"/>
            </a:solidFill>
            <a:prstDash val="solid"/>
            <a:round/>
            <a:headEnd len="med" w="med" type="none"/>
            <a:tailEnd len="med" w="med" type="none"/>
          </a:ln>
        </p:spPr>
      </p:cxnSp>
      <p:sp>
        <p:nvSpPr>
          <p:cNvPr id="92" name="Google Shape;92;p16"/>
          <p:cNvSpPr/>
          <p:nvPr/>
        </p:nvSpPr>
        <p:spPr>
          <a:xfrm>
            <a:off x="3646275" y="3852725"/>
            <a:ext cx="19158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1</a:t>
            </a:r>
            <a:endParaRPr/>
          </a:p>
        </p:txBody>
      </p:sp>
      <p:sp>
        <p:nvSpPr>
          <p:cNvPr id="93" name="Google Shape;93;p16"/>
          <p:cNvSpPr/>
          <p:nvPr/>
        </p:nvSpPr>
        <p:spPr>
          <a:xfrm>
            <a:off x="3637563" y="3502325"/>
            <a:ext cx="1915800" cy="350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2</a:t>
            </a:r>
            <a:endParaRPr/>
          </a:p>
        </p:txBody>
      </p:sp>
      <p:sp>
        <p:nvSpPr>
          <p:cNvPr id="94" name="Google Shape;94;p16"/>
          <p:cNvSpPr/>
          <p:nvPr/>
        </p:nvSpPr>
        <p:spPr>
          <a:xfrm>
            <a:off x="1333350" y="3380625"/>
            <a:ext cx="1915800" cy="350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3</a:t>
            </a:r>
            <a:endParaRPr/>
          </a:p>
        </p:txBody>
      </p:sp>
      <p:sp>
        <p:nvSpPr>
          <p:cNvPr id="95" name="Google Shape;95;p16"/>
          <p:cNvSpPr/>
          <p:nvPr/>
        </p:nvSpPr>
        <p:spPr>
          <a:xfrm>
            <a:off x="1515125" y="4646375"/>
            <a:ext cx="1915800" cy="3504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4</a:t>
            </a:r>
            <a:endParaRPr/>
          </a:p>
        </p:txBody>
      </p:sp>
      <p:sp>
        <p:nvSpPr>
          <p:cNvPr id="96" name="Google Shape;96;p16"/>
          <p:cNvSpPr/>
          <p:nvPr/>
        </p:nvSpPr>
        <p:spPr>
          <a:xfrm>
            <a:off x="6305750" y="2383350"/>
            <a:ext cx="1915800" cy="350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97" name="Google Shape;97;p16"/>
          <p:cNvSpPr/>
          <p:nvPr/>
        </p:nvSpPr>
        <p:spPr>
          <a:xfrm>
            <a:off x="5724350" y="2308725"/>
            <a:ext cx="457800" cy="1970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2"/>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Queue</a:t>
            </a:r>
            <a:endParaRPr sz="2800"/>
          </a:p>
        </p:txBody>
      </p:sp>
      <p:sp>
        <p:nvSpPr>
          <p:cNvPr id="519" name="Google Shape;519;p52"/>
          <p:cNvSpPr/>
          <p:nvPr/>
        </p:nvSpPr>
        <p:spPr>
          <a:xfrm>
            <a:off x="1361450" y="1624600"/>
            <a:ext cx="5709000" cy="30993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&lt;stdlib.h&gt;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typedef</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struct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Queue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items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front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rear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initialize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items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malloc</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front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rear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is_empty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front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is_full</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rear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front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enqueue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is_full</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is_empty</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front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rear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rear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rear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items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rear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"Queue overflow\n"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dequeue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is_empty</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dequeued_value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items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front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front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rear</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front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rear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front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front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dequeued_value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"Queue underflow\n"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front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is_empty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items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front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"Queue is empty\n"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initialize</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enqueue</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enqueue</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enqueue</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"Front element: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front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"Dequeue element: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dequeue</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"Dequeue element: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dequeue</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"Front element: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front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enqueue</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40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enqueue</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"Dequeue element: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dequeue</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"Front element: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front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queue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cxnSp>
        <p:nvCxnSpPr>
          <p:cNvPr id="103" name="Google Shape;103;p17"/>
          <p:cNvCxnSpPr/>
          <p:nvPr/>
        </p:nvCxnSpPr>
        <p:spPr>
          <a:xfrm>
            <a:off x="36081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104" name="Google Shape;104;p17"/>
          <p:cNvCxnSpPr/>
          <p:nvPr/>
        </p:nvCxnSpPr>
        <p:spPr>
          <a:xfrm>
            <a:off x="55893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105" name="Google Shape;105;p17"/>
          <p:cNvCxnSpPr/>
          <p:nvPr/>
        </p:nvCxnSpPr>
        <p:spPr>
          <a:xfrm rot="5400000">
            <a:off x="4591250" y="3284825"/>
            <a:ext cx="10800" cy="1999800"/>
          </a:xfrm>
          <a:prstGeom prst="straightConnector1">
            <a:avLst/>
          </a:prstGeom>
          <a:noFill/>
          <a:ln cap="flat" cmpd="sng" w="76200">
            <a:solidFill>
              <a:schemeClr val="dk2"/>
            </a:solidFill>
            <a:prstDash val="solid"/>
            <a:round/>
            <a:headEnd len="med" w="med" type="none"/>
            <a:tailEnd len="med" w="med" type="none"/>
          </a:ln>
        </p:spPr>
      </p:cxnSp>
      <p:sp>
        <p:nvSpPr>
          <p:cNvPr id="106" name="Google Shape;106;p17"/>
          <p:cNvSpPr/>
          <p:nvPr/>
        </p:nvSpPr>
        <p:spPr>
          <a:xfrm>
            <a:off x="3646275" y="3852725"/>
            <a:ext cx="19158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1</a:t>
            </a:r>
            <a:endParaRPr/>
          </a:p>
        </p:txBody>
      </p:sp>
      <p:sp>
        <p:nvSpPr>
          <p:cNvPr id="107" name="Google Shape;107;p17"/>
          <p:cNvSpPr/>
          <p:nvPr/>
        </p:nvSpPr>
        <p:spPr>
          <a:xfrm>
            <a:off x="3637563" y="3502325"/>
            <a:ext cx="1915800" cy="350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2</a:t>
            </a:r>
            <a:endParaRPr/>
          </a:p>
        </p:txBody>
      </p:sp>
      <p:sp>
        <p:nvSpPr>
          <p:cNvPr id="108" name="Google Shape;108;p17"/>
          <p:cNvSpPr/>
          <p:nvPr/>
        </p:nvSpPr>
        <p:spPr>
          <a:xfrm>
            <a:off x="3646275" y="3133425"/>
            <a:ext cx="1915800" cy="350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3</a:t>
            </a:r>
            <a:endParaRPr/>
          </a:p>
        </p:txBody>
      </p:sp>
      <p:sp>
        <p:nvSpPr>
          <p:cNvPr id="109" name="Google Shape;109;p17"/>
          <p:cNvSpPr/>
          <p:nvPr/>
        </p:nvSpPr>
        <p:spPr>
          <a:xfrm>
            <a:off x="1515125" y="4646375"/>
            <a:ext cx="1915800" cy="3504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4</a:t>
            </a:r>
            <a:endParaRPr/>
          </a:p>
        </p:txBody>
      </p:sp>
      <p:sp>
        <p:nvSpPr>
          <p:cNvPr id="110" name="Google Shape;110;p17"/>
          <p:cNvSpPr/>
          <p:nvPr/>
        </p:nvSpPr>
        <p:spPr>
          <a:xfrm>
            <a:off x="6305750" y="2383350"/>
            <a:ext cx="1915800" cy="350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111" name="Google Shape;111;p17"/>
          <p:cNvSpPr/>
          <p:nvPr/>
        </p:nvSpPr>
        <p:spPr>
          <a:xfrm>
            <a:off x="5724350" y="2308725"/>
            <a:ext cx="457800" cy="1970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cxnSp>
        <p:nvCxnSpPr>
          <p:cNvPr id="117" name="Google Shape;117;p18"/>
          <p:cNvCxnSpPr/>
          <p:nvPr/>
        </p:nvCxnSpPr>
        <p:spPr>
          <a:xfrm>
            <a:off x="36081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118" name="Google Shape;118;p18"/>
          <p:cNvCxnSpPr/>
          <p:nvPr/>
        </p:nvCxnSpPr>
        <p:spPr>
          <a:xfrm>
            <a:off x="55893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119" name="Google Shape;119;p18"/>
          <p:cNvCxnSpPr/>
          <p:nvPr/>
        </p:nvCxnSpPr>
        <p:spPr>
          <a:xfrm rot="5400000">
            <a:off x="4591250" y="3284825"/>
            <a:ext cx="10800" cy="1999800"/>
          </a:xfrm>
          <a:prstGeom prst="straightConnector1">
            <a:avLst/>
          </a:prstGeom>
          <a:noFill/>
          <a:ln cap="flat" cmpd="sng" w="76200">
            <a:solidFill>
              <a:schemeClr val="dk2"/>
            </a:solidFill>
            <a:prstDash val="solid"/>
            <a:round/>
            <a:headEnd len="med" w="med" type="none"/>
            <a:tailEnd len="med" w="med" type="none"/>
          </a:ln>
        </p:spPr>
      </p:cxnSp>
      <p:sp>
        <p:nvSpPr>
          <p:cNvPr id="120" name="Google Shape;120;p18"/>
          <p:cNvSpPr/>
          <p:nvPr/>
        </p:nvSpPr>
        <p:spPr>
          <a:xfrm>
            <a:off x="3646275" y="3852725"/>
            <a:ext cx="19158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1</a:t>
            </a:r>
            <a:endParaRPr/>
          </a:p>
        </p:txBody>
      </p:sp>
      <p:sp>
        <p:nvSpPr>
          <p:cNvPr id="121" name="Google Shape;121;p18"/>
          <p:cNvSpPr/>
          <p:nvPr/>
        </p:nvSpPr>
        <p:spPr>
          <a:xfrm>
            <a:off x="3637563" y="3502325"/>
            <a:ext cx="1915800" cy="350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2</a:t>
            </a:r>
            <a:endParaRPr/>
          </a:p>
        </p:txBody>
      </p:sp>
      <p:sp>
        <p:nvSpPr>
          <p:cNvPr id="122" name="Google Shape;122;p18"/>
          <p:cNvSpPr/>
          <p:nvPr/>
        </p:nvSpPr>
        <p:spPr>
          <a:xfrm>
            <a:off x="3646275" y="3133425"/>
            <a:ext cx="1915800" cy="350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3</a:t>
            </a:r>
            <a:endParaRPr/>
          </a:p>
        </p:txBody>
      </p:sp>
      <p:sp>
        <p:nvSpPr>
          <p:cNvPr id="123" name="Google Shape;123;p18"/>
          <p:cNvSpPr/>
          <p:nvPr/>
        </p:nvSpPr>
        <p:spPr>
          <a:xfrm>
            <a:off x="3646275" y="2764525"/>
            <a:ext cx="1915800" cy="3504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4</a:t>
            </a:r>
            <a:endParaRPr/>
          </a:p>
        </p:txBody>
      </p:sp>
      <p:sp>
        <p:nvSpPr>
          <p:cNvPr id="124" name="Google Shape;124;p18"/>
          <p:cNvSpPr/>
          <p:nvPr/>
        </p:nvSpPr>
        <p:spPr>
          <a:xfrm>
            <a:off x="6305750" y="2383350"/>
            <a:ext cx="1915800" cy="350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125" name="Google Shape;125;p18"/>
          <p:cNvSpPr/>
          <p:nvPr/>
        </p:nvSpPr>
        <p:spPr>
          <a:xfrm>
            <a:off x="5724350" y="2308725"/>
            <a:ext cx="457800" cy="1970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cxnSp>
        <p:nvCxnSpPr>
          <p:cNvPr id="131" name="Google Shape;131;p19"/>
          <p:cNvCxnSpPr/>
          <p:nvPr/>
        </p:nvCxnSpPr>
        <p:spPr>
          <a:xfrm>
            <a:off x="36081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132" name="Google Shape;132;p19"/>
          <p:cNvCxnSpPr/>
          <p:nvPr/>
        </p:nvCxnSpPr>
        <p:spPr>
          <a:xfrm>
            <a:off x="55893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133" name="Google Shape;133;p19"/>
          <p:cNvCxnSpPr/>
          <p:nvPr/>
        </p:nvCxnSpPr>
        <p:spPr>
          <a:xfrm rot="5400000">
            <a:off x="4591250" y="3284825"/>
            <a:ext cx="10800" cy="1999800"/>
          </a:xfrm>
          <a:prstGeom prst="straightConnector1">
            <a:avLst/>
          </a:prstGeom>
          <a:noFill/>
          <a:ln cap="flat" cmpd="sng" w="76200">
            <a:solidFill>
              <a:schemeClr val="dk2"/>
            </a:solidFill>
            <a:prstDash val="solid"/>
            <a:round/>
            <a:headEnd len="med" w="med" type="none"/>
            <a:tailEnd len="med" w="med" type="none"/>
          </a:ln>
        </p:spPr>
      </p:cxnSp>
      <p:sp>
        <p:nvSpPr>
          <p:cNvPr id="134" name="Google Shape;134;p19"/>
          <p:cNvSpPr/>
          <p:nvPr/>
        </p:nvSpPr>
        <p:spPr>
          <a:xfrm>
            <a:off x="3646275" y="3852725"/>
            <a:ext cx="19158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1</a:t>
            </a:r>
            <a:endParaRPr/>
          </a:p>
        </p:txBody>
      </p:sp>
      <p:sp>
        <p:nvSpPr>
          <p:cNvPr id="135" name="Google Shape;135;p19"/>
          <p:cNvSpPr/>
          <p:nvPr/>
        </p:nvSpPr>
        <p:spPr>
          <a:xfrm>
            <a:off x="3637563" y="3502325"/>
            <a:ext cx="1915800" cy="350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2</a:t>
            </a:r>
            <a:endParaRPr/>
          </a:p>
        </p:txBody>
      </p:sp>
      <p:sp>
        <p:nvSpPr>
          <p:cNvPr id="136" name="Google Shape;136;p19"/>
          <p:cNvSpPr/>
          <p:nvPr/>
        </p:nvSpPr>
        <p:spPr>
          <a:xfrm>
            <a:off x="3646275" y="3133425"/>
            <a:ext cx="1915800" cy="350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3</a:t>
            </a:r>
            <a:endParaRPr/>
          </a:p>
        </p:txBody>
      </p:sp>
      <p:sp>
        <p:nvSpPr>
          <p:cNvPr id="137" name="Google Shape;137;p19"/>
          <p:cNvSpPr/>
          <p:nvPr/>
        </p:nvSpPr>
        <p:spPr>
          <a:xfrm>
            <a:off x="3646275" y="2764525"/>
            <a:ext cx="1915800" cy="3504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4</a:t>
            </a:r>
            <a:endParaRPr/>
          </a:p>
        </p:txBody>
      </p:sp>
      <p:sp>
        <p:nvSpPr>
          <p:cNvPr id="138" name="Google Shape;138;p19"/>
          <p:cNvSpPr/>
          <p:nvPr/>
        </p:nvSpPr>
        <p:spPr>
          <a:xfrm>
            <a:off x="3646275" y="2395625"/>
            <a:ext cx="1915800" cy="350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139" name="Google Shape;139;p19"/>
          <p:cNvSpPr/>
          <p:nvPr/>
        </p:nvSpPr>
        <p:spPr>
          <a:xfrm>
            <a:off x="5724350" y="2308725"/>
            <a:ext cx="457800" cy="1970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sp>
        <p:nvSpPr>
          <p:cNvPr id="145" name="Google Shape;145;p20"/>
          <p:cNvSpPr txBox="1"/>
          <p:nvPr/>
        </p:nvSpPr>
        <p:spPr>
          <a:xfrm>
            <a:off x="109075" y="1490650"/>
            <a:ext cx="8950200" cy="34860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Stack (ngăn xếp) là một cấu trúc dữ liệu tuân theo nguyên tắc "Last In, First Out" (LIFO), nghĩa là phần tử cuối cùng được thêm vào stack sẽ là phần tử đầu tiên được lấy ra. </a:t>
            </a:r>
            <a:endParaRPr sz="1800">
              <a:solidFill>
                <a:schemeClr val="dk1"/>
              </a:solidFill>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Các thao tác cơ bản trên stack bao gồm:</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"push" để thêm một phần tử vào đỉnh của stack</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"pop" để xóa một phần tử ở đỉnh stack.</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“top” để lấy giá trị của phần tử ở đỉnh stack.</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ctrTitle"/>
          </p:nvPr>
        </p:nvSpPr>
        <p:spPr>
          <a:xfrm>
            <a:off x="311700" y="744575"/>
            <a:ext cx="8520600" cy="69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cxnSp>
        <p:nvCxnSpPr>
          <p:cNvPr id="151" name="Google Shape;151;p21"/>
          <p:cNvCxnSpPr/>
          <p:nvPr/>
        </p:nvCxnSpPr>
        <p:spPr>
          <a:xfrm>
            <a:off x="36081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152" name="Google Shape;152;p21"/>
          <p:cNvCxnSpPr/>
          <p:nvPr/>
        </p:nvCxnSpPr>
        <p:spPr>
          <a:xfrm>
            <a:off x="5589375" y="2308725"/>
            <a:ext cx="10800" cy="1999800"/>
          </a:xfrm>
          <a:prstGeom prst="straightConnector1">
            <a:avLst/>
          </a:prstGeom>
          <a:noFill/>
          <a:ln cap="flat" cmpd="sng" w="76200">
            <a:solidFill>
              <a:schemeClr val="dk2"/>
            </a:solidFill>
            <a:prstDash val="solid"/>
            <a:round/>
            <a:headEnd len="med" w="med" type="none"/>
            <a:tailEnd len="med" w="med" type="none"/>
          </a:ln>
        </p:spPr>
      </p:cxnSp>
      <p:cxnSp>
        <p:nvCxnSpPr>
          <p:cNvPr id="153" name="Google Shape;153;p21"/>
          <p:cNvCxnSpPr/>
          <p:nvPr/>
        </p:nvCxnSpPr>
        <p:spPr>
          <a:xfrm rot="5400000">
            <a:off x="4591250" y="3284825"/>
            <a:ext cx="10800" cy="1999800"/>
          </a:xfrm>
          <a:prstGeom prst="straightConnector1">
            <a:avLst/>
          </a:prstGeom>
          <a:noFill/>
          <a:ln cap="flat" cmpd="sng" w="76200">
            <a:solidFill>
              <a:schemeClr val="dk2"/>
            </a:solidFill>
            <a:prstDash val="solid"/>
            <a:round/>
            <a:headEnd len="med" w="med" type="none"/>
            <a:tailEnd len="med" w="med" type="none"/>
          </a:ln>
        </p:spPr>
      </p:cxnSp>
      <p:sp>
        <p:nvSpPr>
          <p:cNvPr id="154" name="Google Shape;154;p21"/>
          <p:cNvSpPr/>
          <p:nvPr/>
        </p:nvSpPr>
        <p:spPr>
          <a:xfrm>
            <a:off x="3646275" y="3852725"/>
            <a:ext cx="1915800" cy="3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1</a:t>
            </a:r>
            <a:endParaRPr/>
          </a:p>
        </p:txBody>
      </p:sp>
      <p:sp>
        <p:nvSpPr>
          <p:cNvPr id="155" name="Google Shape;155;p21"/>
          <p:cNvSpPr/>
          <p:nvPr/>
        </p:nvSpPr>
        <p:spPr>
          <a:xfrm>
            <a:off x="3637563" y="3502325"/>
            <a:ext cx="1915800" cy="350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2</a:t>
            </a:r>
            <a:endParaRPr/>
          </a:p>
        </p:txBody>
      </p:sp>
      <p:sp>
        <p:nvSpPr>
          <p:cNvPr id="156" name="Google Shape;156;p21"/>
          <p:cNvSpPr/>
          <p:nvPr/>
        </p:nvSpPr>
        <p:spPr>
          <a:xfrm>
            <a:off x="3646275" y="3133425"/>
            <a:ext cx="1915800" cy="350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3</a:t>
            </a:r>
            <a:endParaRPr/>
          </a:p>
        </p:txBody>
      </p:sp>
      <p:sp>
        <p:nvSpPr>
          <p:cNvPr id="157" name="Google Shape;157;p21"/>
          <p:cNvSpPr/>
          <p:nvPr/>
        </p:nvSpPr>
        <p:spPr>
          <a:xfrm>
            <a:off x="3646275" y="2764525"/>
            <a:ext cx="1915800" cy="3504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4</a:t>
            </a:r>
            <a:endParaRPr/>
          </a:p>
        </p:txBody>
      </p:sp>
      <p:sp>
        <p:nvSpPr>
          <p:cNvPr id="158" name="Google Shape;158;p21"/>
          <p:cNvSpPr/>
          <p:nvPr/>
        </p:nvSpPr>
        <p:spPr>
          <a:xfrm>
            <a:off x="3646275" y="2395625"/>
            <a:ext cx="1915800" cy="350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159" name="Google Shape;159;p21"/>
          <p:cNvSpPr/>
          <p:nvPr/>
        </p:nvSpPr>
        <p:spPr>
          <a:xfrm>
            <a:off x="5724350" y="2308725"/>
            <a:ext cx="457800" cy="19707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5</a:t>
            </a:r>
            <a:endParaRPr/>
          </a:p>
        </p:txBody>
      </p:sp>
      <p:sp>
        <p:nvSpPr>
          <p:cNvPr id="160" name="Google Shape;160;p21"/>
          <p:cNvSpPr/>
          <p:nvPr/>
        </p:nvSpPr>
        <p:spPr>
          <a:xfrm>
            <a:off x="6128825" y="3257550"/>
            <a:ext cx="457800" cy="149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21"/>
          <p:cNvSpPr txBox="1"/>
          <p:nvPr/>
        </p:nvSpPr>
        <p:spPr>
          <a:xfrm>
            <a:off x="6128075" y="2920875"/>
            <a:ext cx="630900" cy="1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size</a:t>
            </a:r>
            <a:endParaRPr sz="1800">
              <a:solidFill>
                <a:schemeClr val="dk2"/>
              </a:solidFill>
            </a:endParaRPr>
          </a:p>
        </p:txBody>
      </p:sp>
      <p:sp>
        <p:nvSpPr>
          <p:cNvPr id="162" name="Google Shape;162;p21"/>
          <p:cNvSpPr/>
          <p:nvPr/>
        </p:nvSpPr>
        <p:spPr>
          <a:xfrm>
            <a:off x="4434575" y="796925"/>
            <a:ext cx="352800" cy="1037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3" name="Google Shape;163;p21"/>
          <p:cNvSpPr txBox="1"/>
          <p:nvPr/>
        </p:nvSpPr>
        <p:spPr>
          <a:xfrm>
            <a:off x="4856925" y="1020150"/>
            <a:ext cx="732600" cy="2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full</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