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Mon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Mon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italic.fntdata"/><Relationship Id="rId25" Type="http://schemas.openxmlformats.org/officeDocument/2006/relationships/font" Target="fonts/RobotoMono-bold.fntdata"/><Relationship Id="rId27"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ff8598a9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ff8598a9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b009eb9b3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b009eb9b3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b009eb9b3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b009eb9b3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b009eb9b3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b009eb9b3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b009eb9b3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b009eb9b3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65b130a12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65b130a12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65b130a129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65b130a129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65b130a12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65b130a12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b009eb9b3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b009eb9b3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5b130a1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5b130a1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5b130a12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5b130a12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5b130a12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5b130a12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aff8598a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aff8598a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5b130a12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5b130a12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5b130a12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5b130a12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aff8598a9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aff8598a9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5b130a12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5b130a12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Bài 15: Standard template library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Phan Hoàng Trung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ctrTitle"/>
          </p:nvPr>
        </p:nvSpPr>
        <p:spPr>
          <a:xfrm>
            <a:off x="311700" y="744575"/>
            <a:ext cx="8520600" cy="52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t>Container</a:t>
            </a:r>
            <a:endParaRPr sz="2800"/>
          </a:p>
        </p:txBody>
      </p:sp>
      <p:sp>
        <p:nvSpPr>
          <p:cNvPr id="109" name="Google Shape;109;p22"/>
          <p:cNvSpPr txBox="1"/>
          <p:nvPr/>
        </p:nvSpPr>
        <p:spPr>
          <a:xfrm>
            <a:off x="237825" y="1315600"/>
            <a:ext cx="8594400" cy="3624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vi" sz="1800">
                <a:solidFill>
                  <a:schemeClr val="dk1"/>
                </a:solidFill>
                <a:latin typeface="Times New Roman"/>
                <a:ea typeface="Times New Roman"/>
                <a:cs typeface="Times New Roman"/>
                <a:sym typeface="Times New Roman"/>
              </a:rPr>
              <a:t>Sử dụng vector khi:</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150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Cần truy cập ngẫu nhiên đến các phần tử.</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Thực hiện nhiều thao tác chèn/xóa ở cuối danh sách.</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Dung lượng có thể biết trước hoặc thay đổi ít.</a:t>
            </a:r>
            <a:endParaRPr sz="1800">
              <a:solidFill>
                <a:schemeClr val="dk1"/>
              </a:solidFill>
              <a:latin typeface="Times New Roman"/>
              <a:ea typeface="Times New Roman"/>
              <a:cs typeface="Times New Roman"/>
              <a:sym typeface="Times New Roman"/>
            </a:endParaRPr>
          </a:p>
          <a:p>
            <a:pPr indent="0" lvl="0" marL="457200" rtl="0" algn="l">
              <a:lnSpc>
                <a:spcPct val="115000"/>
              </a:lnSpc>
              <a:spcBef>
                <a:spcPts val="1500"/>
              </a:spcBef>
              <a:spcAft>
                <a:spcPts val="0"/>
              </a:spcAft>
              <a:buNone/>
            </a:pPr>
            <a:r>
              <a:rPr lang="vi" sz="1800">
                <a:solidFill>
                  <a:schemeClr val="dk1"/>
                </a:solidFill>
                <a:latin typeface="Times New Roman"/>
                <a:ea typeface="Times New Roman"/>
                <a:cs typeface="Times New Roman"/>
                <a:sym typeface="Times New Roman"/>
              </a:rPr>
              <a:t>Sử dụng list khi:</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150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Thực hiện nhiều thao tác chèn/xóa ở bất kỳ vị trí nào trong danh sách.</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Cần thực hiện nhiều thao tác chèn/xóa mà không làm ảnh hưởng đến các iterators hiện có.</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Dung lượng không quan trọng hoặc thay đổi thường xuyên.</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Tùy thuộc vào yêu cầu cụ thể của vấn đề, bạn có thể chọn sử dụng std::vector hoặc std::list.</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ctrTitle"/>
          </p:nvPr>
        </p:nvSpPr>
        <p:spPr>
          <a:xfrm>
            <a:off x="311700" y="744575"/>
            <a:ext cx="8520600" cy="52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t>Container</a:t>
            </a:r>
            <a:endParaRPr sz="2800"/>
          </a:p>
        </p:txBody>
      </p:sp>
      <p:sp>
        <p:nvSpPr>
          <p:cNvPr id="115" name="Google Shape;115;p23"/>
          <p:cNvSpPr txBox="1"/>
          <p:nvPr/>
        </p:nvSpPr>
        <p:spPr>
          <a:xfrm>
            <a:off x="237825" y="1315600"/>
            <a:ext cx="8594400" cy="36240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Map là một container trong STL của C++, cung cấp một cấu trúc dữ liệu ánh xạ key-value</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Roboto"/>
              <a:buChar char="-"/>
            </a:pPr>
            <a:r>
              <a:rPr lang="vi" sz="1800">
                <a:solidFill>
                  <a:schemeClr val="dk1"/>
                </a:solidFill>
                <a:latin typeface="Times New Roman"/>
                <a:ea typeface="Times New Roman"/>
                <a:cs typeface="Times New Roman"/>
                <a:sym typeface="Times New Roman"/>
              </a:rPr>
              <a:t>Map lưu trữ các phần tử dưới dạng cặp key-value, trong đó mỗi key phải là duy nhất trong map.</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Roboto"/>
              <a:buChar char="-"/>
            </a:pPr>
            <a:r>
              <a:rPr lang="vi" sz="1800">
                <a:solidFill>
                  <a:schemeClr val="dk1"/>
                </a:solidFill>
                <a:latin typeface="Times New Roman"/>
                <a:ea typeface="Times New Roman"/>
                <a:cs typeface="Times New Roman"/>
                <a:sym typeface="Times New Roman"/>
              </a:rPr>
              <a:t>Ta có thể thêm phần tử mới vào map bằng cách sử dụng operator [] hoặc hàm insert(). Để xóa phần tử, bạn có thể sử dụng hàm erase().</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Ta có thể sử dụng iterator để duyệt qua các phần tử của map</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150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ctrTitle"/>
          </p:nvPr>
        </p:nvSpPr>
        <p:spPr>
          <a:xfrm>
            <a:off x="311700" y="744575"/>
            <a:ext cx="8520600" cy="52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t>Container</a:t>
            </a:r>
            <a:endParaRPr sz="2800"/>
          </a:p>
        </p:txBody>
      </p:sp>
      <p:sp>
        <p:nvSpPr>
          <p:cNvPr id="121" name="Google Shape;121;p24"/>
          <p:cNvSpPr/>
          <p:nvPr/>
        </p:nvSpPr>
        <p:spPr>
          <a:xfrm>
            <a:off x="530400" y="1523225"/>
            <a:ext cx="7719900" cy="2906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&lt;map&gt;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&lt;iostream&gt;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&lt;string&gt;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using</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namespace</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map</a:t>
            </a:r>
            <a:r>
              <a:rPr b="1" lang="vi" sz="1000">
                <a:solidFill>
                  <a:srgbClr val="EE11FF"/>
                </a:solidFill>
                <a:latin typeface="Roboto Mono"/>
                <a:ea typeface="Roboto Mono"/>
                <a:cs typeface="Roboto Mono"/>
                <a:sym typeface="Roboto Mono"/>
              </a:rPr>
              <a:t>&lt;</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myMap</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map</a:t>
            </a:r>
            <a:r>
              <a:rPr b="1" lang="vi" sz="1000">
                <a:solidFill>
                  <a:srgbClr val="EE11FF"/>
                </a:solidFill>
                <a:latin typeface="Roboto Mono"/>
                <a:ea typeface="Roboto Mono"/>
                <a:cs typeface="Roboto Mono"/>
                <a:sym typeface="Roboto Mono"/>
              </a:rPr>
              <a:t>&lt;</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iterator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Thêm phần tử vào map</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myMap</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"one"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myMap</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"two"</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myMap</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"three"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myMap</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insert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make_pair</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"four"</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4</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myMap</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erase</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"one"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auto</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var</a:t>
            </a:r>
            <a:r>
              <a:rPr lang="vi" sz="1000">
                <a:latin typeface="Roboto Mono"/>
                <a:ea typeface="Roboto Mono"/>
                <a:cs typeface="Roboto Mono"/>
                <a:sym typeface="Roboto Mono"/>
              </a:rPr>
              <a:t> : </a:t>
            </a:r>
            <a:r>
              <a:rPr lang="vi" sz="1000">
                <a:solidFill>
                  <a:srgbClr val="1AB1CD"/>
                </a:solidFill>
                <a:latin typeface="Roboto Mono"/>
                <a:ea typeface="Roboto Mono"/>
                <a:cs typeface="Roboto Mono"/>
                <a:sym typeface="Roboto Mono"/>
              </a:rPr>
              <a:t>myMap</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"Key: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first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 ,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"Value: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second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myMap</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begin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myMap</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end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"Key: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first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 ,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"Value: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second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ctrTitle"/>
          </p:nvPr>
        </p:nvSpPr>
        <p:spPr>
          <a:xfrm>
            <a:off x="311700" y="744575"/>
            <a:ext cx="8520600" cy="52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t>Container</a:t>
            </a:r>
            <a:endParaRPr sz="2800"/>
          </a:p>
        </p:txBody>
      </p:sp>
      <p:sp>
        <p:nvSpPr>
          <p:cNvPr id="127" name="Google Shape;127;p25"/>
          <p:cNvSpPr txBox="1"/>
          <p:nvPr/>
        </p:nvSpPr>
        <p:spPr>
          <a:xfrm>
            <a:off x="237825" y="1315600"/>
            <a:ext cx="8594400" cy="36240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Array là một container có kích thước cố định và có sẵn trong thư viện STL (Standard Template Library)</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Char char="-"/>
            </a:pPr>
            <a:r>
              <a:rPr lang="vi" sz="1800">
                <a:solidFill>
                  <a:schemeClr val="dk1"/>
                </a:solidFill>
                <a:latin typeface="Times New Roman"/>
                <a:ea typeface="Times New Roman"/>
                <a:cs typeface="Times New Roman"/>
                <a:sym typeface="Times New Roman"/>
              </a:rPr>
              <a:t>array có kích thước cố định được xác định tại thời điểm biên dịch và không thể thay đổi sau khi được khai báo.</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array hỗ trợ truy cập ngẫu nhiên vào các phần tử thông qua toán tử []</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150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ctrTitle"/>
          </p:nvPr>
        </p:nvSpPr>
        <p:spPr>
          <a:xfrm>
            <a:off x="311700" y="744575"/>
            <a:ext cx="8520600" cy="52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t>Container</a:t>
            </a:r>
            <a:endParaRPr sz="2800"/>
          </a:p>
        </p:txBody>
      </p:sp>
      <p:sp>
        <p:nvSpPr>
          <p:cNvPr id="133" name="Google Shape;133;p26"/>
          <p:cNvSpPr/>
          <p:nvPr/>
        </p:nvSpPr>
        <p:spPr>
          <a:xfrm>
            <a:off x="426575" y="1466600"/>
            <a:ext cx="8163600" cy="29634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&lt;iostream&gt;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&lt;array&gt;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using</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namespace</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7</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6</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empty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"Array is empty"</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else</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"Array it not empty"</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"Value: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ctrTitle"/>
          </p:nvPr>
        </p:nvSpPr>
        <p:spPr>
          <a:xfrm>
            <a:off x="311700" y="744575"/>
            <a:ext cx="8520600" cy="52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t>Iterator</a:t>
            </a:r>
            <a:endParaRPr sz="2800"/>
          </a:p>
        </p:txBody>
      </p:sp>
      <p:sp>
        <p:nvSpPr>
          <p:cNvPr id="139" name="Google Shape;139;p27"/>
          <p:cNvSpPr txBox="1"/>
          <p:nvPr/>
        </p:nvSpPr>
        <p:spPr>
          <a:xfrm>
            <a:off x="237825" y="1315600"/>
            <a:ext cx="8594400" cy="36240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Iterator cung cấp một cách chung để duyệt qua các phần tử của một container mà không cần biết chi tiết về cách container được triển khai.</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150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Iterator là một đối tượng cho phép truy cập tuần tự qua các phần tử của một container.</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Nó giống như con trỏ, cho phép di chuyển qua các phần tử trong container.</a:t>
            </a:r>
            <a:endParaRPr sz="1800">
              <a:solidFill>
                <a:schemeClr val="dk1"/>
              </a:solidFill>
              <a:latin typeface="Times New Roman"/>
              <a:ea typeface="Times New Roman"/>
              <a:cs typeface="Times New Roman"/>
              <a:sym typeface="Times New Roman"/>
            </a:endParaRPr>
          </a:p>
          <a:p>
            <a:pPr indent="-228600" lvl="0" marL="457200" rtl="0" algn="just">
              <a:lnSpc>
                <a:spcPct val="150000"/>
              </a:lnSpc>
              <a:spcBef>
                <a:spcPts val="0"/>
              </a:spcBef>
              <a:spcAft>
                <a:spcPts val="0"/>
              </a:spcAft>
              <a:buClr>
                <a:schemeClr val="dk1"/>
              </a:buClr>
              <a:buSzPts val="1800"/>
              <a:buFont typeface="Times New Roman"/>
              <a:buNone/>
            </a:pPr>
            <a:r>
              <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150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ctrTitle"/>
          </p:nvPr>
        </p:nvSpPr>
        <p:spPr>
          <a:xfrm>
            <a:off x="311700" y="744575"/>
            <a:ext cx="8520600" cy="52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t>Algorithm</a:t>
            </a:r>
            <a:endParaRPr sz="2800"/>
          </a:p>
        </p:txBody>
      </p:sp>
      <p:sp>
        <p:nvSpPr>
          <p:cNvPr id="145" name="Google Shape;145;p28"/>
          <p:cNvSpPr txBox="1"/>
          <p:nvPr/>
        </p:nvSpPr>
        <p:spPr>
          <a:xfrm>
            <a:off x="237825" y="1315600"/>
            <a:ext cx="8594400" cy="36240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Thư viện STL (Standard Template Library) cung cấp một số thuật toán tiêu biểu thông qua algorithm. Các thuật toán này hoạt động trên các phạm vi hoặc các loại dữ liệu khác nhau, giúp thực hiện các nhiệm vụ như sắp xếp, tìm kiếm, chuyển đổi dữ liệu, và nhiều thao tác khác. </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150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ctrTitle"/>
          </p:nvPr>
        </p:nvSpPr>
        <p:spPr>
          <a:xfrm>
            <a:off x="311700" y="744575"/>
            <a:ext cx="8520600" cy="52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t>Algorithm</a:t>
            </a:r>
            <a:endParaRPr sz="2800"/>
          </a:p>
        </p:txBody>
      </p:sp>
      <p:sp>
        <p:nvSpPr>
          <p:cNvPr id="151" name="Google Shape;151;p29"/>
          <p:cNvSpPr/>
          <p:nvPr/>
        </p:nvSpPr>
        <p:spPr>
          <a:xfrm>
            <a:off x="360525" y="1542100"/>
            <a:ext cx="8135100" cy="2869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&lt;iostream&gt;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&lt;vector&gt;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&lt;algorithm&gt;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using</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namespace</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vector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solidFill>
                  <a:srgbClr val="008050"/>
                </a:solidFill>
                <a:latin typeface="Roboto Mono"/>
                <a:ea typeface="Roboto Mono"/>
                <a:cs typeface="Roboto Mono"/>
                <a:sym typeface="Roboto Mono"/>
              </a:rPr>
              <a:t>int</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7</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4</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auto</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var</a:t>
            </a:r>
            <a:r>
              <a:rPr lang="vi" sz="1000">
                <a:latin typeface="Roboto Mono"/>
                <a:ea typeface="Roboto Mono"/>
                <a:cs typeface="Roboto Mono"/>
                <a:sym typeface="Roboto Mono"/>
              </a:rPr>
              <a:t> :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"Vector: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sort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begin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end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"vector after sort ascending: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auto</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var</a:t>
            </a:r>
            <a:r>
              <a:rPr lang="vi" sz="1000">
                <a:latin typeface="Roboto Mono"/>
                <a:ea typeface="Roboto Mono"/>
                <a:cs typeface="Roboto Mono"/>
                <a:sym typeface="Roboto Mono"/>
              </a:rPr>
              <a:t> :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"Vector: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sort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begin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end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greater</a:t>
            </a:r>
            <a:r>
              <a:rPr b="1" lang="vi" sz="1000">
                <a:solidFill>
                  <a:srgbClr val="EE11FF"/>
                </a:solidFill>
                <a:latin typeface="Roboto Mono"/>
                <a:ea typeface="Roboto Mono"/>
                <a:cs typeface="Roboto Mono"/>
                <a:sym typeface="Roboto Mono"/>
              </a:rPr>
              <a:t>&lt;</a:t>
            </a:r>
            <a:r>
              <a:rPr lang="vi" sz="1000">
                <a:solidFill>
                  <a:srgbClr val="008050"/>
                </a:solidFill>
                <a:latin typeface="Roboto Mono"/>
                <a:ea typeface="Roboto Mono"/>
                <a:cs typeface="Roboto Mono"/>
                <a:sym typeface="Roboto Mono"/>
              </a:rPr>
              <a:t>int</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"vector after sort descending: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auto</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var</a:t>
            </a:r>
            <a:r>
              <a:rPr lang="vi" sz="1000">
                <a:latin typeface="Roboto Mono"/>
                <a:ea typeface="Roboto Mono"/>
                <a:cs typeface="Roboto Mono"/>
                <a:sym typeface="Roboto Mono"/>
              </a:rPr>
              <a:t> :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"Vector: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0"/>
          <p:cNvSpPr txBox="1"/>
          <p:nvPr>
            <p:ph type="ctrTitle"/>
          </p:nvPr>
        </p:nvSpPr>
        <p:spPr>
          <a:xfrm>
            <a:off x="311700" y="744575"/>
            <a:ext cx="8520600" cy="52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t>Algorithm</a:t>
            </a:r>
            <a:endParaRPr sz="2800"/>
          </a:p>
        </p:txBody>
      </p:sp>
      <p:sp>
        <p:nvSpPr>
          <p:cNvPr id="157" name="Google Shape;157;p30"/>
          <p:cNvSpPr/>
          <p:nvPr/>
        </p:nvSpPr>
        <p:spPr>
          <a:xfrm>
            <a:off x="360525" y="1542100"/>
            <a:ext cx="8135100" cy="2869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&lt;iostream&gt;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&lt;vector&gt;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&lt;algorithm&gt;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using</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namespace</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vector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solidFill>
                  <a:srgbClr val="008050"/>
                </a:solidFill>
                <a:latin typeface="Roboto Mono"/>
                <a:ea typeface="Roboto Mono"/>
                <a:cs typeface="Roboto Mono"/>
                <a:sym typeface="Roboto Mono"/>
              </a:rPr>
              <a:t>int</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7</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4</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9</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auto</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find</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begin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end</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end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"Da tim thay"</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else</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"Khong tim thay"</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52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t>Overview</a:t>
            </a:r>
            <a:endParaRPr sz="2800"/>
          </a:p>
        </p:txBody>
      </p:sp>
      <p:sp>
        <p:nvSpPr>
          <p:cNvPr id="61" name="Google Shape;61;p14"/>
          <p:cNvSpPr txBox="1"/>
          <p:nvPr/>
        </p:nvSpPr>
        <p:spPr>
          <a:xfrm>
            <a:off x="237825" y="1315600"/>
            <a:ext cx="8594400" cy="36240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Standard Template Library ( STL) là một thư viện trong ngôn ngữ lập trình C++ cung cấp một tập hợp các template classes và functions để thực hiện nhiều loại cấu trúc dữ liệu và các thuật toán phổ biến. STL đã trở thành một phần quan trọng của ngôn ngữ C++ và làm cho việc lập trình trở nên mạnh mẽ, linh hoạt và hiệu quả.</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Một số thành phần chính của STL:</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Container</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Iterator</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Algorithms</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Functor</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744575"/>
            <a:ext cx="8520600" cy="52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t>Container</a:t>
            </a:r>
            <a:endParaRPr sz="2800"/>
          </a:p>
        </p:txBody>
      </p:sp>
      <p:sp>
        <p:nvSpPr>
          <p:cNvPr id="67" name="Google Shape;67;p15"/>
          <p:cNvSpPr txBox="1"/>
          <p:nvPr/>
        </p:nvSpPr>
        <p:spPr>
          <a:xfrm>
            <a:off x="237825" y="1315600"/>
            <a:ext cx="8594400" cy="36240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Một container là một cấu trúc dữ liệu chứa nhiều phần tử theo một cách cụ thể. STL (Standard Template Library) cung cấp một số container tiêu biểu giúp lưu trữ và quản lý dữ liệu. </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	Container được học ở khóa này:</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Vector</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List</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Map</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Array</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0" y="744575"/>
            <a:ext cx="8520600" cy="52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t>Container</a:t>
            </a:r>
            <a:endParaRPr sz="2800"/>
          </a:p>
        </p:txBody>
      </p:sp>
      <p:sp>
        <p:nvSpPr>
          <p:cNvPr id="73" name="Google Shape;73;p16"/>
          <p:cNvSpPr txBox="1"/>
          <p:nvPr/>
        </p:nvSpPr>
        <p:spPr>
          <a:xfrm>
            <a:off x="237825" y="1315600"/>
            <a:ext cx="8594400" cy="36240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V</a:t>
            </a:r>
            <a:r>
              <a:rPr lang="vi" sz="1800">
                <a:solidFill>
                  <a:schemeClr val="dk1"/>
                </a:solidFill>
                <a:latin typeface="Times New Roman"/>
                <a:ea typeface="Times New Roman"/>
                <a:cs typeface="Times New Roman"/>
                <a:sym typeface="Times New Roman"/>
              </a:rPr>
              <a:t>ector là một trong những container quan trọng nhất trong STL của C++. Nó cung cấp một mảng động với khả năng thay đổi kích thước một cách linh hoạt. </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Một số đặc điểm chính của vector:</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vector là một mảng động, tức là có khả năng thay đổi kích thước một cách linh hoạt.</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Truy cập ngẫu nhiên: Việc truy cập các phần tử của vector có thể được thực hiện bằng cách sử dụng chỉ số.</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Hiệu suất chèn và xóa: Chèn và xóa phần tử ở cuối vector có hiệu suất tốt. Tuy nhiên, chèn và xóa ở vị trí bất kỳ có thể đòi hỏi di chuyển một số phần tử.</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150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311700" y="744575"/>
            <a:ext cx="8520600" cy="52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t>Container</a:t>
            </a:r>
            <a:endParaRPr sz="2800"/>
          </a:p>
        </p:txBody>
      </p:sp>
      <p:sp>
        <p:nvSpPr>
          <p:cNvPr id="79" name="Google Shape;79;p17"/>
          <p:cNvSpPr txBox="1"/>
          <p:nvPr/>
        </p:nvSpPr>
        <p:spPr>
          <a:xfrm>
            <a:off x="237825" y="1315600"/>
            <a:ext cx="8594400" cy="3624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	Một số method của vector:</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150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at(): Truy cập vào phần tử của vector</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size(): Trả về kích thước của vector</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resize(): Thay đổi kích thước của vector</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begin(): Địa chỉ của phần tử đầu tiên của vector</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end(): Địa chỉ của phần tử cuối cùng của vector</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push_back(): Thêm phần tử vào vị trí cuối của vector</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150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ctrTitle"/>
          </p:nvPr>
        </p:nvSpPr>
        <p:spPr>
          <a:xfrm>
            <a:off x="311700" y="744575"/>
            <a:ext cx="8520600" cy="52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t>Container</a:t>
            </a:r>
            <a:endParaRPr sz="2800"/>
          </a:p>
        </p:txBody>
      </p:sp>
      <p:sp>
        <p:nvSpPr>
          <p:cNvPr id="85" name="Google Shape;85;p18"/>
          <p:cNvSpPr/>
          <p:nvPr/>
        </p:nvSpPr>
        <p:spPr>
          <a:xfrm>
            <a:off x="1030575" y="1560975"/>
            <a:ext cx="6917700" cy="30390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&lt;iostream&gt;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&lt;vector&gt;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using</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namespace</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vector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solidFill>
                  <a:srgbClr val="008050"/>
                </a:solidFill>
                <a:latin typeface="Roboto Mono"/>
                <a:ea typeface="Roboto Mono"/>
                <a:cs typeface="Roboto Mono"/>
                <a:sym typeface="Roboto Mono"/>
              </a:rPr>
              <a:t>int</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7</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4</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9</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at</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resize</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7</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"Value: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push_back</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"Value: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ctrTitle"/>
          </p:nvPr>
        </p:nvSpPr>
        <p:spPr>
          <a:xfrm>
            <a:off x="311700" y="744575"/>
            <a:ext cx="8520600" cy="52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t>Container</a:t>
            </a:r>
            <a:endParaRPr sz="2800"/>
          </a:p>
        </p:txBody>
      </p:sp>
      <p:sp>
        <p:nvSpPr>
          <p:cNvPr id="91" name="Google Shape;91;p19"/>
          <p:cNvSpPr txBox="1"/>
          <p:nvPr/>
        </p:nvSpPr>
        <p:spPr>
          <a:xfrm>
            <a:off x="237825" y="1315600"/>
            <a:ext cx="8594400" cy="36240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List là một container trong STL của C++, triển khai dưới dạng danh sách liên kết hai chiều. Dưới đây là một số đặc điểm quan trọng của list:</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Truy cập tuần tự: Truy cập các phần tử của list chỉ có thể thực hiện tuần tự, không hỗ trợ truy cập ngẫu nhiên.</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Hiệu suất chèn và xóa: Chèn và xóa ở bất kỳ vị trí nào trong danh sách có hiệu suất tốt hơn so với vector. Điều này đặc biệt đúng khi thêm/xóa ở giữa danh sách.</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150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ctrTitle"/>
          </p:nvPr>
        </p:nvSpPr>
        <p:spPr>
          <a:xfrm>
            <a:off x="311700" y="744575"/>
            <a:ext cx="8520600" cy="52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t>Container</a:t>
            </a:r>
            <a:endParaRPr sz="2800"/>
          </a:p>
        </p:txBody>
      </p:sp>
      <p:sp>
        <p:nvSpPr>
          <p:cNvPr id="97" name="Google Shape;97;p20"/>
          <p:cNvSpPr txBox="1"/>
          <p:nvPr/>
        </p:nvSpPr>
        <p:spPr>
          <a:xfrm>
            <a:off x="237825" y="1391800"/>
            <a:ext cx="8594400" cy="3624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	Một số method của list:</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150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push_back():</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pop_back():</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insert(): Chèn một node vào list</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erase(): Xóa một node của list</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size(): Trả về kích thước của list</a:t>
            </a:r>
            <a:endParaRPr sz="1800">
              <a:solidFill>
                <a:schemeClr val="dk1"/>
              </a:solidFill>
              <a:latin typeface="Times New Roman"/>
              <a:ea typeface="Times New Roman"/>
              <a:cs typeface="Times New Roman"/>
              <a:sym typeface="Times New Roman"/>
            </a:endParaRPr>
          </a:p>
          <a:p>
            <a:pPr indent="0" lvl="0" marL="457200" rtl="0" algn="l">
              <a:lnSpc>
                <a:spcPct val="150000"/>
              </a:lnSpc>
              <a:spcBef>
                <a:spcPts val="1500"/>
              </a:spcBef>
              <a:spcAft>
                <a:spcPts val="0"/>
              </a:spcAft>
              <a:buNone/>
            </a:pPr>
            <a:r>
              <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150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ctrTitle"/>
          </p:nvPr>
        </p:nvSpPr>
        <p:spPr>
          <a:xfrm>
            <a:off x="311700" y="744575"/>
            <a:ext cx="8520600" cy="523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vi" sz="2800"/>
              <a:t>Container</a:t>
            </a:r>
            <a:endParaRPr sz="2800"/>
          </a:p>
        </p:txBody>
      </p:sp>
      <p:sp>
        <p:nvSpPr>
          <p:cNvPr id="103" name="Google Shape;103;p21"/>
          <p:cNvSpPr/>
          <p:nvPr/>
        </p:nvSpPr>
        <p:spPr>
          <a:xfrm>
            <a:off x="615325" y="1542100"/>
            <a:ext cx="7370700" cy="2954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&lt;iostream&gt;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&lt;list&gt;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using</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namespace</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list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solidFill>
                  <a:srgbClr val="008050"/>
                </a:solidFill>
                <a:latin typeface="Roboto Mono"/>
                <a:ea typeface="Roboto Mono"/>
                <a:cs typeface="Roboto Mono"/>
                <a:sym typeface="Roboto Mono"/>
              </a:rPr>
              <a:t>int</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7</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4</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9</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list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solidFill>
                  <a:srgbClr val="008050"/>
                </a:solidFill>
                <a:latin typeface="Roboto Mono"/>
                <a:ea typeface="Roboto Mono"/>
                <a:cs typeface="Roboto Mono"/>
                <a:sym typeface="Roboto Mono"/>
              </a:rPr>
              <a:t>int</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 </a:t>
            </a:r>
            <a:r>
              <a:rPr lang="vi" sz="1000">
                <a:solidFill>
                  <a:srgbClr val="1AB1CD"/>
                </a:solidFill>
                <a:latin typeface="Roboto Mono"/>
                <a:ea typeface="Roboto Mono"/>
                <a:cs typeface="Roboto Mono"/>
                <a:sym typeface="Roboto Mono"/>
              </a:rPr>
              <a:t>iterator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begin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end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insert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it</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break</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begin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end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4</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erase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break</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auto</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var</a:t>
            </a:r>
            <a:r>
              <a:rPr lang="vi" sz="1000">
                <a:latin typeface="Roboto Mono"/>
                <a:ea typeface="Roboto Mono"/>
                <a:cs typeface="Roboto Mono"/>
                <a:sym typeface="Roboto Mono"/>
              </a:rPr>
              <a:t> : </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"Value: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