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0cd2ca0b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0cd2ca0b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0cd2ca0b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0cd2ca0b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05fc2b3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05fc2b3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05fc2b33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05fc2b33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05fc2b33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05fc2b33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05fc2b33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05fc2b33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0cd2ca0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0cd2ca0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0cd2ca0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0cd2ca0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0cd2ca0b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0cd2ca0b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0cd2ca0b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0cd2ca0b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16: Generic Programming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ctrTitle"/>
          </p:nvPr>
        </p:nvSpPr>
        <p:spPr>
          <a:xfrm>
            <a:off x="311700" y="744575"/>
            <a:ext cx="8520600" cy="64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Advanced template techniques</a:t>
            </a:r>
            <a:endParaRPr sz="2800"/>
          </a:p>
        </p:txBody>
      </p:sp>
      <p:sp>
        <p:nvSpPr>
          <p:cNvPr id="110" name="Google Shape;110;p22"/>
          <p:cNvSpPr txBox="1"/>
          <p:nvPr/>
        </p:nvSpPr>
        <p:spPr>
          <a:xfrm>
            <a:off x="313325" y="1485475"/>
            <a:ext cx="8520600" cy="300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vi" sz="1800">
                <a:solidFill>
                  <a:schemeClr val="dk1"/>
                </a:solidFill>
                <a:latin typeface="Times New Roman"/>
                <a:ea typeface="Times New Roman"/>
                <a:cs typeface="Times New Roman"/>
                <a:sym typeface="Times New Roman"/>
              </a:rPr>
              <a:t>3</a:t>
            </a:r>
            <a:r>
              <a:rPr lang="vi" sz="1800">
                <a:solidFill>
                  <a:schemeClr val="dk1"/>
                </a:solidFill>
                <a:latin typeface="Times New Roman"/>
                <a:ea typeface="Times New Roman"/>
                <a:cs typeface="Times New Roman"/>
                <a:sym typeface="Times New Roman"/>
              </a:rPr>
              <a:t>. Variadic Templates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vi" sz="1800">
                <a:solidFill>
                  <a:schemeClr val="dk1"/>
                </a:solidFill>
                <a:latin typeface="Times New Roman"/>
                <a:ea typeface="Times New Roman"/>
                <a:cs typeface="Times New Roman"/>
                <a:sym typeface="Times New Roman"/>
              </a:rPr>
              <a:t>Mục đích: Tạo một hàm có thể chấp nhận số lượng tham số đầu vào không xác định.</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311700" y="744575"/>
            <a:ext cx="8520600" cy="64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Advanced template techniques</a:t>
            </a:r>
            <a:endParaRPr sz="2800"/>
          </a:p>
        </p:txBody>
      </p:sp>
      <p:sp>
        <p:nvSpPr>
          <p:cNvPr id="116" name="Google Shape;116;p23"/>
          <p:cNvSpPr/>
          <p:nvPr/>
        </p:nvSpPr>
        <p:spPr>
          <a:xfrm>
            <a:off x="794650" y="1391075"/>
            <a:ext cx="7031100" cy="4075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print1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template</a:t>
            </a:r>
            <a:r>
              <a:rPr b="1" lang="vi" sz="1000">
                <a:solidFill>
                  <a:srgbClr val="EE11FF"/>
                </a:solidFill>
                <a:latin typeface="Roboto Mono"/>
                <a:ea typeface="Roboto Mono"/>
                <a:cs typeface="Roboto Mono"/>
                <a:sym typeface="Roboto Mono"/>
              </a:rPr>
              <a:t>&lt;</a:t>
            </a:r>
            <a:r>
              <a:rPr b="1" lang="vi" sz="1000">
                <a:solidFill>
                  <a:srgbClr val="700080"/>
                </a:solidFill>
                <a:latin typeface="Roboto Mono"/>
                <a:ea typeface="Roboto Mono"/>
                <a:cs typeface="Roboto Mono"/>
                <a:sym typeface="Roboto Mono"/>
              </a:rPr>
              <a:t>typename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typename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Rest</a:t>
            </a:r>
            <a:r>
              <a:rPr b="1" lang="vi" sz="1000">
                <a:solidFill>
                  <a:srgbClr val="EE11FF"/>
                </a:solidFill>
                <a:latin typeface="Roboto Mono"/>
                <a:ea typeface="Roboto Mono"/>
                <a:cs typeface="Roboto Mono"/>
                <a:sym typeface="Roboto Mono"/>
              </a:rPr>
              <a:t>&gt;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print1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first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Rest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rest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first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template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b="1" lang="vi" sz="1000">
                <a:solidFill>
                  <a:srgbClr val="700080"/>
                </a:solidFill>
                <a:latin typeface="Roboto Mono"/>
                <a:ea typeface="Roboto Mono"/>
                <a:cs typeface="Roboto Mono"/>
                <a:sym typeface="Roboto Mono"/>
              </a:rPr>
              <a:t>typename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Args</a:t>
            </a:r>
            <a:r>
              <a:rPr b="1" lang="vi" sz="1000">
                <a:solidFill>
                  <a:srgbClr val="EE11FF"/>
                </a:solidFill>
                <a:latin typeface="Roboto Mono"/>
                <a:ea typeface="Roboto Mono"/>
                <a:cs typeface="Roboto Mono"/>
                <a:sym typeface="Roboto Mono"/>
              </a:rPr>
              <a:t>&gt;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print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Args</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args</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args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"hello"</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4.5</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"Trung"</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64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Function template</a:t>
            </a:r>
            <a:endParaRPr sz="2800"/>
          </a:p>
        </p:txBody>
      </p:sp>
      <p:sp>
        <p:nvSpPr>
          <p:cNvPr id="61" name="Google Shape;61;p14"/>
          <p:cNvSpPr txBox="1"/>
          <p:nvPr/>
        </p:nvSpPr>
        <p:spPr>
          <a:xfrm>
            <a:off x="313325" y="1485475"/>
            <a:ext cx="8520600" cy="30012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Trong C++, function templates là một tính năng mạnh mẽ giúp viết các function hoặc class chung có thể được sử dụng cho nhiều kiểu dữ liệu khác nhau mà không cần phải triển khai nhiều phiên bản của cùng một function hoặc class.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64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Function template</a:t>
            </a:r>
            <a:endParaRPr sz="2800"/>
          </a:p>
        </p:txBody>
      </p:sp>
      <p:sp>
        <p:nvSpPr>
          <p:cNvPr id="67" name="Google Shape;67;p15"/>
          <p:cNvSpPr/>
          <p:nvPr/>
        </p:nvSpPr>
        <p:spPr>
          <a:xfrm>
            <a:off x="1520525" y="1485475"/>
            <a:ext cx="6106200" cy="3001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template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b="1" lang="vi" sz="1000">
                <a:solidFill>
                  <a:srgbClr val="700080"/>
                </a:solidFill>
                <a:highlight>
                  <a:srgbClr val="F0F0F0"/>
                </a:highlight>
                <a:latin typeface="Roboto Mono"/>
                <a:ea typeface="Roboto Mono"/>
                <a:cs typeface="Roboto Mono"/>
                <a:sym typeface="Roboto Mono"/>
              </a:rPr>
              <a:t>typename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a:t>
            </a:r>
            <a:r>
              <a:rPr b="1" lang="vi" sz="1000">
                <a:solidFill>
                  <a:srgbClr val="EE11FF"/>
                </a:solidFill>
                <a:highlight>
                  <a:srgbClr val="F0F0F0"/>
                </a:highlight>
                <a:latin typeface="Roboto Mono"/>
                <a:ea typeface="Roboto Mono"/>
                <a:cs typeface="Roboto Mono"/>
                <a:sym typeface="Roboto Mono"/>
              </a:rPr>
              <a:t>&gt;</a:t>
            </a:r>
            <a:br>
              <a:rPr lang="vi" sz="1000">
                <a:highlight>
                  <a:srgbClr val="F0F0F0"/>
                </a:highlight>
                <a:latin typeface="Roboto Mono"/>
                <a:ea typeface="Roboto Mono"/>
                <a:cs typeface="Roboto Mono"/>
                <a:sym typeface="Roboto Mono"/>
              </a:rPr>
            </a:br>
            <a:r>
              <a:rPr lang="vi" sz="1000">
                <a:solidFill>
                  <a:srgbClr val="1AB1CD"/>
                </a:solidFill>
                <a:highlight>
                  <a:srgbClr val="F0F0F0"/>
                </a:highlight>
                <a:latin typeface="Roboto Mono"/>
                <a:ea typeface="Roboto Mono"/>
                <a:cs typeface="Roboto Mono"/>
                <a:sym typeface="Roboto Mono"/>
              </a:rPr>
              <a:t>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myFunction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result1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myFunction</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Tự động suy luận T là int</a:t>
            </a: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result2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myFunction</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3.14</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2.71</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Tự động suy luận T là double</a:t>
            </a:r>
            <a:endParaRPr sz="10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744575"/>
            <a:ext cx="8520600" cy="64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Class</a:t>
            </a:r>
            <a:r>
              <a:rPr lang="vi" sz="2800"/>
              <a:t> template</a:t>
            </a:r>
            <a:endParaRPr sz="2800"/>
          </a:p>
        </p:txBody>
      </p:sp>
      <p:sp>
        <p:nvSpPr>
          <p:cNvPr id="73" name="Google Shape;73;p16"/>
          <p:cNvSpPr txBox="1"/>
          <p:nvPr/>
        </p:nvSpPr>
        <p:spPr>
          <a:xfrm>
            <a:off x="313325" y="1485475"/>
            <a:ext cx="8520600" cy="30012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1500"/>
              </a:spcAft>
              <a:buNone/>
            </a:pPr>
            <a:r>
              <a:rPr lang="vi" sz="1800">
                <a:solidFill>
                  <a:schemeClr val="dk1"/>
                </a:solidFill>
                <a:latin typeface="Times New Roman"/>
                <a:ea typeface="Times New Roman"/>
                <a:cs typeface="Times New Roman"/>
                <a:sym typeface="Times New Roman"/>
              </a:rPr>
              <a:t>Class templates trong C++ là một khái niệm tương tự như function templates, nhưng được áp dụng cho class thay vì function. Class templates cho phép bạn viết một lớp chung mà có thể được sử dụng với nhiều kiểu dữ liệu khác nhau.</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0" y="744575"/>
            <a:ext cx="8520600" cy="64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Class template</a:t>
            </a:r>
            <a:endParaRPr sz="2800"/>
          </a:p>
        </p:txBody>
      </p:sp>
      <p:sp>
        <p:nvSpPr>
          <p:cNvPr id="79" name="Google Shape;79;p17"/>
          <p:cNvSpPr/>
          <p:nvPr/>
        </p:nvSpPr>
        <p:spPr>
          <a:xfrm>
            <a:off x="728575" y="1453675"/>
            <a:ext cx="6965100" cy="2995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&lt;iostream&gt;</a:t>
            </a:r>
            <a:br>
              <a:rPr lang="vi" sz="1000">
                <a:highlight>
                  <a:srgbClr val="F0F0F0"/>
                </a:highlight>
                <a:latin typeface="Roboto Mono"/>
                <a:ea typeface="Roboto Mono"/>
                <a:cs typeface="Roboto Mono"/>
                <a:sym typeface="Roboto Mono"/>
              </a:rPr>
            </a:br>
            <a:r>
              <a:rPr lang="vi" sz="1000">
                <a:solidFill>
                  <a:srgbClr val="505050"/>
                </a:solidFill>
                <a:highlight>
                  <a:srgbClr val="F0F0F0"/>
                </a:highlight>
                <a:latin typeface="Roboto Mono"/>
                <a:ea typeface="Roboto Mono"/>
                <a:cs typeface="Roboto Mono"/>
                <a:sym typeface="Roboto Mono"/>
              </a:rPr>
              <a:t>#include &lt;string&gt;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using</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namespace</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template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b="1" lang="vi" sz="1000">
                <a:solidFill>
                  <a:srgbClr val="700080"/>
                </a:solidFill>
                <a:highlight>
                  <a:srgbClr val="F0F0F0"/>
                </a:highlight>
                <a:latin typeface="Roboto Mono"/>
                <a:ea typeface="Roboto Mono"/>
                <a:cs typeface="Roboto Mono"/>
                <a:sym typeface="Roboto Mono"/>
              </a:rPr>
              <a:t>typename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a:t>
            </a:r>
            <a:r>
              <a:rPr b="1" lang="vi" sz="1000">
                <a:solidFill>
                  <a:srgbClr val="EE11FF"/>
                </a:solidFill>
                <a:highlight>
                  <a:srgbClr val="F0F0F0"/>
                </a:highlight>
                <a:latin typeface="Roboto Mono"/>
                <a:ea typeface="Roboto Mono"/>
                <a:cs typeface="Roboto Mono"/>
                <a:sym typeface="Roboto Mono"/>
              </a:rPr>
              <a:t>&gt;</a:t>
            </a: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MyContainer</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private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element</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MyContainer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val</a:t>
            </a:r>
            <a:r>
              <a:rPr lang="vi" sz="1000">
                <a:highlight>
                  <a:srgbClr val="F0F0F0"/>
                </a:highlight>
                <a:latin typeface="Roboto Mono"/>
                <a:ea typeface="Roboto Mono"/>
                <a:cs typeface="Roboto Mono"/>
                <a:sym typeface="Roboto Mono"/>
              </a:rPr>
              <a:t>) : </a:t>
            </a:r>
            <a:r>
              <a:rPr lang="vi" sz="1000">
                <a:solidFill>
                  <a:srgbClr val="1AB1CD"/>
                </a:solidFill>
                <a:highlight>
                  <a:srgbClr val="F0F0F0"/>
                </a:highlight>
                <a:latin typeface="Roboto Mono"/>
                <a:ea typeface="Roboto Mono"/>
                <a:cs typeface="Roboto Mono"/>
                <a:sym typeface="Roboto Mono"/>
              </a:rPr>
              <a:t>element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val</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getValue</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element</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MyContainer</a:t>
            </a:r>
            <a:r>
              <a:rPr b="1" lang="vi" sz="1000">
                <a:solidFill>
                  <a:srgbClr val="EE11FF"/>
                </a:solidFill>
                <a:highlight>
                  <a:srgbClr val="F0F0F0"/>
                </a:highlight>
                <a:latin typeface="Roboto Mono"/>
                <a:ea typeface="Roboto Mono"/>
                <a:cs typeface="Roboto Mono"/>
                <a:sym typeface="Roboto Mono"/>
              </a:rPr>
              <a:t>&lt;</a:t>
            </a:r>
            <a:r>
              <a:rPr lang="vi" sz="1000">
                <a:solidFill>
                  <a:srgbClr val="008050"/>
                </a:solidFill>
                <a:highlight>
                  <a:srgbClr val="F0F0F0"/>
                </a:highlight>
                <a:latin typeface="Roboto Mono"/>
                <a:ea typeface="Roboto Mono"/>
                <a:cs typeface="Roboto Mono"/>
                <a:sym typeface="Roboto Mono"/>
              </a:rPr>
              <a:t>int</a:t>
            </a:r>
            <a:r>
              <a:rPr b="1" lang="vi" sz="1000">
                <a:solidFill>
                  <a:srgbClr val="EE11FF"/>
                </a:solidFill>
                <a:highlight>
                  <a:srgbClr val="F0F0F0"/>
                </a:highlight>
                <a:latin typeface="Roboto Mono"/>
                <a:ea typeface="Roboto Mono"/>
                <a:cs typeface="Roboto Mono"/>
                <a:sym typeface="Roboto Mono"/>
              </a:rPr>
              <a:t>&gt;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intContainer</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42</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MyContainer</a:t>
            </a:r>
            <a:r>
              <a:rPr b="1" lang="vi" sz="1000">
                <a:solidFill>
                  <a:srgbClr val="EE11FF"/>
                </a:solidFill>
                <a:highlight>
                  <a:srgbClr val="F0F0F0"/>
                </a:highlight>
                <a:latin typeface="Roboto Mono"/>
                <a:ea typeface="Roboto Mono"/>
                <a:cs typeface="Roboto Mono"/>
                <a:sym typeface="Roboto Mono"/>
              </a:rPr>
              <a:t>&lt;</a:t>
            </a:r>
            <a:r>
              <a:rPr lang="vi" sz="1000">
                <a:solidFill>
                  <a:srgbClr val="008050"/>
                </a:solidFill>
                <a:highlight>
                  <a:srgbClr val="F0F0F0"/>
                </a:highlight>
                <a:latin typeface="Roboto Mono"/>
                <a:ea typeface="Roboto Mono"/>
                <a:cs typeface="Roboto Mono"/>
                <a:sym typeface="Roboto Mono"/>
              </a:rPr>
              <a:t>double</a:t>
            </a:r>
            <a:r>
              <a:rPr b="1" lang="vi" sz="1000">
                <a:solidFill>
                  <a:srgbClr val="EE11FF"/>
                </a:solidFill>
                <a:highlight>
                  <a:srgbClr val="F0F0F0"/>
                </a:highlight>
                <a:latin typeface="Roboto Mono"/>
                <a:ea typeface="Roboto Mono"/>
                <a:cs typeface="Roboto Mono"/>
                <a:sym typeface="Roboto Mono"/>
              </a:rPr>
              <a:t>&gt;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doubleContainer</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3.14</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MyContainer</a:t>
            </a:r>
            <a:r>
              <a:rPr b="1" lang="vi" sz="1000">
                <a:solidFill>
                  <a:srgbClr val="EE11FF"/>
                </a:solidFill>
                <a:highlight>
                  <a:srgbClr val="F0F0F0"/>
                </a:highlight>
                <a:latin typeface="Roboto Mono"/>
                <a:ea typeface="Roboto Mono"/>
                <a:cs typeface="Roboto Mono"/>
                <a:sym typeface="Roboto Mono"/>
              </a:rPr>
              <a:t>&lt;</a:t>
            </a:r>
            <a:r>
              <a:rPr lang="vi" sz="1000">
                <a:solidFill>
                  <a:srgbClr val="1AB1CD"/>
                </a:solidFill>
                <a:highlight>
                  <a:srgbClr val="F0F0F0"/>
                </a:highlight>
                <a:latin typeface="Roboto Mono"/>
                <a:ea typeface="Roboto Mono"/>
                <a:cs typeface="Roboto Mono"/>
                <a:sym typeface="Roboto Mono"/>
              </a:rPr>
              <a:t>string</a:t>
            </a:r>
            <a:r>
              <a:rPr b="1" lang="vi" sz="1000">
                <a:solidFill>
                  <a:srgbClr val="EE11FF"/>
                </a:solidFill>
                <a:highlight>
                  <a:srgbClr val="F0F0F0"/>
                </a:highlight>
                <a:latin typeface="Roboto Mono"/>
                <a:ea typeface="Roboto Mono"/>
                <a:cs typeface="Roboto Mono"/>
                <a:sym typeface="Roboto Mono"/>
              </a:rPr>
              <a:t>&gt;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stringContainer</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"Trung"</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intValue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intContainer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getValue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doubleValue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doubleContainer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getValue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string</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stringValue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stringContainer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getValue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"int value: "</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intValue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endl</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"double value: "</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doubleValue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endl</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"string value: "</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stringValue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endl</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0" y="744575"/>
            <a:ext cx="8520600" cy="64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Advanced template techniques</a:t>
            </a:r>
            <a:endParaRPr sz="2800"/>
          </a:p>
        </p:txBody>
      </p:sp>
      <p:sp>
        <p:nvSpPr>
          <p:cNvPr id="85" name="Google Shape;85;p18"/>
          <p:cNvSpPr txBox="1"/>
          <p:nvPr/>
        </p:nvSpPr>
        <p:spPr>
          <a:xfrm>
            <a:off x="313325" y="1485475"/>
            <a:ext cx="8520600" cy="3001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Times New Roman"/>
              <a:buAutoNum type="arabicPeriod"/>
            </a:pPr>
            <a:r>
              <a:rPr lang="vi" sz="1800">
                <a:solidFill>
                  <a:schemeClr val="dk1"/>
                </a:solidFill>
                <a:latin typeface="Times New Roman"/>
                <a:ea typeface="Times New Roman"/>
                <a:cs typeface="Times New Roman"/>
                <a:sym typeface="Times New Roman"/>
              </a:rPr>
              <a:t>Metaprogramming</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vi" sz="1800">
                <a:solidFill>
                  <a:schemeClr val="dk1"/>
                </a:solidFill>
                <a:latin typeface="Times New Roman"/>
                <a:ea typeface="Times New Roman"/>
                <a:cs typeface="Times New Roman"/>
                <a:sym typeface="Times New Roman"/>
              </a:rPr>
              <a:t>Mục đích: Tính toán giai thừa tại thời điểm biên dịch.</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0" y="744575"/>
            <a:ext cx="8520600" cy="64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Advanced template techniques</a:t>
            </a:r>
            <a:endParaRPr sz="2800"/>
          </a:p>
        </p:txBody>
      </p:sp>
      <p:sp>
        <p:nvSpPr>
          <p:cNvPr id="91" name="Google Shape;91;p19"/>
          <p:cNvSpPr/>
          <p:nvPr/>
        </p:nvSpPr>
        <p:spPr>
          <a:xfrm>
            <a:off x="332200" y="1391075"/>
            <a:ext cx="8399400" cy="3133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505050"/>
                </a:solidFill>
                <a:highlight>
                  <a:srgbClr val="EFECF4"/>
                </a:highlight>
                <a:latin typeface="Roboto Mono"/>
                <a:ea typeface="Roboto Mono"/>
                <a:cs typeface="Roboto Mono"/>
                <a:sym typeface="Roboto Mono"/>
              </a:rPr>
              <a:t>#include &lt;iostream&gt;</a:t>
            </a:r>
            <a:br>
              <a:rPr lang="vi" sz="1000">
                <a:highlight>
                  <a:srgbClr val="EFECF4"/>
                </a:highlight>
                <a:latin typeface="Roboto Mono"/>
                <a:ea typeface="Roboto Mono"/>
                <a:cs typeface="Roboto Mono"/>
                <a:sym typeface="Roboto Mono"/>
              </a:rPr>
            </a:br>
            <a:endParaRPr sz="1000">
              <a:highlight>
                <a:srgbClr val="EFECF4"/>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EFECF4"/>
                </a:highlight>
                <a:latin typeface="Roboto Mono"/>
                <a:ea typeface="Roboto Mono"/>
                <a:cs typeface="Roboto Mono"/>
                <a:sym typeface="Roboto Mono"/>
              </a:rPr>
              <a:t>using namespace std;</a:t>
            </a:r>
            <a:endParaRPr sz="1000">
              <a:highlight>
                <a:srgbClr val="EFECF4"/>
              </a:highlight>
              <a:latin typeface="Roboto Mono"/>
              <a:ea typeface="Roboto Mono"/>
              <a:cs typeface="Roboto Mono"/>
              <a:sym typeface="Roboto Mono"/>
            </a:endParaRPr>
          </a:p>
          <a:p>
            <a:pPr indent="0" lvl="0" marL="0" rtl="0" algn="l">
              <a:lnSpc>
                <a:spcPct val="115000"/>
              </a:lnSpc>
              <a:spcBef>
                <a:spcPts val="0"/>
              </a:spcBef>
              <a:spcAft>
                <a:spcPts val="0"/>
              </a:spcAft>
              <a:buNone/>
            </a:pPr>
            <a:br>
              <a:rPr lang="vi" sz="1000">
                <a:highlight>
                  <a:srgbClr val="EFECF4"/>
                </a:highlight>
                <a:latin typeface="Roboto Mono"/>
                <a:ea typeface="Roboto Mono"/>
                <a:cs typeface="Roboto Mono"/>
                <a:sym typeface="Roboto Mono"/>
              </a:rPr>
            </a:br>
            <a:r>
              <a:rPr b="1" lang="vi" sz="1000">
                <a:solidFill>
                  <a:srgbClr val="700080"/>
                </a:solidFill>
                <a:highlight>
                  <a:srgbClr val="EFECF4"/>
                </a:highlight>
                <a:latin typeface="Roboto Mono"/>
                <a:ea typeface="Roboto Mono"/>
                <a:cs typeface="Roboto Mono"/>
                <a:sym typeface="Roboto Mono"/>
              </a:rPr>
              <a:t>template</a:t>
            </a:r>
            <a:r>
              <a:rPr lang="vi" sz="1000">
                <a:highlight>
                  <a:srgbClr val="EFECF4"/>
                </a:highlight>
                <a:latin typeface="Roboto Mono"/>
                <a:ea typeface="Roboto Mono"/>
                <a:cs typeface="Roboto Mono"/>
                <a:sym typeface="Roboto Mono"/>
              </a:rPr>
              <a:t> </a:t>
            </a:r>
            <a:r>
              <a:rPr b="1" lang="vi" sz="1000">
                <a:solidFill>
                  <a:srgbClr val="EE11FF"/>
                </a:solidFill>
                <a:highlight>
                  <a:srgbClr val="EFECF4"/>
                </a:highlight>
                <a:latin typeface="Roboto Mono"/>
                <a:ea typeface="Roboto Mono"/>
                <a:cs typeface="Roboto Mono"/>
                <a:sym typeface="Roboto Mono"/>
              </a:rPr>
              <a:t>&lt;</a:t>
            </a:r>
            <a:r>
              <a:rPr lang="vi" sz="1000">
                <a:solidFill>
                  <a:srgbClr val="008050"/>
                </a:solidFill>
                <a:highlight>
                  <a:srgbClr val="EFECF4"/>
                </a:highlight>
                <a:latin typeface="Roboto Mono"/>
                <a:ea typeface="Roboto Mono"/>
                <a:cs typeface="Roboto Mono"/>
                <a:sym typeface="Roboto Mono"/>
              </a:rPr>
              <a:t>unsigned</a:t>
            </a:r>
            <a:r>
              <a:rPr lang="vi" sz="1000">
                <a:highlight>
                  <a:srgbClr val="EFECF4"/>
                </a:highlight>
                <a:latin typeface="Roboto Mono"/>
                <a:ea typeface="Roboto Mono"/>
                <a:cs typeface="Roboto Mono"/>
                <a:sym typeface="Roboto Mono"/>
              </a:rPr>
              <a:t> </a:t>
            </a:r>
            <a:r>
              <a:rPr lang="vi" sz="1000">
                <a:solidFill>
                  <a:srgbClr val="008050"/>
                </a:solidFill>
                <a:highlight>
                  <a:srgbClr val="EFECF4"/>
                </a:highlight>
                <a:latin typeface="Roboto Mono"/>
                <a:ea typeface="Roboto Mono"/>
                <a:cs typeface="Roboto Mono"/>
                <a:sym typeface="Roboto Mono"/>
              </a:rPr>
              <a:t>int</a:t>
            </a:r>
            <a:r>
              <a:rPr lang="vi" sz="1000">
                <a:highlight>
                  <a:srgbClr val="EFECF4"/>
                </a:highlight>
                <a:latin typeface="Roboto Mono"/>
                <a:ea typeface="Roboto Mono"/>
                <a:cs typeface="Roboto Mono"/>
                <a:sym typeface="Roboto Mono"/>
              </a:rPr>
              <a:t> </a:t>
            </a:r>
            <a:r>
              <a:rPr lang="vi" sz="1000">
                <a:solidFill>
                  <a:srgbClr val="1AB1CD"/>
                </a:solidFill>
                <a:highlight>
                  <a:srgbClr val="EFECF4"/>
                </a:highlight>
                <a:latin typeface="Roboto Mono"/>
                <a:ea typeface="Roboto Mono"/>
                <a:cs typeface="Roboto Mono"/>
                <a:sym typeface="Roboto Mono"/>
              </a:rPr>
              <a:t>n</a:t>
            </a:r>
            <a:r>
              <a:rPr b="1" lang="vi" sz="1000">
                <a:solidFill>
                  <a:srgbClr val="EE11FF"/>
                </a:solidFill>
                <a:highlight>
                  <a:srgbClr val="EFECF4"/>
                </a:highlight>
                <a:latin typeface="Roboto Mono"/>
                <a:ea typeface="Roboto Mono"/>
                <a:cs typeface="Roboto Mono"/>
                <a:sym typeface="Roboto Mono"/>
              </a:rPr>
              <a:t>&gt;</a:t>
            </a:r>
            <a:br>
              <a:rPr lang="vi" sz="1000">
                <a:highlight>
                  <a:srgbClr val="EFECF4"/>
                </a:highlight>
                <a:latin typeface="Roboto Mono"/>
                <a:ea typeface="Roboto Mono"/>
                <a:cs typeface="Roboto Mono"/>
                <a:sym typeface="Roboto Mono"/>
              </a:rPr>
            </a:br>
            <a:r>
              <a:rPr b="1" lang="vi" sz="1000">
                <a:solidFill>
                  <a:srgbClr val="700080"/>
                </a:solidFill>
                <a:highlight>
                  <a:srgbClr val="EFECF4"/>
                </a:highlight>
                <a:latin typeface="Roboto Mono"/>
                <a:ea typeface="Roboto Mono"/>
                <a:cs typeface="Roboto Mono"/>
                <a:sym typeface="Roboto Mono"/>
              </a:rPr>
              <a:t>struct</a:t>
            </a:r>
            <a:r>
              <a:rPr lang="vi" sz="1000">
                <a:highlight>
                  <a:srgbClr val="EFECF4"/>
                </a:highlight>
                <a:latin typeface="Roboto Mono"/>
                <a:ea typeface="Roboto Mono"/>
                <a:cs typeface="Roboto Mono"/>
                <a:sym typeface="Roboto Mono"/>
              </a:rPr>
              <a:t> </a:t>
            </a:r>
            <a:r>
              <a:rPr lang="vi" sz="1000">
                <a:solidFill>
                  <a:srgbClr val="0000F0"/>
                </a:solidFill>
                <a:highlight>
                  <a:srgbClr val="EFECF4"/>
                </a:highlight>
                <a:latin typeface="Roboto Mono"/>
                <a:ea typeface="Roboto Mono"/>
                <a:cs typeface="Roboto Mono"/>
                <a:sym typeface="Roboto Mono"/>
              </a:rPr>
              <a:t>Factorial</a:t>
            </a:r>
            <a:r>
              <a:rPr lang="vi" sz="1000">
                <a:highlight>
                  <a:srgbClr val="EFECF4"/>
                </a:highlight>
                <a:latin typeface="Roboto Mono"/>
                <a:ea typeface="Roboto Mono"/>
                <a:cs typeface="Roboto Mono"/>
                <a:sym typeface="Roboto Mono"/>
              </a:rPr>
              <a:t> {</a:t>
            </a:r>
            <a:br>
              <a:rPr lang="vi" sz="1000">
                <a:highlight>
                  <a:srgbClr val="EFECF4"/>
                </a:highlight>
                <a:latin typeface="Roboto Mono"/>
                <a:ea typeface="Roboto Mono"/>
                <a:cs typeface="Roboto Mono"/>
                <a:sym typeface="Roboto Mono"/>
              </a:rPr>
            </a:br>
            <a:r>
              <a:rPr lang="vi" sz="1000">
                <a:highlight>
                  <a:srgbClr val="EFECF4"/>
                </a:highlight>
                <a:latin typeface="Roboto Mono"/>
                <a:ea typeface="Roboto Mono"/>
                <a:cs typeface="Roboto Mono"/>
                <a:sym typeface="Roboto Mono"/>
              </a:rPr>
              <a:t> </a:t>
            </a:r>
            <a:r>
              <a:rPr b="1" lang="vi" sz="1000">
                <a:solidFill>
                  <a:srgbClr val="700080"/>
                </a:solidFill>
                <a:highlight>
                  <a:srgbClr val="EFECF4"/>
                </a:highlight>
                <a:latin typeface="Roboto Mono"/>
                <a:ea typeface="Roboto Mono"/>
                <a:cs typeface="Roboto Mono"/>
                <a:sym typeface="Roboto Mono"/>
              </a:rPr>
              <a:t>enum</a:t>
            </a:r>
            <a:r>
              <a:rPr lang="vi" sz="1000">
                <a:highlight>
                  <a:srgbClr val="EFECF4"/>
                </a:highlight>
                <a:latin typeface="Roboto Mono"/>
                <a:ea typeface="Roboto Mono"/>
                <a:cs typeface="Roboto Mono"/>
                <a:sym typeface="Roboto Mono"/>
              </a:rPr>
              <a:t> </a:t>
            </a:r>
            <a:endParaRPr sz="1000">
              <a:highlight>
                <a:srgbClr val="EFECF4"/>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EFECF4"/>
                </a:highlight>
                <a:latin typeface="Roboto Mono"/>
                <a:ea typeface="Roboto Mono"/>
                <a:cs typeface="Roboto Mono"/>
                <a:sym typeface="Roboto Mono"/>
              </a:rPr>
              <a:t>{ </a:t>
            </a:r>
            <a:endParaRPr sz="1000">
              <a:highlight>
                <a:srgbClr val="EFECF4"/>
              </a:highlight>
              <a:latin typeface="Roboto Mono"/>
              <a:ea typeface="Roboto Mono"/>
              <a:cs typeface="Roboto Mono"/>
              <a:sym typeface="Roboto Mono"/>
            </a:endParaRPr>
          </a:p>
          <a:p>
            <a:pPr indent="457200" lvl="0" marL="0" rtl="0" algn="l">
              <a:lnSpc>
                <a:spcPct val="115000"/>
              </a:lnSpc>
              <a:spcBef>
                <a:spcPts val="0"/>
              </a:spcBef>
              <a:spcAft>
                <a:spcPts val="0"/>
              </a:spcAft>
              <a:buNone/>
            </a:pPr>
            <a:r>
              <a:rPr lang="vi" sz="1000">
                <a:solidFill>
                  <a:srgbClr val="1AB1CD"/>
                </a:solidFill>
                <a:highlight>
                  <a:srgbClr val="EFECF4"/>
                </a:highlight>
                <a:latin typeface="Roboto Mono"/>
                <a:ea typeface="Roboto Mono"/>
                <a:cs typeface="Roboto Mono"/>
                <a:sym typeface="Roboto Mono"/>
              </a:rPr>
              <a:t>value</a:t>
            </a:r>
            <a:r>
              <a:rPr lang="vi" sz="1000">
                <a:highlight>
                  <a:srgbClr val="EFECF4"/>
                </a:highlight>
                <a:latin typeface="Roboto Mono"/>
                <a:ea typeface="Roboto Mono"/>
                <a:cs typeface="Roboto Mono"/>
                <a:sym typeface="Roboto Mono"/>
              </a:rPr>
              <a:t> </a:t>
            </a:r>
            <a:r>
              <a:rPr b="1" lang="vi" sz="1000">
                <a:solidFill>
                  <a:srgbClr val="EE11FF"/>
                </a:solidFill>
                <a:highlight>
                  <a:srgbClr val="EFECF4"/>
                </a:highlight>
                <a:latin typeface="Roboto Mono"/>
                <a:ea typeface="Roboto Mono"/>
                <a:cs typeface="Roboto Mono"/>
                <a:sym typeface="Roboto Mono"/>
              </a:rPr>
              <a:t>=</a:t>
            </a:r>
            <a:r>
              <a:rPr lang="vi" sz="1000">
                <a:highlight>
                  <a:srgbClr val="EFECF4"/>
                </a:highlight>
                <a:latin typeface="Roboto Mono"/>
                <a:ea typeface="Roboto Mono"/>
                <a:cs typeface="Roboto Mono"/>
                <a:sym typeface="Roboto Mono"/>
              </a:rPr>
              <a:t> </a:t>
            </a:r>
            <a:r>
              <a:rPr lang="vi" sz="1000">
                <a:solidFill>
                  <a:srgbClr val="1AB1CD"/>
                </a:solidFill>
                <a:highlight>
                  <a:srgbClr val="EFECF4"/>
                </a:highlight>
                <a:latin typeface="Roboto Mono"/>
                <a:ea typeface="Roboto Mono"/>
                <a:cs typeface="Roboto Mono"/>
                <a:sym typeface="Roboto Mono"/>
              </a:rPr>
              <a:t>n</a:t>
            </a:r>
            <a:r>
              <a:rPr lang="vi" sz="1000">
                <a:highlight>
                  <a:srgbClr val="EFECF4"/>
                </a:highlight>
                <a:latin typeface="Roboto Mono"/>
                <a:ea typeface="Roboto Mono"/>
                <a:cs typeface="Roboto Mono"/>
                <a:sym typeface="Roboto Mono"/>
              </a:rPr>
              <a:t> </a:t>
            </a:r>
            <a:r>
              <a:rPr b="1" lang="vi" sz="1000">
                <a:solidFill>
                  <a:srgbClr val="EE11FF"/>
                </a:solidFill>
                <a:highlight>
                  <a:srgbClr val="EFECF4"/>
                </a:highlight>
                <a:latin typeface="Roboto Mono"/>
                <a:ea typeface="Roboto Mono"/>
                <a:cs typeface="Roboto Mono"/>
                <a:sym typeface="Roboto Mono"/>
              </a:rPr>
              <a:t>*</a:t>
            </a:r>
            <a:r>
              <a:rPr lang="vi" sz="1000">
                <a:highlight>
                  <a:srgbClr val="EFECF4"/>
                </a:highlight>
                <a:latin typeface="Roboto Mono"/>
                <a:ea typeface="Roboto Mono"/>
                <a:cs typeface="Roboto Mono"/>
                <a:sym typeface="Roboto Mono"/>
              </a:rPr>
              <a:t> </a:t>
            </a:r>
            <a:r>
              <a:rPr lang="vi" sz="1000">
                <a:solidFill>
                  <a:srgbClr val="1AB1CD"/>
                </a:solidFill>
                <a:highlight>
                  <a:srgbClr val="EFECF4"/>
                </a:highlight>
                <a:latin typeface="Roboto Mono"/>
                <a:ea typeface="Roboto Mono"/>
                <a:cs typeface="Roboto Mono"/>
                <a:sym typeface="Roboto Mono"/>
              </a:rPr>
              <a:t>Factorial</a:t>
            </a:r>
            <a:r>
              <a:rPr b="1" lang="vi" sz="1000">
                <a:solidFill>
                  <a:srgbClr val="EE11FF"/>
                </a:solidFill>
                <a:highlight>
                  <a:srgbClr val="EFECF4"/>
                </a:highlight>
                <a:latin typeface="Roboto Mono"/>
                <a:ea typeface="Roboto Mono"/>
                <a:cs typeface="Roboto Mono"/>
                <a:sym typeface="Roboto Mono"/>
              </a:rPr>
              <a:t>&lt;</a:t>
            </a:r>
            <a:r>
              <a:rPr lang="vi" sz="1000">
                <a:solidFill>
                  <a:srgbClr val="1AB1CD"/>
                </a:solidFill>
                <a:highlight>
                  <a:srgbClr val="EFECF4"/>
                </a:highlight>
                <a:latin typeface="Roboto Mono"/>
                <a:ea typeface="Roboto Mono"/>
                <a:cs typeface="Roboto Mono"/>
                <a:sym typeface="Roboto Mono"/>
              </a:rPr>
              <a:t>n</a:t>
            </a:r>
            <a:r>
              <a:rPr lang="vi" sz="1000">
                <a:highlight>
                  <a:srgbClr val="EFECF4"/>
                </a:highlight>
                <a:latin typeface="Roboto Mono"/>
                <a:ea typeface="Roboto Mono"/>
                <a:cs typeface="Roboto Mono"/>
                <a:sym typeface="Roboto Mono"/>
              </a:rPr>
              <a:t> </a:t>
            </a:r>
            <a:r>
              <a:rPr b="1" lang="vi" sz="1000">
                <a:solidFill>
                  <a:srgbClr val="EE11FF"/>
                </a:solidFill>
                <a:highlight>
                  <a:srgbClr val="EFECF4"/>
                </a:highlight>
                <a:latin typeface="Roboto Mono"/>
                <a:ea typeface="Roboto Mono"/>
                <a:cs typeface="Roboto Mono"/>
                <a:sym typeface="Roboto Mono"/>
              </a:rPr>
              <a:t>-</a:t>
            </a:r>
            <a:r>
              <a:rPr lang="vi" sz="1000">
                <a:highlight>
                  <a:srgbClr val="EFECF4"/>
                </a:highlight>
                <a:latin typeface="Roboto Mono"/>
                <a:ea typeface="Roboto Mono"/>
                <a:cs typeface="Roboto Mono"/>
                <a:sym typeface="Roboto Mono"/>
              </a:rPr>
              <a:t> </a:t>
            </a:r>
            <a:r>
              <a:rPr lang="vi" sz="1000">
                <a:solidFill>
                  <a:srgbClr val="106040"/>
                </a:solidFill>
                <a:highlight>
                  <a:srgbClr val="EFECF4"/>
                </a:highlight>
                <a:latin typeface="Roboto Mono"/>
                <a:ea typeface="Roboto Mono"/>
                <a:cs typeface="Roboto Mono"/>
                <a:sym typeface="Roboto Mono"/>
              </a:rPr>
              <a:t>1</a:t>
            </a:r>
            <a:r>
              <a:rPr b="1" lang="vi" sz="1000">
                <a:solidFill>
                  <a:srgbClr val="EE11FF"/>
                </a:solidFill>
                <a:highlight>
                  <a:srgbClr val="EFECF4"/>
                </a:highlight>
                <a:latin typeface="Roboto Mono"/>
                <a:ea typeface="Roboto Mono"/>
                <a:cs typeface="Roboto Mono"/>
                <a:sym typeface="Roboto Mono"/>
              </a:rPr>
              <a:t>&gt;</a:t>
            </a:r>
            <a:r>
              <a:rPr lang="vi" sz="1000">
                <a:highlight>
                  <a:srgbClr val="EFECF4"/>
                </a:highlight>
                <a:latin typeface="Roboto Mono"/>
                <a:ea typeface="Roboto Mono"/>
                <a:cs typeface="Roboto Mono"/>
                <a:sym typeface="Roboto Mono"/>
              </a:rPr>
              <a:t>::</a:t>
            </a:r>
            <a:r>
              <a:rPr lang="vi" sz="1000">
                <a:solidFill>
                  <a:srgbClr val="1AB1CD"/>
                </a:solidFill>
                <a:highlight>
                  <a:srgbClr val="EFECF4"/>
                </a:highlight>
                <a:latin typeface="Roboto Mono"/>
                <a:ea typeface="Roboto Mono"/>
                <a:cs typeface="Roboto Mono"/>
                <a:sym typeface="Roboto Mono"/>
              </a:rPr>
              <a:t>value</a:t>
            </a:r>
            <a:r>
              <a:rPr lang="vi" sz="1000">
                <a:highlight>
                  <a:srgbClr val="EFECF4"/>
                </a:highlight>
                <a:latin typeface="Roboto Mono"/>
                <a:ea typeface="Roboto Mono"/>
                <a:cs typeface="Roboto Mono"/>
                <a:sym typeface="Roboto Mono"/>
              </a:rPr>
              <a:t> </a:t>
            </a:r>
            <a:endParaRPr sz="1000">
              <a:highlight>
                <a:srgbClr val="EFECF4"/>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EFECF4"/>
                </a:highlight>
                <a:latin typeface="Roboto Mono"/>
                <a:ea typeface="Roboto Mono"/>
                <a:cs typeface="Roboto Mono"/>
                <a:sym typeface="Roboto Mono"/>
              </a:rPr>
              <a:t>};</a:t>
            </a:r>
            <a:br>
              <a:rPr lang="vi" sz="1000">
                <a:highlight>
                  <a:srgbClr val="EFECF4"/>
                </a:highlight>
                <a:latin typeface="Roboto Mono"/>
                <a:ea typeface="Roboto Mono"/>
                <a:cs typeface="Roboto Mono"/>
                <a:sym typeface="Roboto Mono"/>
              </a:rPr>
            </a:br>
            <a:r>
              <a:rPr lang="vi" sz="1000">
                <a:highlight>
                  <a:srgbClr val="EFECF4"/>
                </a:highlight>
                <a:latin typeface="Roboto Mono"/>
                <a:ea typeface="Roboto Mono"/>
                <a:cs typeface="Roboto Mono"/>
                <a:sym typeface="Roboto Mono"/>
              </a:rPr>
              <a:t>};</a:t>
            </a:r>
            <a:endParaRPr sz="1000">
              <a:highlight>
                <a:srgbClr val="EFECF4"/>
              </a:highlight>
              <a:latin typeface="Roboto Mono"/>
              <a:ea typeface="Roboto Mono"/>
              <a:cs typeface="Roboto Mono"/>
              <a:sym typeface="Roboto Mono"/>
            </a:endParaRPr>
          </a:p>
          <a:p>
            <a:pPr indent="0" lvl="0" marL="0" rtl="0" algn="l">
              <a:lnSpc>
                <a:spcPct val="115000"/>
              </a:lnSpc>
              <a:spcBef>
                <a:spcPts val="0"/>
              </a:spcBef>
              <a:spcAft>
                <a:spcPts val="0"/>
              </a:spcAft>
              <a:buNone/>
            </a:pPr>
            <a:br>
              <a:rPr lang="vi" sz="1000">
                <a:highlight>
                  <a:srgbClr val="EFECF4"/>
                </a:highlight>
                <a:latin typeface="Roboto Mono"/>
                <a:ea typeface="Roboto Mono"/>
                <a:cs typeface="Roboto Mono"/>
                <a:sym typeface="Roboto Mono"/>
              </a:rPr>
            </a:br>
            <a:r>
              <a:rPr b="1" lang="vi" sz="1000">
                <a:solidFill>
                  <a:srgbClr val="700080"/>
                </a:solidFill>
                <a:highlight>
                  <a:srgbClr val="EFECF4"/>
                </a:highlight>
                <a:latin typeface="Roboto Mono"/>
                <a:ea typeface="Roboto Mono"/>
                <a:cs typeface="Roboto Mono"/>
                <a:sym typeface="Roboto Mono"/>
              </a:rPr>
              <a:t>template</a:t>
            </a:r>
            <a:r>
              <a:rPr lang="vi" sz="1000">
                <a:highlight>
                  <a:srgbClr val="EFECF4"/>
                </a:highlight>
                <a:latin typeface="Roboto Mono"/>
                <a:ea typeface="Roboto Mono"/>
                <a:cs typeface="Roboto Mono"/>
                <a:sym typeface="Roboto Mono"/>
              </a:rPr>
              <a:t> </a:t>
            </a:r>
            <a:r>
              <a:rPr b="1" lang="vi" sz="1000">
                <a:solidFill>
                  <a:srgbClr val="EE11FF"/>
                </a:solidFill>
                <a:highlight>
                  <a:srgbClr val="EFECF4"/>
                </a:highlight>
                <a:latin typeface="Roboto Mono"/>
                <a:ea typeface="Roboto Mono"/>
                <a:cs typeface="Roboto Mono"/>
                <a:sym typeface="Roboto Mono"/>
              </a:rPr>
              <a:t>&lt;&gt;</a:t>
            </a:r>
            <a:br>
              <a:rPr lang="vi" sz="1000">
                <a:highlight>
                  <a:srgbClr val="EFECF4"/>
                </a:highlight>
                <a:latin typeface="Roboto Mono"/>
                <a:ea typeface="Roboto Mono"/>
                <a:cs typeface="Roboto Mono"/>
                <a:sym typeface="Roboto Mono"/>
              </a:rPr>
            </a:br>
            <a:r>
              <a:rPr b="1" lang="vi" sz="1000">
                <a:solidFill>
                  <a:srgbClr val="700080"/>
                </a:solidFill>
                <a:highlight>
                  <a:srgbClr val="EFECF4"/>
                </a:highlight>
                <a:latin typeface="Roboto Mono"/>
                <a:ea typeface="Roboto Mono"/>
                <a:cs typeface="Roboto Mono"/>
                <a:sym typeface="Roboto Mono"/>
              </a:rPr>
              <a:t>struct</a:t>
            </a:r>
            <a:r>
              <a:rPr lang="vi" sz="1000">
                <a:highlight>
                  <a:srgbClr val="EFECF4"/>
                </a:highlight>
                <a:latin typeface="Roboto Mono"/>
                <a:ea typeface="Roboto Mono"/>
                <a:cs typeface="Roboto Mono"/>
                <a:sym typeface="Roboto Mono"/>
              </a:rPr>
              <a:t> </a:t>
            </a:r>
            <a:r>
              <a:rPr lang="vi" sz="1000">
                <a:solidFill>
                  <a:srgbClr val="0000F0"/>
                </a:solidFill>
                <a:highlight>
                  <a:srgbClr val="EFECF4"/>
                </a:highlight>
                <a:latin typeface="Roboto Mono"/>
                <a:ea typeface="Roboto Mono"/>
                <a:cs typeface="Roboto Mono"/>
                <a:sym typeface="Roboto Mono"/>
              </a:rPr>
              <a:t>Factorial</a:t>
            </a:r>
            <a:r>
              <a:rPr b="1" lang="vi" sz="1000">
                <a:solidFill>
                  <a:srgbClr val="EE11FF"/>
                </a:solidFill>
                <a:highlight>
                  <a:srgbClr val="EFECF4"/>
                </a:highlight>
                <a:latin typeface="Roboto Mono"/>
                <a:ea typeface="Roboto Mono"/>
                <a:cs typeface="Roboto Mono"/>
                <a:sym typeface="Roboto Mono"/>
              </a:rPr>
              <a:t>&lt;</a:t>
            </a:r>
            <a:r>
              <a:rPr lang="vi" sz="1000">
                <a:solidFill>
                  <a:srgbClr val="106040"/>
                </a:solidFill>
                <a:highlight>
                  <a:srgbClr val="EFECF4"/>
                </a:highlight>
                <a:latin typeface="Roboto Mono"/>
                <a:ea typeface="Roboto Mono"/>
                <a:cs typeface="Roboto Mono"/>
                <a:sym typeface="Roboto Mono"/>
              </a:rPr>
              <a:t>0</a:t>
            </a:r>
            <a:r>
              <a:rPr b="1" lang="vi" sz="1000">
                <a:solidFill>
                  <a:srgbClr val="EE11FF"/>
                </a:solidFill>
                <a:highlight>
                  <a:srgbClr val="EFECF4"/>
                </a:highlight>
                <a:latin typeface="Roboto Mono"/>
                <a:ea typeface="Roboto Mono"/>
                <a:cs typeface="Roboto Mono"/>
                <a:sym typeface="Roboto Mono"/>
              </a:rPr>
              <a:t>&gt;</a:t>
            </a:r>
            <a:r>
              <a:rPr lang="vi" sz="1000">
                <a:highlight>
                  <a:srgbClr val="EFECF4"/>
                </a:highlight>
                <a:latin typeface="Roboto Mono"/>
                <a:ea typeface="Roboto Mono"/>
                <a:cs typeface="Roboto Mono"/>
                <a:sym typeface="Roboto Mono"/>
              </a:rPr>
              <a:t> {</a:t>
            </a:r>
            <a:br>
              <a:rPr lang="vi" sz="1000">
                <a:highlight>
                  <a:srgbClr val="EFECF4"/>
                </a:highlight>
                <a:latin typeface="Roboto Mono"/>
                <a:ea typeface="Roboto Mono"/>
                <a:cs typeface="Roboto Mono"/>
                <a:sym typeface="Roboto Mono"/>
              </a:rPr>
            </a:br>
            <a:r>
              <a:rPr lang="vi" sz="1000">
                <a:highlight>
                  <a:srgbClr val="EFECF4"/>
                </a:highlight>
                <a:latin typeface="Roboto Mono"/>
                <a:ea typeface="Roboto Mono"/>
                <a:cs typeface="Roboto Mono"/>
                <a:sym typeface="Roboto Mono"/>
              </a:rPr>
              <a:t> </a:t>
            </a:r>
            <a:r>
              <a:rPr b="1" lang="vi" sz="1000">
                <a:solidFill>
                  <a:srgbClr val="700080"/>
                </a:solidFill>
                <a:highlight>
                  <a:srgbClr val="EFECF4"/>
                </a:highlight>
                <a:latin typeface="Roboto Mono"/>
                <a:ea typeface="Roboto Mono"/>
                <a:cs typeface="Roboto Mono"/>
                <a:sym typeface="Roboto Mono"/>
              </a:rPr>
              <a:t>enum</a:t>
            </a:r>
            <a:r>
              <a:rPr lang="vi" sz="1000">
                <a:highlight>
                  <a:srgbClr val="EFECF4"/>
                </a:highlight>
                <a:latin typeface="Roboto Mono"/>
                <a:ea typeface="Roboto Mono"/>
                <a:cs typeface="Roboto Mono"/>
                <a:sym typeface="Roboto Mono"/>
              </a:rPr>
              <a:t> { </a:t>
            </a:r>
            <a:r>
              <a:rPr lang="vi" sz="1000">
                <a:solidFill>
                  <a:srgbClr val="1AB1CD"/>
                </a:solidFill>
                <a:highlight>
                  <a:srgbClr val="EFECF4"/>
                </a:highlight>
                <a:latin typeface="Roboto Mono"/>
                <a:ea typeface="Roboto Mono"/>
                <a:cs typeface="Roboto Mono"/>
                <a:sym typeface="Roboto Mono"/>
              </a:rPr>
              <a:t>value</a:t>
            </a:r>
            <a:r>
              <a:rPr lang="vi" sz="1000">
                <a:highlight>
                  <a:srgbClr val="EFECF4"/>
                </a:highlight>
                <a:latin typeface="Roboto Mono"/>
                <a:ea typeface="Roboto Mono"/>
                <a:cs typeface="Roboto Mono"/>
                <a:sym typeface="Roboto Mono"/>
              </a:rPr>
              <a:t> </a:t>
            </a:r>
            <a:r>
              <a:rPr b="1" lang="vi" sz="1000">
                <a:solidFill>
                  <a:srgbClr val="EE11FF"/>
                </a:solidFill>
                <a:highlight>
                  <a:srgbClr val="EFECF4"/>
                </a:highlight>
                <a:latin typeface="Roboto Mono"/>
                <a:ea typeface="Roboto Mono"/>
                <a:cs typeface="Roboto Mono"/>
                <a:sym typeface="Roboto Mono"/>
              </a:rPr>
              <a:t>=</a:t>
            </a:r>
            <a:r>
              <a:rPr lang="vi" sz="1000">
                <a:highlight>
                  <a:srgbClr val="EFECF4"/>
                </a:highlight>
                <a:latin typeface="Roboto Mono"/>
                <a:ea typeface="Roboto Mono"/>
                <a:cs typeface="Roboto Mono"/>
                <a:sym typeface="Roboto Mono"/>
              </a:rPr>
              <a:t> </a:t>
            </a:r>
            <a:r>
              <a:rPr lang="vi" sz="1000">
                <a:solidFill>
                  <a:srgbClr val="106040"/>
                </a:solidFill>
                <a:highlight>
                  <a:srgbClr val="EFECF4"/>
                </a:highlight>
                <a:latin typeface="Roboto Mono"/>
                <a:ea typeface="Roboto Mono"/>
                <a:cs typeface="Roboto Mono"/>
                <a:sym typeface="Roboto Mono"/>
              </a:rPr>
              <a:t>1</a:t>
            </a:r>
            <a:r>
              <a:rPr lang="vi" sz="1000">
                <a:highlight>
                  <a:srgbClr val="EFECF4"/>
                </a:highlight>
                <a:latin typeface="Roboto Mono"/>
                <a:ea typeface="Roboto Mono"/>
                <a:cs typeface="Roboto Mono"/>
                <a:sym typeface="Roboto Mono"/>
              </a:rPr>
              <a:t> };</a:t>
            </a:r>
            <a:br>
              <a:rPr lang="vi" sz="1000">
                <a:highlight>
                  <a:srgbClr val="EFECF4"/>
                </a:highlight>
                <a:latin typeface="Roboto Mono"/>
                <a:ea typeface="Roboto Mono"/>
                <a:cs typeface="Roboto Mono"/>
                <a:sym typeface="Roboto Mono"/>
              </a:rPr>
            </a:br>
            <a:r>
              <a:rPr lang="vi" sz="1000">
                <a:highlight>
                  <a:srgbClr val="EFECF4"/>
                </a:highlight>
                <a:latin typeface="Roboto Mono"/>
                <a:ea typeface="Roboto Mono"/>
                <a:cs typeface="Roboto Mono"/>
                <a:sym typeface="Roboto Mono"/>
              </a:rPr>
              <a:t>};</a:t>
            </a:r>
            <a:br>
              <a:rPr lang="vi" sz="1000">
                <a:highlight>
                  <a:srgbClr val="EFECF4"/>
                </a:highlight>
                <a:latin typeface="Roboto Mono"/>
                <a:ea typeface="Roboto Mono"/>
                <a:cs typeface="Roboto Mono"/>
                <a:sym typeface="Roboto Mono"/>
              </a:rPr>
            </a:br>
            <a:br>
              <a:rPr lang="vi" sz="1000">
                <a:highlight>
                  <a:srgbClr val="EFECF4"/>
                </a:highlight>
                <a:latin typeface="Roboto Mono"/>
                <a:ea typeface="Roboto Mono"/>
                <a:cs typeface="Roboto Mono"/>
                <a:sym typeface="Roboto Mono"/>
              </a:rPr>
            </a:br>
            <a:r>
              <a:rPr lang="vi" sz="1000">
                <a:solidFill>
                  <a:srgbClr val="008050"/>
                </a:solidFill>
                <a:highlight>
                  <a:srgbClr val="EFECF4"/>
                </a:highlight>
                <a:latin typeface="Roboto Mono"/>
                <a:ea typeface="Roboto Mono"/>
                <a:cs typeface="Roboto Mono"/>
                <a:sym typeface="Roboto Mono"/>
              </a:rPr>
              <a:t>int</a:t>
            </a:r>
            <a:r>
              <a:rPr lang="vi" sz="1000">
                <a:highlight>
                  <a:srgbClr val="EFECF4"/>
                </a:highlight>
                <a:latin typeface="Roboto Mono"/>
                <a:ea typeface="Roboto Mono"/>
                <a:cs typeface="Roboto Mono"/>
                <a:sym typeface="Roboto Mono"/>
              </a:rPr>
              <a:t> </a:t>
            </a:r>
            <a:r>
              <a:rPr lang="vi" sz="1000">
                <a:solidFill>
                  <a:srgbClr val="0000F0"/>
                </a:solidFill>
                <a:highlight>
                  <a:srgbClr val="EFECF4"/>
                </a:highlight>
                <a:latin typeface="Roboto Mono"/>
                <a:ea typeface="Roboto Mono"/>
                <a:cs typeface="Roboto Mono"/>
                <a:sym typeface="Roboto Mono"/>
              </a:rPr>
              <a:t>main</a:t>
            </a:r>
            <a:r>
              <a:rPr lang="vi" sz="1000">
                <a:highlight>
                  <a:srgbClr val="EFECF4"/>
                </a:highlight>
                <a:latin typeface="Roboto Mono"/>
                <a:ea typeface="Roboto Mono"/>
                <a:cs typeface="Roboto Mono"/>
                <a:sym typeface="Roboto Mono"/>
              </a:rPr>
              <a:t>() {</a:t>
            </a:r>
            <a:br>
              <a:rPr lang="vi" sz="1000">
                <a:highlight>
                  <a:srgbClr val="EFECF4"/>
                </a:highlight>
                <a:latin typeface="Roboto Mono"/>
                <a:ea typeface="Roboto Mono"/>
                <a:cs typeface="Roboto Mono"/>
                <a:sym typeface="Roboto Mono"/>
              </a:rPr>
            </a:br>
            <a:r>
              <a:rPr lang="vi" sz="1000">
                <a:highlight>
                  <a:srgbClr val="EFECF4"/>
                </a:highlight>
                <a:latin typeface="Roboto Mono"/>
                <a:ea typeface="Roboto Mono"/>
                <a:cs typeface="Roboto Mono"/>
                <a:sym typeface="Roboto Mono"/>
              </a:rPr>
              <a:t> </a:t>
            </a:r>
            <a:r>
              <a:rPr lang="vi" sz="1000">
                <a:solidFill>
                  <a:srgbClr val="1AB1CD"/>
                </a:solidFill>
                <a:highlight>
                  <a:srgbClr val="EFECF4"/>
                </a:highlight>
                <a:latin typeface="Roboto Mono"/>
                <a:ea typeface="Roboto Mono"/>
                <a:cs typeface="Roboto Mono"/>
                <a:sym typeface="Roboto Mono"/>
              </a:rPr>
              <a:t>cout</a:t>
            </a:r>
            <a:r>
              <a:rPr lang="vi" sz="1000">
                <a:highlight>
                  <a:srgbClr val="EFECF4"/>
                </a:highlight>
                <a:latin typeface="Roboto Mono"/>
                <a:ea typeface="Roboto Mono"/>
                <a:cs typeface="Roboto Mono"/>
                <a:sym typeface="Roboto Mono"/>
              </a:rPr>
              <a:t> </a:t>
            </a:r>
            <a:r>
              <a:rPr b="1" lang="vi" sz="1000">
                <a:solidFill>
                  <a:srgbClr val="EE11FF"/>
                </a:solidFill>
                <a:highlight>
                  <a:srgbClr val="EFECF4"/>
                </a:highlight>
                <a:latin typeface="Roboto Mono"/>
                <a:ea typeface="Roboto Mono"/>
                <a:cs typeface="Roboto Mono"/>
                <a:sym typeface="Roboto Mono"/>
              </a:rPr>
              <a:t>&lt;&lt;</a:t>
            </a:r>
            <a:r>
              <a:rPr lang="vi" sz="1000">
                <a:highlight>
                  <a:srgbClr val="EFECF4"/>
                </a:highlight>
                <a:latin typeface="Roboto Mono"/>
                <a:ea typeface="Roboto Mono"/>
                <a:cs typeface="Roboto Mono"/>
                <a:sym typeface="Roboto Mono"/>
              </a:rPr>
              <a:t> </a:t>
            </a:r>
            <a:r>
              <a:rPr lang="vi" sz="1000">
                <a:solidFill>
                  <a:srgbClr val="A01010"/>
                </a:solidFill>
                <a:highlight>
                  <a:srgbClr val="EFECF4"/>
                </a:highlight>
                <a:latin typeface="Roboto Mono"/>
                <a:ea typeface="Roboto Mono"/>
                <a:cs typeface="Roboto Mono"/>
                <a:sym typeface="Roboto Mono"/>
              </a:rPr>
              <a:t>"Factorial of 5 is "</a:t>
            </a:r>
            <a:r>
              <a:rPr lang="vi" sz="1000">
                <a:highlight>
                  <a:srgbClr val="EFECF4"/>
                </a:highlight>
                <a:latin typeface="Roboto Mono"/>
                <a:ea typeface="Roboto Mono"/>
                <a:cs typeface="Roboto Mono"/>
                <a:sym typeface="Roboto Mono"/>
              </a:rPr>
              <a:t> </a:t>
            </a:r>
            <a:r>
              <a:rPr b="1" lang="vi" sz="1000">
                <a:solidFill>
                  <a:srgbClr val="EE11FF"/>
                </a:solidFill>
                <a:highlight>
                  <a:srgbClr val="EFECF4"/>
                </a:highlight>
                <a:latin typeface="Roboto Mono"/>
                <a:ea typeface="Roboto Mono"/>
                <a:cs typeface="Roboto Mono"/>
                <a:sym typeface="Roboto Mono"/>
              </a:rPr>
              <a:t>&lt;&lt;</a:t>
            </a:r>
            <a:r>
              <a:rPr lang="vi" sz="1000">
                <a:highlight>
                  <a:srgbClr val="EFECF4"/>
                </a:highlight>
                <a:latin typeface="Roboto Mono"/>
                <a:ea typeface="Roboto Mono"/>
                <a:cs typeface="Roboto Mono"/>
                <a:sym typeface="Roboto Mono"/>
              </a:rPr>
              <a:t> </a:t>
            </a:r>
            <a:r>
              <a:rPr lang="vi" sz="1000">
                <a:solidFill>
                  <a:srgbClr val="1AB1CD"/>
                </a:solidFill>
                <a:highlight>
                  <a:srgbClr val="EFECF4"/>
                </a:highlight>
                <a:latin typeface="Roboto Mono"/>
                <a:ea typeface="Roboto Mono"/>
                <a:cs typeface="Roboto Mono"/>
                <a:sym typeface="Roboto Mono"/>
              </a:rPr>
              <a:t>Factorial</a:t>
            </a:r>
            <a:r>
              <a:rPr b="1" lang="vi" sz="1000">
                <a:solidFill>
                  <a:srgbClr val="EE11FF"/>
                </a:solidFill>
                <a:highlight>
                  <a:srgbClr val="EFECF4"/>
                </a:highlight>
                <a:latin typeface="Roboto Mono"/>
                <a:ea typeface="Roboto Mono"/>
                <a:cs typeface="Roboto Mono"/>
                <a:sym typeface="Roboto Mono"/>
              </a:rPr>
              <a:t>&lt;</a:t>
            </a:r>
            <a:r>
              <a:rPr lang="vi" sz="1000">
                <a:solidFill>
                  <a:srgbClr val="106040"/>
                </a:solidFill>
                <a:highlight>
                  <a:srgbClr val="EFECF4"/>
                </a:highlight>
                <a:latin typeface="Roboto Mono"/>
                <a:ea typeface="Roboto Mono"/>
                <a:cs typeface="Roboto Mono"/>
                <a:sym typeface="Roboto Mono"/>
              </a:rPr>
              <a:t>5</a:t>
            </a:r>
            <a:r>
              <a:rPr b="1" lang="vi" sz="1000">
                <a:solidFill>
                  <a:srgbClr val="EE11FF"/>
                </a:solidFill>
                <a:highlight>
                  <a:srgbClr val="EFECF4"/>
                </a:highlight>
                <a:latin typeface="Roboto Mono"/>
                <a:ea typeface="Roboto Mono"/>
                <a:cs typeface="Roboto Mono"/>
                <a:sym typeface="Roboto Mono"/>
              </a:rPr>
              <a:t>&gt;</a:t>
            </a:r>
            <a:r>
              <a:rPr lang="vi" sz="1000">
                <a:highlight>
                  <a:srgbClr val="EFECF4"/>
                </a:highlight>
                <a:latin typeface="Roboto Mono"/>
                <a:ea typeface="Roboto Mono"/>
                <a:cs typeface="Roboto Mono"/>
                <a:sym typeface="Roboto Mono"/>
              </a:rPr>
              <a:t>::</a:t>
            </a:r>
            <a:r>
              <a:rPr lang="vi" sz="1000">
                <a:solidFill>
                  <a:srgbClr val="1AB1CD"/>
                </a:solidFill>
                <a:highlight>
                  <a:srgbClr val="EFECF4"/>
                </a:highlight>
                <a:latin typeface="Roboto Mono"/>
                <a:ea typeface="Roboto Mono"/>
                <a:cs typeface="Roboto Mono"/>
                <a:sym typeface="Roboto Mono"/>
              </a:rPr>
              <a:t>value</a:t>
            </a:r>
            <a:r>
              <a:rPr lang="vi" sz="1000">
                <a:highlight>
                  <a:srgbClr val="EFECF4"/>
                </a:highlight>
                <a:latin typeface="Roboto Mono"/>
                <a:ea typeface="Roboto Mono"/>
                <a:cs typeface="Roboto Mono"/>
                <a:sym typeface="Roboto Mono"/>
              </a:rPr>
              <a:t> </a:t>
            </a:r>
            <a:r>
              <a:rPr b="1" lang="vi" sz="1000">
                <a:solidFill>
                  <a:srgbClr val="EE11FF"/>
                </a:solidFill>
                <a:highlight>
                  <a:srgbClr val="EFECF4"/>
                </a:highlight>
                <a:latin typeface="Roboto Mono"/>
                <a:ea typeface="Roboto Mono"/>
                <a:cs typeface="Roboto Mono"/>
                <a:sym typeface="Roboto Mono"/>
              </a:rPr>
              <a:t>&lt;&lt;</a:t>
            </a:r>
            <a:r>
              <a:rPr lang="vi" sz="1000">
                <a:highlight>
                  <a:srgbClr val="EFECF4"/>
                </a:highlight>
                <a:latin typeface="Roboto Mono"/>
                <a:ea typeface="Roboto Mono"/>
                <a:cs typeface="Roboto Mono"/>
                <a:sym typeface="Roboto Mono"/>
              </a:rPr>
              <a:t> </a:t>
            </a:r>
            <a:r>
              <a:rPr lang="vi" sz="1000">
                <a:solidFill>
                  <a:srgbClr val="1AB1CD"/>
                </a:solidFill>
                <a:highlight>
                  <a:srgbClr val="EFECF4"/>
                </a:highlight>
                <a:latin typeface="Roboto Mono"/>
                <a:ea typeface="Roboto Mono"/>
                <a:cs typeface="Roboto Mono"/>
                <a:sym typeface="Roboto Mono"/>
              </a:rPr>
              <a:t>endl</a:t>
            </a:r>
            <a:r>
              <a:rPr lang="vi" sz="1000">
                <a:highlight>
                  <a:srgbClr val="EFECF4"/>
                </a:highlight>
                <a:latin typeface="Roboto Mono"/>
                <a:ea typeface="Roboto Mono"/>
                <a:cs typeface="Roboto Mono"/>
                <a:sym typeface="Roboto Mono"/>
              </a:rPr>
              <a:t>;</a:t>
            </a:r>
            <a:br>
              <a:rPr lang="vi" sz="1000">
                <a:highlight>
                  <a:srgbClr val="EFECF4"/>
                </a:highlight>
                <a:latin typeface="Roboto Mono"/>
                <a:ea typeface="Roboto Mono"/>
                <a:cs typeface="Roboto Mono"/>
                <a:sym typeface="Roboto Mono"/>
              </a:rPr>
            </a:br>
            <a:r>
              <a:rPr lang="vi" sz="1000">
                <a:highlight>
                  <a:srgbClr val="EFECF4"/>
                </a:highlight>
                <a:latin typeface="Roboto Mono"/>
                <a:ea typeface="Roboto Mono"/>
                <a:cs typeface="Roboto Mono"/>
                <a:sym typeface="Roboto Mono"/>
              </a:rPr>
              <a:t> </a:t>
            </a:r>
            <a:r>
              <a:rPr b="1" lang="vi" sz="1000">
                <a:solidFill>
                  <a:srgbClr val="700080"/>
                </a:solidFill>
                <a:highlight>
                  <a:srgbClr val="EFECF4"/>
                </a:highlight>
                <a:latin typeface="Roboto Mono"/>
                <a:ea typeface="Roboto Mono"/>
                <a:cs typeface="Roboto Mono"/>
                <a:sym typeface="Roboto Mono"/>
              </a:rPr>
              <a:t>return</a:t>
            </a:r>
            <a:r>
              <a:rPr lang="vi" sz="1000">
                <a:highlight>
                  <a:srgbClr val="EFECF4"/>
                </a:highlight>
                <a:latin typeface="Roboto Mono"/>
                <a:ea typeface="Roboto Mono"/>
                <a:cs typeface="Roboto Mono"/>
                <a:sym typeface="Roboto Mono"/>
              </a:rPr>
              <a:t> </a:t>
            </a:r>
            <a:r>
              <a:rPr lang="vi" sz="1000">
                <a:solidFill>
                  <a:srgbClr val="106040"/>
                </a:solidFill>
                <a:highlight>
                  <a:srgbClr val="EFECF4"/>
                </a:highlight>
                <a:latin typeface="Roboto Mono"/>
                <a:ea typeface="Roboto Mono"/>
                <a:cs typeface="Roboto Mono"/>
                <a:sym typeface="Roboto Mono"/>
              </a:rPr>
              <a:t>0</a:t>
            </a:r>
            <a:r>
              <a:rPr lang="vi" sz="1000">
                <a:highlight>
                  <a:srgbClr val="EFECF4"/>
                </a:highlight>
                <a:latin typeface="Roboto Mono"/>
                <a:ea typeface="Roboto Mono"/>
                <a:cs typeface="Roboto Mono"/>
                <a:sym typeface="Roboto Mono"/>
              </a:rPr>
              <a:t>;</a:t>
            </a:r>
            <a:br>
              <a:rPr lang="vi" sz="1000">
                <a:highlight>
                  <a:srgbClr val="EFECF4"/>
                </a:highlight>
                <a:latin typeface="Roboto Mono"/>
                <a:ea typeface="Roboto Mono"/>
                <a:cs typeface="Roboto Mono"/>
                <a:sym typeface="Roboto Mono"/>
              </a:rPr>
            </a:br>
            <a:r>
              <a:rPr lang="vi" sz="1000">
                <a:highlight>
                  <a:srgbClr val="EFECF4"/>
                </a:highlight>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311700" y="744575"/>
            <a:ext cx="8520600" cy="64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Advanced template techniques</a:t>
            </a:r>
            <a:endParaRPr sz="2800"/>
          </a:p>
        </p:txBody>
      </p:sp>
      <p:sp>
        <p:nvSpPr>
          <p:cNvPr id="97" name="Google Shape;97;p20"/>
          <p:cNvSpPr txBox="1"/>
          <p:nvPr/>
        </p:nvSpPr>
        <p:spPr>
          <a:xfrm>
            <a:off x="313325" y="1561675"/>
            <a:ext cx="8520600" cy="300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vi" sz="1800">
                <a:solidFill>
                  <a:schemeClr val="dk1"/>
                </a:solidFill>
                <a:latin typeface="Times New Roman"/>
                <a:ea typeface="Times New Roman"/>
                <a:cs typeface="Times New Roman"/>
                <a:sym typeface="Times New Roman"/>
              </a:rPr>
              <a:t>2. Expression Templates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vi" sz="1800">
                <a:solidFill>
                  <a:schemeClr val="dk1"/>
                </a:solidFill>
                <a:latin typeface="Times New Roman"/>
                <a:ea typeface="Times New Roman"/>
                <a:cs typeface="Times New Roman"/>
                <a:sym typeface="Times New Roman"/>
              </a:rPr>
              <a:t>Thực hiện một phép cộng đơn giản giữa hai số nguyên: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ctrTitle"/>
          </p:nvPr>
        </p:nvSpPr>
        <p:spPr>
          <a:xfrm>
            <a:off x="311700" y="744575"/>
            <a:ext cx="8520600" cy="64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Advanced template techniques</a:t>
            </a:r>
            <a:endParaRPr sz="2800"/>
          </a:p>
        </p:txBody>
      </p:sp>
      <p:sp>
        <p:nvSpPr>
          <p:cNvPr id="103" name="Google Shape;103;p21"/>
          <p:cNvSpPr txBox="1"/>
          <p:nvPr/>
        </p:nvSpPr>
        <p:spPr>
          <a:xfrm>
            <a:off x="313325" y="1485475"/>
            <a:ext cx="8520600" cy="300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vi" sz="1800">
                <a:solidFill>
                  <a:schemeClr val="dk1"/>
                </a:solidFill>
                <a:latin typeface="Times New Roman"/>
                <a:ea typeface="Times New Roman"/>
                <a:cs typeface="Times New Roman"/>
                <a:sym typeface="Times New Roman"/>
              </a:rPr>
              <a:t>2. Expression Templates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400"/>
              </a:spcBef>
              <a:spcAft>
                <a:spcPts val="0"/>
              </a:spcAft>
              <a:buNone/>
            </a:pPr>
            <a:r>
              <a:rPr lang="vi" sz="1800">
                <a:solidFill>
                  <a:schemeClr val="dk1"/>
                </a:solidFill>
                <a:latin typeface="Times New Roman"/>
                <a:ea typeface="Times New Roman"/>
                <a:cs typeface="Times New Roman"/>
                <a:sym typeface="Times New Roman"/>
              </a:rPr>
              <a:t>Thực hiện một phép cộng đơn giản giữa hai số nguyên: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04" name="Google Shape;104;p21"/>
          <p:cNvSpPr/>
          <p:nvPr/>
        </p:nvSpPr>
        <p:spPr>
          <a:xfrm>
            <a:off x="747450" y="2316000"/>
            <a:ext cx="7342500" cy="2331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using namespace std;</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template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b="1" lang="vi" sz="1000">
                <a:solidFill>
                  <a:srgbClr val="700080"/>
                </a:solidFill>
                <a:latin typeface="Roboto Mono"/>
                <a:ea typeface="Roboto Mono"/>
                <a:cs typeface="Roboto Mono"/>
                <a:sym typeface="Roboto Mono"/>
              </a:rPr>
              <a:t>typename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typename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b="1" lang="vi" sz="1000">
                <a:solidFill>
                  <a:srgbClr val="EE11FF"/>
                </a:solidFill>
                <a:latin typeface="Roboto Mono"/>
                <a:ea typeface="Roboto Mono"/>
                <a:cs typeface="Roboto Mono"/>
                <a:sym typeface="Roboto Mono"/>
              </a:rPr>
              <a:t>&gt;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AddExpr</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private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b="1" lang="vi" sz="1000">
                <a:solidFill>
                  <a:srgbClr val="EE11FF"/>
                </a:solidFill>
                <a:latin typeface="Roboto Mono"/>
                <a:ea typeface="Roboto Mono"/>
                <a:cs typeface="Roboto Mono"/>
                <a:sym typeface="Roboto Mono"/>
              </a:rPr>
              <a:t>&amp;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b="1" lang="vi" sz="1000">
                <a:solidFill>
                  <a:srgbClr val="EE11FF"/>
                </a:solidFill>
                <a:latin typeface="Roboto Mono"/>
                <a:ea typeface="Roboto Mono"/>
                <a:cs typeface="Roboto Mono"/>
                <a:sym typeface="Roboto Mono"/>
              </a:rPr>
              <a:t>&amp;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AddExpr</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b="1" lang="vi" sz="1000">
                <a:solidFill>
                  <a:srgbClr val="EE11FF"/>
                </a:solidFill>
                <a:latin typeface="Roboto Mono"/>
                <a:ea typeface="Roboto Mono"/>
                <a:cs typeface="Roboto Mono"/>
                <a:sym typeface="Roboto Mono"/>
              </a:rPr>
              <a:t>&amp;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b="1" lang="vi" sz="1000">
                <a:solidFill>
                  <a:srgbClr val="EE11FF"/>
                </a:solidFill>
                <a:latin typeface="Roboto Mono"/>
                <a:ea typeface="Roboto Mono"/>
                <a:cs typeface="Roboto Mono"/>
                <a:sym typeface="Roboto Mono"/>
              </a:rPr>
              <a:t>&amp;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eval</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template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b="1" lang="vi" sz="1000">
                <a:solidFill>
                  <a:srgbClr val="700080"/>
                </a:solidFill>
                <a:latin typeface="Roboto Mono"/>
                <a:ea typeface="Roboto Mono"/>
                <a:cs typeface="Roboto Mono"/>
                <a:sym typeface="Roboto Mono"/>
              </a:rPr>
              <a:t>typename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typename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b="1" lang="vi" sz="1000">
                <a:solidFill>
                  <a:srgbClr val="EE11FF"/>
                </a:solidFill>
                <a:latin typeface="Roboto Mono"/>
                <a:ea typeface="Roboto Mono"/>
                <a:cs typeface="Roboto Mono"/>
                <a:sym typeface="Roboto Mono"/>
              </a:rPr>
              <a:t>&gt;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AddExpr</a:t>
            </a:r>
            <a:r>
              <a:rPr b="1" lang="vi" sz="1000">
                <a:solidFill>
                  <a:srgbClr val="EE11FF"/>
                </a:solidFill>
                <a:latin typeface="Roboto Mono"/>
                <a:ea typeface="Roboto Mono"/>
                <a:cs typeface="Roboto Mono"/>
                <a:sym typeface="Roboto Mono"/>
              </a:rPr>
              <a:t>&lt;</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add</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b="1" lang="vi" sz="1000">
                <a:solidFill>
                  <a:srgbClr val="EE11FF"/>
                </a:solidFill>
                <a:latin typeface="Roboto Mono"/>
                <a:ea typeface="Roboto Mono"/>
                <a:cs typeface="Roboto Mono"/>
                <a:sym typeface="Roboto Mono"/>
              </a:rPr>
              <a:t>&amp;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b="1" lang="vi" sz="1000">
                <a:solidFill>
                  <a:srgbClr val="EE11FF"/>
                </a:solidFill>
                <a:latin typeface="Roboto Mono"/>
                <a:ea typeface="Roboto Mono"/>
                <a:cs typeface="Roboto Mono"/>
                <a:sym typeface="Roboto Mono"/>
              </a:rPr>
              <a:t>&amp;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AddExpr</a:t>
            </a:r>
            <a:r>
              <a:rPr b="1" lang="vi" sz="1000">
                <a:solidFill>
                  <a:srgbClr val="EE11FF"/>
                </a:solidFill>
                <a:latin typeface="Roboto Mono"/>
                <a:ea typeface="Roboto Mono"/>
                <a:cs typeface="Roboto Mono"/>
                <a:sym typeface="Roboto Mono"/>
              </a:rPr>
              <a:t>&lt;</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auto</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expr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add</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"Result: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expr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eval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Output: 8</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