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6.xml"/><Relationship Id="rId22" Type="http://schemas.openxmlformats.org/officeDocument/2006/relationships/font" Target="fonts/RobotoMono-boldItalic.fntdata"/><Relationship Id="rId10" Type="http://schemas.openxmlformats.org/officeDocument/2006/relationships/slide" Target="slides/slide5.xml"/><Relationship Id="rId21"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b172c280c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b172c280c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172c280c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b172c280c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172c280c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172c280c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b172c280c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b172c280c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14b2506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14b2506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b14b25062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b14b25062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b14b2506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b14b2506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b14b250623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b14b250623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b14b250623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b14b250623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14b25062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14b25062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14b25062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14b25062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172c280c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172c280c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17: Smart Pointer - Lambda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Weak Pointer</a:t>
            </a:r>
            <a:endParaRPr sz="2800"/>
          </a:p>
        </p:txBody>
      </p:sp>
      <p:sp>
        <p:nvSpPr>
          <p:cNvPr id="110" name="Google Shape;110;p22"/>
          <p:cNvSpPr/>
          <p:nvPr/>
        </p:nvSpPr>
        <p:spPr>
          <a:xfrm>
            <a:off x="483200" y="1447775"/>
            <a:ext cx="8135100" cy="3114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&lt;memory&gt;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"Constructor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"Dien tich: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"Destructor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shared_ptr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shared_ptr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weak_ptr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reset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reset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auto</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ptr_lock</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lock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ptr_lock</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"Object has been deallocated"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"Count: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use_count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Lambda</a:t>
            </a:r>
            <a:endParaRPr sz="2800"/>
          </a:p>
        </p:txBody>
      </p:sp>
      <p:sp>
        <p:nvSpPr>
          <p:cNvPr id="116" name="Google Shape;116;p23"/>
          <p:cNvSpPr txBox="1"/>
          <p:nvPr/>
        </p:nvSpPr>
        <p:spPr>
          <a:xfrm>
            <a:off x="300300" y="1524650"/>
            <a:ext cx="8422200" cy="32052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Lambda là một tính năng mạnh mẽ được thêm vào ngôn ngữ lập trình C++ từ phiên bản C++11. Lambda cho phép định nghĩa hàm ngắn gọn (anonymous function) mà không cần phải viết một hàm riêng biệt. Cú pháp của lambda rất linh hoạt và có thể được sử dụng để viết mã ngắn gọn và dễ đọc.</a:t>
            </a:r>
            <a:endParaRPr sz="1800">
              <a:solidFill>
                <a:schemeClr val="dk1"/>
              </a:solidFill>
              <a:latin typeface="Times New Roman"/>
              <a:ea typeface="Times New Roman"/>
              <a:cs typeface="Times New Roman"/>
              <a:sym typeface="Times New Roman"/>
            </a:endParaRPr>
          </a:p>
          <a:p>
            <a:pPr indent="0" lvl="0" marL="0" rtl="0" algn="just">
              <a:lnSpc>
                <a:spcPct val="150000"/>
              </a:lnSpc>
              <a:spcBef>
                <a:spcPts val="15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17" name="Google Shape;117;p23"/>
          <p:cNvSpPr/>
          <p:nvPr/>
        </p:nvSpPr>
        <p:spPr>
          <a:xfrm>
            <a:off x="1096650" y="3447800"/>
            <a:ext cx="6540300" cy="1056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a:t>
            </a:r>
            <a:r>
              <a:rPr lang="vi">
                <a:solidFill>
                  <a:srgbClr val="1AB1CD"/>
                </a:solidFill>
                <a:latin typeface="Roboto Mono"/>
                <a:ea typeface="Roboto Mono"/>
                <a:cs typeface="Roboto Mono"/>
                <a:sym typeface="Roboto Mono"/>
              </a:rPr>
              <a:t>capture</a:t>
            </a:r>
            <a:r>
              <a:rPr lang="vi">
                <a:latin typeface="Roboto Mono"/>
                <a:ea typeface="Roboto Mono"/>
                <a:cs typeface="Roboto Mono"/>
                <a:sym typeface="Roboto Mono"/>
              </a:rPr>
              <a:t>](</a:t>
            </a:r>
            <a:r>
              <a:rPr lang="vi">
                <a:solidFill>
                  <a:srgbClr val="1AB1CD"/>
                </a:solidFill>
                <a:latin typeface="Roboto Mono"/>
                <a:ea typeface="Roboto Mono"/>
                <a:cs typeface="Roboto Mono"/>
                <a:sym typeface="Roboto Mono"/>
              </a:rPr>
              <a:t>parameters</a:t>
            </a:r>
            <a:r>
              <a:rPr lang="vi">
                <a:latin typeface="Roboto Mono"/>
                <a:ea typeface="Roboto Mono"/>
                <a:cs typeface="Roboto Mono"/>
                <a:sym typeface="Roboto Mono"/>
              </a:rPr>
              <a:t>) </a:t>
            </a:r>
            <a:r>
              <a:rPr b="1" lang="vi">
                <a:solidFill>
                  <a:srgbClr val="EE11FF"/>
                </a:solidFill>
                <a:latin typeface="Roboto Mono"/>
                <a:ea typeface="Roboto Mono"/>
                <a:cs typeface="Roboto Mono"/>
                <a:sym typeface="Roboto Mono"/>
              </a:rPr>
              <a:t>-&gt;</a:t>
            </a: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return_type</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i="1" lang="vi">
                <a:solidFill>
                  <a:srgbClr val="A05000"/>
                </a:solidFill>
                <a:latin typeface="Roboto Mono"/>
                <a:ea typeface="Roboto Mono"/>
                <a:cs typeface="Roboto Mono"/>
                <a:sym typeface="Roboto Mono"/>
              </a:rPr>
              <a:t>// function body</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Lambda</a:t>
            </a:r>
            <a:endParaRPr sz="2800"/>
          </a:p>
        </p:txBody>
      </p:sp>
      <p:sp>
        <p:nvSpPr>
          <p:cNvPr id="123" name="Google Shape;123;p24"/>
          <p:cNvSpPr txBox="1"/>
          <p:nvPr/>
        </p:nvSpPr>
        <p:spPr>
          <a:xfrm>
            <a:off x="300300" y="1448450"/>
            <a:ext cx="8422200" cy="4311600"/>
          </a:xfrm>
          <a:prstGeom prst="rect">
            <a:avLst/>
          </a:prstGeom>
          <a:noFill/>
          <a:ln>
            <a:noFill/>
          </a:ln>
        </p:spPr>
        <p:txBody>
          <a:bodyPr anchorCtr="0" anchor="t" bIns="91425" lIns="91425" spcFirstLastPara="1" rIns="91425" wrap="square" tIns="91425">
            <a:noAutofit/>
          </a:bodyPr>
          <a:lstStyle/>
          <a:p>
            <a:pPr indent="457200" lvl="0" marL="0" rtl="0" algn="l">
              <a:lnSpc>
                <a:spcPct val="115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Capture: Cho phép bắt giữ biến từ môi trường xung quanh vào lambda.</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50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 Không bắt giữ bất kỳ biến nào từ môi trường xung quanh.</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[var]: Bắt giữ biến var theo giá trị.</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[&amp;var]: Bắt giữ biến var theo tham chiếu.</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 Bắt giữ tất cả biến theo giá trị.</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vi" sz="1800">
                <a:solidFill>
                  <a:schemeClr val="dk1"/>
                </a:solidFill>
                <a:latin typeface="Times New Roman"/>
                <a:ea typeface="Times New Roman"/>
                <a:cs typeface="Times New Roman"/>
                <a:sym typeface="Times New Roman"/>
              </a:rPr>
              <a:t>[&amp;]: Bắt giữ tất cả biến theo tham chiếu.</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Parameters (parameters): Tương tự như định nghĩa hàm, có thể bao gồm các tham số của lambda.</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Return type (return_type): Kiểu dữ liệu trả về của lambda. Có thể bị bỏ qua nếu không cần.</a:t>
            </a:r>
            <a:endParaRPr sz="1800">
              <a:solidFill>
                <a:schemeClr val="dk1"/>
              </a:solidFill>
              <a:latin typeface="Times New Roman"/>
              <a:ea typeface="Times New Roman"/>
              <a:cs typeface="Times New Roman"/>
              <a:sym typeface="Times New Roman"/>
            </a:endParaRPr>
          </a:p>
          <a:p>
            <a:pPr indent="457200" lvl="0" marL="0" rtl="0" algn="l">
              <a:lnSpc>
                <a:spcPct val="115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Function body: Đặt trong dấu ngoặc nhọn {} và chứa mã nguồn thực thi của lambda.</a:t>
            </a:r>
            <a:endParaRPr sz="1800">
              <a:solidFill>
                <a:schemeClr val="dk1"/>
              </a:solidFill>
              <a:latin typeface="Times New Roman"/>
              <a:ea typeface="Times New Roman"/>
              <a:cs typeface="Times New Roman"/>
              <a:sym typeface="Times New Roman"/>
            </a:endParaRPr>
          </a:p>
          <a:p>
            <a:pPr indent="0" lvl="0" marL="0" rtl="0" algn="l">
              <a:spcBef>
                <a:spcPts val="150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Lambda inline</a:t>
            </a:r>
            <a:endParaRPr sz="2800"/>
          </a:p>
        </p:txBody>
      </p:sp>
      <p:sp>
        <p:nvSpPr>
          <p:cNvPr id="129" name="Google Shape;129;p25"/>
          <p:cNvSpPr/>
          <p:nvPr/>
        </p:nvSpPr>
        <p:spPr>
          <a:xfrm>
            <a:off x="738025" y="1466600"/>
            <a:ext cx="7248000" cy="3255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&lt;functional&gt;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#define PI 3.14</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processFunction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function</a:t>
            </a:r>
            <a:r>
              <a:rPr b="1" lang="vi" sz="1000">
                <a:solidFill>
                  <a:srgbClr val="EE11FF"/>
                </a:solidFill>
                <a:latin typeface="Roboto Mono"/>
                <a:ea typeface="Roboto Mono"/>
                <a:cs typeface="Roboto Mono"/>
                <a:sym typeface="Roboto Mono"/>
              </a:rPr>
              <a:t>&lt;</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&gt;&amp;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func</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"Processing numbers: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 and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func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9.8</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processFunction</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"Product: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processFunction</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"Product: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processFunction</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7</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9</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"Product: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x</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Cấp phát động trong C++</a:t>
            </a:r>
            <a:endParaRPr sz="2800"/>
          </a:p>
        </p:txBody>
      </p:sp>
      <p:sp>
        <p:nvSpPr>
          <p:cNvPr id="61" name="Google Shape;61;p14"/>
          <p:cNvSpPr txBox="1"/>
          <p:nvPr/>
        </p:nvSpPr>
        <p:spPr>
          <a:xfrm>
            <a:off x="360900" y="1525675"/>
            <a:ext cx="8422200" cy="320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new và delete là hai toán tử quan trọng trong C++ được sử dụng để cấp phát và giải phóng bộ nhớ động, tương ứng. Các toán tử này thường được sử dụng khi làm việc với đối tượng được cấp phát động, như là đối tượng được tạo trong vùng nhớ heap.</a:t>
            </a:r>
            <a:endParaRPr sz="1800">
              <a:solidFill>
                <a:schemeClr val="dk1"/>
              </a:solidFill>
              <a:latin typeface="Times New Roman"/>
              <a:ea typeface="Times New Roman"/>
              <a:cs typeface="Times New Roman"/>
              <a:sym typeface="Times New Roman"/>
            </a:endParaRPr>
          </a:p>
        </p:txBody>
      </p:sp>
      <p:sp>
        <p:nvSpPr>
          <p:cNvPr id="62" name="Google Shape;62;p14"/>
          <p:cNvSpPr/>
          <p:nvPr/>
        </p:nvSpPr>
        <p:spPr>
          <a:xfrm>
            <a:off x="1426475" y="2872975"/>
            <a:ext cx="6342900" cy="18579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cấp phát bộ nhớ cho một biến kiểu int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cấp phát bộ nhớ cho một mảng kiểu int với 5 phần tử</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delete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 của biến động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delete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 của mảng động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8" name="Google Shape;68;p15"/>
          <p:cNvSpPr txBox="1"/>
          <p:nvPr/>
        </p:nvSpPr>
        <p:spPr>
          <a:xfrm>
            <a:off x="300300" y="1524650"/>
            <a:ext cx="8422200" cy="320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C++, smart pointers là một cơ chế quản lý bộ nhớ tự động giúp giảm thiểu rủi ro của lỗi liên quan đến quản lý bộ nhớ và giúp người lập trình tránh được việc quên giải phóng bộ nhớ đã được cấp phát.</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74" name="Google Shape;74;p16"/>
          <p:cNvSpPr/>
          <p:nvPr/>
        </p:nvSpPr>
        <p:spPr>
          <a:xfrm>
            <a:off x="386925" y="1447775"/>
            <a:ext cx="8445300" cy="3174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SmartPtr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SmartPtr</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~SmartPtr</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delete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Overloading dereferencing operator</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b="1" lang="vi" sz="1000">
                <a:solidFill>
                  <a:srgbClr val="EE11FF"/>
                </a:solidFill>
                <a:latin typeface="Roboto Mono"/>
                <a:ea typeface="Roboto Mono"/>
                <a:cs typeface="Roboto Mono"/>
                <a:sym typeface="Roboto Mono"/>
              </a:rPr>
              <a:t>&amp;</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operator</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getValue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setValue</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SmartPtr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*ptr = 20;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setValue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"Value: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getValue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cout &lt;&lt; "Value: " &lt;&lt; *ptr &lt;&lt; endl;</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Unique Pointer</a:t>
            </a:r>
            <a:endParaRPr sz="2800"/>
          </a:p>
        </p:txBody>
      </p:sp>
      <p:sp>
        <p:nvSpPr>
          <p:cNvPr id="80" name="Google Shape;80;p17"/>
          <p:cNvSpPr txBox="1"/>
          <p:nvPr/>
        </p:nvSpPr>
        <p:spPr>
          <a:xfrm>
            <a:off x="300300" y="1524650"/>
            <a:ext cx="8422200" cy="320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unique_ptr là một loại smart pointer trong C++, giúp quản lý bộ nhớ động và tự động giải phóng bộ nhớ khi không còn cần thiết.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0"/>
              </a:spcAft>
              <a:buNone/>
            </a:pPr>
            <a:r>
              <a:rPr lang="vi" sz="1800">
                <a:solidFill>
                  <a:schemeClr val="dk1"/>
                </a:solidFill>
                <a:latin typeface="Times New Roman"/>
                <a:ea typeface="Times New Roman"/>
                <a:cs typeface="Times New Roman"/>
                <a:sym typeface="Times New Roman"/>
              </a:rPr>
              <a:t>Đặc điểm chính của unique_ptr là một unique_ptr chỉ có thể sở hữu một đối tượng hoặc mảng và khi một unique_ptr bị hủy, bộ nhớ của đối tượng sẽ được tự động giải phóng.</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Unique Pointer</a:t>
            </a:r>
            <a:endParaRPr sz="2800"/>
          </a:p>
        </p:txBody>
      </p:sp>
      <p:sp>
        <p:nvSpPr>
          <p:cNvPr id="86" name="Google Shape;86;p18"/>
          <p:cNvSpPr/>
          <p:nvPr/>
        </p:nvSpPr>
        <p:spPr>
          <a:xfrm>
            <a:off x="396550" y="1447775"/>
            <a:ext cx="8239200" cy="3509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&lt;memory&gt;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"Constructor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"Dien tich: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"Destructor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unique_ptr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//unique_ptr &lt;HinhChuNhat&gt; ptr2(ptr1); // Khong cho phep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unique_ptr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move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gan object HinhChuNhat(10,5) cho ptr2, sau do remove ptr1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chemeClr val="dk1"/>
                </a:solidFill>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ptr2</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solidFill>
                  <a:schemeClr val="dk1"/>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Shared</a:t>
            </a:r>
            <a:r>
              <a:rPr lang="vi" sz="2800"/>
              <a:t> Pointer</a:t>
            </a:r>
            <a:endParaRPr sz="2800"/>
          </a:p>
        </p:txBody>
      </p:sp>
      <p:sp>
        <p:nvSpPr>
          <p:cNvPr id="92" name="Google Shape;92;p19"/>
          <p:cNvSpPr txBox="1"/>
          <p:nvPr/>
        </p:nvSpPr>
        <p:spPr>
          <a:xfrm>
            <a:off x="300300" y="1524650"/>
            <a:ext cx="8422200" cy="320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shared_ptr là một smart pointer khác trong C++ và cũng giúp quản lý bộ nhớ động. Điểm đặc biệt của shared_ptr là nó sử dụng một bộ đếm tham chiếu để theo dõi số lượng shared_ptr đang tham chiếu đến một đối tượng, và chỉ giải phóng bộ nhớ khi không còn shared_ptr nào tham chiếu đến nó.</a:t>
            </a:r>
            <a:endParaRPr sz="1800">
              <a:solidFill>
                <a:schemeClr val="dk1"/>
              </a:solidFill>
              <a:latin typeface="Times New Roman"/>
              <a:ea typeface="Times New Roman"/>
              <a:cs typeface="Times New Roman"/>
              <a:sym typeface="Times New Roman"/>
            </a:endParaRPr>
          </a:p>
          <a:p>
            <a:pPr indent="0" lvl="0" marL="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Shared</a:t>
            </a:r>
            <a:r>
              <a:rPr lang="vi" sz="2800"/>
              <a:t> Pointer</a:t>
            </a:r>
            <a:endParaRPr sz="2800"/>
          </a:p>
        </p:txBody>
      </p:sp>
      <p:sp>
        <p:nvSpPr>
          <p:cNvPr id="98" name="Google Shape;98;p20"/>
          <p:cNvSpPr/>
          <p:nvPr/>
        </p:nvSpPr>
        <p:spPr>
          <a:xfrm>
            <a:off x="512075" y="1534275"/>
            <a:ext cx="8027400" cy="28683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&lt;memory&gt;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private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"Constructor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"Dien tich: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"Destructor called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shared_ptr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new</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40</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shared_ptr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shared_ptr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solidFill>
                  <a:srgbClr val="1AB1CD"/>
                </a:solidFill>
                <a:latin typeface="Roboto Mono"/>
                <a:ea typeface="Roboto Mono"/>
                <a:cs typeface="Roboto Mono"/>
                <a:sym typeface="Roboto Mono"/>
              </a:rPr>
              <a:t>HinhChuNhat</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"Count: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use_count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"Count: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ptr2</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use_count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"Count: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ptr3</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use_count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744575"/>
            <a:ext cx="8520600" cy="70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Weak</a:t>
            </a:r>
            <a:r>
              <a:rPr lang="vi" sz="2800"/>
              <a:t> Pointer</a:t>
            </a:r>
            <a:endParaRPr sz="2800"/>
          </a:p>
        </p:txBody>
      </p:sp>
      <p:sp>
        <p:nvSpPr>
          <p:cNvPr id="104" name="Google Shape;104;p21"/>
          <p:cNvSpPr txBox="1"/>
          <p:nvPr/>
        </p:nvSpPr>
        <p:spPr>
          <a:xfrm>
            <a:off x="300300" y="1524650"/>
            <a:ext cx="8422200" cy="32052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weak_ptr là một cơ chế giữ tham chiếu yếu (weak reference) đến một đối tượng được quản lý bởi shared_ptr. Nó cung cấp một cách an toàn để theo dõi một đối tượng mà không tăng bộ đếm tham chiếu của shared_ptr. </a:t>
            </a:r>
            <a:r>
              <a:rPr lang="vi" sz="1800">
                <a:solidFill>
                  <a:schemeClr val="dk1"/>
                </a:solidFill>
                <a:latin typeface="Times New Roman"/>
                <a:ea typeface="Times New Roman"/>
                <a:cs typeface="Times New Roman"/>
                <a:sym typeface="Times New Roman"/>
              </a:rPr>
              <a:t>weak_ptr không trực tiếp truy cập đến đối tượng (object) mà nó theo dõi. </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weak_ptr có một phương thức là lock(), mà trả về một shared_ptr. Nếu shared_ptr mà weak_ptr theo dõi vẫn tồn tại, lock() sẽ trả về một shared_ptr hợp lệ có thể sử dụng để truy cập đối tượng. Ngược lại, nếu shared_ptr đã bị giải phóng, lock() sẽ trả về một shared_ptr rỗng.</a:t>
            </a:r>
            <a:endParaRPr sz="1800">
              <a:solidFill>
                <a:schemeClr val="dk1"/>
              </a:solidFill>
              <a:latin typeface="Times New Roman"/>
              <a:ea typeface="Times New Roman"/>
              <a:cs typeface="Times New Roman"/>
              <a:sym typeface="Times New Roman"/>
            </a:endParaRPr>
          </a:p>
          <a:p>
            <a:pPr indent="457200" lvl="0" marL="0" rtl="0" algn="l">
              <a:lnSpc>
                <a:spcPct val="150000"/>
              </a:lnSpc>
              <a:spcBef>
                <a:spcPts val="150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