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58B150-C6B3-47E4-B49B-DE6106829116}">
  <a:tblStyle styleId="{7558B150-C6B3-47E4-B49B-DE61068291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Mon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e58f0ff50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e58f0ff5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e58f0ff5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e58f0ff5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e58f0ff50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e58f0ff5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31ab333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31ab333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31ab333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31ab333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31ab333b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31ab333b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e58f0ff5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e58f0ff5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e58f0ff5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e58f0ff5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e58f0ff5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e58f0ff5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60f1691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60f1691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dfb50c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dfb50c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31ab368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31ab368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31ab333b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31ab333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31ab333b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31ab333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Bài 2: STDARG - ASSERT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Phan Hoàng Trung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assert</a:t>
            </a:r>
            <a:endParaRPr sz="2500"/>
          </a:p>
        </p:txBody>
      </p:sp>
      <p:sp>
        <p:nvSpPr>
          <p:cNvPr id="109" name="Google Shape;109;p22"/>
          <p:cNvSpPr txBox="1"/>
          <p:nvPr/>
        </p:nvSpPr>
        <p:spPr>
          <a:xfrm>
            <a:off x="589925" y="1452775"/>
            <a:ext cx="81036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vi" sz="1800">
                <a:solidFill>
                  <a:schemeClr val="dk1"/>
                </a:solidFill>
              </a:rPr>
              <a:t>Cung cấp macro assert.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vi" sz="1800">
                <a:solidFill>
                  <a:schemeClr val="dk1"/>
                </a:solidFill>
              </a:rPr>
              <a:t>Macro này được sử dụng để kiểm tra một điều kiện.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vi" sz="1800">
                <a:solidFill>
                  <a:schemeClr val="dk1"/>
                </a:solidFill>
              </a:rPr>
              <a:t>Nếu điều kiện đúng (true), không có gì xảy ra và chương trình tiếp tục thực thi.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vi" sz="1800">
                <a:solidFill>
                  <a:schemeClr val="dk1"/>
                </a:solidFill>
              </a:rPr>
              <a:t>Nếu điều kiện sai (false), chương trình </a:t>
            </a:r>
            <a:r>
              <a:rPr lang="vi" sz="1800">
                <a:solidFill>
                  <a:srgbClr val="FF0000"/>
                </a:solidFill>
              </a:rPr>
              <a:t>dừng lại </a:t>
            </a:r>
            <a:r>
              <a:rPr lang="vi" sz="1800">
                <a:solidFill>
                  <a:schemeClr val="dk1"/>
                </a:solidFill>
              </a:rPr>
              <a:t>và thông báo một thông điệp lỗi.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vi" sz="1800">
                <a:solidFill>
                  <a:schemeClr val="dk1"/>
                </a:solidFill>
              </a:rPr>
              <a:t>Dùng trong debug, dùng #define NDEBUG để tắt debug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assert</a:t>
            </a:r>
            <a:endParaRPr sz="2500"/>
          </a:p>
        </p:txBody>
      </p:sp>
      <p:sp>
        <p:nvSpPr>
          <p:cNvPr id="115" name="Google Shape;115;p23"/>
          <p:cNvSpPr txBox="1"/>
          <p:nvPr/>
        </p:nvSpPr>
        <p:spPr>
          <a:xfrm>
            <a:off x="589925" y="1452775"/>
            <a:ext cx="81036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1702600" y="1452775"/>
            <a:ext cx="5301000" cy="3380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&lt;assert.h&gt;</a:t>
            </a:r>
            <a:b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b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assert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Chương trình sẽ tiếp tục thực thi nếu điều kiện là đúng.</a:t>
            </a:r>
            <a:b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"X is: %d"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b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assert</a:t>
            </a:r>
            <a:endParaRPr sz="2500"/>
          </a:p>
        </p:txBody>
      </p:sp>
      <p:sp>
        <p:nvSpPr>
          <p:cNvPr id="122" name="Google Shape;122;p24"/>
          <p:cNvSpPr txBox="1"/>
          <p:nvPr/>
        </p:nvSpPr>
        <p:spPr>
          <a:xfrm>
            <a:off x="589925" y="1452775"/>
            <a:ext cx="81036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589925" y="1452775"/>
            <a:ext cx="81036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Lỗi truy cập mảng không an toàn.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Lỗi chia cho số 0.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Chia số nguyên cho số nguyên, kết quả là số thực.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assert</a:t>
            </a:r>
            <a:endParaRPr sz="2500"/>
          </a:p>
        </p:txBody>
      </p:sp>
      <p:sp>
        <p:nvSpPr>
          <p:cNvPr id="129" name="Google Shape;129;p25"/>
          <p:cNvSpPr txBox="1"/>
          <p:nvPr/>
        </p:nvSpPr>
        <p:spPr>
          <a:xfrm>
            <a:off x="589925" y="1528975"/>
            <a:ext cx="81036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1062300" y="1452775"/>
            <a:ext cx="6466200" cy="3380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Macro dùng để debug</a:t>
            </a:r>
            <a:endParaRPr>
              <a:solidFill>
                <a:srgbClr val="505050"/>
              </a:solidFill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LOG(condition, cmd) assert(condition &amp;&amp; #cmd)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assert</a:t>
            </a:r>
            <a:endParaRPr sz="2500"/>
          </a:p>
        </p:txBody>
      </p:sp>
      <p:sp>
        <p:nvSpPr>
          <p:cNvPr id="136" name="Google Shape;136;p26"/>
          <p:cNvSpPr txBox="1"/>
          <p:nvPr/>
        </p:nvSpPr>
        <p:spPr>
          <a:xfrm>
            <a:off x="589925" y="1528975"/>
            <a:ext cx="81036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1062300" y="1452775"/>
            <a:ext cx="6466200" cy="3380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&lt;assert.h&gt;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ASSERT_IN_RANGE(val, min, max) assert((val) &gt;= (min) &amp;&amp; (val) &lt;= (max))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setLevel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level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ASSERT_IN_RANGE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level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Thiết lập cấp độ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assert</a:t>
            </a:r>
            <a:endParaRPr sz="2500"/>
          </a:p>
        </p:txBody>
      </p:sp>
      <p:sp>
        <p:nvSpPr>
          <p:cNvPr id="143" name="Google Shape;143;p27"/>
          <p:cNvSpPr txBox="1"/>
          <p:nvPr/>
        </p:nvSpPr>
        <p:spPr>
          <a:xfrm>
            <a:off x="589925" y="1452775"/>
            <a:ext cx="81036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1062300" y="1452775"/>
            <a:ext cx="6466200" cy="3380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&lt;assert.h&gt;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&lt;stdint.h&gt;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ASSERT_SIZE(type, size) assert(sizeof(type) == (size))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checkTypeSizes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ASSERT_SIZE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uint32_t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ASSERT_SIZE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uint16_t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Kiểm tra các kích thước kiểu dữ liệu khác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stdarg</a:t>
            </a:r>
            <a:endParaRPr sz="2500"/>
          </a:p>
        </p:txBody>
      </p:sp>
      <p:sp>
        <p:nvSpPr>
          <p:cNvPr id="61" name="Google Shape;61;p14"/>
          <p:cNvSpPr txBox="1"/>
          <p:nvPr/>
        </p:nvSpPr>
        <p:spPr>
          <a:xfrm>
            <a:off x="463975" y="1452775"/>
            <a:ext cx="817710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Cung cấp các phương thức để làm việc với các hàm có số lượng input parameter không cố định.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Các hàm như printf và scanf là ví dụ điển hình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stdarg</a:t>
            </a:r>
            <a:endParaRPr sz="2500"/>
          </a:p>
        </p:txBody>
      </p:sp>
      <p:sp>
        <p:nvSpPr>
          <p:cNvPr id="67" name="Google Shape;67;p15"/>
          <p:cNvSpPr txBox="1"/>
          <p:nvPr/>
        </p:nvSpPr>
        <p:spPr>
          <a:xfrm>
            <a:off x="495450" y="1305825"/>
            <a:ext cx="79671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va_list: là một kiểu dữ liệu để đại diện cho danh sách các đối số biến đổi.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va_start: Bắt đầu một danh sách đối số biến đổi. Nó cần được gọi trước khi truy cập</a:t>
            </a: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các đối số biến đổi đầu tiên</a:t>
            </a: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va_arg: Truy cập một đối số trong danh sách. Hàm này nhận một đối số của kiểu được xác định bởi tham số thứ hai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va_end: Kết thúc việc sử dụng danh sách đối số biến đổi. Nó cần được gọi trước khi kết thúc hàm.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stdarg</a:t>
            </a:r>
            <a:endParaRPr sz="2500"/>
          </a:p>
        </p:txBody>
      </p:sp>
      <p:sp>
        <p:nvSpPr>
          <p:cNvPr id="73" name="Google Shape;73;p16"/>
          <p:cNvSpPr/>
          <p:nvPr/>
        </p:nvSpPr>
        <p:spPr>
          <a:xfrm>
            <a:off x="1370550" y="1344675"/>
            <a:ext cx="6402900" cy="3904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&lt;stdarg.h&gt;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...)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va_list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va_start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"Value at %d: %d\n"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));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va_end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stdarg</a:t>
            </a:r>
            <a:endParaRPr sz="250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{7558B150-C6B3-47E4-B49B-DE6106829116}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0x01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0x05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0x09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0x0D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0x10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stdarg</a:t>
            </a:r>
            <a:endParaRPr sz="2500"/>
          </a:p>
        </p:txBody>
      </p:sp>
      <p:sp>
        <p:nvSpPr>
          <p:cNvPr id="85" name="Google Shape;85;p18"/>
          <p:cNvSpPr/>
          <p:nvPr/>
        </p:nvSpPr>
        <p:spPr>
          <a:xfrm>
            <a:off x="1797075" y="1354125"/>
            <a:ext cx="5164500" cy="3485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&lt;stdarg.h&gt;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...)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va_list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va_start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va_end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"Sum: %d\n"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stdarg</a:t>
            </a:r>
            <a:endParaRPr sz="2500"/>
          </a:p>
        </p:txBody>
      </p:sp>
      <p:sp>
        <p:nvSpPr>
          <p:cNvPr id="91" name="Google Shape;91;p19"/>
          <p:cNvSpPr/>
          <p:nvPr/>
        </p:nvSpPr>
        <p:spPr>
          <a:xfrm>
            <a:off x="936325" y="1410800"/>
            <a:ext cx="7221900" cy="3600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&lt;stdarg.h&gt;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...)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va_list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va_start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tmp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"Data.x at %d is: %d\n"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tmp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"Data.y at %d is: %f\n"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tmp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va_end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){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5.0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 , 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){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57.0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}, 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){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29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36.0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stdarg</a:t>
            </a:r>
            <a:endParaRPr sz="2500"/>
          </a:p>
        </p:txBody>
      </p:sp>
      <p:sp>
        <p:nvSpPr>
          <p:cNvPr id="97" name="Google Shape;97;p20"/>
          <p:cNvSpPr/>
          <p:nvPr/>
        </p:nvSpPr>
        <p:spPr>
          <a:xfrm>
            <a:off x="191050" y="1322650"/>
            <a:ext cx="8641200" cy="3485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&lt;stdarg.h&gt;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enum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TEMPERATURE_SENSOR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PRESSURE_SENSOR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SensorType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processSensorData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SensorType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...)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va_list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va_start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TEMPERATURE_SENSOR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numArgs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sensorId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i="1" lang="vi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float được promote thành double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"Temperature Sensor ID: %d, Reading: %.2f degrees\n"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sensorId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numArgs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i="1" lang="vi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Xử lý thêm tham số nếu có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char*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additionalInfo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char*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"Additional Info: %s\n"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additionalInfo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PRESSURE_SENSOR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numArgs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sensorId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pressure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"Pressure Sensor ID: %d, Reading: %d Pa\n"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sensorId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pressure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numArgs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i="1" lang="vi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Xử lý thêm tham số nếu có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char*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unit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char*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"Unit: %s\n"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unit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va_end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processSensorData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TEMPERATURE_SENSOR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36.5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"Room Temperature"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processSensorData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PRESSURE_SENSOR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101325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311700" y="3611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Thư viện stdarg</a:t>
            </a:r>
            <a:endParaRPr sz="2500"/>
          </a:p>
        </p:txBody>
      </p:sp>
      <p:sp>
        <p:nvSpPr>
          <p:cNvPr id="103" name="Google Shape;103;p21"/>
          <p:cNvSpPr/>
          <p:nvPr/>
        </p:nvSpPr>
        <p:spPr>
          <a:xfrm>
            <a:off x="191050" y="1322650"/>
            <a:ext cx="8641200" cy="3485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&lt;stdarg.h&gt;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enum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TURN_ON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TURN_OFF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SET_LEVEL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SEND_MESSAGE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CommandType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sendCommand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CommandType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command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...)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va_list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va_start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command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command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TURN_ON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TURN_OFF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deviceID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"Command: %s Device ID: %d\n"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command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TURN_ON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"Turn On"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"Turn Off"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deviceID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SET_LEVEL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deviceID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level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"Set Level of Device ID %d to %d\n"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deviceID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level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SEND_MESSAGE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char*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message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va_arg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char*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"Send Message: %s\n"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message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va_end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sendCommand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TURN_ON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sendCommand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TURN_OFF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sendCommand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SET_LEVEL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75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sendCommand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SEND_MESSAGE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"Hello World"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