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Mon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652CA7-3D16-479B-BF6C-E72DD676776C}">
  <a:tblStyle styleId="{5D652CA7-3D16-479B-BF6C-E72DD67677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1" Type="http://schemas.openxmlformats.org/officeDocument/2006/relationships/font" Target="fonts/RobotoMon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a3c6b6ef08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a3c6b6ef08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a3daafaf4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a3daafaf4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a3daafaf4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a3daafaf4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3daafaf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3daafaf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a3daafaf43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a3daafaf43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a3daafaf43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a3daafaf43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3daafaf4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3daafaf4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3daafaf4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3daafaf4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3daafaf4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a3daafaf4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a3daafaf4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a3daafaf4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3c6b6ef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3c6b6ef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a3daafaf4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a3daafaf4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3daafaf4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3daafaf4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a3c6b6ef0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a3c6b6ef0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3c6b6ef0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3c6b6ef0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a3c6b6ef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a3c6b6ef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3c6b6ef0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3c6b6ef0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a3c6b6ef08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a3c6b6ef08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3daafaf4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3daafaf4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a3c6b6ef08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a3c6b6ef08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3daafaf4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3daafaf4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3456dd4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3456dd4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a3c6b6ef0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a3c6b6ef0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a3c6b6ef0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a3c6b6ef0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3c6b6ef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3c6b6ef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a3c6b6ef0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a3c6b6ef0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3c6b6ef0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3c6b6ef0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3c6b6ef0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3c6b6ef0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3c6b6ef0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3c6b6ef0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3c6b6ef0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3c6b6ef0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3: Pointer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19" name="Google Shape;119;p22"/>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i="1" lang="vi" sz="1000">
                <a:solidFill>
                  <a:srgbClr val="A05000"/>
                </a:solidFill>
                <a:highlight>
                  <a:srgbClr val="F0F0F0"/>
                </a:highlight>
                <a:latin typeface="Roboto Mono"/>
                <a:ea typeface="Roboto Mono"/>
                <a:cs typeface="Roboto Mono"/>
                <a:sym typeface="Roboto Mono"/>
              </a:rPr>
              <a:t>// Hàm mẫu 1</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greetEnglish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"Hello!\n"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i="1" lang="vi" sz="1000">
                <a:solidFill>
                  <a:srgbClr val="A05000"/>
                </a:solidFill>
                <a:highlight>
                  <a:srgbClr val="F0F0F0"/>
                </a:highlight>
                <a:latin typeface="Roboto Mono"/>
                <a:ea typeface="Roboto Mono"/>
                <a:cs typeface="Roboto Mono"/>
                <a:sym typeface="Roboto Mono"/>
              </a:rPr>
              <a:t>// Hàm mẫu 2</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greetFrench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"Bonjour!\n"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Khai báo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địa chỉ của hàm greetEnglish cho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greetEnglish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Gọi hàm thông qua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Hello!</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địa chỉ của hàm greetFrench cho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greetFrench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Gọi hàm thông qua con trỏ hàm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ptrToGreet</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In ra: Bonjour!</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25" name="Google Shape;125;p23"/>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sum</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"Sum of %d and %d is: %d\n"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subtract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"Subtract of %d by %d is: %d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multiple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"Multiple of %d and %d is: %d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"Mau so phai khac 0\n"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divided by %d is: %f \n"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"Program calculate: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sum</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subtract</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multiple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divide</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//void (*ptr[])(int, int) = {sum, divide, multiple};</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//ptr[0](5,6);</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131" name="Google Shape;131;p24"/>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&lt;string.h&gt;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bubbleSort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64</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34</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25</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12</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22</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11</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bubbleSort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"Sorted array: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"%d "</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37" name="Google Shape;137;p25"/>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7</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4 </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38" name="Google Shape;138;p25"/>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39" name="Google Shape;139;p25"/>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40" name="Google Shape;140;p25"/>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41" name="Google Shape;141;p25"/>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42" name="Google Shape;142;p25"/>
          <p:cNvSpPr txBox="1"/>
          <p:nvPr/>
        </p:nvSpPr>
        <p:spPr>
          <a:xfrm>
            <a:off x="24903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48" name="Google Shape;148;p26"/>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4</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49" name="Google Shape;149;p26"/>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50" name="Google Shape;150;p26"/>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51" name="Google Shape;151;p26"/>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52" name="Google Shape;152;p26"/>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53" name="Google Shape;153;p26"/>
          <p:cNvSpPr txBox="1"/>
          <p:nvPr/>
        </p:nvSpPr>
        <p:spPr>
          <a:xfrm>
            <a:off x="37095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59" name="Google Shape;159;p27"/>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60" name="Google Shape;160;p27"/>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61" name="Google Shape;161;p27"/>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62" name="Google Shape;162;p27"/>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63" name="Google Shape;163;p27"/>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64" name="Google Shape;164;p27"/>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70" name="Google Shape;170;p28"/>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1" name="Google Shape;171;p28"/>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72" name="Google Shape;172;p28"/>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2</a:t>
                      </a:r>
                      <a:endParaRPr/>
                    </a:p>
                  </a:txBody>
                  <a:tcPr marT="91425" marB="91425" marR="91425" marL="91425"/>
                </a:tc>
              </a:tr>
            </a:tbl>
          </a:graphicData>
        </a:graphic>
      </p:graphicFrame>
      <p:sp>
        <p:nvSpPr>
          <p:cNvPr id="173" name="Google Shape;173;p28"/>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74" name="Google Shape;174;p28"/>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75" name="Google Shape;175;p28"/>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81" name="Google Shape;181;p29"/>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solidFill>
                            <a:schemeClr val="dk1"/>
                          </a:solidFill>
                        </a:rPr>
                        <a:t>3</a:t>
                      </a:r>
                      <a:endParaRPr>
                        <a:solidFill>
                          <a:schemeClr val="dk1"/>
                        </a:solidFill>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2</a:t>
                      </a:r>
                      <a:endParaRPr/>
                    </a:p>
                  </a:txBody>
                  <a:tcPr marT="91425" marB="91425" marR="91425" marL="91425">
                    <a:solidFill>
                      <a:schemeClr val="accent1"/>
                    </a:solidFill>
                  </a:tcPr>
                </a:tc>
              </a:tr>
            </a:tbl>
          </a:graphicData>
        </a:graphic>
      </p:graphicFrame>
      <p:sp>
        <p:nvSpPr>
          <p:cNvPr id="182" name="Google Shape;182;p29"/>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83" name="Google Shape;183;p29"/>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84" name="Google Shape;184;p29"/>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
        <p:nvSpPr>
          <p:cNvPr id="185" name="Google Shape;185;p29"/>
          <p:cNvSpPr txBox="1"/>
          <p:nvPr/>
        </p:nvSpPr>
        <p:spPr>
          <a:xfrm>
            <a:off x="952500" y="2812525"/>
            <a:ext cx="272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I</a:t>
            </a:r>
            <a:endParaRPr b="1" sz="1600"/>
          </a:p>
        </p:txBody>
      </p:sp>
      <p:sp>
        <p:nvSpPr>
          <p:cNvPr id="186" name="Google Shape;186;p29"/>
          <p:cNvSpPr txBox="1"/>
          <p:nvPr/>
        </p:nvSpPr>
        <p:spPr>
          <a:xfrm>
            <a:off x="5004950" y="2853275"/>
            <a:ext cx="46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vi" sz="1200">
                <a:solidFill>
                  <a:schemeClr val="dk2"/>
                </a:solidFill>
              </a:rPr>
              <a:t>J</a:t>
            </a:r>
            <a:endParaRPr b="1" sz="16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192" name="Google Shape;192;p30"/>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highlight>
                          <a:srgbClr val="FF0000"/>
                        </a:highlight>
                      </a:endParaRPr>
                    </a:p>
                  </a:txBody>
                  <a:tcPr marT="91425" marB="91425" marR="91425" marL="91425">
                    <a:solidFill>
                      <a:srgbClr val="00FF00"/>
                    </a:solidFill>
                  </a:tcPr>
                </a:tc>
                <a:tc>
                  <a:txBody>
                    <a:bodyPr/>
                    <a:lstStyle/>
                    <a:p>
                      <a:pPr indent="0" lvl="0" marL="0" rtl="0" algn="l">
                        <a:spcBef>
                          <a:spcPts val="0"/>
                        </a:spcBef>
                        <a:spcAft>
                          <a:spcPts val="0"/>
                        </a:spcAft>
                        <a:buNone/>
                      </a:pPr>
                      <a:r>
                        <a:rPr lang="vi"/>
                        <a:t>7</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4</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93" name="Google Shape;193;p30"/>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194" name="Google Shape;194;p30"/>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195" name="Google Shape;195;p30"/>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Example</a:t>
            </a:r>
            <a:endParaRPr sz="2800"/>
          </a:p>
        </p:txBody>
      </p:sp>
      <p:graphicFrame>
        <p:nvGraphicFramePr>
          <p:cNvPr id="201" name="Google Shape;201;p31"/>
          <p:cNvGraphicFramePr/>
          <p:nvPr/>
        </p:nvGraphicFramePr>
        <p:xfrm>
          <a:off x="952500" y="2381250"/>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highlight>
                          <a:srgbClr val="FF0000"/>
                        </a:highlight>
                      </a:endParaRPr>
                    </a:p>
                  </a:txBody>
                  <a:tcPr marT="91425" marB="91425" marR="91425" marL="91425">
                    <a:solidFill>
                      <a:srgbClr val="00FF00"/>
                    </a:solidFill>
                  </a:tcPr>
                </a:tc>
                <a:tc>
                  <a:txBody>
                    <a:bodyPr/>
                    <a:lstStyle/>
                    <a:p>
                      <a:pPr indent="0" lvl="0" marL="0" rtl="0" algn="l">
                        <a:spcBef>
                          <a:spcPts val="0"/>
                        </a:spcBef>
                        <a:spcAft>
                          <a:spcPts val="0"/>
                        </a:spcAft>
                        <a:buNone/>
                      </a:pPr>
                      <a:r>
                        <a:rPr lang="vi"/>
                        <a:t>4</a:t>
                      </a:r>
                      <a:endParaRPr/>
                    </a:p>
                  </a:txBody>
                  <a:tcPr marT="91425" marB="91425" marR="91425" marL="91425">
                    <a:solidFill>
                      <a:srgbClr val="FF0000"/>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202" name="Google Shape;202;p31"/>
          <p:cNvSpPr txBox="1"/>
          <p:nvPr/>
        </p:nvSpPr>
        <p:spPr>
          <a:xfrm>
            <a:off x="812150" y="1854500"/>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Input</a:t>
            </a:r>
            <a:endParaRPr sz="1800">
              <a:solidFill>
                <a:schemeClr val="dk2"/>
              </a:solidFill>
            </a:endParaRPr>
          </a:p>
        </p:txBody>
      </p:sp>
      <p:graphicFrame>
        <p:nvGraphicFramePr>
          <p:cNvPr id="203" name="Google Shape;203;p31"/>
          <p:cNvGraphicFramePr/>
          <p:nvPr/>
        </p:nvGraphicFramePr>
        <p:xfrm>
          <a:off x="952500" y="3621525"/>
          <a:ext cx="3000000" cy="3000000"/>
        </p:xfrm>
        <a:graphic>
          <a:graphicData uri="http://schemas.openxmlformats.org/drawingml/2006/table">
            <a:tbl>
              <a:tblPr>
                <a:noFill/>
                <a:tableStyleId>{5D652CA7-3D16-479B-BF6C-E72DD676776C}</a:tableStyleId>
              </a:tblPr>
              <a:tblGrid>
                <a:gridCol w="1206500"/>
                <a:gridCol w="1206500"/>
                <a:gridCol w="1206500"/>
                <a:gridCol w="1206500"/>
                <a:gridCol w="1206500"/>
                <a:gridCol w="1206500"/>
              </a:tblGrid>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4</a:t>
                      </a:r>
                      <a:endParaRPr/>
                    </a:p>
                  </a:txBody>
                  <a:tcPr marT="91425" marB="91425" marR="91425" marL="91425"/>
                </a:tc>
                <a:tc>
                  <a:txBody>
                    <a:bodyPr/>
                    <a:lstStyle/>
                    <a:p>
                      <a:pPr indent="0" lvl="0" marL="0" rtl="0" algn="l">
                        <a:spcBef>
                          <a:spcPts val="0"/>
                        </a:spcBef>
                        <a:spcAft>
                          <a:spcPts val="0"/>
                        </a:spcAft>
                        <a:buNone/>
                      </a:pPr>
                      <a:r>
                        <a:rPr lang="vi"/>
                        <a:t>7</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9</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r>
            </a:tbl>
          </a:graphicData>
        </a:graphic>
      </p:graphicFrame>
      <p:sp>
        <p:nvSpPr>
          <p:cNvPr id="204" name="Google Shape;204;p31"/>
          <p:cNvSpPr txBox="1"/>
          <p:nvPr/>
        </p:nvSpPr>
        <p:spPr>
          <a:xfrm>
            <a:off x="812150" y="3061425"/>
            <a:ext cx="1170000" cy="39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Output</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61" name="Google Shape;61;p14"/>
          <p:cNvSpPr txBox="1"/>
          <p:nvPr/>
        </p:nvSpPr>
        <p:spPr>
          <a:xfrm>
            <a:off x="411475" y="1652225"/>
            <a:ext cx="8420700" cy="1396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con trỏ (pointer) là một biến chứa địa chỉ bộ nhớ của một biến khác. Việc sử dụng con trỏ giúp chúng ta thực hiện các thao tác trên bộ nhớ một cách linh hoạt hơn. Dưới đây là một số khái niệm cơ bản về con trỏ trong 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210" name="Google Shape;210;p32"/>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&lt;string.h&gt;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stringCompare</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while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str1</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str2</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str2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tên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compareByName</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stringCompare</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điểm trung bình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compareByDiemTrungBinh</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so sánh theo ID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compareByID</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sv2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sv1</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sv2</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i="1" lang="vi" sz="1000">
                <a:solidFill>
                  <a:srgbClr val="A05000"/>
                </a:solidFill>
                <a:highlight>
                  <a:srgbClr val="F0F0F0"/>
                </a:highlight>
                <a:latin typeface="Roboto Mono"/>
                <a:ea typeface="Roboto Mono"/>
                <a:cs typeface="Roboto Mono"/>
                <a:sym typeface="Roboto Mono"/>
              </a:rPr>
              <a:t>// Hàm sắp xếp chung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compareFunc</a:t>
            </a:r>
            <a:r>
              <a:rPr lang="vi" sz="1000">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compareFunc</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array</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&gt;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temp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"ID: %d, Ten: %s, Diem Trung Binh: %.2f\n"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array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SinhVien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"Hoang"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"Tuan"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4.5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101</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"Vy"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6.8</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"Ngan"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diemTrungBinh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5.6</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size_t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tên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compareByName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điểm trung bình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compareByDiemTrungBinh</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Sắp xếp theo ID</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sort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compareByID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danhSachSV</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size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 Pointer</a:t>
            </a:r>
            <a:endParaRPr sz="2800"/>
          </a:p>
        </p:txBody>
      </p:sp>
      <p:sp>
        <p:nvSpPr>
          <p:cNvPr id="216" name="Google Shape;216;p33"/>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Các hàm chung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"Start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"Change speed at PIN %d: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Macro để khởi tạo GPIO và MotorController</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INIT_MOTOR(motorName, pinNumber)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505050"/>
                </a:solidFill>
                <a:highlight>
                  <a:srgbClr val="F0F0F0"/>
                </a:highlight>
                <a:latin typeface="Roboto Mono"/>
                <a:ea typeface="Roboto Mono"/>
                <a:cs typeface="Roboto Mono"/>
                <a:sym typeface="Roboto Mono"/>
              </a:rPr>
              <a:t>PIN PIN_##motorName = pinNumber;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505050"/>
                </a:solidFill>
                <a:highlight>
                  <a:srgbClr val="F0F0F0"/>
                </a:highlight>
                <a:latin typeface="Roboto Mono"/>
                <a:ea typeface="Roboto Mono"/>
                <a:cs typeface="Roboto Mono"/>
                <a:sym typeface="Roboto Mono"/>
              </a:rPr>
              <a:t>MotorController motorName = {startMotor, stopMotor, changeSpeedMotor};</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macro để khởi tạo</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motorA</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Sử dụng motorB</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g_motorB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Constant</a:t>
            </a:r>
            <a:endParaRPr sz="2800"/>
          </a:p>
        </p:txBody>
      </p:sp>
      <p:sp>
        <p:nvSpPr>
          <p:cNvPr id="222" name="Google Shape;222;p34"/>
          <p:cNvSpPr/>
          <p:nvPr/>
        </p:nvSpPr>
        <p:spPr>
          <a:xfrm>
            <a:off x="2493600" y="3443000"/>
            <a:ext cx="4156800" cy="1353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ptr_const</a:t>
            </a:r>
            <a:r>
              <a:rPr lang="vi">
                <a:highlight>
                  <a:srgbClr val="F0F0F0"/>
                </a:highlight>
                <a:latin typeface="Roboto Mono"/>
                <a:ea typeface="Roboto Mono"/>
                <a:cs typeface="Roboto Mono"/>
                <a:sym typeface="Roboto Mono"/>
              </a:rPr>
              <a:t>; </a:t>
            </a:r>
            <a:endParaRPr>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ptr_const</a:t>
            </a:r>
            <a:r>
              <a:rPr lang="vi">
                <a:highlight>
                  <a:srgbClr val="F0F0F0"/>
                </a:highlight>
                <a:latin typeface="Roboto Mono"/>
                <a:ea typeface="Roboto Mono"/>
                <a:cs typeface="Roboto Mono"/>
                <a:sym typeface="Roboto Mono"/>
              </a:rPr>
              <a:t>;</a:t>
            </a:r>
            <a:endParaRPr>
              <a:highlight>
                <a:srgbClr val="F0F0F0"/>
              </a:highlight>
              <a:latin typeface="Roboto Mono"/>
              <a:ea typeface="Roboto Mono"/>
              <a:cs typeface="Roboto Mono"/>
              <a:sym typeface="Roboto Mono"/>
            </a:endParaRPr>
          </a:p>
        </p:txBody>
      </p:sp>
      <p:sp>
        <p:nvSpPr>
          <p:cNvPr id="223" name="Google Shape;223;p34"/>
          <p:cNvSpPr txBox="1"/>
          <p:nvPr/>
        </p:nvSpPr>
        <p:spPr>
          <a:xfrm>
            <a:off x="810375" y="1568250"/>
            <a:ext cx="7358400" cy="9027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Là cách định nghĩa một con trỏ không thể thay đổi giá trị tại địa chỉ mà nó trỏ đến thông qua dereference nhưng giá trị tại địa chỉ đó có thể thay đổi.</a:t>
            </a:r>
            <a:endParaRPr sz="1800">
              <a:solidFill>
                <a:schemeClr val="dk2"/>
              </a:solidFill>
              <a:latin typeface="Times New Roman"/>
              <a:ea typeface="Times New Roman"/>
              <a:cs typeface="Times New Roman"/>
              <a:sym typeface="Times New Roman"/>
            </a:endParaRPr>
          </a:p>
        </p:txBody>
      </p:sp>
      <p:sp>
        <p:nvSpPr>
          <p:cNvPr id="224" name="Google Shape;224;p34"/>
          <p:cNvSpPr txBox="1"/>
          <p:nvPr/>
        </p:nvSpPr>
        <p:spPr>
          <a:xfrm>
            <a:off x="2584350" y="2729200"/>
            <a:ext cx="3789300" cy="52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Constant</a:t>
            </a:r>
            <a:endParaRPr sz="2800"/>
          </a:p>
        </p:txBody>
      </p:sp>
      <p:sp>
        <p:nvSpPr>
          <p:cNvPr id="230" name="Google Shape;230;p35"/>
          <p:cNvSpPr/>
          <p:nvPr/>
        </p:nvSpPr>
        <p:spPr>
          <a:xfrm>
            <a:off x="1555650" y="1537175"/>
            <a:ext cx="6465900" cy="3474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505050"/>
                </a:solidFill>
                <a:highlight>
                  <a:srgbClr val="F0F0F0"/>
                </a:highlight>
                <a:latin typeface="Roboto Mono"/>
                <a:ea typeface="Roboto Mono"/>
                <a:cs typeface="Roboto Mono"/>
                <a:sym typeface="Roboto Mono"/>
              </a:rPr>
              <a:t>#include &lt;stdlib.h&gt;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test</a:t>
            </a:r>
            <a:r>
              <a:rPr lang="vi" sz="1000">
                <a:solidFill>
                  <a:schemeClr val="dk1"/>
                </a:solidFill>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chemeClr val="dk1"/>
                </a:solidFill>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solidFill>
                  <a:schemeClr val="dk1"/>
                </a:solidFill>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//*ptr_const = 7; // wrong</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//ptr_const = &amp;test; // right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ptr_const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Constant Pointer</a:t>
            </a:r>
            <a:endParaRPr sz="2800"/>
          </a:p>
        </p:txBody>
      </p:sp>
      <p:sp>
        <p:nvSpPr>
          <p:cNvPr id="236" name="Google Shape;236;p36"/>
          <p:cNvSpPr/>
          <p:nvPr/>
        </p:nvSpPr>
        <p:spPr>
          <a:xfrm>
            <a:off x="2210250" y="3331725"/>
            <a:ext cx="4723500" cy="993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b="1" lang="vi">
                <a:solidFill>
                  <a:srgbClr val="700080"/>
                </a:solidFill>
                <a:highlight>
                  <a:srgbClr val="F0F0F0"/>
                </a:highlight>
                <a:latin typeface="Roboto Mono"/>
                <a:ea typeface="Roboto Mono"/>
                <a:cs typeface="Roboto Mono"/>
                <a:sym typeface="Roboto Mono"/>
              </a:rPr>
              <a:t>const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const_ptr</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&amp;</a:t>
            </a:r>
            <a:r>
              <a:rPr lang="vi">
                <a:solidFill>
                  <a:srgbClr val="1AB1CD"/>
                </a:solidFill>
                <a:highlight>
                  <a:srgbClr val="F0F0F0"/>
                </a:highlight>
                <a:latin typeface="Roboto Mono"/>
                <a:ea typeface="Roboto Mono"/>
                <a:cs typeface="Roboto Mono"/>
                <a:sym typeface="Roboto Mono"/>
              </a:rPr>
              <a:t>value</a:t>
            </a:r>
            <a:r>
              <a:rPr lang="vi">
                <a:highlight>
                  <a:srgbClr val="F0F0F0"/>
                </a:highlight>
                <a:latin typeface="Roboto Mono"/>
                <a:ea typeface="Roboto Mono"/>
                <a:cs typeface="Roboto Mono"/>
                <a:sym typeface="Roboto Mono"/>
              </a:rPr>
              <a:t>;</a:t>
            </a:r>
            <a:endParaRPr sz="1200">
              <a:solidFill>
                <a:schemeClr val="dk1"/>
              </a:solidFill>
              <a:highlight>
                <a:srgbClr val="FFFFFF"/>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a:highlight>
                <a:srgbClr val="F0F0F0"/>
              </a:highlight>
              <a:latin typeface="Roboto Mono"/>
              <a:ea typeface="Roboto Mono"/>
              <a:cs typeface="Roboto Mono"/>
              <a:sym typeface="Roboto Mono"/>
            </a:endParaRPr>
          </a:p>
        </p:txBody>
      </p:sp>
      <p:sp>
        <p:nvSpPr>
          <p:cNvPr id="237" name="Google Shape;237;p36"/>
          <p:cNvSpPr txBox="1"/>
          <p:nvPr/>
        </p:nvSpPr>
        <p:spPr>
          <a:xfrm>
            <a:off x="516450" y="1578750"/>
            <a:ext cx="7914600" cy="993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Định nghĩa một con trỏ mà giá trị nó trỏ đến (địa chỉ ) không thể thay đổi. Tức là khi con trỏ này được khởi tạo thì nó sẽ không thể trỏ tới địa chỉ khác.</a:t>
            </a:r>
            <a:endParaRPr sz="1800">
              <a:solidFill>
                <a:schemeClr val="dk2"/>
              </a:solidFill>
              <a:latin typeface="Times New Roman"/>
              <a:ea typeface="Times New Roman"/>
              <a:cs typeface="Times New Roman"/>
              <a:sym typeface="Times New Roman"/>
            </a:endParaRPr>
          </a:p>
        </p:txBody>
      </p:sp>
      <p:sp>
        <p:nvSpPr>
          <p:cNvPr id="238" name="Google Shape;238;p36"/>
          <p:cNvSpPr txBox="1"/>
          <p:nvPr/>
        </p:nvSpPr>
        <p:spPr>
          <a:xfrm>
            <a:off x="2353425" y="2701900"/>
            <a:ext cx="3359100" cy="43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Constant Pointer</a:t>
            </a:r>
            <a:endParaRPr sz="2800"/>
          </a:p>
        </p:txBody>
      </p:sp>
      <p:sp>
        <p:nvSpPr>
          <p:cNvPr id="244" name="Google Shape;244;p37"/>
          <p:cNvSpPr/>
          <p:nvPr/>
        </p:nvSpPr>
        <p:spPr>
          <a:xfrm>
            <a:off x="1597625" y="1631225"/>
            <a:ext cx="58047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505050"/>
                </a:solidFill>
                <a:highlight>
                  <a:srgbClr val="F0F0F0"/>
                </a:highlight>
                <a:latin typeface="Roboto Mono"/>
                <a:ea typeface="Roboto Mono"/>
                <a:cs typeface="Roboto Mono"/>
                <a:sym typeface="Roboto Mono"/>
              </a:rPr>
              <a:t>#include &lt;stdlib.h&gt;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test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15</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value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7</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%d\n"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const_ptr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//const_ptr = &amp;test; // wrong</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endParaRPr sz="1000">
              <a:highlight>
                <a:srgbClr val="F0F0F0"/>
              </a:highlight>
              <a:latin typeface="Roboto Mono"/>
              <a:ea typeface="Roboto Mono"/>
              <a:cs typeface="Roboto Mono"/>
              <a:sym typeface="Roboto Mon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a:t>
            </a:r>
            <a:r>
              <a:rPr lang="vi" sz="2800"/>
              <a:t>Pointer</a:t>
            </a:r>
            <a:endParaRPr sz="2800"/>
          </a:p>
        </p:txBody>
      </p:sp>
      <p:sp>
        <p:nvSpPr>
          <p:cNvPr id="250" name="Google Shape;250;p38"/>
          <p:cNvSpPr txBox="1"/>
          <p:nvPr/>
        </p:nvSpPr>
        <p:spPr>
          <a:xfrm>
            <a:off x="442975" y="1631225"/>
            <a:ext cx="8389200" cy="21099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Con trỏ đến con trỏ (Pointer to Pointer) là một kiểu dữ liệu trong ngôn ngữ lập trình cho phép bạn lưu trữ địa chỉ của một con trỏ. Con trỏ đến con trỏ cung cấp một cấp bậc trỏ mới, cho phép bạn thay đổi giá trị của con trỏ gốc. Cấp bậc này có thể hữu ích trong nhiều tình huống, đặc biệt là khi bạn làm việc với các hàm cần thay đổi giá trị của con trỏ.</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256" name="Google Shape;256;p39"/>
          <p:cNvSpPr/>
          <p:nvPr/>
        </p:nvSpPr>
        <p:spPr>
          <a:xfrm>
            <a:off x="5499450" y="1894100"/>
            <a:ext cx="1910400" cy="7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0x01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5</a:t>
            </a:r>
            <a:endParaRPr sz="1800">
              <a:latin typeface="Times New Roman"/>
              <a:ea typeface="Times New Roman"/>
              <a:cs typeface="Times New Roman"/>
              <a:sym typeface="Times New Roman"/>
            </a:endParaRPr>
          </a:p>
        </p:txBody>
      </p:sp>
      <p:sp>
        <p:nvSpPr>
          <p:cNvPr id="257" name="Google Shape;257;p39"/>
          <p:cNvSpPr/>
          <p:nvPr/>
        </p:nvSpPr>
        <p:spPr>
          <a:xfrm>
            <a:off x="1398175" y="1931450"/>
            <a:ext cx="1679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test</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58" name="Google Shape;258;p39"/>
          <p:cNvSpPr/>
          <p:nvPr/>
        </p:nvSpPr>
        <p:spPr>
          <a:xfrm>
            <a:off x="5499450" y="2960825"/>
            <a:ext cx="1910400" cy="8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0xf1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0x01</a:t>
            </a:r>
            <a:endParaRPr sz="1800">
              <a:latin typeface="Times New Roman"/>
              <a:ea typeface="Times New Roman"/>
              <a:cs typeface="Times New Roman"/>
              <a:sym typeface="Times New Roman"/>
            </a:endParaRPr>
          </a:p>
        </p:txBody>
      </p:sp>
      <p:sp>
        <p:nvSpPr>
          <p:cNvPr id="259" name="Google Shape;259;p39"/>
          <p:cNvSpPr/>
          <p:nvPr/>
        </p:nvSpPr>
        <p:spPr>
          <a:xfrm>
            <a:off x="1230175" y="3043625"/>
            <a:ext cx="2015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&amp;test</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60" name="Google Shape;260;p39"/>
          <p:cNvSpPr/>
          <p:nvPr/>
        </p:nvSpPr>
        <p:spPr>
          <a:xfrm>
            <a:off x="925375" y="4072050"/>
            <a:ext cx="28746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ptp</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&amp;ptr</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261" name="Google Shape;261;p39"/>
          <p:cNvSpPr/>
          <p:nvPr/>
        </p:nvSpPr>
        <p:spPr>
          <a:xfrm>
            <a:off x="5499450" y="3989250"/>
            <a:ext cx="1910400" cy="88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0xef</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0xf1</a:t>
            </a:r>
            <a:endParaRPr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Pointer</a:t>
            </a:r>
            <a:endParaRPr sz="2800"/>
          </a:p>
        </p:txBody>
      </p:sp>
      <p:sp>
        <p:nvSpPr>
          <p:cNvPr id="267" name="Google Shape;267;p40"/>
          <p:cNvSpPr/>
          <p:nvPr/>
        </p:nvSpPr>
        <p:spPr>
          <a:xfrm>
            <a:off x="516450" y="1631225"/>
            <a:ext cx="7841100" cy="346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&lt;stdio.h&gt;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main</a:t>
            </a: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42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Con trỏ thường trỏ đến một biến</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Con trỏ đến con trỏ</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&amp;ptr1</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&amp;ptr1;</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ptr1 = &amp;value;</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**ptr2 = *ptr1 = value</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"address of value: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value</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"value of ptr1: %p\n"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"address of ptr1: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&amp;</a:t>
            </a:r>
            <a:r>
              <a:rPr lang="vi" sz="1200">
                <a:solidFill>
                  <a:srgbClr val="1AB1CD"/>
                </a:solidFill>
                <a:highlight>
                  <a:srgbClr val="F0F0F0"/>
                </a:highlight>
                <a:latin typeface="Roboto Mono"/>
                <a:ea typeface="Roboto Mono"/>
                <a:cs typeface="Roboto Mono"/>
                <a:sym typeface="Roboto Mono"/>
              </a:rPr>
              <a:t>ptr1</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"value of ptr2: %p\n"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"dereference ptr2 first time: %p\n"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"dereference ptr2 second time: %d\n"</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ptr2</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return</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200">
              <a:highlight>
                <a:srgbClr val="F0F0F0"/>
              </a:highlight>
              <a:latin typeface="Roboto Mono"/>
              <a:ea typeface="Roboto Mono"/>
              <a:cs typeface="Roboto Mono"/>
              <a:sym typeface="Roboto Mon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 to Pointer</a:t>
            </a:r>
            <a:endParaRPr sz="2800"/>
          </a:p>
        </p:txBody>
      </p:sp>
      <p:sp>
        <p:nvSpPr>
          <p:cNvPr id="273" name="Google Shape;273;p41"/>
          <p:cNvSpPr txBox="1"/>
          <p:nvPr/>
        </p:nvSpPr>
        <p:spPr>
          <a:xfrm>
            <a:off x="516450" y="1637550"/>
            <a:ext cx="3967800" cy="1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Ứng dụng:</a:t>
            </a:r>
            <a:endParaRPr sz="1800">
              <a:solidFill>
                <a:schemeClr val="dk2"/>
              </a:solidFill>
            </a:endParaRPr>
          </a:p>
          <a:p>
            <a:pPr indent="0" lvl="0" marL="0" rtl="0" algn="l">
              <a:spcBef>
                <a:spcPts val="0"/>
              </a:spcBef>
              <a:spcAft>
                <a:spcPts val="0"/>
              </a:spcAft>
              <a:buNone/>
            </a:pPr>
            <a:r>
              <a:rPr lang="vi" sz="1800">
                <a:solidFill>
                  <a:schemeClr val="dk2"/>
                </a:solidFill>
              </a:rPr>
              <a:t>kiểu dữ liệu json</a:t>
            </a:r>
            <a:endParaRPr sz="1800">
              <a:solidFill>
                <a:schemeClr val="dk2"/>
              </a:solidFill>
            </a:endParaRPr>
          </a:p>
          <a:p>
            <a:pPr indent="0" lvl="0" marL="0" rtl="0" algn="l">
              <a:spcBef>
                <a:spcPts val="0"/>
              </a:spcBef>
              <a:spcAft>
                <a:spcPts val="0"/>
              </a:spcAft>
              <a:buNone/>
            </a:pPr>
            <a:r>
              <a:rPr lang="vi" sz="1800">
                <a:solidFill>
                  <a:schemeClr val="dk2"/>
                </a:solidFill>
              </a:rPr>
              <a:t>Cấu trúc dữ liệu list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67" name="Google Shape;67;p15"/>
          <p:cNvSpPr/>
          <p:nvPr/>
        </p:nvSpPr>
        <p:spPr>
          <a:xfrm>
            <a:off x="4981300" y="1591250"/>
            <a:ext cx="1910400" cy="13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0x01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5</a:t>
            </a:r>
            <a:endParaRPr sz="1800">
              <a:latin typeface="Times New Roman"/>
              <a:ea typeface="Times New Roman"/>
              <a:cs typeface="Times New Roman"/>
              <a:sym typeface="Times New Roman"/>
            </a:endParaRPr>
          </a:p>
        </p:txBody>
      </p:sp>
      <p:sp>
        <p:nvSpPr>
          <p:cNvPr id="68" name="Google Shape;68;p15"/>
          <p:cNvSpPr/>
          <p:nvPr/>
        </p:nvSpPr>
        <p:spPr>
          <a:xfrm>
            <a:off x="1398175" y="1931450"/>
            <a:ext cx="1679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test</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5</a:t>
            </a:r>
            <a:r>
              <a:rPr lang="vi">
                <a:latin typeface="Roboto Mono"/>
                <a:ea typeface="Roboto Mono"/>
                <a:cs typeface="Roboto Mono"/>
                <a:sym typeface="Roboto Mono"/>
              </a:rPr>
              <a:t>;</a:t>
            </a:r>
            <a:endParaRPr>
              <a:latin typeface="Roboto Mono"/>
              <a:ea typeface="Roboto Mono"/>
              <a:cs typeface="Roboto Mono"/>
              <a:sym typeface="Roboto Mono"/>
            </a:endParaRPr>
          </a:p>
        </p:txBody>
      </p:sp>
      <p:sp>
        <p:nvSpPr>
          <p:cNvPr id="69" name="Google Shape;69;p15"/>
          <p:cNvSpPr/>
          <p:nvPr/>
        </p:nvSpPr>
        <p:spPr>
          <a:xfrm>
            <a:off x="5019625" y="3391650"/>
            <a:ext cx="2361900" cy="13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lang="vi" sz="1800">
                <a:latin typeface="Times New Roman"/>
                <a:ea typeface="Times New Roman"/>
                <a:cs typeface="Times New Roman"/>
                <a:sym typeface="Times New Roman"/>
              </a:rPr>
              <a:t>Address: 	0xf1</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vi" sz="1800">
                <a:latin typeface="Times New Roman"/>
                <a:ea typeface="Times New Roman"/>
                <a:cs typeface="Times New Roman"/>
                <a:sym typeface="Times New Roman"/>
              </a:rPr>
              <a:t>Value:	0x01</a:t>
            </a:r>
            <a:endParaRPr sz="1800">
              <a:latin typeface="Times New Roman"/>
              <a:ea typeface="Times New Roman"/>
              <a:cs typeface="Times New Roman"/>
              <a:sym typeface="Times New Roman"/>
            </a:endParaRPr>
          </a:p>
        </p:txBody>
      </p:sp>
      <p:sp>
        <p:nvSpPr>
          <p:cNvPr id="70" name="Google Shape;70;p15"/>
          <p:cNvSpPr/>
          <p:nvPr/>
        </p:nvSpPr>
        <p:spPr>
          <a:xfrm>
            <a:off x="1245775" y="3731850"/>
            <a:ext cx="2015400" cy="71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vi">
                <a:solidFill>
                  <a:srgbClr val="008050"/>
                </a:solidFill>
                <a:latin typeface="Roboto Mono"/>
                <a:ea typeface="Roboto Mono"/>
                <a:cs typeface="Roboto Mono"/>
                <a:sym typeface="Roboto Mono"/>
              </a:rPr>
              <a:t>int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ptr</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&amp;test</a:t>
            </a: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NULL </a:t>
            </a:r>
            <a:r>
              <a:rPr lang="vi" sz="2800"/>
              <a:t>Pointer</a:t>
            </a:r>
            <a:endParaRPr sz="2800"/>
          </a:p>
        </p:txBody>
      </p:sp>
      <p:sp>
        <p:nvSpPr>
          <p:cNvPr id="279" name="Google Shape;279;p42"/>
          <p:cNvSpPr txBox="1"/>
          <p:nvPr/>
        </p:nvSpPr>
        <p:spPr>
          <a:xfrm>
            <a:off x="495450" y="1610225"/>
            <a:ext cx="7998600" cy="3243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1500"/>
              </a:spcBef>
              <a:spcAft>
                <a:spcPts val="0"/>
              </a:spcAft>
              <a:buNone/>
            </a:pPr>
            <a:r>
              <a:rPr lang="vi" sz="1800">
                <a:solidFill>
                  <a:schemeClr val="dk1"/>
                </a:solidFill>
                <a:latin typeface="Times New Roman"/>
                <a:ea typeface="Times New Roman"/>
                <a:cs typeface="Times New Roman"/>
                <a:sym typeface="Times New Roman"/>
              </a:rPr>
              <a:t>Null Pointer là một con trỏ không trỏ đến bất kỳ đối tượng hoặc vùng nhớ cụ thể nào. Trong ngôn ngữ lập trình C, một con trỏ có thể được gán giá trị NULL để biểu diễn trạng thái null.</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Sử dụng null pointer thường hữu ích để kiểm tra xem một con trỏ đã được khởi tạo và có trỏ đến một vùng nhớ hợp lệ chưa. Tránh dereferencing (sử dụng giá trị mà con trỏ trỏ đến) một null pointer là quan trọng để tránh lỗi chương trình.</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NULL Pointer</a:t>
            </a:r>
            <a:endParaRPr sz="2800"/>
          </a:p>
        </p:txBody>
      </p:sp>
      <p:sp>
        <p:nvSpPr>
          <p:cNvPr id="285" name="Google Shape;285;p43"/>
          <p:cNvSpPr txBox="1"/>
          <p:nvPr/>
        </p:nvSpPr>
        <p:spPr>
          <a:xfrm>
            <a:off x="495450" y="1610225"/>
            <a:ext cx="7998600" cy="3243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86" name="Google Shape;286;p43"/>
          <p:cNvSpPr/>
          <p:nvPr/>
        </p:nvSpPr>
        <p:spPr>
          <a:xfrm>
            <a:off x="1219750" y="1736200"/>
            <a:ext cx="6906900" cy="3317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Gán giá trị NULL cho con trỏ 0x0000000</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"Pointer is NULL\n"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"Pointer is not NULL\n"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score_game</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score_game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ptr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201090"/>
                </a:solidFill>
                <a:highlight>
                  <a:srgbClr val="F0F0F0"/>
                </a:highlight>
                <a:latin typeface="Roboto Mono"/>
                <a:ea typeface="Roboto Mono"/>
                <a:cs typeface="Roboto Mono"/>
                <a:sym typeface="Roboto Mono"/>
              </a:rPr>
              <a:t>NULL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76" name="Google Shape;76;p16"/>
          <p:cNvSpPr txBox="1"/>
          <p:nvPr/>
        </p:nvSpPr>
        <p:spPr>
          <a:xfrm>
            <a:off x="411475" y="1652225"/>
            <a:ext cx="2351400" cy="451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Cách khai báo:</a:t>
            </a:r>
            <a:endParaRPr sz="1800">
              <a:solidFill>
                <a:schemeClr val="dk2"/>
              </a:solidFill>
              <a:latin typeface="Times New Roman"/>
              <a:ea typeface="Times New Roman"/>
              <a:cs typeface="Times New Roman"/>
              <a:sym typeface="Times New Roman"/>
            </a:endParaRPr>
          </a:p>
        </p:txBody>
      </p:sp>
      <p:sp>
        <p:nvSpPr>
          <p:cNvPr id="77" name="Google Shape;77;p16"/>
          <p:cNvSpPr/>
          <p:nvPr/>
        </p:nvSpPr>
        <p:spPr>
          <a:xfrm>
            <a:off x="65075" y="2103575"/>
            <a:ext cx="3705300" cy="158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int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char</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ptr_char</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char</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float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ptr_float</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con trỏ đến kiểu float</a:t>
            </a:r>
            <a:endParaRPr>
              <a:latin typeface="Roboto Mono"/>
              <a:ea typeface="Roboto Mono"/>
              <a:cs typeface="Roboto Mono"/>
              <a:sym typeface="Roboto Mono"/>
            </a:endParaRPr>
          </a:p>
        </p:txBody>
      </p:sp>
      <p:sp>
        <p:nvSpPr>
          <p:cNvPr id="78" name="Google Shape;78;p16"/>
          <p:cNvSpPr txBox="1"/>
          <p:nvPr/>
        </p:nvSpPr>
        <p:spPr>
          <a:xfrm>
            <a:off x="4337325" y="1652225"/>
            <a:ext cx="4650300" cy="587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Lấy địa chỉ của một biến và truy cập </a:t>
            </a:r>
            <a:r>
              <a:rPr lang="vi" sz="1800">
                <a:solidFill>
                  <a:schemeClr val="dk1"/>
                </a:solidFill>
                <a:latin typeface="Times New Roman"/>
                <a:ea typeface="Times New Roman"/>
                <a:cs typeface="Times New Roman"/>
                <a:sym typeface="Times New Roman"/>
              </a:rPr>
              <a:t>giá</a:t>
            </a:r>
            <a:r>
              <a:rPr lang="vi" sz="1800">
                <a:solidFill>
                  <a:schemeClr val="dk1"/>
                </a:solidFill>
                <a:latin typeface="Times New Roman"/>
                <a:ea typeface="Times New Roman"/>
                <a:cs typeface="Times New Roman"/>
                <a:sym typeface="Times New Roman"/>
              </a:rPr>
              <a:t> trị</a:t>
            </a:r>
            <a:endParaRPr sz="1800">
              <a:solidFill>
                <a:schemeClr val="dk2"/>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9" name="Google Shape;79;p16"/>
          <p:cNvSpPr/>
          <p:nvPr/>
        </p:nvSpPr>
        <p:spPr>
          <a:xfrm>
            <a:off x="4613175" y="2103575"/>
            <a:ext cx="4403400" cy="1585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06040"/>
                </a:solidFill>
                <a:highlight>
                  <a:srgbClr val="F0F0F0"/>
                </a:highlight>
                <a:latin typeface="Roboto Mono"/>
                <a:ea typeface="Roboto Mono"/>
                <a:cs typeface="Roboto Mono"/>
                <a:sym typeface="Roboto Mono"/>
              </a:rPr>
              <a:t>10</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ptr_x</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&amp;</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ptr_x giờ đây chứa địa chỉ của x</a:t>
            </a:r>
            <a:endParaRPr>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y</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ptr_x</a:t>
            </a:r>
            <a:r>
              <a:rPr lang="vi">
                <a:highlight>
                  <a:srgbClr val="F0F0F0"/>
                </a:highlight>
                <a:latin typeface="Roboto Mono"/>
                <a:ea typeface="Roboto Mono"/>
                <a:cs typeface="Roboto Mono"/>
                <a:sym typeface="Roboto Mono"/>
              </a:rPr>
              <a:t>;  </a:t>
            </a:r>
            <a:r>
              <a:rPr i="1" lang="vi">
                <a:solidFill>
                  <a:srgbClr val="A05000"/>
                </a:solidFill>
                <a:highlight>
                  <a:srgbClr val="F0F0F0"/>
                </a:highlight>
                <a:latin typeface="Roboto Mono"/>
                <a:ea typeface="Roboto Mono"/>
                <a:cs typeface="Roboto Mono"/>
                <a:sym typeface="Roboto Mono"/>
              </a:rPr>
              <a:t>// y sẽ bằng giá trị của x</a:t>
            </a:r>
            <a:endParaRPr>
              <a:highlight>
                <a:srgbClr val="F0F0F0"/>
              </a:highlight>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85" name="Google Shape;85;p17"/>
          <p:cNvSpPr txBox="1"/>
          <p:nvPr/>
        </p:nvSpPr>
        <p:spPr>
          <a:xfrm>
            <a:off x="411475" y="1652225"/>
            <a:ext cx="8420700" cy="734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Kích thước của con trỏ phụ thuộc vào kiến trúc máy tính và trình biên dịch.</a:t>
            </a:r>
            <a:endParaRPr sz="1800">
              <a:solidFill>
                <a:schemeClr val="dk2"/>
              </a:solidFill>
              <a:latin typeface="Times New Roman"/>
              <a:ea typeface="Times New Roman"/>
              <a:cs typeface="Times New Roman"/>
              <a:sym typeface="Times New Roman"/>
            </a:endParaRPr>
          </a:p>
        </p:txBody>
      </p:sp>
      <p:sp>
        <p:nvSpPr>
          <p:cNvPr id="86" name="Google Shape;86;p17"/>
          <p:cNvSpPr/>
          <p:nvPr/>
        </p:nvSpPr>
        <p:spPr>
          <a:xfrm>
            <a:off x="1438650" y="2386925"/>
            <a:ext cx="6266700" cy="2372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a:solidFill>
                  <a:srgbClr val="505050"/>
                </a:solidFill>
                <a:highlight>
                  <a:srgbClr val="F0F0F0"/>
                </a:highlight>
                <a:latin typeface="Roboto Mono"/>
                <a:ea typeface="Roboto Mono"/>
                <a:cs typeface="Roboto Mono"/>
                <a:sym typeface="Roboto Mono"/>
              </a:rPr>
              <a:t>#include &lt;stdio.h&gt;</a:t>
            </a:r>
            <a:br>
              <a:rPr lang="vi">
                <a:highlight>
                  <a:srgbClr val="F0F0F0"/>
                </a:highlight>
                <a:latin typeface="Roboto Mono"/>
                <a:ea typeface="Roboto Mono"/>
                <a:cs typeface="Roboto Mono"/>
                <a:sym typeface="Roboto Mono"/>
              </a:rPr>
            </a:b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main</a:t>
            </a:r>
            <a:r>
              <a:rPr lang="vi">
                <a:highlight>
                  <a:srgbClr val="F0F0F0"/>
                </a:highlight>
                <a:latin typeface="Roboto Mono"/>
                <a:ea typeface="Roboto Mono"/>
                <a:cs typeface="Roboto Mono"/>
                <a:sym typeface="Roboto Mono"/>
              </a:rPr>
              <a:t>() {</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printf</a:t>
            </a:r>
            <a:r>
              <a:rPr lang="vi">
                <a:highlight>
                  <a:srgbClr val="F0F0F0"/>
                </a:highlight>
                <a:latin typeface="Roboto Mono"/>
                <a:ea typeface="Roboto Mono"/>
                <a:cs typeface="Roboto Mono"/>
                <a:sym typeface="Roboto Mono"/>
              </a:rPr>
              <a:t>(</a:t>
            </a:r>
            <a:r>
              <a:rPr lang="vi">
                <a:solidFill>
                  <a:srgbClr val="A01010"/>
                </a:solidFill>
                <a:highlight>
                  <a:srgbClr val="F0F0F0"/>
                </a:highlight>
                <a:latin typeface="Roboto Mono"/>
                <a:ea typeface="Roboto Mono"/>
                <a:cs typeface="Roboto Mono"/>
                <a:sym typeface="Roboto Mono"/>
              </a:rPr>
              <a:t>"Size of pointer: %d bytes\n"</a:t>
            </a: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sizeof</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ptr</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return</a:t>
            </a:r>
            <a:r>
              <a:rPr lang="vi">
                <a:highlight>
                  <a:srgbClr val="F0F0F0"/>
                </a:highlight>
                <a:latin typeface="Roboto Mono"/>
                <a:ea typeface="Roboto Mono"/>
                <a:cs typeface="Roboto Mono"/>
                <a:sym typeface="Roboto Mono"/>
              </a:rPr>
              <a:t> </a:t>
            </a:r>
            <a:r>
              <a:rPr lang="vi">
                <a:solidFill>
                  <a:srgbClr val="106040"/>
                </a:solidFill>
                <a:highlight>
                  <a:srgbClr val="F0F0F0"/>
                </a:highlight>
                <a:latin typeface="Roboto Mono"/>
                <a:ea typeface="Roboto Mono"/>
                <a:cs typeface="Roboto Mono"/>
                <a:sym typeface="Roboto Mono"/>
              </a:rPr>
              <a:t>0</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Pointer</a:t>
            </a:r>
            <a:endParaRPr sz="2800"/>
          </a:p>
        </p:txBody>
      </p:sp>
      <p:sp>
        <p:nvSpPr>
          <p:cNvPr id="92" name="Google Shape;92;p18"/>
          <p:cNvSpPr txBox="1"/>
          <p:nvPr/>
        </p:nvSpPr>
        <p:spPr>
          <a:xfrm>
            <a:off x="411475" y="1423625"/>
            <a:ext cx="8420700" cy="7347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a:t>
            </a:r>
            <a:endParaRPr sz="1800">
              <a:solidFill>
                <a:schemeClr val="dk2"/>
              </a:solidFill>
              <a:latin typeface="Times New Roman"/>
              <a:ea typeface="Times New Roman"/>
              <a:cs typeface="Times New Roman"/>
              <a:sym typeface="Times New Roman"/>
            </a:endParaRPr>
          </a:p>
        </p:txBody>
      </p:sp>
      <p:sp>
        <p:nvSpPr>
          <p:cNvPr id="93" name="Google Shape;93;p18"/>
          <p:cNvSpPr/>
          <p:nvPr/>
        </p:nvSpPr>
        <p:spPr>
          <a:xfrm>
            <a:off x="1438650" y="2005925"/>
            <a:ext cx="6266700" cy="3137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505050"/>
                </a:solidFill>
                <a:highlight>
                  <a:srgbClr val="F0F0F0"/>
                </a:highlight>
                <a:latin typeface="Roboto Mono"/>
                <a:ea typeface="Roboto Mono"/>
                <a:cs typeface="Roboto Mono"/>
                <a:sym typeface="Roboto Mono"/>
              </a:rPr>
              <a:t>#include &lt;stdio.h&gt;</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swap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tmp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tmp</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swap</a:t>
            </a:r>
            <a:r>
              <a:rPr lang="vi" sz="1000">
                <a:highlight>
                  <a:srgbClr val="F0F0F0"/>
                </a:highlight>
                <a:latin typeface="Roboto Mono"/>
                <a:ea typeface="Roboto Mono"/>
                <a:cs typeface="Roboto Mono"/>
                <a:sym typeface="Roboto Mono"/>
              </a:rPr>
              <a:t>(</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a is: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"value b is: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Void </a:t>
            </a:r>
            <a:r>
              <a:rPr lang="vi" sz="2800"/>
              <a:t>Pointer</a:t>
            </a:r>
            <a:endParaRPr sz="2800"/>
          </a:p>
        </p:txBody>
      </p:sp>
      <p:sp>
        <p:nvSpPr>
          <p:cNvPr id="99" name="Google Shape;99;p19"/>
          <p:cNvSpPr txBox="1"/>
          <p:nvPr/>
        </p:nvSpPr>
        <p:spPr>
          <a:xfrm>
            <a:off x="411475" y="1652225"/>
            <a:ext cx="8420700" cy="7347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Void pointer thường dùng để trỏ để tới bất kỳ địa chỉ nào mà không cần biết tới kiểu dữ liệu của giá trị tại địa chỉ đó.</a:t>
            </a:r>
            <a:endParaRPr sz="1800">
              <a:solidFill>
                <a:schemeClr val="dk2"/>
              </a:solidFill>
              <a:latin typeface="Times New Roman"/>
              <a:ea typeface="Times New Roman"/>
              <a:cs typeface="Times New Roman"/>
              <a:sym typeface="Times New Roman"/>
            </a:endParaRPr>
          </a:p>
        </p:txBody>
      </p:sp>
      <p:sp>
        <p:nvSpPr>
          <p:cNvPr id="100" name="Google Shape;100;p19"/>
          <p:cNvSpPr/>
          <p:nvPr/>
        </p:nvSpPr>
        <p:spPr>
          <a:xfrm>
            <a:off x="2576850" y="3321225"/>
            <a:ext cx="3990300" cy="860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vi">
                <a:solidFill>
                  <a:srgbClr val="444444"/>
                </a:solidFill>
                <a:highlight>
                  <a:srgbClr val="F0F0F0"/>
                </a:highlight>
                <a:latin typeface="Consolas"/>
                <a:ea typeface="Consolas"/>
                <a:cs typeface="Consolas"/>
                <a:sym typeface="Consolas"/>
              </a:rPr>
              <a:t>void</a:t>
            </a:r>
            <a:r>
              <a:rPr lang="vi">
                <a:solidFill>
                  <a:srgbClr val="444444"/>
                </a:solidFill>
                <a:highlight>
                  <a:srgbClr val="F0F0F0"/>
                </a:highlight>
                <a:latin typeface="Consolas"/>
                <a:ea typeface="Consolas"/>
                <a:cs typeface="Consolas"/>
                <a:sym typeface="Consolas"/>
              </a:rPr>
              <a:t> *ptr_void;</a:t>
            </a:r>
            <a:endParaRPr>
              <a:latin typeface="Roboto Mono"/>
              <a:ea typeface="Roboto Mono"/>
              <a:cs typeface="Roboto Mono"/>
              <a:sym typeface="Roboto Mono"/>
            </a:endParaRPr>
          </a:p>
        </p:txBody>
      </p:sp>
      <p:sp>
        <p:nvSpPr>
          <p:cNvPr id="101" name="Google Shape;101;p19"/>
          <p:cNvSpPr txBox="1"/>
          <p:nvPr/>
        </p:nvSpPr>
        <p:spPr>
          <a:xfrm>
            <a:off x="3161675" y="2743900"/>
            <a:ext cx="2645100" cy="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Cú pháp:</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Void Pointer</a:t>
            </a:r>
            <a:endParaRPr sz="2800"/>
          </a:p>
        </p:txBody>
      </p:sp>
      <p:sp>
        <p:nvSpPr>
          <p:cNvPr id="107" name="Google Shape;107;p20"/>
          <p:cNvSpPr/>
          <p:nvPr/>
        </p:nvSpPr>
        <p:spPr>
          <a:xfrm>
            <a:off x="1261725" y="1778175"/>
            <a:ext cx="6245700" cy="2939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%f\n"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is: %c\n"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"sum: %d\n"</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letter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%c\n"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ctrTitle"/>
          </p:nvPr>
        </p:nvSpPr>
        <p:spPr>
          <a:xfrm>
            <a:off x="311700" y="744575"/>
            <a:ext cx="8520600" cy="79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vi" sz="2800"/>
              <a:t>Function</a:t>
            </a:r>
            <a:r>
              <a:rPr lang="vi" sz="2800"/>
              <a:t> Pointer</a:t>
            </a:r>
            <a:endParaRPr sz="2800"/>
          </a:p>
        </p:txBody>
      </p:sp>
      <p:sp>
        <p:nvSpPr>
          <p:cNvPr id="113" name="Google Shape;113;p21"/>
          <p:cNvSpPr txBox="1"/>
          <p:nvPr/>
        </p:nvSpPr>
        <p:spPr>
          <a:xfrm>
            <a:off x="421975" y="1610225"/>
            <a:ext cx="8292600" cy="30546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Pointer to function (con trỏ hàm) là một biến mà giữ địa chỉ của một hàm. Có nghĩa là, nó trỏ đến vùng nhớ trong bộ nhớ chứa mã máy của hàm được định nghĩa trong chương trình.</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ngôn ngữ lập trình C, con trỏ hàm cho phép bạn truyền một hàm như là một đối số cho một hàm khác, lưu trữ địa chỉ của hàm trong một cấu trúc dữ liệu, hoặc thậm chí truyền hàm như một giá trị trả về từ một hàm khác.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