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18F02A-AAB1-42F5-BF5E-4AA4FB261CE5}">
  <a:tblStyle styleId="{9D18F02A-AAB1-42F5-BF5E-4AA4FB261CE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00b4e62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00b4e62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00b4e627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00b4e627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00b4e627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00b4e627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8cd42ea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8cd42ea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00b4e62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00b4e62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00b4e62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00b4e62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8cd42ea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8cd42ea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8cd42eaf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8cd42eaf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8cd42ea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8cd42ea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8b11fa6e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8b11fa6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8b11fa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8b11fa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8b11fa6e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8b11fa6e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8cd42eaf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8cd42eaf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8b11fa6e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8b11fa6e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8b11fa6e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8b11fa6e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8b11fa6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8b11fa6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0b4e6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0b4e6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8b11fa6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8b11fa6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00b4e62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00b4e62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8b11fa6e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8b11fa6e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0b4e62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0b4e62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8b11fa6e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8b11fa6e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4: Memory layout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pic>
        <p:nvPicPr>
          <p:cNvPr id="124" name="Google Shape;124;p22"/>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25" name="Google Shape;125;p22"/>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2"/>
          <p:cNvSpPr/>
          <p:nvPr/>
        </p:nvSpPr>
        <p:spPr>
          <a:xfrm>
            <a:off x="313075" y="1545525"/>
            <a:ext cx="6063000" cy="3180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"test: %d\n"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"sum: %d\n"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0x01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0x02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0x03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int test = 0; // 0x01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graphicFrame>
        <p:nvGraphicFramePr>
          <p:cNvPr id="132" name="Google Shape;132;p23"/>
          <p:cNvGraphicFramePr/>
          <p:nvPr/>
        </p:nvGraphicFramePr>
        <p:xfrm>
          <a:off x="2772000" y="2228500"/>
          <a:ext cx="3000000" cy="3000000"/>
        </p:xfrm>
        <a:graphic>
          <a:graphicData uri="http://schemas.openxmlformats.org/drawingml/2006/table">
            <a:tbl>
              <a:tblPr>
                <a:noFill/>
                <a:tableStyleId>{9D18F02A-AAB1-42F5-BF5E-4AA4FB261CE5}</a:tableStyleId>
              </a:tblPr>
              <a:tblGrid>
                <a:gridCol w="720000"/>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r>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8</a:t>
                      </a:r>
                      <a:endParaRPr/>
                    </a:p>
                  </a:txBody>
                  <a:tcPr marT="91425" marB="91425" marR="91425" marL="91425"/>
                </a:tc>
              </a:tr>
            </a:tbl>
          </a:graphicData>
        </a:graphic>
      </p:graphicFrame>
      <p:sp>
        <p:nvSpPr>
          <p:cNvPr id="133" name="Google Shape;133;p23"/>
          <p:cNvSpPr txBox="1"/>
          <p:nvPr/>
        </p:nvSpPr>
        <p:spPr>
          <a:xfrm>
            <a:off x="2946400" y="1614488"/>
            <a:ext cx="30768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arr[] = {2,3,5,6,8}</a:t>
            </a:r>
            <a:endParaRPr sz="1800">
              <a:solidFill>
                <a:schemeClr val="dk2"/>
              </a:solidFill>
            </a:endParaRPr>
          </a:p>
        </p:txBody>
      </p:sp>
      <p:graphicFrame>
        <p:nvGraphicFramePr>
          <p:cNvPr id="134" name="Google Shape;134;p23"/>
          <p:cNvGraphicFramePr/>
          <p:nvPr/>
        </p:nvGraphicFramePr>
        <p:xfrm>
          <a:off x="2772000" y="3828700"/>
          <a:ext cx="3000000" cy="3000000"/>
        </p:xfrm>
        <a:graphic>
          <a:graphicData uri="http://schemas.openxmlformats.org/drawingml/2006/table">
            <a:tbl>
              <a:tblPr>
                <a:noFill/>
                <a:tableStyleId>{9D18F02A-AAB1-42F5-BF5E-4AA4FB261CE5}</a:tableStyleId>
              </a:tblPr>
              <a:tblGrid>
                <a:gridCol w="720000"/>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8</a:t>
                      </a:r>
                      <a:endParaRPr/>
                    </a:p>
                  </a:txBody>
                  <a:tcPr marT="91425" marB="91425" marR="91425" marL="91425"/>
                </a:tc>
              </a:tr>
            </a:tbl>
          </a:graphicData>
        </a:graphic>
      </p:graphicFrame>
      <p:sp>
        <p:nvSpPr>
          <p:cNvPr id="135" name="Google Shape;135;p23"/>
          <p:cNvSpPr txBox="1"/>
          <p:nvPr/>
        </p:nvSpPr>
        <p:spPr>
          <a:xfrm>
            <a:off x="2946400" y="3214688"/>
            <a:ext cx="30768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 arr[] = {2,3,5,6,8}</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sp>
        <p:nvSpPr>
          <p:cNvPr id="141" name="Google Shape;141;p24"/>
          <p:cNvSpPr/>
          <p:nvPr/>
        </p:nvSpPr>
        <p:spPr>
          <a:xfrm>
            <a:off x="2106475" y="1579850"/>
            <a:ext cx="4511100" cy="2349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&lt;stdint.h&gt;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uint32_t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8</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%p\n"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%d\n"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sp>
        <p:nvSpPr>
          <p:cNvPr id="147" name="Google Shape;147;p25"/>
          <p:cNvSpPr txBox="1"/>
          <p:nvPr/>
        </p:nvSpPr>
        <p:spPr>
          <a:xfrm>
            <a:off x="1955475" y="1614500"/>
            <a:ext cx="5086800" cy="12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Đặt vấn đề:</a:t>
            </a:r>
            <a:endParaRPr sz="1800">
              <a:solidFill>
                <a:schemeClr val="dk2"/>
              </a:solidFill>
            </a:endParaRPr>
          </a:p>
          <a:p>
            <a:pPr indent="0" lvl="0" marL="0" rtl="0" algn="l">
              <a:spcBef>
                <a:spcPts val="0"/>
              </a:spcBef>
              <a:spcAft>
                <a:spcPts val="0"/>
              </a:spcAft>
              <a:buNone/>
            </a:pPr>
            <a:r>
              <a:rPr lang="vi" sz="1800">
                <a:solidFill>
                  <a:schemeClr val="dk2"/>
                </a:solidFill>
              </a:rPr>
              <a:t>Viết chương trình yêu cầu người dùng nhập tên, sau đó hiển thị tên vừa nhập</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53" name="Google Shape;153;p26"/>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54" name="Google Shape;154;p26"/>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Cấp phát động:</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Heap được sử dụng để cấp phát bộ nhớ động trong quá trình thực thi của chương trình.</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Điều này cho phép chương trình tạo ra và giải phóng bộ nhớ theo nhu cầu, thích ứng với sự biến đổi của dữ liệu trong quá trình chạy.</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Các hàm như malloc(), calloc(), realloc(), và free() được sử dụng để cấp phát và giải phóng bộ nhớ trên heap.</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5" name="Google Shape;155;p26"/>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61" name="Google Shape;161;p27"/>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62" name="Google Shape;162;p27"/>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malloc()</a:t>
            </a:r>
            <a:r>
              <a:rPr lang="vi"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Tham số truyền vào: kích thước mong muốn ( byte)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Giá trị trả về: con trỏ void</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63" name="Google Shape;163;p27"/>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69" name="Google Shape;169;p28"/>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70" name="Google Shape;170;p28"/>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8"/>
          <p:cNvSpPr/>
          <p:nvPr/>
        </p:nvSpPr>
        <p:spPr>
          <a:xfrm>
            <a:off x="141150" y="1447875"/>
            <a:ext cx="5261100" cy="3785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arr_malloc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arr_calloc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Sử dụng malloc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arr_malloc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Sử dụng calloc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arr_calloc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Giải phóng bộ nhớ</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arr_malloc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arr_calloc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77" name="Google Shape;177;p29"/>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78" name="Google Shape;178;p29"/>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9"/>
          <p:cNvSpPr/>
          <p:nvPr/>
        </p:nvSpPr>
        <p:spPr>
          <a:xfrm>
            <a:off x="141150" y="1447875"/>
            <a:ext cx="5261100" cy="3785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so luong ky tu trong ten: \n"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ten cua ban: \n"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"Hello %s\n"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85" name="Google Shape;185;p30"/>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86" name="Google Shape;186;p30"/>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có quyền đọc và ghi, nghĩa là có thể đọc và thay đổi giá trị của biến trong suốt thời gian chương trình chạy.</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7" name="Google Shape;187;p30"/>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193" name="Google Shape;193;p31"/>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94" name="Google Shape;194;p31"/>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Bộ nhớ Stack được dùng để lưu trữ các biến cục bộ trong hàm, tham số truyền vào... Truy cập vào bộ nhớ này rất nhanh và được thực thi khi chương trình được biên dịch.</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	Bộ nhớ Heap được dùng để lưu trữ vùng nhớ cho những biến được cấp phát động bởi các hàm </a:t>
            </a:r>
            <a:r>
              <a:rPr i="1" lang="vi" sz="1800">
                <a:solidFill>
                  <a:schemeClr val="dk1"/>
                </a:solidFill>
                <a:latin typeface="Times New Roman"/>
                <a:ea typeface="Times New Roman"/>
                <a:cs typeface="Times New Roman"/>
                <a:sym typeface="Times New Roman"/>
              </a:rPr>
              <a:t>malloc - calloc - realloc</a:t>
            </a:r>
            <a:r>
              <a:rPr lang="vi" sz="1800">
                <a:solidFill>
                  <a:schemeClr val="dk1"/>
                </a:solidFill>
                <a:latin typeface="Times New Roman"/>
                <a:ea typeface="Times New Roman"/>
                <a:cs typeface="Times New Roman"/>
                <a:sym typeface="Times New Roman"/>
              </a:rPr>
              <a:t> (trong C).</a:t>
            </a:r>
            <a:endParaRPr sz="1800">
              <a:solidFill>
                <a:schemeClr val="dk1"/>
              </a:solidFill>
              <a:latin typeface="Times New Roman"/>
              <a:ea typeface="Times New Roman"/>
              <a:cs typeface="Times New Roman"/>
              <a:sym typeface="Times New Roman"/>
            </a:endParaRPr>
          </a:p>
        </p:txBody>
      </p:sp>
      <p:sp>
        <p:nvSpPr>
          <p:cNvPr id="195" name="Google Shape;195;p31"/>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1"/>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Memory layout</a:t>
            </a:r>
            <a:endParaRPr sz="2800"/>
          </a:p>
        </p:txBody>
      </p:sp>
      <p:pic>
        <p:nvPicPr>
          <p:cNvPr id="61" name="Google Shape;61;p14"/>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62" name="Google Shape;62;p14"/>
          <p:cNvSpPr txBox="1"/>
          <p:nvPr/>
        </p:nvSpPr>
        <p:spPr>
          <a:xfrm>
            <a:off x="55600" y="1405100"/>
            <a:ext cx="7100400" cy="3625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Chương trình main.exe ( trên window), main.hex ( nạp vào vi điều khiển) được lưu ở bộ nhớ SSD hoặc FLASH. Khi nhấn run chương trình trên window ( cấp nguồn cho vi điều khiển) thì những chương trình này sẽ được copy vào bộ nhớ RAM để thực thi.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02" name="Google Shape;202;p32"/>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03" name="Google Shape;203;p32"/>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Stack: vùng nhớ Stack được quản lý bởi hệ điều hành, dữ liệu được lưu trong Stack sẽ tự động giải phóng khi hàm thực hiện xong công việc của mình.</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Heap: Vùng nhớ Heap được quản lý bởi lập trình viên (trong C hoặc C++), dữ liệu trong Heap sẽ không bị hủy khi hàm thực hiện xong, điều đó có nghĩa bạn phải tự tay giải phóng vùng nhớ bằng câu lệnh free (trong C), và delete hoặc delete [] (trong C++), nếu không sẽ xảy ra hiện tượng rò rỉ bộ nhớ. </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4" name="Google Shape;204;p32"/>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32"/>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11" name="Google Shape;211;p33"/>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12" name="Google Shape;212;p33"/>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13" name="Google Shape;213;p33"/>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33"/>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33"/>
          <p:cNvSpPr/>
          <p:nvPr/>
        </p:nvSpPr>
        <p:spPr>
          <a:xfrm>
            <a:off x="333625" y="1447875"/>
            <a:ext cx="6063000" cy="360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of array[%d]: %p\n"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b="1" lang="vi" sz="1000">
                <a:solidFill>
                  <a:srgbClr val="EE11FF"/>
                </a:solidFill>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of array[%d]: %p\n"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//free(array);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21" name="Google Shape;221;p34"/>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22" name="Google Shape;222;p34"/>
          <p:cNvSpPr txBox="1"/>
          <p:nvPr/>
        </p:nvSpPr>
        <p:spPr>
          <a:xfrm>
            <a:off x="55600" y="14813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Stack: bởi vì bộ nhớ Stack cố định nên nếu chương trình bạn sử dụng quá nhiều bộ nhớ vượt quá khả năng lưu trữ của Stack chắc chắn sẽ xảy ra tình trạng tràn bộ nhớ Stack (Stack overflow), các trường hợp xảy ra như bạn khởi tạo quá nhiều biến cục bộ, hàm đệ quy vô hạn,...</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23" name="Google Shape;223;p34"/>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4"/>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34"/>
          <p:cNvSpPr/>
          <p:nvPr/>
        </p:nvSpPr>
        <p:spPr>
          <a:xfrm>
            <a:off x="344325" y="3640025"/>
            <a:ext cx="5271900" cy="150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foo</a:t>
            </a:r>
            <a:r>
              <a:rPr lang="vi">
                <a:highlight>
                  <a:srgbClr val="F0F0F0"/>
                </a:highlight>
                <a:latin typeface="Roboto Mono"/>
                <a:ea typeface="Roboto Mono"/>
                <a:cs typeface="Roboto Mono"/>
                <a:sym typeface="Roboto Mono"/>
              </a:rPr>
              <a:t>(</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printf</a:t>
            </a:r>
            <a:r>
              <a:rPr lang="vi">
                <a:highlight>
                  <a:srgbClr val="F0F0F0"/>
                </a:highlight>
                <a:latin typeface="Roboto Mono"/>
                <a:ea typeface="Roboto Mono"/>
                <a:cs typeface="Roboto Mono"/>
                <a:sym typeface="Roboto Mono"/>
              </a:rPr>
              <a:t>(</a:t>
            </a:r>
            <a:r>
              <a:rPr lang="vi">
                <a:solidFill>
                  <a:srgbClr val="A01010"/>
                </a:solidFill>
                <a:highlight>
                  <a:srgbClr val="F0F0F0"/>
                </a:highlight>
                <a:latin typeface="Roboto Mono"/>
                <a:ea typeface="Roboto Mono"/>
                <a:cs typeface="Roboto Mono"/>
                <a:sym typeface="Roboto Mono"/>
              </a:rPr>
              <a:t>"De quy khong gioi han\n"</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return</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foo</a:t>
            </a:r>
            <a:r>
              <a:rPr lang="vi">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31" name="Google Shape;231;p35"/>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32" name="Google Shape;232;p35"/>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Heap: Nếu bạn liên tục cấp phát vùng nhớ mà không giải phóng thì sẽ bị lỗi tràn vùng nhớ Heap (Heap overflow). Nếu bạn khởi tạo một vùng nhớ quá lớn mà vùng nhớ Heap không thể lưu trữ một lần được sẽ bị lỗi khởi tạo vùng nhớ Heap thất bại.</a:t>
            </a:r>
            <a:endParaRPr sz="1800">
              <a:solidFill>
                <a:schemeClr val="dk1"/>
              </a:solidFill>
              <a:latin typeface="Times New Roman"/>
              <a:ea typeface="Times New Roman"/>
              <a:cs typeface="Times New Roman"/>
              <a:sym typeface="Times New Roman"/>
            </a:endParaRPr>
          </a:p>
        </p:txBody>
      </p:sp>
      <p:sp>
        <p:nvSpPr>
          <p:cNvPr id="233" name="Google Shape;233;p35"/>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5"/>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5"/>
          <p:cNvSpPr/>
          <p:nvPr/>
        </p:nvSpPr>
        <p:spPr>
          <a:xfrm>
            <a:off x="344325" y="3640025"/>
            <a:ext cx="5271900" cy="150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malloc</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18446744073709551615</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Text segment</a:t>
            </a:r>
            <a:endParaRPr sz="2800"/>
          </a:p>
        </p:txBody>
      </p:sp>
      <p:pic>
        <p:nvPicPr>
          <p:cNvPr id="68" name="Google Shape;68;p15"/>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69" name="Google Shape;69;p15"/>
          <p:cNvSpPr txBox="1"/>
          <p:nvPr/>
        </p:nvSpPr>
        <p:spPr>
          <a:xfrm>
            <a:off x="55600" y="1405100"/>
            <a:ext cx="63732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Mã máy: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tập hợp các lệnh thực thi.</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Text Segment thường có quyền đọc và thực thi, nhưng không có quyền ghi.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Lưu hằng số, con trỏ kiểu char</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Tất cả các biến lưu ở phần vùng Text đều không thể thay đổi giá trị mà chỉ được đọc.</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0" name="Google Shape;70;p15"/>
          <p:cNvSpPr/>
          <p:nvPr/>
        </p:nvSpPr>
        <p:spPr>
          <a:xfrm>
            <a:off x="6493000" y="4570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Text segment</a:t>
            </a:r>
            <a:endParaRPr sz="2800"/>
          </a:p>
        </p:txBody>
      </p:sp>
      <p:pic>
        <p:nvPicPr>
          <p:cNvPr id="76" name="Google Shape;76;p16"/>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77" name="Google Shape;77;p16"/>
          <p:cNvSpPr/>
          <p:nvPr/>
        </p:nvSpPr>
        <p:spPr>
          <a:xfrm>
            <a:off x="6493000" y="4570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p:nvPr/>
        </p:nvSpPr>
        <p:spPr>
          <a:xfrm>
            <a:off x="518425" y="1658550"/>
            <a:ext cx="5260800" cy="3243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'W'</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"arr: %s"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"arr1: %s"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Data segment</a:t>
            </a:r>
            <a:endParaRPr sz="2800"/>
          </a:p>
        </p:txBody>
      </p:sp>
      <p:pic>
        <p:nvPicPr>
          <p:cNvPr id="84" name="Google Shape;84;p17"/>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85" name="Google Shape;85;p17"/>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Initialized Data Segment (Dữ liệu Đã Khởi Tạo):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toàn cục được khởi tạo với giá trị khác 0.</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static được khởi tạo với giá trị khác 0.</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là đọc và ghi, tức là có thể đọc và thay đổi giá trị của biến .</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Tất cả các biến sẽ được thu hồi sau khi chương trình kết thúc.</a:t>
            </a:r>
            <a:endParaRPr sz="1800">
              <a:solidFill>
                <a:schemeClr val="dk1"/>
              </a:solidFill>
              <a:latin typeface="Times New Roman"/>
              <a:ea typeface="Times New Roman"/>
              <a:cs typeface="Times New Roman"/>
              <a:sym typeface="Times New Roman"/>
            </a:endParaRPr>
          </a:p>
        </p:txBody>
      </p:sp>
      <p:sp>
        <p:nvSpPr>
          <p:cNvPr id="86" name="Google Shape;86;p17"/>
          <p:cNvSpPr/>
          <p:nvPr/>
        </p:nvSpPr>
        <p:spPr>
          <a:xfrm>
            <a:off x="6493000" y="40369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Data segment</a:t>
            </a:r>
            <a:endParaRPr sz="2800"/>
          </a:p>
        </p:txBody>
      </p:sp>
      <p:pic>
        <p:nvPicPr>
          <p:cNvPr id="92" name="Google Shape;92;p18"/>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93" name="Google Shape;93;p18"/>
          <p:cNvSpPr/>
          <p:nvPr/>
        </p:nvSpPr>
        <p:spPr>
          <a:xfrm>
            <a:off x="6493000" y="40369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8"/>
          <p:cNvSpPr/>
          <p:nvPr/>
        </p:nvSpPr>
        <p:spPr>
          <a:xfrm>
            <a:off x="462175" y="1669775"/>
            <a:ext cx="5963400" cy="347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local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25.7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 %f\n"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"var: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Bss segment</a:t>
            </a:r>
            <a:endParaRPr sz="2800"/>
          </a:p>
        </p:txBody>
      </p:sp>
      <p:pic>
        <p:nvPicPr>
          <p:cNvPr id="100" name="Google Shape;100;p19"/>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01" name="Google Shape;101;p19"/>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Uninitialized Data Segment (Dữ liệu Chưa Khởi Tạo):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toàn cục khởi tạo với giá trị bằng 0 hoặc không gán giá trị.</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static với giá trị khởi tạo bằng 0 hoặc không gán giá trị.</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là đọc và ghi, tức là có thể đọc và thay đổi giá trị của biến .</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Tất cả các biến sẽ được thu hồi sau khi chương trình kết thúc.</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2" name="Google Shape;102;p19"/>
          <p:cNvSpPr/>
          <p:nvPr/>
        </p:nvSpPr>
        <p:spPr>
          <a:xfrm>
            <a:off x="6493000" y="3503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Bss segment</a:t>
            </a:r>
            <a:endParaRPr sz="2800"/>
          </a:p>
        </p:txBody>
      </p:sp>
      <p:pic>
        <p:nvPicPr>
          <p:cNvPr id="108" name="Google Shape;108;p20"/>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09" name="Google Shape;109;p20"/>
          <p:cNvSpPr/>
          <p:nvPr/>
        </p:nvSpPr>
        <p:spPr>
          <a:xfrm>
            <a:off x="6493000" y="3503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p:nvPr/>
        </p:nvSpPr>
        <p:spPr>
          <a:xfrm>
            <a:off x="648525" y="1669775"/>
            <a:ext cx="4994400" cy="2956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Point_Data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global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global_2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Point_Data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local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local_2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"global: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global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pic>
        <p:nvPicPr>
          <p:cNvPr id="116" name="Google Shape;116;p21"/>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17" name="Google Shape;117;p21"/>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cục bộ, tham số truyền vào.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đọc và ghi, nghĩa là có thể đọc và thay đổi giá trị của biến trong suốt thời gian chương trình chạy.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Sau khi ra khỏi hàm, sẽ thu hồi vùng nhớ.</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1500"/>
              </a:spcAft>
              <a:buNone/>
            </a:pPr>
            <a:r>
              <a:t/>
            </a:r>
            <a:endParaRPr sz="1800">
              <a:solidFill>
                <a:schemeClr val="dk1"/>
              </a:solidFill>
              <a:latin typeface="Times New Roman"/>
              <a:ea typeface="Times New Roman"/>
              <a:cs typeface="Times New Roman"/>
              <a:sym typeface="Times New Roman"/>
            </a:endParaRPr>
          </a:p>
        </p:txBody>
      </p:sp>
      <p:sp>
        <p:nvSpPr>
          <p:cNvPr id="118" name="Google Shape;118;p21"/>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