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Mon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9715F10-0299-47A7-AAAC-46897909F741}">
  <a:tblStyle styleId="{F9715F10-0299-47A7-AAAC-46897909F74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on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RobotoMon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6b9c3c1a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a6b9c3c1a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6b9c3c1a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a6b9c3c1a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a6b9c3c1a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a6b9c3c1a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a6b9c3c1a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a6b9c3c1a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6b9c3c1a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a6b9c3c1a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a6b9c3c1a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a6b9c3c1a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6b9c3c1a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6b9c3c1a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a671302ab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a671302ab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641e8ae3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a641e8ae3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671302ab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671302ab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641e8ae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641e8ae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cdcf9d4f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cdcf9d4f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641e8ae3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641e8ae3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641e8ae3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641e8ae3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671302a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671302a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6d93e60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6d93e60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6b9c3c1a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6b9c3c1a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a6b9c3c1a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a6b9c3c1a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6b9c3c1a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6b9c3c1a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Bài 6: Goto - setjmp.h</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a:t>Phan Hoàng Trung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ctrTitle"/>
          </p:nvPr>
        </p:nvSpPr>
        <p:spPr>
          <a:xfrm>
            <a:off x="311700" y="744575"/>
            <a:ext cx="8520600" cy="48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Goto</a:t>
            </a:r>
            <a:endParaRPr sz="2800"/>
          </a:p>
        </p:txBody>
      </p:sp>
      <p:graphicFrame>
        <p:nvGraphicFramePr>
          <p:cNvPr id="113" name="Google Shape;113;p22"/>
          <p:cNvGraphicFramePr/>
          <p:nvPr/>
        </p:nvGraphicFramePr>
        <p:xfrm>
          <a:off x="2772000" y="1338475"/>
          <a:ext cx="3000000" cy="3000000"/>
        </p:xfrm>
        <a:graphic>
          <a:graphicData uri="http://schemas.openxmlformats.org/drawingml/2006/table">
            <a:tbl>
              <a:tblPr>
                <a:noFill/>
                <a:tableStyleId>{F9715F10-0299-47A7-AAAC-46897909F741}</a:tableStyleId>
              </a:tblPr>
              <a:tblGrid>
                <a:gridCol w="400000"/>
                <a:gridCol w="400000"/>
                <a:gridCol w="400000"/>
                <a:gridCol w="400000"/>
                <a:gridCol w="400000"/>
                <a:gridCol w="400000"/>
                <a:gridCol w="400000"/>
                <a:gridCol w="400000"/>
                <a:gridCol w="400000"/>
              </a:tblGrid>
              <a:tr h="430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r>
              <a:tr h="391425">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30000">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ctrTitle"/>
          </p:nvPr>
        </p:nvSpPr>
        <p:spPr>
          <a:xfrm>
            <a:off x="311700" y="744575"/>
            <a:ext cx="8520600" cy="48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Goto</a:t>
            </a:r>
            <a:endParaRPr sz="2800"/>
          </a:p>
        </p:txBody>
      </p:sp>
      <p:graphicFrame>
        <p:nvGraphicFramePr>
          <p:cNvPr id="119" name="Google Shape;119;p23"/>
          <p:cNvGraphicFramePr/>
          <p:nvPr/>
        </p:nvGraphicFramePr>
        <p:xfrm>
          <a:off x="2772000" y="1338475"/>
          <a:ext cx="3000000" cy="3000000"/>
        </p:xfrm>
        <a:graphic>
          <a:graphicData uri="http://schemas.openxmlformats.org/drawingml/2006/table">
            <a:tbl>
              <a:tblPr>
                <a:noFill/>
                <a:tableStyleId>{F9715F10-0299-47A7-AAAC-46897909F741}</a:tableStyleId>
              </a:tblPr>
              <a:tblGrid>
                <a:gridCol w="400000"/>
                <a:gridCol w="400000"/>
                <a:gridCol w="400000"/>
                <a:gridCol w="400000"/>
                <a:gridCol w="400000"/>
                <a:gridCol w="400000"/>
                <a:gridCol w="400000"/>
                <a:gridCol w="400000"/>
                <a:gridCol w="400000"/>
              </a:tblGrid>
              <a:tr h="430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r>
              <a:tr h="391425">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30000">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ctrTitle"/>
          </p:nvPr>
        </p:nvSpPr>
        <p:spPr>
          <a:xfrm>
            <a:off x="311700" y="744575"/>
            <a:ext cx="8520600" cy="48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Goto</a:t>
            </a:r>
            <a:endParaRPr sz="2800"/>
          </a:p>
        </p:txBody>
      </p:sp>
      <p:graphicFrame>
        <p:nvGraphicFramePr>
          <p:cNvPr id="125" name="Google Shape;125;p24"/>
          <p:cNvGraphicFramePr/>
          <p:nvPr/>
        </p:nvGraphicFramePr>
        <p:xfrm>
          <a:off x="2772000" y="1338475"/>
          <a:ext cx="3000000" cy="3000000"/>
        </p:xfrm>
        <a:graphic>
          <a:graphicData uri="http://schemas.openxmlformats.org/drawingml/2006/table">
            <a:tbl>
              <a:tblPr>
                <a:noFill/>
                <a:tableStyleId>{F9715F10-0299-47A7-AAAC-46897909F741}</a:tableStyleId>
              </a:tblPr>
              <a:tblGrid>
                <a:gridCol w="400000"/>
                <a:gridCol w="400000"/>
                <a:gridCol w="400000"/>
                <a:gridCol w="400000"/>
                <a:gridCol w="400000"/>
                <a:gridCol w="400000"/>
                <a:gridCol w="400000"/>
                <a:gridCol w="400000"/>
                <a:gridCol w="400000"/>
              </a:tblGrid>
              <a:tr h="430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r>
              <a:tr h="391425">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30000">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ctrTitle"/>
          </p:nvPr>
        </p:nvSpPr>
        <p:spPr>
          <a:xfrm>
            <a:off x="311700" y="744575"/>
            <a:ext cx="8520600" cy="48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Goto</a:t>
            </a:r>
            <a:endParaRPr sz="2800"/>
          </a:p>
        </p:txBody>
      </p:sp>
      <p:graphicFrame>
        <p:nvGraphicFramePr>
          <p:cNvPr id="131" name="Google Shape;131;p25"/>
          <p:cNvGraphicFramePr/>
          <p:nvPr/>
        </p:nvGraphicFramePr>
        <p:xfrm>
          <a:off x="2772000" y="1338475"/>
          <a:ext cx="3000000" cy="3000000"/>
        </p:xfrm>
        <a:graphic>
          <a:graphicData uri="http://schemas.openxmlformats.org/drawingml/2006/table">
            <a:tbl>
              <a:tblPr>
                <a:noFill/>
                <a:tableStyleId>{F9715F10-0299-47A7-AAAC-46897909F741}</a:tableStyleId>
              </a:tblPr>
              <a:tblGrid>
                <a:gridCol w="400000"/>
                <a:gridCol w="400000"/>
                <a:gridCol w="400000"/>
                <a:gridCol w="400000"/>
                <a:gridCol w="400000"/>
                <a:gridCol w="400000"/>
                <a:gridCol w="400000"/>
                <a:gridCol w="400000"/>
                <a:gridCol w="400000"/>
              </a:tblGrid>
              <a:tr h="430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r>
              <a:tr h="391425">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30000">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ctrTitle"/>
          </p:nvPr>
        </p:nvSpPr>
        <p:spPr>
          <a:xfrm>
            <a:off x="311700" y="744575"/>
            <a:ext cx="8520600" cy="48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Goto</a:t>
            </a:r>
            <a:endParaRPr sz="2800"/>
          </a:p>
        </p:txBody>
      </p:sp>
      <p:graphicFrame>
        <p:nvGraphicFramePr>
          <p:cNvPr id="137" name="Google Shape;137;p26"/>
          <p:cNvGraphicFramePr/>
          <p:nvPr/>
        </p:nvGraphicFramePr>
        <p:xfrm>
          <a:off x="2772000" y="1338475"/>
          <a:ext cx="3000000" cy="3000000"/>
        </p:xfrm>
        <a:graphic>
          <a:graphicData uri="http://schemas.openxmlformats.org/drawingml/2006/table">
            <a:tbl>
              <a:tblPr>
                <a:noFill/>
                <a:tableStyleId>{F9715F10-0299-47A7-AAAC-46897909F741}</a:tableStyleId>
              </a:tblPr>
              <a:tblGrid>
                <a:gridCol w="400000"/>
                <a:gridCol w="400000"/>
                <a:gridCol w="400000"/>
                <a:gridCol w="400000"/>
                <a:gridCol w="400000"/>
                <a:gridCol w="400000"/>
                <a:gridCol w="400000"/>
                <a:gridCol w="400000"/>
                <a:gridCol w="400000"/>
              </a:tblGrid>
              <a:tr h="430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r>
              <a:tr h="391425">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30000">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ctrTitle"/>
          </p:nvPr>
        </p:nvSpPr>
        <p:spPr>
          <a:xfrm>
            <a:off x="311700" y="744575"/>
            <a:ext cx="8520600" cy="48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Goto</a:t>
            </a:r>
            <a:endParaRPr sz="2800"/>
          </a:p>
        </p:txBody>
      </p:sp>
      <p:graphicFrame>
        <p:nvGraphicFramePr>
          <p:cNvPr id="143" name="Google Shape;143;p27"/>
          <p:cNvGraphicFramePr/>
          <p:nvPr/>
        </p:nvGraphicFramePr>
        <p:xfrm>
          <a:off x="2772000" y="1338475"/>
          <a:ext cx="3000000" cy="3000000"/>
        </p:xfrm>
        <a:graphic>
          <a:graphicData uri="http://schemas.openxmlformats.org/drawingml/2006/table">
            <a:tbl>
              <a:tblPr>
                <a:noFill/>
                <a:tableStyleId>{F9715F10-0299-47A7-AAAC-46897909F741}</a:tableStyleId>
              </a:tblPr>
              <a:tblGrid>
                <a:gridCol w="400000"/>
                <a:gridCol w="400000"/>
                <a:gridCol w="400000"/>
                <a:gridCol w="400000"/>
                <a:gridCol w="400000"/>
                <a:gridCol w="400000"/>
                <a:gridCol w="400000"/>
                <a:gridCol w="400000"/>
                <a:gridCol w="400000"/>
              </a:tblGrid>
              <a:tr h="430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r>
              <a:tr h="391425">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30000">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ctrTitle"/>
          </p:nvPr>
        </p:nvSpPr>
        <p:spPr>
          <a:xfrm>
            <a:off x="311700" y="744575"/>
            <a:ext cx="8520600" cy="48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Goto</a:t>
            </a:r>
            <a:endParaRPr sz="2800"/>
          </a:p>
        </p:txBody>
      </p:sp>
      <p:graphicFrame>
        <p:nvGraphicFramePr>
          <p:cNvPr id="149" name="Google Shape;149;p28"/>
          <p:cNvGraphicFramePr/>
          <p:nvPr/>
        </p:nvGraphicFramePr>
        <p:xfrm>
          <a:off x="2772000" y="1338475"/>
          <a:ext cx="3000000" cy="3000000"/>
        </p:xfrm>
        <a:graphic>
          <a:graphicData uri="http://schemas.openxmlformats.org/drawingml/2006/table">
            <a:tbl>
              <a:tblPr>
                <a:noFill/>
                <a:tableStyleId>{F9715F10-0299-47A7-AAAC-46897909F741}</a:tableStyleId>
              </a:tblPr>
              <a:tblGrid>
                <a:gridCol w="400000"/>
                <a:gridCol w="400000"/>
                <a:gridCol w="400000"/>
                <a:gridCol w="400000"/>
                <a:gridCol w="400000"/>
                <a:gridCol w="400000"/>
                <a:gridCol w="400000"/>
                <a:gridCol w="400000"/>
                <a:gridCol w="400000"/>
              </a:tblGrid>
              <a:tr h="430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r>
              <a:tr h="391425">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30000">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ctrTitle"/>
          </p:nvPr>
        </p:nvSpPr>
        <p:spPr>
          <a:xfrm>
            <a:off x="311700" y="744575"/>
            <a:ext cx="8520600" cy="48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Goto</a:t>
            </a:r>
            <a:endParaRPr sz="2800"/>
          </a:p>
        </p:txBody>
      </p:sp>
      <p:sp>
        <p:nvSpPr>
          <p:cNvPr id="155" name="Google Shape;155;p29"/>
          <p:cNvSpPr/>
          <p:nvPr/>
        </p:nvSpPr>
        <p:spPr>
          <a:xfrm>
            <a:off x="1450675" y="1400300"/>
            <a:ext cx="5867700" cy="3743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#include &lt;stdio.h&gt;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delay</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start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while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start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60000000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start</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char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letter</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char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first_sentence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"HELLO"</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char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second_sentence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"FASHION SUIT"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char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third_sentence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"SUITABLE PRICE"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letter_A</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8</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8</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letter_H</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8</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8</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letter_L</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8</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8</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i="1" lang="vi" sz="1000">
                <a:solidFill>
                  <a:srgbClr val="A05000"/>
                </a:solidFill>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i="1" lang="vi" sz="1000">
                <a:solidFill>
                  <a:srgbClr val="A05000"/>
                </a:solidFill>
                <a:highlight>
                  <a:srgbClr val="F0F0F0"/>
                </a:highlight>
                <a:latin typeface="Roboto Mono"/>
                <a:ea typeface="Roboto Mono"/>
                <a:cs typeface="Roboto Mono"/>
                <a:sym typeface="Roboto Mono"/>
              </a:rPr>
              <a:t>H, e, l,o, F, a,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i="1" lang="vi" sz="1000">
                <a:solidFill>
                  <a:srgbClr val="A05000"/>
                </a:solidFill>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button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b="1" lang="vi" sz="1000">
                <a:solidFill>
                  <a:srgbClr val="700080"/>
                </a:solidFill>
                <a:highlight>
                  <a:srgbClr val="F0F0F0"/>
                </a:highlight>
                <a:latin typeface="Roboto Mono"/>
                <a:ea typeface="Roboto Mono"/>
                <a:cs typeface="Roboto Mono"/>
                <a:sym typeface="Roboto Mono"/>
              </a:rPr>
              <a:t>typedef</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enum</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FIRST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SECOND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THIRD</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Sentence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main</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Sentence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sentence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FIRST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while</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switch</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sentence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case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FIRST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for</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index</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index</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sizeof</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first_sentence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index</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first_sentence</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index</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'H'</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for</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8</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for</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8</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letter_H</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"Turn on led at [%d][%d]\n"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button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goto</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exit_loops</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tat den</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first_sentence</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index</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in ra chu e</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"first sentence is done\n"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delay</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goto</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logic</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case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SECOND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for</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index</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index</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sizeof</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second_sentence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index</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second_sentence</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index</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for</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8</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for</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8</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letter_A</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"Turn on led at [%d][%d]\n"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button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goto</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exit_loops</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tat den led</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second_sentence</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index</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'F'</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in ra chu F</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"second sentence is done\n"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delay</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goto</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logic</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case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THIRD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for</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index</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index</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sizeof</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third_sentence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index</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third_sentence</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index</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'L'</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for</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8</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for</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8</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letter_L</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"Turn on led at [%d][%d]\n"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button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goto</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exit_loops</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tat den led</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third_sentence</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index</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in ra chu H</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"third sentence is done\n"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delay</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//button = 1;</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goto</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logic</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logic</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sentence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FIRST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sentence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SECOND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else</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sentence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SECOND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sentence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THIRD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else</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sentence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THIRD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sentence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FIRST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goto</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exit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exit_loops</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"Stop!\n"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break</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exit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ctrTitle"/>
          </p:nvPr>
        </p:nvSpPr>
        <p:spPr>
          <a:xfrm>
            <a:off x="311700" y="744575"/>
            <a:ext cx="8520600" cy="48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setjmp.h</a:t>
            </a:r>
            <a:endParaRPr sz="2800"/>
          </a:p>
        </p:txBody>
      </p:sp>
      <p:sp>
        <p:nvSpPr>
          <p:cNvPr id="161" name="Google Shape;161;p30"/>
          <p:cNvSpPr txBox="1"/>
          <p:nvPr/>
        </p:nvSpPr>
        <p:spPr>
          <a:xfrm>
            <a:off x="432475" y="1358300"/>
            <a:ext cx="8399700" cy="37053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setjmp.h là một thư viện trong ngôn ngữ lập trình C, cung cấp hai hàm chính là setjmp và longjmp. Cả hai hàm này thường được sử dụng để thực hiện xử lý ngoại lệ trong C, mặc dù nó không phải là một cách tiêu biểu để xử lý ngoại lệ trong ngôn ngữ này.</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ctrTitle"/>
          </p:nvPr>
        </p:nvSpPr>
        <p:spPr>
          <a:xfrm>
            <a:off x="311700" y="744575"/>
            <a:ext cx="8520600" cy="48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setjmp.h</a:t>
            </a:r>
            <a:endParaRPr sz="2800"/>
          </a:p>
        </p:txBody>
      </p:sp>
      <p:sp>
        <p:nvSpPr>
          <p:cNvPr id="167" name="Google Shape;167;p31"/>
          <p:cNvSpPr/>
          <p:nvPr/>
        </p:nvSpPr>
        <p:spPr>
          <a:xfrm>
            <a:off x="1450675" y="1400300"/>
            <a:ext cx="5867700" cy="3743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#include &lt;stdio.h&gt;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#include &lt;setjmp.h&gt;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1AB1CD"/>
                </a:solidFill>
                <a:highlight>
                  <a:srgbClr val="F0F0F0"/>
                </a:highlight>
                <a:latin typeface="Roboto Mono"/>
                <a:ea typeface="Roboto Mono"/>
                <a:cs typeface="Roboto Mono"/>
                <a:sym typeface="Roboto Mono"/>
              </a:rPr>
              <a:t>jmp_buf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buf</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exception_code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TRY if ((exception_code = setjmp(buf)) == 0)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CATCH(x) else if (exception_code == (x))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THROW(x) longjmp(buf, (x))</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divide</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THROW</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Mã lỗi 1 cho lỗi chia cho 0</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main</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result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TRY</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result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divide</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"Result: %f\n"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result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 </a:t>
            </a:r>
            <a:r>
              <a:rPr lang="vi" sz="1000">
                <a:solidFill>
                  <a:srgbClr val="1AB1CD"/>
                </a:solidFill>
                <a:highlight>
                  <a:srgbClr val="F0F0F0"/>
                </a:highlight>
                <a:latin typeface="Roboto Mono"/>
                <a:ea typeface="Roboto Mono"/>
                <a:cs typeface="Roboto Mono"/>
                <a:sym typeface="Roboto Mono"/>
              </a:rPr>
              <a:t>CATCH</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"Error: Divide by 0!\n"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Các xử lý khác của chương trình</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8520600" cy="48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Goto</a:t>
            </a:r>
            <a:endParaRPr sz="2800"/>
          </a:p>
        </p:txBody>
      </p:sp>
      <p:sp>
        <p:nvSpPr>
          <p:cNvPr id="61" name="Google Shape;61;p14"/>
          <p:cNvSpPr txBox="1"/>
          <p:nvPr/>
        </p:nvSpPr>
        <p:spPr>
          <a:xfrm>
            <a:off x="432475" y="1358300"/>
            <a:ext cx="8399700" cy="37053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goto là một từ khóa trong ngôn ngữ lập trình C, cho phép chương trình nhảy đến một nhãn (label) đã được đặt trước đó trong cùng một hàm. Mặc dù nó cung cấp khả năng kiểm soát flow của chương trình, nhưng việc sử dụng goto thường được xem là không tốt vì nó có thể làm cho mã nguồn trở nên khó đọc và khó bảo trì.</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ctrTitle"/>
          </p:nvPr>
        </p:nvSpPr>
        <p:spPr>
          <a:xfrm>
            <a:off x="311700" y="744575"/>
            <a:ext cx="8520600" cy="48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setjmp.h</a:t>
            </a:r>
            <a:endParaRPr sz="2800"/>
          </a:p>
        </p:txBody>
      </p:sp>
      <p:sp>
        <p:nvSpPr>
          <p:cNvPr id="173" name="Google Shape;173;p32"/>
          <p:cNvSpPr txBox="1"/>
          <p:nvPr/>
        </p:nvSpPr>
        <p:spPr>
          <a:xfrm>
            <a:off x="115150" y="1353350"/>
            <a:ext cx="8717100" cy="34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74" name="Google Shape;174;p32"/>
          <p:cNvSpPr/>
          <p:nvPr/>
        </p:nvSpPr>
        <p:spPr>
          <a:xfrm>
            <a:off x="1209900" y="1730850"/>
            <a:ext cx="6795300" cy="26802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https://docs.google.com/document/d/1xmmRqDHt0Ewai3tRQ-eVVE_VvHZ7kIF2GQvNv8Ayaps/edit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744575"/>
            <a:ext cx="8520600" cy="48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Goto</a:t>
            </a:r>
            <a:endParaRPr sz="2800"/>
          </a:p>
        </p:txBody>
      </p:sp>
      <p:sp>
        <p:nvSpPr>
          <p:cNvPr id="67" name="Google Shape;67;p15"/>
          <p:cNvSpPr/>
          <p:nvPr/>
        </p:nvSpPr>
        <p:spPr>
          <a:xfrm>
            <a:off x="1450675" y="1400300"/>
            <a:ext cx="5867700" cy="3743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#include &lt;stdio.h&gt;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main</a:t>
            </a: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Đặt nhãn</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start</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&gt;=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5</a:t>
            </a: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goto</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end</a:t>
            </a: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Chuyển control đến nhãn "end"</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"%d "</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goto</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start</a:t>
            </a: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Chuyển control đến nhãn "start"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Nhãn "end"</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end</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"\n"</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endParaRPr sz="1000">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311700" y="744575"/>
            <a:ext cx="8520600" cy="48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Goto</a:t>
            </a:r>
            <a:endParaRPr sz="2800"/>
          </a:p>
        </p:txBody>
      </p:sp>
      <p:sp>
        <p:nvSpPr>
          <p:cNvPr id="73" name="Google Shape;73;p16"/>
          <p:cNvSpPr/>
          <p:nvPr/>
        </p:nvSpPr>
        <p:spPr>
          <a:xfrm>
            <a:off x="1450675" y="1400300"/>
            <a:ext cx="5867700" cy="3743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 sz="1000">
                <a:solidFill>
                  <a:srgbClr val="505050"/>
                </a:solidFill>
                <a:highlight>
                  <a:srgbClr val="F0F0F0"/>
                </a:highlight>
                <a:latin typeface="Roboto Mono"/>
                <a:ea typeface="Roboto Mono"/>
                <a:cs typeface="Roboto Mono"/>
                <a:sym typeface="Roboto Mono"/>
              </a:rPr>
              <a:t>#include &lt;stdio.h&gt;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delay</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second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start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while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start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second</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6000000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start</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i="1" lang="vi" sz="1000">
                <a:solidFill>
                  <a:srgbClr val="A05000"/>
                </a:solidFill>
                <a:highlight>
                  <a:srgbClr val="F0F0F0"/>
                </a:highlight>
                <a:latin typeface="Roboto Mono"/>
                <a:ea typeface="Roboto Mono"/>
                <a:cs typeface="Roboto Mono"/>
                <a:sym typeface="Roboto Mono"/>
              </a:rPr>
              <a:t>// Khai báo các trạng thái đèn giao thông</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b="1" lang="vi" sz="1000">
                <a:solidFill>
                  <a:srgbClr val="700080"/>
                </a:solidFill>
                <a:highlight>
                  <a:srgbClr val="F0F0F0"/>
                </a:highlight>
                <a:latin typeface="Roboto Mono"/>
                <a:ea typeface="Roboto Mono"/>
                <a:cs typeface="Roboto Mono"/>
                <a:sym typeface="Roboto Mono"/>
              </a:rPr>
              <a:t>typedef</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enum</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RED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YELLOW</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GREEN</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TrafficLightState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main</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Ban đầu, đèn giao thông ở trạng thái đỏ</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TrafficLightState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state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RED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Vòng lặp vô hạn để mô phỏng đèn giao thông</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while</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switch</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state</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case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RED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"RED Light\n"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delay</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50</a:t>
            </a: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Giữ trạng thái đèn đỏ trong x giây</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Chuyển đến trạng thái đèn vàng</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state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GREEN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goto</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skip_sleep</a:t>
            </a: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Nhảy qua sleep() khi chuyển trạng thái</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case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YELLOW</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"YELLOW Light\n"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delay</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20</a:t>
            </a: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Giữ trạng thái đèn vàng trong y giây</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Chuyển đến trạng thái đèn xanh</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state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RED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goto</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skip_sleep</a:t>
            </a: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Nhảy qua sleep() khi chuyển trạng thái</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case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GREEN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"GREEN Light\n"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delay</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100</a:t>
            </a: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Giữ trạng thái đèn xanh trong z giây</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Chuyển đến trạng thái đèn đỏ</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state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YELLOW</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goto</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skip_sleep</a:t>
            </a: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Nhảy qua sleep() khi chuyển trạng thái</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Nhãn để nhảy qua sleep() khi chuyển trạng thái</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skip_sleep</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ctrTitle"/>
          </p:nvPr>
        </p:nvSpPr>
        <p:spPr>
          <a:xfrm>
            <a:off x="311700" y="744575"/>
            <a:ext cx="8520600" cy="48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Goto</a:t>
            </a:r>
            <a:endParaRPr sz="2800"/>
          </a:p>
        </p:txBody>
      </p:sp>
      <p:pic>
        <p:nvPicPr>
          <p:cNvPr id="79" name="Google Shape;79;p17"/>
          <p:cNvPicPr preferRelativeResize="0"/>
          <p:nvPr/>
        </p:nvPicPr>
        <p:blipFill>
          <a:blip r:embed="rId3">
            <a:alphaModFix/>
          </a:blip>
          <a:stretch>
            <a:fillRect/>
          </a:stretch>
        </p:blipFill>
        <p:spPr>
          <a:xfrm>
            <a:off x="4723925" y="1232375"/>
            <a:ext cx="3448279" cy="3606325"/>
          </a:xfrm>
          <a:prstGeom prst="rect">
            <a:avLst/>
          </a:prstGeom>
          <a:noFill/>
          <a:ln>
            <a:noFill/>
          </a:ln>
        </p:spPr>
      </p:pic>
      <p:pic>
        <p:nvPicPr>
          <p:cNvPr id="80" name="Google Shape;80;p17"/>
          <p:cNvPicPr preferRelativeResize="0"/>
          <p:nvPr/>
        </p:nvPicPr>
        <p:blipFill>
          <a:blip r:embed="rId4">
            <a:alphaModFix/>
          </a:blip>
          <a:stretch>
            <a:fillRect/>
          </a:stretch>
        </p:blipFill>
        <p:spPr>
          <a:xfrm>
            <a:off x="1085179" y="1816338"/>
            <a:ext cx="2495550" cy="2438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ctrTitle"/>
          </p:nvPr>
        </p:nvSpPr>
        <p:spPr>
          <a:xfrm>
            <a:off x="311700" y="744575"/>
            <a:ext cx="8520600" cy="48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Goto</a:t>
            </a:r>
            <a:endParaRPr sz="2800"/>
          </a:p>
        </p:txBody>
      </p:sp>
      <p:pic>
        <p:nvPicPr>
          <p:cNvPr id="86" name="Google Shape;86;p18"/>
          <p:cNvPicPr preferRelativeResize="0"/>
          <p:nvPr/>
        </p:nvPicPr>
        <p:blipFill>
          <a:blip r:embed="rId3">
            <a:alphaModFix/>
          </a:blip>
          <a:stretch>
            <a:fillRect/>
          </a:stretch>
        </p:blipFill>
        <p:spPr>
          <a:xfrm>
            <a:off x="4723925" y="1232375"/>
            <a:ext cx="3448279" cy="3606325"/>
          </a:xfrm>
          <a:prstGeom prst="rect">
            <a:avLst/>
          </a:prstGeom>
          <a:noFill/>
          <a:ln>
            <a:noFill/>
          </a:ln>
        </p:spPr>
      </p:pic>
      <p:pic>
        <p:nvPicPr>
          <p:cNvPr id="87" name="Google Shape;87;p18"/>
          <p:cNvPicPr preferRelativeResize="0"/>
          <p:nvPr/>
        </p:nvPicPr>
        <p:blipFill>
          <a:blip r:embed="rId4">
            <a:alphaModFix/>
          </a:blip>
          <a:stretch>
            <a:fillRect/>
          </a:stretch>
        </p:blipFill>
        <p:spPr>
          <a:xfrm>
            <a:off x="892925" y="2378313"/>
            <a:ext cx="3038475" cy="1314450"/>
          </a:xfrm>
          <a:prstGeom prst="rect">
            <a:avLst/>
          </a:prstGeom>
          <a:noFill/>
          <a:ln>
            <a:noFill/>
          </a:ln>
        </p:spPr>
      </p:pic>
      <p:sp>
        <p:nvSpPr>
          <p:cNvPr id="88" name="Google Shape;88;p18"/>
          <p:cNvSpPr txBox="1"/>
          <p:nvPr/>
        </p:nvSpPr>
        <p:spPr>
          <a:xfrm>
            <a:off x="879000" y="2388900"/>
            <a:ext cx="3207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A</a:t>
            </a:r>
            <a:endParaRPr sz="1800">
              <a:solidFill>
                <a:schemeClr val="dk2"/>
              </a:solidFill>
            </a:endParaRPr>
          </a:p>
        </p:txBody>
      </p:sp>
      <p:sp>
        <p:nvSpPr>
          <p:cNvPr id="89" name="Google Shape;89;p18"/>
          <p:cNvSpPr txBox="1"/>
          <p:nvPr/>
        </p:nvSpPr>
        <p:spPr>
          <a:xfrm>
            <a:off x="879000" y="3362000"/>
            <a:ext cx="2352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B</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ctrTitle"/>
          </p:nvPr>
        </p:nvSpPr>
        <p:spPr>
          <a:xfrm>
            <a:off x="311700" y="744575"/>
            <a:ext cx="8520600" cy="48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Goto</a:t>
            </a:r>
            <a:endParaRPr sz="2800"/>
          </a:p>
        </p:txBody>
      </p:sp>
      <p:graphicFrame>
        <p:nvGraphicFramePr>
          <p:cNvPr id="95" name="Google Shape;95;p19"/>
          <p:cNvGraphicFramePr/>
          <p:nvPr/>
        </p:nvGraphicFramePr>
        <p:xfrm>
          <a:off x="2772000" y="1338475"/>
          <a:ext cx="3000000" cy="3000000"/>
        </p:xfrm>
        <a:graphic>
          <a:graphicData uri="http://schemas.openxmlformats.org/drawingml/2006/table">
            <a:tbl>
              <a:tblPr>
                <a:noFill/>
                <a:tableStyleId>{F9715F10-0299-47A7-AAAC-46897909F741}</a:tableStyleId>
              </a:tblPr>
              <a:tblGrid>
                <a:gridCol w="400000"/>
                <a:gridCol w="400000"/>
                <a:gridCol w="400000"/>
                <a:gridCol w="400000"/>
                <a:gridCol w="400000"/>
                <a:gridCol w="400000"/>
                <a:gridCol w="400000"/>
                <a:gridCol w="400000"/>
                <a:gridCol w="400000"/>
              </a:tblGrid>
              <a:tr h="430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r>
              <a:tr h="391425">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30000">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54850">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ctrTitle"/>
          </p:nvPr>
        </p:nvSpPr>
        <p:spPr>
          <a:xfrm>
            <a:off x="311700" y="744575"/>
            <a:ext cx="8520600" cy="48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Goto</a:t>
            </a:r>
            <a:endParaRPr sz="2800"/>
          </a:p>
        </p:txBody>
      </p:sp>
      <p:graphicFrame>
        <p:nvGraphicFramePr>
          <p:cNvPr id="101" name="Google Shape;101;p20"/>
          <p:cNvGraphicFramePr/>
          <p:nvPr/>
        </p:nvGraphicFramePr>
        <p:xfrm>
          <a:off x="2772000" y="1308575"/>
          <a:ext cx="3000000" cy="3000000"/>
        </p:xfrm>
        <a:graphic>
          <a:graphicData uri="http://schemas.openxmlformats.org/drawingml/2006/table">
            <a:tbl>
              <a:tblPr>
                <a:noFill/>
                <a:tableStyleId>{F9715F10-0299-47A7-AAAC-46897909F741}</a:tableStyleId>
              </a:tblPr>
              <a:tblGrid>
                <a:gridCol w="400000"/>
                <a:gridCol w="400000"/>
                <a:gridCol w="400000"/>
                <a:gridCol w="400000"/>
                <a:gridCol w="400000"/>
                <a:gridCol w="400000"/>
                <a:gridCol w="400000"/>
                <a:gridCol w="400000"/>
                <a:gridCol w="400000"/>
              </a:tblGrid>
              <a:tr h="430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r>
              <a:tr h="391425">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30000">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ctrTitle"/>
          </p:nvPr>
        </p:nvSpPr>
        <p:spPr>
          <a:xfrm>
            <a:off x="311700" y="744575"/>
            <a:ext cx="8520600" cy="48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Goto</a:t>
            </a:r>
            <a:endParaRPr sz="2800"/>
          </a:p>
        </p:txBody>
      </p:sp>
      <p:graphicFrame>
        <p:nvGraphicFramePr>
          <p:cNvPr id="107" name="Google Shape;107;p21"/>
          <p:cNvGraphicFramePr/>
          <p:nvPr/>
        </p:nvGraphicFramePr>
        <p:xfrm>
          <a:off x="2772000" y="1338475"/>
          <a:ext cx="3000000" cy="3000000"/>
        </p:xfrm>
        <a:graphic>
          <a:graphicData uri="http://schemas.openxmlformats.org/drawingml/2006/table">
            <a:tbl>
              <a:tblPr>
                <a:noFill/>
                <a:tableStyleId>{F9715F10-0299-47A7-AAAC-46897909F741}</a:tableStyleId>
              </a:tblPr>
              <a:tblGrid>
                <a:gridCol w="400000"/>
                <a:gridCol w="400000"/>
                <a:gridCol w="400000"/>
                <a:gridCol w="400000"/>
                <a:gridCol w="400000"/>
                <a:gridCol w="400000"/>
                <a:gridCol w="400000"/>
                <a:gridCol w="400000"/>
                <a:gridCol w="400000"/>
              </a:tblGrid>
              <a:tr h="430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r>
              <a:tr h="391425">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30000">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