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53F17E-A73E-4FFE-BC40-E00CDE044FFA}">
  <a:tblStyle styleId="{F453F17E-A73E-4FFE-BC40-E00CDE044F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75f89b8e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75f89b8e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75f89b8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75f89b8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5f89b8e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a75f89b8e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75f89b8e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75f89b8e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a75f89b8e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a75f89b8e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731c9fe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731c9fe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731c9fe8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731c9fe8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731c9fe8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731c9fe8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a731c9fe8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a731c9fe8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731c9fe8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731c9fe8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731c9fe8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731c9fe8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a75f89b8e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a75f89b8e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a75f89b8e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a75f89b8e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7: Bitmask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Ví dụ</a:t>
            </a:r>
            <a:endParaRPr sz="2800"/>
          </a:p>
        </p:txBody>
      </p:sp>
      <p:sp>
        <p:nvSpPr>
          <p:cNvPr id="122" name="Google Shape;122;p22"/>
          <p:cNvSpPr txBox="1"/>
          <p:nvPr/>
        </p:nvSpPr>
        <p:spPr>
          <a:xfrm>
            <a:off x="397800" y="1490650"/>
            <a:ext cx="8298000" cy="3507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123" name="Google Shape;123;p22"/>
          <p:cNvGraphicFramePr/>
          <p:nvPr/>
        </p:nvGraphicFramePr>
        <p:xfrm>
          <a:off x="2754300" y="2373650"/>
          <a:ext cx="3000000" cy="3000000"/>
        </p:xfrm>
        <a:graphic>
          <a:graphicData uri="http://schemas.openxmlformats.org/drawingml/2006/table">
            <a:tbl>
              <a:tblPr>
                <a:noFill/>
                <a:tableStyleId>{F453F17E-A73E-4FFE-BC40-E00CDE044FFA}</a:tableStyleId>
              </a:tblPr>
              <a:tblGrid>
                <a:gridCol w="675000"/>
                <a:gridCol w="675000"/>
                <a:gridCol w="675000"/>
                <a:gridCol w="675000"/>
                <a:gridCol w="675000"/>
                <a:gridCol w="675000"/>
                <a:gridCol w="675000"/>
                <a:gridCol w="675000"/>
              </a:tblGrid>
              <a:tr h="381000">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r>
            </a:tbl>
          </a:graphicData>
        </a:graphic>
      </p:graphicFrame>
      <p:sp>
        <p:nvSpPr>
          <p:cNvPr id="124" name="Google Shape;124;p22"/>
          <p:cNvSpPr txBox="1"/>
          <p:nvPr/>
        </p:nvSpPr>
        <p:spPr>
          <a:xfrm>
            <a:off x="904775" y="1881750"/>
            <a:ext cx="9867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25" name="Google Shape;125;p22"/>
          <p:cNvSpPr txBox="1"/>
          <p:nvPr/>
        </p:nvSpPr>
        <p:spPr>
          <a:xfrm>
            <a:off x="952500" y="1953925"/>
            <a:ext cx="74361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						       …	          shoes  hat    tshirt	gender</a:t>
            </a:r>
            <a:endParaRPr sz="1800">
              <a:solidFill>
                <a:schemeClr val="dk2"/>
              </a:solidFill>
            </a:endParaRPr>
          </a:p>
        </p:txBody>
      </p:sp>
      <p:sp>
        <p:nvSpPr>
          <p:cNvPr id="126" name="Google Shape;126;p22"/>
          <p:cNvSpPr txBox="1"/>
          <p:nvPr/>
        </p:nvSpPr>
        <p:spPr>
          <a:xfrm>
            <a:off x="577425" y="2310000"/>
            <a:ext cx="19755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 options =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Ví dụ</a:t>
            </a:r>
            <a:endParaRPr sz="2800"/>
          </a:p>
        </p:txBody>
      </p:sp>
      <p:sp>
        <p:nvSpPr>
          <p:cNvPr id="132" name="Google Shape;132;p23"/>
          <p:cNvSpPr/>
          <p:nvPr/>
        </p:nvSpPr>
        <p:spPr>
          <a:xfrm>
            <a:off x="568875" y="1447875"/>
            <a:ext cx="7367700" cy="3550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&lt;stdint.h&gt;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GENDER        1 &lt;&lt; 0  </a:t>
            </a:r>
            <a:r>
              <a:rPr i="1" lang="vi" sz="1000">
                <a:solidFill>
                  <a:srgbClr val="A05000"/>
                </a:solidFill>
                <a:highlight>
                  <a:srgbClr val="F0F0F0"/>
                </a:highlight>
                <a:latin typeface="Roboto Mono"/>
                <a:ea typeface="Roboto Mono"/>
                <a:cs typeface="Roboto Mono"/>
                <a:sym typeface="Roboto Mono"/>
              </a:rPr>
              <a:t>// Bit 0: Giới tính (0 = Nữ, 1 = Nam)</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TSHIRT        1 &lt;&lt; 1  </a:t>
            </a:r>
            <a:r>
              <a:rPr i="1" lang="vi" sz="1000">
                <a:solidFill>
                  <a:srgbClr val="A05000"/>
                </a:solidFill>
                <a:highlight>
                  <a:srgbClr val="F0F0F0"/>
                </a:highlight>
                <a:latin typeface="Roboto Mono"/>
                <a:ea typeface="Roboto Mono"/>
                <a:cs typeface="Roboto Mono"/>
                <a:sym typeface="Roboto Mono"/>
              </a:rPr>
              <a:t>// Bit 1: Áo thun (0 = Không, 1 = Có)</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HAT           1 &lt;&lt; 2  </a:t>
            </a:r>
            <a:r>
              <a:rPr i="1" lang="vi" sz="1000">
                <a:solidFill>
                  <a:srgbClr val="A05000"/>
                </a:solidFill>
                <a:highlight>
                  <a:srgbClr val="F0F0F0"/>
                </a:highlight>
                <a:latin typeface="Roboto Mono"/>
                <a:ea typeface="Roboto Mono"/>
                <a:cs typeface="Roboto Mono"/>
                <a:sym typeface="Roboto Mono"/>
              </a:rPr>
              <a:t>// Bit 2: Nón (0 = Không, 1 = Có)</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SHOES         1 &lt;&lt; 3  </a:t>
            </a:r>
            <a:r>
              <a:rPr i="1" lang="vi" sz="1000">
                <a:solidFill>
                  <a:srgbClr val="A05000"/>
                </a:solidFill>
                <a:highlight>
                  <a:srgbClr val="F0F0F0"/>
                </a:highlight>
                <a:latin typeface="Roboto Mono"/>
                <a:ea typeface="Roboto Mono"/>
                <a:cs typeface="Roboto Mono"/>
                <a:sym typeface="Roboto Mono"/>
              </a:rPr>
              <a:t>// Bit 3: Giày (0 = Không, 1 = Có)</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 Tự thêm tính năng khác</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FEATURE1      1 &lt;&lt; 4  </a:t>
            </a:r>
            <a:r>
              <a:rPr i="1" lang="vi" sz="1000">
                <a:solidFill>
                  <a:srgbClr val="A05000"/>
                </a:solidFill>
                <a:highlight>
                  <a:srgbClr val="F0F0F0"/>
                </a:highlight>
                <a:latin typeface="Roboto Mono"/>
                <a:ea typeface="Roboto Mono"/>
                <a:cs typeface="Roboto Mono"/>
                <a:sym typeface="Roboto Mono"/>
              </a:rPr>
              <a:t>// Bit 4: Tính năng 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FEATURE2      1 &lt;&lt; 5  </a:t>
            </a:r>
            <a:r>
              <a:rPr i="1" lang="vi" sz="1000">
                <a:solidFill>
                  <a:srgbClr val="A05000"/>
                </a:solidFill>
                <a:highlight>
                  <a:srgbClr val="F0F0F0"/>
                </a:highlight>
                <a:latin typeface="Roboto Mono"/>
                <a:ea typeface="Roboto Mono"/>
                <a:cs typeface="Roboto Mono"/>
                <a:sym typeface="Roboto Mono"/>
              </a:rPr>
              <a:t>// Bit 5: Tính năng 2</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FEATURE3      1 &lt;&lt; 6  </a:t>
            </a:r>
            <a:r>
              <a:rPr i="1" lang="vi" sz="1000">
                <a:solidFill>
                  <a:srgbClr val="A05000"/>
                </a:solidFill>
                <a:highlight>
                  <a:srgbClr val="F0F0F0"/>
                </a:highlight>
                <a:latin typeface="Roboto Mono"/>
                <a:ea typeface="Roboto Mono"/>
                <a:cs typeface="Roboto Mono"/>
                <a:sym typeface="Roboto Mono"/>
              </a:rPr>
              <a:t>// Bit 6: Tính năng 3</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FEATURE4      1 &lt;&lt; 7  </a:t>
            </a:r>
            <a:r>
              <a:rPr i="1" lang="vi" sz="1000">
                <a:solidFill>
                  <a:srgbClr val="A05000"/>
                </a:solidFill>
                <a:highlight>
                  <a:srgbClr val="F0F0F0"/>
                </a:highlight>
                <a:latin typeface="Roboto Mono"/>
                <a:ea typeface="Roboto Mono"/>
                <a:cs typeface="Roboto Mono"/>
                <a:sym typeface="Roboto Mono"/>
              </a:rPr>
              <a:t>// Bit 7: Tính năng 4</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enableFeature</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disableFeature</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isFeatureEnabled</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listSelectedFeatures</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"Selected Features:\n"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GENDER</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 Gender\n"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TSHIRT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 T-Shirt\n"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 Hat\n"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SHOES</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 Shoes\n"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"feature selected: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&gt;&gt;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Thêm các điều kiện kiểm tra cho các tính năng khác</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Thêm tính năng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enableFeature</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GENDER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TSHIRT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disableFeature</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TSHIRT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Liệt kê các tính năng đã chọn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listSelectedFeatures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Ví dụ</a:t>
            </a:r>
            <a:endParaRPr sz="2800"/>
          </a:p>
        </p:txBody>
      </p:sp>
      <p:sp>
        <p:nvSpPr>
          <p:cNvPr id="138" name="Google Shape;138;p24"/>
          <p:cNvSpPr/>
          <p:nvPr/>
        </p:nvSpPr>
        <p:spPr>
          <a:xfrm>
            <a:off x="568875" y="1447875"/>
            <a:ext cx="7367700" cy="3550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LED1 1 &lt;&lt; 0 </a:t>
            </a:r>
            <a:r>
              <a:rPr i="1" lang="vi" sz="1000">
                <a:solidFill>
                  <a:srgbClr val="A05000"/>
                </a:solidFill>
                <a:highlight>
                  <a:srgbClr val="F0F0F0"/>
                </a:highlight>
                <a:latin typeface="Roboto Mono"/>
                <a:ea typeface="Roboto Mono"/>
                <a:cs typeface="Roboto Mono"/>
                <a:sym typeface="Roboto Mono"/>
              </a:rPr>
              <a:t>// 0001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LED2 1 &lt;&lt; 1 </a:t>
            </a:r>
            <a:r>
              <a:rPr i="1" lang="vi" sz="1000">
                <a:solidFill>
                  <a:srgbClr val="A05000"/>
                </a:solidFill>
                <a:highlight>
                  <a:srgbClr val="F0F0F0"/>
                </a:highlight>
                <a:latin typeface="Roboto Mono"/>
                <a:ea typeface="Roboto Mono"/>
                <a:cs typeface="Roboto Mono"/>
                <a:sym typeface="Roboto Mono"/>
              </a:rPr>
              <a:t>// 0010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LED3 1 &lt;&lt; 2 </a:t>
            </a:r>
            <a:r>
              <a:rPr i="1" lang="vi" sz="1000">
                <a:solidFill>
                  <a:srgbClr val="A05000"/>
                </a:solidFill>
                <a:highlight>
                  <a:srgbClr val="F0F0F0"/>
                </a:highlight>
                <a:latin typeface="Roboto Mono"/>
                <a:ea typeface="Roboto Mono"/>
                <a:cs typeface="Roboto Mono"/>
                <a:sym typeface="Roboto Mono"/>
              </a:rPr>
              <a:t>// 0100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LED4 1 &lt;&lt; 3 </a:t>
            </a:r>
            <a:r>
              <a:rPr i="1" lang="vi" sz="1000">
                <a:solidFill>
                  <a:srgbClr val="A05000"/>
                </a:solidFill>
                <a:highlight>
                  <a:srgbClr val="F0F0F0"/>
                </a:highlight>
                <a:latin typeface="Roboto Mono"/>
                <a:ea typeface="Roboto Mono"/>
                <a:cs typeface="Roboto Mono"/>
                <a:sym typeface="Roboto Mono"/>
              </a:rPr>
              <a:t>// 1000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enableLED</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disableLED</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Giả sử là biến điều khiển cổng GPIO</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Bật LED1 và LED3</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enableLED</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LED3</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"LED1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"LED2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LED3</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"LED3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Tắt LED1 và bật LED2</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disableLED</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enableLED</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"LED1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"LED2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LED3</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"LED3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Cập nhật trạng thái của GPIO_PORT tương ứng với hardware</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Ví dụ</a:t>
            </a:r>
            <a:endParaRPr sz="2800"/>
          </a:p>
        </p:txBody>
      </p:sp>
      <p:sp>
        <p:nvSpPr>
          <p:cNvPr id="144" name="Google Shape;144;p25"/>
          <p:cNvSpPr/>
          <p:nvPr/>
        </p:nvSpPr>
        <p:spPr>
          <a:xfrm>
            <a:off x="568875" y="1447875"/>
            <a:ext cx="7367700" cy="3550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&lt;stdint.h&gt;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ENABLE 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DISABLE 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LED2</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LED3</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LED4</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LED5</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LED6</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LED7</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LED8</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displayAllStatusLed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status</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statusPtr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status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"LED%d: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statusPtr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&gt;&gt;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LED7</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LED5</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Bật LED 1 và 3</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LED3</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displayAllStatusLed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Ví dụ</a:t>
            </a:r>
            <a:endParaRPr sz="2800"/>
          </a:p>
        </p:txBody>
      </p:sp>
      <p:sp>
        <p:nvSpPr>
          <p:cNvPr id="150" name="Google Shape;150;p26"/>
          <p:cNvSpPr/>
          <p:nvPr/>
        </p:nvSpPr>
        <p:spPr>
          <a:xfrm>
            <a:off x="568875" y="1447875"/>
            <a:ext cx="7367700" cy="3550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&lt;stdint.h&gt;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COLOR_RED 0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COLOR_BLUE 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COLOR_BLACK 2</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COLOR_WHITE 3</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POWER_100HP 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POWER_150HP 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POWER_200HP 2</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ENGINE_1_5L 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ENGINE_2_0L 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CarColor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CarPower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CarEngine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SUNROOF_MASK 1 &lt;&lt; 0     </a:t>
            </a:r>
            <a:r>
              <a:rPr i="1" lang="vi" sz="1000">
                <a:solidFill>
                  <a:srgbClr val="A05000"/>
                </a:solidFill>
                <a:highlight>
                  <a:srgbClr val="F0F0F0"/>
                </a:highlight>
                <a:latin typeface="Roboto Mono"/>
                <a:ea typeface="Roboto Mono"/>
                <a:cs typeface="Roboto Mono"/>
                <a:sym typeface="Roboto Mono"/>
              </a:rPr>
              <a:t>// 0001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PREMIUM_AUDIO_MASK 1 &lt;&lt; 1 </a:t>
            </a:r>
            <a:r>
              <a:rPr i="1" lang="vi" sz="1000">
                <a:solidFill>
                  <a:srgbClr val="A05000"/>
                </a:solidFill>
                <a:highlight>
                  <a:srgbClr val="F0F0F0"/>
                </a:highlight>
                <a:latin typeface="Roboto Mono"/>
                <a:ea typeface="Roboto Mono"/>
                <a:cs typeface="Roboto Mono"/>
                <a:sym typeface="Roboto Mono"/>
              </a:rPr>
              <a:t>// 0010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SPORTS_PACKAGE_MASK 1 &lt;&lt; 2 </a:t>
            </a:r>
            <a:r>
              <a:rPr i="1" lang="vi" sz="1000">
                <a:solidFill>
                  <a:srgbClr val="A05000"/>
                </a:solidFill>
                <a:highlight>
                  <a:srgbClr val="F0F0F0"/>
                </a:highlight>
                <a:latin typeface="Roboto Mono"/>
                <a:ea typeface="Roboto Mono"/>
                <a:cs typeface="Roboto Mono"/>
                <a:sym typeface="Roboto Mono"/>
              </a:rPr>
              <a:t>// 0100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 Thêm các bit masks khác tùy thuộc vào tùy chọn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3</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3 bits cho các tùy chọn bổ sung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CarPower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power</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CarEngine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engine</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configureCar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CarPower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power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CarEngine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engine</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power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power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engine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engine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setOption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optionMask</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optionMask</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unsetOption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optionMask</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~optionMask</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displayCarOptions</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colors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"Blue"</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"Black"</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"White"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powers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"100HP"</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"150HP"</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"200HP"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engines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"1.5L"</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"2.0L"</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"Car Configuration: \n"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"Color: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"Power: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powers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power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"Engine: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engines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engine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"Sunroof: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SUNROOF_MASK</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"Yes"</a:t>
            </a:r>
            <a:r>
              <a:rPr lang="vi" sz="1000">
                <a:highlight>
                  <a:srgbClr val="F0F0F0"/>
                </a:highlight>
                <a:latin typeface="Roboto Mono"/>
                <a:ea typeface="Roboto Mono"/>
                <a:cs typeface="Roboto Mono"/>
                <a:sym typeface="Roboto Mono"/>
              </a:rPr>
              <a:t> : </a:t>
            </a:r>
            <a:r>
              <a:rPr lang="vi" sz="1000">
                <a:solidFill>
                  <a:srgbClr val="A01010"/>
                </a:solidFill>
                <a:highlight>
                  <a:srgbClr val="F0F0F0"/>
                </a:highlight>
                <a:latin typeface="Roboto Mono"/>
                <a:ea typeface="Roboto Mono"/>
                <a:cs typeface="Roboto Mono"/>
                <a:sym typeface="Roboto Mono"/>
              </a:rPr>
              <a:t>"No"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"Premium Audio: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PREMIUM_AUDIO_MASK</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"Yes"</a:t>
            </a:r>
            <a:r>
              <a:rPr lang="vi" sz="1000">
                <a:highlight>
                  <a:srgbClr val="F0F0F0"/>
                </a:highlight>
                <a:latin typeface="Roboto Mono"/>
                <a:ea typeface="Roboto Mono"/>
                <a:cs typeface="Roboto Mono"/>
                <a:sym typeface="Roboto Mono"/>
              </a:rPr>
              <a:t> : </a:t>
            </a:r>
            <a:r>
              <a:rPr lang="vi" sz="1000">
                <a:solidFill>
                  <a:srgbClr val="A01010"/>
                </a:solidFill>
                <a:highlight>
                  <a:srgbClr val="F0F0F0"/>
                </a:highlight>
                <a:latin typeface="Roboto Mono"/>
                <a:ea typeface="Roboto Mono"/>
                <a:cs typeface="Roboto Mono"/>
                <a:sym typeface="Roboto Mono"/>
              </a:rPr>
              <a:t>"No"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"Sports Package: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SPORTS_PACKAGE_MASK</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"Yes"</a:t>
            </a:r>
            <a:r>
              <a:rPr lang="vi" sz="1000">
                <a:highlight>
                  <a:srgbClr val="F0F0F0"/>
                </a:highlight>
                <a:latin typeface="Roboto Mono"/>
                <a:ea typeface="Roboto Mono"/>
                <a:cs typeface="Roboto Mono"/>
                <a:sym typeface="Roboto Mono"/>
              </a:rPr>
              <a:t> : </a:t>
            </a:r>
            <a:r>
              <a:rPr lang="vi" sz="1000">
                <a:solidFill>
                  <a:srgbClr val="A01010"/>
                </a:solidFill>
                <a:highlight>
                  <a:srgbClr val="F0F0F0"/>
                </a:highlight>
                <a:latin typeface="Roboto Mono"/>
                <a:ea typeface="Roboto Mono"/>
                <a:cs typeface="Roboto Mono"/>
                <a:sym typeface="Roboto Mono"/>
              </a:rPr>
              <a:t>"No"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configureCar</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COLOR_BLACK</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POWER_150HP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ENGINE_2_0L</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setOption</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SUNROOF_MASK</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setOption</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PREMIUM_AUDIO_MASK</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displayCarOptions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unsetOption</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PREMIUM_AUDIO_MASK</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displayCarOptions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"size of my car: %d\n"</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61" name="Google Shape;61;p14"/>
          <p:cNvSpPr txBox="1"/>
          <p:nvPr/>
        </p:nvSpPr>
        <p:spPr>
          <a:xfrm>
            <a:off x="397800" y="1490650"/>
            <a:ext cx="8298000" cy="3507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Bitmask là một kỹ thuật sử dụng các bit để lưu trữ và thao tác với các cờ (flags) hoặc trạng thái. Có thể sử dụng bitmask để đặt, xóa và kiểm tra trạng thái của các bit cụ thể trong một từ (word).</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	Bitmask thường được sử dụng để tối ưu hóa bộ nhớ, thực hiện các phép toán logic trên một cụm bit, và quản lý các trạng thái, quyền truy cập, hoặc các thuộc tính khác của một đối tượng.</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NOT bitwise</a:t>
            </a:r>
            <a:endParaRPr sz="2800"/>
          </a:p>
        </p:txBody>
      </p:sp>
      <p:sp>
        <p:nvSpPr>
          <p:cNvPr id="67" name="Google Shape;67;p15"/>
          <p:cNvSpPr txBox="1"/>
          <p:nvPr/>
        </p:nvSpPr>
        <p:spPr>
          <a:xfrm>
            <a:off x="397800" y="1490650"/>
            <a:ext cx="8298000" cy="3507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Dùng để thực hiện phép NOT bitwise trên từng bit của một số. Kết quả là bit đảo ngược của số đó.</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68" name="Google Shape;68;p15"/>
          <p:cNvSpPr/>
          <p:nvPr/>
        </p:nvSpPr>
        <p:spPr>
          <a:xfrm>
            <a:off x="2921425" y="2987725"/>
            <a:ext cx="3207900" cy="1315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a:t>
            </a:r>
            <a:r>
              <a:rPr lang="vi">
                <a:highlight>
                  <a:srgbClr val="F0F0F0"/>
                </a:highlight>
                <a:latin typeface="Roboto Mono"/>
                <a:ea typeface="Roboto Mono"/>
                <a:cs typeface="Roboto Mono"/>
                <a:sym typeface="Roboto Mono"/>
              </a:rPr>
              <a:t> ;</a:t>
            </a:r>
            <a:endParaRPr>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AND bitwise</a:t>
            </a:r>
            <a:endParaRPr sz="2800"/>
          </a:p>
        </p:txBody>
      </p:sp>
      <p:sp>
        <p:nvSpPr>
          <p:cNvPr id="74" name="Google Shape;74;p16"/>
          <p:cNvSpPr txBox="1"/>
          <p:nvPr/>
        </p:nvSpPr>
        <p:spPr>
          <a:xfrm>
            <a:off x="397800" y="1490650"/>
            <a:ext cx="8298000" cy="3507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Dùng để thực hiện phép AND bitwise giữa từng cặp bit của hai số. Kết quả là 1 nếu cả hai bit tương ứng đều là 1, ngược lại là 0.</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75" name="Google Shape;75;p16"/>
          <p:cNvSpPr/>
          <p:nvPr/>
        </p:nvSpPr>
        <p:spPr>
          <a:xfrm>
            <a:off x="2921425" y="2987725"/>
            <a:ext cx="3207900" cy="1315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num1</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&amp;</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num2</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OR</a:t>
            </a:r>
            <a:r>
              <a:rPr lang="vi" sz="2800"/>
              <a:t> bitwise</a:t>
            </a:r>
            <a:endParaRPr sz="2800"/>
          </a:p>
        </p:txBody>
      </p:sp>
      <p:sp>
        <p:nvSpPr>
          <p:cNvPr id="81" name="Google Shape;81;p17"/>
          <p:cNvSpPr txBox="1"/>
          <p:nvPr/>
        </p:nvSpPr>
        <p:spPr>
          <a:xfrm>
            <a:off x="397800" y="1566850"/>
            <a:ext cx="8298000" cy="3507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Dùng để thực hiện phép OR bitwise giữa từng cặp bit của hai số. Kết quả là 1 nếu có hơn một bit tương ứng là 1.</a:t>
            </a:r>
            <a:endParaRPr sz="1800">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82" name="Google Shape;82;p17"/>
          <p:cNvSpPr/>
          <p:nvPr/>
        </p:nvSpPr>
        <p:spPr>
          <a:xfrm>
            <a:off x="2921425" y="2987725"/>
            <a:ext cx="3207900" cy="1315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num1</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num2</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X</a:t>
            </a:r>
            <a:r>
              <a:rPr lang="vi" sz="2800"/>
              <a:t>OR bitwise</a:t>
            </a:r>
            <a:endParaRPr sz="2800"/>
          </a:p>
        </p:txBody>
      </p:sp>
      <p:sp>
        <p:nvSpPr>
          <p:cNvPr id="88" name="Google Shape;88;p18"/>
          <p:cNvSpPr txBox="1"/>
          <p:nvPr/>
        </p:nvSpPr>
        <p:spPr>
          <a:xfrm>
            <a:off x="397800" y="1490650"/>
            <a:ext cx="8298000" cy="3507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Dùng để thực hiện phép XOR bitwise giữa từng cặp bit của hai số. Kết quả là 1 nếu chỉ có một bit tương ứng là 1.</a:t>
            </a:r>
            <a:endParaRPr sz="1800">
              <a:solidFill>
                <a:schemeClr val="dk2"/>
              </a:solidFill>
              <a:latin typeface="Times New Roman"/>
              <a:ea typeface="Times New Roman"/>
              <a:cs typeface="Times New Roman"/>
              <a:sym typeface="Times New Roman"/>
            </a:endParaRPr>
          </a:p>
        </p:txBody>
      </p:sp>
      <p:sp>
        <p:nvSpPr>
          <p:cNvPr id="89" name="Google Shape;89;p18"/>
          <p:cNvSpPr/>
          <p:nvPr/>
        </p:nvSpPr>
        <p:spPr>
          <a:xfrm>
            <a:off x="2921425" y="2987725"/>
            <a:ext cx="3207900" cy="1315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num1</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num2</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Shift left và Shift right </a:t>
            </a:r>
            <a:r>
              <a:rPr lang="vi" sz="2800"/>
              <a:t>bitwise</a:t>
            </a:r>
            <a:endParaRPr sz="2800"/>
          </a:p>
        </p:txBody>
      </p:sp>
      <p:sp>
        <p:nvSpPr>
          <p:cNvPr id="95" name="Google Shape;95;p19"/>
          <p:cNvSpPr txBox="1"/>
          <p:nvPr/>
        </p:nvSpPr>
        <p:spPr>
          <a:xfrm>
            <a:off x="397800" y="1490650"/>
            <a:ext cx="8298000" cy="3507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Dùng để di chuyển bit sang trái hoặc sang phải.</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Trong trường hợp &lt;&lt;, các bit ở bên phải sẽ được dịch sang trái, và các bit trái cùng sẽ được đặt giá trị 0.</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Trong trường hợp &gt;&gt;, các bit ở bên trái sẽ được dịch sang phải, và các bit phải cùng sẽ được đặt giá trị 0 hoặc 1 tùy thuộc vào giá trị của bit cao nhất (bit dấu).</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96" name="Google Shape;96;p19"/>
          <p:cNvSpPr/>
          <p:nvPr/>
        </p:nvSpPr>
        <p:spPr>
          <a:xfrm>
            <a:off x="2162200" y="3821800"/>
            <a:ext cx="4854900" cy="1176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resultLeftShift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&lt;&lt;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shiftAmount</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resultRightShift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&gt;&gt;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shiftAmount</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Ví dụ</a:t>
            </a:r>
            <a:endParaRPr sz="2800"/>
          </a:p>
        </p:txBody>
      </p:sp>
      <p:sp>
        <p:nvSpPr>
          <p:cNvPr id="102" name="Google Shape;102;p20"/>
          <p:cNvSpPr txBox="1"/>
          <p:nvPr/>
        </p:nvSpPr>
        <p:spPr>
          <a:xfrm>
            <a:off x="397800" y="1490650"/>
            <a:ext cx="8298000" cy="3507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103" name="Google Shape;103;p20"/>
          <p:cNvGraphicFramePr/>
          <p:nvPr/>
        </p:nvGraphicFramePr>
        <p:xfrm>
          <a:off x="2754300" y="2373650"/>
          <a:ext cx="3000000" cy="3000000"/>
        </p:xfrm>
        <a:graphic>
          <a:graphicData uri="http://schemas.openxmlformats.org/drawingml/2006/table">
            <a:tbl>
              <a:tblPr>
                <a:noFill/>
                <a:tableStyleId>{F453F17E-A73E-4FFE-BC40-E00CDE044FFA}</a:tableStyleId>
              </a:tblPr>
              <a:tblGrid>
                <a:gridCol w="675000"/>
                <a:gridCol w="675000"/>
                <a:gridCol w="675000"/>
                <a:gridCol w="675000"/>
                <a:gridCol w="675000"/>
                <a:gridCol w="675000"/>
                <a:gridCol w="675000"/>
                <a:gridCol w="675000"/>
              </a:tblGrid>
              <a:tr h="381000">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r>
            </a:tbl>
          </a:graphicData>
        </a:graphic>
      </p:graphicFrame>
      <p:sp>
        <p:nvSpPr>
          <p:cNvPr id="104" name="Google Shape;104;p20"/>
          <p:cNvSpPr txBox="1"/>
          <p:nvPr/>
        </p:nvSpPr>
        <p:spPr>
          <a:xfrm>
            <a:off x="904775" y="1881750"/>
            <a:ext cx="9867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05" name="Google Shape;105;p20"/>
          <p:cNvSpPr txBox="1"/>
          <p:nvPr/>
        </p:nvSpPr>
        <p:spPr>
          <a:xfrm>
            <a:off x="952500" y="1953925"/>
            <a:ext cx="74361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						       …	          shoes  hat    tshirt	gender</a:t>
            </a:r>
            <a:endParaRPr sz="1800">
              <a:solidFill>
                <a:schemeClr val="dk2"/>
              </a:solidFill>
            </a:endParaRPr>
          </a:p>
        </p:txBody>
      </p:sp>
      <p:sp>
        <p:nvSpPr>
          <p:cNvPr id="106" name="Google Shape;106;p20"/>
          <p:cNvSpPr txBox="1"/>
          <p:nvPr/>
        </p:nvSpPr>
        <p:spPr>
          <a:xfrm>
            <a:off x="577425" y="2310000"/>
            <a:ext cx="19755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 options =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ctrTitle"/>
          </p:nvPr>
        </p:nvSpPr>
        <p:spPr>
          <a:xfrm>
            <a:off x="311700" y="744575"/>
            <a:ext cx="8520600" cy="61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Ví dụ</a:t>
            </a:r>
            <a:endParaRPr sz="2800"/>
          </a:p>
        </p:txBody>
      </p:sp>
      <p:sp>
        <p:nvSpPr>
          <p:cNvPr id="112" name="Google Shape;112;p21"/>
          <p:cNvSpPr txBox="1"/>
          <p:nvPr/>
        </p:nvSpPr>
        <p:spPr>
          <a:xfrm>
            <a:off x="397800" y="1490650"/>
            <a:ext cx="8298000" cy="35073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aphicFrame>
        <p:nvGraphicFramePr>
          <p:cNvPr id="113" name="Google Shape;113;p21"/>
          <p:cNvGraphicFramePr/>
          <p:nvPr/>
        </p:nvGraphicFramePr>
        <p:xfrm>
          <a:off x="2754300" y="2373650"/>
          <a:ext cx="3000000" cy="3000000"/>
        </p:xfrm>
        <a:graphic>
          <a:graphicData uri="http://schemas.openxmlformats.org/drawingml/2006/table">
            <a:tbl>
              <a:tblPr>
                <a:noFill/>
                <a:tableStyleId>{F453F17E-A73E-4FFE-BC40-E00CDE044FFA}</a:tableStyleId>
              </a:tblPr>
              <a:tblGrid>
                <a:gridCol w="675000"/>
                <a:gridCol w="675000"/>
                <a:gridCol w="675000"/>
                <a:gridCol w="675000"/>
                <a:gridCol w="675000"/>
                <a:gridCol w="675000"/>
                <a:gridCol w="675000"/>
                <a:gridCol w="675000"/>
              </a:tblGrid>
              <a:tr h="381000">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1</a:t>
                      </a:r>
                      <a:endParaRPr/>
                    </a:p>
                  </a:txBody>
                  <a:tcPr marT="91425" marB="91425" marR="91425" marL="91425"/>
                </a:tc>
              </a:tr>
            </a:tbl>
          </a:graphicData>
        </a:graphic>
      </p:graphicFrame>
      <p:sp>
        <p:nvSpPr>
          <p:cNvPr id="114" name="Google Shape;114;p21"/>
          <p:cNvSpPr txBox="1"/>
          <p:nvPr/>
        </p:nvSpPr>
        <p:spPr>
          <a:xfrm>
            <a:off x="904775" y="1881750"/>
            <a:ext cx="986700" cy="37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15" name="Google Shape;115;p21"/>
          <p:cNvSpPr txBox="1"/>
          <p:nvPr/>
        </p:nvSpPr>
        <p:spPr>
          <a:xfrm>
            <a:off x="952500" y="1953925"/>
            <a:ext cx="7436100" cy="3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						       …	          shoes  hat    tshirt	gender</a:t>
            </a:r>
            <a:endParaRPr sz="1800">
              <a:solidFill>
                <a:schemeClr val="dk2"/>
              </a:solidFill>
            </a:endParaRPr>
          </a:p>
        </p:txBody>
      </p:sp>
      <p:sp>
        <p:nvSpPr>
          <p:cNvPr id="116" name="Google Shape;116;p21"/>
          <p:cNvSpPr txBox="1"/>
          <p:nvPr/>
        </p:nvSpPr>
        <p:spPr>
          <a:xfrm>
            <a:off x="577425" y="2310000"/>
            <a:ext cx="1975500" cy="52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 options =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