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1110C3-0D1D-4FB6-99AB-B75D94A6E491}">
  <a:tblStyle styleId="{281110C3-0D1D-4FB6-99AB-B75D94A6E4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850300de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850300de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7f128e03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7f128e03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850300de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850300de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7f128e0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7f128e0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7f128e03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7f128e03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7f128e0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7f128e0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7f128e03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7f128e03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7f128e03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7f128e03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850300de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850300de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850300de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850300d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7f128e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7f128e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850300de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850300de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850300de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850300de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850300d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850300d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850300de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850300de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850300de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850300de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7f128e03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7f128e03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7f128e0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7f128e0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7f128e0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7f128e0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850300de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850300de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850300d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850300d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850300de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850300de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850300de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850300de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850300de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850300de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8: Struct - Union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28" name="Google Shape;128;p22"/>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29" name="Google Shape;129;p22"/>
          <p:cNvSpPr/>
          <p:nvPr/>
        </p:nvSpPr>
        <p:spPr>
          <a:xfrm>
            <a:off x="397800" y="2046700"/>
            <a:ext cx="3925800" cy="2649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arr2[4]</a:t>
            </a:r>
            <a:r>
              <a:rPr lang="vi">
                <a:latin typeface="Roboto Mono"/>
                <a:ea typeface="Roboto Mono"/>
                <a:cs typeface="Roboto Mono"/>
                <a:sym typeface="Roboto Mono"/>
              </a:rPr>
              <a:t>;    </a:t>
            </a:r>
            <a:endParaRPr i="1">
              <a:solidFill>
                <a:srgbClr val="A05000"/>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arr3[2]</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aphicFrame>
        <p:nvGraphicFramePr>
          <p:cNvPr id="130" name="Google Shape;130;p22"/>
          <p:cNvGraphicFramePr/>
          <p:nvPr/>
        </p:nvGraphicFramePr>
        <p:xfrm>
          <a:off x="5918100" y="22985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l">
                        <a:spcBef>
                          <a:spcPts val="0"/>
                        </a:spcBef>
                        <a:spcAft>
                          <a:spcPts val="0"/>
                        </a:spcAft>
                        <a:buNone/>
                      </a:pPr>
                      <a:r>
                        <a:rPr lang="vi"/>
                        <a:t>arr1_1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arr1_3</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arr1_5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arr2_1</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arr2_1</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arr2_2</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arr2_2</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arr2_3</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arr2_3</a:t>
                      </a:r>
                      <a:endParaRPr/>
                    </a:p>
                  </a:txBody>
                  <a:tcPr marT="91425" marB="91425" marR="91425" marL="91425">
                    <a:solidFill>
                      <a:srgbClr val="106040"/>
                    </a:solidFill>
                  </a:tcPr>
                </a:tc>
              </a:tr>
              <a:tr h="381000">
                <a:tc>
                  <a:txBody>
                    <a:bodyPr/>
                    <a:lstStyle/>
                    <a:p>
                      <a:pPr indent="0" lvl="0" marL="0" rtl="0" algn="l">
                        <a:spcBef>
                          <a:spcPts val="0"/>
                        </a:spcBef>
                        <a:spcAft>
                          <a:spcPts val="0"/>
                        </a:spcAft>
                        <a:buNone/>
                      </a:pPr>
                      <a:r>
                        <a:rPr lang="vi"/>
                        <a:t>arr2_4</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arr2_4</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arr3_1</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arr3_1</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arr3_1</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arr3_1</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vi"/>
                        <a:t>arr3_2</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arr3_2</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arr3_2</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arr3_2</a:t>
                      </a:r>
                      <a:endParaRPr/>
                    </a:p>
                  </a:txBody>
                  <a:tcPr marT="91425" marB="91425" marR="91425" marL="91425">
                    <a:solidFill>
                      <a:schemeClr val="accent6"/>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36" name="Google Shape;136;p23"/>
          <p:cNvSpPr/>
          <p:nvPr/>
        </p:nvSpPr>
        <p:spPr>
          <a:xfrm>
            <a:off x="654525" y="1971850"/>
            <a:ext cx="2481000" cy="2384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struct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Student</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studentID</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name</a:t>
            </a:r>
            <a:r>
              <a:rPr lang="vi">
                <a:highlight>
                  <a:srgbClr val="F0F0F0"/>
                </a:highlight>
                <a:latin typeface="Roboto Mono"/>
                <a:ea typeface="Roboto Mono"/>
                <a:cs typeface="Roboto Mono"/>
                <a:sym typeface="Roboto Mono"/>
              </a:rPr>
              <a:t>[</a:t>
            </a:r>
            <a:r>
              <a:rPr lang="vi">
                <a:solidFill>
                  <a:srgbClr val="106040"/>
                </a:solidFill>
                <a:highlight>
                  <a:srgbClr val="F0F0F0"/>
                </a:highlight>
                <a:latin typeface="Roboto Mono"/>
                <a:ea typeface="Roboto Mono"/>
                <a:cs typeface="Roboto Mono"/>
                <a:sym typeface="Roboto Mono"/>
              </a:rPr>
              <a:t>50</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double</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GPA</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
        <p:nvSpPr>
          <p:cNvPr id="137" name="Google Shape;137;p23"/>
          <p:cNvSpPr/>
          <p:nvPr/>
        </p:nvSpPr>
        <p:spPr>
          <a:xfrm>
            <a:off x="3626325" y="1971850"/>
            <a:ext cx="2556600" cy="2384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struct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Address</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solidFill>
                  <a:schemeClr val="dk1"/>
                </a:solidFill>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number</a:t>
            </a:r>
            <a:r>
              <a:rPr lang="vi">
                <a:solidFill>
                  <a:schemeClr val="dk1"/>
                </a:solidFill>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solidFill>
                  <a:srgbClr val="008050"/>
                </a:solidFill>
                <a:highlight>
                  <a:srgbClr val="F0F0F0"/>
                </a:highlight>
                <a:latin typeface="Roboto Mono"/>
                <a:ea typeface="Roboto Mono"/>
                <a:cs typeface="Roboto Mono"/>
                <a:sym typeface="Roboto Mono"/>
              </a:rPr>
              <a:t>    char</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street</a:t>
            </a:r>
            <a:r>
              <a:rPr lang="vi">
                <a:highlight>
                  <a:srgbClr val="F0F0F0"/>
                </a:highlight>
                <a:latin typeface="Roboto Mono"/>
                <a:ea typeface="Roboto Mono"/>
                <a:cs typeface="Roboto Mono"/>
                <a:sym typeface="Roboto Mono"/>
              </a:rPr>
              <a:t>[</a:t>
            </a:r>
            <a:r>
              <a:rPr lang="vi">
                <a:solidFill>
                  <a:srgbClr val="106040"/>
                </a:solidFill>
                <a:highlight>
                  <a:srgbClr val="F0F0F0"/>
                </a:highlight>
                <a:latin typeface="Roboto Mono"/>
                <a:ea typeface="Roboto Mono"/>
                <a:cs typeface="Roboto Mono"/>
                <a:sym typeface="Roboto Mono"/>
              </a:rPr>
              <a:t>50</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city</a:t>
            </a:r>
            <a:r>
              <a:rPr lang="vi">
                <a:highlight>
                  <a:srgbClr val="F0F0F0"/>
                </a:highlight>
                <a:latin typeface="Roboto Mono"/>
                <a:ea typeface="Roboto Mono"/>
                <a:cs typeface="Roboto Mono"/>
                <a:sym typeface="Roboto Mono"/>
              </a:rPr>
              <a:t>[</a:t>
            </a:r>
            <a:r>
              <a:rPr lang="vi">
                <a:solidFill>
                  <a:srgbClr val="106040"/>
                </a:solidFill>
                <a:highlight>
                  <a:srgbClr val="F0F0F0"/>
                </a:highlight>
                <a:latin typeface="Roboto Mono"/>
                <a:ea typeface="Roboto Mono"/>
                <a:cs typeface="Roboto Mono"/>
                <a:sym typeface="Roboto Mono"/>
              </a:rPr>
              <a:t>30</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zipCode</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
        <p:nvSpPr>
          <p:cNvPr id="138" name="Google Shape;138;p23"/>
          <p:cNvSpPr/>
          <p:nvPr/>
        </p:nvSpPr>
        <p:spPr>
          <a:xfrm>
            <a:off x="6674325" y="1971850"/>
            <a:ext cx="2556600" cy="2384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struct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Point</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double</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double</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y</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a:t>
            </a:r>
            <a:endParaRPr>
              <a:solidFill>
                <a:srgbClr val="008050"/>
              </a:solidFill>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rPr lang="vi" sz="2800"/>
              <a:t>Struct</a:t>
            </a:r>
            <a:endParaRPr sz="2800"/>
          </a:p>
        </p:txBody>
      </p:sp>
      <p:sp>
        <p:nvSpPr>
          <p:cNvPr id="144" name="Google Shape;144;p24"/>
          <p:cNvSpPr txBox="1"/>
          <p:nvPr/>
        </p:nvSpPr>
        <p:spPr>
          <a:xfrm>
            <a:off x="536800" y="1811450"/>
            <a:ext cx="8127000" cy="234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Ứng dụng của struct trong:</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json</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list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50" name="Google Shape;150;p25"/>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Trong ngôn ngữ lập trình C, union là một cấu trúc dữ liệu giúp lập trình viên kết hợp nhiều kiểu dữ liệu khác nhau vào cùng một vùng nhớ. Mục đích chính của union là tiết kiệm bộ nhớ bằng cách chia sẻ cùng một vùng nhớ cho các thành viên của nó. Điều này có nghĩa là, trong một thời điểm, chỉ một thành viên của union có thể được sử dụng. Điều này được ứng dụng nhằm tiết kiệm bộ nhớ.</a:t>
            </a:r>
            <a:endParaRPr sz="1800">
              <a:solidFill>
                <a:schemeClr val="dk2"/>
              </a:solidFill>
              <a:latin typeface="Times New Roman"/>
              <a:ea typeface="Times New Roman"/>
              <a:cs typeface="Times New Roman"/>
              <a:sym typeface="Times New Roman"/>
            </a:endParaRPr>
          </a:p>
        </p:txBody>
      </p:sp>
      <p:sp>
        <p:nvSpPr>
          <p:cNvPr id="151" name="Google Shape;151;p25"/>
          <p:cNvSpPr/>
          <p:nvPr/>
        </p:nvSpPr>
        <p:spPr>
          <a:xfrm>
            <a:off x="2654100" y="3717550"/>
            <a:ext cx="4191900" cy="1486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sz="1200">
                <a:solidFill>
                  <a:srgbClr val="700080"/>
                </a:solidFill>
                <a:highlight>
                  <a:srgbClr val="F0F0F0"/>
                </a:highlight>
                <a:latin typeface="Roboto Mono"/>
                <a:ea typeface="Roboto Mono"/>
                <a:cs typeface="Roboto Mono"/>
                <a:sym typeface="Roboto Mono"/>
              </a:rPr>
              <a:t>union</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TenUnion</a:t>
            </a:r>
            <a:r>
              <a:rPr lang="vi" sz="1200">
                <a:highlight>
                  <a:srgbClr val="F0F0F0"/>
                </a:highlight>
                <a:latin typeface="Roboto Mono"/>
                <a:ea typeface="Roboto Mono"/>
                <a:cs typeface="Roboto Mono"/>
                <a:sym typeface="Roboto Mono"/>
              </a:rPr>
              <a:t> {</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kieuDuLieu1</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thanhVien1</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kieuDuLieu2</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thanhVien2</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a:t>
            </a:r>
            <a:endParaRPr sz="12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57" name="Google Shape;157;p26"/>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58" name="Google Shape;158;p26"/>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b</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64" name="Google Shape;164;p27"/>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65" name="Google Shape;165;p27"/>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b</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166" name="Google Shape;166;p27"/>
          <p:cNvGraphicFramePr/>
          <p:nvPr/>
        </p:nvGraphicFramePr>
        <p:xfrm>
          <a:off x="5918100" y="26033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0x02</a:t>
                      </a:r>
                      <a:endParaRPr/>
                    </a:p>
                  </a:txBody>
                  <a:tcPr marT="91425" marB="91425" marR="91425" marL="91425"/>
                </a:tc>
                <a:tc>
                  <a:txBody>
                    <a:bodyPr/>
                    <a:lstStyle/>
                    <a:p>
                      <a:pPr indent="0" lvl="0" marL="0" rtl="0" algn="l">
                        <a:spcBef>
                          <a:spcPts val="0"/>
                        </a:spcBef>
                        <a:spcAft>
                          <a:spcPts val="0"/>
                        </a:spcAft>
                        <a:buNone/>
                      </a:pPr>
                      <a:r>
                        <a:rPr lang="vi"/>
                        <a:t>0x03</a:t>
                      </a:r>
                      <a:endParaRPr/>
                    </a:p>
                  </a:txBody>
                  <a:tcPr marT="91425" marB="91425" marR="91425" marL="91425"/>
                </a:tc>
                <a:tc>
                  <a:txBody>
                    <a:bodyPr/>
                    <a:lstStyle/>
                    <a:p>
                      <a:pPr indent="0" lvl="0" marL="0" rtl="0" algn="l">
                        <a:spcBef>
                          <a:spcPts val="0"/>
                        </a:spcBef>
                        <a:spcAft>
                          <a:spcPts val="0"/>
                        </a:spcAft>
                        <a:buNone/>
                      </a:pPr>
                      <a:r>
                        <a:rPr lang="vi"/>
                        <a:t>0x04</a:t>
                      </a:r>
                      <a:endParaRPr/>
                    </a:p>
                  </a:txBody>
                  <a:tcPr marT="91425" marB="91425" marR="91425" marL="91425"/>
                </a:tc>
              </a:tr>
            </a:tbl>
          </a:graphicData>
        </a:graphic>
      </p:graphicFrame>
      <p:sp>
        <p:nvSpPr>
          <p:cNvPr id="167" name="Google Shape;167;p27"/>
          <p:cNvSpPr txBox="1"/>
          <p:nvPr/>
        </p:nvSpPr>
        <p:spPr>
          <a:xfrm>
            <a:off x="4323600" y="2204425"/>
            <a:ext cx="15063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a:t>
            </a:r>
            <a:r>
              <a:rPr lang="vi" sz="1800">
                <a:solidFill>
                  <a:schemeClr val="dk2"/>
                </a:solidFill>
              </a:rPr>
              <a:t> a</a:t>
            </a:r>
            <a:endParaRPr sz="1800">
              <a:solidFill>
                <a:schemeClr val="dk2"/>
              </a:solidFill>
            </a:endParaRPr>
          </a:p>
        </p:txBody>
      </p:sp>
      <p:sp>
        <p:nvSpPr>
          <p:cNvPr id="168" name="Google Shape;168;p27"/>
          <p:cNvSpPr txBox="1"/>
          <p:nvPr/>
        </p:nvSpPr>
        <p:spPr>
          <a:xfrm>
            <a:off x="6448950" y="1672450"/>
            <a:ext cx="2331300" cy="374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vi" sz="1800">
                <a:solidFill>
                  <a:schemeClr val="dk2"/>
                </a:solidFill>
              </a:rPr>
              <a:t>4 bytes</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74" name="Google Shape;174;p28"/>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75" name="Google Shape;175;p28"/>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b</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176" name="Google Shape;176;p28"/>
          <p:cNvGraphicFramePr/>
          <p:nvPr/>
        </p:nvGraphicFramePr>
        <p:xfrm>
          <a:off x="5918100" y="26033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0x02</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77" name="Google Shape;177;p28"/>
          <p:cNvSpPr txBox="1"/>
          <p:nvPr/>
        </p:nvSpPr>
        <p:spPr>
          <a:xfrm>
            <a:off x="4323600" y="2585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uint16_t b</a:t>
            </a:r>
            <a:endParaRPr sz="1800">
              <a:solidFill>
                <a:schemeClr val="dk2"/>
              </a:solidFill>
            </a:endParaRPr>
          </a:p>
        </p:txBody>
      </p:sp>
      <p:sp>
        <p:nvSpPr>
          <p:cNvPr id="178" name="Google Shape;178;p28"/>
          <p:cNvSpPr txBox="1"/>
          <p:nvPr/>
        </p:nvSpPr>
        <p:spPr>
          <a:xfrm>
            <a:off x="6448950" y="1672450"/>
            <a:ext cx="2331300" cy="374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vi" sz="1800">
                <a:solidFill>
                  <a:schemeClr val="dk2"/>
                </a:solidFill>
              </a:rPr>
              <a:t>4 bytes</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84" name="Google Shape;184;p29"/>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85" name="Google Shape;185;p29"/>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b</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186" name="Google Shape;186;p29"/>
          <p:cNvGraphicFramePr/>
          <p:nvPr/>
        </p:nvGraphicFramePr>
        <p:xfrm>
          <a:off x="5918100" y="26033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0x03</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0x04</a:t>
                      </a:r>
                      <a:endParaRPr/>
                    </a:p>
                  </a:txBody>
                  <a:tcPr marT="91425" marB="91425" marR="91425" marL="91425">
                    <a:solidFill>
                      <a:schemeClr val="accent6"/>
                    </a:solidFill>
                  </a:tcPr>
                </a:tc>
              </a:tr>
            </a:tbl>
          </a:graphicData>
        </a:graphic>
      </p:graphicFrame>
      <p:sp>
        <p:nvSpPr>
          <p:cNvPr id="187" name="Google Shape;187;p29"/>
          <p:cNvSpPr txBox="1"/>
          <p:nvPr/>
        </p:nvSpPr>
        <p:spPr>
          <a:xfrm>
            <a:off x="4323600" y="2966425"/>
            <a:ext cx="13782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uint32_t c</a:t>
            </a:r>
            <a:endParaRPr sz="1800">
              <a:solidFill>
                <a:schemeClr val="dk2"/>
              </a:solidFill>
            </a:endParaRPr>
          </a:p>
        </p:txBody>
      </p:sp>
      <p:sp>
        <p:nvSpPr>
          <p:cNvPr id="188" name="Google Shape;188;p29"/>
          <p:cNvSpPr txBox="1"/>
          <p:nvPr/>
        </p:nvSpPr>
        <p:spPr>
          <a:xfrm>
            <a:off x="6448950" y="1672450"/>
            <a:ext cx="2331300" cy="374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vi" sz="1800">
                <a:solidFill>
                  <a:schemeClr val="dk2"/>
                </a:solidFill>
              </a:rPr>
              <a:t>4 bytes</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94" name="Google Shape;194;p30"/>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95" name="Google Shape;195;p30"/>
          <p:cNvSpPr/>
          <p:nvPr/>
        </p:nvSpPr>
        <p:spPr>
          <a:xfrm>
            <a:off x="889700" y="1747300"/>
            <a:ext cx="6683400" cy="3101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&lt;stdint.h&gt;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union</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Data</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"arr[%d]: %d\n"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display_address</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"address of arr[%d]: %p\n"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display_address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display_address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display_address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201" name="Google Shape;201;p31"/>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202" name="Google Shape;202;p31"/>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arr1[5]</a:t>
            </a:r>
            <a:r>
              <a:rPr lang="vi">
                <a:highlight>
                  <a:srgbClr val="F0F0F0"/>
                </a:highlight>
                <a:latin typeface="Roboto Mono"/>
                <a:ea typeface="Roboto Mono"/>
                <a:cs typeface="Roboto Mono"/>
                <a:sym typeface="Roboto Mono"/>
              </a:rPr>
              <a:t>; // 5 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 </a:t>
            </a:r>
            <a:r>
              <a:rPr lang="vi">
                <a:solidFill>
                  <a:srgbClr val="1AB1CD"/>
                </a:solidFill>
                <a:highlight>
                  <a:srgbClr val="F0F0F0"/>
                </a:highlight>
                <a:latin typeface="Roboto Mono"/>
                <a:ea typeface="Roboto Mono"/>
                <a:cs typeface="Roboto Mono"/>
                <a:sym typeface="Roboto Mono"/>
              </a:rPr>
              <a:t>arr2[3]</a:t>
            </a:r>
            <a:r>
              <a:rPr lang="vi">
                <a:highlight>
                  <a:srgbClr val="F0F0F0"/>
                </a:highlight>
                <a:latin typeface="Roboto Mono"/>
                <a:ea typeface="Roboto Mono"/>
                <a:cs typeface="Roboto Mono"/>
                <a:sym typeface="Roboto Mono"/>
              </a:rPr>
              <a:t>; // 3 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arr3[6]</a:t>
            </a:r>
            <a:r>
              <a:rPr lang="vi">
                <a:highlight>
                  <a:srgbClr val="F0F0F0"/>
                </a:highlight>
                <a:latin typeface="Roboto Mono"/>
                <a:ea typeface="Roboto Mono"/>
                <a:cs typeface="Roboto Mono"/>
                <a:sym typeface="Roboto Mono"/>
              </a:rPr>
              <a:t>; // 6 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03" name="Google Shape;203;p31"/>
          <p:cNvGraphicFramePr/>
          <p:nvPr/>
        </p:nvGraphicFramePr>
        <p:xfrm>
          <a:off x="5551300" y="2769650"/>
          <a:ext cx="3000000" cy="3000000"/>
        </p:xfrm>
        <a:graphic>
          <a:graphicData uri="http://schemas.openxmlformats.org/drawingml/2006/table">
            <a:tbl>
              <a:tblPr>
                <a:noFill/>
                <a:tableStyleId>{281110C3-0D1D-4FB6-99AB-B75D94A6E491}</a:tableStyleId>
              </a:tblPr>
              <a:tblGrid>
                <a:gridCol w="480000"/>
                <a:gridCol w="480000"/>
                <a:gridCol w="480000"/>
                <a:gridCol w="480000"/>
                <a:gridCol w="480000"/>
                <a:gridCol w="480000"/>
              </a:tblGrid>
              <a:tr h="381000">
                <a:tc>
                  <a:txBody>
                    <a:bodyPr/>
                    <a:lstStyle/>
                    <a:p>
                      <a:pPr indent="0" lvl="0" marL="0" rtl="0" algn="l">
                        <a:spcBef>
                          <a:spcPts val="0"/>
                        </a:spcBef>
                        <a:spcAft>
                          <a:spcPts val="0"/>
                        </a:spcAft>
                        <a:buNone/>
                      </a:pPr>
                      <a:r>
                        <a:rPr lang="vi"/>
                        <a:t>31</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32</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33</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34</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35</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36</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vi"/>
                        <a:t>9a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9c</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9d</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9f</a:t>
                      </a:r>
                      <a:endParaRPr/>
                    </a:p>
                  </a:txBody>
                  <a:tcPr marT="91425" marB="91425" marR="91425" marL="91425">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61" name="Google Shape;61;p14"/>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Trong ngôn ngữ lập trình C, struct là một cấu trúc dữ liệu cho phép lập trình viên tự định nghĩa một kiểu dữ liệu mới bằng cách nhóm các biến có các kiểu dữ liệu khác nhau lại với nhau. struct cho phép tạo ra một thực thể dữ liệu lớn hơn và có tổ chức hơn từ các thành viên (members) của nó.</a:t>
            </a:r>
            <a:endParaRPr sz="1800">
              <a:solidFill>
                <a:schemeClr val="dk2"/>
              </a:solidFill>
              <a:latin typeface="Times New Roman"/>
              <a:ea typeface="Times New Roman"/>
              <a:cs typeface="Times New Roman"/>
              <a:sym typeface="Times New Roman"/>
            </a:endParaRPr>
          </a:p>
        </p:txBody>
      </p:sp>
      <p:sp>
        <p:nvSpPr>
          <p:cNvPr id="62" name="Google Shape;62;p14"/>
          <p:cNvSpPr/>
          <p:nvPr/>
        </p:nvSpPr>
        <p:spPr>
          <a:xfrm>
            <a:off x="2568550" y="3372675"/>
            <a:ext cx="3892500" cy="1770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struct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TenStruct</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kieuDuLieu1</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thanhVien1</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kieuDuLieu2</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thanhVien2</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209" name="Google Shape;209;p32"/>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arr1[5]</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 </a:t>
            </a:r>
            <a:r>
              <a:rPr lang="vi">
                <a:solidFill>
                  <a:srgbClr val="1AB1CD"/>
                </a:solidFill>
                <a:highlight>
                  <a:srgbClr val="F0F0F0"/>
                </a:highlight>
                <a:latin typeface="Roboto Mono"/>
                <a:ea typeface="Roboto Mono"/>
                <a:cs typeface="Roboto Mono"/>
                <a:sym typeface="Roboto Mono"/>
              </a:rPr>
              <a:t>arr2[9]</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arr3[3]</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215" name="Google Shape;215;p33"/>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216" name="Google Shape;216;p33"/>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arr1</a:t>
            </a:r>
            <a:r>
              <a:rPr lang="vi">
                <a:solidFill>
                  <a:srgbClr val="1AB1CD"/>
                </a:solidFill>
                <a:highlight>
                  <a:srgbClr val="F0F0F0"/>
                </a:highlight>
                <a:latin typeface="Roboto Mono"/>
                <a:ea typeface="Roboto Mono"/>
                <a:cs typeface="Roboto Mono"/>
                <a:sym typeface="Roboto Mono"/>
              </a:rPr>
              <a:t>[5]</a:t>
            </a:r>
            <a:r>
              <a:rPr lang="vi">
                <a:highlight>
                  <a:srgbClr val="F0F0F0"/>
                </a:highlight>
                <a:latin typeface="Roboto Mono"/>
                <a:ea typeface="Roboto Mono"/>
                <a:cs typeface="Roboto Mono"/>
                <a:sym typeface="Roboto Mono"/>
              </a:rPr>
              <a:t>; // 8 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 </a:t>
            </a:r>
            <a:r>
              <a:rPr lang="vi">
                <a:solidFill>
                  <a:srgbClr val="1AB1CD"/>
                </a:solidFill>
                <a:highlight>
                  <a:srgbClr val="F0F0F0"/>
                </a:highlight>
                <a:latin typeface="Roboto Mono"/>
                <a:ea typeface="Roboto Mono"/>
                <a:cs typeface="Roboto Mono"/>
                <a:sym typeface="Roboto Mono"/>
              </a:rPr>
              <a:t>arr2[9]</a:t>
            </a:r>
            <a:r>
              <a:rPr lang="vi">
                <a:highlight>
                  <a:srgbClr val="F0F0F0"/>
                </a:highlight>
                <a:latin typeface="Roboto Mono"/>
                <a:ea typeface="Roboto Mono"/>
                <a:cs typeface="Roboto Mono"/>
                <a:sym typeface="Roboto Mono"/>
              </a:rPr>
              <a:t>;	// 20byte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arr3[3]</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17" name="Google Shape;217;p33"/>
          <p:cNvGraphicFramePr/>
          <p:nvPr/>
        </p:nvGraphicFramePr>
        <p:xfrm>
          <a:off x="5029350" y="19968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223" name="Google Shape;223;p34"/>
          <p:cNvSpPr/>
          <p:nvPr/>
        </p:nvSpPr>
        <p:spPr>
          <a:xfrm>
            <a:off x="397800" y="2046700"/>
            <a:ext cx="29085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SensorData</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temperature</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float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humidity</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motionStatus</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
        <p:nvSpPr>
          <p:cNvPr id="224" name="Google Shape;224;p34"/>
          <p:cNvSpPr/>
          <p:nvPr/>
        </p:nvSpPr>
        <p:spPr>
          <a:xfrm>
            <a:off x="4436400" y="2046700"/>
            <a:ext cx="29085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Number</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intValue</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float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floatValue</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Ứng dụng kết hợp struct và union</a:t>
            </a:r>
            <a:endParaRPr sz="2800"/>
          </a:p>
        </p:txBody>
      </p:sp>
      <p:sp>
        <p:nvSpPr>
          <p:cNvPr id="230" name="Google Shape;230;p35"/>
          <p:cNvSpPr/>
          <p:nvPr/>
        </p:nvSpPr>
        <p:spPr>
          <a:xfrm>
            <a:off x="1445750" y="2699000"/>
            <a:ext cx="1443600" cy="165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Data:</a:t>
            </a:r>
            <a:endParaRPr/>
          </a:p>
          <a:p>
            <a:pPr indent="0" lvl="0" marL="0" rtl="0" algn="l">
              <a:spcBef>
                <a:spcPts val="0"/>
              </a:spcBef>
              <a:spcAft>
                <a:spcPts val="0"/>
              </a:spcAft>
              <a:buNone/>
            </a:pPr>
            <a:r>
              <a:rPr lang="vi"/>
              <a:t>{</a:t>
            </a:r>
            <a:endParaRPr/>
          </a:p>
          <a:p>
            <a:pPr indent="0" lvl="0" marL="0" rtl="0" algn="l">
              <a:spcBef>
                <a:spcPts val="0"/>
              </a:spcBef>
              <a:spcAft>
                <a:spcPts val="0"/>
              </a:spcAft>
              <a:buNone/>
            </a:pPr>
            <a:r>
              <a:rPr lang="vi"/>
              <a:t> id</a:t>
            </a:r>
            <a:endParaRPr/>
          </a:p>
          <a:p>
            <a:pPr indent="0" lvl="0" marL="0" rtl="0" algn="l">
              <a:spcBef>
                <a:spcPts val="0"/>
              </a:spcBef>
              <a:spcAft>
                <a:spcPts val="0"/>
              </a:spcAft>
              <a:buNone/>
            </a:pPr>
            <a:r>
              <a:rPr lang="vi"/>
              <a:t> data</a:t>
            </a:r>
            <a:endParaRPr/>
          </a:p>
          <a:p>
            <a:pPr indent="0" lvl="0" marL="0" rtl="0" algn="l">
              <a:spcBef>
                <a:spcPts val="0"/>
              </a:spcBef>
              <a:spcAft>
                <a:spcPts val="0"/>
              </a:spcAft>
              <a:buNone/>
            </a:pPr>
            <a:r>
              <a:rPr lang="vi"/>
              <a:t> check sum</a:t>
            </a:r>
            <a:endParaRPr/>
          </a:p>
          <a:p>
            <a:pPr indent="0" lvl="0" marL="0" rtl="0" algn="l">
              <a:spcBef>
                <a:spcPts val="0"/>
              </a:spcBef>
              <a:spcAft>
                <a:spcPts val="0"/>
              </a:spcAft>
              <a:buNone/>
            </a:pPr>
            <a:r>
              <a:rPr lang="vi"/>
              <a:t>}</a:t>
            </a:r>
            <a:endParaRPr/>
          </a:p>
          <a:p>
            <a:pPr indent="0" lvl="0" marL="0" rtl="0" algn="l">
              <a:spcBef>
                <a:spcPts val="0"/>
              </a:spcBef>
              <a:spcAft>
                <a:spcPts val="0"/>
              </a:spcAft>
              <a:buNone/>
            </a:pPr>
            <a:r>
              <a:rPr lang="vi"/>
              <a:t>Data_Frame</a:t>
            </a:r>
            <a:endParaRPr/>
          </a:p>
        </p:txBody>
      </p:sp>
      <p:sp>
        <p:nvSpPr>
          <p:cNvPr id="231" name="Google Shape;231;p35"/>
          <p:cNvSpPr txBox="1"/>
          <p:nvPr/>
        </p:nvSpPr>
        <p:spPr>
          <a:xfrm>
            <a:off x="1413650" y="2003925"/>
            <a:ext cx="14970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2"/>
                </a:solidFill>
                <a:latin typeface="Times New Roman"/>
                <a:ea typeface="Times New Roman"/>
                <a:cs typeface="Times New Roman"/>
                <a:sym typeface="Times New Roman"/>
              </a:rPr>
              <a:t>MCU A</a:t>
            </a:r>
            <a:endParaRPr sz="1800">
              <a:solidFill>
                <a:schemeClr val="dk2"/>
              </a:solidFill>
              <a:latin typeface="Times New Roman"/>
              <a:ea typeface="Times New Roman"/>
              <a:cs typeface="Times New Roman"/>
              <a:sym typeface="Times New Roman"/>
            </a:endParaRPr>
          </a:p>
        </p:txBody>
      </p:sp>
      <p:sp>
        <p:nvSpPr>
          <p:cNvPr id="232" name="Google Shape;232;p35"/>
          <p:cNvSpPr/>
          <p:nvPr/>
        </p:nvSpPr>
        <p:spPr>
          <a:xfrm>
            <a:off x="6170150" y="2699000"/>
            <a:ext cx="1443600" cy="165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Data</a:t>
            </a:r>
            <a:endParaRPr/>
          </a:p>
          <a:p>
            <a:pPr indent="0" lvl="0" marL="0" rtl="0" algn="ctr">
              <a:spcBef>
                <a:spcPts val="0"/>
              </a:spcBef>
              <a:spcAft>
                <a:spcPts val="0"/>
              </a:spcAft>
              <a:buNone/>
            </a:pPr>
            <a:r>
              <a:rPr lang="vi"/>
              <a:t>Data_Frame</a:t>
            </a:r>
            <a:endParaRPr/>
          </a:p>
        </p:txBody>
      </p:sp>
      <p:sp>
        <p:nvSpPr>
          <p:cNvPr id="233" name="Google Shape;233;p35"/>
          <p:cNvSpPr txBox="1"/>
          <p:nvPr/>
        </p:nvSpPr>
        <p:spPr>
          <a:xfrm>
            <a:off x="6138050" y="2003925"/>
            <a:ext cx="14970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2"/>
                </a:solidFill>
                <a:latin typeface="Times New Roman"/>
                <a:ea typeface="Times New Roman"/>
                <a:cs typeface="Times New Roman"/>
                <a:sym typeface="Times New Roman"/>
              </a:rPr>
              <a:t>MCU B</a:t>
            </a:r>
            <a:endParaRPr sz="1800">
              <a:solidFill>
                <a:schemeClr val="dk2"/>
              </a:solidFill>
              <a:latin typeface="Times New Roman"/>
              <a:ea typeface="Times New Roman"/>
              <a:cs typeface="Times New Roman"/>
              <a:sym typeface="Times New Roman"/>
            </a:endParaRPr>
          </a:p>
        </p:txBody>
      </p:sp>
      <p:sp>
        <p:nvSpPr>
          <p:cNvPr id="234" name="Google Shape;234;p35"/>
          <p:cNvSpPr/>
          <p:nvPr/>
        </p:nvSpPr>
        <p:spPr>
          <a:xfrm>
            <a:off x="3016325" y="3558500"/>
            <a:ext cx="2972700" cy="22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5"/>
          <p:cNvSpPr txBox="1"/>
          <p:nvPr/>
        </p:nvSpPr>
        <p:spPr>
          <a:xfrm>
            <a:off x="3841050" y="3073275"/>
            <a:ext cx="13890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Data_Frame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Ứng dụng kết hợp struct và union</a:t>
            </a:r>
            <a:endParaRPr sz="2800"/>
          </a:p>
        </p:txBody>
      </p:sp>
      <p:graphicFrame>
        <p:nvGraphicFramePr>
          <p:cNvPr id="241" name="Google Shape;241;p36"/>
          <p:cNvGraphicFramePr/>
          <p:nvPr/>
        </p:nvGraphicFramePr>
        <p:xfrm>
          <a:off x="952500" y="2381250"/>
          <a:ext cx="3000000" cy="3000000"/>
        </p:xfrm>
        <a:graphic>
          <a:graphicData uri="http://schemas.openxmlformats.org/drawingml/2006/table">
            <a:tbl>
              <a:tblPr>
                <a:noFill/>
                <a:tableStyleId>{281110C3-0D1D-4FB6-99AB-B75D94A6E491}</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vi"/>
                        <a:t>0x01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0x03</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0x04</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0x05</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0x06</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0x07</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0x08</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vi"/>
                        <a:t>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1</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2</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3</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4</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a:t>
                      </a:r>
                      <a:endParaRPr/>
                    </a:p>
                  </a:txBody>
                  <a:tcPr marT="91425" marB="91425" marR="91425" marL="91425">
                    <a:solidFill>
                      <a:schemeClr val="accent6"/>
                    </a:solidFill>
                  </a:tcPr>
                </a:tc>
              </a:tr>
            </a:tbl>
          </a:graphicData>
        </a:graphic>
      </p:graphicFrame>
      <p:sp>
        <p:nvSpPr>
          <p:cNvPr id="242" name="Google Shape;242;p36"/>
          <p:cNvSpPr txBox="1"/>
          <p:nvPr/>
        </p:nvSpPr>
        <p:spPr>
          <a:xfrm>
            <a:off x="1574050" y="1950475"/>
            <a:ext cx="13581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a:t>
            </a:r>
            <a:endParaRPr sz="1800">
              <a:solidFill>
                <a:schemeClr val="dk2"/>
              </a:solidFill>
            </a:endParaRPr>
          </a:p>
        </p:txBody>
      </p:sp>
      <p:sp>
        <p:nvSpPr>
          <p:cNvPr id="243" name="Google Shape;243;p36"/>
          <p:cNvSpPr txBox="1"/>
          <p:nvPr/>
        </p:nvSpPr>
        <p:spPr>
          <a:xfrm>
            <a:off x="4012450" y="1950475"/>
            <a:ext cx="13581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data</a:t>
            </a:r>
            <a:endParaRPr sz="1800">
              <a:solidFill>
                <a:schemeClr val="dk2"/>
              </a:solidFill>
            </a:endParaRPr>
          </a:p>
        </p:txBody>
      </p:sp>
      <p:sp>
        <p:nvSpPr>
          <p:cNvPr id="244" name="Google Shape;244;p36"/>
          <p:cNvSpPr txBox="1"/>
          <p:nvPr/>
        </p:nvSpPr>
        <p:spPr>
          <a:xfrm>
            <a:off x="6984250" y="1950475"/>
            <a:ext cx="13581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checksum</a:t>
            </a:r>
            <a:endParaRPr sz="1800">
              <a:solidFill>
                <a:schemeClr val="dk2"/>
              </a:solidFill>
            </a:endParaRPr>
          </a:p>
        </p:txBody>
      </p:sp>
      <p:sp>
        <p:nvSpPr>
          <p:cNvPr id="245" name="Google Shape;245;p36"/>
          <p:cNvSpPr txBox="1"/>
          <p:nvPr/>
        </p:nvSpPr>
        <p:spPr>
          <a:xfrm>
            <a:off x="876300" y="3428175"/>
            <a:ext cx="18651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2"/>
                </a:solidFill>
              </a:rPr>
              <a:t>frame</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Ứng dụng kết hợp struct và union</a:t>
            </a:r>
            <a:endParaRPr sz="2800"/>
          </a:p>
        </p:txBody>
      </p:sp>
      <p:sp>
        <p:nvSpPr>
          <p:cNvPr id="251" name="Google Shape;251;p37"/>
          <p:cNvSpPr/>
          <p:nvPr/>
        </p:nvSpPr>
        <p:spPr>
          <a:xfrm>
            <a:off x="654425" y="1661750"/>
            <a:ext cx="8178000" cy="3336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&lt;stdint.h&gt;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union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check_sum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frame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8</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Data_Frame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Data_Frame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"1234"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check_sum</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"70"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Data_Frame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receiver_data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receiver_data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68" name="Google Shape;68;p15"/>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69" name="Google Shape;69;p15"/>
          <p:cNvSpPr/>
          <p:nvPr/>
        </p:nvSpPr>
        <p:spPr>
          <a:xfrm>
            <a:off x="397800" y="2046700"/>
            <a:ext cx="3600000" cy="1646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a:t>
            </a:r>
            <a:r>
              <a:rPr lang="vi">
                <a:latin typeface="Roboto Mono"/>
                <a:ea typeface="Roboto Mono"/>
                <a:cs typeface="Roboto Mono"/>
                <a:sym typeface="Roboto Mono"/>
              </a:rPr>
              <a:t>;  // 1 byte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b</a:t>
            </a:r>
            <a:r>
              <a:rPr lang="vi">
                <a:latin typeface="Roboto Mono"/>
                <a:ea typeface="Roboto Mono"/>
                <a:cs typeface="Roboto Mono"/>
                <a:sym typeface="Roboto Mono"/>
              </a:rPr>
              <a:t>; // 2 byte</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uint32_t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c</a:t>
            </a:r>
            <a:r>
              <a:rPr lang="vi">
                <a:latin typeface="Roboto Mono"/>
                <a:ea typeface="Roboto Mono"/>
                <a:cs typeface="Roboto Mono"/>
                <a:sym typeface="Roboto Mono"/>
              </a:rPr>
              <a:t>; // 4 byte</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75" name="Google Shape;75;p16"/>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76" name="Google Shape;76;p16"/>
          <p:cNvSpPr/>
          <p:nvPr/>
        </p:nvSpPr>
        <p:spPr>
          <a:xfrm>
            <a:off x="397800" y="2046700"/>
            <a:ext cx="3600000" cy="1646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solidFill>
                  <a:srgbClr val="700080"/>
                </a:solidFill>
                <a:latin typeface="Roboto Mono"/>
                <a:ea typeface="Roboto Mono"/>
                <a:cs typeface="Roboto Mono"/>
                <a:sym typeface="Roboto Mono"/>
              </a:rPr>
              <a:t>struct</a:t>
            </a:r>
            <a:r>
              <a:rPr lang="vi">
                <a:solidFill>
                  <a:schemeClr val="dk1"/>
                </a:solidFill>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b</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c</a:t>
            </a:r>
            <a:r>
              <a:rPr lang="vi">
                <a:solidFill>
                  <a:schemeClr val="dk1"/>
                </a:solidFill>
                <a:latin typeface="Roboto Mono"/>
                <a:ea typeface="Roboto Mono"/>
                <a:cs typeface="Roboto Mono"/>
                <a:sym typeface="Roboto Mono"/>
              </a:rPr>
              <a:t>; // 4 byte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a:solidFill>
                <a:srgbClr val="700080"/>
              </a:solidFill>
              <a:latin typeface="Roboto Mono"/>
              <a:ea typeface="Roboto Mono"/>
              <a:cs typeface="Roboto Mono"/>
              <a:sym typeface="Roboto Mono"/>
            </a:endParaRPr>
          </a:p>
        </p:txBody>
      </p:sp>
      <p:graphicFrame>
        <p:nvGraphicFramePr>
          <p:cNvPr id="77" name="Google Shape;77;p16"/>
          <p:cNvGraphicFramePr/>
          <p:nvPr/>
        </p:nvGraphicFramePr>
        <p:xfrm>
          <a:off x="5918100" y="22985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l">
                        <a:spcBef>
                          <a:spcPts val="0"/>
                        </a:spcBef>
                        <a:spcAft>
                          <a:spcPts val="0"/>
                        </a:spcAft>
                        <a:buNone/>
                      </a:pPr>
                      <a:r>
                        <a:rPr lang="vi"/>
                        <a:t>a</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b</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b</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c</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c</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c</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c</a:t>
                      </a:r>
                      <a:endParaRPr/>
                    </a:p>
                  </a:txBody>
                  <a:tcPr marT="91425" marB="91425" marR="91425" marL="91425">
                    <a:solidFill>
                      <a:srgbClr val="008050"/>
                    </a:solidFill>
                  </a:tcPr>
                </a:tc>
              </a:tr>
            </a:tbl>
          </a:graphicData>
        </a:graphic>
      </p:graphicFrame>
      <p:sp>
        <p:nvSpPr>
          <p:cNvPr id="78" name="Google Shape;78;p16"/>
          <p:cNvSpPr txBox="1"/>
          <p:nvPr/>
        </p:nvSpPr>
        <p:spPr>
          <a:xfrm>
            <a:off x="4323600" y="2204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a:t>
            </a:r>
            <a:r>
              <a:rPr lang="vi" sz="1800">
                <a:solidFill>
                  <a:schemeClr val="dk2"/>
                </a:solidFill>
              </a:rPr>
              <a:t> a</a:t>
            </a:r>
            <a:endParaRPr sz="1800">
              <a:solidFill>
                <a:schemeClr val="dk2"/>
              </a:solidFill>
            </a:endParaRPr>
          </a:p>
        </p:txBody>
      </p:sp>
      <p:sp>
        <p:nvSpPr>
          <p:cNvPr id="79" name="Google Shape;79;p16"/>
          <p:cNvSpPr txBox="1"/>
          <p:nvPr/>
        </p:nvSpPr>
        <p:spPr>
          <a:xfrm>
            <a:off x="4323600" y="2585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a:t>
            </a:r>
            <a:r>
              <a:rPr lang="vi" sz="1800">
                <a:solidFill>
                  <a:schemeClr val="dk2"/>
                </a:solidFill>
              </a:rPr>
              <a:t>int16_t b</a:t>
            </a:r>
            <a:endParaRPr sz="1800">
              <a:solidFill>
                <a:schemeClr val="dk2"/>
              </a:solidFill>
            </a:endParaRPr>
          </a:p>
        </p:txBody>
      </p:sp>
      <p:sp>
        <p:nvSpPr>
          <p:cNvPr id="80" name="Google Shape;80;p16"/>
          <p:cNvSpPr txBox="1"/>
          <p:nvPr/>
        </p:nvSpPr>
        <p:spPr>
          <a:xfrm>
            <a:off x="4323600" y="2966425"/>
            <a:ext cx="12432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uint32_t</a:t>
            </a:r>
            <a:r>
              <a:rPr lang="vi" sz="1800">
                <a:solidFill>
                  <a:schemeClr val="dk2"/>
                </a:solidFill>
              </a:rPr>
              <a:t> c</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86" name="Google Shape;86;p17"/>
          <p:cNvSpPr txBox="1"/>
          <p:nvPr/>
        </p:nvSpPr>
        <p:spPr>
          <a:xfrm>
            <a:off x="397800" y="15107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87" name="Google Shape;87;p17"/>
          <p:cNvSpPr/>
          <p:nvPr/>
        </p:nvSpPr>
        <p:spPr>
          <a:xfrm>
            <a:off x="397800" y="2046700"/>
            <a:ext cx="3600000" cy="1646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solidFill>
                  <a:schemeClr val="dk1"/>
                </a:solidFill>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b</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c</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a:solidFill>
                <a:srgbClr val="700080"/>
              </a:solidFill>
              <a:latin typeface="Roboto Mono"/>
              <a:ea typeface="Roboto Mono"/>
              <a:cs typeface="Roboto Mono"/>
              <a:sym typeface="Roboto Mono"/>
            </a:endParaRPr>
          </a:p>
        </p:txBody>
      </p:sp>
      <p:graphicFrame>
        <p:nvGraphicFramePr>
          <p:cNvPr id="88" name="Google Shape;88;p17"/>
          <p:cNvGraphicFramePr/>
          <p:nvPr/>
        </p:nvGraphicFramePr>
        <p:xfrm>
          <a:off x="5918100" y="22985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l">
                        <a:spcBef>
                          <a:spcPts val="0"/>
                        </a:spcBef>
                        <a:spcAft>
                          <a:spcPts val="0"/>
                        </a:spcAft>
                        <a:buNone/>
                      </a:pPr>
                      <a:r>
                        <a:rPr lang="vi"/>
                        <a:t>a</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b</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b</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b</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b</a:t>
                      </a:r>
                      <a:endParaRPr/>
                    </a:p>
                  </a:txBody>
                  <a:tcPr marT="91425" marB="91425" marR="91425" marL="91425">
                    <a:solidFill>
                      <a:srgbClr val="008050"/>
                    </a:solidFill>
                  </a:tcPr>
                </a:tc>
              </a:tr>
              <a:tr h="381000">
                <a:tc>
                  <a:txBody>
                    <a:bodyPr/>
                    <a:lstStyle/>
                    <a:p>
                      <a:pPr indent="0" lvl="0" marL="0" rtl="0" algn="l">
                        <a:spcBef>
                          <a:spcPts val="0"/>
                        </a:spcBef>
                        <a:spcAft>
                          <a:spcPts val="0"/>
                        </a:spcAft>
                        <a:buNone/>
                      </a:pPr>
                      <a:r>
                        <a:rPr lang="vi"/>
                        <a:t>c</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c</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sp>
        <p:nvSpPr>
          <p:cNvPr id="89" name="Google Shape;89;p17"/>
          <p:cNvSpPr txBox="1"/>
          <p:nvPr/>
        </p:nvSpPr>
        <p:spPr>
          <a:xfrm>
            <a:off x="4323600" y="2204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 a</a:t>
            </a:r>
            <a:endParaRPr sz="1800">
              <a:solidFill>
                <a:schemeClr val="dk2"/>
              </a:solidFill>
            </a:endParaRPr>
          </a:p>
        </p:txBody>
      </p:sp>
      <p:sp>
        <p:nvSpPr>
          <p:cNvPr id="90" name="Google Shape;90;p17"/>
          <p:cNvSpPr txBox="1"/>
          <p:nvPr/>
        </p:nvSpPr>
        <p:spPr>
          <a:xfrm>
            <a:off x="4323600" y="2585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uint32_t b</a:t>
            </a:r>
            <a:endParaRPr sz="1800">
              <a:solidFill>
                <a:schemeClr val="dk2"/>
              </a:solidFill>
            </a:endParaRPr>
          </a:p>
        </p:txBody>
      </p:sp>
      <p:sp>
        <p:nvSpPr>
          <p:cNvPr id="91" name="Google Shape;91;p17"/>
          <p:cNvSpPr txBox="1"/>
          <p:nvPr/>
        </p:nvSpPr>
        <p:spPr>
          <a:xfrm>
            <a:off x="4323600" y="2966425"/>
            <a:ext cx="12432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uint16_t c</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97" name="Google Shape;97;p18"/>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98" name="Google Shape;98;p18"/>
          <p:cNvSpPr/>
          <p:nvPr/>
        </p:nvSpPr>
        <p:spPr>
          <a:xfrm>
            <a:off x="397800" y="2046700"/>
            <a:ext cx="3925800" cy="1646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solidFill>
                  <a:srgbClr val="700080"/>
                </a:solidFill>
                <a:latin typeface="Roboto Mono"/>
                <a:ea typeface="Roboto Mono"/>
                <a:cs typeface="Roboto Mono"/>
                <a:sym typeface="Roboto Mono"/>
              </a:rPr>
              <a:t>struct</a:t>
            </a:r>
            <a:r>
              <a:rPr lang="vi">
                <a:solidFill>
                  <a:schemeClr val="dk1"/>
                </a:solidFill>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arr1[5]</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arr2[4]</a:t>
            </a:r>
            <a:r>
              <a:rPr lang="vi">
                <a:solidFill>
                  <a:schemeClr val="dk1"/>
                </a:solidFill>
                <a:latin typeface="Roboto Mono"/>
                <a:ea typeface="Roboto Mono"/>
                <a:cs typeface="Roboto Mono"/>
                <a:sym typeface="Roboto Mono"/>
              </a:rPr>
              <a:t>;    </a:t>
            </a:r>
            <a:endParaRPr i="1">
              <a:solidFill>
                <a:srgbClr val="A05000"/>
              </a:solidFill>
              <a:latin typeface="Roboto Mono"/>
              <a:ea typeface="Roboto Mono"/>
              <a:cs typeface="Roboto Mono"/>
              <a:sym typeface="Roboto Mono"/>
            </a:endParaRPr>
          </a:p>
          <a:p>
            <a:pPr indent="457200" lvl="0" marL="0" rtl="0" algn="l">
              <a:spcBef>
                <a:spcPts val="0"/>
              </a:spcBef>
              <a:spcAft>
                <a:spcPts val="0"/>
              </a:spcAft>
              <a:buClr>
                <a:schemeClr val="dk1"/>
              </a:buClr>
              <a:buSzPts val="1100"/>
              <a:buFont typeface="Arial"/>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arr3[2]</a:t>
            </a:r>
            <a:r>
              <a:rPr lang="vi">
                <a:solidFill>
                  <a:schemeClr val="dk1"/>
                </a:solidFill>
                <a:latin typeface="Roboto Mono"/>
                <a:ea typeface="Roboto Mono"/>
                <a:cs typeface="Roboto Mono"/>
                <a:sym typeface="Roboto Mono"/>
              </a:rPr>
              <a:t>;</a:t>
            </a:r>
            <a:endParaRPr i="1">
              <a:solidFill>
                <a:srgbClr val="A05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a:solidFill>
                <a:srgbClr val="700080"/>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04" name="Google Shape;104;p19"/>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05" name="Google Shape;105;p19"/>
          <p:cNvSpPr/>
          <p:nvPr/>
        </p:nvSpPr>
        <p:spPr>
          <a:xfrm>
            <a:off x="397800" y="2046700"/>
            <a:ext cx="3925800" cy="2649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arr1_1</a:t>
            </a:r>
            <a:r>
              <a:rPr lang="vi">
                <a:latin typeface="Roboto Mono"/>
                <a:ea typeface="Roboto Mono"/>
                <a:cs typeface="Roboto Mono"/>
                <a:sym typeface="Roboto Mono"/>
              </a:rPr>
              <a:t>;</a:t>
            </a:r>
            <a:endParaRPr>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arr1_2</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arr1_3</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arr1_4</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arr1_5</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arr2[4]</a:t>
            </a:r>
            <a:r>
              <a:rPr lang="vi">
                <a:solidFill>
                  <a:schemeClr val="dk1"/>
                </a:solidFill>
                <a:latin typeface="Roboto Mono"/>
                <a:ea typeface="Roboto Mono"/>
                <a:cs typeface="Roboto Mono"/>
                <a:sym typeface="Roboto Mono"/>
              </a:rPr>
              <a:t>;</a:t>
            </a:r>
            <a:r>
              <a:rPr lang="vi">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arr3[2]</a:t>
            </a:r>
            <a:r>
              <a:rPr lang="vi">
                <a:solidFill>
                  <a:schemeClr val="dk1"/>
                </a:solidFill>
                <a:latin typeface="Roboto Mono"/>
                <a:ea typeface="Roboto Mono"/>
                <a:cs typeface="Roboto Mono"/>
                <a:sym typeface="Roboto Mono"/>
              </a:rPr>
              <a:t>;</a:t>
            </a:r>
            <a:endParaRPr i="1">
              <a:solidFill>
                <a:srgbClr val="A05000"/>
              </a:solidFill>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aphicFrame>
        <p:nvGraphicFramePr>
          <p:cNvPr id="106" name="Google Shape;106;p19"/>
          <p:cNvGraphicFramePr/>
          <p:nvPr/>
        </p:nvGraphicFramePr>
        <p:xfrm>
          <a:off x="5918100" y="22985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l">
                        <a:spcBef>
                          <a:spcPts val="0"/>
                        </a:spcBef>
                        <a:spcAft>
                          <a:spcPts val="0"/>
                        </a:spcAft>
                        <a:buNone/>
                      </a:pPr>
                      <a:r>
                        <a:rPr lang="vi"/>
                        <a:t>arr1_1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arr1_3</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arr1_5</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12" name="Google Shape;112;p20"/>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13" name="Google Shape;113;p20"/>
          <p:cNvSpPr/>
          <p:nvPr/>
        </p:nvSpPr>
        <p:spPr>
          <a:xfrm>
            <a:off x="397800" y="2046700"/>
            <a:ext cx="3925800" cy="2649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arr2_1</a:t>
            </a:r>
            <a:r>
              <a:rPr lang="vi">
                <a:latin typeface="Roboto Mono"/>
                <a:ea typeface="Roboto Mono"/>
                <a:cs typeface="Roboto Mono"/>
                <a:sym typeface="Roboto Mono"/>
              </a:rPr>
              <a:t>;  </a:t>
            </a:r>
            <a:endParaRPr>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arr2_2</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arr2_3</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arr2_4</a:t>
            </a:r>
            <a:r>
              <a:rPr lang="vi">
                <a:solidFill>
                  <a:schemeClr val="dk1"/>
                </a:solidFill>
                <a:latin typeface="Roboto Mono"/>
                <a:ea typeface="Roboto Mono"/>
                <a:cs typeface="Roboto Mono"/>
                <a:sym typeface="Roboto Mono"/>
              </a:rPr>
              <a:t>; </a:t>
            </a:r>
            <a:r>
              <a:rPr lang="vi">
                <a:latin typeface="Roboto Mono"/>
                <a:ea typeface="Roboto Mono"/>
                <a:cs typeface="Roboto Mono"/>
                <a:sym typeface="Roboto Mono"/>
              </a:rPr>
              <a:t>  </a:t>
            </a:r>
            <a:endParaRPr i="1">
              <a:solidFill>
                <a:srgbClr val="A05000"/>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arr3[2]</a:t>
            </a:r>
            <a:r>
              <a:rPr lang="vi">
                <a:solidFill>
                  <a:schemeClr val="dk1"/>
                </a:solidFill>
                <a:latin typeface="Roboto Mono"/>
                <a:ea typeface="Roboto Mono"/>
                <a:cs typeface="Roboto Mono"/>
                <a:sym typeface="Roboto Mono"/>
              </a:rPr>
              <a:t>;</a:t>
            </a:r>
            <a:endParaRPr i="1">
              <a:solidFill>
                <a:srgbClr val="A05000"/>
              </a:solidFill>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aphicFrame>
        <p:nvGraphicFramePr>
          <p:cNvPr id="114" name="Google Shape;114;p20"/>
          <p:cNvGraphicFramePr/>
          <p:nvPr/>
        </p:nvGraphicFramePr>
        <p:xfrm>
          <a:off x="5918100" y="22985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l">
                        <a:spcBef>
                          <a:spcPts val="0"/>
                        </a:spcBef>
                        <a:spcAft>
                          <a:spcPts val="0"/>
                        </a:spcAft>
                        <a:buNone/>
                      </a:pPr>
                      <a:r>
                        <a:rPr lang="vi"/>
                        <a:t>arr1_1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arr1_2</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r>
              <a:tr h="386750">
                <a:tc>
                  <a:txBody>
                    <a:bodyPr/>
                    <a:lstStyle/>
                    <a:p>
                      <a:pPr indent="0" lvl="0" marL="0" rtl="0" algn="l">
                        <a:spcBef>
                          <a:spcPts val="0"/>
                        </a:spcBef>
                        <a:spcAft>
                          <a:spcPts val="0"/>
                        </a:spcAft>
                        <a:buNone/>
                      </a:pPr>
                      <a:r>
                        <a:rPr lang="vi"/>
                        <a:t>arr1_5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arr2_1</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arr2_1</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arr2_2</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arr2_2</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arr2_3</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arr2_3</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vi"/>
                        <a:t>arr2_4</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arr2_4</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arr3_1</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arr3_1</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arr3_1</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arr3_1</a:t>
                      </a:r>
                      <a:endParaRPr/>
                    </a:p>
                  </a:txBody>
                  <a:tcPr marT="91425" marB="91425" marR="91425" marL="91425">
                    <a:solidFill>
                      <a:srgbClr val="008050"/>
                    </a:solidFill>
                  </a:tcPr>
                </a:tc>
              </a:tr>
              <a:tr h="381000">
                <a:tc>
                  <a:txBody>
                    <a:bodyPr/>
                    <a:lstStyle/>
                    <a:p>
                      <a:pPr indent="0" lvl="0" marL="0" rtl="0" algn="l">
                        <a:spcBef>
                          <a:spcPts val="0"/>
                        </a:spcBef>
                        <a:spcAft>
                          <a:spcPts val="0"/>
                        </a:spcAft>
                        <a:buNone/>
                      </a:pPr>
                      <a:r>
                        <a:rPr lang="vi"/>
                        <a:t>arr3_2</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arr3_2</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arr3_2</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arr3_2</a:t>
                      </a:r>
                      <a:endParaRPr/>
                    </a:p>
                  </a:txBody>
                  <a:tcPr marT="91425" marB="91425" marR="91425" marL="91425">
                    <a:solidFill>
                      <a:srgbClr val="00805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20" name="Google Shape;120;p21"/>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21" name="Google Shape;121;p21"/>
          <p:cNvSpPr/>
          <p:nvPr/>
        </p:nvSpPr>
        <p:spPr>
          <a:xfrm>
            <a:off x="397800" y="2046700"/>
            <a:ext cx="3925800" cy="2649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arr2[4]</a:t>
            </a:r>
            <a:r>
              <a:rPr lang="vi">
                <a:latin typeface="Roboto Mono"/>
                <a:ea typeface="Roboto Mono"/>
                <a:cs typeface="Roboto Mono"/>
                <a:sym typeface="Roboto Mono"/>
              </a:rPr>
              <a:t>;    </a:t>
            </a:r>
            <a:endParaRPr i="1">
              <a:solidFill>
                <a:srgbClr val="A05000"/>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arr3_1</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Clr>
                <a:schemeClr val="dk1"/>
              </a:buClr>
              <a:buSzPts val="1100"/>
              <a:buFont typeface="Arial"/>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arr3_2</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aphicFrame>
        <p:nvGraphicFramePr>
          <p:cNvPr id="122" name="Google Shape;122;p21"/>
          <p:cNvGraphicFramePr/>
          <p:nvPr/>
        </p:nvGraphicFramePr>
        <p:xfrm>
          <a:off x="5918100" y="2298550"/>
          <a:ext cx="3000000" cy="3000000"/>
        </p:xfrm>
        <a:graphic>
          <a:graphicData uri="http://schemas.openxmlformats.org/drawingml/2006/table">
            <a:tbl>
              <a:tblPr>
                <a:noFill/>
                <a:tableStyleId>{281110C3-0D1D-4FB6-99AB-B75D94A6E491}</a:tableStyleId>
              </a:tblPr>
              <a:tblGrid>
                <a:gridCol w="720000"/>
                <a:gridCol w="720000"/>
                <a:gridCol w="720000"/>
                <a:gridCol w="720000"/>
              </a:tblGrid>
              <a:tr h="381000">
                <a:tc>
                  <a:txBody>
                    <a:bodyPr/>
                    <a:lstStyle/>
                    <a:p>
                      <a:pPr indent="0" lvl="0" marL="0" rtl="0" algn="l">
                        <a:spcBef>
                          <a:spcPts val="0"/>
                        </a:spcBef>
                        <a:spcAft>
                          <a:spcPts val="0"/>
                        </a:spcAft>
                        <a:buNone/>
                      </a:pPr>
                      <a:r>
                        <a:rPr lang="vi"/>
                        <a:t>arr1_1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arr1_2</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arr1_5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arr2_1</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arr2_1</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arr2_2</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arr2_2</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rgbClr val="106040"/>
                    </a:solidFill>
                  </a:tcPr>
                </a:tc>
              </a:tr>
              <a:tr h="381000">
                <a:tc>
                  <a:txBody>
                    <a:bodyPr/>
                    <a:lstStyle/>
                    <a:p>
                      <a:pPr indent="0" lvl="0" marL="0" rtl="0" algn="l">
                        <a:spcBef>
                          <a:spcPts val="0"/>
                        </a:spcBef>
                        <a:spcAft>
                          <a:spcPts val="0"/>
                        </a:spcAft>
                        <a:buNone/>
                      </a:pPr>
                      <a:r>
                        <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