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Mon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DCED882-92FC-4D2D-8089-9376872B1EFA}">
  <a:tblStyle styleId="{2DCED882-92FC-4D2D-8089-9376872B1EF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bold.fntdata"/><Relationship Id="rId11" Type="http://schemas.openxmlformats.org/officeDocument/2006/relationships/slide" Target="slides/slide5.xml"/><Relationship Id="rId22" Type="http://schemas.openxmlformats.org/officeDocument/2006/relationships/font" Target="fonts/RobotoMono-boldItalic.fntdata"/><Relationship Id="rId10" Type="http://schemas.openxmlformats.org/officeDocument/2006/relationships/slide" Target="slides/slide4.xml"/><Relationship Id="rId21" Type="http://schemas.openxmlformats.org/officeDocument/2006/relationships/font" Target="fonts/RobotoMon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Mono-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aa3b54dde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aa3b54dde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a3b54dde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a3b54dde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aa549241e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aa549241e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9decb02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9decb02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49281997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49281997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49281997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49281997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a9f45f985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a9f45f985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aa3b54dd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aa3b54dd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aa3b54dde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aa3b54dde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aa3b54dde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aa3b54dde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aa3b54dde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aa3b54dde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a:t>Bài 9: JSON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a:t>Phan Hoàng Trung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ctrTitle"/>
          </p:nvPr>
        </p:nvSpPr>
        <p:spPr>
          <a:xfrm>
            <a:off x="311700" y="744575"/>
            <a:ext cx="8520600" cy="63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Các định dạng</a:t>
            </a:r>
            <a:endParaRPr sz="2800"/>
          </a:p>
        </p:txBody>
      </p:sp>
      <p:graphicFrame>
        <p:nvGraphicFramePr>
          <p:cNvPr id="110" name="Google Shape;110;p22"/>
          <p:cNvGraphicFramePr/>
          <p:nvPr/>
        </p:nvGraphicFramePr>
        <p:xfrm>
          <a:off x="192300" y="2317100"/>
          <a:ext cx="3000000" cy="3000000"/>
        </p:xfrm>
        <a:graphic>
          <a:graphicData uri="http://schemas.openxmlformats.org/drawingml/2006/table">
            <a:tbl>
              <a:tblPr>
                <a:noFill/>
                <a:tableStyleId>{2DCED882-92FC-4D2D-8089-9376872B1EFA}</a:tableStyleId>
              </a:tblPr>
              <a:tblGrid>
                <a:gridCol w="577050"/>
                <a:gridCol w="577050"/>
                <a:gridCol w="577050"/>
                <a:gridCol w="577050"/>
                <a:gridCol w="577050"/>
                <a:gridCol w="577050"/>
                <a:gridCol w="577050"/>
                <a:gridCol w="577050"/>
                <a:gridCol w="577050"/>
                <a:gridCol w="577050"/>
                <a:gridCol w="577050"/>
                <a:gridCol w="577050"/>
                <a:gridCol w="577050"/>
                <a:gridCol w="577050"/>
              </a:tblGrid>
              <a:tr h="396000">
                <a:tc>
                  <a:txBody>
                    <a:bodyPr/>
                    <a:lstStyle/>
                    <a:p>
                      <a:pPr indent="0" lvl="0" marL="0" rtl="0" algn="l">
                        <a:spcBef>
                          <a:spcPts val="0"/>
                        </a:spcBef>
                        <a:spcAft>
                          <a:spcPts val="0"/>
                        </a:spcAft>
                        <a:buNone/>
                      </a:pPr>
                      <a:r>
                        <a:rPr lang="vi"/>
                        <a:t>[</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3</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7</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8</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9</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5</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1</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a:t>
                      </a:r>
                      <a:endParaRPr/>
                    </a:p>
                  </a:txBody>
                  <a:tcPr marT="91425" marB="91425" marR="91425" marL="91425">
                    <a:solidFill>
                      <a:schemeClr val="lt1"/>
                    </a:solidFill>
                  </a:tcPr>
                </a:tc>
              </a:tr>
              <a:tr h="396000">
                <a:tc>
                  <a:txBody>
                    <a:bodyPr/>
                    <a:lstStyle/>
                    <a:p>
                      <a:pPr indent="0" lvl="0" marL="0" rtl="0" algn="l">
                        <a:spcBef>
                          <a:spcPts val="0"/>
                        </a:spcBef>
                        <a:spcAft>
                          <a:spcPts val="0"/>
                        </a:spcAft>
                        <a:buNone/>
                      </a:pPr>
                      <a:r>
                        <a:rPr lang="vi"/>
                        <a:t>0x01</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0x02</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0x03</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0x04</a:t>
                      </a:r>
                      <a:endParaRPr/>
                    </a:p>
                  </a:txBody>
                  <a:tcPr marT="91425" marB="91425" marR="91425" marL="91425">
                    <a:solidFill>
                      <a:srgbClr val="008050"/>
                    </a:solidFill>
                  </a:tcPr>
                </a:tc>
                <a:tc>
                  <a:txBody>
                    <a:bodyPr/>
                    <a:lstStyle/>
                    <a:p>
                      <a:pPr indent="0" lvl="0" marL="0" rtl="0" algn="l">
                        <a:spcBef>
                          <a:spcPts val="0"/>
                        </a:spcBef>
                        <a:spcAft>
                          <a:spcPts val="0"/>
                        </a:spcAft>
                        <a:buNone/>
                      </a:pPr>
                      <a:r>
                        <a:rPr lang="vi"/>
                        <a:t>0x05</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vi"/>
                        <a:t>0x06</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0x07</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0x08</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0x09</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0x0a</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0x0b</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0x0c</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0x0d</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0x0e</a:t>
                      </a:r>
                      <a:endParaRPr/>
                    </a:p>
                  </a:txBody>
                  <a:tcPr marT="91425" marB="91425" marR="91425" marL="91425">
                    <a:solidFill>
                      <a:srgbClr val="A01010"/>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ctrTitle"/>
          </p:nvPr>
        </p:nvSpPr>
        <p:spPr>
          <a:xfrm>
            <a:off x="311700" y="744575"/>
            <a:ext cx="8520600" cy="63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Các định dạng</a:t>
            </a:r>
            <a:endParaRPr sz="2800"/>
          </a:p>
        </p:txBody>
      </p:sp>
      <p:graphicFrame>
        <p:nvGraphicFramePr>
          <p:cNvPr id="116" name="Google Shape;116;p23"/>
          <p:cNvGraphicFramePr/>
          <p:nvPr/>
        </p:nvGraphicFramePr>
        <p:xfrm>
          <a:off x="192300" y="2317100"/>
          <a:ext cx="3000000" cy="3000000"/>
        </p:xfrm>
        <a:graphic>
          <a:graphicData uri="http://schemas.openxmlformats.org/drawingml/2006/table">
            <a:tbl>
              <a:tblPr>
                <a:noFill/>
                <a:tableStyleId>{2DCED882-92FC-4D2D-8089-9376872B1EFA}</a:tableStyleId>
              </a:tblPr>
              <a:tblGrid>
                <a:gridCol w="581550"/>
                <a:gridCol w="581550"/>
                <a:gridCol w="581550"/>
                <a:gridCol w="581550"/>
                <a:gridCol w="581550"/>
                <a:gridCol w="581550"/>
                <a:gridCol w="581550"/>
                <a:gridCol w="581550"/>
                <a:gridCol w="581550"/>
                <a:gridCol w="581550"/>
                <a:gridCol w="581550"/>
                <a:gridCol w="581550"/>
                <a:gridCol w="581550"/>
              </a:tblGrid>
              <a:tr h="396000">
                <a:tc>
                  <a:txBody>
                    <a:bodyPr/>
                    <a:lstStyle/>
                    <a:p>
                      <a:pPr indent="0" lvl="0" marL="0" rtl="0" algn="l">
                        <a:spcBef>
                          <a:spcPts val="0"/>
                        </a:spcBef>
                        <a:spcAft>
                          <a:spcPts val="0"/>
                        </a:spcAft>
                        <a:buNone/>
                      </a:pPr>
                      <a:r>
                        <a:rPr lang="vi"/>
                        <a:t>{</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e</a:t>
                      </a:r>
                      <a:endParaRPr/>
                    </a:p>
                  </a:txBody>
                  <a:tcPr marT="91425" marB="91425" marR="91425" marL="91425"/>
                </a:tc>
                <a:tc>
                  <a:txBody>
                    <a:bodyPr/>
                    <a:lstStyle/>
                    <a:p>
                      <a:pPr indent="0" lvl="0" marL="0" rtl="0" algn="l">
                        <a:spcBef>
                          <a:spcPts val="0"/>
                        </a:spcBef>
                        <a:spcAft>
                          <a:spcPts val="0"/>
                        </a:spcAft>
                        <a:buNone/>
                      </a:pPr>
                      <a:r>
                        <a:rPr lang="vi"/>
                        <a:t>m</a:t>
                      </a:r>
                      <a:endParaRPr/>
                    </a:p>
                  </a:txBody>
                  <a:tcPr marT="91425" marB="91425" marR="91425" marL="91425"/>
                </a:tc>
                <a:tc>
                  <a:txBody>
                    <a:bodyPr/>
                    <a:lstStyle/>
                    <a:p>
                      <a:pPr indent="0" lvl="0" marL="0" rtl="0" algn="l">
                        <a:spcBef>
                          <a:spcPts val="0"/>
                        </a:spcBef>
                        <a:spcAft>
                          <a:spcPts val="0"/>
                        </a:spcAft>
                        <a:buNone/>
                      </a:pPr>
                      <a:r>
                        <a:rPr lang="vi"/>
                        <a:t>a</a:t>
                      </a:r>
                      <a:endParaRPr/>
                    </a:p>
                  </a:txBody>
                  <a:tcPr marT="91425" marB="91425" marR="91425" marL="91425"/>
                </a:tc>
                <a:tc>
                  <a:txBody>
                    <a:bodyPr/>
                    <a:lstStyle/>
                    <a:p>
                      <a:pPr indent="0" lvl="0" marL="0" rtl="0" algn="l">
                        <a:spcBef>
                          <a:spcPts val="0"/>
                        </a:spcBef>
                        <a:spcAft>
                          <a:spcPts val="0"/>
                        </a:spcAft>
                        <a:buNone/>
                      </a:pPr>
                      <a:r>
                        <a:rPr lang="vi"/>
                        <a:t>i</a:t>
                      </a:r>
                      <a:endParaRPr/>
                    </a:p>
                  </a:txBody>
                  <a:tcPr marT="91425" marB="91425" marR="91425" marL="91425"/>
                </a:tc>
                <a:tc>
                  <a:txBody>
                    <a:bodyPr/>
                    <a:lstStyle/>
                    <a:p>
                      <a:pPr indent="0" lvl="0" marL="0" rtl="0" algn="l">
                        <a:spcBef>
                          <a:spcPts val="0"/>
                        </a:spcBef>
                        <a:spcAft>
                          <a:spcPts val="0"/>
                        </a:spcAft>
                        <a:buNone/>
                      </a:pPr>
                      <a:r>
                        <a:rPr lang="vi"/>
                        <a:t>l</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j</a:t>
                      </a:r>
                      <a:endParaRPr/>
                    </a:p>
                  </a:txBody>
                  <a:tcPr marT="91425" marB="91425" marR="91425" marL="91425"/>
                </a:tc>
                <a:tc>
                  <a:txBody>
                    <a:bodyPr/>
                    <a:lstStyle/>
                    <a:p>
                      <a:pPr indent="0" lvl="0" marL="0" rtl="0" algn="l">
                        <a:spcBef>
                          <a:spcPts val="0"/>
                        </a:spcBef>
                        <a:spcAft>
                          <a:spcPts val="0"/>
                        </a:spcAft>
                        <a:buNone/>
                      </a:pPr>
                      <a:r>
                        <a:rPr lang="vi"/>
                        <a:t>a</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r>
              <a:tr h="396000">
                <a:tc>
                  <a:txBody>
                    <a:bodyPr/>
                    <a:lstStyle/>
                    <a:p>
                      <a:pPr indent="0" lvl="0" marL="0" rtl="0" algn="l">
                        <a:spcBef>
                          <a:spcPts val="0"/>
                        </a:spcBef>
                        <a:spcAft>
                          <a:spcPts val="0"/>
                        </a:spcAft>
                        <a:buNone/>
                      </a:pPr>
                      <a:r>
                        <a:rPr lang="vi"/>
                        <a:t>0x01</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0x02</a:t>
                      </a:r>
                      <a:endParaRPr/>
                    </a:p>
                  </a:txBody>
                  <a:tcPr marT="91425" marB="91425" marR="91425" marL="91425"/>
                </a:tc>
                <a:tc>
                  <a:txBody>
                    <a:bodyPr/>
                    <a:lstStyle/>
                    <a:p>
                      <a:pPr indent="0" lvl="0" marL="0" rtl="0" algn="l">
                        <a:spcBef>
                          <a:spcPts val="0"/>
                        </a:spcBef>
                        <a:spcAft>
                          <a:spcPts val="0"/>
                        </a:spcAft>
                        <a:buNone/>
                      </a:pPr>
                      <a:r>
                        <a:rPr lang="vi"/>
                        <a:t>0x03</a:t>
                      </a:r>
                      <a:endParaRPr/>
                    </a:p>
                  </a:txBody>
                  <a:tcPr marT="91425" marB="91425" marR="91425" marL="91425"/>
                </a:tc>
                <a:tc>
                  <a:txBody>
                    <a:bodyPr/>
                    <a:lstStyle/>
                    <a:p>
                      <a:pPr indent="0" lvl="0" marL="0" rtl="0" algn="l">
                        <a:spcBef>
                          <a:spcPts val="0"/>
                        </a:spcBef>
                        <a:spcAft>
                          <a:spcPts val="0"/>
                        </a:spcAft>
                        <a:buNone/>
                      </a:pPr>
                      <a:r>
                        <a:rPr lang="vi"/>
                        <a:t>0x04</a:t>
                      </a:r>
                      <a:endParaRPr/>
                    </a:p>
                  </a:txBody>
                  <a:tcPr marT="91425" marB="91425" marR="91425" marL="91425"/>
                </a:tc>
                <a:tc>
                  <a:txBody>
                    <a:bodyPr/>
                    <a:lstStyle/>
                    <a:p>
                      <a:pPr indent="0" lvl="0" marL="0" rtl="0" algn="l">
                        <a:spcBef>
                          <a:spcPts val="0"/>
                        </a:spcBef>
                        <a:spcAft>
                          <a:spcPts val="0"/>
                        </a:spcAft>
                        <a:buNone/>
                      </a:pPr>
                      <a:r>
                        <a:rPr lang="vi"/>
                        <a:t>0x05</a:t>
                      </a:r>
                      <a:endParaRPr/>
                    </a:p>
                  </a:txBody>
                  <a:tcPr marT="91425" marB="91425" marR="91425" marL="91425"/>
                </a:tc>
                <a:tc>
                  <a:txBody>
                    <a:bodyPr/>
                    <a:lstStyle/>
                    <a:p>
                      <a:pPr indent="0" lvl="0" marL="0" rtl="0" algn="l">
                        <a:spcBef>
                          <a:spcPts val="0"/>
                        </a:spcBef>
                        <a:spcAft>
                          <a:spcPts val="0"/>
                        </a:spcAft>
                        <a:buNone/>
                      </a:pPr>
                      <a:r>
                        <a:rPr lang="vi"/>
                        <a:t>0x06</a:t>
                      </a:r>
                      <a:endParaRPr/>
                    </a:p>
                  </a:txBody>
                  <a:tcPr marT="91425" marB="91425" marR="91425" marL="91425"/>
                </a:tc>
                <a:tc>
                  <a:txBody>
                    <a:bodyPr/>
                    <a:lstStyle/>
                    <a:p>
                      <a:pPr indent="0" lvl="0" marL="0" rtl="0" algn="l">
                        <a:spcBef>
                          <a:spcPts val="0"/>
                        </a:spcBef>
                        <a:spcAft>
                          <a:spcPts val="0"/>
                        </a:spcAft>
                        <a:buNone/>
                      </a:pPr>
                      <a:r>
                        <a:rPr lang="vi"/>
                        <a:t>0x07</a:t>
                      </a:r>
                      <a:endParaRPr/>
                    </a:p>
                  </a:txBody>
                  <a:tcPr marT="91425" marB="91425" marR="91425" marL="91425"/>
                </a:tc>
                <a:tc>
                  <a:txBody>
                    <a:bodyPr/>
                    <a:lstStyle/>
                    <a:p>
                      <a:pPr indent="0" lvl="0" marL="0" rtl="0" algn="l">
                        <a:spcBef>
                          <a:spcPts val="0"/>
                        </a:spcBef>
                        <a:spcAft>
                          <a:spcPts val="0"/>
                        </a:spcAft>
                        <a:buNone/>
                      </a:pPr>
                      <a:r>
                        <a:rPr lang="vi"/>
                        <a:t>0x08</a:t>
                      </a:r>
                      <a:endParaRPr/>
                    </a:p>
                  </a:txBody>
                  <a:tcPr marT="91425" marB="91425" marR="91425" marL="91425"/>
                </a:tc>
                <a:tc>
                  <a:txBody>
                    <a:bodyPr/>
                    <a:lstStyle/>
                    <a:p>
                      <a:pPr indent="0" lvl="0" marL="0" rtl="0" algn="l">
                        <a:spcBef>
                          <a:spcPts val="0"/>
                        </a:spcBef>
                        <a:spcAft>
                          <a:spcPts val="0"/>
                        </a:spcAft>
                        <a:buNone/>
                      </a:pPr>
                      <a:r>
                        <a:rPr lang="vi"/>
                        <a:t>0x09</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vi"/>
                        <a:t>0x0a</a:t>
                      </a:r>
                      <a:endParaRPr/>
                    </a:p>
                  </a:txBody>
                  <a:tcPr marT="91425" marB="91425" marR="91425" marL="91425">
                    <a:solidFill>
                      <a:srgbClr val="106040"/>
                    </a:solidFill>
                  </a:tcPr>
                </a:tc>
                <a:tc>
                  <a:txBody>
                    <a:bodyPr/>
                    <a:lstStyle/>
                    <a:p>
                      <a:pPr indent="0" lvl="0" marL="0" rtl="0" algn="l">
                        <a:spcBef>
                          <a:spcPts val="0"/>
                        </a:spcBef>
                        <a:spcAft>
                          <a:spcPts val="0"/>
                        </a:spcAft>
                        <a:buNone/>
                      </a:pPr>
                      <a:r>
                        <a:rPr lang="vi"/>
                        <a:t>0x0b</a:t>
                      </a:r>
                      <a:endParaRPr/>
                    </a:p>
                  </a:txBody>
                  <a:tcPr marT="91425" marB="91425" marR="91425" marL="91425"/>
                </a:tc>
                <a:tc>
                  <a:txBody>
                    <a:bodyPr/>
                    <a:lstStyle/>
                    <a:p>
                      <a:pPr indent="0" lvl="0" marL="0" rtl="0" algn="l">
                        <a:spcBef>
                          <a:spcPts val="0"/>
                        </a:spcBef>
                        <a:spcAft>
                          <a:spcPts val="0"/>
                        </a:spcAft>
                        <a:buNone/>
                      </a:pPr>
                      <a:r>
                        <a:rPr lang="vi"/>
                        <a:t>0x0c</a:t>
                      </a:r>
                      <a:endParaRPr/>
                    </a:p>
                  </a:txBody>
                  <a:tcPr marT="91425" marB="91425" marR="91425" marL="91425"/>
                </a:tc>
                <a:tc>
                  <a:txBody>
                    <a:bodyPr/>
                    <a:lstStyle/>
                    <a:p>
                      <a:pPr indent="0" lvl="0" marL="0" rtl="0" algn="l">
                        <a:spcBef>
                          <a:spcPts val="0"/>
                        </a:spcBef>
                        <a:spcAft>
                          <a:spcPts val="0"/>
                        </a:spcAft>
                        <a:buNone/>
                      </a:pPr>
                      <a:r>
                        <a:rPr lang="vi"/>
                        <a:t>0x0d</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ctrTitle"/>
          </p:nvPr>
        </p:nvSpPr>
        <p:spPr>
          <a:xfrm>
            <a:off x="311700" y="744575"/>
            <a:ext cx="8520600" cy="63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Các định dạng</a:t>
            </a:r>
            <a:endParaRPr sz="2800"/>
          </a:p>
        </p:txBody>
      </p:sp>
      <p:sp>
        <p:nvSpPr>
          <p:cNvPr id="122" name="Google Shape;122;p24"/>
          <p:cNvSpPr/>
          <p:nvPr/>
        </p:nvSpPr>
        <p:spPr>
          <a:xfrm>
            <a:off x="440575" y="1533425"/>
            <a:ext cx="8009400" cy="31332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&lt;stdio.h&gt;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&lt;string.h&gt;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&lt;stdlib.h&gt;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&lt;stddef.h&gt;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&lt;ctype.h&gt;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&lt;stdbool.h&gt;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typedef</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enum</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JSON_NULL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JSON_BOOLEAN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JSON_NUMBER</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JSON_STRING</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JSON_ARRAY</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JSON_OBJECT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JsonType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typedef</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struct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JsonValue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JsonType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type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union</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boolean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number</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string</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struct</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struct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values</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size_t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count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 </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struct</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keys</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struct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values</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size_t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count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 </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0000F0"/>
                </a:solidFill>
                <a:latin typeface="Roboto Mono"/>
                <a:ea typeface="Roboto Mono"/>
                <a:cs typeface="Roboto Mono"/>
                <a:sym typeface="Roboto Mono"/>
              </a:rPr>
              <a:t>parse_json</a:t>
            </a:r>
            <a:r>
              <a:rPr lang="vi" sz="1000">
                <a:latin typeface="Roboto Mono"/>
                <a:ea typeface="Roboto Mono"/>
                <a:cs typeface="Roboto Mono"/>
                <a:sym typeface="Roboto Mono"/>
              </a:rPr>
              <a:t>(</a:t>
            </a:r>
            <a:r>
              <a:rPr b="1" lang="vi" sz="1000">
                <a:solidFill>
                  <a:srgbClr val="700080"/>
                </a:solidFill>
                <a:latin typeface="Roboto Mono"/>
                <a:ea typeface="Roboto Mono"/>
                <a:cs typeface="Roboto Mono"/>
                <a:sym typeface="Roboto Mono"/>
              </a:rPr>
              <a:t>const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free_json_value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json_value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static</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skip_whitespace</a:t>
            </a:r>
            <a:r>
              <a:rPr lang="vi" sz="1000">
                <a:latin typeface="Roboto Mono"/>
                <a:ea typeface="Roboto Mono"/>
                <a:cs typeface="Roboto Mono"/>
                <a:sym typeface="Roboto Mono"/>
              </a:rPr>
              <a:t>(</a:t>
            </a:r>
            <a:r>
              <a:rPr b="1" lang="vi" sz="1000">
                <a:solidFill>
                  <a:srgbClr val="700080"/>
                </a:solidFill>
                <a:latin typeface="Roboto Mono"/>
                <a:ea typeface="Roboto Mono"/>
                <a:cs typeface="Roboto Mono"/>
                <a:sym typeface="Roboto Mono"/>
              </a:rPr>
              <a:t>const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while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isspace</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0000F0"/>
                </a:solidFill>
                <a:latin typeface="Roboto Mono"/>
                <a:ea typeface="Roboto Mono"/>
                <a:cs typeface="Roboto Mono"/>
                <a:sym typeface="Roboto Mono"/>
              </a:rPr>
              <a:t>parse_null</a:t>
            </a:r>
            <a:r>
              <a:rPr lang="vi" sz="1000">
                <a:latin typeface="Roboto Mono"/>
                <a:ea typeface="Roboto Mono"/>
                <a:cs typeface="Roboto Mono"/>
                <a:sym typeface="Roboto Mono"/>
              </a:rPr>
              <a:t>(</a:t>
            </a:r>
            <a:r>
              <a:rPr b="1" lang="vi" sz="1000">
                <a:solidFill>
                  <a:srgbClr val="700080"/>
                </a:solidFill>
                <a:latin typeface="Roboto Mono"/>
                <a:ea typeface="Roboto Mono"/>
                <a:cs typeface="Roboto Mono"/>
                <a:sym typeface="Roboto Mono"/>
              </a:rPr>
              <a:t>const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skip_whitespace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strncmp</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"null"</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4</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malloc</a:t>
            </a:r>
            <a:r>
              <a:rPr lang="vi" sz="1000">
                <a:latin typeface="Roboto Mono"/>
                <a:ea typeface="Roboto Mono"/>
                <a:cs typeface="Roboto Mono"/>
                <a:sym typeface="Roboto Mono"/>
              </a:rPr>
              <a:t>(</a:t>
            </a:r>
            <a:r>
              <a:rPr b="1" lang="vi" sz="1000">
                <a:solidFill>
                  <a:srgbClr val="700080"/>
                </a:solidFill>
                <a:latin typeface="Roboto Mono"/>
                <a:ea typeface="Roboto Mono"/>
                <a:cs typeface="Roboto Mono"/>
                <a:sym typeface="Roboto Mono"/>
              </a:rPr>
              <a:t>sizeof</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type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JSON_NULL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4</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0000F0"/>
                </a:solidFill>
                <a:latin typeface="Roboto Mono"/>
                <a:ea typeface="Roboto Mono"/>
                <a:cs typeface="Roboto Mono"/>
                <a:sym typeface="Roboto Mono"/>
              </a:rPr>
              <a:t>parse_boolean</a:t>
            </a:r>
            <a:r>
              <a:rPr lang="vi" sz="1000">
                <a:latin typeface="Roboto Mono"/>
                <a:ea typeface="Roboto Mono"/>
                <a:cs typeface="Roboto Mono"/>
                <a:sym typeface="Roboto Mono"/>
              </a:rPr>
              <a:t>(</a:t>
            </a:r>
            <a:r>
              <a:rPr b="1" lang="vi" sz="1000">
                <a:solidFill>
                  <a:srgbClr val="700080"/>
                </a:solidFill>
                <a:latin typeface="Roboto Mono"/>
                <a:ea typeface="Roboto Mono"/>
                <a:cs typeface="Roboto Mono"/>
                <a:sym typeface="Roboto Mono"/>
              </a:rPr>
              <a:t>const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skip_whitespace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malloc</a:t>
            </a:r>
            <a:r>
              <a:rPr lang="vi" sz="1000">
                <a:latin typeface="Roboto Mono"/>
                <a:ea typeface="Roboto Mono"/>
                <a:cs typeface="Roboto Mono"/>
                <a:sym typeface="Roboto Mono"/>
              </a:rPr>
              <a:t>(</a:t>
            </a:r>
            <a:r>
              <a:rPr b="1" lang="vi" sz="1000">
                <a:solidFill>
                  <a:srgbClr val="700080"/>
                </a:solidFill>
                <a:latin typeface="Roboto Mono"/>
                <a:ea typeface="Roboto Mono"/>
                <a:cs typeface="Roboto Mono"/>
                <a:sym typeface="Roboto Mono"/>
              </a:rPr>
              <a:t>sizeof</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strncmp</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"true"</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4</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type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JSON_BOOLEAN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boolean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true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4</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 </a:t>
            </a:r>
            <a:r>
              <a:rPr b="1" lang="vi" sz="1000">
                <a:solidFill>
                  <a:srgbClr val="700080"/>
                </a:solidFill>
                <a:latin typeface="Roboto Mono"/>
                <a:ea typeface="Roboto Mono"/>
                <a:cs typeface="Roboto Mono"/>
                <a:sym typeface="Roboto Mono"/>
              </a:rPr>
              <a:t>else</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strncmp</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"false"</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5</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type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JSON_BOOLEAN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boolean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false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5</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 </a:t>
            </a:r>
            <a:r>
              <a:rPr b="1" lang="vi" sz="1000">
                <a:solidFill>
                  <a:srgbClr val="700080"/>
                </a:solidFill>
                <a:latin typeface="Roboto Mono"/>
                <a:ea typeface="Roboto Mono"/>
                <a:cs typeface="Roboto Mono"/>
                <a:sym typeface="Roboto Mono"/>
              </a:rPr>
              <a:t>else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free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0000F0"/>
                </a:solidFill>
                <a:latin typeface="Roboto Mono"/>
                <a:ea typeface="Roboto Mono"/>
                <a:cs typeface="Roboto Mono"/>
                <a:sym typeface="Roboto Mono"/>
              </a:rPr>
              <a:t>parse_number</a:t>
            </a:r>
            <a:r>
              <a:rPr lang="vi" sz="1000">
                <a:latin typeface="Roboto Mono"/>
                <a:ea typeface="Roboto Mono"/>
                <a:cs typeface="Roboto Mono"/>
                <a:sym typeface="Roboto Mono"/>
              </a:rPr>
              <a:t>(</a:t>
            </a:r>
            <a:r>
              <a:rPr b="1" lang="vi" sz="1000">
                <a:solidFill>
                  <a:srgbClr val="700080"/>
                </a:solidFill>
                <a:latin typeface="Roboto Mono"/>
                <a:ea typeface="Roboto Mono"/>
                <a:cs typeface="Roboto Mono"/>
                <a:sym typeface="Roboto Mono"/>
              </a:rPr>
              <a:t>const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skip_whitespace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end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num</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strtod</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end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malloc</a:t>
            </a:r>
            <a:r>
              <a:rPr lang="vi" sz="1000">
                <a:latin typeface="Roboto Mono"/>
                <a:ea typeface="Roboto Mono"/>
                <a:cs typeface="Roboto Mono"/>
                <a:sym typeface="Roboto Mono"/>
              </a:rPr>
              <a:t>(</a:t>
            </a:r>
            <a:r>
              <a:rPr b="1" lang="vi" sz="1000">
                <a:solidFill>
                  <a:srgbClr val="700080"/>
                </a:solidFill>
                <a:latin typeface="Roboto Mono"/>
                <a:ea typeface="Roboto Mono"/>
                <a:cs typeface="Roboto Mono"/>
                <a:sym typeface="Roboto Mono"/>
              </a:rPr>
              <a:t>sizeof</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type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JSON_NUMBER</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number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num</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0000F0"/>
                </a:solidFill>
                <a:latin typeface="Roboto Mono"/>
                <a:ea typeface="Roboto Mono"/>
                <a:cs typeface="Roboto Mono"/>
                <a:sym typeface="Roboto Mono"/>
              </a:rPr>
              <a:t>parse_string</a:t>
            </a:r>
            <a:r>
              <a:rPr lang="vi" sz="1000">
                <a:latin typeface="Roboto Mono"/>
                <a:ea typeface="Roboto Mono"/>
                <a:cs typeface="Roboto Mono"/>
                <a:sym typeface="Roboto Mono"/>
              </a:rPr>
              <a:t>(</a:t>
            </a:r>
            <a:r>
              <a:rPr b="1" lang="vi" sz="1000">
                <a:solidFill>
                  <a:srgbClr val="700080"/>
                </a:solidFill>
                <a:latin typeface="Roboto Mono"/>
                <a:ea typeface="Roboto Mono"/>
                <a:cs typeface="Roboto Mono"/>
                <a:sym typeface="Roboto Mono"/>
              </a:rPr>
              <a:t>const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skip_whitespace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const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start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while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&amp;&amp;</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'\0'</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size_t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length</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start</a:t>
            </a: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3</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str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malloc</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length</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sizeof</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strncpy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str</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start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length</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str</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length</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malloc</a:t>
            </a:r>
            <a:r>
              <a:rPr lang="vi" sz="1000">
                <a:latin typeface="Roboto Mono"/>
                <a:ea typeface="Roboto Mono"/>
                <a:cs typeface="Roboto Mono"/>
                <a:sym typeface="Roboto Mono"/>
              </a:rPr>
              <a:t>(</a:t>
            </a:r>
            <a:r>
              <a:rPr b="1" lang="vi" sz="1000">
                <a:solidFill>
                  <a:srgbClr val="700080"/>
                </a:solidFill>
                <a:latin typeface="Roboto Mono"/>
                <a:ea typeface="Roboto Mono"/>
                <a:cs typeface="Roboto Mono"/>
                <a:sym typeface="Roboto Mono"/>
              </a:rPr>
              <a:t>sizeof</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type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JSON_STRING</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string</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str</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0000F0"/>
                </a:solidFill>
                <a:latin typeface="Roboto Mono"/>
                <a:ea typeface="Roboto Mono"/>
                <a:cs typeface="Roboto Mono"/>
                <a:sym typeface="Roboto Mono"/>
              </a:rPr>
              <a:t>parse_array</a:t>
            </a:r>
            <a:r>
              <a:rPr lang="vi" sz="1000">
                <a:latin typeface="Roboto Mono"/>
                <a:ea typeface="Roboto Mono"/>
                <a:cs typeface="Roboto Mono"/>
                <a:sym typeface="Roboto Mono"/>
              </a:rPr>
              <a:t>(</a:t>
            </a:r>
            <a:r>
              <a:rPr b="1" lang="vi" sz="1000">
                <a:solidFill>
                  <a:srgbClr val="700080"/>
                </a:solidFill>
                <a:latin typeface="Roboto Mono"/>
                <a:ea typeface="Roboto Mono"/>
                <a:cs typeface="Roboto Mono"/>
                <a:sym typeface="Roboto Mono"/>
              </a:rPr>
              <a:t>const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skip_whitespace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skip_whitespace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array_value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malloc</a:t>
            </a:r>
            <a:r>
              <a:rPr lang="vi" sz="1000">
                <a:latin typeface="Roboto Mono"/>
                <a:ea typeface="Roboto Mono"/>
                <a:cs typeface="Roboto Mono"/>
                <a:sym typeface="Roboto Mono"/>
              </a:rPr>
              <a:t>(</a:t>
            </a:r>
            <a:r>
              <a:rPr b="1" lang="vi" sz="1000">
                <a:solidFill>
                  <a:srgbClr val="700080"/>
                </a:solidFill>
                <a:latin typeface="Roboto Mono"/>
                <a:ea typeface="Roboto Mono"/>
                <a:cs typeface="Roboto Mono"/>
                <a:sym typeface="Roboto Mono"/>
              </a:rPr>
              <a:t>sizeof</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array_value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type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JSON_ARRAY</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array_value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count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array_value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values</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double arr[2] =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arr[0] = 30;</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arr[1] = 70;</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while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&amp;&amp;</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'\0'</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element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parse_json</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70</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element</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array_value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count</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array_value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values</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realloc</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values</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array_value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count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sizeof</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array_value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values</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count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element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free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element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 </a:t>
            </a:r>
            <a:r>
              <a:rPr b="1" lang="vi" sz="1000">
                <a:solidFill>
                  <a:srgbClr val="700080"/>
                </a:solidFill>
                <a:latin typeface="Roboto Mono"/>
                <a:ea typeface="Roboto Mono"/>
                <a:cs typeface="Roboto Mono"/>
                <a:sym typeface="Roboto Mono"/>
              </a:rPr>
              <a:t>else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break</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skip_whitespace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array_value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 </a:t>
            </a:r>
            <a:r>
              <a:rPr b="1" lang="vi" sz="1000">
                <a:solidFill>
                  <a:srgbClr val="700080"/>
                </a:solidFill>
                <a:latin typeface="Roboto Mono"/>
                <a:ea typeface="Roboto Mono"/>
                <a:cs typeface="Roboto Mono"/>
                <a:sym typeface="Roboto Mono"/>
              </a:rPr>
              <a:t>else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free_json_value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array_value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0000F0"/>
                </a:solidFill>
                <a:latin typeface="Roboto Mono"/>
                <a:ea typeface="Roboto Mono"/>
                <a:cs typeface="Roboto Mono"/>
                <a:sym typeface="Roboto Mono"/>
              </a:rPr>
              <a:t>parse_object</a:t>
            </a:r>
            <a:r>
              <a:rPr lang="vi" sz="1000">
                <a:latin typeface="Roboto Mono"/>
                <a:ea typeface="Roboto Mono"/>
                <a:cs typeface="Roboto Mono"/>
                <a:sym typeface="Roboto Mono"/>
              </a:rPr>
              <a:t>(</a:t>
            </a:r>
            <a:r>
              <a:rPr b="1" lang="vi" sz="1000">
                <a:solidFill>
                  <a:srgbClr val="700080"/>
                </a:solidFill>
                <a:latin typeface="Roboto Mono"/>
                <a:ea typeface="Roboto Mono"/>
                <a:cs typeface="Roboto Mono"/>
                <a:sym typeface="Roboto Mono"/>
              </a:rPr>
              <a:t>const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skip_whitespace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skip_whitespace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object_value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malloc</a:t>
            </a:r>
            <a:r>
              <a:rPr lang="vi" sz="1000">
                <a:latin typeface="Roboto Mono"/>
                <a:ea typeface="Roboto Mono"/>
                <a:cs typeface="Roboto Mono"/>
                <a:sym typeface="Roboto Mono"/>
              </a:rPr>
              <a:t>(</a:t>
            </a:r>
            <a:r>
              <a:rPr b="1" lang="vi" sz="1000">
                <a:solidFill>
                  <a:srgbClr val="700080"/>
                </a:solidFill>
                <a:latin typeface="Roboto Mono"/>
                <a:ea typeface="Roboto Mono"/>
                <a:cs typeface="Roboto Mono"/>
                <a:sym typeface="Roboto Mono"/>
              </a:rPr>
              <a:t>sizeof</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object_value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type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JSON_OBJECT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object_value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count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object_value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keys</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object_value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values</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while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&amp;&amp;</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'\0'</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key</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parse_string</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key</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skip_whitespace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parse_json</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object_value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count</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object_value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keys</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realloc</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keys</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object_value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count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sizeof</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object_value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keys</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count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key</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string</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object_value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values</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realloc</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values</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object_value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count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sizeof</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object_value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values</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count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free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 </a:t>
            </a:r>
            <a:r>
              <a:rPr b="1" lang="vi" sz="1000">
                <a:solidFill>
                  <a:srgbClr val="700080"/>
                </a:solidFill>
                <a:latin typeface="Roboto Mono"/>
                <a:ea typeface="Roboto Mono"/>
                <a:cs typeface="Roboto Mono"/>
                <a:sym typeface="Roboto Mono"/>
              </a:rPr>
              <a:t>else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free_json_value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key</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break</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 </a:t>
            </a:r>
            <a:r>
              <a:rPr b="1" lang="vi" sz="1000">
                <a:solidFill>
                  <a:srgbClr val="700080"/>
                </a:solidFill>
                <a:latin typeface="Roboto Mono"/>
                <a:ea typeface="Roboto Mono"/>
                <a:cs typeface="Roboto Mono"/>
                <a:sym typeface="Roboto Mono"/>
              </a:rPr>
              <a:t>else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free_json_value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key</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break</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 </a:t>
            </a:r>
            <a:r>
              <a:rPr b="1" lang="vi" sz="1000">
                <a:solidFill>
                  <a:srgbClr val="700080"/>
                </a:solidFill>
                <a:latin typeface="Roboto Mono"/>
                <a:ea typeface="Roboto Mono"/>
                <a:cs typeface="Roboto Mono"/>
                <a:sym typeface="Roboto Mono"/>
              </a:rPr>
              <a:t>else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break</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skip_whitespace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object_value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 </a:t>
            </a:r>
            <a:r>
              <a:rPr b="1" lang="vi" sz="1000">
                <a:solidFill>
                  <a:srgbClr val="700080"/>
                </a:solidFill>
                <a:latin typeface="Roboto Mono"/>
                <a:ea typeface="Roboto Mono"/>
                <a:cs typeface="Roboto Mono"/>
                <a:sym typeface="Roboto Mono"/>
              </a:rPr>
              <a:t>else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free_json_value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object_value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0000F0"/>
                </a:solidFill>
                <a:latin typeface="Roboto Mono"/>
                <a:ea typeface="Roboto Mono"/>
                <a:cs typeface="Roboto Mono"/>
                <a:sym typeface="Roboto Mono"/>
              </a:rPr>
              <a:t>parse_json</a:t>
            </a:r>
            <a:r>
              <a:rPr lang="vi" sz="1000">
                <a:latin typeface="Roboto Mono"/>
                <a:ea typeface="Roboto Mono"/>
                <a:cs typeface="Roboto Mono"/>
                <a:sym typeface="Roboto Mono"/>
              </a:rPr>
              <a:t>(</a:t>
            </a:r>
            <a:r>
              <a:rPr b="1" lang="vi" sz="1000">
                <a:solidFill>
                  <a:srgbClr val="700080"/>
                </a:solidFill>
                <a:latin typeface="Roboto Mono"/>
                <a:ea typeface="Roboto Mono"/>
                <a:cs typeface="Roboto Mono"/>
                <a:sym typeface="Roboto Mono"/>
              </a:rPr>
              <a:t>const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while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isspace</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switch</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case</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parse_null</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case</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case</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'f'</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parse_boolean</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case</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parse_string</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case</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parse_array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case</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parse_object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default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isdigit</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parse_number</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 </a:t>
            </a:r>
            <a:r>
              <a:rPr b="1" lang="vi" sz="1000">
                <a:solidFill>
                  <a:srgbClr val="700080"/>
                </a:solidFill>
                <a:latin typeface="Roboto Mono"/>
                <a:ea typeface="Roboto Mono"/>
                <a:cs typeface="Roboto Mono"/>
                <a:sym typeface="Roboto Mono"/>
              </a:rPr>
              <a:t>else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Lỗi phân tích cú pháp</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i="1" lang="vi" sz="1000">
                <a:solidFill>
                  <a:srgbClr val="A05000"/>
                </a:solidFill>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i="1" lang="vi" sz="1000">
                <a:solidFill>
                  <a:srgbClr val="A05000"/>
                </a:solidFill>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free_json_value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json_value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switch</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type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case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JSON_STRING</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free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string</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break</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case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JSON_ARRAY</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for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size_t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count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free_json_value</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json_value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values</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free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values</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break</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case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JSON_OBJECT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for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size_t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count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free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keys</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free_json_value</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json_value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values</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free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keys</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free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values</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break</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default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break</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test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JsonValue</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&amp;&amp;</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type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JSON_OBJECT</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Truy cập giá trị của các trường trong đối tượng JSON</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size_t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num_fields</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count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size_t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num_fields2</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values</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count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for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size_t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num_fields</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key</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keys</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JsonValue</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json_value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values</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JsonType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type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values</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type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type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JSON_STRING</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"%s: %s\n"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key</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string</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type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JSON_NUMBER</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"%s: %f\n"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key</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number</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type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JSON_BOOLEAN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"%s: %s\n"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key</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boolean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"True"</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"False"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type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JSON_OBJECT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"%s: \n"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key</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type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JSON_ARRAY</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"%s: "</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key</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for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count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values</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else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type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JSON_STRING</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"%s "</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string</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type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JSON_NUMBER</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"%f "</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number</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type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JSON_BOOLEAN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"%s "</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boolean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"True"</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"False"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type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JSON_OBJECT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"%s: \n"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keys</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values</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argc</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const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argv</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Chuỗi JSON đầu vào</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const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json_str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"\"1001\":{"</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"\"SoPhong\":3,"</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"\"NguoiThue\":{"</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"\"Ten\":\"Nguyen Van A\","</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"\"CCCD\":\"1920517781\","</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"\"Tuoi\":26,"</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"\"ThuongTru\":{"</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"\"Duong\":\"73 Ba Huyen Thanh Quan\","</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"\"Phuong_Xa\":\"Phuong 6\","</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"\"Tinh_TP\":\"Ho Chi Minh\""</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"\"SoNguoiO\":{"</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"\"1\":\"Nguyen Van A\","</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"\"2\":\"Nguyen Van B\","</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"\"3\":\"Nguyen Van C\""</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"\"TienDien\": [24, 56, 98],"</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"\"TienNuoc\":30.000"</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"\"1002\":{"</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"\"SoPhong\":5,"</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"\"NguoiThue\":{"</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"\"Ten\":\"Phan Hoang Trung\","</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"\"CCCD\":\"012345678912\","</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"\"Tuoi\":24,"</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"\"ThuongTru\":{"</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"\"Duong\":\"53 Le Dai Hanh\","</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"\"Phuong_Xa\":\"Phuong 11\","</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"\"Tinh_TP\":\"Ho Chi Minh\""</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"\"SoNguoiO\":{"</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"\"1\":\"Phan Van Nhat\","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"\"2\":\"Phan Van Nhi\","</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"\"2\":\"Phan Van Tam\","</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"\"3\":\"Phan Van Tu\""</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"\"TienDien\":23.000,"</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"\"TienNuoc\":40.000"</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Phân tích cú pháp chuỗi JSON</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JsonValue</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parse_json</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json_str</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json_value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Kiểm tra kết quả phân tích cú pháp</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Giải phóng bộ nhớ được cấp phát cho JsonValue</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free_json_value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json_value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//printf("test = %x",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hienthi(5);</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744575"/>
            <a:ext cx="8520600" cy="63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sp>
        <p:nvSpPr>
          <p:cNvPr id="61" name="Google Shape;61;p14"/>
          <p:cNvSpPr txBox="1"/>
          <p:nvPr/>
        </p:nvSpPr>
        <p:spPr>
          <a:xfrm>
            <a:off x="23525" y="1373025"/>
            <a:ext cx="9120600" cy="37704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JSON là viết tắt của "JavaScript Object Notation" (Ghi chú về Đối tượng JavaScript). Đây là một định dạng truyền tải dữ liệu phổ biến trong lập trình và giao tiếp giữa các máy chủ và trình duyệt web, cũng như giữa các hệ thống khác nhau.</a:t>
            </a:r>
            <a:endParaRPr sz="1800">
              <a:solidFill>
                <a:schemeClr val="dk1"/>
              </a:solidFill>
              <a:latin typeface="Times New Roman"/>
              <a:ea typeface="Times New Roman"/>
              <a:cs typeface="Times New Roman"/>
              <a:sym typeface="Times New Roman"/>
            </a:endParaRPr>
          </a:p>
          <a:p>
            <a:pPr indent="457200" lvl="0" marL="0" rtl="0" algn="just">
              <a:lnSpc>
                <a:spcPct val="150000"/>
              </a:lnSpc>
              <a:spcBef>
                <a:spcPts val="1500"/>
              </a:spcBef>
              <a:spcAft>
                <a:spcPts val="1500"/>
              </a:spcAft>
              <a:buClr>
                <a:schemeClr val="dk1"/>
              </a:buClr>
              <a:buSzPts val="1100"/>
              <a:buFont typeface="Arial"/>
              <a:buNone/>
            </a:pPr>
            <a:r>
              <a:rPr lang="vi" sz="1800">
                <a:solidFill>
                  <a:schemeClr val="dk1"/>
                </a:solidFill>
                <a:latin typeface="Times New Roman"/>
                <a:ea typeface="Times New Roman"/>
                <a:cs typeface="Times New Roman"/>
                <a:sym typeface="Times New Roman"/>
              </a:rPr>
              <a:t>JSON được thiết kế để dễ đọc và dễ viết cho con người, cũng như dễ dàng để phân tích và tạo ra cho máy tính. Nó sử dụng một cú pháp nhẹ dựa trên cặp key - value, tương tự như các đối tượng và mảng trong JavaScript. Mỗi đối tượng JSON bao gồm một tập hợp các cặp "key" và "value", trong khi mỗi mảng JSON là một tập hợp các giá trị.</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744575"/>
            <a:ext cx="8520600" cy="63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sp>
        <p:nvSpPr>
          <p:cNvPr id="67" name="Google Shape;67;p15"/>
          <p:cNvSpPr/>
          <p:nvPr/>
        </p:nvSpPr>
        <p:spPr>
          <a:xfrm>
            <a:off x="2684550" y="1683150"/>
            <a:ext cx="3774900" cy="33042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a:latin typeface="Roboto Mono"/>
                <a:ea typeface="Roboto Mono"/>
                <a:cs typeface="Roboto Mono"/>
                <a:sym typeface="Roboto Mono"/>
              </a:rPr>
              <a:t>char *json = “ </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a:latin typeface="Roboto Mono"/>
                <a:ea typeface="Roboto Mono"/>
                <a:cs typeface="Roboto Mono"/>
                <a:sym typeface="Roboto Mono"/>
              </a:rPr>
              <a:t>{ </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a:latin typeface="Roboto Mono"/>
                <a:ea typeface="Roboto Mono"/>
                <a:cs typeface="Roboto Mono"/>
                <a:sym typeface="Roboto Mono"/>
              </a:rPr>
              <a:t>  </a:t>
            </a:r>
            <a:r>
              <a:rPr lang="vi">
                <a:solidFill>
                  <a:srgbClr val="A01010"/>
                </a:solidFill>
                <a:latin typeface="Roboto Mono"/>
                <a:ea typeface="Roboto Mono"/>
                <a:cs typeface="Roboto Mono"/>
                <a:sym typeface="Roboto Mono"/>
              </a:rPr>
              <a:t>"name"</a:t>
            </a:r>
            <a:r>
              <a:rPr lang="vi">
                <a:latin typeface="Roboto Mono"/>
                <a:ea typeface="Roboto Mono"/>
                <a:cs typeface="Roboto Mono"/>
                <a:sym typeface="Roboto Mono"/>
              </a:rPr>
              <a:t>: </a:t>
            </a:r>
            <a:r>
              <a:rPr lang="vi">
                <a:solidFill>
                  <a:srgbClr val="A01010"/>
                </a:solidFill>
                <a:latin typeface="Roboto Mono"/>
                <a:ea typeface="Roboto Mono"/>
                <a:cs typeface="Roboto Mono"/>
                <a:sym typeface="Roboto Mono"/>
              </a:rPr>
              <a:t>"John Doe"</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a:latin typeface="Roboto Mono"/>
                <a:ea typeface="Roboto Mono"/>
                <a:cs typeface="Roboto Mono"/>
                <a:sym typeface="Roboto Mono"/>
              </a:rPr>
              <a:t>  </a:t>
            </a:r>
            <a:r>
              <a:rPr lang="vi">
                <a:solidFill>
                  <a:srgbClr val="A01010"/>
                </a:solidFill>
                <a:latin typeface="Roboto Mono"/>
                <a:ea typeface="Roboto Mono"/>
                <a:cs typeface="Roboto Mono"/>
                <a:sym typeface="Roboto Mono"/>
              </a:rPr>
              <a:t>"age"</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30</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a:latin typeface="Roboto Mono"/>
                <a:ea typeface="Roboto Mono"/>
                <a:cs typeface="Roboto Mono"/>
                <a:sym typeface="Roboto Mono"/>
              </a:rPr>
              <a:t>  </a:t>
            </a:r>
            <a:r>
              <a:rPr lang="vi">
                <a:solidFill>
                  <a:srgbClr val="A01010"/>
                </a:solidFill>
                <a:latin typeface="Roboto Mono"/>
                <a:ea typeface="Roboto Mono"/>
                <a:cs typeface="Roboto Mono"/>
                <a:sym typeface="Roboto Mono"/>
              </a:rPr>
              <a:t>"city"</a:t>
            </a:r>
            <a:r>
              <a:rPr lang="vi">
                <a:latin typeface="Roboto Mono"/>
                <a:ea typeface="Roboto Mono"/>
                <a:cs typeface="Roboto Mono"/>
                <a:sym typeface="Roboto Mono"/>
              </a:rPr>
              <a:t>: </a:t>
            </a:r>
            <a:r>
              <a:rPr lang="vi">
                <a:solidFill>
                  <a:srgbClr val="A01010"/>
                </a:solidFill>
                <a:latin typeface="Roboto Mono"/>
                <a:ea typeface="Roboto Mono"/>
                <a:cs typeface="Roboto Mono"/>
                <a:sym typeface="Roboto Mono"/>
              </a:rPr>
              <a:t>"New York"</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a:latin typeface="Roboto Mono"/>
                <a:ea typeface="Roboto Mono"/>
                <a:cs typeface="Roboto Mono"/>
                <a:sym typeface="Roboto Mono"/>
              </a:rPr>
              <a:t>  </a:t>
            </a:r>
            <a:r>
              <a:rPr lang="vi">
                <a:solidFill>
                  <a:srgbClr val="A01010"/>
                </a:solidFill>
                <a:latin typeface="Roboto Mono"/>
                <a:ea typeface="Roboto Mono"/>
                <a:cs typeface="Roboto Mono"/>
                <a:sym typeface="Roboto Mono"/>
              </a:rPr>
              <a:t>"isStudent"</a:t>
            </a:r>
            <a:r>
              <a:rPr lang="vi">
                <a:latin typeface="Roboto Mono"/>
                <a:ea typeface="Roboto Mono"/>
                <a:cs typeface="Roboto Mono"/>
                <a:sym typeface="Roboto Mono"/>
              </a:rPr>
              <a:t>: </a:t>
            </a:r>
            <a:r>
              <a:rPr lang="vi">
                <a:solidFill>
                  <a:srgbClr val="201090"/>
                </a:solidFill>
                <a:latin typeface="Roboto Mono"/>
                <a:ea typeface="Roboto Mono"/>
                <a:cs typeface="Roboto Mono"/>
                <a:sym typeface="Roboto Mono"/>
              </a:rPr>
              <a:t>false</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a:latin typeface="Roboto Mono"/>
                <a:ea typeface="Roboto Mono"/>
                <a:cs typeface="Roboto Mono"/>
                <a:sym typeface="Roboto Mono"/>
              </a:rPr>
              <a:t>  </a:t>
            </a:r>
            <a:r>
              <a:rPr lang="vi">
                <a:solidFill>
                  <a:srgbClr val="A01010"/>
                </a:solidFill>
                <a:latin typeface="Roboto Mono"/>
                <a:ea typeface="Roboto Mono"/>
                <a:cs typeface="Roboto Mono"/>
                <a:sym typeface="Roboto Mono"/>
              </a:rPr>
              <a:t>"grades"</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85</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90</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78</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a:latin typeface="Roboto Mono"/>
              <a:ea typeface="Roboto Mono"/>
              <a:cs typeface="Roboto Mono"/>
              <a:sym typeface="Roboto Mono"/>
            </a:endParaRPr>
          </a:p>
          <a:p>
            <a:pPr indent="0" lvl="0" marL="0" rtl="0" algn="l">
              <a:spcBef>
                <a:spcPts val="0"/>
              </a:spcBef>
              <a:spcAft>
                <a:spcPts val="0"/>
              </a:spcAft>
              <a:buNone/>
            </a:pPr>
            <a:r>
              <a:rPr lang="vi">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ctrTitle"/>
          </p:nvPr>
        </p:nvSpPr>
        <p:spPr>
          <a:xfrm>
            <a:off x="311700" y="744575"/>
            <a:ext cx="8520600" cy="63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Các định dạng</a:t>
            </a:r>
            <a:endParaRPr sz="2800"/>
          </a:p>
        </p:txBody>
      </p:sp>
      <p:sp>
        <p:nvSpPr>
          <p:cNvPr id="73" name="Google Shape;73;p16"/>
          <p:cNvSpPr/>
          <p:nvPr/>
        </p:nvSpPr>
        <p:spPr>
          <a:xfrm>
            <a:off x="5549400" y="1597600"/>
            <a:ext cx="3282900" cy="33042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vi">
                <a:solidFill>
                  <a:srgbClr val="700080"/>
                </a:solidFill>
                <a:latin typeface="Roboto Mono"/>
                <a:ea typeface="Roboto Mono"/>
                <a:cs typeface="Roboto Mono"/>
                <a:sym typeface="Roboto Mono"/>
              </a:rPr>
              <a:t>typedef</a:t>
            </a:r>
            <a:r>
              <a:rPr lang="vi">
                <a:latin typeface="Roboto Mono"/>
                <a:ea typeface="Roboto Mono"/>
                <a:cs typeface="Roboto Mono"/>
                <a:sym typeface="Roboto Mono"/>
              </a:rPr>
              <a:t> </a:t>
            </a:r>
            <a:r>
              <a:rPr b="1" lang="vi">
                <a:solidFill>
                  <a:srgbClr val="700080"/>
                </a:solidFill>
                <a:latin typeface="Roboto Mono"/>
                <a:ea typeface="Roboto Mono"/>
                <a:cs typeface="Roboto Mono"/>
                <a:sym typeface="Roboto Mono"/>
              </a:rPr>
              <a:t>enum</a:t>
            </a:r>
            <a:r>
              <a:rPr lang="vi">
                <a:latin typeface="Roboto Mono"/>
                <a:ea typeface="Roboto Mono"/>
                <a:cs typeface="Roboto Mono"/>
                <a:sym typeface="Roboto Mono"/>
              </a:rPr>
              <a:t> {</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JSON_NULL</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JSON_BOOLEAN</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JSON_NUMBER</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JSON_STRING</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JSON_ARRAY</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JSON_OBJECT</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JsonType</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p:txBody>
      </p:sp>
      <p:sp>
        <p:nvSpPr>
          <p:cNvPr id="74" name="Google Shape;74;p16"/>
          <p:cNvSpPr/>
          <p:nvPr/>
        </p:nvSpPr>
        <p:spPr>
          <a:xfrm>
            <a:off x="461950" y="1597600"/>
            <a:ext cx="3988500" cy="33042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None/>
            </a:pPr>
            <a:r>
              <a:rPr lang="vi">
                <a:latin typeface="Roboto Mono"/>
                <a:ea typeface="Roboto Mono"/>
                <a:cs typeface="Roboto Mono"/>
                <a:sym typeface="Roboto Mono"/>
              </a:rPr>
              <a:t>  </a:t>
            </a:r>
            <a:r>
              <a:rPr lang="vi">
                <a:solidFill>
                  <a:srgbClr val="A01010"/>
                </a:solidFill>
                <a:latin typeface="Roboto Mono"/>
                <a:ea typeface="Roboto Mono"/>
                <a:cs typeface="Roboto Mono"/>
                <a:sym typeface="Roboto Mono"/>
              </a:rPr>
              <a:t>"name"</a:t>
            </a:r>
            <a:r>
              <a:rPr lang="vi">
                <a:latin typeface="Roboto Mono"/>
                <a:ea typeface="Roboto Mono"/>
                <a:cs typeface="Roboto Mono"/>
                <a:sym typeface="Roboto Mono"/>
              </a:rPr>
              <a:t>: </a:t>
            </a:r>
            <a:r>
              <a:rPr lang="vi">
                <a:solidFill>
                  <a:srgbClr val="A01010"/>
                </a:solidFill>
                <a:latin typeface="Roboto Mono"/>
                <a:ea typeface="Roboto Mono"/>
                <a:cs typeface="Roboto Mono"/>
                <a:sym typeface="Roboto Mono"/>
              </a:rPr>
              <a:t>“</a:t>
            </a:r>
            <a:r>
              <a:rPr lang="vi">
                <a:solidFill>
                  <a:srgbClr val="A01010"/>
                </a:solidFill>
                <a:latin typeface="Roboto Mono"/>
                <a:ea typeface="Roboto Mono"/>
                <a:cs typeface="Roboto Mono"/>
                <a:sym typeface="Roboto Mono"/>
              </a:rPr>
              <a:t>John Doe"</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None/>
            </a:pPr>
            <a:r>
              <a:rPr lang="vi">
                <a:latin typeface="Roboto Mono"/>
                <a:ea typeface="Roboto Mono"/>
                <a:cs typeface="Roboto Mono"/>
                <a:sym typeface="Roboto Mono"/>
              </a:rPr>
              <a:t>  </a:t>
            </a:r>
            <a:r>
              <a:rPr lang="vi">
                <a:solidFill>
                  <a:srgbClr val="A01010"/>
                </a:solidFill>
                <a:latin typeface="Roboto Mono"/>
                <a:ea typeface="Roboto Mono"/>
                <a:cs typeface="Roboto Mono"/>
                <a:sym typeface="Roboto Mono"/>
              </a:rPr>
              <a:t>"age"</a:t>
            </a:r>
            <a:r>
              <a:rPr lang="vi">
                <a:latin typeface="Roboto Mono"/>
                <a:ea typeface="Roboto Mono"/>
                <a:cs typeface="Roboto Mono"/>
                <a:sym typeface="Roboto Mono"/>
              </a:rPr>
              <a:t>: 30.1234,</a:t>
            </a:r>
            <a:endParaRPr>
              <a:latin typeface="Roboto Mono"/>
              <a:ea typeface="Roboto Mono"/>
              <a:cs typeface="Roboto Mono"/>
              <a:sym typeface="Roboto Mono"/>
            </a:endParaRPr>
          </a:p>
          <a:p>
            <a:pPr indent="0" lvl="0" marL="0" rtl="0" algn="l">
              <a:spcBef>
                <a:spcPts val="0"/>
              </a:spcBef>
              <a:spcAft>
                <a:spcPts val="0"/>
              </a:spcAft>
              <a:buNone/>
            </a:pPr>
            <a:r>
              <a:rPr lang="vi">
                <a:latin typeface="Roboto Mono"/>
                <a:ea typeface="Roboto Mono"/>
                <a:cs typeface="Roboto Mono"/>
                <a:sym typeface="Roboto Mono"/>
              </a:rPr>
              <a:t>  </a:t>
            </a:r>
            <a:r>
              <a:rPr lang="vi">
                <a:solidFill>
                  <a:srgbClr val="A01010"/>
                </a:solidFill>
                <a:latin typeface="Roboto Mono"/>
                <a:ea typeface="Roboto Mono"/>
                <a:cs typeface="Roboto Mono"/>
                <a:sym typeface="Roboto Mono"/>
              </a:rPr>
              <a:t>"city"</a:t>
            </a:r>
            <a:r>
              <a:rPr lang="vi">
                <a:latin typeface="Roboto Mono"/>
                <a:ea typeface="Roboto Mono"/>
                <a:cs typeface="Roboto Mono"/>
                <a:sym typeface="Roboto Mono"/>
              </a:rPr>
              <a:t>: </a:t>
            </a:r>
            <a:r>
              <a:rPr lang="vi">
                <a:solidFill>
                  <a:srgbClr val="A01010"/>
                </a:solidFill>
                <a:latin typeface="Roboto Mono"/>
                <a:ea typeface="Roboto Mono"/>
                <a:cs typeface="Roboto Mono"/>
                <a:sym typeface="Roboto Mono"/>
              </a:rPr>
              <a:t>"New York"</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None/>
            </a:pPr>
            <a:r>
              <a:rPr lang="vi">
                <a:latin typeface="Roboto Mono"/>
                <a:ea typeface="Roboto Mono"/>
                <a:cs typeface="Roboto Mono"/>
                <a:sym typeface="Roboto Mono"/>
              </a:rPr>
              <a:t>  </a:t>
            </a:r>
            <a:r>
              <a:rPr lang="vi">
                <a:solidFill>
                  <a:srgbClr val="A01010"/>
                </a:solidFill>
                <a:latin typeface="Roboto Mono"/>
                <a:ea typeface="Roboto Mono"/>
                <a:cs typeface="Roboto Mono"/>
                <a:sym typeface="Roboto Mono"/>
              </a:rPr>
              <a:t>"isStudent"</a:t>
            </a:r>
            <a:r>
              <a:rPr lang="vi">
                <a:latin typeface="Roboto Mono"/>
                <a:ea typeface="Roboto Mono"/>
                <a:cs typeface="Roboto Mono"/>
                <a:sym typeface="Roboto Mono"/>
              </a:rPr>
              <a:t>: </a:t>
            </a:r>
            <a:r>
              <a:rPr lang="vi">
                <a:solidFill>
                  <a:srgbClr val="201090"/>
                </a:solidFill>
                <a:latin typeface="Roboto Mono"/>
                <a:ea typeface="Roboto Mono"/>
                <a:cs typeface="Roboto Mono"/>
                <a:sym typeface="Roboto Mono"/>
              </a:rPr>
              <a:t>true</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None/>
            </a:pPr>
            <a:r>
              <a:rPr lang="vi">
                <a:latin typeface="Roboto Mono"/>
                <a:ea typeface="Roboto Mono"/>
                <a:cs typeface="Roboto Mono"/>
                <a:sym typeface="Roboto Mono"/>
              </a:rPr>
              <a:t>  </a:t>
            </a:r>
            <a:r>
              <a:rPr lang="vi">
                <a:solidFill>
                  <a:srgbClr val="A01010"/>
                </a:solidFill>
                <a:latin typeface="Roboto Mono"/>
                <a:ea typeface="Roboto Mono"/>
                <a:cs typeface="Roboto Mono"/>
                <a:sym typeface="Roboto Mono"/>
              </a:rPr>
              <a:t>"grades"</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85</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90</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78</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None/>
            </a:pP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ctrTitle"/>
          </p:nvPr>
        </p:nvSpPr>
        <p:spPr>
          <a:xfrm>
            <a:off x="311700" y="744575"/>
            <a:ext cx="8520600" cy="63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Các định dạng</a:t>
            </a:r>
            <a:endParaRPr sz="2800"/>
          </a:p>
        </p:txBody>
      </p:sp>
      <p:sp>
        <p:nvSpPr>
          <p:cNvPr id="80" name="Google Shape;80;p17"/>
          <p:cNvSpPr/>
          <p:nvPr/>
        </p:nvSpPr>
        <p:spPr>
          <a:xfrm>
            <a:off x="461950" y="1490650"/>
            <a:ext cx="7089600" cy="43395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"name</a:t>
            </a:r>
            <a:r>
              <a:rPr lang="vi" sz="1000">
                <a:solidFill>
                  <a:srgbClr val="A01010"/>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"John Doe"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"age"</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30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"city</a:t>
            </a:r>
            <a:r>
              <a:rPr lang="vi" sz="1000">
                <a:solidFill>
                  <a:srgbClr val="A01010"/>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"New York"</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"occupation"</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"Software Engineer"</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"isStudent"</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false</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vi" sz="1000">
                <a:latin typeface="Roboto Mono"/>
                <a:ea typeface="Roboto Mono"/>
                <a:cs typeface="Roboto Mono"/>
                <a:sym typeface="Roboto Mono"/>
              </a:rPr>
              <a:t>  </a:t>
            </a:r>
            <a:r>
              <a:rPr lang="vi" sz="1000">
                <a:solidFill>
                  <a:schemeClr val="dk1"/>
                </a:solidFill>
                <a:latin typeface="Roboto Mono"/>
                <a:ea typeface="Roboto Mono"/>
                <a:cs typeface="Roboto Mono"/>
                <a:sym typeface="Roboto Mono"/>
              </a:rPr>
              <a:t>{</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vi" sz="1000">
                <a:solidFill>
                  <a:schemeClr val="dk1"/>
                </a:solidFill>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"name"</a:t>
            </a:r>
            <a:r>
              <a:rPr lang="vi" sz="1000">
                <a:solidFill>
                  <a:schemeClr val="dk1"/>
                </a:solidFill>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"Jane Smith"</a:t>
            </a:r>
            <a:r>
              <a:rPr lang="vi" sz="1000">
                <a:solidFill>
                  <a:schemeClr val="dk1"/>
                </a:solidFill>
                <a:latin typeface="Roboto Mono"/>
                <a:ea typeface="Roboto Mono"/>
                <a:cs typeface="Roboto Mono"/>
                <a:sym typeface="Roboto Mono"/>
              </a:rPr>
              <a:t>,</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vi" sz="1000">
                <a:solidFill>
                  <a:schemeClr val="dk1"/>
                </a:solidFill>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"age"</a:t>
            </a:r>
            <a:r>
              <a:rPr lang="vi" sz="1000">
                <a:solidFill>
                  <a:schemeClr val="dk1"/>
                </a:solidFill>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null</a:t>
            </a:r>
            <a:r>
              <a:rPr lang="vi" sz="1000">
                <a:solidFill>
                  <a:schemeClr val="dk1"/>
                </a:solidFill>
                <a:latin typeface="Roboto Mono"/>
                <a:ea typeface="Roboto Mono"/>
                <a:cs typeface="Roboto Mono"/>
                <a:sym typeface="Roboto Mono"/>
              </a:rPr>
              <a:t>,</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vi" sz="1000">
                <a:solidFill>
                  <a:schemeClr val="dk1"/>
                </a:solidFill>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"city"</a:t>
            </a:r>
            <a:r>
              <a:rPr lang="vi" sz="1000">
                <a:solidFill>
                  <a:schemeClr val="dk1"/>
                </a:solidFill>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"Los Angeles"</a:t>
            </a:r>
            <a:r>
              <a:rPr lang="vi" sz="1000">
                <a:solidFill>
                  <a:schemeClr val="dk1"/>
                </a:solidFill>
                <a:latin typeface="Roboto Mono"/>
                <a:ea typeface="Roboto Mono"/>
                <a:cs typeface="Roboto Mono"/>
                <a:sym typeface="Roboto Mono"/>
              </a:rPr>
              <a:t>,</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vi" sz="1000">
                <a:solidFill>
                  <a:schemeClr val="dk1"/>
                </a:solidFill>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"contact"</a:t>
            </a:r>
            <a:r>
              <a:rPr lang="vi" sz="1000">
                <a:solidFill>
                  <a:schemeClr val="dk1"/>
                </a:solidFill>
                <a:latin typeface="Roboto Mono"/>
                <a:ea typeface="Roboto Mono"/>
                <a:cs typeface="Roboto Mono"/>
                <a:sym typeface="Roboto Mono"/>
              </a:rPr>
              <a:t>: {</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vi" sz="1000">
                <a:solidFill>
                  <a:schemeClr val="dk1"/>
                </a:solidFill>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"email"</a:t>
            </a:r>
            <a:r>
              <a:rPr lang="vi" sz="1000">
                <a:solidFill>
                  <a:schemeClr val="dk1"/>
                </a:solidFill>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"jane.smith@example.com"</a:t>
            </a:r>
            <a:r>
              <a:rPr lang="vi" sz="1000">
                <a:solidFill>
                  <a:schemeClr val="dk1"/>
                </a:solidFill>
                <a:latin typeface="Roboto Mono"/>
                <a:ea typeface="Roboto Mono"/>
                <a:cs typeface="Roboto Mono"/>
                <a:sym typeface="Roboto Mono"/>
              </a:rPr>
              <a:t>,</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vi" sz="1000">
                <a:solidFill>
                  <a:schemeClr val="dk1"/>
                </a:solidFill>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"phone"</a:t>
            </a:r>
            <a:r>
              <a:rPr lang="vi" sz="1000">
                <a:solidFill>
                  <a:schemeClr val="dk1"/>
                </a:solidFill>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"555-1234"</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vi" sz="1000">
                <a:solidFill>
                  <a:schemeClr val="dk1"/>
                </a:solidFill>
                <a:latin typeface="Roboto Mono"/>
                <a:ea typeface="Roboto Mono"/>
                <a:cs typeface="Roboto Mono"/>
                <a:sym typeface="Roboto Mono"/>
              </a:rPr>
              <a:t>    }</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chemeClr val="dk1"/>
                </a:solidFill>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"name"</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"Bob Johnson"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"age"</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35</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"city"</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"Chicago"</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ctrTitle"/>
          </p:nvPr>
        </p:nvSpPr>
        <p:spPr>
          <a:xfrm>
            <a:off x="311700" y="744575"/>
            <a:ext cx="8520600" cy="63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Các định dạng</a:t>
            </a:r>
            <a:endParaRPr sz="2800"/>
          </a:p>
        </p:txBody>
      </p:sp>
      <p:graphicFrame>
        <p:nvGraphicFramePr>
          <p:cNvPr id="86" name="Google Shape;86;p18"/>
          <p:cNvGraphicFramePr/>
          <p:nvPr/>
        </p:nvGraphicFramePr>
        <p:xfrm>
          <a:off x="192300" y="2317100"/>
          <a:ext cx="3000000" cy="3000000"/>
        </p:xfrm>
        <a:graphic>
          <a:graphicData uri="http://schemas.openxmlformats.org/drawingml/2006/table">
            <a:tbl>
              <a:tblPr>
                <a:noFill/>
                <a:tableStyleId>{2DCED882-92FC-4D2D-8089-9376872B1EFA}</a:tableStyleId>
              </a:tblPr>
              <a:tblGrid>
                <a:gridCol w="576000"/>
                <a:gridCol w="576000"/>
                <a:gridCol w="576000"/>
                <a:gridCol w="576000"/>
                <a:gridCol w="576000"/>
                <a:gridCol w="576000"/>
                <a:gridCol w="576000"/>
                <a:gridCol w="576000"/>
                <a:gridCol w="576000"/>
                <a:gridCol w="576000"/>
                <a:gridCol w="576000"/>
                <a:gridCol w="576000"/>
              </a:tblGrid>
              <a:tr h="396000">
                <a:tc>
                  <a:txBody>
                    <a:bodyPr/>
                    <a:lstStyle/>
                    <a:p>
                      <a:pPr indent="0" lvl="0" marL="0" rtl="0" algn="l">
                        <a:spcBef>
                          <a:spcPts val="0"/>
                        </a:spcBef>
                        <a:spcAft>
                          <a:spcPts val="0"/>
                        </a:spcAft>
                        <a:buNone/>
                      </a:pPr>
                      <a:r>
                        <a:rPr lang="vi"/>
                        <a:t> {</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a</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g</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e</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n</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u</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l</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l</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a:t>
                      </a:r>
                      <a:endParaRPr/>
                    </a:p>
                  </a:txBody>
                  <a:tcPr marT="91425" marB="91425" marR="91425" marL="91425">
                    <a:solidFill>
                      <a:schemeClr val="lt1"/>
                    </a:solidFill>
                  </a:tcPr>
                </a:tc>
              </a:tr>
              <a:tr h="396000">
                <a:tc>
                  <a:txBody>
                    <a:bodyPr/>
                    <a:lstStyle/>
                    <a:p>
                      <a:pPr indent="0" lvl="0" marL="0" rtl="0" algn="l">
                        <a:spcBef>
                          <a:spcPts val="0"/>
                        </a:spcBef>
                        <a:spcAft>
                          <a:spcPts val="0"/>
                        </a:spcAft>
                        <a:buNone/>
                      </a:pPr>
                      <a:r>
                        <a:rPr lang="vi"/>
                        <a:t>0x01</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0x02</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0x03</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0x04</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0x05</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0x06</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0x07</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0x08</a:t>
                      </a:r>
                      <a:endParaRPr/>
                    </a:p>
                  </a:txBody>
                  <a:tcPr marT="91425" marB="91425" marR="91425" marL="91425">
                    <a:solidFill>
                      <a:srgbClr val="008050"/>
                    </a:solidFill>
                  </a:tcPr>
                </a:tc>
                <a:tc>
                  <a:txBody>
                    <a:bodyPr/>
                    <a:lstStyle/>
                    <a:p>
                      <a:pPr indent="0" lvl="0" marL="0" rtl="0" algn="l">
                        <a:spcBef>
                          <a:spcPts val="0"/>
                        </a:spcBef>
                        <a:spcAft>
                          <a:spcPts val="0"/>
                        </a:spcAft>
                        <a:buNone/>
                      </a:pPr>
                      <a:r>
                        <a:rPr lang="vi"/>
                        <a:t>0x09</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0x0a</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0x0b</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0x0c</a:t>
                      </a:r>
                      <a:endParaRPr/>
                    </a:p>
                  </a:txBody>
                  <a:tcPr marT="91425" marB="91425" marR="91425" marL="91425">
                    <a:solidFill>
                      <a:schemeClr val="accent4"/>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ctrTitle"/>
          </p:nvPr>
        </p:nvSpPr>
        <p:spPr>
          <a:xfrm>
            <a:off x="311700" y="744575"/>
            <a:ext cx="8520600" cy="63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Các định dạng</a:t>
            </a:r>
            <a:endParaRPr sz="2800"/>
          </a:p>
        </p:txBody>
      </p:sp>
      <p:graphicFrame>
        <p:nvGraphicFramePr>
          <p:cNvPr id="92" name="Google Shape;92;p19"/>
          <p:cNvGraphicFramePr/>
          <p:nvPr/>
        </p:nvGraphicFramePr>
        <p:xfrm>
          <a:off x="192300" y="2317100"/>
          <a:ext cx="3000000" cy="3000000"/>
        </p:xfrm>
        <a:graphic>
          <a:graphicData uri="http://schemas.openxmlformats.org/drawingml/2006/table">
            <a:tbl>
              <a:tblPr>
                <a:noFill/>
                <a:tableStyleId>{2DCED882-92FC-4D2D-8089-9376872B1EFA}</a:tableStyleId>
              </a:tblPr>
              <a:tblGrid>
                <a:gridCol w="576000"/>
                <a:gridCol w="576000"/>
                <a:gridCol w="576000"/>
                <a:gridCol w="576000"/>
                <a:gridCol w="576000"/>
                <a:gridCol w="576000"/>
                <a:gridCol w="576000"/>
                <a:gridCol w="576000"/>
                <a:gridCol w="576000"/>
                <a:gridCol w="576000"/>
              </a:tblGrid>
              <a:tr h="396000">
                <a:tc>
                  <a:txBody>
                    <a:bodyPr/>
                    <a:lstStyle/>
                    <a:p>
                      <a:pPr indent="0" lvl="0" marL="0" rtl="0" algn="l">
                        <a:spcBef>
                          <a:spcPts val="0"/>
                        </a:spcBef>
                        <a:spcAft>
                          <a:spcPts val="0"/>
                        </a:spcAft>
                        <a:buNone/>
                      </a:pPr>
                      <a:r>
                        <a:rPr lang="vi"/>
                        <a:t>{</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a</a:t>
                      </a:r>
                      <a:endParaRPr/>
                    </a:p>
                  </a:txBody>
                  <a:tcPr marT="91425" marB="91425" marR="91425" marL="91425"/>
                </a:tc>
                <a:tc>
                  <a:txBody>
                    <a:bodyPr/>
                    <a:lstStyle/>
                    <a:p>
                      <a:pPr indent="0" lvl="0" marL="0" rtl="0" algn="l">
                        <a:spcBef>
                          <a:spcPts val="0"/>
                        </a:spcBef>
                        <a:spcAft>
                          <a:spcPts val="0"/>
                        </a:spcAft>
                        <a:buNone/>
                      </a:pPr>
                      <a:r>
                        <a:rPr lang="vi"/>
                        <a:t>g</a:t>
                      </a:r>
                      <a:endParaRPr/>
                    </a:p>
                  </a:txBody>
                  <a:tcPr marT="91425" marB="91425" marR="91425" marL="91425"/>
                </a:tc>
                <a:tc>
                  <a:txBody>
                    <a:bodyPr/>
                    <a:lstStyle/>
                    <a:p>
                      <a:pPr indent="0" lvl="0" marL="0" rtl="0" algn="l">
                        <a:spcBef>
                          <a:spcPts val="0"/>
                        </a:spcBef>
                        <a:spcAft>
                          <a:spcPts val="0"/>
                        </a:spcAft>
                        <a:buNone/>
                      </a:pPr>
                      <a:r>
                        <a:rPr lang="vi"/>
                        <a:t>e</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r>
              <a:tr h="396000">
                <a:tc>
                  <a:txBody>
                    <a:bodyPr/>
                    <a:lstStyle/>
                    <a:p>
                      <a:pPr indent="0" lvl="0" marL="0" rtl="0" algn="l">
                        <a:spcBef>
                          <a:spcPts val="0"/>
                        </a:spcBef>
                        <a:spcAft>
                          <a:spcPts val="0"/>
                        </a:spcAft>
                        <a:buNone/>
                      </a:pPr>
                      <a:r>
                        <a:rPr lang="vi"/>
                        <a:t>0x01</a:t>
                      </a:r>
                      <a:endParaRPr/>
                    </a:p>
                  </a:txBody>
                  <a:tcPr marT="91425" marB="91425" marR="91425" marL="91425"/>
                </a:tc>
                <a:tc>
                  <a:txBody>
                    <a:bodyPr/>
                    <a:lstStyle/>
                    <a:p>
                      <a:pPr indent="0" lvl="0" marL="0" rtl="0" algn="l">
                        <a:spcBef>
                          <a:spcPts val="0"/>
                        </a:spcBef>
                        <a:spcAft>
                          <a:spcPts val="0"/>
                        </a:spcAft>
                        <a:buNone/>
                      </a:pPr>
                      <a:r>
                        <a:rPr lang="vi"/>
                        <a:t>0x02</a:t>
                      </a:r>
                      <a:endParaRPr/>
                    </a:p>
                  </a:txBody>
                  <a:tcPr marT="91425" marB="91425" marR="91425" marL="91425"/>
                </a:tc>
                <a:tc>
                  <a:txBody>
                    <a:bodyPr/>
                    <a:lstStyle/>
                    <a:p>
                      <a:pPr indent="0" lvl="0" marL="0" rtl="0" algn="l">
                        <a:spcBef>
                          <a:spcPts val="0"/>
                        </a:spcBef>
                        <a:spcAft>
                          <a:spcPts val="0"/>
                        </a:spcAft>
                        <a:buNone/>
                      </a:pPr>
                      <a:r>
                        <a:rPr lang="vi"/>
                        <a:t>0x03</a:t>
                      </a:r>
                      <a:endParaRPr/>
                    </a:p>
                  </a:txBody>
                  <a:tcPr marT="91425" marB="91425" marR="91425" marL="91425"/>
                </a:tc>
                <a:tc>
                  <a:txBody>
                    <a:bodyPr/>
                    <a:lstStyle/>
                    <a:p>
                      <a:pPr indent="0" lvl="0" marL="0" rtl="0" algn="l">
                        <a:spcBef>
                          <a:spcPts val="0"/>
                        </a:spcBef>
                        <a:spcAft>
                          <a:spcPts val="0"/>
                        </a:spcAft>
                        <a:buNone/>
                      </a:pPr>
                      <a:r>
                        <a:rPr lang="vi"/>
                        <a:t>0x04</a:t>
                      </a:r>
                      <a:endParaRPr/>
                    </a:p>
                  </a:txBody>
                  <a:tcPr marT="91425" marB="91425" marR="91425" marL="91425"/>
                </a:tc>
                <a:tc>
                  <a:txBody>
                    <a:bodyPr/>
                    <a:lstStyle/>
                    <a:p>
                      <a:pPr indent="0" lvl="0" marL="0" rtl="0" algn="l">
                        <a:spcBef>
                          <a:spcPts val="0"/>
                        </a:spcBef>
                        <a:spcAft>
                          <a:spcPts val="0"/>
                        </a:spcAft>
                        <a:buNone/>
                      </a:pPr>
                      <a:r>
                        <a:rPr lang="vi"/>
                        <a:t>0x05</a:t>
                      </a:r>
                      <a:endParaRPr/>
                    </a:p>
                  </a:txBody>
                  <a:tcPr marT="91425" marB="91425" marR="91425" marL="91425"/>
                </a:tc>
                <a:tc>
                  <a:txBody>
                    <a:bodyPr/>
                    <a:lstStyle/>
                    <a:p>
                      <a:pPr indent="0" lvl="0" marL="0" rtl="0" algn="l">
                        <a:spcBef>
                          <a:spcPts val="0"/>
                        </a:spcBef>
                        <a:spcAft>
                          <a:spcPts val="0"/>
                        </a:spcAft>
                        <a:buNone/>
                      </a:pPr>
                      <a:r>
                        <a:rPr lang="vi"/>
                        <a:t>0x06</a:t>
                      </a:r>
                      <a:endParaRPr/>
                    </a:p>
                  </a:txBody>
                  <a:tcPr marT="91425" marB="91425" marR="91425" marL="91425"/>
                </a:tc>
                <a:tc>
                  <a:txBody>
                    <a:bodyPr/>
                    <a:lstStyle/>
                    <a:p>
                      <a:pPr indent="0" lvl="0" marL="0" rtl="0" algn="l">
                        <a:spcBef>
                          <a:spcPts val="0"/>
                        </a:spcBef>
                        <a:spcAft>
                          <a:spcPts val="0"/>
                        </a:spcAft>
                        <a:buNone/>
                      </a:pPr>
                      <a:r>
                        <a:rPr lang="vi"/>
                        <a:t>0x07</a:t>
                      </a:r>
                      <a:endParaRPr/>
                    </a:p>
                  </a:txBody>
                  <a:tcPr marT="91425" marB="91425" marR="91425" marL="91425"/>
                </a:tc>
                <a:tc>
                  <a:txBody>
                    <a:bodyPr/>
                    <a:lstStyle/>
                    <a:p>
                      <a:pPr indent="0" lvl="0" marL="0" rtl="0" algn="l">
                        <a:spcBef>
                          <a:spcPts val="0"/>
                        </a:spcBef>
                        <a:spcAft>
                          <a:spcPts val="0"/>
                        </a:spcAft>
                        <a:buNone/>
                      </a:pPr>
                      <a:r>
                        <a:rPr lang="vi"/>
                        <a:t>0x08</a:t>
                      </a:r>
                      <a:endParaRPr/>
                    </a:p>
                  </a:txBody>
                  <a:tcPr marT="91425" marB="91425" marR="91425" marL="91425">
                    <a:solidFill>
                      <a:srgbClr val="106040"/>
                    </a:solidFill>
                  </a:tcPr>
                </a:tc>
                <a:tc>
                  <a:txBody>
                    <a:bodyPr/>
                    <a:lstStyle/>
                    <a:p>
                      <a:pPr indent="0" lvl="0" marL="0" rtl="0" algn="l">
                        <a:spcBef>
                          <a:spcPts val="0"/>
                        </a:spcBef>
                        <a:spcAft>
                          <a:spcPts val="0"/>
                        </a:spcAft>
                        <a:buNone/>
                      </a:pPr>
                      <a:r>
                        <a:rPr lang="vi"/>
                        <a:t>0x09</a:t>
                      </a:r>
                      <a:endParaRPr/>
                    </a:p>
                  </a:txBody>
                  <a:tcPr marT="91425" marB="91425" marR="91425" marL="91425"/>
                </a:tc>
                <a:tc>
                  <a:txBody>
                    <a:bodyPr/>
                    <a:lstStyle/>
                    <a:p>
                      <a:pPr indent="0" lvl="0" marL="0" rtl="0" algn="l">
                        <a:spcBef>
                          <a:spcPts val="0"/>
                        </a:spcBef>
                        <a:spcAft>
                          <a:spcPts val="0"/>
                        </a:spcAft>
                        <a:buNone/>
                      </a:pPr>
                      <a:r>
                        <a:rPr lang="vi"/>
                        <a:t>0x0c</a:t>
                      </a:r>
                      <a:endParaRPr/>
                    </a:p>
                  </a:txBody>
                  <a:tcPr marT="91425" marB="91425" marR="91425" marL="91425">
                    <a:solidFill>
                      <a:srgbClr val="0000F0"/>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ctrTitle"/>
          </p:nvPr>
        </p:nvSpPr>
        <p:spPr>
          <a:xfrm>
            <a:off x="311700" y="744575"/>
            <a:ext cx="8520600" cy="63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Các định dạng</a:t>
            </a:r>
            <a:endParaRPr sz="2800"/>
          </a:p>
        </p:txBody>
      </p:sp>
      <p:graphicFrame>
        <p:nvGraphicFramePr>
          <p:cNvPr id="98" name="Google Shape;98;p20"/>
          <p:cNvGraphicFramePr/>
          <p:nvPr/>
        </p:nvGraphicFramePr>
        <p:xfrm>
          <a:off x="192300" y="2317100"/>
          <a:ext cx="3000000" cy="3000000"/>
        </p:xfrm>
        <a:graphic>
          <a:graphicData uri="http://schemas.openxmlformats.org/drawingml/2006/table">
            <a:tbl>
              <a:tblPr>
                <a:noFill/>
                <a:tableStyleId>{2DCED882-92FC-4D2D-8089-9376872B1EFA}</a:tableStyleId>
              </a:tblPr>
              <a:tblGrid>
                <a:gridCol w="600000"/>
                <a:gridCol w="600000"/>
                <a:gridCol w="600000"/>
                <a:gridCol w="600000"/>
                <a:gridCol w="600000"/>
                <a:gridCol w="600000"/>
                <a:gridCol w="600000"/>
                <a:gridCol w="600000"/>
                <a:gridCol w="600000"/>
                <a:gridCol w="600000"/>
                <a:gridCol w="600000"/>
                <a:gridCol w="600000"/>
              </a:tblGrid>
              <a:tr h="396000">
                <a:tc>
                  <a:txBody>
                    <a:bodyPr/>
                    <a:lstStyle/>
                    <a:p>
                      <a:pPr indent="0" lvl="0" marL="0" rtl="0" algn="l">
                        <a:spcBef>
                          <a:spcPts val="0"/>
                        </a:spcBef>
                        <a:spcAft>
                          <a:spcPts val="0"/>
                        </a:spcAft>
                        <a:buNone/>
                      </a:pPr>
                      <a:r>
                        <a:rPr lang="vi"/>
                        <a:t>{</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a</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g</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e</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t</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r</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u</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e</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a:t>
                      </a:r>
                      <a:endParaRPr/>
                    </a:p>
                  </a:txBody>
                  <a:tcPr marT="91425" marB="91425" marR="91425" marL="91425">
                    <a:solidFill>
                      <a:schemeClr val="lt1"/>
                    </a:solidFill>
                  </a:tcPr>
                </a:tc>
              </a:tr>
              <a:tr h="396000">
                <a:tc>
                  <a:txBody>
                    <a:bodyPr/>
                    <a:lstStyle/>
                    <a:p>
                      <a:pPr indent="0" lvl="0" marL="0" rtl="0" algn="l">
                        <a:spcBef>
                          <a:spcPts val="0"/>
                        </a:spcBef>
                        <a:spcAft>
                          <a:spcPts val="0"/>
                        </a:spcAft>
                        <a:buNone/>
                      </a:pPr>
                      <a:r>
                        <a:rPr lang="vi"/>
                        <a:t>0x01</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0x02</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0x03</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0x04</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0x05</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0x06</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0x07</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0x08</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0x09</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0x0a</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0x0b</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0x0c</a:t>
                      </a:r>
                      <a:endParaRPr/>
                    </a:p>
                  </a:txBody>
                  <a:tcPr marT="91425" marB="91425" marR="91425" marL="91425">
                    <a:solidFill>
                      <a:srgbClr val="106040"/>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ctrTitle"/>
          </p:nvPr>
        </p:nvSpPr>
        <p:spPr>
          <a:xfrm>
            <a:off x="311700" y="744575"/>
            <a:ext cx="8520600" cy="63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Các định dạng</a:t>
            </a:r>
            <a:endParaRPr sz="2800"/>
          </a:p>
        </p:txBody>
      </p:sp>
      <p:graphicFrame>
        <p:nvGraphicFramePr>
          <p:cNvPr id="104" name="Google Shape;104;p21"/>
          <p:cNvGraphicFramePr/>
          <p:nvPr/>
        </p:nvGraphicFramePr>
        <p:xfrm>
          <a:off x="192300" y="2317100"/>
          <a:ext cx="3000000" cy="3000000"/>
        </p:xfrm>
        <a:graphic>
          <a:graphicData uri="http://schemas.openxmlformats.org/drawingml/2006/table">
            <a:tbl>
              <a:tblPr>
                <a:noFill/>
                <a:tableStyleId>{2DCED882-92FC-4D2D-8089-9376872B1EFA}</a:tableStyleId>
              </a:tblPr>
              <a:tblGrid>
                <a:gridCol w="581550"/>
                <a:gridCol w="581550"/>
                <a:gridCol w="581550"/>
                <a:gridCol w="581550"/>
                <a:gridCol w="581550"/>
                <a:gridCol w="581550"/>
                <a:gridCol w="581550"/>
                <a:gridCol w="581550"/>
                <a:gridCol w="581550"/>
                <a:gridCol w="581550"/>
                <a:gridCol w="581550"/>
                <a:gridCol w="581550"/>
                <a:gridCol w="581550"/>
              </a:tblGrid>
              <a:tr h="396000">
                <a:tc>
                  <a:txBody>
                    <a:bodyPr/>
                    <a:lstStyle/>
                    <a:p>
                      <a:pPr indent="0" lvl="0" marL="0" rtl="0" algn="l">
                        <a:spcBef>
                          <a:spcPts val="0"/>
                        </a:spcBef>
                        <a:spcAft>
                          <a:spcPts val="0"/>
                        </a:spcAft>
                        <a:buNone/>
                      </a:pPr>
                      <a:r>
                        <a:rPr lang="vi"/>
                        <a:t>{</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a</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g</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e</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f</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a</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l</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s</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e</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a:t>
                      </a:r>
                      <a:endParaRPr/>
                    </a:p>
                  </a:txBody>
                  <a:tcPr marT="91425" marB="91425" marR="91425" marL="91425">
                    <a:solidFill>
                      <a:schemeClr val="lt1"/>
                    </a:solidFill>
                  </a:tcPr>
                </a:tc>
              </a:tr>
              <a:tr h="396000">
                <a:tc>
                  <a:txBody>
                    <a:bodyPr/>
                    <a:lstStyle/>
                    <a:p>
                      <a:pPr indent="0" lvl="0" marL="0" rtl="0" algn="l">
                        <a:spcBef>
                          <a:spcPts val="0"/>
                        </a:spcBef>
                        <a:spcAft>
                          <a:spcPts val="0"/>
                        </a:spcAft>
                        <a:buNone/>
                      </a:pPr>
                      <a:r>
                        <a:rPr lang="vi"/>
                        <a:t>0x01</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0x02</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0x03</a:t>
                      </a:r>
                      <a:endParaRPr/>
                    </a:p>
                  </a:txBody>
                  <a:tcPr marT="91425" marB="91425" marR="91425" marL="91425">
                    <a:solidFill>
                      <a:srgbClr val="008050"/>
                    </a:solidFill>
                  </a:tcPr>
                </a:tc>
                <a:tc>
                  <a:txBody>
                    <a:bodyPr/>
                    <a:lstStyle/>
                    <a:p>
                      <a:pPr indent="0" lvl="0" marL="0" rtl="0" algn="l">
                        <a:spcBef>
                          <a:spcPts val="0"/>
                        </a:spcBef>
                        <a:spcAft>
                          <a:spcPts val="0"/>
                        </a:spcAft>
                        <a:buNone/>
                      </a:pPr>
                      <a:r>
                        <a:rPr lang="vi"/>
                        <a:t>0x04</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0x05</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0x06</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vi"/>
                        <a:t>0x07</a:t>
                      </a:r>
                      <a:endParaRPr/>
                    </a:p>
                  </a:txBody>
                  <a:tcPr marT="91425" marB="91425" marR="91425" marL="91425">
                    <a:solidFill>
                      <a:srgbClr val="A01010"/>
                    </a:solidFill>
                  </a:tcPr>
                </a:tc>
                <a:tc>
                  <a:txBody>
                    <a:bodyPr/>
                    <a:lstStyle/>
                    <a:p>
                      <a:pPr indent="0" lvl="0" marL="0" rtl="0" algn="l">
                        <a:spcBef>
                          <a:spcPts val="0"/>
                        </a:spcBef>
                        <a:spcAft>
                          <a:spcPts val="0"/>
                        </a:spcAft>
                        <a:buNone/>
                      </a:pPr>
                      <a:r>
                        <a:rPr lang="vi"/>
                        <a:t>0x08</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0x09</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0x0a</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0x0b</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0x0c</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0x0d</a:t>
                      </a:r>
                      <a:endParaRPr/>
                    </a:p>
                  </a:txBody>
                  <a:tcPr marT="91425" marB="91425" marR="91425" marL="91425">
                    <a:solidFill>
                      <a:schemeClr val="lt1"/>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