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277" r:id="rId3"/>
    <p:sldId id="259" r:id="rId4"/>
    <p:sldId id="271" r:id="rId5"/>
    <p:sldId id="272" r:id="rId6"/>
    <p:sldId id="266" r:id="rId7"/>
    <p:sldId id="267" r:id="rId8"/>
    <p:sldId id="283" r:id="rId9"/>
    <p:sldId id="284" r:id="rId10"/>
    <p:sldId id="285" r:id="rId11"/>
    <p:sldId id="286" r:id="rId12"/>
    <p:sldId id="280" r:id="rId13"/>
    <p:sldId id="287" r:id="rId14"/>
    <p:sldId id="281" r:id="rId15"/>
    <p:sldId id="282" r:id="rId16"/>
    <p:sldId id="275" r:id="rId17"/>
    <p:sldId id="276" r:id="rId18"/>
    <p:sldId id="268" r:id="rId19"/>
    <p:sldId id="258"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4336" autoAdjust="0"/>
  </p:normalViewPr>
  <p:slideViewPr>
    <p:cSldViewPr snapToGrid="0" snapToObjects="1" showGuides="1">
      <p:cViewPr varScale="1">
        <p:scale>
          <a:sx n="107" d="100"/>
          <a:sy n="107" d="100"/>
        </p:scale>
        <p:origin x="1734" y="13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8/7/2021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8/7/2021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 file</a:t>
            </a:r>
          </a:p>
          <a:p>
            <a:r>
              <a:rPr lang="en-US" dirty="0"/>
              <a:t>	Là </a:t>
            </a:r>
            <a:r>
              <a:rPr lang="en-US" dirty="0" err="1"/>
              <a:t>cái</a:t>
            </a:r>
            <a:r>
              <a:rPr lang="en-US" dirty="0"/>
              <a:t> file </a:t>
            </a:r>
            <a:r>
              <a:rPr lang="en-US" dirty="0" err="1"/>
              <a:t>chứa</a:t>
            </a:r>
            <a:r>
              <a:rPr lang="en-US" dirty="0"/>
              <a:t> dữ liệu và </a:t>
            </a:r>
            <a:r>
              <a:rPr lang="en-US" dirty="0" err="1"/>
              <a:t>tồn</a:t>
            </a:r>
            <a:r>
              <a:rPr lang="en-US" dirty="0"/>
              <a:t> </a:t>
            </a:r>
            <a:r>
              <a:rPr lang="en-US" dirty="0" err="1"/>
              <a:t>tại</a:t>
            </a:r>
            <a:r>
              <a:rPr lang="en-US" dirty="0"/>
              <a:t> </a:t>
            </a:r>
            <a:r>
              <a:rPr lang="en-US" dirty="0" err="1"/>
              <a:t>thực</a:t>
            </a:r>
            <a:r>
              <a:rPr lang="en-US" dirty="0"/>
              <a:t> </a:t>
            </a:r>
            <a:r>
              <a:rPr lang="en-US" dirty="0" err="1"/>
              <a:t>tế</a:t>
            </a:r>
            <a:r>
              <a:rPr lang="en-US" dirty="0"/>
              <a:t> trong ổ </a:t>
            </a:r>
            <a:r>
              <a:rPr lang="en-US" dirty="0" err="1"/>
              <a:t>cứng</a:t>
            </a:r>
            <a:endParaRPr lang="en-US" dirty="0"/>
          </a:p>
          <a:p>
            <a:r>
              <a:rPr lang="en-US" dirty="0"/>
              <a:t>	Không </a:t>
            </a:r>
            <a:r>
              <a:rPr lang="en-US" dirty="0" err="1"/>
              <a:t>bị</a:t>
            </a:r>
            <a:r>
              <a:rPr lang="en-US" dirty="0"/>
              <a:t> </a:t>
            </a:r>
            <a:r>
              <a:rPr lang="en-US" dirty="0" err="1"/>
              <a:t>mất</a:t>
            </a:r>
            <a:r>
              <a:rPr lang="en-US" dirty="0"/>
              <a:t> </a:t>
            </a:r>
            <a:r>
              <a:rPr lang="en-US" dirty="0" err="1"/>
              <a:t>đi</a:t>
            </a:r>
            <a:r>
              <a:rPr lang="en-US" dirty="0"/>
              <a:t> </a:t>
            </a:r>
            <a:r>
              <a:rPr lang="en-US" dirty="0" err="1"/>
              <a:t>khi</a:t>
            </a:r>
            <a:r>
              <a:rPr lang="en-US" dirty="0"/>
              <a:t> </a:t>
            </a:r>
            <a:r>
              <a:rPr lang="en-US" dirty="0" err="1"/>
              <a:t>khởi</a:t>
            </a:r>
            <a:r>
              <a:rPr lang="en-US" dirty="0"/>
              <a:t> </a:t>
            </a:r>
            <a:r>
              <a:rPr lang="en-US" dirty="0" err="1"/>
              <a:t>động</a:t>
            </a:r>
            <a:r>
              <a:rPr lang="en-US" dirty="0"/>
              <a:t> lại </a:t>
            </a:r>
            <a:r>
              <a:rPr lang="en-US" dirty="0" err="1"/>
              <a:t>hệ</a:t>
            </a:r>
            <a:r>
              <a:rPr lang="en-US" dirty="0"/>
              <a:t> </a:t>
            </a:r>
            <a:r>
              <a:rPr lang="en-US" dirty="0" err="1"/>
              <a:t>thống</a:t>
            </a:r>
            <a:endParaRPr lang="en-US" dirty="0"/>
          </a:p>
          <a:p>
            <a:r>
              <a:rPr lang="en-US" dirty="0"/>
              <a:t>	</a:t>
            </a:r>
            <a:r>
              <a:rPr lang="en-US" dirty="0" err="1"/>
              <a:t>Mỗi</a:t>
            </a:r>
            <a:r>
              <a:rPr lang="en-US" dirty="0"/>
              <a:t> </a:t>
            </a:r>
            <a:r>
              <a:rPr lang="en-US" dirty="0" err="1"/>
              <a:t>loại</a:t>
            </a:r>
            <a:r>
              <a:rPr lang="en-US" dirty="0"/>
              <a:t> file sẽ có format dữ liệu </a:t>
            </a:r>
            <a:r>
              <a:rPr lang="en-US" dirty="0" err="1"/>
              <a:t>riêng</a:t>
            </a:r>
            <a:endParaRPr lang="en-US" dirty="0"/>
          </a:p>
          <a:p>
            <a:r>
              <a:rPr lang="en-US" dirty="0"/>
              <a:t>Directory</a:t>
            </a:r>
          </a:p>
          <a:p>
            <a:r>
              <a:rPr lang="en-US" dirty="0"/>
              <a:t>	</a:t>
            </a:r>
            <a:r>
              <a:rPr lang="fr-FR" dirty="0"/>
              <a:t>Là file </a:t>
            </a:r>
            <a:r>
              <a:rPr lang="fr-FR" dirty="0" err="1"/>
              <a:t>nằm</a:t>
            </a:r>
            <a:r>
              <a:rPr lang="fr-FR" dirty="0"/>
              <a:t> trên ổ </a:t>
            </a:r>
            <a:r>
              <a:rPr lang="fr-FR" dirty="0" err="1"/>
              <a:t>cứng</a:t>
            </a:r>
            <a:r>
              <a:rPr lang="fr-FR" dirty="0"/>
              <a:t>.</a:t>
            </a:r>
          </a:p>
          <a:p>
            <a:r>
              <a:rPr lang="fr-FR" dirty="0"/>
              <a:t>	</a:t>
            </a:r>
            <a:r>
              <a:rPr lang="vi-VN" dirty="0"/>
              <a:t>Dữ liệu trong thư mục là tên là một số thông tin của các file nằm trong nó.</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Cat </a:t>
            </a:r>
            <a:r>
              <a:rPr lang="en-US" sz="1200" kern="1200" dirty="0" err="1">
                <a:solidFill>
                  <a:schemeClr val="tx1"/>
                </a:solidFill>
                <a:effectLst/>
                <a:latin typeface="+mn-lt"/>
                <a:ea typeface="+mn-ea"/>
                <a:cs typeface="+mn-cs"/>
              </a:rPr>
              <a:t>thử</a:t>
            </a:r>
            <a:r>
              <a:rPr lang="en-US" sz="1200" kern="1200" dirty="0">
                <a:solidFill>
                  <a:schemeClr val="tx1"/>
                </a:solidFill>
                <a:effectLst/>
                <a:latin typeface="+mn-lt"/>
                <a:ea typeface="+mn-ea"/>
                <a:cs typeface="+mn-cs"/>
              </a:rPr>
              <a:t> directory cho mọi người </a:t>
            </a:r>
            <a:r>
              <a:rPr lang="en-US" sz="1200" kern="1200" dirty="0" err="1">
                <a:solidFill>
                  <a:schemeClr val="tx1"/>
                </a:solidFill>
                <a:effectLst/>
                <a:latin typeface="+mn-lt"/>
                <a:ea typeface="+mn-ea"/>
                <a:cs typeface="+mn-cs"/>
              </a:rPr>
              <a:t>xem</a:t>
            </a:r>
            <a:endParaRPr lang="en-US" dirty="0"/>
          </a:p>
          <a:p>
            <a:r>
              <a:rPr lang="en-US" dirty="0"/>
              <a:t>Các </a:t>
            </a:r>
            <a:r>
              <a:rPr lang="en-US" dirty="0" err="1"/>
              <a:t>loại</a:t>
            </a:r>
            <a:r>
              <a:rPr lang="en-US" dirty="0"/>
              <a:t> file </a:t>
            </a:r>
            <a:r>
              <a:rPr lang="en-US" dirty="0" err="1"/>
              <a:t>khác</a:t>
            </a:r>
            <a:endParaRPr lang="en-US" dirty="0"/>
          </a:p>
          <a:p>
            <a:r>
              <a:rPr lang="en-US" dirty="0"/>
              <a:t>	Meta data: </a:t>
            </a:r>
            <a:r>
              <a:rPr lang="en-US" dirty="0" err="1"/>
              <a:t>Ví</a:t>
            </a:r>
            <a:r>
              <a:rPr lang="en-US" baseline="0" dirty="0"/>
              <a:t> </a:t>
            </a:r>
            <a:r>
              <a:rPr lang="en-US" baseline="0" dirty="0" err="1"/>
              <a:t>dụ</a:t>
            </a:r>
            <a:r>
              <a:rPr lang="en-US" baseline="0" dirty="0"/>
              <a:t> </a:t>
            </a:r>
            <a:r>
              <a:rPr lang="en-US" baseline="0" dirty="0" err="1"/>
              <a:t>khi</a:t>
            </a:r>
            <a:r>
              <a:rPr lang="en-US" baseline="0" dirty="0"/>
              <a:t> dùng </a:t>
            </a:r>
            <a:r>
              <a:rPr lang="en-US" baseline="0" dirty="0" err="1"/>
              <a:t>Makefile</a:t>
            </a:r>
            <a:r>
              <a:rPr lang="en-US" baseline="0" dirty="0"/>
              <a:t> build code </a:t>
            </a:r>
            <a:r>
              <a:rPr lang="en-US" baseline="0" dirty="0" err="1"/>
              <a:t>thì</a:t>
            </a:r>
            <a:r>
              <a:rPr lang="en-US" baseline="0" dirty="0"/>
              <a:t> sẽ </a:t>
            </a:r>
            <a:r>
              <a:rPr lang="en-US" baseline="0" dirty="0" err="1"/>
              <a:t>sinh</a:t>
            </a:r>
            <a:r>
              <a:rPr lang="en-US" baseline="0" dirty="0"/>
              <a:t> </a:t>
            </a:r>
            <a:r>
              <a:rPr lang="en-US" baseline="0" dirty="0" err="1"/>
              <a:t>ra</a:t>
            </a:r>
            <a:r>
              <a:rPr lang="en-US" baseline="0" dirty="0"/>
              <a:t> 1 </a:t>
            </a:r>
            <a:r>
              <a:rPr lang="en-US" baseline="0" dirty="0" err="1"/>
              <a:t>loạt</a:t>
            </a:r>
            <a:r>
              <a:rPr lang="en-US" baseline="0" dirty="0"/>
              <a:t> file </a:t>
            </a:r>
            <a:r>
              <a:rPr lang="en-US" baseline="0" dirty="0" err="1"/>
              <a:t>ẩn</a:t>
            </a:r>
            <a:r>
              <a:rPr lang="en-US" baseline="0" dirty="0"/>
              <a:t> để </a:t>
            </a:r>
            <a:r>
              <a:rPr lang="en-US" baseline="0" dirty="0" err="1"/>
              <a:t>chứa</a:t>
            </a:r>
            <a:r>
              <a:rPr lang="en-US" baseline="0" dirty="0"/>
              <a:t> thông tin </a:t>
            </a:r>
            <a:r>
              <a:rPr lang="en-US" baseline="0" dirty="0" err="1"/>
              <a:t>lần</a:t>
            </a:r>
            <a:r>
              <a:rPr lang="en-US" baseline="0" dirty="0"/>
              <a:t> build đó.</a:t>
            </a:r>
            <a:endParaRPr lang="en-US" dirty="0"/>
          </a:p>
          <a:p>
            <a:r>
              <a:rPr lang="en-US" dirty="0"/>
              <a:t>	Symbolic link</a:t>
            </a:r>
          </a:p>
          <a:p>
            <a:r>
              <a:rPr lang="en-US" dirty="0"/>
              <a:t>	virtual file</a:t>
            </a:r>
          </a:p>
          <a:p>
            <a:pPr lvl="2"/>
            <a:r>
              <a:rPr lang="en-US" dirty="0"/>
              <a:t>Socket: Được</a:t>
            </a:r>
            <a:r>
              <a:rPr lang="en-US" baseline="0" dirty="0"/>
              <a:t> </a:t>
            </a:r>
            <a:r>
              <a:rPr lang="en-US" baseline="0" dirty="0" err="1"/>
              <a:t>lưu</a:t>
            </a:r>
            <a:r>
              <a:rPr lang="en-US" baseline="0" dirty="0"/>
              <a:t> trong /</a:t>
            </a:r>
            <a:r>
              <a:rPr lang="en-US" baseline="0" dirty="0" err="1"/>
              <a:t>proc</a:t>
            </a:r>
            <a:r>
              <a:rPr lang="en-US" baseline="0" dirty="0"/>
              <a:t>/net/</a:t>
            </a:r>
            <a:r>
              <a:rPr lang="en-US" baseline="0" dirty="0" err="1"/>
              <a:t>tcp</a:t>
            </a:r>
            <a:endParaRPr lang="en-US" dirty="0"/>
          </a:p>
          <a:p>
            <a:r>
              <a:rPr lang="en-US" dirty="0"/>
              <a:t>		Device file: Được</a:t>
            </a:r>
            <a:r>
              <a:rPr lang="en-US" baseline="0" dirty="0"/>
              <a:t> </a:t>
            </a:r>
            <a:r>
              <a:rPr lang="en-US" baseline="0" dirty="0" err="1"/>
              <a:t>lưu</a:t>
            </a:r>
            <a:r>
              <a:rPr lang="en-US" baseline="0" dirty="0"/>
              <a:t> trong /dev</a:t>
            </a:r>
            <a:endParaRPr lang="en-US" dirty="0"/>
          </a:p>
          <a:p>
            <a:r>
              <a:rPr lang="en-US" dirty="0"/>
              <a:t>		STDIN, STDOUT, STDERR</a:t>
            </a:r>
          </a:p>
          <a:p>
            <a:pPr lvl="2"/>
            <a:r>
              <a:rPr lang="vi-VN" dirty="0"/>
              <a:t>Các virtual file không được lưu trên ổ cứng mà sẽ được OS khởi tạo và nằm trong RAM. Khi tắt máy chúng sẽ biến mất và được tạo lại khi OS khởi động.</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Cat thử file binary cho mọi người xem</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Ke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cau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chuyen</a:t>
            </a:r>
            <a:r>
              <a:rPr lang="en-US" sz="1200" kern="1200" baseline="0" dirty="0">
                <a:solidFill>
                  <a:schemeClr val="tx1"/>
                </a:solidFill>
                <a:effectLst/>
                <a:latin typeface="+mn-lt"/>
                <a:ea typeface="+mn-ea"/>
                <a:cs typeface="+mn-cs"/>
              </a:rPr>
              <a:t> ma </a:t>
            </a:r>
            <a:r>
              <a:rPr lang="en-US" sz="1200" kern="1200" baseline="0" dirty="0" err="1">
                <a:solidFill>
                  <a:schemeClr val="tx1"/>
                </a:solidFill>
                <a:effectLst/>
                <a:latin typeface="+mn-lt"/>
                <a:ea typeface="+mn-ea"/>
                <a:cs typeface="+mn-cs"/>
              </a:rPr>
              <a:t>hoa</a:t>
            </a:r>
            <a:r>
              <a:rPr lang="en-US" sz="1200" kern="1200" baseline="0" dirty="0">
                <a:solidFill>
                  <a:schemeClr val="tx1"/>
                </a:solidFill>
                <a:effectLst/>
                <a:latin typeface="+mn-lt"/>
                <a:ea typeface="+mn-ea"/>
                <a:cs typeface="+mn-cs"/>
              </a:rPr>
              <a:t> file cho </a:t>
            </a:r>
            <a:r>
              <a:rPr lang="en-US" sz="1200" kern="1200" baseline="0" dirty="0" err="1">
                <a:solidFill>
                  <a:schemeClr val="tx1"/>
                </a:solidFill>
                <a:effectLst/>
                <a:latin typeface="+mn-lt"/>
                <a:ea typeface="+mn-ea"/>
                <a:cs typeface="+mn-cs"/>
              </a:rPr>
              <a:t>moi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nguoi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nghe</a:t>
            </a:r>
            <a:endParaRPr lang="en-US" dirty="0"/>
          </a:p>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4</a:t>
            </a:fld>
            <a:endParaRPr lang="en-US"/>
          </a:p>
        </p:txBody>
      </p:sp>
    </p:spTree>
    <p:extLst>
      <p:ext uri="{BB962C8B-B14F-4D97-AF65-F5344CB8AC3E}">
        <p14:creationId xmlns:p14="http://schemas.microsoft.com/office/powerpoint/2010/main" val="1508311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1241271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365211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Khởi</a:t>
            </a:r>
            <a:r>
              <a:rPr lang="en-US" dirty="0"/>
              <a:t> </a:t>
            </a:r>
            <a:r>
              <a:rPr lang="en-US" dirty="0" err="1"/>
              <a:t>tạo</a:t>
            </a:r>
            <a:r>
              <a:rPr lang="en-US" dirty="0"/>
              <a:t> các file data từ ổ </a:t>
            </a:r>
            <a:r>
              <a:rPr lang="en-US" dirty="0" err="1"/>
              <a:t>cứng</a:t>
            </a:r>
            <a:endParaRPr lang="en-US" dirty="0"/>
          </a:p>
          <a:p>
            <a:r>
              <a:rPr lang="en-US" dirty="0" err="1"/>
              <a:t>Khởi</a:t>
            </a:r>
            <a:r>
              <a:rPr lang="en-US" dirty="0"/>
              <a:t> </a:t>
            </a:r>
            <a:r>
              <a:rPr lang="en-US" dirty="0" err="1"/>
              <a:t>tạo</a:t>
            </a:r>
            <a:r>
              <a:rPr lang="en-US" dirty="0"/>
              <a:t> /</a:t>
            </a:r>
            <a:r>
              <a:rPr lang="en-US" dirty="0" err="1"/>
              <a:t>proc</a:t>
            </a:r>
            <a:r>
              <a:rPr lang="en-US" dirty="0"/>
              <a:t>/</a:t>
            </a:r>
            <a:r>
              <a:rPr lang="en-US" dirty="0" err="1"/>
              <a:t>pid</a:t>
            </a:r>
            <a:r>
              <a:rPr lang="en-US" dirty="0"/>
              <a:t> từ các process</a:t>
            </a:r>
          </a:p>
          <a:p>
            <a:r>
              <a:rPr lang="en-US" dirty="0" err="1"/>
              <a:t>Khởi</a:t>
            </a:r>
            <a:r>
              <a:rPr lang="en-US" dirty="0"/>
              <a:t> </a:t>
            </a:r>
            <a:r>
              <a:rPr lang="en-US" dirty="0" err="1"/>
              <a:t>tạo</a:t>
            </a:r>
            <a:r>
              <a:rPr lang="en-US" dirty="0"/>
              <a:t> /dev/ từ device</a:t>
            </a:r>
          </a:p>
        </p:txBody>
      </p:sp>
      <p:sp>
        <p:nvSpPr>
          <p:cNvPr id="4" name="Slide Number Placeholder 3"/>
          <p:cNvSpPr>
            <a:spLocks noGrp="1"/>
          </p:cNvSpPr>
          <p:nvPr>
            <p:ph type="sldNum" sz="quarter" idx="10"/>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3959311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Ham open </a:t>
            </a:r>
            <a:r>
              <a:rPr lang="en-US" dirty="0" err="1">
                <a:effectLst/>
              </a:rPr>
              <a:t>neu</a:t>
            </a:r>
            <a:r>
              <a:rPr lang="en-US" baseline="0" dirty="0">
                <a:effectLst/>
              </a:rPr>
              <a:t> </a:t>
            </a:r>
            <a:r>
              <a:rPr lang="en-US" baseline="0" dirty="0" err="1">
                <a:effectLst/>
              </a:rPr>
              <a:t>truyen</a:t>
            </a:r>
            <a:r>
              <a:rPr lang="en-US" baseline="0" dirty="0">
                <a:effectLst/>
              </a:rPr>
              <a:t> option “w” </a:t>
            </a:r>
            <a:r>
              <a:rPr lang="en-US" baseline="0" dirty="0" err="1">
                <a:effectLst/>
              </a:rPr>
              <a:t>hoac</a:t>
            </a:r>
            <a:r>
              <a:rPr lang="en-US" baseline="0" dirty="0">
                <a:effectLst/>
              </a:rPr>
              <a:t> “a” se </a:t>
            </a:r>
            <a:r>
              <a:rPr lang="en-US" baseline="0" dirty="0" err="1">
                <a:effectLst/>
              </a:rPr>
              <a:t>tao</a:t>
            </a:r>
            <a:r>
              <a:rPr lang="en-US" baseline="0" dirty="0">
                <a:effectLst/>
              </a:rPr>
              <a:t> file </a:t>
            </a:r>
            <a:r>
              <a:rPr lang="en-US" baseline="0" dirty="0" err="1">
                <a:effectLst/>
              </a:rPr>
              <a:t>moi</a:t>
            </a:r>
            <a:r>
              <a:rPr lang="en-US" baseline="0" dirty="0">
                <a:effectLst/>
              </a:rPr>
              <a:t> </a:t>
            </a:r>
            <a:r>
              <a:rPr lang="en-US" baseline="0" dirty="0" err="1">
                <a:effectLst/>
              </a:rPr>
              <a:t>neu</a:t>
            </a:r>
            <a:r>
              <a:rPr lang="en-US" baseline="0" dirty="0">
                <a:effectLst/>
              </a:rPr>
              <a:t> file </a:t>
            </a:r>
            <a:r>
              <a:rPr lang="en-US" baseline="0" dirty="0" err="1">
                <a:effectLst/>
              </a:rPr>
              <a:t>ko</a:t>
            </a:r>
            <a:r>
              <a:rPr lang="en-US" baseline="0" dirty="0">
                <a:effectLst/>
              </a:rPr>
              <a:t> ton tai</a:t>
            </a:r>
          </a:p>
          <a:p>
            <a:r>
              <a:rPr lang="en-US" baseline="0" dirty="0" err="1">
                <a:effectLst/>
              </a:rPr>
              <a:t>Nen</a:t>
            </a:r>
            <a:r>
              <a:rPr lang="en-US" baseline="0" dirty="0">
                <a:effectLst/>
              </a:rPr>
              <a:t> check file fd &gt; 0 </a:t>
            </a:r>
            <a:r>
              <a:rPr lang="en-US" baseline="0" dirty="0" err="1">
                <a:effectLst/>
              </a:rPr>
              <a:t>truoc</a:t>
            </a:r>
            <a:r>
              <a:rPr lang="en-US" baseline="0" dirty="0">
                <a:effectLst/>
              </a:rPr>
              <a:t> </a:t>
            </a:r>
            <a:r>
              <a:rPr lang="en-US" baseline="0" dirty="0" err="1">
                <a:effectLst/>
              </a:rPr>
              <a:t>khi</a:t>
            </a:r>
            <a:r>
              <a:rPr lang="en-US" baseline="0" dirty="0">
                <a:effectLst/>
              </a:rPr>
              <a:t> </a:t>
            </a:r>
            <a:r>
              <a:rPr lang="en-US" baseline="0" dirty="0" err="1">
                <a:effectLst/>
              </a:rPr>
              <a:t>ghi</a:t>
            </a:r>
            <a:endParaRPr lang="en-US" baseline="0" dirty="0">
              <a:effectLst/>
            </a:endParaRPr>
          </a:p>
          <a:p>
            <a:r>
              <a:rPr lang="en-US" baseline="0" dirty="0" err="1">
                <a:effectLst/>
              </a:rPr>
              <a:t>Nho</a:t>
            </a:r>
            <a:r>
              <a:rPr lang="en-US" baseline="0" dirty="0">
                <a:effectLst/>
              </a:rPr>
              <a:t> close </a:t>
            </a:r>
            <a:r>
              <a:rPr lang="en-US" baseline="0" dirty="0" err="1">
                <a:effectLst/>
              </a:rPr>
              <a:t>moi</a:t>
            </a:r>
            <a:r>
              <a:rPr lang="en-US" baseline="0" dirty="0">
                <a:effectLst/>
              </a:rPr>
              <a:t> </a:t>
            </a:r>
            <a:r>
              <a:rPr lang="en-US" baseline="0" dirty="0" err="1">
                <a:effectLst/>
              </a:rPr>
              <a:t>khi</a:t>
            </a:r>
            <a:r>
              <a:rPr lang="en-US" baseline="0" dirty="0">
                <a:effectLst/>
              </a:rPr>
              <a:t> open, </a:t>
            </a:r>
            <a:r>
              <a:rPr lang="en-US" baseline="0" dirty="0" err="1">
                <a:effectLst/>
              </a:rPr>
              <a:t>kể</a:t>
            </a:r>
            <a:r>
              <a:rPr lang="en-US" baseline="0" dirty="0">
                <a:effectLst/>
              </a:rPr>
              <a:t> </a:t>
            </a:r>
            <a:r>
              <a:rPr lang="en-US" baseline="0" dirty="0" err="1">
                <a:effectLst/>
              </a:rPr>
              <a:t>chuyện</a:t>
            </a:r>
            <a:r>
              <a:rPr lang="en-US" baseline="0" dirty="0">
                <a:effectLst/>
              </a:rPr>
              <a:t> </a:t>
            </a:r>
            <a:r>
              <a:rPr lang="en-US" baseline="0" dirty="0" err="1">
                <a:effectLst/>
              </a:rPr>
              <a:t>quên</a:t>
            </a:r>
            <a:r>
              <a:rPr lang="en-US" baseline="0" dirty="0">
                <a:effectLst/>
              </a:rPr>
              <a:t> không </a:t>
            </a:r>
            <a:r>
              <a:rPr lang="en-US" baseline="0" dirty="0" err="1">
                <a:effectLst/>
              </a:rPr>
              <a:t>đóng</a:t>
            </a:r>
            <a:r>
              <a:rPr lang="en-US" baseline="0" dirty="0">
                <a:effectLst/>
              </a:rPr>
              <a:t> file.</a:t>
            </a:r>
          </a:p>
          <a:p>
            <a:r>
              <a:rPr lang="en-US" baseline="0" dirty="0" err="1">
                <a:effectLst/>
              </a:rPr>
              <a:t>Giải</a:t>
            </a:r>
            <a:r>
              <a:rPr lang="en-US" baseline="0" dirty="0">
                <a:effectLst/>
              </a:rPr>
              <a:t> </a:t>
            </a:r>
            <a:r>
              <a:rPr lang="en-US" baseline="0" dirty="0" err="1">
                <a:effectLst/>
              </a:rPr>
              <a:t>thích</a:t>
            </a:r>
            <a:r>
              <a:rPr lang="en-US" baseline="0" dirty="0">
                <a:effectLst/>
              </a:rPr>
              <a:t> cho mọi người cache data </a:t>
            </a:r>
            <a:r>
              <a:rPr lang="en-US" baseline="0" dirty="0" err="1">
                <a:effectLst/>
              </a:rPr>
              <a:t>khi</a:t>
            </a:r>
            <a:r>
              <a:rPr lang="en-US" baseline="0" dirty="0">
                <a:effectLst/>
              </a:rPr>
              <a:t> </a:t>
            </a:r>
            <a:r>
              <a:rPr lang="en-US" baseline="0" dirty="0" err="1">
                <a:effectLst/>
              </a:rPr>
              <a:t>nói</a:t>
            </a:r>
            <a:r>
              <a:rPr lang="en-US" baseline="0" dirty="0">
                <a:effectLst/>
              </a:rPr>
              <a:t> về </a:t>
            </a:r>
            <a:r>
              <a:rPr lang="en-US" baseline="0" dirty="0" err="1">
                <a:effectLst/>
              </a:rPr>
              <a:t>hàm</a:t>
            </a:r>
            <a:r>
              <a:rPr lang="en-US" baseline="0" dirty="0">
                <a:effectLst/>
              </a:rPr>
              <a:t> sync, </a:t>
            </a:r>
            <a:r>
              <a:rPr lang="en-US" baseline="0" dirty="0" err="1">
                <a:effectLst/>
              </a:rPr>
              <a:t>gợi</a:t>
            </a:r>
            <a:r>
              <a:rPr lang="en-US" baseline="0" dirty="0">
                <a:effectLst/>
              </a:rPr>
              <a:t> </a:t>
            </a:r>
            <a:r>
              <a:rPr lang="en-US" baseline="0" dirty="0" err="1">
                <a:effectLst/>
              </a:rPr>
              <a:t>nhớ</a:t>
            </a:r>
            <a:r>
              <a:rPr lang="en-US" baseline="0" dirty="0">
                <a:effectLst/>
              </a:rPr>
              <a:t> </a:t>
            </a:r>
            <a:r>
              <a:rPr lang="en-US" baseline="0" dirty="0" err="1">
                <a:effectLst/>
              </a:rPr>
              <a:t>đến</a:t>
            </a:r>
            <a:r>
              <a:rPr lang="en-US" baseline="0" dirty="0">
                <a:effectLst/>
              </a:rPr>
              <a:t> </a:t>
            </a:r>
            <a:r>
              <a:rPr lang="en-US" baseline="0" dirty="0" err="1">
                <a:effectLst/>
              </a:rPr>
              <a:t>hàm</a:t>
            </a:r>
            <a:r>
              <a:rPr lang="en-US" baseline="0" dirty="0">
                <a:effectLst/>
              </a:rPr>
              <a:t> </a:t>
            </a:r>
            <a:r>
              <a:rPr lang="en-US" baseline="0" dirty="0" err="1">
                <a:effectLst/>
              </a:rPr>
              <a:t>fflush</a:t>
            </a:r>
            <a:r>
              <a:rPr lang="en-US" baseline="0" dirty="0">
                <a:effectLst/>
              </a:rPr>
              <a:t>.</a:t>
            </a:r>
          </a:p>
          <a:p>
            <a:endParaRPr lang="en-US" baseline="0" dirty="0">
              <a:effectLst/>
            </a:endParaRPr>
          </a:p>
          <a:p>
            <a:r>
              <a:rPr lang="en-US" dirty="0" err="1">
                <a:effectLst/>
              </a:rPr>
              <a:t>Những</a:t>
            </a:r>
            <a:r>
              <a:rPr lang="en-US" baseline="0" dirty="0">
                <a:effectLst/>
              </a:rPr>
              <a:t> </a:t>
            </a:r>
            <a:r>
              <a:rPr lang="en-US" baseline="0" dirty="0" err="1">
                <a:effectLst/>
              </a:rPr>
              <a:t>lưu</a:t>
            </a:r>
            <a:r>
              <a:rPr lang="en-US" baseline="0" dirty="0">
                <a:effectLst/>
              </a:rPr>
              <a:t> ý của </a:t>
            </a:r>
            <a:r>
              <a:rPr lang="en-US" baseline="0" dirty="0" err="1">
                <a:effectLst/>
              </a:rPr>
              <a:t>hàm</a:t>
            </a:r>
            <a:r>
              <a:rPr lang="en-US" dirty="0">
                <a:effectLst/>
              </a:rPr>
              <a:t> open()</a:t>
            </a:r>
          </a:p>
          <a:p>
            <a:pPr lvl="1"/>
            <a:r>
              <a:rPr lang="en-US" dirty="0">
                <a:effectLst/>
              </a:rPr>
              <a:t>- int open(const char *pathname, int flags);</a:t>
            </a:r>
          </a:p>
          <a:p>
            <a:pPr lvl="2"/>
            <a:r>
              <a:rPr lang="en-US" dirty="0">
                <a:effectLst/>
              </a:rPr>
              <a:t>Header:</a:t>
            </a:r>
          </a:p>
          <a:p>
            <a:pPr lvl="3"/>
            <a:r>
              <a:rPr lang="en-US" dirty="0">
                <a:effectLst/>
              </a:rPr>
              <a:t>#include &lt;sys/</a:t>
            </a:r>
            <a:r>
              <a:rPr lang="en-US" dirty="0" err="1">
                <a:effectLst/>
              </a:rPr>
              <a:t>types.h</a:t>
            </a:r>
            <a:r>
              <a:rPr lang="en-US" dirty="0">
                <a:effectLst/>
              </a:rPr>
              <a:t>&gt;</a:t>
            </a:r>
          </a:p>
          <a:p>
            <a:pPr lvl="3"/>
            <a:r>
              <a:rPr lang="en-US" dirty="0">
                <a:effectLst/>
              </a:rPr>
              <a:t>#include &lt;sys/</a:t>
            </a:r>
            <a:r>
              <a:rPr lang="en-US" dirty="0" err="1">
                <a:effectLst/>
              </a:rPr>
              <a:t>stat.h</a:t>
            </a:r>
            <a:r>
              <a:rPr lang="en-US" dirty="0">
                <a:effectLst/>
              </a:rPr>
              <a:t>&gt;</a:t>
            </a:r>
          </a:p>
          <a:p>
            <a:pPr lvl="3"/>
            <a:r>
              <a:rPr lang="en-US" dirty="0">
                <a:effectLst/>
              </a:rPr>
              <a:t>#include &lt;</a:t>
            </a:r>
            <a:r>
              <a:rPr lang="en-US" dirty="0" err="1">
                <a:effectLst/>
              </a:rPr>
              <a:t>fcntl.h</a:t>
            </a:r>
            <a:r>
              <a:rPr lang="en-US" dirty="0">
                <a:effectLst/>
              </a:rPr>
              <a:t>&gt;</a:t>
            </a:r>
          </a:p>
          <a:p>
            <a:pPr lvl="0"/>
            <a:r>
              <a:rPr lang="en-US" dirty="0" err="1">
                <a:effectLst/>
              </a:rPr>
              <a:t>Những</a:t>
            </a:r>
            <a:r>
              <a:rPr lang="en-US" baseline="0" dirty="0">
                <a:effectLst/>
              </a:rPr>
              <a:t> </a:t>
            </a:r>
            <a:r>
              <a:rPr lang="en-US" baseline="0" dirty="0" err="1">
                <a:effectLst/>
              </a:rPr>
              <a:t>lưu</a:t>
            </a:r>
            <a:r>
              <a:rPr lang="en-US" baseline="0" dirty="0">
                <a:effectLst/>
              </a:rPr>
              <a:t> ý của </a:t>
            </a:r>
            <a:r>
              <a:rPr lang="en-US" baseline="0" dirty="0" err="1">
                <a:effectLst/>
              </a:rPr>
              <a:t>hàm</a:t>
            </a:r>
            <a:r>
              <a:rPr lang="en-US" dirty="0">
                <a:effectLst/>
              </a:rPr>
              <a:t> sync()</a:t>
            </a:r>
          </a:p>
          <a:p>
            <a:pPr lvl="1"/>
            <a:r>
              <a:rPr lang="vi-VN" dirty="0">
                <a:effectLst/>
              </a:rPr>
              <a:t>Flush tất cả cached data của tất cả các file đang mở trong hệ thống xuống ổ cứng. Có thể sẽ rất chậm do phải sync data cho cả chương trình khác.</a:t>
            </a:r>
            <a:r>
              <a:rPr lang="en-US" dirty="0">
                <a:effectLst/>
              </a:rPr>
              <a:t> Do </a:t>
            </a:r>
            <a:r>
              <a:rPr lang="en-US" dirty="0" err="1">
                <a:effectLst/>
              </a:rPr>
              <a:t>đó</a:t>
            </a:r>
            <a:r>
              <a:rPr lang="en-US" baseline="0" dirty="0">
                <a:effectLst/>
              </a:rPr>
              <a:t> </a:t>
            </a:r>
            <a:r>
              <a:rPr lang="en-US" baseline="0" dirty="0" err="1">
                <a:effectLst/>
              </a:rPr>
              <a:t>hàm</a:t>
            </a:r>
            <a:r>
              <a:rPr lang="en-US" baseline="0" dirty="0">
                <a:effectLst/>
              </a:rPr>
              <a:t> sync() </a:t>
            </a:r>
            <a:r>
              <a:rPr lang="en-US" baseline="0" dirty="0" err="1">
                <a:effectLst/>
              </a:rPr>
              <a:t>có</a:t>
            </a:r>
            <a:r>
              <a:rPr lang="en-US" baseline="0" dirty="0">
                <a:effectLst/>
              </a:rPr>
              <a:t> </a:t>
            </a:r>
            <a:r>
              <a:rPr lang="en-US" baseline="0" dirty="0" err="1">
                <a:effectLst/>
              </a:rPr>
              <a:t>thể</a:t>
            </a:r>
            <a:r>
              <a:rPr lang="en-US" baseline="0" dirty="0">
                <a:effectLst/>
              </a:rPr>
              <a:t> </a:t>
            </a:r>
            <a:r>
              <a:rPr lang="en-US" baseline="0" dirty="0" err="1">
                <a:effectLst/>
              </a:rPr>
              <a:t>gây</a:t>
            </a:r>
            <a:r>
              <a:rPr lang="en-US" baseline="0" dirty="0">
                <a:effectLst/>
              </a:rPr>
              <a:t> </a:t>
            </a:r>
            <a:r>
              <a:rPr lang="en-US" baseline="0" dirty="0" err="1">
                <a:effectLst/>
              </a:rPr>
              <a:t>treo</a:t>
            </a:r>
            <a:r>
              <a:rPr lang="en-US" baseline="0" dirty="0">
                <a:effectLst/>
              </a:rPr>
              <a:t> </a:t>
            </a:r>
            <a:r>
              <a:rPr lang="en-US" baseline="0" dirty="0" err="1">
                <a:effectLst/>
              </a:rPr>
              <a:t>hoặc</a:t>
            </a:r>
            <a:r>
              <a:rPr lang="en-US" baseline="0" dirty="0">
                <a:effectLst/>
              </a:rPr>
              <a:t> crash </a:t>
            </a:r>
            <a:r>
              <a:rPr lang="en-US" baseline="0" dirty="0" err="1">
                <a:effectLst/>
              </a:rPr>
              <a:t>chương</a:t>
            </a:r>
            <a:r>
              <a:rPr lang="en-US" baseline="0" dirty="0">
                <a:effectLst/>
              </a:rPr>
              <a:t> </a:t>
            </a:r>
            <a:r>
              <a:rPr lang="en-US" baseline="0" dirty="0" err="1">
                <a:effectLst/>
              </a:rPr>
              <a:t>trình</a:t>
            </a:r>
            <a:r>
              <a:rPr lang="en-US" baseline="0" dirty="0">
                <a:effectLst/>
              </a:rPr>
              <a:t> </a:t>
            </a:r>
            <a:r>
              <a:rPr lang="en-US" baseline="0" dirty="0" err="1">
                <a:effectLst/>
              </a:rPr>
              <a:t>gọi</a:t>
            </a:r>
            <a:r>
              <a:rPr lang="en-US" baseline="0" dirty="0">
                <a:effectLst/>
              </a:rPr>
              <a:t> </a:t>
            </a:r>
            <a:r>
              <a:rPr lang="en-US" baseline="0" dirty="0" err="1">
                <a:effectLst/>
              </a:rPr>
              <a:t>nó</a:t>
            </a:r>
            <a:r>
              <a:rPr lang="en-US" baseline="0" dirty="0">
                <a:effectLst/>
              </a:rPr>
              <a:t> </a:t>
            </a:r>
            <a:r>
              <a:rPr lang="en-US" baseline="0" dirty="0" err="1">
                <a:effectLst/>
              </a:rPr>
              <a:t>nếu</a:t>
            </a:r>
            <a:r>
              <a:rPr lang="en-US" baseline="0" dirty="0">
                <a:effectLst/>
              </a:rPr>
              <a:t> ở </a:t>
            </a:r>
            <a:r>
              <a:rPr lang="en-US" baseline="0" dirty="0" err="1">
                <a:effectLst/>
              </a:rPr>
              <a:t>chương</a:t>
            </a:r>
            <a:r>
              <a:rPr lang="en-US" baseline="0" dirty="0">
                <a:effectLst/>
              </a:rPr>
              <a:t> </a:t>
            </a:r>
            <a:r>
              <a:rPr lang="en-US" baseline="0" dirty="0" err="1">
                <a:effectLst/>
              </a:rPr>
              <a:t>trình</a:t>
            </a:r>
            <a:r>
              <a:rPr lang="en-US" baseline="0" dirty="0">
                <a:effectLst/>
              </a:rPr>
              <a:t> </a:t>
            </a:r>
            <a:r>
              <a:rPr lang="en-US" baseline="0" dirty="0" err="1">
                <a:effectLst/>
              </a:rPr>
              <a:t>khác</a:t>
            </a:r>
            <a:r>
              <a:rPr lang="en-US" baseline="0" dirty="0">
                <a:effectLst/>
              </a:rPr>
              <a:t> </a:t>
            </a:r>
            <a:r>
              <a:rPr lang="en-US" baseline="0" dirty="0" err="1">
                <a:effectLst/>
              </a:rPr>
              <a:t>ghi</a:t>
            </a:r>
            <a:r>
              <a:rPr lang="en-US" baseline="0" dirty="0">
                <a:effectLst/>
              </a:rPr>
              <a:t> </a:t>
            </a:r>
            <a:r>
              <a:rPr lang="en-US" baseline="0" dirty="0" err="1">
                <a:effectLst/>
              </a:rPr>
              <a:t>quá</a:t>
            </a:r>
            <a:r>
              <a:rPr lang="en-US" baseline="0" dirty="0">
                <a:effectLst/>
              </a:rPr>
              <a:t> </a:t>
            </a:r>
            <a:r>
              <a:rPr lang="en-US" baseline="0" dirty="0" err="1">
                <a:effectLst/>
              </a:rPr>
              <a:t>nhiều</a:t>
            </a:r>
            <a:r>
              <a:rPr lang="en-US" baseline="0" dirty="0">
                <a:effectLst/>
              </a:rPr>
              <a:t> data </a:t>
            </a:r>
            <a:r>
              <a:rPr lang="en-US" baseline="0" dirty="0" err="1">
                <a:effectLst/>
              </a:rPr>
              <a:t>xuống</a:t>
            </a:r>
            <a:r>
              <a:rPr lang="en-US" baseline="0" dirty="0">
                <a:effectLst/>
              </a:rPr>
              <a:t> ổ </a:t>
            </a:r>
            <a:r>
              <a:rPr lang="en-US" baseline="0" dirty="0" err="1">
                <a:effectLst/>
              </a:rPr>
              <a:t>cứng</a:t>
            </a:r>
            <a:r>
              <a:rPr lang="en-US" baseline="0" dirty="0">
                <a:effectLst/>
              </a:rPr>
              <a:t>.</a:t>
            </a:r>
            <a:endParaRPr lang="en-US" dirty="0">
              <a:effectLst/>
            </a:endParaRPr>
          </a:p>
          <a:p>
            <a:pPr lvl="1"/>
            <a:r>
              <a:rPr lang="en-US" dirty="0">
                <a:effectLst/>
              </a:rPr>
              <a:t>int </a:t>
            </a:r>
            <a:r>
              <a:rPr lang="en-US" dirty="0" err="1">
                <a:effectLst/>
              </a:rPr>
              <a:t>syncfs</a:t>
            </a:r>
            <a:r>
              <a:rPr lang="en-US" dirty="0">
                <a:effectLst/>
              </a:rPr>
              <a:t>(int fd):</a:t>
            </a:r>
            <a:r>
              <a:rPr lang="en-US" baseline="0" dirty="0">
                <a:effectLst/>
              </a:rPr>
              <a:t> </a:t>
            </a:r>
            <a:r>
              <a:rPr lang="en-US" baseline="0" dirty="0" err="1">
                <a:effectLst/>
              </a:rPr>
              <a:t>Chỉ</a:t>
            </a:r>
            <a:r>
              <a:rPr lang="en-US" baseline="0" dirty="0">
                <a:effectLst/>
              </a:rPr>
              <a:t> sync cho </a:t>
            </a:r>
            <a:r>
              <a:rPr lang="en-US" baseline="0" dirty="0" err="1">
                <a:effectLst/>
              </a:rPr>
              <a:t>riêng</a:t>
            </a:r>
            <a:r>
              <a:rPr lang="en-US" baseline="0" dirty="0">
                <a:effectLst/>
              </a:rPr>
              <a:t> 1 file</a:t>
            </a:r>
            <a:endParaRPr lang="en-US" dirty="0">
              <a:effectLst/>
            </a:endParaRPr>
          </a:p>
          <a:p>
            <a:r>
              <a:rPr lang="en-US" dirty="0" err="1">
                <a:effectLst/>
              </a:rPr>
              <a:t>Những</a:t>
            </a:r>
            <a:r>
              <a:rPr lang="en-US" baseline="0" dirty="0">
                <a:effectLst/>
              </a:rPr>
              <a:t> </a:t>
            </a:r>
            <a:r>
              <a:rPr lang="en-US" baseline="0" dirty="0" err="1">
                <a:effectLst/>
              </a:rPr>
              <a:t>lưu</a:t>
            </a:r>
            <a:r>
              <a:rPr lang="en-US" baseline="0" dirty="0">
                <a:effectLst/>
              </a:rPr>
              <a:t> ý của </a:t>
            </a:r>
            <a:r>
              <a:rPr lang="en-US" baseline="0" dirty="0" err="1">
                <a:effectLst/>
              </a:rPr>
              <a:t>hàm</a:t>
            </a:r>
            <a:r>
              <a:rPr lang="en-US" dirty="0">
                <a:effectLst/>
              </a:rPr>
              <a:t> close()</a:t>
            </a:r>
          </a:p>
          <a:p>
            <a:pPr lvl="1"/>
            <a:r>
              <a:rPr lang="en-US" dirty="0">
                <a:effectLst/>
              </a:rPr>
              <a:t>Free file pointer</a:t>
            </a:r>
          </a:p>
          <a:p>
            <a:pPr lvl="1"/>
            <a:r>
              <a:rPr lang="vi-VN" dirty="0">
                <a:effectLst/>
              </a:rPr>
              <a:t>Sẽ sync data trước khi close</a:t>
            </a:r>
            <a:endParaRPr lang="en-US" dirty="0">
              <a:effectLst/>
            </a:endParaRPr>
          </a:p>
          <a:p>
            <a:pPr lvl="1"/>
            <a:r>
              <a:rPr lang="en-US" dirty="0" err="1">
                <a:effectLst/>
              </a:rPr>
              <a:t>Xóa</a:t>
            </a:r>
            <a:r>
              <a:rPr lang="en-US" dirty="0">
                <a:effectLst/>
              </a:rPr>
              <a:t> </a:t>
            </a:r>
            <a:r>
              <a:rPr lang="en-US" dirty="0" err="1">
                <a:effectLst/>
              </a:rPr>
              <a:t>hàng</a:t>
            </a:r>
            <a:r>
              <a:rPr lang="en-US" dirty="0">
                <a:effectLst/>
              </a:rPr>
              <a:t> </a:t>
            </a:r>
            <a:r>
              <a:rPr lang="en-US" dirty="0" err="1">
                <a:effectLst/>
              </a:rPr>
              <a:t>chứa</a:t>
            </a:r>
            <a:r>
              <a:rPr lang="en-US" dirty="0">
                <a:effectLst/>
              </a:rPr>
              <a:t> file fd đó trong file table của process</a:t>
            </a:r>
          </a:p>
          <a:p>
            <a:pPr lvl="1"/>
            <a:r>
              <a:rPr lang="en-US" dirty="0" err="1">
                <a:effectLst/>
              </a:rPr>
              <a:t>Khi</a:t>
            </a:r>
            <a:r>
              <a:rPr lang="en-US" dirty="0">
                <a:effectLst/>
              </a:rPr>
              <a:t> process </a:t>
            </a:r>
            <a:r>
              <a:rPr lang="en-US" dirty="0" err="1">
                <a:effectLst/>
              </a:rPr>
              <a:t>kết</a:t>
            </a:r>
            <a:r>
              <a:rPr lang="en-US" dirty="0">
                <a:effectLst/>
              </a:rPr>
              <a:t> </a:t>
            </a:r>
            <a:r>
              <a:rPr lang="en-US" dirty="0" err="1">
                <a:effectLst/>
              </a:rPr>
              <a:t>thúc</a:t>
            </a:r>
            <a:r>
              <a:rPr lang="en-US" dirty="0">
                <a:effectLst/>
              </a:rPr>
              <a:t> thông qua </a:t>
            </a:r>
            <a:r>
              <a:rPr lang="en-US" dirty="0" err="1">
                <a:effectLst/>
              </a:rPr>
              <a:t>gọi</a:t>
            </a:r>
            <a:r>
              <a:rPr lang="en-US" dirty="0">
                <a:effectLst/>
              </a:rPr>
              <a:t> </a:t>
            </a:r>
            <a:r>
              <a:rPr lang="en-US" dirty="0" err="1">
                <a:effectLst/>
              </a:rPr>
              <a:t>hàm</a:t>
            </a:r>
            <a:r>
              <a:rPr lang="en-US" dirty="0">
                <a:effectLst/>
              </a:rPr>
              <a:t> exit() </a:t>
            </a:r>
            <a:r>
              <a:rPr lang="en-US" dirty="0" err="1">
                <a:effectLst/>
              </a:rPr>
              <a:t>hoặc</a:t>
            </a:r>
            <a:r>
              <a:rPr lang="en-US" dirty="0">
                <a:effectLst/>
              </a:rPr>
              <a:t> return trong </a:t>
            </a:r>
            <a:r>
              <a:rPr lang="en-US" dirty="0" err="1">
                <a:effectLst/>
              </a:rPr>
              <a:t>hàm</a:t>
            </a:r>
            <a:r>
              <a:rPr lang="en-US" dirty="0">
                <a:effectLst/>
              </a:rPr>
              <a:t> main </a:t>
            </a:r>
            <a:r>
              <a:rPr lang="en-US" dirty="0" err="1">
                <a:effectLst/>
              </a:rPr>
              <a:t>thì</a:t>
            </a:r>
            <a:r>
              <a:rPr lang="en-US" dirty="0">
                <a:effectLst/>
              </a:rPr>
              <a:t> OS sẽ </a:t>
            </a:r>
            <a:r>
              <a:rPr lang="en-US" dirty="0" err="1">
                <a:effectLst/>
              </a:rPr>
              <a:t>tự</a:t>
            </a:r>
            <a:r>
              <a:rPr lang="en-US" dirty="0">
                <a:effectLst/>
              </a:rPr>
              <a:t> </a:t>
            </a:r>
            <a:r>
              <a:rPr lang="en-US" dirty="0" err="1">
                <a:effectLst/>
              </a:rPr>
              <a:t>động</a:t>
            </a:r>
            <a:r>
              <a:rPr lang="en-US" dirty="0">
                <a:effectLst/>
              </a:rPr>
              <a:t> call close() cho </a:t>
            </a:r>
            <a:r>
              <a:rPr lang="en-US" dirty="0" err="1">
                <a:effectLst/>
              </a:rPr>
              <a:t>tất</a:t>
            </a:r>
            <a:r>
              <a:rPr lang="en-US" dirty="0">
                <a:effectLst/>
              </a:rPr>
              <a:t> </a:t>
            </a:r>
            <a:r>
              <a:rPr lang="en-US" dirty="0" err="1">
                <a:effectLst/>
              </a:rPr>
              <a:t>cả</a:t>
            </a:r>
            <a:r>
              <a:rPr lang="en-US" dirty="0">
                <a:effectLst/>
              </a:rPr>
              <a:t> các file có trong file table.</a:t>
            </a:r>
          </a:p>
          <a:p>
            <a:pPr lvl="0"/>
            <a:r>
              <a:rPr lang="en-US" dirty="0" err="1">
                <a:effectLst/>
              </a:rPr>
              <a:t>Phần</a:t>
            </a:r>
            <a:r>
              <a:rPr lang="en-US" baseline="0" dirty="0">
                <a:effectLst/>
              </a:rPr>
              <a:t> implement file system trong source code của kernel </a:t>
            </a:r>
            <a:r>
              <a:rPr lang="en-US" baseline="0" dirty="0" err="1">
                <a:effectLst/>
              </a:rPr>
              <a:t>rất</a:t>
            </a:r>
            <a:r>
              <a:rPr lang="en-US" baseline="0" dirty="0">
                <a:effectLst/>
              </a:rPr>
              <a:t> </a:t>
            </a:r>
            <a:r>
              <a:rPr lang="en-US" baseline="0" dirty="0" err="1">
                <a:effectLst/>
              </a:rPr>
              <a:t>phức</a:t>
            </a:r>
            <a:r>
              <a:rPr lang="en-US" baseline="0" dirty="0">
                <a:effectLst/>
              </a:rPr>
              <a:t> </a:t>
            </a:r>
            <a:r>
              <a:rPr lang="en-US" baseline="0" dirty="0" err="1">
                <a:effectLst/>
              </a:rPr>
              <a:t>tạp</a:t>
            </a:r>
            <a:r>
              <a:rPr lang="en-US" baseline="0" dirty="0">
                <a:effectLst/>
              </a:rPr>
              <a:t>.</a:t>
            </a:r>
          </a:p>
          <a:p>
            <a:pPr lvl="0"/>
            <a:r>
              <a:rPr lang="en-US" baseline="0" dirty="0" err="1">
                <a:effectLst/>
              </a:rPr>
              <a:t>Ví</a:t>
            </a:r>
            <a:r>
              <a:rPr lang="en-US" baseline="0" dirty="0">
                <a:effectLst/>
              </a:rPr>
              <a:t> </a:t>
            </a:r>
            <a:r>
              <a:rPr lang="en-US" baseline="0" dirty="0" err="1">
                <a:effectLst/>
              </a:rPr>
              <a:t>dụ</a:t>
            </a:r>
            <a:r>
              <a:rPr lang="en-US" baseline="0" dirty="0">
                <a:effectLst/>
              </a:rPr>
              <a:t> </a:t>
            </a:r>
            <a:r>
              <a:rPr lang="en-US" baseline="0" dirty="0" err="1">
                <a:effectLst/>
              </a:rPr>
              <a:t>đọc</a:t>
            </a:r>
            <a:r>
              <a:rPr lang="en-US" baseline="0" dirty="0">
                <a:effectLst/>
              </a:rPr>
              <a:t> </a:t>
            </a:r>
            <a:r>
              <a:rPr lang="en-US" baseline="0" dirty="0" err="1">
                <a:effectLst/>
              </a:rPr>
              <a:t>ghi</a:t>
            </a:r>
            <a:r>
              <a:rPr lang="en-US" baseline="0" dirty="0">
                <a:effectLst/>
              </a:rPr>
              <a:t> 1 file </a:t>
            </a:r>
            <a:r>
              <a:rPr lang="en-US" baseline="0" dirty="0" err="1">
                <a:effectLst/>
              </a:rPr>
              <a:t>đơn</a:t>
            </a:r>
            <a:r>
              <a:rPr lang="en-US" baseline="0" dirty="0">
                <a:effectLst/>
              </a:rPr>
              <a:t> </a:t>
            </a:r>
            <a:r>
              <a:rPr lang="en-US" baseline="0" dirty="0" err="1">
                <a:effectLst/>
              </a:rPr>
              <a:t>giản</a:t>
            </a:r>
            <a:endParaRPr lang="en-US" dirty="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92379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Vẽ bảng file table cho mọi người xem</a:t>
            </a:r>
            <a:endParaRPr lang="en-US" dirty="0"/>
          </a:p>
          <a:p>
            <a:r>
              <a:rPr lang="en-US" dirty="0"/>
              <a:t>source code: </a:t>
            </a:r>
            <a:r>
              <a:rPr lang="en-US" dirty="0" err="1"/>
              <a:t>task_struct</a:t>
            </a:r>
            <a:r>
              <a:rPr lang="en-US" dirty="0"/>
              <a:t>-&gt;files-&gt;</a:t>
            </a:r>
            <a:r>
              <a:rPr lang="en-US" dirty="0" err="1"/>
              <a:t>fdtable</a:t>
            </a:r>
            <a:endParaRPr lang="en-US" dirty="0"/>
          </a:p>
          <a:p>
            <a:r>
              <a:rPr lang="en-US" dirty="0" err="1"/>
              <a:t>Bản</a:t>
            </a:r>
            <a:r>
              <a:rPr lang="en-US" dirty="0"/>
              <a:t> </a:t>
            </a:r>
            <a:r>
              <a:rPr lang="en-US" dirty="0" err="1"/>
              <a:t>chất</a:t>
            </a:r>
            <a:r>
              <a:rPr lang="en-US" dirty="0"/>
              <a:t> của file fd</a:t>
            </a:r>
          </a:p>
          <a:p>
            <a:r>
              <a:rPr lang="en-US" dirty="0"/>
              <a:t>	</a:t>
            </a:r>
            <a:r>
              <a:rPr lang="vi-VN" dirty="0"/>
              <a:t>Là số nguyên dương</a:t>
            </a:r>
            <a:endParaRPr lang="en-US" dirty="0"/>
          </a:p>
          <a:p>
            <a:r>
              <a:rPr lang="en-US" dirty="0"/>
              <a:t>	</a:t>
            </a:r>
            <a:r>
              <a:rPr lang="vi-VN" dirty="0"/>
              <a:t>Là số nguyên dương đại diện cho index của file pointer trong bảng file table của process</a:t>
            </a:r>
            <a:endParaRPr lang="en-US" dirty="0"/>
          </a:p>
          <a:p>
            <a:r>
              <a:rPr lang="en-US" dirty="0"/>
              <a:t>	</a:t>
            </a:r>
            <a:r>
              <a:rPr lang="vi-VN" dirty="0"/>
              <a:t>STDIN, STDOUT và STDERR chính là 3 file fd được tạo ra khi process start. Chúng chiếm 3 vị trí đầu tiên trong bảng file table.</a:t>
            </a:r>
            <a:endParaRPr lang="en-US" dirty="0"/>
          </a:p>
          <a:p>
            <a:r>
              <a:rPr lang="en-US" dirty="0"/>
              <a:t>	</a:t>
            </a:r>
            <a:r>
              <a:rPr lang="en-US" dirty="0" err="1"/>
              <a:t>Toán</a:t>
            </a:r>
            <a:r>
              <a:rPr lang="en-US" dirty="0"/>
              <a:t> </a:t>
            </a:r>
            <a:r>
              <a:rPr lang="en-US" dirty="0" err="1"/>
              <a:t>tử</a:t>
            </a:r>
            <a:r>
              <a:rPr lang="en-US" dirty="0"/>
              <a:t> "&gt;"?</a:t>
            </a:r>
          </a:p>
          <a:p>
            <a:r>
              <a:rPr lang="en-US" dirty="0"/>
              <a:t>		</a:t>
            </a:r>
            <a:r>
              <a:rPr lang="vi-VN" dirty="0"/>
              <a:t>Tác dụng thay đổi các file STDIN, STDOUT, STDERR của process khi nó được tạo ra</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991807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Đa số các thiết bị lưu trữ được thiết kế theo dạng block. Mỗi lần đọc thông thường sẽ đọc được ít nhất là 512 bytes. Nguyên nhân là do giới hạn của phần cứng, ví dụ ổ cứng cần 1 khoảng thời gian tối thiểu để quay và dừng lại, do đó nó không thể đọc chỉ 1 byte mà thông thường sẽ đọc được tối thiểu 512 bytes.</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2696501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Hệ</a:t>
            </a:r>
            <a:r>
              <a:rPr lang="en-US" dirty="0"/>
              <a:t> </a:t>
            </a:r>
            <a:r>
              <a:rPr lang="en-US" dirty="0" err="1"/>
              <a:t>thống</a:t>
            </a:r>
            <a:r>
              <a:rPr lang="en-US" dirty="0"/>
              <a:t> </a:t>
            </a:r>
            <a:r>
              <a:rPr lang="en-US" dirty="0" err="1"/>
              <a:t>sử</a:t>
            </a:r>
            <a:r>
              <a:rPr lang="en-US" dirty="0"/>
              <a:t> </a:t>
            </a:r>
            <a:r>
              <a:rPr lang="en-US" dirty="0" err="1"/>
              <a:t>dụng</a:t>
            </a:r>
            <a:r>
              <a:rPr lang="en-US" dirty="0"/>
              <a:t> 1 </a:t>
            </a:r>
            <a:r>
              <a:rPr lang="en-US" dirty="0" err="1"/>
              <a:t>phần</a:t>
            </a:r>
            <a:r>
              <a:rPr lang="en-US" dirty="0"/>
              <a:t> RAM </a:t>
            </a:r>
            <a:r>
              <a:rPr lang="en-US" dirty="0" err="1"/>
              <a:t>làm</a:t>
            </a:r>
            <a:r>
              <a:rPr lang="en-US" dirty="0"/>
              <a:t> </a:t>
            </a:r>
            <a:r>
              <a:rPr lang="en-US" dirty="0" err="1"/>
              <a:t>bộ</a:t>
            </a:r>
            <a:r>
              <a:rPr lang="en-US" dirty="0"/>
              <a:t> </a:t>
            </a:r>
            <a:r>
              <a:rPr lang="en-US" dirty="0" err="1"/>
              <a:t>nhớ</a:t>
            </a:r>
            <a:r>
              <a:rPr lang="en-US" dirty="0"/>
              <a:t> cached </a:t>
            </a:r>
            <a:r>
              <a:rPr lang="en-US" dirty="0" err="1"/>
              <a:t>cho</a:t>
            </a:r>
            <a:r>
              <a:rPr lang="en-US" dirty="0"/>
              <a:t> </a:t>
            </a:r>
            <a:r>
              <a:rPr lang="en-US" dirty="0" err="1"/>
              <a:t>việc</a:t>
            </a:r>
            <a:r>
              <a:rPr lang="en-US" dirty="0"/>
              <a:t> </a:t>
            </a:r>
            <a:r>
              <a:rPr lang="en-US" dirty="0" err="1"/>
              <a:t>đọc</a:t>
            </a:r>
            <a:r>
              <a:rPr lang="en-US" dirty="0"/>
              <a:t> </a:t>
            </a:r>
            <a:r>
              <a:rPr lang="en-US" dirty="0" err="1"/>
              <a:t>ghi</a:t>
            </a:r>
            <a:r>
              <a:rPr lang="en-US" dirty="0"/>
              <a:t> file.</a:t>
            </a:r>
          </a:p>
          <a:p>
            <a:pPr lvl="1"/>
            <a:r>
              <a:rPr lang="vi-VN" dirty="0"/>
              <a:t>Việc đọc ghi dữ liệu trong file thông thường sẽ đọc qua cached để tăng tốc độ của hệ thống. Ví dụ như việc đọc 1 byte từ ổ cứng, khi đó OS vẫn đọc cả sector là 512 bytes, tuy nhiên chỉ lấy 1 bytes trả về cho app, số bytes còn lại được cất vào cached nằm trong RAM, nếu lần đọc sau đọc data nằm trong sector đó thì sẽ lấy từ cached mà không cần đọc xuống ổ cứng.</a:t>
            </a:r>
            <a:endParaRPr lang="en-US" dirty="0"/>
          </a:p>
          <a:p>
            <a:pPr lvl="1"/>
            <a:r>
              <a:rPr lang="vi-VN" dirty="0"/>
              <a:t>Việc ghi data thông thường OS sẽ ghi vào cached nằm trong RAM. Trong kernel có 1 thread sẽ định kỳ flush tất cả các cached và file. Ngoài ra có thể sử dụng hàm sync() hoặc setting flag lúc open file để chỉ định không sử dụng cached.</a:t>
            </a:r>
            <a:endParaRPr lang="en-US" dirty="0"/>
          </a:p>
          <a:p>
            <a:pPr lvl="1"/>
            <a:r>
              <a:rPr lang="en-US" dirty="0" err="1"/>
              <a:t>wakeup_flusher_threads</a:t>
            </a:r>
            <a:r>
              <a:rPr lang="en-US" dirty="0"/>
              <a:t>: kernel 4.14</a:t>
            </a:r>
          </a:p>
          <a:p>
            <a:pPr lvl="0"/>
            <a:r>
              <a:rPr lang="en-US" dirty="0" err="1"/>
              <a:t>Mỗi</a:t>
            </a:r>
            <a:r>
              <a:rPr lang="en-US" dirty="0"/>
              <a:t> file </a:t>
            </a:r>
            <a:r>
              <a:rPr lang="en-US" dirty="0" err="1"/>
              <a:t>khi</a:t>
            </a:r>
            <a:r>
              <a:rPr lang="en-US" dirty="0"/>
              <a:t> open </a:t>
            </a:r>
            <a:r>
              <a:rPr lang="en-US" dirty="0" err="1"/>
              <a:t>sẽ</a:t>
            </a:r>
            <a:r>
              <a:rPr lang="en-US" dirty="0"/>
              <a:t> </a:t>
            </a:r>
            <a:r>
              <a:rPr lang="en-US" dirty="0" err="1"/>
              <a:t>tạo</a:t>
            </a:r>
            <a:r>
              <a:rPr lang="en-US" dirty="0"/>
              <a:t> </a:t>
            </a:r>
            <a:r>
              <a:rPr lang="en-US" dirty="0" err="1"/>
              <a:t>ra</a:t>
            </a:r>
            <a:r>
              <a:rPr lang="en-US" dirty="0"/>
              <a:t> 1 </a:t>
            </a:r>
            <a:r>
              <a:rPr lang="en-US" dirty="0" err="1"/>
              <a:t>inode</a:t>
            </a:r>
            <a:r>
              <a:rPr lang="en-US" dirty="0"/>
              <a:t>. </a:t>
            </a:r>
            <a:r>
              <a:rPr lang="en-US" dirty="0" err="1"/>
              <a:t>Mỗi</a:t>
            </a:r>
            <a:r>
              <a:rPr lang="en-US" dirty="0"/>
              <a:t> </a:t>
            </a:r>
            <a:r>
              <a:rPr lang="en-US" dirty="0" err="1"/>
              <a:t>inode</a:t>
            </a:r>
            <a:r>
              <a:rPr lang="en-US" dirty="0"/>
              <a:t> </a:t>
            </a:r>
            <a:r>
              <a:rPr lang="en-US" dirty="0" err="1"/>
              <a:t>sẽ</a:t>
            </a:r>
            <a:r>
              <a:rPr lang="en-US" dirty="0"/>
              <a:t> </a:t>
            </a:r>
            <a:r>
              <a:rPr lang="en-US" dirty="0" err="1"/>
              <a:t>có</a:t>
            </a:r>
            <a:r>
              <a:rPr lang="en-US" dirty="0"/>
              <a:t> </a:t>
            </a:r>
            <a:r>
              <a:rPr lang="en-US" dirty="0" err="1"/>
              <a:t>trỏ</a:t>
            </a:r>
            <a:r>
              <a:rPr lang="en-US" dirty="0"/>
              <a:t> </a:t>
            </a:r>
            <a:r>
              <a:rPr lang="en-US" dirty="0" err="1"/>
              <a:t>đến</a:t>
            </a:r>
            <a:r>
              <a:rPr lang="en-US" dirty="0"/>
              <a:t> </a:t>
            </a:r>
            <a:r>
              <a:rPr lang="en-US" dirty="0" err="1"/>
              <a:t>vùng</a:t>
            </a:r>
            <a:r>
              <a:rPr lang="en-US" dirty="0"/>
              <a:t> </a:t>
            </a:r>
            <a:r>
              <a:rPr lang="en-US" dirty="0" err="1"/>
              <a:t>nhớ</a:t>
            </a:r>
            <a:r>
              <a:rPr lang="en-US" dirty="0"/>
              <a:t> cached </a:t>
            </a:r>
            <a:r>
              <a:rPr lang="en-US" dirty="0" err="1"/>
              <a:t>riêng</a:t>
            </a:r>
            <a:r>
              <a:rPr lang="en-US" dirty="0"/>
              <a:t> </a:t>
            </a:r>
            <a:r>
              <a:rPr lang="en-US" dirty="0" err="1"/>
              <a:t>của</a:t>
            </a:r>
            <a:r>
              <a:rPr lang="en-US" dirty="0"/>
              <a:t> </a:t>
            </a:r>
            <a:r>
              <a:rPr lang="en-US" dirty="0" err="1"/>
              <a:t>nó</a:t>
            </a:r>
            <a:endParaRPr lang="en-US" dirty="0"/>
          </a:p>
          <a:p>
            <a:pPr lvl="1"/>
            <a:r>
              <a:rPr lang="en-US" dirty="0"/>
              <a:t>Source</a:t>
            </a:r>
            <a:r>
              <a:rPr lang="en-US" baseline="0" dirty="0"/>
              <a:t> code: </a:t>
            </a:r>
            <a:r>
              <a:rPr lang="en-US" baseline="0" dirty="0" err="1"/>
              <a:t>struct</a:t>
            </a:r>
            <a:r>
              <a:rPr lang="en-US" baseline="0" dirty="0"/>
              <a:t> </a:t>
            </a:r>
            <a:r>
              <a:rPr lang="en-US" baseline="0" dirty="0" err="1"/>
              <a:t>inode</a:t>
            </a:r>
            <a:r>
              <a:rPr lang="en-US" baseline="0" dirty="0"/>
              <a:t> -&gt; mapping</a:t>
            </a:r>
          </a:p>
          <a:p>
            <a:pPr lvl="0"/>
            <a:r>
              <a:rPr lang="vi-VN" dirty="0"/>
              <a:t>Bộ nhớ cached của 1 file có thể được flush theo cách chủ động hoặc bị động</a:t>
            </a:r>
            <a:endParaRPr lang="en-US" dirty="0"/>
          </a:p>
          <a:p>
            <a:pPr lvl="1"/>
            <a:r>
              <a:rPr lang="en-US" dirty="0" err="1"/>
              <a:t>Chủ</a:t>
            </a:r>
            <a:r>
              <a:rPr lang="en-US" dirty="0"/>
              <a:t> </a:t>
            </a:r>
            <a:r>
              <a:rPr lang="en-US" dirty="0" err="1"/>
              <a:t>động</a:t>
            </a:r>
            <a:r>
              <a:rPr lang="en-US" dirty="0"/>
              <a:t> flush cached: </a:t>
            </a:r>
            <a:r>
              <a:rPr lang="en-US" dirty="0" err="1"/>
              <a:t>gọi</a:t>
            </a:r>
            <a:r>
              <a:rPr lang="en-US" dirty="0"/>
              <a:t> </a:t>
            </a:r>
            <a:r>
              <a:rPr lang="en-US" dirty="0" err="1"/>
              <a:t>hàm</a:t>
            </a:r>
            <a:r>
              <a:rPr lang="en-US" dirty="0"/>
              <a:t> </a:t>
            </a:r>
            <a:r>
              <a:rPr lang="en-US" dirty="0" err="1"/>
              <a:t>fflush</a:t>
            </a:r>
            <a:r>
              <a:rPr lang="en-US" dirty="0"/>
              <a:t>, sync(), </a:t>
            </a:r>
            <a:r>
              <a:rPr lang="en-US" dirty="0" err="1"/>
              <a:t>fsync</a:t>
            </a:r>
            <a:r>
              <a:rPr lang="en-US" dirty="0"/>
              <a:t>() </a:t>
            </a:r>
            <a:r>
              <a:rPr lang="en-US" dirty="0" err="1"/>
              <a:t>hoặc</a:t>
            </a:r>
            <a:r>
              <a:rPr lang="en-US" dirty="0"/>
              <a:t> close() file</a:t>
            </a:r>
          </a:p>
          <a:p>
            <a:pPr lvl="1"/>
            <a:r>
              <a:rPr lang="vi-VN" dirty="0"/>
              <a:t>Bị động flush cached: Process kết thúc bằng hàm exit hoặc câu lệnh return hoặc được kernel thread flush cached.</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423987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3770601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Sử</a:t>
            </a:r>
            <a:r>
              <a:rPr lang="en-US" dirty="0"/>
              <a:t> </a:t>
            </a:r>
            <a:r>
              <a:rPr lang="en-US" dirty="0" err="1"/>
              <a:t>dụng</a:t>
            </a:r>
            <a:r>
              <a:rPr lang="en-US" dirty="0"/>
              <a:t> asynchronous read/write.</a:t>
            </a:r>
          </a:p>
          <a:p>
            <a:pPr lvl="1"/>
            <a:r>
              <a:rPr lang="vi-VN" dirty="0"/>
              <a:t>Các hàm asynchronous sẽ tạo ra 1 request đọc/ghi xuống driver. Sau đó chương trình gọi nó sẽ không bị block mà chạy tiếp được câu lệnh bên dưới. Driver sẽ tự đọc data từ ổ cứng, đến khi đọc đủ số byte thì nó sẽ update status vào biến aio_error cho application biết.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13845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Nằm</a:t>
            </a:r>
            <a:r>
              <a:rPr lang="en-US" baseline="0" dirty="0"/>
              <a:t> trong header</a:t>
            </a:r>
            <a:r>
              <a:rPr lang="en-US" dirty="0"/>
              <a:t> &lt;sys/</a:t>
            </a:r>
            <a:r>
              <a:rPr lang="en-US" dirty="0" err="1"/>
              <a:t>stat.h</a:t>
            </a:r>
            <a:r>
              <a:rPr lang="en-US" dirty="0"/>
              <a:t>&gt;</a:t>
            </a:r>
          </a:p>
          <a:p>
            <a:r>
              <a:rPr lang="en-US" dirty="0" err="1"/>
              <a:t>Mô</a:t>
            </a:r>
            <a:r>
              <a:rPr lang="en-US" baseline="0" dirty="0"/>
              <a:t> </a:t>
            </a:r>
            <a:r>
              <a:rPr lang="en-US" baseline="0" dirty="0" err="1"/>
              <a:t>tả</a:t>
            </a:r>
            <a:r>
              <a:rPr lang="en-US" baseline="0" dirty="0"/>
              <a:t> </a:t>
            </a:r>
            <a:r>
              <a:rPr lang="en-US" baseline="0" dirty="0" err="1"/>
              <a:t>struct</a:t>
            </a:r>
            <a:r>
              <a:rPr lang="en-US" baseline="0" dirty="0"/>
              <a:t> stat.</a:t>
            </a:r>
          </a:p>
          <a:p>
            <a:r>
              <a:rPr lang="en-US" dirty="0"/>
              <a:t>example code</a:t>
            </a:r>
          </a:p>
          <a:p>
            <a:endParaRPr lang="en-US" dirty="0"/>
          </a:p>
          <a:p>
            <a:r>
              <a:rPr lang="en-US" dirty="0" err="1"/>
              <a:t>Lưu</a:t>
            </a:r>
            <a:r>
              <a:rPr lang="en-US" baseline="0" dirty="0"/>
              <a:t> ý của </a:t>
            </a:r>
            <a:r>
              <a:rPr lang="en-US" baseline="0" dirty="0" err="1"/>
              <a:t>hàm</a:t>
            </a:r>
            <a:r>
              <a:rPr lang="en-US" baseline="0" dirty="0"/>
              <a:t> link()</a:t>
            </a:r>
          </a:p>
          <a:p>
            <a:pPr lvl="1"/>
            <a:r>
              <a:rPr lang="en-US" dirty="0" err="1"/>
              <a:t>Tạo</a:t>
            </a:r>
            <a:r>
              <a:rPr lang="en-US" dirty="0"/>
              <a:t> </a:t>
            </a:r>
            <a:r>
              <a:rPr lang="en-US" dirty="0" err="1"/>
              <a:t>ra</a:t>
            </a:r>
            <a:r>
              <a:rPr lang="en-US" dirty="0"/>
              <a:t> hard link mới cho file</a:t>
            </a:r>
          </a:p>
          <a:p>
            <a:pPr lvl="1"/>
            <a:r>
              <a:rPr lang="en-US" dirty="0"/>
              <a:t>1 file </a:t>
            </a:r>
            <a:r>
              <a:rPr lang="en-US" dirty="0" err="1"/>
              <a:t>nằm</a:t>
            </a:r>
            <a:r>
              <a:rPr lang="en-US" dirty="0"/>
              <a:t> trên ổ </a:t>
            </a:r>
            <a:r>
              <a:rPr lang="en-US" dirty="0" err="1"/>
              <a:t>cứng</a:t>
            </a:r>
            <a:r>
              <a:rPr lang="en-US" dirty="0"/>
              <a:t> có thể có </a:t>
            </a:r>
            <a:r>
              <a:rPr lang="en-US" dirty="0" err="1"/>
              <a:t>nhiều</a:t>
            </a:r>
            <a:r>
              <a:rPr lang="en-US" dirty="0"/>
              <a:t> </a:t>
            </a:r>
            <a:r>
              <a:rPr lang="en-US" dirty="0" err="1"/>
              <a:t>hardlink</a:t>
            </a:r>
            <a:r>
              <a:rPr lang="en-US" dirty="0"/>
              <a:t>. </a:t>
            </a:r>
            <a:r>
              <a:rPr lang="en-US" dirty="0" err="1"/>
              <a:t>Khi</a:t>
            </a:r>
            <a:r>
              <a:rPr lang="en-US" dirty="0"/>
              <a:t> </a:t>
            </a:r>
            <a:r>
              <a:rPr lang="en-US" dirty="0" err="1"/>
              <a:t>tất</a:t>
            </a:r>
            <a:r>
              <a:rPr lang="en-US" dirty="0"/>
              <a:t> </a:t>
            </a:r>
            <a:r>
              <a:rPr lang="en-US" dirty="0" err="1"/>
              <a:t>cả</a:t>
            </a:r>
            <a:r>
              <a:rPr lang="en-US" dirty="0"/>
              <a:t> các </a:t>
            </a:r>
            <a:r>
              <a:rPr lang="en-US" dirty="0" err="1"/>
              <a:t>hardlink</a:t>
            </a:r>
            <a:r>
              <a:rPr lang="en-US" dirty="0"/>
              <a:t> </a:t>
            </a:r>
            <a:r>
              <a:rPr lang="en-US" dirty="0" err="1"/>
              <a:t>cùng</a:t>
            </a:r>
            <a:r>
              <a:rPr lang="en-US" dirty="0"/>
              <a:t> </a:t>
            </a:r>
            <a:r>
              <a:rPr lang="en-US" dirty="0" err="1"/>
              <a:t>bị</a:t>
            </a:r>
            <a:r>
              <a:rPr lang="en-US" dirty="0"/>
              <a:t> </a:t>
            </a:r>
            <a:r>
              <a:rPr lang="en-US" dirty="0" err="1"/>
              <a:t>xóa</a:t>
            </a:r>
            <a:r>
              <a:rPr lang="en-US" dirty="0"/>
              <a:t> </a:t>
            </a:r>
            <a:r>
              <a:rPr lang="en-US" dirty="0" err="1"/>
              <a:t>thì</a:t>
            </a:r>
            <a:r>
              <a:rPr lang="en-US" dirty="0"/>
              <a:t> file mới </a:t>
            </a:r>
            <a:r>
              <a:rPr lang="en-US" dirty="0" err="1"/>
              <a:t>bị</a:t>
            </a:r>
            <a:r>
              <a:rPr lang="en-US" dirty="0"/>
              <a:t> </a:t>
            </a:r>
            <a:r>
              <a:rPr lang="en-US" dirty="0" err="1"/>
              <a:t>xóa</a:t>
            </a:r>
            <a:r>
              <a:rPr lang="en-US" dirty="0"/>
              <a:t>.</a:t>
            </a:r>
          </a:p>
        </p:txBody>
      </p:sp>
      <p:sp>
        <p:nvSpPr>
          <p:cNvPr id="4" name="Slide Number Placeholder 3"/>
          <p:cNvSpPr>
            <a:spLocks noGrp="1"/>
          </p:cNvSpPr>
          <p:nvPr>
            <p:ph type="sldNum" sz="quarter" idx="10"/>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911932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F3FBE28-58BC-4486-9A8E-6C1F0E326EAB}" type="datetime1">
              <a:rPr lang="en-US" smtClean="0"/>
              <a:t>8/7/2021</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B28C3-1882-4E84-9C82-23BA74B52008}" type="datetime1">
              <a:rPr lang="en-US" smtClean="0"/>
              <a:t>8/7/2021</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B1917-4DD8-41D3-93A0-974B9DFBBCBF}" type="datetime1">
              <a:rPr lang="en-US" smtClean="0"/>
              <a:t>8/7/2021</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3BB6E5-7AA4-4C0D-BF97-BDC69083DBC9}" type="datetime1">
              <a:rPr lang="en-US" smtClean="0"/>
              <a:t>8/7/2021</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8/7/2021</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9A5478-161F-4B28-93E5-DE9BF6B2D5E2}" type="datetime1">
              <a:rPr lang="en-US" smtClean="0"/>
              <a:t>8/7/2021</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E38055-F1C9-4AC4-B9E3-476EF82AD4CC}" type="datetime1">
              <a:rPr lang="en-US" smtClean="0"/>
              <a:t>8/7/2021</a:t>
            </a:fld>
            <a:endParaRPr lang="en-US"/>
          </a:p>
        </p:txBody>
      </p:sp>
      <p:sp>
        <p:nvSpPr>
          <p:cNvPr id="8" name="Footer Placeholder 7"/>
          <p:cNvSpPr>
            <a:spLocks noGrp="1"/>
          </p:cNvSpPr>
          <p:nvPr>
            <p:ph type="ftr" sz="quarter" idx="11"/>
          </p:nvPr>
        </p:nvSpPr>
        <p:spPr/>
        <p:txBody>
          <a:bodyPr/>
          <a:lstStyle/>
          <a:p>
            <a:r>
              <a:rPr lang="en-US"/>
              <a:t>©FPT SOFTWARE - Corporate Training Center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9D9E8B6-A1D4-4191-8D54-A8260B6A1972}" type="datetime1">
              <a:rPr lang="en-US" smtClean="0"/>
              <a:t>8/7/2021</a:t>
            </a:fld>
            <a:endParaRPr lang="en-US"/>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8/7/2021</a:t>
            </a:fld>
            <a:endParaRPr lang="en-US"/>
          </a:p>
        </p:txBody>
      </p:sp>
      <p:sp>
        <p:nvSpPr>
          <p:cNvPr id="3" name="Footer Placeholder 2"/>
          <p:cNvSpPr>
            <a:spLocks noGrp="1"/>
          </p:cNvSpPr>
          <p:nvPr>
            <p:ph type="ftr" sz="quarter" idx="11"/>
          </p:nvPr>
        </p:nvSpPr>
        <p:spPr/>
        <p:txBody>
          <a:bodyPr/>
          <a:lstStyle/>
          <a:p>
            <a:r>
              <a:rPr lang="en-US"/>
              <a:t>©FPT SOFTWARE - Corporate Training Center - Internal Use</a:t>
            </a:r>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8/7/2021</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a:t>Click to edit Master title style</a:t>
            </a:r>
          </a:p>
        </p:txBody>
      </p:sp>
    </p:spTree>
    <p:extLst>
      <p:ext uri="{BB962C8B-B14F-4D97-AF65-F5344CB8AC3E}">
        <p14:creationId xmlns:p14="http://schemas.microsoft.com/office/powerpoint/2010/main" val="375938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78023"/>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3652282"/>
            <a:ext cx="5486400" cy="845073"/>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8/7/2021</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8/7/2021</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Đọc</a:t>
            </a:r>
            <a:r>
              <a:rPr lang="en-US" dirty="0"/>
              <a:t> </a:t>
            </a:r>
            <a:r>
              <a:rPr lang="en-US" dirty="0" err="1"/>
              <a:t>ghi</a:t>
            </a:r>
            <a:r>
              <a:rPr lang="en-US" dirty="0"/>
              <a:t> file trong Linux</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a:t>
            </a:r>
            <a:r>
              <a:rPr lang="en-US" dirty="0" err="1"/>
              <a:t>Lưu</a:t>
            </a:r>
            <a:r>
              <a:rPr lang="en-US" dirty="0"/>
              <a:t> An </a:t>
            </a:r>
            <a:r>
              <a:rPr lang="en-US" dirty="0" err="1"/>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File descriptor</a:t>
            </a:r>
          </a:p>
        </p:txBody>
      </p:sp>
      <p:sp>
        <p:nvSpPr>
          <p:cNvPr id="8" name="Content Placeholder 7"/>
          <p:cNvSpPr>
            <a:spLocks noGrp="1"/>
          </p:cNvSpPr>
          <p:nvPr>
            <p:ph idx="1"/>
          </p:nvPr>
        </p:nvSpPr>
        <p:spPr/>
        <p:txBody>
          <a:bodyPr/>
          <a:lstStyle/>
          <a:p>
            <a:r>
              <a:rPr lang="en-US" dirty="0"/>
              <a:t>include/</a:t>
            </a:r>
            <a:r>
              <a:rPr lang="en-US" dirty="0" err="1"/>
              <a:t>linux</a:t>
            </a:r>
            <a:r>
              <a:rPr lang="en-US" dirty="0"/>
              <a:t>/</a:t>
            </a:r>
            <a:r>
              <a:rPr lang="en-US" dirty="0" err="1"/>
              <a:t>fs.h</a:t>
            </a:r>
            <a:r>
              <a:rPr lang="en-US" dirty="0"/>
              <a:t>: </a:t>
            </a:r>
            <a:r>
              <a:rPr lang="en-US" dirty="0" err="1"/>
              <a:t>struct</a:t>
            </a:r>
            <a:r>
              <a:rPr lang="en-US" dirty="0"/>
              <a:t> file</a:t>
            </a:r>
          </a:p>
          <a:p>
            <a:r>
              <a:rPr lang="vi-VN" dirty="0"/>
              <a:t>Là struct chứa thông tin về file và các con trỏ trỏ đến các operation của file như read/write.</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325844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device</a:t>
            </a:r>
          </a:p>
        </p:txBody>
      </p:sp>
      <p:sp>
        <p:nvSpPr>
          <p:cNvPr id="3" name="Content Placeholder 2"/>
          <p:cNvSpPr>
            <a:spLocks noGrp="1"/>
          </p:cNvSpPr>
          <p:nvPr>
            <p:ph idx="1"/>
          </p:nvPr>
        </p:nvSpPr>
        <p:spPr/>
        <p:txBody>
          <a:bodyPr/>
          <a:lstStyle/>
          <a:p>
            <a:r>
              <a:rPr lang="vi-VN" dirty="0"/>
              <a:t>Các thiết bị lưu trữ đa số thuộc loại block device</a:t>
            </a:r>
            <a:r>
              <a:rPr lang="en-US" dirty="0"/>
              <a:t>.</a:t>
            </a:r>
          </a:p>
          <a:p>
            <a:r>
              <a:rPr lang="vi-VN" dirty="0"/>
              <a:t>Các thiết bị block device thường quy định kích thước tối thiểu cho mỗi lần đọc.</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4113445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Cached data </a:t>
            </a:r>
            <a:r>
              <a:rPr lang="en-US" dirty="0" err="1"/>
              <a:t>của</a:t>
            </a:r>
            <a:r>
              <a:rPr lang="en-US" dirty="0"/>
              <a:t> file</a:t>
            </a:r>
          </a:p>
        </p:txBody>
      </p:sp>
      <p:sp>
        <p:nvSpPr>
          <p:cNvPr id="3" name="Content Placeholder 2"/>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sử</a:t>
            </a:r>
            <a:r>
              <a:rPr lang="en-US" dirty="0"/>
              <a:t> </a:t>
            </a:r>
            <a:r>
              <a:rPr lang="en-US" dirty="0" err="1"/>
              <a:t>dụng</a:t>
            </a:r>
            <a:r>
              <a:rPr lang="en-US" dirty="0"/>
              <a:t> 1 </a:t>
            </a:r>
            <a:r>
              <a:rPr lang="en-US" dirty="0" err="1"/>
              <a:t>phần</a:t>
            </a:r>
            <a:r>
              <a:rPr lang="en-US" dirty="0"/>
              <a:t> RAM </a:t>
            </a:r>
            <a:r>
              <a:rPr lang="en-US" dirty="0" err="1"/>
              <a:t>làm</a:t>
            </a:r>
            <a:r>
              <a:rPr lang="en-US" dirty="0"/>
              <a:t> </a:t>
            </a:r>
            <a:r>
              <a:rPr lang="en-US" dirty="0" err="1"/>
              <a:t>bộ</a:t>
            </a:r>
            <a:r>
              <a:rPr lang="en-US" dirty="0"/>
              <a:t> </a:t>
            </a:r>
            <a:r>
              <a:rPr lang="en-US" dirty="0" err="1"/>
              <a:t>nhớ</a:t>
            </a:r>
            <a:r>
              <a:rPr lang="en-US" dirty="0"/>
              <a:t> cached </a:t>
            </a:r>
            <a:r>
              <a:rPr lang="en-US" dirty="0" err="1"/>
              <a:t>cho</a:t>
            </a:r>
            <a:r>
              <a:rPr lang="en-US" dirty="0"/>
              <a:t> </a:t>
            </a:r>
            <a:r>
              <a:rPr lang="en-US" dirty="0" err="1"/>
              <a:t>việc</a:t>
            </a:r>
            <a:r>
              <a:rPr lang="en-US" dirty="0"/>
              <a:t> </a:t>
            </a:r>
            <a:r>
              <a:rPr lang="en-US" dirty="0" err="1"/>
              <a:t>đọc</a:t>
            </a:r>
            <a:r>
              <a:rPr lang="en-US" dirty="0"/>
              <a:t> </a:t>
            </a:r>
            <a:r>
              <a:rPr lang="en-US" dirty="0" err="1"/>
              <a:t>ghi</a:t>
            </a:r>
            <a:r>
              <a:rPr lang="en-US" dirty="0"/>
              <a:t> file.</a:t>
            </a:r>
          </a:p>
          <a:p>
            <a:r>
              <a:rPr lang="en-US" dirty="0" err="1"/>
              <a:t>Mỗi</a:t>
            </a:r>
            <a:r>
              <a:rPr lang="en-US" dirty="0"/>
              <a:t> file </a:t>
            </a:r>
            <a:r>
              <a:rPr lang="en-US" dirty="0" err="1"/>
              <a:t>khi</a:t>
            </a:r>
            <a:r>
              <a:rPr lang="en-US" dirty="0"/>
              <a:t> open </a:t>
            </a:r>
            <a:r>
              <a:rPr lang="en-US" dirty="0" err="1"/>
              <a:t>sẽ</a:t>
            </a:r>
            <a:r>
              <a:rPr lang="en-US" dirty="0"/>
              <a:t> </a:t>
            </a:r>
            <a:r>
              <a:rPr lang="en-US" dirty="0" err="1"/>
              <a:t>tạo</a:t>
            </a:r>
            <a:r>
              <a:rPr lang="en-US" dirty="0"/>
              <a:t> </a:t>
            </a:r>
            <a:r>
              <a:rPr lang="en-US" dirty="0" err="1"/>
              <a:t>ra</a:t>
            </a:r>
            <a:r>
              <a:rPr lang="en-US" dirty="0"/>
              <a:t> 1 </a:t>
            </a:r>
            <a:r>
              <a:rPr lang="en-US" dirty="0" err="1"/>
              <a:t>inode</a:t>
            </a:r>
            <a:r>
              <a:rPr lang="en-US" dirty="0"/>
              <a:t>. </a:t>
            </a:r>
            <a:r>
              <a:rPr lang="en-US" dirty="0" err="1"/>
              <a:t>Mỗi</a:t>
            </a:r>
            <a:r>
              <a:rPr lang="en-US" dirty="0"/>
              <a:t> </a:t>
            </a:r>
            <a:r>
              <a:rPr lang="en-US" dirty="0" err="1"/>
              <a:t>inode</a:t>
            </a:r>
            <a:r>
              <a:rPr lang="en-US" dirty="0"/>
              <a:t> </a:t>
            </a:r>
            <a:r>
              <a:rPr lang="en-US" dirty="0" err="1"/>
              <a:t>sẽ</a:t>
            </a:r>
            <a:r>
              <a:rPr lang="en-US" dirty="0"/>
              <a:t> </a:t>
            </a:r>
            <a:r>
              <a:rPr lang="en-US" dirty="0" err="1"/>
              <a:t>có</a:t>
            </a:r>
            <a:r>
              <a:rPr lang="en-US" dirty="0"/>
              <a:t> </a:t>
            </a:r>
            <a:r>
              <a:rPr lang="en-US" dirty="0" err="1"/>
              <a:t>trỏ</a:t>
            </a:r>
            <a:r>
              <a:rPr lang="en-US" dirty="0"/>
              <a:t> </a:t>
            </a:r>
            <a:r>
              <a:rPr lang="en-US" dirty="0" err="1"/>
              <a:t>đến</a:t>
            </a:r>
            <a:r>
              <a:rPr lang="en-US" dirty="0"/>
              <a:t> </a:t>
            </a:r>
            <a:r>
              <a:rPr lang="en-US" dirty="0" err="1"/>
              <a:t>vùng</a:t>
            </a:r>
            <a:r>
              <a:rPr lang="en-US" dirty="0"/>
              <a:t> </a:t>
            </a:r>
            <a:r>
              <a:rPr lang="en-US" dirty="0" err="1"/>
              <a:t>nhớ</a:t>
            </a:r>
            <a:r>
              <a:rPr lang="en-US" dirty="0"/>
              <a:t> cached </a:t>
            </a:r>
            <a:r>
              <a:rPr lang="en-US" dirty="0" err="1"/>
              <a:t>riêng</a:t>
            </a:r>
            <a:r>
              <a:rPr lang="en-US" dirty="0"/>
              <a:t> </a:t>
            </a:r>
            <a:r>
              <a:rPr lang="en-US" dirty="0" err="1"/>
              <a:t>của</a:t>
            </a:r>
            <a:r>
              <a:rPr lang="en-US" dirty="0"/>
              <a:t> </a:t>
            </a:r>
            <a:r>
              <a:rPr lang="en-US" dirty="0" err="1"/>
              <a:t>nó</a:t>
            </a:r>
            <a:r>
              <a:rPr lang="en-US" dirty="0"/>
              <a:t>.</a:t>
            </a:r>
          </a:p>
          <a:p>
            <a:r>
              <a:rPr lang="vi-VN" dirty="0"/>
              <a:t>Bộ nhớ cached của 1 file có thể được flush theo cách chủ động hoặc bị động</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1191273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Bài Tập</a:t>
            </a:r>
            <a:endParaRPr lang="vi-VN" dirty="0"/>
          </a:p>
        </p:txBody>
      </p:sp>
      <p:sp>
        <p:nvSpPr>
          <p:cNvPr id="7" name="Content Placeholder 6"/>
          <p:cNvSpPr>
            <a:spLocks noGrp="1"/>
          </p:cNvSpPr>
          <p:nvPr>
            <p:ph idx="1"/>
          </p:nvPr>
        </p:nvSpPr>
        <p:spPr/>
        <p:txBody>
          <a:bodyPr>
            <a:normAutofit/>
          </a:bodyPr>
          <a:lstStyle/>
          <a:p>
            <a:r>
              <a:rPr lang="vi-VN" dirty="0"/>
              <a:t>Tự tạo 1 file text và đọc nó từ 1 vị trí bất kỳ, tất cả đều sử dụng C.</a:t>
            </a:r>
            <a:endParaRPr lang="en-US" dirty="0"/>
          </a:p>
          <a:p>
            <a:r>
              <a:rPr lang="en-US" dirty="0" err="1"/>
              <a:t>Viết</a:t>
            </a:r>
            <a:r>
              <a:rPr lang="en-US" dirty="0"/>
              <a:t> </a:t>
            </a:r>
            <a:r>
              <a:rPr lang="en-US" dirty="0" err="1"/>
              <a:t>chương</a:t>
            </a:r>
            <a:r>
              <a:rPr lang="en-US" dirty="0"/>
              <a:t> </a:t>
            </a:r>
            <a:r>
              <a:rPr lang="en-US" dirty="0" err="1"/>
              <a:t>trình</a:t>
            </a:r>
            <a:r>
              <a:rPr lang="en-US" dirty="0"/>
              <a:t> </a:t>
            </a:r>
            <a:r>
              <a:rPr lang="en-US" dirty="0" err="1"/>
              <a:t>my_cp</a:t>
            </a:r>
            <a:r>
              <a:rPr lang="en-US" dirty="0"/>
              <a:t> </a:t>
            </a:r>
            <a:r>
              <a:rPr lang="en-US" dirty="0" err="1"/>
              <a:t>cho</a:t>
            </a:r>
            <a:r>
              <a:rPr lang="en-US" dirty="0"/>
              <a:t> </a:t>
            </a:r>
            <a:r>
              <a:rPr lang="en-US" dirty="0" err="1"/>
              <a:t>phép</a:t>
            </a:r>
            <a:r>
              <a:rPr lang="en-US" dirty="0"/>
              <a:t> copy file.</a:t>
            </a:r>
            <a:endParaRPr lang="fr-FR"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48340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File I/O</a:t>
            </a:r>
          </a:p>
        </p:txBody>
      </p:sp>
      <p:sp>
        <p:nvSpPr>
          <p:cNvPr id="3" name="Content Placeholder 2"/>
          <p:cNvSpPr>
            <a:spLocks noGrp="1"/>
          </p:cNvSpPr>
          <p:nvPr>
            <p:ph idx="1"/>
          </p:nvPr>
        </p:nvSpPr>
        <p:spPr/>
        <p:txBody>
          <a:bodyPr/>
          <a:lstStyle/>
          <a:p>
            <a:r>
              <a:rPr lang="vi-VN" dirty="0"/>
              <a:t>Các hàm read/write đều gây block chương trình cho đến khi đọc xong.</a:t>
            </a:r>
            <a:endParaRPr lang="en-US" dirty="0"/>
          </a:p>
          <a:p>
            <a:r>
              <a:rPr lang="en-US" dirty="0" err="1"/>
              <a:t>Kỹ</a:t>
            </a:r>
            <a:r>
              <a:rPr lang="en-US" dirty="0"/>
              <a:t> </a:t>
            </a:r>
            <a:r>
              <a:rPr lang="en-US" dirty="0" err="1"/>
              <a:t>thuật</a:t>
            </a:r>
            <a:r>
              <a:rPr lang="en-US" dirty="0"/>
              <a:t> </a:t>
            </a:r>
            <a:r>
              <a:rPr lang="en-US" dirty="0" err="1"/>
              <a:t>khắc</a:t>
            </a:r>
            <a:r>
              <a:rPr lang="en-US" dirty="0"/>
              <a:t> </a:t>
            </a:r>
            <a:r>
              <a:rPr lang="en-US" dirty="0" err="1"/>
              <a:t>phục</a:t>
            </a:r>
            <a:endParaRPr lang="en-US" dirty="0"/>
          </a:p>
          <a:p>
            <a:pPr lvl="1"/>
            <a:r>
              <a:rPr lang="en-US" dirty="0" err="1"/>
              <a:t>Sử</a:t>
            </a:r>
            <a:r>
              <a:rPr lang="en-US" dirty="0"/>
              <a:t> </a:t>
            </a:r>
            <a:r>
              <a:rPr lang="en-US" dirty="0" err="1"/>
              <a:t>dụng</a:t>
            </a:r>
            <a:r>
              <a:rPr lang="en-US" dirty="0"/>
              <a:t> asynchronous read/write.</a:t>
            </a:r>
          </a:p>
          <a:p>
            <a:pPr lvl="1"/>
            <a:r>
              <a:rPr lang="en-US" dirty="0" err="1"/>
              <a:t>Tạo</a:t>
            </a:r>
            <a:r>
              <a:rPr lang="en-US" dirty="0"/>
              <a:t> 1 thread </a:t>
            </a:r>
            <a:r>
              <a:rPr lang="en-US" dirty="0" err="1"/>
              <a:t>mới</a:t>
            </a:r>
            <a:r>
              <a:rPr lang="en-US" dirty="0"/>
              <a:t> </a:t>
            </a:r>
            <a:r>
              <a:rPr lang="en-US" dirty="0" err="1"/>
              <a:t>để</a:t>
            </a:r>
            <a:r>
              <a:rPr lang="en-US" dirty="0"/>
              <a:t> </a:t>
            </a:r>
            <a:r>
              <a:rPr lang="en-US" dirty="0" err="1"/>
              <a:t>đọc</a:t>
            </a:r>
            <a:r>
              <a:rPr lang="en-US" dirty="0"/>
              <a:t>/</a:t>
            </a:r>
            <a:r>
              <a:rPr lang="en-US" dirty="0" err="1"/>
              <a:t>ghi</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1265440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File I/O</a:t>
            </a:r>
          </a:p>
        </p:txBody>
      </p:sp>
      <p:pic>
        <p:nvPicPr>
          <p:cNvPr id="6" name="Content Placeholder 5"/>
          <p:cNvPicPr>
            <a:picLocks noGrp="1" noChangeAspect="1"/>
          </p:cNvPicPr>
          <p:nvPr>
            <p:ph idx="1"/>
          </p:nvPr>
        </p:nvPicPr>
        <p:blipFill>
          <a:blip r:embed="rId2"/>
          <a:stretch>
            <a:fillRect/>
          </a:stretch>
        </p:blipFill>
        <p:spPr>
          <a:xfrm>
            <a:off x="1057875" y="963558"/>
            <a:ext cx="6972881" cy="3204405"/>
          </a:xfrm>
          <a:prstGeom prst="rect">
            <a:avLst/>
          </a:prstGeom>
        </p:spPr>
      </p:pic>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1805938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Các </a:t>
            </a:r>
            <a:r>
              <a:rPr lang="en-US" sz="3200" dirty="0" err="1"/>
              <a:t>hàm</a:t>
            </a:r>
            <a:r>
              <a:rPr lang="en-US" sz="3200" dirty="0"/>
              <a:t> </a:t>
            </a:r>
            <a:r>
              <a:rPr lang="en-US" sz="3200" dirty="0" err="1"/>
              <a:t>đọc</a:t>
            </a:r>
            <a:r>
              <a:rPr lang="en-US" sz="3200" dirty="0"/>
              <a:t> </a:t>
            </a:r>
            <a:r>
              <a:rPr lang="en-US" sz="3200" dirty="0" err="1"/>
              <a:t>ghi</a:t>
            </a:r>
            <a:r>
              <a:rPr lang="en-US" sz="3200" dirty="0"/>
              <a:t> </a:t>
            </a:r>
            <a:r>
              <a:rPr lang="en-US" sz="3200" dirty="0" err="1"/>
              <a:t>thuộc</a:t>
            </a:r>
            <a:r>
              <a:rPr lang="en-US" sz="3200" dirty="0"/>
              <a:t> tính của file</a:t>
            </a:r>
          </a:p>
        </p:txBody>
      </p:sp>
      <p:sp>
        <p:nvSpPr>
          <p:cNvPr id="3" name="Content Placeholder 2"/>
          <p:cNvSpPr>
            <a:spLocks noGrp="1"/>
          </p:cNvSpPr>
          <p:nvPr>
            <p:ph idx="1"/>
          </p:nvPr>
        </p:nvSpPr>
        <p:spPr/>
        <p:txBody>
          <a:bodyPr>
            <a:normAutofit fontScale="92500"/>
          </a:bodyPr>
          <a:lstStyle/>
          <a:p>
            <a:r>
              <a:rPr lang="en-US" dirty="0"/>
              <a:t>int stat(const char *restrict pathname, </a:t>
            </a:r>
            <a:r>
              <a:rPr lang="en-US" dirty="0" err="1"/>
              <a:t>struct</a:t>
            </a:r>
            <a:r>
              <a:rPr lang="en-US" dirty="0"/>
              <a:t> stat *restrict buf );</a:t>
            </a:r>
          </a:p>
          <a:p>
            <a:r>
              <a:rPr lang="fr-FR" dirty="0"/>
              <a:t>int chmod(const char *</a:t>
            </a:r>
            <a:r>
              <a:rPr lang="fr-FR" dirty="0" err="1"/>
              <a:t>pathname</a:t>
            </a:r>
            <a:r>
              <a:rPr lang="fr-FR" dirty="0"/>
              <a:t>, </a:t>
            </a:r>
            <a:r>
              <a:rPr lang="fr-FR" dirty="0" err="1"/>
              <a:t>mode_t</a:t>
            </a:r>
            <a:r>
              <a:rPr lang="fr-FR" dirty="0"/>
              <a:t> mode);</a:t>
            </a:r>
          </a:p>
          <a:p>
            <a:r>
              <a:rPr lang="en-US" dirty="0"/>
              <a:t>int </a:t>
            </a:r>
            <a:r>
              <a:rPr lang="en-US" dirty="0" err="1"/>
              <a:t>chown</a:t>
            </a:r>
            <a:r>
              <a:rPr lang="en-US" dirty="0"/>
              <a:t>(const char *pathname, </a:t>
            </a:r>
            <a:r>
              <a:rPr lang="en-US" dirty="0" err="1"/>
              <a:t>uid_t</a:t>
            </a:r>
            <a:r>
              <a:rPr lang="en-US" dirty="0"/>
              <a:t> owner, </a:t>
            </a:r>
            <a:r>
              <a:rPr lang="en-US" dirty="0" err="1"/>
              <a:t>gid_t</a:t>
            </a:r>
            <a:r>
              <a:rPr lang="en-US" dirty="0"/>
              <a:t> group);</a:t>
            </a:r>
          </a:p>
          <a:p>
            <a:r>
              <a:rPr lang="en-US" dirty="0"/>
              <a:t>int link(const char *</a:t>
            </a:r>
            <a:r>
              <a:rPr lang="en-US" dirty="0" err="1"/>
              <a:t>existingpath</a:t>
            </a:r>
            <a:r>
              <a:rPr lang="en-US" dirty="0"/>
              <a:t>, const char *</a:t>
            </a:r>
            <a:r>
              <a:rPr lang="en-US" dirty="0" err="1"/>
              <a:t>newpath</a:t>
            </a:r>
            <a:r>
              <a:rPr lang="en-US" dirty="0"/>
              <a: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586449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hàm thao tác với thư mục</a:t>
            </a:r>
            <a:endParaRPr lang="en-US" dirty="0"/>
          </a:p>
        </p:txBody>
      </p:sp>
      <p:sp>
        <p:nvSpPr>
          <p:cNvPr id="3" name="Content Placeholder 2"/>
          <p:cNvSpPr>
            <a:spLocks noGrp="1"/>
          </p:cNvSpPr>
          <p:nvPr>
            <p:ph idx="1"/>
          </p:nvPr>
        </p:nvSpPr>
        <p:spPr/>
        <p:txBody>
          <a:bodyPr/>
          <a:lstStyle/>
          <a:p>
            <a:r>
              <a:rPr lang="fr-FR" dirty="0"/>
              <a:t>int </a:t>
            </a:r>
            <a:r>
              <a:rPr lang="fr-FR" dirty="0" err="1"/>
              <a:t>mkdir</a:t>
            </a:r>
            <a:r>
              <a:rPr lang="fr-FR" dirty="0"/>
              <a:t>(const char *</a:t>
            </a:r>
            <a:r>
              <a:rPr lang="fr-FR" dirty="0" err="1"/>
              <a:t>pathname</a:t>
            </a:r>
            <a:r>
              <a:rPr lang="fr-FR" dirty="0"/>
              <a:t>, </a:t>
            </a:r>
            <a:r>
              <a:rPr lang="fr-FR" dirty="0" err="1"/>
              <a:t>mode_t</a:t>
            </a:r>
            <a:r>
              <a:rPr lang="fr-FR" dirty="0"/>
              <a:t> mode)</a:t>
            </a:r>
          </a:p>
          <a:p>
            <a:r>
              <a:rPr lang="en-US" dirty="0"/>
              <a:t>DIR *</a:t>
            </a:r>
            <a:r>
              <a:rPr lang="en-US" dirty="0" err="1"/>
              <a:t>opendir</a:t>
            </a:r>
            <a:r>
              <a:rPr lang="en-US" dirty="0"/>
              <a:t>(const char *pathname)</a:t>
            </a:r>
          </a:p>
          <a:p>
            <a:r>
              <a:rPr lang="en-US" dirty="0" err="1"/>
              <a:t>struct</a:t>
            </a:r>
            <a:r>
              <a:rPr lang="en-US" dirty="0"/>
              <a:t> </a:t>
            </a:r>
            <a:r>
              <a:rPr lang="en-US" dirty="0" err="1"/>
              <a:t>dirent</a:t>
            </a:r>
            <a:r>
              <a:rPr lang="en-US" dirty="0"/>
              <a:t> *</a:t>
            </a:r>
            <a:r>
              <a:rPr lang="en-US" dirty="0" err="1"/>
              <a:t>readdir</a:t>
            </a:r>
            <a:r>
              <a:rPr lang="en-US" dirty="0"/>
              <a:t>(DIR *</a:t>
            </a:r>
            <a:r>
              <a:rPr lang="en-US" dirty="0" err="1"/>
              <a:t>dp</a:t>
            </a:r>
            <a:r>
              <a:rPr lang="en-US" dirty="0"/>
              <a:t>)</a:t>
            </a:r>
          </a:p>
          <a:p>
            <a:r>
              <a:rPr lang="en-US" dirty="0"/>
              <a:t>int </a:t>
            </a:r>
            <a:r>
              <a:rPr lang="en-US" dirty="0" err="1"/>
              <a:t>closedir</a:t>
            </a:r>
            <a:r>
              <a:rPr lang="en-US" dirty="0"/>
              <a:t>(DIR *</a:t>
            </a:r>
            <a:r>
              <a:rPr lang="en-US" dirty="0" err="1"/>
              <a:t>dp</a:t>
            </a:r>
            <a:r>
              <a:rPr lang="en-US" dirty="0"/>
              <a:t>)</a:t>
            </a:r>
          </a:p>
          <a:p>
            <a:r>
              <a:rPr lang="en-US" dirty="0"/>
              <a:t>example code</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Tree>
    <p:extLst>
      <p:ext uri="{BB962C8B-B14F-4D97-AF65-F5344CB8AC3E}">
        <p14:creationId xmlns:p14="http://schemas.microsoft.com/office/powerpoint/2010/main" val="2053090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Bài Tập</a:t>
            </a:r>
            <a:endParaRPr lang="vi-VN" dirty="0"/>
          </a:p>
        </p:txBody>
      </p:sp>
      <p:sp>
        <p:nvSpPr>
          <p:cNvPr id="7" name="Content Placeholder 6"/>
          <p:cNvSpPr>
            <a:spLocks noGrp="1"/>
          </p:cNvSpPr>
          <p:nvPr>
            <p:ph idx="1"/>
          </p:nvPr>
        </p:nvSpPr>
        <p:spPr/>
        <p:txBody>
          <a:bodyPr>
            <a:normAutofit/>
          </a:bodyPr>
          <a:lstStyle/>
          <a:p>
            <a:r>
              <a:rPr lang="en-US" dirty="0" err="1"/>
              <a:t>Viết</a:t>
            </a:r>
            <a:r>
              <a:rPr lang="en-US" dirty="0"/>
              <a:t> </a:t>
            </a:r>
            <a:r>
              <a:rPr lang="en-US" dirty="0" err="1"/>
              <a:t>chương</a:t>
            </a:r>
            <a:r>
              <a:rPr lang="en-US" dirty="0"/>
              <a:t> </a:t>
            </a:r>
            <a:r>
              <a:rPr lang="en-US" dirty="0" err="1"/>
              <a:t>trình</a:t>
            </a:r>
            <a:r>
              <a:rPr lang="en-US" dirty="0"/>
              <a:t> </a:t>
            </a:r>
            <a:r>
              <a:rPr lang="en-US" dirty="0" err="1"/>
              <a:t>my_ls</a:t>
            </a:r>
            <a:r>
              <a:rPr lang="en-US" dirty="0"/>
              <a:t> </a:t>
            </a:r>
            <a:r>
              <a:rPr lang="en-US" dirty="0" err="1"/>
              <a:t>cho</a:t>
            </a:r>
            <a:r>
              <a:rPr lang="en-US" dirty="0"/>
              <a:t> </a:t>
            </a:r>
            <a:r>
              <a:rPr lang="en-US" dirty="0" err="1"/>
              <a:t>phép</a:t>
            </a:r>
            <a:r>
              <a:rPr lang="en-US" dirty="0"/>
              <a:t> </a:t>
            </a:r>
            <a:r>
              <a:rPr lang="en-US" dirty="0" err="1"/>
              <a:t>hiển</a:t>
            </a:r>
            <a:r>
              <a:rPr lang="en-US" dirty="0"/>
              <a:t> </a:t>
            </a:r>
            <a:r>
              <a:rPr lang="en-US" dirty="0" err="1"/>
              <a:t>thị</a:t>
            </a:r>
            <a:r>
              <a:rPr lang="en-US" dirty="0"/>
              <a:t> </a:t>
            </a:r>
            <a:r>
              <a:rPr lang="en-US" dirty="0" err="1"/>
              <a:t>thông</a:t>
            </a:r>
            <a:r>
              <a:rPr lang="en-US" dirty="0"/>
              <a:t> tin </a:t>
            </a:r>
            <a:r>
              <a:rPr lang="en-US" dirty="0" err="1"/>
              <a:t>các</a:t>
            </a:r>
            <a:r>
              <a:rPr lang="en-US" dirty="0"/>
              <a:t> file </a:t>
            </a:r>
            <a:r>
              <a:rPr lang="en-US" dirty="0" err="1"/>
              <a:t>trong</a:t>
            </a:r>
            <a:r>
              <a:rPr lang="en-US" dirty="0"/>
              <a:t> 1 </a:t>
            </a:r>
            <a:r>
              <a:rPr lang="en-US" dirty="0" err="1"/>
              <a:t>thư</a:t>
            </a:r>
            <a:r>
              <a:rPr lang="en-US" dirty="0"/>
              <a:t> </a:t>
            </a:r>
            <a:r>
              <a:rPr lang="en-US" dirty="0" err="1"/>
              <a:t>mục</a:t>
            </a:r>
            <a:r>
              <a:rPr lang="en-US" dirty="0"/>
              <a:t>. </a:t>
            </a:r>
            <a:r>
              <a:rPr lang="en-US" dirty="0" err="1"/>
              <a:t>Thông</a:t>
            </a:r>
            <a:r>
              <a:rPr lang="en-US" dirty="0"/>
              <a:t> tin bao </a:t>
            </a:r>
            <a:r>
              <a:rPr lang="en-US" dirty="0" err="1"/>
              <a:t>gồm</a:t>
            </a:r>
            <a:r>
              <a:rPr lang="en-US" dirty="0"/>
              <a:t> size, modified time, owner, group.</a:t>
            </a:r>
            <a:endParaRPr lang="fr-FR"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Tree>
    <p:extLst>
      <p:ext uri="{BB962C8B-B14F-4D97-AF65-F5344CB8AC3E}">
        <p14:creationId xmlns:p14="http://schemas.microsoft.com/office/powerpoint/2010/main" val="1256842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a:solidFill>
                  <a:schemeClr val="accent6">
                    <a:lumMod val="75000"/>
                  </a:schemeClr>
                </a:solidFill>
                <a:cs typeface="Arial"/>
              </a:rPr>
              <a:t>Thank you</a:t>
            </a:r>
          </a:p>
        </p:txBody>
      </p:sp>
      <p:sp>
        <p:nvSpPr>
          <p:cNvPr id="4" name="Footer Placeholder 3"/>
          <p:cNvSpPr>
            <a:spLocks noGrp="1"/>
          </p:cNvSpPr>
          <p:nvPr>
            <p:ph type="ftr" sz="quarter" idx="11"/>
          </p:nvPr>
        </p:nvSpPr>
        <p:spPr/>
        <p:txBody>
          <a:bodyPr/>
          <a:lstStyle/>
          <a:p>
            <a:r>
              <a:rPr lang="en-US"/>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err="1"/>
              <a:t>Phân</a:t>
            </a:r>
            <a:r>
              <a:rPr lang="en-US" dirty="0"/>
              <a:t> </a:t>
            </a:r>
            <a:r>
              <a:rPr lang="en-US" dirty="0" err="1"/>
              <a:t>loại</a:t>
            </a:r>
            <a:r>
              <a:rPr lang="en-US" dirty="0"/>
              <a:t> </a:t>
            </a:r>
            <a:r>
              <a:rPr lang="en-US" dirty="0" err="1"/>
              <a:t>tệp</a:t>
            </a:r>
            <a:r>
              <a:rPr lang="en-US" dirty="0"/>
              <a:t> tin</a:t>
            </a:r>
          </a:p>
          <a:p>
            <a:r>
              <a:rPr lang="en-US" dirty="0" err="1"/>
              <a:t>Bản</a:t>
            </a:r>
            <a:r>
              <a:rPr lang="en-US" dirty="0"/>
              <a:t> </a:t>
            </a:r>
            <a:r>
              <a:rPr lang="en-US" dirty="0" err="1"/>
              <a:t>chất</a:t>
            </a:r>
            <a:r>
              <a:rPr lang="en-US" dirty="0"/>
              <a:t> </a:t>
            </a:r>
            <a:r>
              <a:rPr lang="en-US" dirty="0" err="1"/>
              <a:t>của</a:t>
            </a:r>
            <a:r>
              <a:rPr lang="en-US" dirty="0"/>
              <a:t> file</a:t>
            </a:r>
          </a:p>
          <a:p>
            <a:r>
              <a:rPr lang="vi-VN" dirty="0"/>
              <a:t>Các hàm tương tác với file</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84775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Định</a:t>
            </a:r>
            <a:r>
              <a:rPr lang="en-US" dirty="0"/>
              <a:t> </a:t>
            </a:r>
            <a:r>
              <a:rPr lang="en-US" dirty="0" err="1"/>
              <a:t>nghĩa</a:t>
            </a:r>
            <a:endParaRPr lang="en-US" dirty="0"/>
          </a:p>
        </p:txBody>
      </p:sp>
      <p:sp>
        <p:nvSpPr>
          <p:cNvPr id="7" name="Content Placeholder 6"/>
          <p:cNvSpPr>
            <a:spLocks noGrp="1"/>
          </p:cNvSpPr>
          <p:nvPr>
            <p:ph idx="1"/>
          </p:nvPr>
        </p:nvSpPr>
        <p:spPr/>
        <p:txBody>
          <a:bodyPr/>
          <a:lstStyle/>
          <a:p>
            <a:r>
              <a:rPr lang="vi-VN" dirty="0"/>
              <a:t>Là instance của một đối tượng nào đó. Ví dụ process, device, data.</a:t>
            </a:r>
            <a:endParaRPr lang="en-US" dirty="0"/>
          </a:p>
          <a:p>
            <a:r>
              <a:rPr lang="en-US" dirty="0"/>
              <a:t>Linux </a:t>
            </a:r>
            <a:r>
              <a:rPr lang="en-US" dirty="0" err="1"/>
              <a:t>quản</a:t>
            </a:r>
            <a:r>
              <a:rPr lang="en-US" dirty="0"/>
              <a:t> </a:t>
            </a:r>
            <a:r>
              <a:rPr lang="en-US" dirty="0" err="1"/>
              <a:t>lý</a:t>
            </a:r>
            <a:r>
              <a:rPr lang="en-US" dirty="0"/>
              <a:t> mọi thứ thông qua file.</a:t>
            </a:r>
          </a:p>
          <a:p>
            <a:r>
              <a:rPr lang="en-US" dirty="0" err="1"/>
              <a:t>struct</a:t>
            </a:r>
            <a:r>
              <a:rPr lang="en-US" dirty="0"/>
              <a:t> file include/</a:t>
            </a:r>
            <a:r>
              <a:rPr lang="en-US" dirty="0" err="1"/>
              <a:t>linux</a:t>
            </a:r>
            <a:r>
              <a:rPr lang="en-US" dirty="0"/>
              <a:t>/</a:t>
            </a:r>
            <a:r>
              <a:rPr lang="en-US" dirty="0" err="1"/>
              <a:t>fs.h</a:t>
            </a:r>
            <a:endParaRPr lang="en-US" dirty="0"/>
          </a:p>
          <a:p>
            <a:r>
              <a:rPr lang="en-US" dirty="0" err="1"/>
              <a:t>Thử</a:t>
            </a:r>
            <a:r>
              <a:rPr lang="en-US" dirty="0"/>
              <a:t> </a:t>
            </a:r>
            <a:r>
              <a:rPr lang="en-US" dirty="0" err="1"/>
              <a:t>đếm</a:t>
            </a:r>
            <a:r>
              <a:rPr lang="en-US" dirty="0"/>
              <a:t> </a:t>
            </a:r>
            <a:r>
              <a:rPr lang="en-US" dirty="0" err="1"/>
              <a:t>số</a:t>
            </a:r>
            <a:r>
              <a:rPr lang="en-US" dirty="0"/>
              <a:t> process </a:t>
            </a:r>
            <a:r>
              <a:rPr lang="en-US" dirty="0" err="1"/>
              <a:t>đang</a:t>
            </a:r>
            <a:r>
              <a:rPr lang="en-US" dirty="0"/>
              <a:t> có </a:t>
            </a:r>
            <a:r>
              <a:rPr lang="en-US" dirty="0" err="1"/>
              <a:t>trạng</a:t>
            </a:r>
            <a:r>
              <a:rPr lang="en-US" dirty="0"/>
              <a:t> </a:t>
            </a:r>
            <a:r>
              <a:rPr lang="en-US" dirty="0" err="1"/>
              <a:t>thái</a:t>
            </a:r>
            <a:r>
              <a:rPr lang="en-US" dirty="0"/>
              <a:t> sleep trong </a:t>
            </a:r>
            <a:r>
              <a:rPr lang="en-US" dirty="0" err="1"/>
              <a:t>hệ</a:t>
            </a:r>
            <a:r>
              <a:rPr lang="en-US" dirty="0"/>
              <a:t> </a:t>
            </a:r>
            <a:r>
              <a:rPr lang="en-US" dirty="0" err="1"/>
              <a:t>thống</a:t>
            </a:r>
            <a:r>
              <a:rPr lang="en-US" dirty="0"/>
              <a:t> thông qua /</a:t>
            </a:r>
            <a:r>
              <a:rPr lang="en-US" dirty="0" err="1"/>
              <a:t>proc</a:t>
            </a:r>
            <a:r>
              <a:rPr lang="en-US" dirty="0"/>
              <a:t> folder</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1618406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idx="1"/>
          </p:nvPr>
        </p:nvSpPr>
        <p:spPr>
          <a:xfrm>
            <a:off x="5464366" y="1076325"/>
            <a:ext cx="3222434" cy="3518298"/>
          </a:xfrm>
        </p:spPr>
        <p:txBody>
          <a:bodyPr/>
          <a:lstStyle/>
          <a:p>
            <a:r>
              <a:rPr lang="en-US" dirty="0"/>
              <a:t>Regular file</a:t>
            </a:r>
          </a:p>
          <a:p>
            <a:r>
              <a:rPr lang="en-US" dirty="0"/>
              <a:t>Directory</a:t>
            </a:r>
          </a:p>
          <a:p>
            <a:r>
              <a:rPr lang="en-US" dirty="0"/>
              <a:t>Các </a:t>
            </a:r>
            <a:r>
              <a:rPr lang="en-US" dirty="0" err="1"/>
              <a:t>loại</a:t>
            </a:r>
            <a:r>
              <a:rPr lang="en-US" dirty="0"/>
              <a:t> file </a:t>
            </a:r>
            <a:r>
              <a:rPr lang="en-US" dirty="0" err="1"/>
              <a:t>khác</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
        <p:nvSpPr>
          <p:cNvPr id="6" name="Title 5"/>
          <p:cNvSpPr>
            <a:spLocks noGrp="1"/>
          </p:cNvSpPr>
          <p:nvPr>
            <p:ph type="title"/>
          </p:nvPr>
        </p:nvSpPr>
        <p:spPr/>
        <p:txBody>
          <a:bodyPr/>
          <a:lstStyle/>
          <a:p>
            <a:r>
              <a:rPr lang="en-US" dirty="0"/>
              <a:t>Phân </a:t>
            </a:r>
            <a:r>
              <a:rPr lang="en-US" dirty="0" err="1"/>
              <a:t>loại</a:t>
            </a:r>
            <a:r>
              <a:rPr lang="en-US" dirty="0"/>
              <a:t> </a:t>
            </a:r>
            <a:r>
              <a:rPr lang="en-US" dirty="0" err="1"/>
              <a:t>tệp</a:t>
            </a:r>
            <a:r>
              <a:rPr lang="en-US" dirty="0"/>
              <a:t> tin</a:t>
            </a:r>
          </a:p>
        </p:txBody>
      </p:sp>
      <p:pic>
        <p:nvPicPr>
          <p:cNvPr id="10" name="Picture Placeholder 8"/>
          <p:cNvPicPr>
            <a:picLocks noGrp="1" noChangeAspect="1"/>
          </p:cNvPicPr>
          <p:nvPr>
            <p:ph type="pic" idx="1"/>
          </p:nvPr>
        </p:nvPicPr>
        <p:blipFill>
          <a:blip r:embed="rId3"/>
          <a:srcRect l="1093" r="1093"/>
          <a:stretch>
            <a:fillRect/>
          </a:stretch>
        </p:blipFill>
        <p:spPr>
          <a:xfrm>
            <a:off x="457199" y="1225202"/>
            <a:ext cx="4588525" cy="2960915"/>
          </a:xfrm>
          <a:prstGeom prst="rect">
            <a:avLst/>
          </a:prstGeom>
        </p:spPr>
      </p:pic>
    </p:spTree>
    <p:extLst>
      <p:ext uri="{BB962C8B-B14F-4D97-AF65-F5344CB8AC3E}">
        <p14:creationId xmlns:p14="http://schemas.microsoft.com/office/powerpoint/2010/main" val="238748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Quá</a:t>
            </a:r>
            <a:r>
              <a:rPr lang="en-US" dirty="0"/>
              <a:t> trình </a:t>
            </a:r>
            <a:r>
              <a:rPr lang="en-US" dirty="0" err="1"/>
              <a:t>khởi</a:t>
            </a:r>
            <a:r>
              <a:rPr lang="en-US" dirty="0"/>
              <a:t> </a:t>
            </a:r>
            <a:r>
              <a:rPr lang="en-US" dirty="0" err="1"/>
              <a:t>tạo</a:t>
            </a:r>
            <a:r>
              <a:rPr lang="en-US" dirty="0"/>
              <a:t> file system</a:t>
            </a:r>
          </a:p>
        </p:txBody>
      </p:sp>
      <p:pic>
        <p:nvPicPr>
          <p:cNvPr id="8" name="Content Placeholder 7"/>
          <p:cNvPicPr>
            <a:picLocks noGrp="1" noChangeAspect="1"/>
          </p:cNvPicPr>
          <p:nvPr>
            <p:ph idx="1"/>
          </p:nvPr>
        </p:nvPicPr>
        <p:blipFill>
          <a:blip r:embed="rId3"/>
          <a:stretch>
            <a:fillRect/>
          </a:stretch>
        </p:blipFill>
        <p:spPr>
          <a:xfrm>
            <a:off x="1749617" y="1068636"/>
            <a:ext cx="5414508" cy="3202295"/>
          </a:xfrm>
          <a:prstGeom prst="rect">
            <a:avLst/>
          </a:prstGeom>
        </p:spPr>
      </p:pic>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375967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p:txBody>
          <a:bodyPr>
            <a:normAutofit fontScale="92500"/>
          </a:bodyPr>
          <a:lstStyle/>
          <a:p>
            <a:r>
              <a:rPr lang="en-US" dirty="0"/>
              <a:t>Các </a:t>
            </a:r>
            <a:r>
              <a:rPr lang="en-US" dirty="0" err="1"/>
              <a:t>hàm</a:t>
            </a:r>
            <a:r>
              <a:rPr lang="en-US" dirty="0"/>
              <a:t> </a:t>
            </a:r>
            <a:r>
              <a:rPr lang="en-US" dirty="0" err="1"/>
              <a:t>cơ</a:t>
            </a:r>
            <a:r>
              <a:rPr lang="en-US" dirty="0"/>
              <a:t> </a:t>
            </a:r>
            <a:r>
              <a:rPr lang="en-US" dirty="0" err="1"/>
              <a:t>bản</a:t>
            </a:r>
            <a:r>
              <a:rPr lang="en-US" dirty="0"/>
              <a:t> </a:t>
            </a:r>
            <a:r>
              <a:rPr lang="en-US" dirty="0" err="1"/>
              <a:t>để</a:t>
            </a:r>
            <a:r>
              <a:rPr lang="en-US" dirty="0"/>
              <a:t> tương tác với file</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pic>
        <p:nvPicPr>
          <p:cNvPr id="3" name="Picture Placeholder 2"/>
          <p:cNvPicPr>
            <a:picLocks noGrp="1" noChangeAspect="1"/>
          </p:cNvPicPr>
          <p:nvPr>
            <p:ph type="pic" idx="1"/>
          </p:nvPr>
        </p:nvPicPr>
        <p:blipFill>
          <a:blip r:embed="rId2"/>
          <a:srcRect t="3723" b="3723"/>
          <a:stretch>
            <a:fillRect/>
          </a:stretch>
        </p:blipFill>
        <p:spPr>
          <a:prstGeom prst="rect">
            <a:avLst/>
          </a:prstGeom>
        </p:spPr>
      </p:pic>
    </p:spTree>
    <p:extLst>
      <p:ext uri="{BB962C8B-B14F-4D97-AF65-F5344CB8AC3E}">
        <p14:creationId xmlns:p14="http://schemas.microsoft.com/office/powerpoint/2010/main" val="40169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sz="3200" dirty="0"/>
              <a:t>Các hàm đọc ghi dữ liệu trong file</a:t>
            </a:r>
          </a:p>
        </p:txBody>
      </p:sp>
      <p:sp>
        <p:nvSpPr>
          <p:cNvPr id="7" name="Content Placeholder 6"/>
          <p:cNvSpPr>
            <a:spLocks noGrp="1"/>
          </p:cNvSpPr>
          <p:nvPr>
            <p:ph idx="1"/>
          </p:nvPr>
        </p:nvSpPr>
        <p:spPr/>
        <p:txBody>
          <a:bodyPr/>
          <a:lstStyle/>
          <a:p>
            <a:r>
              <a:rPr lang="vi-VN" dirty="0"/>
              <a:t>Các hàm cơ bản</a:t>
            </a:r>
            <a:r>
              <a:rPr lang="en-US" dirty="0"/>
              <a:t>:</a:t>
            </a:r>
          </a:p>
          <a:p>
            <a:pPr lvl="1"/>
            <a:r>
              <a:rPr lang="en-US" dirty="0"/>
              <a:t>int open(const char *pathname, int flags).</a:t>
            </a:r>
          </a:p>
          <a:p>
            <a:pPr lvl="1"/>
            <a:r>
              <a:rPr lang="fr-FR" dirty="0"/>
              <a:t>int close(int fd).</a:t>
            </a:r>
          </a:p>
          <a:p>
            <a:pPr lvl="1"/>
            <a:r>
              <a:rPr lang="en-US" dirty="0"/>
              <a:t>ssize_t read(int fd, void *buf, size_t count).</a:t>
            </a:r>
          </a:p>
          <a:p>
            <a:pPr lvl="1"/>
            <a:r>
              <a:rPr lang="en-US" dirty="0"/>
              <a:t>ssize_t write(int fd, const void *buf, size_t count)</a:t>
            </a:r>
          </a:p>
          <a:p>
            <a:pPr lvl="1"/>
            <a:r>
              <a:rPr lang="en-US" dirty="0" err="1"/>
              <a:t>off_t</a:t>
            </a:r>
            <a:r>
              <a:rPr lang="en-US" dirty="0"/>
              <a:t> </a:t>
            </a:r>
            <a:r>
              <a:rPr lang="en-US" dirty="0" err="1"/>
              <a:t>lseek</a:t>
            </a:r>
            <a:r>
              <a:rPr lang="en-US" dirty="0"/>
              <a:t>(int fd, </a:t>
            </a:r>
            <a:r>
              <a:rPr lang="en-US" dirty="0" err="1"/>
              <a:t>off_t</a:t>
            </a:r>
            <a:r>
              <a:rPr lang="en-US" dirty="0"/>
              <a:t> offset, int whence)</a:t>
            </a:r>
          </a:p>
          <a:p>
            <a:pPr lvl="1"/>
            <a:r>
              <a:rPr lang="fr-FR" dirty="0" err="1"/>
              <a:t>void</a:t>
            </a:r>
            <a:r>
              <a:rPr lang="fr-FR" dirty="0"/>
              <a:t> </a:t>
            </a:r>
            <a:r>
              <a:rPr lang="fr-FR" dirty="0" err="1"/>
              <a:t>sync</a:t>
            </a:r>
            <a:r>
              <a:rPr lang="fr-FR" dirty="0"/>
              <a:t>(</a:t>
            </a:r>
            <a:r>
              <a:rPr lang="fr-FR" dirty="0" err="1"/>
              <a:t>void</a:t>
            </a:r>
            <a:r>
              <a:rPr lang="fr-FR" dirty="0"/>
              <a: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2040925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idx="1"/>
          </p:nvPr>
        </p:nvPicPr>
        <p:blipFill>
          <a:blip r:embed="rId2"/>
          <a:srcRect t="2860" b="2860"/>
          <a:stretch>
            <a:fillRect/>
          </a:stretch>
        </p:blipFill>
        <p:spPr>
          <a:prstGeom prst="rect">
            <a:avLst/>
          </a:prstGeom>
        </p:spPr>
      </p:pic>
      <p:sp>
        <p:nvSpPr>
          <p:cNvPr id="12" name="Text Placeholder 11"/>
          <p:cNvSpPr>
            <a:spLocks noGrp="1"/>
          </p:cNvSpPr>
          <p:nvPr>
            <p:ph type="body" sz="half" idx="2"/>
          </p:nvPr>
        </p:nvSpPr>
        <p:spPr/>
        <p:txBody>
          <a:bodyPr>
            <a:normAutofit fontScale="92500" lnSpcReduction="20000"/>
          </a:bodyPr>
          <a:lstStyle/>
          <a:p>
            <a:r>
              <a:rPr lang="en-US" dirty="0"/>
              <a:t>2 file fd </a:t>
            </a:r>
            <a:r>
              <a:rPr lang="en-US" dirty="0" err="1"/>
              <a:t>giống</a:t>
            </a:r>
            <a:r>
              <a:rPr lang="en-US" dirty="0"/>
              <a:t> </a:t>
            </a:r>
            <a:r>
              <a:rPr lang="en-US" dirty="0" err="1"/>
              <a:t>nhau</a:t>
            </a:r>
            <a:r>
              <a:rPr lang="en-US" dirty="0"/>
              <a:t> ở 2 process có </a:t>
            </a:r>
            <a:r>
              <a:rPr lang="en-US" dirty="0" err="1"/>
              <a:t>trỏ</a:t>
            </a:r>
            <a:r>
              <a:rPr lang="en-US" dirty="0"/>
              <a:t> </a:t>
            </a:r>
            <a:r>
              <a:rPr lang="en-US" dirty="0" err="1"/>
              <a:t>vào</a:t>
            </a:r>
            <a:r>
              <a:rPr lang="en-US" dirty="0"/>
              <a:t> </a:t>
            </a:r>
            <a:r>
              <a:rPr lang="en-US" dirty="0" err="1"/>
              <a:t>cùng</a:t>
            </a:r>
            <a:r>
              <a:rPr lang="en-US" dirty="0"/>
              <a:t> 1 file?</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38345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838940" y="1076325"/>
            <a:ext cx="2847860" cy="3518298"/>
          </a:xfrm>
        </p:spPr>
        <p:txBody>
          <a:bodyPr/>
          <a:lstStyle/>
          <a:p>
            <a:r>
              <a:rPr lang="en-US" dirty="0"/>
              <a:t>Nếu 2 process </a:t>
            </a:r>
            <a:r>
              <a:rPr lang="en-US" dirty="0" err="1"/>
              <a:t>cùng</a:t>
            </a:r>
            <a:r>
              <a:rPr lang="en-US" dirty="0"/>
              <a:t> </a:t>
            </a:r>
            <a:r>
              <a:rPr lang="en-US" dirty="0" err="1"/>
              <a:t>ghi</a:t>
            </a:r>
            <a:r>
              <a:rPr lang="en-US" dirty="0"/>
              <a:t> </a:t>
            </a:r>
            <a:r>
              <a:rPr lang="en-US" dirty="0" err="1"/>
              <a:t>vào</a:t>
            </a:r>
            <a:r>
              <a:rPr lang="en-US" dirty="0"/>
              <a:t> 1 file có fd bằng </a:t>
            </a:r>
            <a:r>
              <a:rPr lang="en-US" dirty="0" err="1"/>
              <a:t>nhau</a:t>
            </a:r>
            <a:r>
              <a:rPr lang="en-US" dirty="0"/>
              <a:t> </a:t>
            </a:r>
            <a:r>
              <a:rPr lang="en-US" dirty="0" err="1"/>
              <a:t>thì</a:t>
            </a:r>
            <a:r>
              <a:rPr lang="en-US" dirty="0"/>
              <a:t> </a:t>
            </a:r>
            <a:r>
              <a:rPr lang="en-US" dirty="0" err="1"/>
              <a:t>chuyện</a:t>
            </a:r>
            <a:r>
              <a:rPr lang="en-US" dirty="0"/>
              <a:t> </a:t>
            </a:r>
            <a:r>
              <a:rPr lang="en-US" dirty="0" err="1"/>
              <a:t>gì</a:t>
            </a:r>
            <a:r>
              <a:rPr lang="en-US" dirty="0"/>
              <a:t> sẽ </a:t>
            </a:r>
            <a:r>
              <a:rPr lang="en-US" dirty="0" err="1"/>
              <a:t>xảy</a:t>
            </a:r>
            <a:r>
              <a:rPr lang="en-US" dirty="0"/>
              <a:t> </a:t>
            </a:r>
            <a:r>
              <a:rPr lang="en-US" dirty="0" err="1"/>
              <a:t>ra</a:t>
            </a:r>
            <a:r>
              <a:rPr lang="en-US" dirty="0"/>
              <a: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
        <p:nvSpPr>
          <p:cNvPr id="2" name="Title 1"/>
          <p:cNvSpPr>
            <a:spLocks noGrp="1"/>
          </p:cNvSpPr>
          <p:nvPr>
            <p:ph type="title"/>
          </p:nvPr>
        </p:nvSpPr>
        <p:spPr/>
        <p:txBody>
          <a:bodyPr/>
          <a:lstStyle/>
          <a:p>
            <a:r>
              <a:rPr lang="en-US" dirty="0"/>
              <a:t>File table của process</a:t>
            </a:r>
          </a:p>
        </p:txBody>
      </p:sp>
      <p:pic>
        <p:nvPicPr>
          <p:cNvPr id="9" name="Picture 8" descr="Diagram&#10;&#10;Description automatically generated">
            <a:extLst>
              <a:ext uri="{FF2B5EF4-FFF2-40B4-BE49-F238E27FC236}">
                <a16:creationId xmlns:a16="http://schemas.microsoft.com/office/drawing/2014/main" id="{37823331-2932-4FB3-ABEE-1CC4A3EB39F9}"/>
              </a:ext>
            </a:extLst>
          </p:cNvPr>
          <p:cNvPicPr>
            <a:picLocks noChangeAspect="1"/>
          </p:cNvPicPr>
          <p:nvPr/>
        </p:nvPicPr>
        <p:blipFill>
          <a:blip r:embed="rId3"/>
          <a:stretch>
            <a:fillRect/>
          </a:stretch>
        </p:blipFill>
        <p:spPr>
          <a:xfrm>
            <a:off x="832780" y="924223"/>
            <a:ext cx="4770162" cy="3670400"/>
          </a:xfrm>
          <a:prstGeom prst="rect">
            <a:avLst/>
          </a:prstGeom>
        </p:spPr>
      </p:pic>
    </p:spTree>
    <p:extLst>
      <p:ext uri="{BB962C8B-B14F-4D97-AF65-F5344CB8AC3E}">
        <p14:creationId xmlns:p14="http://schemas.microsoft.com/office/powerpoint/2010/main" val="2769634188"/>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480</TotalTime>
  <Words>1848</Words>
  <Application>Microsoft Office PowerPoint</Application>
  <PresentationFormat>On-screen Show (16:9)</PresentationFormat>
  <Paragraphs>179</Paragraphs>
  <Slides>19</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Template_Internal_Course</vt:lpstr>
      <vt:lpstr>Đọc ghi file trong Linux</vt:lpstr>
      <vt:lpstr>Agenda</vt:lpstr>
      <vt:lpstr>Định nghĩa</vt:lpstr>
      <vt:lpstr>Phân loại tệp tin</vt:lpstr>
      <vt:lpstr>Quá trình khởi tạo file system</vt:lpstr>
      <vt:lpstr>PowerPoint Presentation</vt:lpstr>
      <vt:lpstr>Các hàm đọc ghi dữ liệu trong file</vt:lpstr>
      <vt:lpstr>PowerPoint Presentation</vt:lpstr>
      <vt:lpstr>File table của process</vt:lpstr>
      <vt:lpstr>File descriptor</vt:lpstr>
      <vt:lpstr>Block device</vt:lpstr>
      <vt:lpstr>Cached data của file</vt:lpstr>
      <vt:lpstr>Bài Tập</vt:lpstr>
      <vt:lpstr>Asynchronous File I/O</vt:lpstr>
      <vt:lpstr>Asynchronous File I/O</vt:lpstr>
      <vt:lpstr>Các hàm đọc ghi thuộc tính của file</vt:lpstr>
      <vt:lpstr>Các hàm thao tác với thư mục</vt:lpstr>
      <vt:lpstr>Bài Tập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PhúPhú Xấu Xa</cp:lastModifiedBy>
  <cp:revision>131</cp:revision>
  <dcterms:created xsi:type="dcterms:W3CDTF">2015-08-31T01:44:46Z</dcterms:created>
  <dcterms:modified xsi:type="dcterms:W3CDTF">2021-08-07T14:10:20Z</dcterms:modified>
</cp:coreProperties>
</file>