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96" r:id="rId6"/>
    <p:sldId id="295" r:id="rId7"/>
    <p:sldId id="261" r:id="rId8"/>
    <p:sldId id="298" r:id="rId9"/>
    <p:sldId id="297" r:id="rId10"/>
    <p:sldId id="299" r:id="rId11"/>
    <p:sldId id="263" r:id="rId12"/>
    <p:sldId id="300" r:id="rId13"/>
    <p:sldId id="301" r:id="rId14"/>
    <p:sldId id="302" r:id="rId15"/>
    <p:sldId id="303" r:id="rId16"/>
    <p:sldId id="278" r:id="rId17"/>
  </p:sldIdLst>
  <p:sldSz cx="9144000" cy="5143500" type="screen16x9"/>
  <p:notesSz cx="6858000" cy="9144000"/>
  <p:embeddedFontLst>
    <p:embeddedFont>
      <p:font typeface="Nixie One" panose="020B0604020202020204" charset="0"/>
      <p:regular r:id="rId19"/>
    </p:embeddedFont>
    <p:embeddedFont>
      <p:font typeface="Roboto Slab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92380C-79CF-4544-9BB5-5900ACDCA65E}">
  <a:tblStyle styleId="{4092380C-79CF-4544-9BB5-5900ACDCA6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3B42170-53F7-435F-9BA5-E9563DAFCC4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525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348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25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878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726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116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918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99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45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A">
  <p:cSld name="BLANK_1_1">
    <p:bg>
      <p:bgPr>
        <a:solidFill>
          <a:schemeClr val="accent4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_1_1_1">
    <p:bg>
      <p:bgPr>
        <a:solidFill>
          <a:schemeClr val="accen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/>
              <a:buChar char="▪"/>
              <a:defRPr sz="30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807369" y="1894081"/>
            <a:ext cx="733663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Ứng dụng </a:t>
            </a:r>
            <a:br>
              <a:rPr lang="en" dirty="0"/>
            </a:br>
            <a:r>
              <a:rPr lang="en" dirty="0"/>
              <a:t>nhận dạng văn bản</a:t>
            </a:r>
            <a:endParaRPr dirty="0"/>
          </a:p>
        </p:txBody>
      </p:sp>
      <p:grpSp>
        <p:nvGrpSpPr>
          <p:cNvPr id="106" name="Google Shape;106;p13"/>
          <p:cNvGrpSpPr/>
          <p:nvPr/>
        </p:nvGrpSpPr>
        <p:grpSpPr>
          <a:xfrm>
            <a:off x="581817" y="1708441"/>
            <a:ext cx="964541" cy="1011307"/>
            <a:chOff x="5961125" y="1623900"/>
            <a:chExt cx="427450" cy="448175"/>
          </a:xfrm>
        </p:grpSpPr>
        <p:sp>
          <p:nvSpPr>
            <p:cNvPr id="107" name="Google Shape;107;p1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7B9BAA57-1B36-4C60-BE83-FA2F08910DD4}"/>
              </a:ext>
            </a:extLst>
          </p:cNvPr>
          <p:cNvSpPr txBox="1"/>
          <p:nvPr/>
        </p:nvSpPr>
        <p:spPr>
          <a:xfrm>
            <a:off x="6036469" y="3807619"/>
            <a:ext cx="3321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Thực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hiện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 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Nguyễn Hải Thành - 20020717</a:t>
            </a:r>
            <a:endParaRPr lang="vi-VN" b="1" dirty="0">
              <a:solidFill>
                <a:schemeClr val="bg1">
                  <a:lumMod val="8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1DF8278E-116F-4812-80AA-6548C8F89043}"/>
              </a:ext>
            </a:extLst>
          </p:cNvPr>
          <p:cNvSpPr txBox="1"/>
          <p:nvPr/>
        </p:nvSpPr>
        <p:spPr>
          <a:xfrm>
            <a:off x="861156" y="101279"/>
            <a:ext cx="705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NHẬP MÔN TƯƠNG TÁC NGƯỜI - MÁY</a:t>
            </a:r>
            <a:endParaRPr lang="vi-VN" sz="1800" b="1" dirty="0">
              <a:solidFill>
                <a:schemeClr val="bg1">
                  <a:lumMod val="8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ctrTitle"/>
          </p:nvPr>
        </p:nvSpPr>
        <p:spPr>
          <a:xfrm>
            <a:off x="4020732" y="183280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Tính</a:t>
            </a:r>
            <a:r>
              <a:rPr lang="vi-VN" dirty="0"/>
              <a:t> năng</a:t>
            </a:r>
            <a:endParaRPr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0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91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/>
              <a:t>3. </a:t>
            </a:r>
            <a:r>
              <a:rPr lang="vi-VN" sz="3200" dirty="0" err="1"/>
              <a:t>Tính</a:t>
            </a:r>
            <a:r>
              <a:rPr lang="vi-VN" sz="3200" dirty="0"/>
              <a:t> năng</a:t>
            </a:r>
            <a:endParaRPr sz="3200" dirty="0"/>
          </a:p>
        </p:txBody>
      </p:sp>
      <p:grpSp>
        <p:nvGrpSpPr>
          <p:cNvPr id="191" name="Google Shape;191;p2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92" name="Google Shape;192;p2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2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24C3F76-0649-49EE-B9E5-08643F380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150" y="1615717"/>
            <a:ext cx="3432311" cy="3158700"/>
          </a:xfrm>
        </p:spPr>
        <p:txBody>
          <a:bodyPr/>
          <a:lstStyle/>
          <a:p>
            <a:pPr marL="101600" indent="0">
              <a:buNone/>
            </a:pPr>
            <a:r>
              <a:rPr lang="vi-VN" b="1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Trích</a:t>
            </a:r>
            <a:r>
              <a:rPr lang="vi-VN" b="1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b="1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xuất</a:t>
            </a:r>
            <a:r>
              <a:rPr lang="vi-VN" b="1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văn </a:t>
            </a:r>
            <a:r>
              <a:rPr lang="vi-VN" b="1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bản</a:t>
            </a:r>
            <a:r>
              <a:rPr lang="vi-VN" b="1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b="1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từ</a:t>
            </a:r>
            <a:r>
              <a:rPr lang="vi-VN" b="1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b="1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hình</a:t>
            </a:r>
            <a:r>
              <a:rPr lang="vi-VN" b="1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b="1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ảnh</a:t>
            </a:r>
            <a:r>
              <a:rPr lang="vi-VN" b="1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:</a:t>
            </a:r>
          </a:p>
          <a:p>
            <a:pPr algn="just"/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Sau khi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mở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ảnh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,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nhấn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nút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OCR trên thanh công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cụ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,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ứng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dụng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sẽ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trích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xuất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văn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bản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từ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hình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ảnh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.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5CDBA30D-8A49-492E-8F71-3DFEA24C8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466" y="435126"/>
            <a:ext cx="4831904" cy="45462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/>
              <a:t>3. </a:t>
            </a:r>
            <a:r>
              <a:rPr lang="vi-VN" sz="3200" dirty="0" err="1"/>
              <a:t>Tính</a:t>
            </a:r>
            <a:r>
              <a:rPr lang="vi-VN" sz="3200" dirty="0"/>
              <a:t> năng</a:t>
            </a:r>
            <a:endParaRPr sz="3200" dirty="0"/>
          </a:p>
        </p:txBody>
      </p:sp>
      <p:grpSp>
        <p:nvGrpSpPr>
          <p:cNvPr id="191" name="Google Shape;191;p2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92" name="Google Shape;192;p2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2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24C3F76-0649-49EE-B9E5-08643F380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150" y="1615717"/>
            <a:ext cx="3432311" cy="3158700"/>
          </a:xfrm>
        </p:spPr>
        <p:txBody>
          <a:bodyPr/>
          <a:lstStyle/>
          <a:p>
            <a:pPr marL="101600" indent="0">
              <a:buNone/>
            </a:pPr>
            <a:r>
              <a:rPr lang="vi-VN" b="1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Truy </a:t>
            </a:r>
            <a:r>
              <a:rPr lang="vi-VN" b="1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cập</a:t>
            </a:r>
            <a:r>
              <a:rPr lang="vi-VN" b="1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b="1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nội</a:t>
            </a:r>
            <a:r>
              <a:rPr lang="vi-VN" b="1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dung trong </a:t>
            </a:r>
            <a:r>
              <a:rPr lang="vi-VN" b="1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màn</a:t>
            </a:r>
            <a:r>
              <a:rPr lang="vi-VN" b="1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b="1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hình</a:t>
            </a:r>
            <a:r>
              <a:rPr lang="vi-VN" b="1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:</a:t>
            </a:r>
          </a:p>
          <a:p>
            <a:pPr algn="just"/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Nhấn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nút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Capture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Screen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,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ứng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dụng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cho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phép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lấy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một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phần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của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màn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hình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máy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tính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và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được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sử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dụng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như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hình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ảnh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đầu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vào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9EAB9492-E2D5-46C4-A6FF-EA4F8DB90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940" y="442911"/>
            <a:ext cx="5220658" cy="416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00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/>
              <a:t>3. </a:t>
            </a:r>
            <a:r>
              <a:rPr lang="vi-VN" sz="3200" dirty="0" err="1"/>
              <a:t>Tính</a:t>
            </a:r>
            <a:r>
              <a:rPr lang="vi-VN" sz="3200" dirty="0"/>
              <a:t> năng</a:t>
            </a:r>
            <a:endParaRPr sz="3200" dirty="0"/>
          </a:p>
        </p:txBody>
      </p:sp>
      <p:grpSp>
        <p:nvGrpSpPr>
          <p:cNvPr id="191" name="Google Shape;191;p2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92" name="Google Shape;192;p2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2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24C3F76-0649-49EE-B9E5-08643F380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150" y="1615717"/>
            <a:ext cx="3432311" cy="3158700"/>
          </a:xfrm>
        </p:spPr>
        <p:txBody>
          <a:bodyPr/>
          <a:lstStyle/>
          <a:p>
            <a:pPr marL="101600" indent="0">
              <a:buNone/>
            </a:pPr>
            <a:r>
              <a:rPr lang="vi-VN" b="1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Phát</a:t>
            </a:r>
            <a:r>
              <a:rPr lang="vi-VN" b="1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b="1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hiện</a:t>
            </a:r>
            <a:r>
              <a:rPr lang="vi-VN" b="1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b="1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vùng</a:t>
            </a:r>
            <a:r>
              <a:rPr lang="vi-VN" b="1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văn </a:t>
            </a:r>
            <a:r>
              <a:rPr lang="vi-VN" b="1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bản</a:t>
            </a:r>
            <a:r>
              <a:rPr lang="vi-VN" b="1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trong </a:t>
            </a:r>
            <a:r>
              <a:rPr lang="vi-VN" b="1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hình</a:t>
            </a:r>
            <a:r>
              <a:rPr lang="vi-VN" b="1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b="1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ảnh</a:t>
            </a:r>
            <a:r>
              <a:rPr lang="vi-VN" b="1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:</a:t>
            </a:r>
          </a:p>
          <a:p>
            <a:r>
              <a:rPr lang="vi-VN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Chọn</a:t>
            </a:r>
            <a:r>
              <a:rPr lang="vi-VN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các</a:t>
            </a:r>
            <a:r>
              <a:rPr lang="vi-VN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vùng</a:t>
            </a:r>
            <a:r>
              <a:rPr lang="vi-VN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cần</a:t>
            </a:r>
            <a:r>
              <a:rPr lang="vi-VN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chuyển</a:t>
            </a:r>
            <a:r>
              <a:rPr lang="vi-VN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đổi</a:t>
            </a:r>
            <a:r>
              <a:rPr lang="vi-VN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qua văn </a:t>
            </a:r>
            <a:r>
              <a:rPr lang="vi-VN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bản</a:t>
            </a:r>
            <a:r>
              <a:rPr lang="vi-VN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trên </a:t>
            </a:r>
            <a:r>
              <a:rPr lang="vi-VN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hình</a:t>
            </a:r>
            <a:r>
              <a:rPr lang="vi-VN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ảnh</a:t>
            </a:r>
            <a:r>
              <a:rPr lang="vi-VN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đầu</a:t>
            </a:r>
            <a:r>
              <a:rPr lang="vi-VN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vào</a:t>
            </a:r>
            <a:r>
              <a:rPr lang="vi-VN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6C5ED71D-8B66-4426-B806-65B94974C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610" y="378619"/>
            <a:ext cx="5095395" cy="418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62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ctrTitle"/>
          </p:nvPr>
        </p:nvSpPr>
        <p:spPr>
          <a:xfrm>
            <a:off x="4020731" y="1832800"/>
            <a:ext cx="49875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endParaRPr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0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8330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/>
              <a:t>4. </a:t>
            </a:r>
            <a:r>
              <a:rPr lang="vi-VN" sz="3200" dirty="0" err="1"/>
              <a:t>Hướng</a:t>
            </a:r>
            <a:r>
              <a:rPr lang="vi-VN" sz="3200" dirty="0"/>
              <a:t> </a:t>
            </a:r>
            <a:r>
              <a:rPr lang="vi-VN" sz="3200" dirty="0" err="1"/>
              <a:t>phát</a:t>
            </a:r>
            <a:r>
              <a:rPr lang="vi-VN" sz="3200" dirty="0"/>
              <a:t> </a:t>
            </a:r>
            <a:r>
              <a:rPr lang="vi-VN" sz="3200" dirty="0" err="1"/>
              <a:t>triển</a:t>
            </a:r>
            <a:endParaRPr sz="3200" dirty="0"/>
          </a:p>
        </p:txBody>
      </p:sp>
      <p:grpSp>
        <p:nvGrpSpPr>
          <p:cNvPr id="191" name="Google Shape;191;p2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92" name="Google Shape;192;p2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2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24C3F76-0649-49EE-B9E5-08643F380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150" y="1615717"/>
            <a:ext cx="4888213" cy="3158700"/>
          </a:xfrm>
        </p:spPr>
        <p:txBody>
          <a:bodyPr/>
          <a:lstStyle/>
          <a:p>
            <a:r>
              <a:rPr lang="vi-VN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Thêm </a:t>
            </a:r>
            <a:r>
              <a:rPr lang="vi-VN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nhiều</a:t>
            </a:r>
            <a:r>
              <a:rPr lang="vi-VN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ngôn </a:t>
            </a:r>
            <a:r>
              <a:rPr lang="vi-VN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ngữ</a:t>
            </a:r>
            <a:r>
              <a:rPr lang="vi-VN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có</a:t>
            </a:r>
            <a:r>
              <a:rPr lang="vi-VN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thể</a:t>
            </a:r>
            <a:r>
              <a:rPr lang="vi-VN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nhận</a:t>
            </a:r>
            <a:r>
              <a:rPr lang="vi-VN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dạng</a:t>
            </a:r>
            <a:endParaRPr lang="vi-VN" dirty="0">
              <a:latin typeface="+mj-lt"/>
              <a:ea typeface="Roboto Slab" panose="020B0604020202020204" charset="0"/>
              <a:cs typeface="Calibri" panose="020F0502020204030204" pitchFamily="34" charset="0"/>
            </a:endParaRPr>
          </a:p>
          <a:p>
            <a:r>
              <a:rPr lang="vi-VN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Thêm </a:t>
            </a:r>
            <a:r>
              <a:rPr lang="vi-VN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bộ</a:t>
            </a:r>
            <a:r>
              <a:rPr lang="vi-VN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dịch</a:t>
            </a:r>
            <a:r>
              <a:rPr lang="vi-VN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thuật</a:t>
            </a:r>
            <a:endParaRPr lang="vi-VN" dirty="0">
              <a:latin typeface="+mj-lt"/>
              <a:ea typeface="Roboto Slab" panose="020B060402020202020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90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>
            <a:spLocks noGrp="1"/>
          </p:cNvSpPr>
          <p:nvPr>
            <p:ph type="subTitle" idx="4294967295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</a:t>
            </a:r>
            <a:r>
              <a:rPr lang="vi-VN" sz="3200" b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hanks</a:t>
            </a:r>
            <a:r>
              <a:rPr lang="en" sz="32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!</a:t>
            </a:r>
            <a:endParaRPr sz="5400" b="1" dirty="0">
              <a:solidFill>
                <a:srgbClr val="FFFFFF"/>
              </a:solidFill>
            </a:endParaRPr>
          </a:p>
        </p:txBody>
      </p:sp>
      <p:sp>
        <p:nvSpPr>
          <p:cNvPr id="405" name="Google Shape;405;p3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NỘI DUNG</a:t>
            </a:r>
            <a:endParaRPr sz="3200" dirty="0"/>
          </a:p>
        </p:txBody>
      </p:sp>
      <p:grpSp>
        <p:nvGrpSpPr>
          <p:cNvPr id="119" name="Google Shape;119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0" name="Google Shape;120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4"/>
          <p:cNvSpPr txBox="1"/>
          <p:nvPr/>
        </p:nvSpPr>
        <p:spPr>
          <a:xfrm>
            <a:off x="1146025" y="1926667"/>
            <a:ext cx="5054750" cy="210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</a:t>
            </a:r>
            <a:r>
              <a:rPr lang="en-US" sz="2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Giới</a:t>
            </a:r>
            <a:r>
              <a:rPr lang="en-US" sz="2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</a:t>
            </a:r>
            <a:r>
              <a:rPr lang="en-US" sz="2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thiệu</a:t>
            </a:r>
            <a:endParaRPr lang="en-US" sz="2800" b="1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  <a:cs typeface="Calibri" panose="020F0502020204030204" pitchFamily="34" charset="0"/>
              <a:sym typeface="Nixie One"/>
            </a:endParaRPr>
          </a:p>
          <a:p>
            <a:pPr marL="228600" lvl="0" indent="-228600">
              <a:spcBef>
                <a:spcPts val="600"/>
              </a:spcBef>
              <a:buAutoNum type="arabicPeriod"/>
            </a:pPr>
            <a:r>
              <a:rPr lang="en-US" sz="2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Giao </a:t>
            </a:r>
            <a:r>
              <a:rPr lang="en-US" sz="2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diện</a:t>
            </a:r>
            <a:r>
              <a:rPr lang="en-US" sz="2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</a:t>
            </a:r>
          </a:p>
          <a:p>
            <a:pPr marL="228600" lvl="0" indent="-228600">
              <a:spcBef>
                <a:spcPts val="600"/>
              </a:spcBef>
              <a:buAutoNum type="arabicPeriod"/>
            </a:pPr>
            <a:r>
              <a:rPr lang="en-US" sz="2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</a:t>
            </a:r>
            <a:r>
              <a:rPr lang="en-US" sz="2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Tính</a:t>
            </a:r>
            <a:r>
              <a:rPr lang="en-US" sz="2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</a:t>
            </a:r>
            <a:r>
              <a:rPr lang="en-US" sz="2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năng</a:t>
            </a:r>
            <a:endParaRPr lang="en-US" sz="2800" b="1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  <a:cs typeface="Calibri" panose="020F0502020204030204" pitchFamily="34" charset="0"/>
              <a:sym typeface="Nixie One"/>
            </a:endParaRPr>
          </a:p>
          <a:p>
            <a:pPr marL="228600" lvl="0" indent="-228600">
              <a:spcBef>
                <a:spcPts val="600"/>
              </a:spcBef>
              <a:buAutoNum type="arabicPeriod"/>
            </a:pPr>
            <a:r>
              <a:rPr lang="en-US" sz="2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</a:t>
            </a:r>
            <a:r>
              <a:rPr lang="en-US" sz="2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Hướng</a:t>
            </a:r>
            <a:r>
              <a:rPr lang="en-US" sz="2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</a:t>
            </a:r>
            <a:r>
              <a:rPr lang="en-US" sz="2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phát</a:t>
            </a:r>
            <a:r>
              <a:rPr lang="en-US" sz="2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</a:t>
            </a:r>
            <a:r>
              <a:rPr lang="en-US" sz="2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triển</a:t>
            </a:r>
            <a:endParaRPr lang="en-US" sz="2800" b="1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  <a:cs typeface="Calibri" panose="020F0502020204030204" pitchFamily="34" charset="0"/>
              <a:sym typeface="Nixie One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ctrTitle"/>
          </p:nvPr>
        </p:nvSpPr>
        <p:spPr>
          <a:xfrm>
            <a:off x="4020732" y="183280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</a:t>
            </a:r>
            <a:endParaRPr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1. Giới thiệu</a:t>
            </a:r>
            <a:endParaRPr sz="3200" dirty="0"/>
          </a:p>
        </p:txBody>
      </p:sp>
      <p:sp>
        <p:nvSpPr>
          <p:cNvPr id="135" name="Google Shape;135;p15"/>
          <p:cNvSpPr txBox="1">
            <a:spLocks noGrp="1"/>
          </p:cNvSpPr>
          <p:nvPr>
            <p:ph type="subTitle" idx="4294967295"/>
          </p:nvPr>
        </p:nvSpPr>
        <p:spPr>
          <a:xfrm>
            <a:off x="685800" y="1259025"/>
            <a:ext cx="4257229" cy="26866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Ứng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dụng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nhận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dạng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văn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bản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được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tạo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ra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để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chuyển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hình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ảnh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của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các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chữ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viết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tay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hoặc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đánh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máy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thành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các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văn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bản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tài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liệu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Ứng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dụng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ban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đầu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bắt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nguồn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từ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các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công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nghệ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điện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báo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và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tạo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ra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các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thiết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bị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đọc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cho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người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mù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sz="1600" b="1" dirty="0">
              <a:solidFill>
                <a:srgbClr val="FFFFFF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37" name="Google Shape;137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1261135E-CA8B-4399-BA9C-34DF634B4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898" y="1798523"/>
            <a:ext cx="4000948" cy="12565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1. Giới thiệu</a:t>
            </a:r>
            <a:endParaRPr sz="3200" dirty="0"/>
          </a:p>
        </p:txBody>
      </p:sp>
      <p:sp>
        <p:nvSpPr>
          <p:cNvPr id="135" name="Google Shape;135;p15"/>
          <p:cNvSpPr txBox="1">
            <a:spLocks noGrp="1"/>
          </p:cNvSpPr>
          <p:nvPr>
            <p:ph type="subTitle" idx="4294967295"/>
          </p:nvPr>
        </p:nvSpPr>
        <p:spPr>
          <a:xfrm>
            <a:off x="685800" y="1259025"/>
            <a:ext cx="4434840" cy="26866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Các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tính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năng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của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ứng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dụng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pPr marL="285750" indent="-285750" algn="just"/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Trích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xuất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văn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bản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từ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hình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ảnh</a:t>
            </a:r>
            <a:endParaRPr lang="en-US" sz="1600" b="1" dirty="0">
              <a:solidFill>
                <a:srgbClr val="FFFFFF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 algn="just"/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Phát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hiện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vùng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văn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bản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trong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hình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ảnh</a:t>
            </a:r>
            <a:endParaRPr lang="en-US" sz="1600" b="1" dirty="0">
              <a:solidFill>
                <a:srgbClr val="FFFFFF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 algn="just"/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Truy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cập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nội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dung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màn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hình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(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chụp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màn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hình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sz="1600" b="1" dirty="0">
              <a:solidFill>
                <a:srgbClr val="FFFFFF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37" name="Google Shape;137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8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ctrTitle"/>
          </p:nvPr>
        </p:nvSpPr>
        <p:spPr>
          <a:xfrm>
            <a:off x="4020732" y="183280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Giao diện</a:t>
            </a:r>
            <a:endParaRPr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408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1022329" y="523040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2. Giao diện</a:t>
            </a:r>
            <a:endParaRPr sz="3200" dirty="0"/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CBBBB74B-8919-4783-A007-1D342B6EA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198" y="256072"/>
            <a:ext cx="5314802" cy="4631356"/>
          </a:xfrm>
          <a:prstGeom prst="rect">
            <a:avLst/>
          </a:prstGeom>
        </p:spPr>
      </p:pic>
      <p:grpSp>
        <p:nvGrpSpPr>
          <p:cNvPr id="158" name="Google Shape;158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59" name="Google Shape;159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5" name="Google Shape;126;p14">
            <a:extLst>
              <a:ext uri="{FF2B5EF4-FFF2-40B4-BE49-F238E27FC236}">
                <a16:creationId xmlns:a16="http://schemas.microsoft.com/office/drawing/2014/main" id="{9ADD28C0-0E89-4084-A507-40D091C2289B}"/>
              </a:ext>
            </a:extLst>
          </p:cNvPr>
          <p:cNvSpPr txBox="1"/>
          <p:nvPr/>
        </p:nvSpPr>
        <p:spPr>
          <a:xfrm>
            <a:off x="298150" y="1551740"/>
            <a:ext cx="3531048" cy="349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60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Cửa</a:t>
            </a:r>
            <a:r>
              <a:rPr lang="en-US" sz="1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</a:t>
            </a:r>
            <a:r>
              <a:rPr lang="en-US" sz="1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sổ</a:t>
            </a:r>
            <a:r>
              <a:rPr lang="en-US" sz="1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</a:t>
            </a:r>
            <a:r>
              <a:rPr lang="en-US" sz="1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ứng</a:t>
            </a:r>
            <a:r>
              <a:rPr lang="en-US" sz="1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</a:t>
            </a:r>
            <a:r>
              <a:rPr lang="en-US" sz="1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dụng</a:t>
            </a:r>
            <a:r>
              <a:rPr lang="en-US" sz="1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</a:t>
            </a:r>
            <a:r>
              <a:rPr lang="en-US" sz="1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sẽ</a:t>
            </a:r>
            <a:r>
              <a:rPr lang="en-US" sz="1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</a:t>
            </a:r>
            <a:r>
              <a:rPr lang="en-US" sz="1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gồm</a:t>
            </a:r>
            <a:r>
              <a:rPr lang="en-US" sz="1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4 </a:t>
            </a:r>
            <a:r>
              <a:rPr lang="en-US" sz="1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phần</a:t>
            </a:r>
            <a:r>
              <a:rPr lang="en-US" sz="1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</a:t>
            </a:r>
            <a:r>
              <a:rPr lang="en-US" sz="1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chính</a:t>
            </a:r>
            <a:r>
              <a:rPr lang="en-US" sz="1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:</a:t>
            </a: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Thanh menu</a:t>
            </a: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Thanh </a:t>
            </a:r>
            <a:r>
              <a:rPr lang="en-US" sz="1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công</a:t>
            </a:r>
            <a:r>
              <a:rPr lang="en-US" sz="1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</a:t>
            </a:r>
            <a:r>
              <a:rPr lang="en-US" sz="1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cụ</a:t>
            </a:r>
            <a:endParaRPr lang="en-US" sz="1800" b="1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  <a:cs typeface="Calibri" panose="020F0502020204030204" pitchFamily="34" charset="0"/>
              <a:sym typeface="Nixie One"/>
            </a:endParaRP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Vùng</a:t>
            </a:r>
            <a:r>
              <a:rPr lang="en-US" sz="1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</a:t>
            </a:r>
            <a:r>
              <a:rPr lang="en-US" sz="1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chính</a:t>
            </a:r>
            <a:endParaRPr lang="en-US" sz="1800" b="1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  <a:cs typeface="Calibri" panose="020F0502020204030204" pitchFamily="34" charset="0"/>
              <a:sym typeface="Nixie One"/>
            </a:endParaRP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Thanh </a:t>
            </a:r>
            <a:r>
              <a:rPr lang="en-US" sz="1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trạng</a:t>
            </a:r>
            <a:r>
              <a:rPr lang="en-US" sz="1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</a:t>
            </a:r>
            <a:r>
              <a:rPr lang="en-US" sz="1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thái</a:t>
            </a:r>
            <a:endParaRPr lang="en-US" sz="1800" b="1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  <a:cs typeface="Calibri" panose="020F0502020204030204" pitchFamily="34" charset="0"/>
              <a:sym typeface="Nixie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75" name="Google Shape;375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ED483247-4C76-4366-8C31-3C48490E2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432" y="316468"/>
            <a:ext cx="5559543" cy="4337282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AB857E5-9DF4-432C-857B-A0F0FC20B0D3}"/>
              </a:ext>
            </a:extLst>
          </p:cNvPr>
          <p:cNvSpPr txBox="1"/>
          <p:nvPr/>
        </p:nvSpPr>
        <p:spPr>
          <a:xfrm>
            <a:off x="4525241" y="4653750"/>
            <a:ext cx="3654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Roboto Slab" panose="020B0604020202020204" charset="0"/>
                <a:ea typeface="Roboto Slab" panose="020B0604020202020204" charset="0"/>
              </a:rPr>
              <a:t>Giao </a:t>
            </a:r>
            <a:r>
              <a:rPr lang="en-US" b="1" i="1" dirty="0" err="1">
                <a:latin typeface="Roboto Slab" panose="020B0604020202020204" charset="0"/>
                <a:ea typeface="Roboto Slab" panose="020B0604020202020204" charset="0"/>
              </a:rPr>
              <a:t>diện</a:t>
            </a:r>
            <a:r>
              <a:rPr lang="en-US" b="1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b="1" i="1" dirty="0" err="1">
                <a:latin typeface="Roboto Slab" panose="020B0604020202020204" charset="0"/>
                <a:ea typeface="Roboto Slab" panose="020B0604020202020204" charset="0"/>
              </a:rPr>
              <a:t>của</a:t>
            </a:r>
            <a:r>
              <a:rPr lang="en-US" b="1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b="1" i="1" dirty="0" err="1">
                <a:latin typeface="Roboto Slab" panose="020B0604020202020204" charset="0"/>
                <a:ea typeface="Roboto Slab" panose="020B0604020202020204" charset="0"/>
              </a:rPr>
              <a:t>ứng</a:t>
            </a:r>
            <a:r>
              <a:rPr lang="en-US" b="1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b="1" i="1" dirty="0" err="1">
                <a:latin typeface="Roboto Slab" panose="020B0604020202020204" charset="0"/>
                <a:ea typeface="Roboto Slab" panose="020B0604020202020204" charset="0"/>
              </a:rPr>
              <a:t>dụng</a:t>
            </a:r>
            <a:r>
              <a:rPr lang="en-US" b="1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b="1" i="1" dirty="0" err="1">
                <a:latin typeface="Roboto Slab" panose="020B0604020202020204" charset="0"/>
                <a:ea typeface="Roboto Slab" panose="020B0604020202020204" charset="0"/>
              </a:rPr>
              <a:t>được</a:t>
            </a:r>
            <a:r>
              <a:rPr lang="en-US" b="1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b="1" i="1" dirty="0" err="1">
                <a:latin typeface="Roboto Slab" panose="020B0604020202020204" charset="0"/>
                <a:ea typeface="Roboto Slab" panose="020B0604020202020204" charset="0"/>
              </a:rPr>
              <a:t>tạo</a:t>
            </a:r>
            <a:r>
              <a:rPr lang="en-US" b="1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b="1" i="1" dirty="0" err="1">
                <a:latin typeface="Roboto Slab" panose="020B0604020202020204" charset="0"/>
                <a:ea typeface="Roboto Slab" panose="020B0604020202020204" charset="0"/>
              </a:rPr>
              <a:t>bằng</a:t>
            </a:r>
            <a:r>
              <a:rPr lang="en-US" b="1" i="1" dirty="0">
                <a:latin typeface="Roboto Slab" panose="020B0604020202020204" charset="0"/>
                <a:ea typeface="Roboto Slab" panose="020B0604020202020204" charset="0"/>
              </a:rPr>
              <a:t> qt</a:t>
            </a:r>
            <a:endParaRPr lang="vi-VN" b="1" i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2" name="Google Shape;156;p18">
            <a:extLst>
              <a:ext uri="{FF2B5EF4-FFF2-40B4-BE49-F238E27FC236}">
                <a16:creationId xmlns:a16="http://schemas.microsoft.com/office/drawing/2014/main" id="{95BB7E92-B76C-4536-8A1B-BAAD3295721F}"/>
              </a:ext>
            </a:extLst>
          </p:cNvPr>
          <p:cNvSpPr txBox="1">
            <a:spLocks/>
          </p:cNvSpPr>
          <p:nvPr/>
        </p:nvSpPr>
        <p:spPr>
          <a:xfrm>
            <a:off x="479404" y="1970759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3200" b="1" dirty="0">
                <a:latin typeface="Roboto Slab" panose="020B0604020202020204" charset="0"/>
                <a:ea typeface="Roboto Slab" panose="020B0604020202020204" charset="0"/>
              </a:rPr>
              <a:t>2. Giao </a:t>
            </a:r>
            <a:r>
              <a:rPr lang="vi-VN" sz="3200" b="1" dirty="0" err="1">
                <a:latin typeface="Roboto Slab" panose="020B0604020202020204" charset="0"/>
                <a:ea typeface="Roboto Slab" panose="020B0604020202020204" charset="0"/>
              </a:rPr>
              <a:t>diện</a:t>
            </a:r>
            <a:endParaRPr lang="vi-VN" sz="3200" b="1" dirty="0"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26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1022329" y="523040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2. Giao diện</a:t>
            </a:r>
            <a:endParaRPr sz="3200" dirty="0"/>
          </a:p>
        </p:txBody>
      </p:sp>
      <p:grpSp>
        <p:nvGrpSpPr>
          <p:cNvPr id="158" name="Google Shape;158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59" name="Google Shape;159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38C0058A-362D-4A03-BCC3-83C3832EB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457" y="283178"/>
            <a:ext cx="5559543" cy="4337282"/>
          </a:xfrm>
          <a:prstGeom prst="rect">
            <a:avLst/>
          </a:prstGeom>
        </p:spPr>
      </p:pic>
      <p:sp>
        <p:nvSpPr>
          <p:cNvPr id="16" name="Google Shape;126;p14">
            <a:extLst>
              <a:ext uri="{FF2B5EF4-FFF2-40B4-BE49-F238E27FC236}">
                <a16:creationId xmlns:a16="http://schemas.microsoft.com/office/drawing/2014/main" id="{1ECD6A84-C177-478A-AD33-69013C21BE2E}"/>
              </a:ext>
            </a:extLst>
          </p:cNvPr>
          <p:cNvSpPr txBox="1"/>
          <p:nvPr/>
        </p:nvSpPr>
        <p:spPr>
          <a:xfrm>
            <a:off x="4736986" y="4697065"/>
            <a:ext cx="3082368" cy="326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600"/>
              </a:spcBef>
              <a:spcAft>
                <a:spcPts val="0"/>
              </a:spcAft>
            </a:pPr>
            <a:endParaRPr lang="en-US" sz="1800" b="1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  <a:cs typeface="Calibri" panose="020F0502020204030204" pitchFamily="34" charset="0"/>
              <a:sym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1407037446"/>
      </p:ext>
    </p:extLst>
  </p:cSld>
  <p:clrMapOvr>
    <a:masterClrMapping/>
  </p:clrMapOvr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165751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321</Words>
  <Application>Microsoft Office PowerPoint</Application>
  <PresentationFormat>Trình chiếu Trên màn hình (16:9)</PresentationFormat>
  <Paragraphs>62</Paragraphs>
  <Slides>16</Slides>
  <Notes>16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1" baseType="lpstr">
      <vt:lpstr>Nixie One</vt:lpstr>
      <vt:lpstr>Roboto Slab</vt:lpstr>
      <vt:lpstr>Arial</vt:lpstr>
      <vt:lpstr>Times New Roman</vt:lpstr>
      <vt:lpstr>Warwick template</vt:lpstr>
      <vt:lpstr>Ứng dụng  nhận dạng văn bản</vt:lpstr>
      <vt:lpstr>NỘI DUNG</vt:lpstr>
      <vt:lpstr>Giới thiệu</vt:lpstr>
      <vt:lpstr>1. Giới thiệu</vt:lpstr>
      <vt:lpstr>1. Giới thiệu</vt:lpstr>
      <vt:lpstr>Giao diện</vt:lpstr>
      <vt:lpstr>2. Giao diện</vt:lpstr>
      <vt:lpstr>Bản trình bày PowerPoint</vt:lpstr>
      <vt:lpstr>2. Giao diện</vt:lpstr>
      <vt:lpstr>Tính năng</vt:lpstr>
      <vt:lpstr>3. Tính năng</vt:lpstr>
      <vt:lpstr>3. Tính năng</vt:lpstr>
      <vt:lpstr>3. Tính năng</vt:lpstr>
      <vt:lpstr>Hướng phát triển</vt:lpstr>
      <vt:lpstr>4. Hướng phát triển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 nhận dạng văn bản</dc:title>
  <dc:creator>Hortensia Konuko</dc:creator>
  <cp:lastModifiedBy>Thành Nguyễn Hải</cp:lastModifiedBy>
  <cp:revision>17</cp:revision>
  <dcterms:modified xsi:type="dcterms:W3CDTF">2023-04-10T12:34:21Z</dcterms:modified>
</cp:coreProperties>
</file>