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20"/>
  </p:notesMasterIdLst>
  <p:sldIdLst>
    <p:sldId id="265" r:id="rId6"/>
    <p:sldId id="266" r:id="rId7"/>
    <p:sldId id="298" r:id="rId8"/>
    <p:sldId id="315" r:id="rId9"/>
    <p:sldId id="317" r:id="rId10"/>
    <p:sldId id="316" r:id="rId11"/>
    <p:sldId id="318" r:id="rId12"/>
    <p:sldId id="319" r:id="rId13"/>
    <p:sldId id="287" r:id="rId14"/>
    <p:sldId id="321" r:id="rId15"/>
    <p:sldId id="322" r:id="rId16"/>
    <p:sldId id="323" r:id="rId17"/>
    <p:sldId id="320" r:id="rId18"/>
    <p:sldId id="26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2579E"/>
    <a:srgbClr val="FFFFCC"/>
    <a:srgbClr val="FFFF99"/>
    <a:srgbClr val="000099"/>
    <a:srgbClr val="533EF2"/>
    <a:srgbClr val="F4DC8C"/>
    <a:srgbClr val="006EBC"/>
    <a:srgbClr val="007F9F"/>
    <a:srgbClr val="D9E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434" autoAdjust="0"/>
  </p:normalViewPr>
  <p:slideViewPr>
    <p:cSldViewPr snapToGrid="0">
      <p:cViewPr>
        <p:scale>
          <a:sx n="82" d="100"/>
          <a:sy n="82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EAF-34C5-4923-A9B8-601BF92B563F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0C9B-1FCA-4F8E-98FC-948F91FD2D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4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6A89A7-CAB8-4D7D-8199-684FFBD01715}" type="slidenum">
              <a:rPr lang="en-US" altLang="zh-TW"/>
              <a:t>1</a:t>
            </a:fld>
            <a:endParaRPr lang="en-US" altLang="zh-TW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b="1" i="0" u="sng" dirty="0" smtClean="0"/>
              <a:t>參考腳本</a:t>
            </a:r>
            <a:endParaRPr kumimoji="1" lang="en-US" altLang="zh-TW" b="1" i="0" u="sng" dirty="0" smtClean="0"/>
          </a:p>
          <a:p>
            <a:pPr eaLnBrk="1" hangingPunct="1"/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Welcome! It is our pleasure to present to you our company. Wistron NeWeb Corp. (WNC) </a:t>
            </a:r>
          </a:p>
          <a:p>
            <a:pPr eaLnBrk="1" hangingPunct="1"/>
            <a:endParaRPr lang="en-US" altLang="zh-TW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很榮幸今天有這個機會為各位介紹我們公司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啟碁科技。</a:t>
            </a:r>
            <a:endParaRPr lang="zh-TW" altLang="zh-TW" b="0" dirty="0" smtClean="0"/>
          </a:p>
        </p:txBody>
      </p:sp>
      <p:sp>
        <p:nvSpPr>
          <p:cNvPr id="9221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3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96295" y="770473"/>
            <a:ext cx="630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6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96295" y="3535061"/>
            <a:ext cx="630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 smtClean="0"/>
              <a:t>Date</a:t>
            </a:r>
            <a:endParaRPr lang="de-DE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3950329" y="6558620"/>
            <a:ext cx="5193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70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00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70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38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882000" y="3069119"/>
            <a:ext cx="7380000" cy="3240000"/>
          </a:xfrm>
        </p:spPr>
        <p:txBody>
          <a:bodyPr numCol="1" spcCol="0"/>
          <a:lstStyle>
            <a:lvl1pPr marL="265106" marR="0" indent="-265106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535781" indent="-260747">
              <a:spcAft>
                <a:spcPts val="600"/>
              </a:spcAft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2pPr>
            <a:lvl3pPr marL="1346200" marR="0" indent="-900113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 smtClean="0"/>
              <a:t>Click to edit master word style</a:t>
            </a:r>
          </a:p>
          <a:p>
            <a:pPr lvl="1"/>
            <a:r>
              <a:rPr lang="en-US" altLang="zh-TW" dirty="0" smtClean="0"/>
              <a:t>The second layer</a:t>
            </a:r>
            <a:endParaRPr lang="zh-TW" altLang="en-US" dirty="0" smtClean="0"/>
          </a:p>
          <a:p>
            <a:pPr marL="720707" marR="0" lvl="2" indent="-274631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 smtClean="0"/>
              <a:t>The third layer</a:t>
            </a:r>
            <a:endParaRPr lang="zh-TW" altLang="en-US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2191699"/>
            <a:ext cx="7920000" cy="649499"/>
          </a:xfrm>
        </p:spPr>
        <p:txBody>
          <a:bodyPr anchor="t" anchorCtr="0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868201"/>
            <a:ext cx="8208000" cy="5472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buFont typeface="Wingdings" pitchFamily="2" charset="2"/>
              <a:buChar char="n"/>
              <a:defRPr/>
            </a:lvl1pPr>
            <a:lvl2pPr marL="541338" indent="-269875">
              <a:spcAft>
                <a:spcPts val="600"/>
              </a:spcAft>
              <a:buFont typeface="Arial" panose="020B0604020202020204" pitchFamily="34" charset="0"/>
              <a:buChar char="‒"/>
              <a:defRPr/>
            </a:lvl2pPr>
            <a:lvl3pPr marL="719138" indent="-177800">
              <a:spcAft>
                <a:spcPts val="600"/>
              </a:spcAft>
              <a:tabLst/>
              <a:defRPr sz="1600"/>
            </a:lvl3pPr>
            <a:lvl4pPr marL="896938" indent="-177800">
              <a:spcAft>
                <a:spcPts val="600"/>
              </a:spcAft>
              <a:defRPr/>
            </a:lvl4pPr>
            <a:lvl5pPr marL="1074738" indent="-177800">
              <a:spcAft>
                <a:spcPts val="600"/>
              </a:spcAft>
              <a:defRPr/>
            </a:lvl5pPr>
          </a:lstStyle>
          <a:p>
            <a:pPr lvl="0"/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lvl="1"/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000" y="179986"/>
            <a:ext cx="8208000" cy="4336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68000" y="868200"/>
            <a:ext cx="3942000" cy="5472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627063" indent="-282575">
              <a:spcAft>
                <a:spcPts val="600"/>
              </a:spcAft>
              <a:defRPr/>
            </a:lvl2pPr>
            <a:lvl3pPr marL="804863" indent="-177800">
              <a:spcAft>
                <a:spcPts val="600"/>
              </a:spcAft>
              <a:defRPr/>
            </a:lvl3pPr>
            <a:lvl4pPr marL="982663" indent="-177800">
              <a:spcAft>
                <a:spcPts val="600"/>
              </a:spcAft>
              <a:defRPr/>
            </a:lvl4pPr>
            <a:lvl5pPr marL="1168400" indent="-13176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4734000" y="868200"/>
            <a:ext cx="3942000" cy="5472112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defRPr/>
            </a:lvl1pPr>
            <a:lvl2pPr marL="627063" indent="-282575">
              <a:spcAft>
                <a:spcPts val="600"/>
              </a:spcAft>
              <a:defRPr/>
            </a:lvl2pPr>
            <a:lvl3pPr marL="804863" indent="-177800">
              <a:spcAft>
                <a:spcPts val="600"/>
              </a:spcAft>
              <a:defRPr/>
            </a:lvl3pPr>
            <a:lvl4pPr marL="982663" indent="-177800">
              <a:spcAft>
                <a:spcPts val="600"/>
              </a:spcAft>
              <a:defRPr/>
            </a:lvl4pPr>
            <a:lvl5pPr marL="1168400" indent="-13176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2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5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0"/>
            <a:ext cx="2592000" cy="180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000" y="216000"/>
            <a:ext cx="2232000" cy="1368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884500" y="528532"/>
            <a:ext cx="5805000" cy="5760000"/>
          </a:xfrm>
        </p:spPr>
        <p:txBody>
          <a:bodyPr/>
          <a:lstStyle>
            <a:lvl1pPr marL="271463" indent="-271463">
              <a:spcAft>
                <a:spcPts val="600"/>
              </a:spcAft>
              <a:buSzPct val="100000"/>
              <a:defRPr/>
            </a:lvl1pPr>
            <a:lvl2pPr marL="627063" indent="-271463">
              <a:spcAft>
                <a:spcPts val="600"/>
              </a:spcAft>
              <a:defRPr/>
            </a:lvl2pPr>
            <a:lvl3pPr marL="804863" indent="-136525">
              <a:spcAft>
                <a:spcPts val="600"/>
              </a:spcAft>
              <a:defRPr/>
            </a:lvl3pPr>
            <a:lvl4pPr marL="982663" indent="-133350">
              <a:spcAft>
                <a:spcPts val="600"/>
              </a:spcAft>
              <a:defRPr/>
            </a:lvl4pPr>
            <a:lvl5pPr marL="1168400" indent="-139700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1896532"/>
            <a:ext cx="2592000" cy="4392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180000" y="2040532"/>
            <a:ext cx="2232000" cy="4104000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sz="1500" b="0">
                <a:solidFill>
                  <a:schemeClr val="bg2"/>
                </a:solidFill>
              </a:defRPr>
            </a:lvl1pPr>
            <a:lvl2pPr marL="203597" indent="-203597">
              <a:spcAft>
                <a:spcPts val="300"/>
              </a:spcAft>
              <a:buFont typeface="Wingdings" panose="05000000000000000000" pitchFamily="2" charset="2"/>
              <a:buChar char="n"/>
              <a:defRPr sz="1050">
                <a:solidFill>
                  <a:schemeClr val="bg2"/>
                </a:solidFill>
              </a:defRPr>
            </a:lvl2pPr>
            <a:lvl3pPr marL="336947" indent="-133350">
              <a:spcAft>
                <a:spcPts val="300"/>
              </a:spcAft>
              <a:defRPr sz="900">
                <a:solidFill>
                  <a:schemeClr val="bg2"/>
                </a:solidFill>
              </a:defRPr>
            </a:lvl3pPr>
            <a:lvl4pPr marL="470297" indent="-133350">
              <a:spcAft>
                <a:spcPts val="300"/>
              </a:spcAft>
              <a:buFont typeface="Arial" panose="020B0604020202020204" pitchFamily="34" charset="0"/>
              <a:buChar char="‒"/>
              <a:defRPr sz="9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2027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項目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 bwMode="auto">
          <a:xfrm>
            <a:off x="5918200" y="5113868"/>
            <a:ext cx="3225800" cy="17441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 rot="10800000" flipV="1">
            <a:off x="7740000" y="0"/>
            <a:ext cx="140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147" y="477700"/>
            <a:ext cx="2025000" cy="590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2459083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459083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4598666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598666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6738248" y="4777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6738248" y="3500300"/>
            <a:ext cx="2025000" cy="288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2459083" y="477700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SzPct val="100000"/>
              <a:buNone/>
              <a:defRPr b="1">
                <a:solidFill>
                  <a:schemeClr val="bg2"/>
                </a:solidFill>
              </a:defRPr>
            </a:lvl1pPr>
            <a:lvl2pPr marL="203597" indent="-130969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6004" indent="-202406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3" name="內容版面配置區 22"/>
          <p:cNvSpPr>
            <a:spLocks noGrp="1"/>
          </p:cNvSpPr>
          <p:nvPr>
            <p:ph sz="quarter" idx="11"/>
          </p:nvPr>
        </p:nvSpPr>
        <p:spPr>
          <a:xfrm>
            <a:off x="4598194" y="477838"/>
            <a:ext cx="2025254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29779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25" name="內容版面配置區 24"/>
          <p:cNvSpPr>
            <a:spLocks noGrp="1"/>
          </p:cNvSpPr>
          <p:nvPr>
            <p:ph sz="quarter" idx="12"/>
          </p:nvPr>
        </p:nvSpPr>
        <p:spPr>
          <a:xfrm>
            <a:off x="6737748" y="477838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29779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3"/>
          </p:nvPr>
        </p:nvSpPr>
        <p:spPr>
          <a:xfrm>
            <a:off x="2458641" y="3500439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39304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29" name="內容版面配置區 28"/>
          <p:cNvSpPr>
            <a:spLocks noGrp="1"/>
          </p:cNvSpPr>
          <p:nvPr>
            <p:ph sz="quarter" idx="14"/>
          </p:nvPr>
        </p:nvSpPr>
        <p:spPr>
          <a:xfrm>
            <a:off x="4598194" y="3500439"/>
            <a:ext cx="2025254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39304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31" name="內容版面配置區 30"/>
          <p:cNvSpPr>
            <a:spLocks noGrp="1"/>
          </p:cNvSpPr>
          <p:nvPr>
            <p:ph sz="quarter" idx="15"/>
          </p:nvPr>
        </p:nvSpPr>
        <p:spPr>
          <a:xfrm>
            <a:off x="6737748" y="3500439"/>
            <a:ext cx="2025253" cy="2879725"/>
          </a:xfrm>
        </p:spPr>
        <p:txBody>
          <a:bodyPr/>
          <a:lstStyle>
            <a:lvl1pPr marL="0" indent="0">
              <a:spcAft>
                <a:spcPts val="450"/>
              </a:spcAft>
              <a:buNone/>
              <a:defRPr b="1">
                <a:solidFill>
                  <a:schemeClr val="bg2"/>
                </a:solidFill>
              </a:defRPr>
            </a:lvl1pPr>
            <a:lvl2pPr marL="204788" indent="-139304">
              <a:spcAft>
                <a:spcPts val="225"/>
              </a:spcAft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2pPr>
            <a:lvl3pPr marL="402431" indent="-197644">
              <a:spcAft>
                <a:spcPts val="225"/>
              </a:spcAft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9664" y="6519199"/>
            <a:ext cx="7981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27000" y="3259669"/>
            <a:ext cx="7290000" cy="1286933"/>
          </a:xfrm>
        </p:spPr>
        <p:txBody>
          <a:bodyPr anchor="t" anchorCtr="0"/>
          <a:lstStyle>
            <a:lvl1pPr algn="ctr">
              <a:lnSpc>
                <a:spcPct val="110000"/>
              </a:lnSpc>
              <a:defRPr sz="1800">
                <a:solidFill>
                  <a:schemeClr val="tx2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27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-1" y="-1"/>
            <a:ext cx="1296000" cy="407257"/>
          </a:xfrm>
          <a:prstGeom prst="rt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flipV="1">
            <a:off x="0" y="-1"/>
            <a:ext cx="576000" cy="689204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868201"/>
            <a:ext cx="8208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180971" marR="0" lvl="0" indent="-180971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marL="444489" marR="0" lvl="1" indent="-261932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8000" y="179986"/>
            <a:ext cx="8208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de-DE" dirty="0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4167000" y="6572182"/>
            <a:ext cx="81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1100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6158" y="6546782"/>
            <a:ext cx="4120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0800000" flipV="1">
            <a:off x="6265066" y="6333067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rot="10800000" flipV="1">
            <a:off x="8568000" y="6065999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64" y="6519199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5" r:id="rId4"/>
    <p:sldLayoutId id="2147483660" r:id="rId5"/>
    <p:sldLayoutId id="2147483666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3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1457" marR="0" indent="-271457" algn="l" defTabSz="914378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Pct val="70000"/>
        <a:buFont typeface="Wingdings" panose="05000000000000000000" pitchFamily="2" charset="2"/>
        <a:buChar char="n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5781" marR="0" indent="-260747" algn="l" defTabSz="914378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1800">
          <a:solidFill>
            <a:schemeClr val="tx1"/>
          </a:solidFill>
          <a:latin typeface="+mn-lt"/>
          <a:cs typeface="+mn-cs"/>
        </a:defRPr>
      </a:lvl2pPr>
      <a:lvl3pPr marL="607219" indent="-160735" algn="l" rtl="0" eaLnBrk="1" fontAlgn="base" hangingPunct="1">
        <a:spcBef>
          <a:spcPct val="0"/>
        </a:spcBef>
        <a:spcAft>
          <a:spcPts val="60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871538" indent="-148829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143000" indent="-153591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1711283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471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659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848" indent="-265106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47763" y="4310380"/>
            <a:ext cx="3586382" cy="1097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96" tIns="45698" rIns="91396" bIns="4569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Prepared</a:t>
            </a:r>
            <a:r>
              <a:rPr lang="zh-CN" altLang="en-US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Galvin Chen</a:t>
            </a:r>
            <a:endParaRPr lang="zh-CN" altLang="en-US" sz="24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Date:  2024/04/11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46375" y="1893431"/>
            <a:ext cx="8989695" cy="732790"/>
          </a:xfrm>
        </p:spPr>
        <p:txBody>
          <a:bodyPr vert="horz" wrap="square" lIns="0" tIns="45720" rIns="0" bIns="45720" numCol="1" anchor="b" anchorCtr="0" compatLnSpc="1"/>
          <a:lstStyle/>
          <a:p>
            <a:pPr lvl="0" algn="ctr">
              <a:defRPr/>
            </a:pPr>
            <a:r>
              <a:rPr lang="en-US" altLang="en-US" sz="3200" noProof="1" smtClean="0">
                <a:solidFill>
                  <a:srgbClr val="0000FF"/>
                </a:solidFill>
                <a:effectLst/>
                <a:latin typeface="Arial Rounded MT Bold" panose="020F07040305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MCC (Materials Control Center)</a:t>
            </a:r>
            <a:endParaRPr kumimoji="0" lang="en-US" altLang="en-US" sz="3200" i="0" u="none" strike="noStrike" kern="0" cap="none" spc="0" normalizeH="0" baseline="0" noProof="1" smtClean="0">
              <a:ln w="12700">
                <a:noFill/>
              </a:ln>
              <a:solidFill>
                <a:srgbClr val="0000FF"/>
              </a:solidFill>
              <a:effectLst/>
              <a:uLnTx/>
              <a:uFillTx/>
              <a:latin typeface="Arial Rounded MT Bold" panose="020F0704030504030204" pitchFamily="34" charset="0"/>
              <a:ea typeface="微軟正黑體" panose="020B0604030504040204" pitchFamily="34" charset="-120"/>
              <a:cs typeface="微軟正黑體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545700" y="1392234"/>
            <a:ext cx="7931417" cy="7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9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Materials Model.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901" y="1537648"/>
            <a:ext cx="71973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Down MO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We down MO to ready materials for </a:t>
            </a:r>
            <a:r>
              <a:rPr lang="en-US" sz="1500" dirty="0">
                <a:latin typeface="Bell MT" panose="02020503060305020303" pitchFamily="18" charset="0"/>
                <a:cs typeface="Times New Roman" panose="02020603050405020304" pitchFamily="18" charset="0"/>
              </a:rPr>
              <a:t>goods 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before </a:t>
            </a:r>
            <a:r>
              <a:rPr lang="en-US" sz="1500" dirty="0">
                <a:latin typeface="Bell MT" panose="02020503060305020303" pitchFamily="18" charset="0"/>
                <a:cs typeface="Times New Roman" panose="02020603050405020304" pitchFamily="18" charset="0"/>
              </a:rPr>
              <a:t>going onto the production line. To be able to find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: shortage materials, </a:t>
            </a:r>
            <a:r>
              <a:rPr lang="en-US" sz="1500" dirty="0">
                <a:latin typeface="Bell MT" panose="02020503060305020303" pitchFamily="18" charset="0"/>
                <a:cs typeface="Times New Roman" panose="02020603050405020304" pitchFamily="18" charset="0"/>
              </a:rPr>
              <a:t>substitute materials or 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materials </a:t>
            </a:r>
            <a:r>
              <a:rPr lang="en-US" sz="1500" dirty="0">
                <a:latin typeface="Bell MT" panose="02020503060305020303" pitchFamily="18" charset="0"/>
                <a:cs typeface="Times New Roman" panose="02020603050405020304" pitchFamily="18" charset="0"/>
              </a:rPr>
              <a:t>to 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purchase.</a:t>
            </a:r>
            <a:endParaRPr lang="en-US" sz="15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78" y="2374995"/>
            <a:ext cx="6662660" cy="41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663163" y="137101"/>
            <a:ext cx="7931417" cy="134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9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Materials Model.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843" y="1485131"/>
            <a:ext cx="72201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Released MO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500" dirty="0">
                <a:latin typeface="Bell MT" panose="02020503060305020303" pitchFamily="18" charset="0"/>
                <a:cs typeface="Times New Roman" panose="02020603050405020304" pitchFamily="18" charset="0"/>
              </a:rPr>
              <a:t>Before letting MO run on 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production line, we must released MO before 3 days. Example if 01/07/2024 run, we must released on 28/06/2024.</a:t>
            </a:r>
            <a:endParaRPr lang="en-US" sz="15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9" y="2497687"/>
            <a:ext cx="5455640" cy="36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689041" y="234565"/>
            <a:ext cx="7931417" cy="134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9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Materials Model.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381" y="1503988"/>
            <a:ext cx="69907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Bell MT" panose="02020503060305020303" pitchFamily="18" charset="0"/>
                <a:cs typeface="Times New Roman" panose="02020603050405020304" pitchFamily="18" charset="0"/>
              </a:rPr>
              <a:t>After downloading MO, we move on to the </a:t>
            </a:r>
            <a:r>
              <a:rPr lang="en-US" sz="1500" dirty="0" err="1">
                <a:solidFill>
                  <a:srgbClr val="FF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bei</a:t>
            </a:r>
            <a:r>
              <a:rPr lang="en-US" sz="1500" dirty="0">
                <a:solidFill>
                  <a:srgbClr val="FF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Materials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We find shortage materials and substitute materials in the list materials of the MO. Then down BOM with PN:  </a:t>
            </a:r>
            <a:r>
              <a:rPr lang="en-US" sz="1500" dirty="0" smtClean="0">
                <a:solidFill>
                  <a:srgbClr val="FF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55RGEMKD.DG8</a:t>
            </a:r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Based on the shortage materials, from the BOM, find substitute materials for the shortage materials.</a:t>
            </a:r>
            <a:endParaRPr lang="en-US" sz="15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2" y="3173277"/>
            <a:ext cx="3912314" cy="2142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45" y="3155834"/>
            <a:ext cx="4569207" cy="21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601978" y="26286"/>
            <a:ext cx="7931417" cy="134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10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PR/IR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883" y="1023466"/>
            <a:ext cx="7513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PR ticket, when we find shortage materials during materials processing, if buying materials from outside. This </a:t>
            </a:r>
            <a:r>
              <a:rPr lang="en-US" dirty="0">
                <a:latin typeface="Calibri" panose="020F0502020204030204" pitchFamily="34" charset="0"/>
              </a:rPr>
              <a:t>is material purchase </a:t>
            </a:r>
            <a:r>
              <a:rPr lang="en-US" dirty="0" smtClean="0">
                <a:latin typeface="Calibri" panose="020F0502020204030204" pitchFamily="34" charset="0"/>
              </a:rPr>
              <a:t>ticket.                                                       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883" y="3917458"/>
            <a:ext cx="7272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IR ticket, this </a:t>
            </a:r>
            <a:r>
              <a:rPr lang="en-US" dirty="0"/>
              <a:t>is </a:t>
            </a:r>
            <a:r>
              <a:rPr lang="en-US" dirty="0" smtClean="0"/>
              <a:t>internal </a:t>
            </a:r>
            <a:r>
              <a:rPr lang="en-US" dirty="0"/>
              <a:t>ticket takes </a:t>
            </a:r>
            <a:r>
              <a:rPr lang="en-US" dirty="0" smtClean="0"/>
              <a:t>materials </a:t>
            </a:r>
            <a:r>
              <a:rPr lang="en-US" dirty="0"/>
              <a:t>from other agencies to </a:t>
            </a:r>
            <a:r>
              <a:rPr lang="en-US" dirty="0" smtClean="0"/>
              <a:t>Vietnam.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China, Taiwan,...</a:t>
            </a:r>
          </a:p>
        </p:txBody>
      </p:sp>
    </p:spTree>
    <p:extLst>
      <p:ext uri="{BB962C8B-B14F-4D97-AF65-F5344CB8AC3E}">
        <p14:creationId xmlns:p14="http://schemas.microsoft.com/office/powerpoint/2010/main" val="35623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2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4294967295"/>
          </p:nvPr>
        </p:nvSpPr>
        <p:spPr>
          <a:xfrm>
            <a:off x="468000" y="1827254"/>
            <a:ext cx="7699375" cy="52272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Create Tickets and go get materials at the warehouse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Bell MT" panose="02020503060305020303" pitchFamily="18" charset="0"/>
                <a:cs typeface="Times New Roman" panose="02020603050405020304" pitchFamily="18" charset="0"/>
              </a:rPr>
              <a:t>Create scrap material  </a:t>
            </a:r>
            <a:r>
              <a:rPr lang="en-US" altLang="zh-TW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Check inventory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Check vender code</a:t>
            </a:r>
            <a:endParaRPr lang="en-US" altLang="zh-TW" sz="1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Bell MT" panose="02020503060305020303" pitchFamily="18" charset="0"/>
                <a:cs typeface="Times New Roman" panose="02020603050405020304" pitchFamily="18" charset="0"/>
              </a:rPr>
              <a:t>NG errors need to be handled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Handle incoming materials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D/C Extend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BOM</a:t>
            </a:r>
            <a:endParaRPr lang="en-US" altLang="zh-CN" sz="1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Materials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PR/IR</a:t>
            </a:r>
            <a:endParaRPr lang="en-US" altLang="zh-TW" sz="1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 bwMode="gray">
          <a:xfrm>
            <a:off x="620400" y="1000601"/>
            <a:ext cx="8208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TW" sz="2400" kern="0" dirty="0" smtClean="0">
                <a:solidFill>
                  <a:srgbClr val="0033CC"/>
                </a:solidFill>
                <a:latin typeface="Arial Rounded MT Bold" panose="020F070403050403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1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13819" y="108066"/>
            <a:ext cx="7931417" cy="13480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 kern="1200" dirty="0">
                <a:ln w="12700">
                  <a:noFill/>
                </a:ln>
                <a:solidFill>
                  <a:srgbClr val="0000FF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1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00FF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Create Tickets and go get materials at the warehouse</a:t>
            </a:r>
            <a:r>
              <a:rPr lang="en-US" altLang="zh-TW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endParaRPr lang="en-US" altLang="zh-TW" sz="2400" kern="1200" dirty="0">
              <a:ln w="12700">
                <a:noFill/>
              </a:ln>
              <a:solidFill>
                <a:srgbClr val="0000FF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3" y="1456096"/>
            <a:ext cx="4159297" cy="3606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65" y="1459234"/>
            <a:ext cx="4139556" cy="36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663163" y="137101"/>
            <a:ext cx="7931417" cy="134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2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Check inventory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49" y="1127684"/>
            <a:ext cx="3311101" cy="253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05" y="1232784"/>
            <a:ext cx="2927398" cy="3200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11" y="3840479"/>
            <a:ext cx="3312139" cy="2527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8871" y="4642348"/>
            <a:ext cx="36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Use inventory checking to check the quantity 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on-hand 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the materials warehouse.. </a:t>
            </a: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696414" y="137101"/>
            <a:ext cx="7931417" cy="134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5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NG errors need to be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handled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2877" y="1602150"/>
            <a:ext cx="7996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No 2S label =&gt; print 2S label.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No NCC label or 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Handwritten NCC 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label =&gt; print NCC label.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Do not roll the materials =&gt; Roll materials.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The materials about less than 1m 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=&gt; 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Joining materials and roll materials.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xpiry D/C =&gt; Take 10 pcs to test tin running ATLO.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Not signee.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791305" y="483078"/>
            <a:ext cx="7931417" cy="70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7. D/C extend</a:t>
            </a: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1305" y="1622849"/>
            <a:ext cx="746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ll MT" panose="02020503060305020303" pitchFamily="18" charset="0"/>
              </a:rPr>
              <a:t>Firstly, go to the warehouse to check materials expired D/C. Then </a:t>
            </a:r>
            <a:r>
              <a:rPr lang="en-US" dirty="0">
                <a:latin typeface="Bell MT" panose="02020503060305020303" pitchFamily="18" charset="0"/>
              </a:rPr>
              <a:t>e</a:t>
            </a:r>
            <a:r>
              <a:rPr lang="en-US" dirty="0" smtClean="0">
                <a:latin typeface="Bell MT" panose="02020503060305020303" pitchFamily="18" charset="0"/>
              </a:rPr>
              <a:t>numerate </a:t>
            </a:r>
            <a:r>
              <a:rPr lang="en-US" dirty="0">
                <a:latin typeface="Bell MT" panose="02020503060305020303" pitchFamily="18" charset="0"/>
              </a:rPr>
              <a:t>lists that materials to create MRB extend.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4" y="2914730"/>
            <a:ext cx="5282616" cy="2895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8" y="2914730"/>
            <a:ext cx="3366868" cy="18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311195" y="238923"/>
            <a:ext cx="7988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 algn="just">
              <a:defRPr/>
            </a:pPr>
            <a:endParaRPr lang="en-US" altLang="zh-CN" sz="1600" dirty="0" smtClean="0">
              <a:solidFill>
                <a:prstClr val="black"/>
              </a:solidFill>
              <a:latin typeface="Bell MT" panose="02020503060305020303" pitchFamily="18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 algn="just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 algn="just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 algn="just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BOM is a </a:t>
            </a: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list materials of goods. </a:t>
            </a: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BOM has </a:t>
            </a: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2 </a:t>
            </a: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types: packaging materials and structural materials.  </a:t>
            </a:r>
          </a:p>
          <a:p>
            <a:pPr marL="157163" lvl="0" algn="just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BOM is considered finished products such as 81 or 91. 81 is test run and 91 is already running widely.</a:t>
            </a:r>
          </a:p>
          <a:p>
            <a:pPr marL="157163" algn="just">
              <a:defRPr/>
            </a:pPr>
            <a:endParaRPr lang="en-US" altLang="zh-TW" sz="1600" dirty="0">
              <a:solidFill>
                <a:prstClr val="black"/>
              </a:solidFill>
              <a:latin typeface="Bell MT" panose="02020503060305020303" pitchFamily="18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algn="just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Bell MT" panose="02020503060305020303" pitchFamily="18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Bell MT" panose="0202050306030502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311195" y="1146864"/>
            <a:ext cx="7931417" cy="20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8. BOM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+mn-lt"/>
              <a:cs typeface="微軟正黑體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78" y="2264150"/>
            <a:ext cx="6046938" cy="40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"/>
          <p:cNvSpPr txBox="1">
            <a:spLocks/>
          </p:cNvSpPr>
          <p:nvPr/>
        </p:nvSpPr>
        <p:spPr bwMode="gray">
          <a:xfrm>
            <a:off x="797449" y="1817122"/>
            <a:ext cx="7931417" cy="20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8. BOM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02" y="1089253"/>
            <a:ext cx="3655978" cy="1874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706" y="2146453"/>
            <a:ext cx="405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Bell MT" panose="02020503060305020303" pitchFamily="18" charset="0"/>
              </a:rPr>
              <a:t>BCBA is usually head 55. This is the completed circuit board.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Bell MT" panose="02020503060305020303" pitchFamily="18" charset="0"/>
              </a:rPr>
              <a:t>For BCB is usually head 48. This is an unfinished circuit board.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779" y="3768830"/>
            <a:ext cx="367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ll MT" panose="02020503060305020303" pitchFamily="18" charset="0"/>
              </a:rPr>
              <a:t>Purpose of BOM is find substitute materials for shortage materials  in the MO.</a:t>
            </a:r>
          </a:p>
          <a:p>
            <a:pPr algn="just"/>
            <a:r>
              <a:rPr lang="en-US" dirty="0">
                <a:latin typeface="Bell MT" panose="02020503060305020303" pitchFamily="18" charset="0"/>
              </a:rPr>
              <a:t>And locators of these materials can be found in circuit boards.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02" y="3346782"/>
            <a:ext cx="4142550" cy="27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98764" y="700301"/>
            <a:ext cx="8645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163">
              <a:defRPr/>
            </a:pPr>
            <a:endParaRPr lang="en-US" altLang="zh-CN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</a:t>
            </a: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57163" lvl="0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</a:t>
            </a:r>
          </a:p>
          <a:p>
            <a:pPr marL="157163">
              <a:defRPr/>
            </a:pP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57163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 bwMode="gray">
          <a:xfrm>
            <a:off x="663163" y="137101"/>
            <a:ext cx="7931417" cy="134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18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3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zh-TW" sz="2400" dirty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9</a:t>
            </a:r>
            <a:r>
              <a:rPr lang="en-US" altLang="zh-TW" sz="2400" kern="1200" dirty="0" smtClean="0">
                <a:ln w="12700">
                  <a:noFill/>
                </a:ln>
                <a:solidFill>
                  <a:srgbClr val="0033CC"/>
                </a:solidFill>
                <a:latin typeface="Arial Rounded MT Bold" panose="020F0704030504030204" pitchFamily="34" charset="0"/>
                <a:cs typeface="微軟正黑體" panose="020B0604030504040204" pitchFamily="34" charset="-120"/>
              </a:rPr>
              <a:t>. </a:t>
            </a:r>
            <a:r>
              <a:rPr lang="en-US" altLang="zh-TW" sz="2400" dirty="0" smtClean="0">
                <a:solidFill>
                  <a:srgbClr val="0033C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Materials Model.</a:t>
            </a:r>
            <a:endParaRPr lang="en-US" altLang="zh-TW" sz="2400" dirty="0">
              <a:solidFill>
                <a:srgbClr val="0033C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 kern="1200" dirty="0">
              <a:ln w="12700">
                <a:noFill/>
              </a:ln>
              <a:solidFill>
                <a:srgbClr val="0033CC"/>
              </a:solidFill>
              <a:latin typeface="Arial Rounded MT Bold" panose="020F0704030504030204" pitchFamily="34" charset="0"/>
              <a:cs typeface="微軟正黑體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20" y="1811246"/>
            <a:ext cx="6048879" cy="4045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1382" y="1230652"/>
            <a:ext cx="525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MO with PN: </a:t>
            </a:r>
            <a:r>
              <a:rPr lang="en-US" dirty="0">
                <a:solidFill>
                  <a:srgbClr val="FF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55RGEMKD.DG8</a:t>
            </a:r>
          </a:p>
        </p:txBody>
      </p:sp>
    </p:spTree>
    <p:extLst>
      <p:ext uri="{BB962C8B-B14F-4D97-AF65-F5344CB8AC3E}">
        <p14:creationId xmlns:p14="http://schemas.microsoft.com/office/powerpoint/2010/main" val="40292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NC 2022">
  <a:themeElements>
    <a:clrScheme name="2021 ESG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7F9F"/>
      </a:accent1>
      <a:accent2>
        <a:srgbClr val="BFD05F"/>
      </a:accent2>
      <a:accent3>
        <a:srgbClr val="019C7C"/>
      </a:accent3>
      <a:accent4>
        <a:srgbClr val="B0D3BF"/>
      </a:accent4>
      <a:accent5>
        <a:srgbClr val="5EC7E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88607630-b62c-47f3-8d44-be6f65e9905b">Power Point</category>
    <site xmlns="88607630-b62c-47f3-8d44-be6f65e9905b">HQ</site>
    <_dlc_DocId xmlns="b7928887-a13f-4a0c-ba6b-edf00864e2e5">SPMK-400393825-135</_dlc_DocId>
    <_dlc_DocIdUrl xmlns="b7928887-a13f-4a0c-ba6b-edf00864e2e5">
      <Url>https://mk.wnc.com.tw/_layouts/15/DocIdRedir.aspx?ID=SPMK-400393825-135</Url>
      <Description>SPMK-400393825-135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C144D456123924A8E85DB52980449BC" ma:contentTypeVersion="3" ma:contentTypeDescription="建立新的文件。" ma:contentTypeScope="" ma:versionID="807083e902b73b6c94355e815890d02f">
  <xsd:schema xmlns:xsd="http://www.w3.org/2001/XMLSchema" xmlns:xs="http://www.w3.org/2001/XMLSchema" xmlns:p="http://schemas.microsoft.com/office/2006/metadata/properties" xmlns:ns2="b7928887-a13f-4a0c-ba6b-edf00864e2e5" xmlns:ns3="88607630-b62c-47f3-8d44-be6f65e9905b" targetNamespace="http://schemas.microsoft.com/office/2006/metadata/properties" ma:root="true" ma:fieldsID="4a757e3b4700f1f326ab7215fe056f2f" ns2:_="" ns3:_="">
    <xsd:import namespace="b7928887-a13f-4a0c-ba6b-edf00864e2e5"/>
    <xsd:import namespace="88607630-b62c-47f3-8d44-be6f65e990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 minOccurs="0"/>
                <xsd:element ref="ns2:SharedWithUsers" minOccurs="0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28887-a13f-4a0c-ba6b-edf00864e2e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07630-b62c-47f3-8d44-be6f65e9905b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default="Word 中文" ma:format="Dropdown" ma:internalName="category">
      <xsd:simpleType>
        <xsd:restriction base="dms:Choice">
          <xsd:enumeration value="Word 中文"/>
          <xsd:enumeration value="Word English"/>
          <xsd:enumeration value="Excel 中文"/>
          <xsd:enumeration value="Excel English"/>
          <xsd:enumeration value="Power Point"/>
          <xsd:enumeration value="ISO"/>
        </xsd:restriction>
      </xsd:simpleType>
    </xsd:element>
    <xsd:element name="site" ma:index="13" nillable="true" ma:displayName="site" ma:format="Dropdown" ma:internalName="site">
      <xsd:simpleType>
        <xsd:restriction base="dms:Choice">
          <xsd:enumeration value="HQ"/>
          <xsd:enumeration value="啓佳通訊NQJ"/>
          <xsd:enumeration value="啓新通訊NQX"/>
          <xsd:enumeration value="啓基永昌NYC"/>
          <xsd:enumeration value="啓承技術NQC"/>
          <xsd:enumeration value="易碁控股WNCH"/>
          <xsd:enumeration value="永威控股NEWH"/>
          <xsd:enumeration value="佳碁控股ANCH"/>
          <xsd:enumeration value="WNC Japan Inc."/>
          <xsd:enumeration value="WNC VIETNAM CO., LTD."/>
          <xsd:enumeration value="WNC UK Limited"/>
          <xsd:enumeration value="W-NeWeb Corporation"/>
          <xsd:enumeration value="NeWeb GmbH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DE0FC-81E1-4152-9FDC-825BF6EBFBC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b7928887-a13f-4a0c-ba6b-edf00864e2e5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88607630-b62c-47f3-8d44-be6f65e9905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6FF834-79BF-403D-B78C-D44F6C9EB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5E83BE-363B-4F9C-8B72-2C6EF541B6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AE8FE4A-AD25-4F8A-9831-E66733F210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28887-a13f-4a0c-ba6b-edf00864e2e5"/>
    <ds:schemaRef ds:uri="88607630-b62c-47f3-8d44-be6f65e990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10537</TotalTime>
  <Words>545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微軟正黑體</vt:lpstr>
      <vt:lpstr>新細明體</vt:lpstr>
      <vt:lpstr>黑体</vt:lpstr>
      <vt:lpstr>Arial</vt:lpstr>
      <vt:lpstr>Arial Rounded MT Bold</vt:lpstr>
      <vt:lpstr>Bell MT</vt:lpstr>
      <vt:lpstr>Calibri</vt:lpstr>
      <vt:lpstr>Tahoma</vt:lpstr>
      <vt:lpstr>Times New Roman</vt:lpstr>
      <vt:lpstr>Wingdings</vt:lpstr>
      <vt:lpstr>WNC 2022</vt:lpstr>
      <vt:lpstr>MCC (Materials Control Center)</vt:lpstr>
      <vt:lpstr>PowerPoint Presentation</vt:lpstr>
      <vt:lpstr>1. Create Tickets and go get materials at the warehouse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wnc</dc:creator>
  <cp:lastModifiedBy>David Ruan(阮文松)</cp:lastModifiedBy>
  <cp:revision>1720</cp:revision>
  <dcterms:created xsi:type="dcterms:W3CDTF">2021-12-10T05:46:53Z</dcterms:created>
  <dcterms:modified xsi:type="dcterms:W3CDTF">2024-06-21T08:39:05Z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667a956a-f561-4862-8977-5b06e7a3c9e1</vt:lpwstr>
  </property>
  <property fmtid="{D5CDD505-2E9C-101B-9397-08002B2CF9AE}" pid="3" name="ContentTypeId">
    <vt:lpwstr>0x0101008C144D456123924A8E85DB52980449BC</vt:lpwstr>
  </property>
</Properties>
</file>