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7" r:id="rId4"/>
    <p:sldId id="258" r:id="rId5"/>
    <p:sldId id="259" r:id="rId6"/>
    <p:sldId id="260" r:id="rId7"/>
    <p:sldId id="264" r:id="rId8"/>
    <p:sldId id="274" r:id="rId9"/>
    <p:sldId id="261" r:id="rId10"/>
    <p:sldId id="265" r:id="rId11"/>
    <p:sldId id="275" r:id="rId12"/>
    <p:sldId id="267" r:id="rId13"/>
    <p:sldId id="276" r:id="rId14"/>
    <p:sldId id="262" r:id="rId15"/>
    <p:sldId id="266" r:id="rId16"/>
    <p:sldId id="277" r:id="rId17"/>
    <p:sldId id="268" r:id="rId18"/>
    <p:sldId id="278" r:id="rId19"/>
    <p:sldId id="269" r:id="rId20"/>
    <p:sldId id="279" r:id="rId21"/>
    <p:sldId id="270" r:id="rId22"/>
    <p:sldId id="280" r:id="rId23"/>
    <p:sldId id="271" r:id="rId24"/>
    <p:sldId id="281" r:id="rId25"/>
    <p:sldId id="273" r:id="rId26"/>
    <p:sldId id="272"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87BEAA2-3C5E-42D4-A4AD-5EE7F65022A1}" type="datetimeFigureOut">
              <a:rPr lang="es-PE" smtClean="0"/>
              <a:t>10/07/2013</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353872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87BEAA2-3C5E-42D4-A4AD-5EE7F65022A1}" type="datetimeFigureOut">
              <a:rPr lang="es-PE" smtClean="0"/>
              <a:t>10/07/2013</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1327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87BEAA2-3C5E-42D4-A4AD-5EE7F65022A1}" type="datetimeFigureOut">
              <a:rPr lang="es-PE" smtClean="0"/>
              <a:t>10/07/2013</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73CA9A-C957-4CCC-B6F2-597EE976EE06}"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2795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87BEAA2-3C5E-42D4-A4AD-5EE7F65022A1}" type="datetimeFigureOut">
              <a:rPr lang="es-PE" smtClean="0"/>
              <a:t>10/07/2013</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180110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87BEAA2-3C5E-42D4-A4AD-5EE7F65022A1}" type="datetimeFigureOut">
              <a:rPr lang="es-PE" smtClean="0"/>
              <a:t>10/07/2013</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73CA9A-C957-4CCC-B6F2-597EE976EE06}"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123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87BEAA2-3C5E-42D4-A4AD-5EE7F65022A1}" type="datetimeFigureOut">
              <a:rPr lang="es-PE" smtClean="0"/>
              <a:t>10/07/2013</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274997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7BEAA2-3C5E-42D4-A4AD-5EE7F65022A1}" type="datetimeFigureOut">
              <a:rPr lang="es-PE" smtClean="0"/>
              <a:t>10/07/2013</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57359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7BEAA2-3C5E-42D4-A4AD-5EE7F65022A1}" type="datetimeFigureOut">
              <a:rPr lang="es-PE" smtClean="0"/>
              <a:t>10/07/2013</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265245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87BEAA2-3C5E-42D4-A4AD-5EE7F65022A1}" type="datetimeFigureOut">
              <a:rPr lang="es-PE" smtClean="0"/>
              <a:t>10/07/2013</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305592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87BEAA2-3C5E-42D4-A4AD-5EE7F65022A1}" type="datetimeFigureOut">
              <a:rPr lang="es-PE" smtClean="0"/>
              <a:t>10/07/2013</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262495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87BEAA2-3C5E-42D4-A4AD-5EE7F65022A1}" type="datetimeFigureOut">
              <a:rPr lang="es-PE" smtClean="0"/>
              <a:t>10/07/2013</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85056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87BEAA2-3C5E-42D4-A4AD-5EE7F65022A1}" type="datetimeFigureOut">
              <a:rPr lang="es-PE" smtClean="0"/>
              <a:t>10/07/2013</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164839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87BEAA2-3C5E-42D4-A4AD-5EE7F65022A1}" type="datetimeFigureOut">
              <a:rPr lang="es-PE" smtClean="0"/>
              <a:t>10/07/2013</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23359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BEAA2-3C5E-42D4-A4AD-5EE7F65022A1}" type="datetimeFigureOut">
              <a:rPr lang="es-PE" smtClean="0"/>
              <a:t>10/07/2013</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171162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87BEAA2-3C5E-42D4-A4AD-5EE7F65022A1}" type="datetimeFigureOut">
              <a:rPr lang="es-PE" smtClean="0"/>
              <a:t>10/07/2013</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410034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87BEAA2-3C5E-42D4-A4AD-5EE7F65022A1}" type="datetimeFigureOut">
              <a:rPr lang="es-PE" smtClean="0"/>
              <a:t>10/07/2013</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73CA9A-C957-4CCC-B6F2-597EE976EE06}" type="slidenum">
              <a:rPr lang="es-PE" smtClean="0"/>
              <a:t>‹Nº›</a:t>
            </a:fld>
            <a:endParaRPr lang="es-PE"/>
          </a:p>
        </p:txBody>
      </p:sp>
    </p:spTree>
    <p:extLst>
      <p:ext uri="{BB962C8B-B14F-4D97-AF65-F5344CB8AC3E}">
        <p14:creationId xmlns:p14="http://schemas.microsoft.com/office/powerpoint/2010/main" val="168062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7BEAA2-3C5E-42D4-A4AD-5EE7F65022A1}" type="datetimeFigureOut">
              <a:rPr lang="es-PE" smtClean="0"/>
              <a:t>10/07/2013</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373CA9A-C957-4CCC-B6F2-597EE976EE06}" type="slidenum">
              <a:rPr lang="es-PE" smtClean="0"/>
              <a:t>‹Nº›</a:t>
            </a:fld>
            <a:endParaRPr lang="es-PE"/>
          </a:p>
        </p:txBody>
      </p:sp>
    </p:spTree>
    <p:extLst>
      <p:ext uri="{BB962C8B-B14F-4D97-AF65-F5344CB8AC3E}">
        <p14:creationId xmlns:p14="http://schemas.microsoft.com/office/powerpoint/2010/main" val="1581687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AEAS ONLINE</a:t>
            </a:r>
            <a:endParaRPr lang="es-PE" dirty="0"/>
          </a:p>
        </p:txBody>
      </p:sp>
      <p:sp>
        <p:nvSpPr>
          <p:cNvPr id="3" name="Subtítulo 2"/>
          <p:cNvSpPr>
            <a:spLocks noGrp="1"/>
          </p:cNvSpPr>
          <p:nvPr>
            <p:ph type="subTitle" idx="1"/>
          </p:nvPr>
        </p:nvSpPr>
        <p:spPr>
          <a:xfrm>
            <a:off x="2589213" y="4777379"/>
            <a:ext cx="8915399" cy="1415603"/>
          </a:xfrm>
        </p:spPr>
        <p:txBody>
          <a:bodyPr>
            <a:normAutofit fontScale="25000" lnSpcReduction="20000"/>
          </a:bodyPr>
          <a:lstStyle/>
          <a:p>
            <a:pPr algn="r"/>
            <a:r>
              <a:rPr lang="es-PE" sz="4400" b="1" dirty="0" smtClean="0"/>
              <a:t>Integrantes:</a:t>
            </a:r>
          </a:p>
          <a:p>
            <a:pPr lvl="0" algn="r"/>
            <a:r>
              <a:rPr lang="es-PE" sz="4400" b="1" dirty="0"/>
              <a:t>Thania Hernández Pérez.</a:t>
            </a:r>
          </a:p>
          <a:p>
            <a:pPr lvl="0" algn="r"/>
            <a:r>
              <a:rPr lang="es-PE" sz="4400" b="1" dirty="0" err="1"/>
              <a:t>Ivan</a:t>
            </a:r>
            <a:r>
              <a:rPr lang="es-PE" sz="4400" b="1" dirty="0"/>
              <a:t> </a:t>
            </a:r>
            <a:r>
              <a:rPr lang="es-PE" sz="4400" b="1" dirty="0" err="1"/>
              <a:t>Cribilleros</a:t>
            </a:r>
            <a:r>
              <a:rPr lang="es-PE" sz="4400" b="1" dirty="0"/>
              <a:t> Barrenechea.</a:t>
            </a:r>
          </a:p>
          <a:p>
            <a:pPr lvl="0" algn="r"/>
            <a:r>
              <a:rPr lang="es-PE" sz="4400" b="1" dirty="0"/>
              <a:t>Moisés Lázaro Herrera</a:t>
            </a:r>
          </a:p>
          <a:p>
            <a:pPr lvl="0" algn="r"/>
            <a:r>
              <a:rPr lang="es-PE" sz="4400" b="1" dirty="0"/>
              <a:t>José Ames Rosillo.</a:t>
            </a:r>
          </a:p>
          <a:p>
            <a:pPr algn="r"/>
            <a:r>
              <a:rPr lang="es-PE" b="1" dirty="0"/>
              <a:t> </a:t>
            </a:r>
          </a:p>
          <a:p>
            <a:endParaRPr lang="es-PE" dirty="0"/>
          </a:p>
        </p:txBody>
      </p:sp>
    </p:spTree>
    <p:extLst>
      <p:ext uri="{BB962C8B-B14F-4D97-AF65-F5344CB8AC3E}">
        <p14:creationId xmlns:p14="http://schemas.microsoft.com/office/powerpoint/2010/main" val="4017155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809" y="74179"/>
            <a:ext cx="10515600" cy="1325563"/>
          </a:xfrm>
        </p:spPr>
        <p:txBody>
          <a:bodyPr/>
          <a:lstStyle/>
          <a:p>
            <a:r>
              <a:rPr lang="es-PE" dirty="0" smtClean="0"/>
              <a:t>Diagrama de Secuencia Registra Curso</a:t>
            </a:r>
            <a:endParaRPr lang="es-PE" dirty="0"/>
          </a:p>
        </p:txBody>
      </p:sp>
      <p:pic>
        <p:nvPicPr>
          <p:cNvPr id="4" name="Imagen 3"/>
          <p:cNvPicPr>
            <a:picLocks noChangeAspect="1"/>
          </p:cNvPicPr>
          <p:nvPr/>
        </p:nvPicPr>
        <p:blipFill>
          <a:blip r:embed="rId2"/>
          <a:stretch>
            <a:fillRect/>
          </a:stretch>
        </p:blipFill>
        <p:spPr>
          <a:xfrm>
            <a:off x="617171" y="1214871"/>
            <a:ext cx="10584229" cy="5238750"/>
          </a:xfrm>
          <a:prstGeom prst="rect">
            <a:avLst/>
          </a:prstGeom>
        </p:spPr>
      </p:pic>
    </p:spTree>
    <p:extLst>
      <p:ext uri="{BB962C8B-B14F-4D97-AF65-F5344CB8AC3E}">
        <p14:creationId xmlns:p14="http://schemas.microsoft.com/office/powerpoint/2010/main" val="901488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 de Comunicaciones</a:t>
            </a:r>
            <a:endParaRPr lang="es-PE" dirty="0"/>
          </a:p>
        </p:txBody>
      </p:sp>
      <p:pic>
        <p:nvPicPr>
          <p:cNvPr id="1026" name="Imagen 1"/>
          <p:cNvPicPr>
            <a:picLocks noChangeAspect="1" noChangeArrowheads="1"/>
          </p:cNvPicPr>
          <p:nvPr/>
        </p:nvPicPr>
        <p:blipFill>
          <a:blip r:embed="rId2">
            <a:extLst>
              <a:ext uri="{28A0092B-C50C-407E-A947-70E740481C1C}">
                <a14:useLocalDpi xmlns:a14="http://schemas.microsoft.com/office/drawing/2010/main" val="0"/>
              </a:ext>
            </a:extLst>
          </a:blip>
          <a:srcRect l="30283" t="17868" r="16078" b="25705"/>
          <a:stretch>
            <a:fillRect/>
          </a:stretch>
        </p:blipFill>
        <p:spPr bwMode="auto">
          <a:xfrm>
            <a:off x="1700645" y="1490664"/>
            <a:ext cx="8264236" cy="489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2460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09048"/>
          </a:xfrm>
        </p:spPr>
        <p:txBody>
          <a:bodyPr/>
          <a:lstStyle/>
          <a:p>
            <a:r>
              <a:rPr lang="es-PE" dirty="0" smtClean="0"/>
              <a:t>Diagrama de Secuencia Registra Ambiente</a:t>
            </a:r>
            <a:endParaRPr lang="es-PE" dirty="0"/>
          </a:p>
        </p:txBody>
      </p:sp>
      <p:pic>
        <p:nvPicPr>
          <p:cNvPr id="4" name="Imagen 3"/>
          <p:cNvPicPr>
            <a:picLocks noChangeAspect="1"/>
          </p:cNvPicPr>
          <p:nvPr/>
        </p:nvPicPr>
        <p:blipFill>
          <a:blip r:embed="rId2"/>
          <a:stretch>
            <a:fillRect/>
          </a:stretch>
        </p:blipFill>
        <p:spPr>
          <a:xfrm>
            <a:off x="7360" y="1323975"/>
            <a:ext cx="11603614" cy="5534025"/>
          </a:xfrm>
          <a:prstGeom prst="rect">
            <a:avLst/>
          </a:prstGeom>
        </p:spPr>
      </p:pic>
    </p:spTree>
    <p:extLst>
      <p:ext uri="{BB962C8B-B14F-4D97-AF65-F5344CB8AC3E}">
        <p14:creationId xmlns:p14="http://schemas.microsoft.com/office/powerpoint/2010/main" val="659263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 de Comunicaciones</a:t>
            </a:r>
            <a:endParaRPr lang="es-PE" dirty="0"/>
          </a:p>
        </p:txBody>
      </p:sp>
      <p:pic>
        <p:nvPicPr>
          <p:cNvPr id="2050" name="Imagen 1"/>
          <p:cNvPicPr>
            <a:picLocks noChangeAspect="1" noChangeArrowheads="1"/>
          </p:cNvPicPr>
          <p:nvPr/>
        </p:nvPicPr>
        <p:blipFill>
          <a:blip r:embed="rId2">
            <a:extLst>
              <a:ext uri="{28A0092B-C50C-407E-A947-70E740481C1C}">
                <a14:useLocalDpi xmlns:a14="http://schemas.microsoft.com/office/drawing/2010/main" val="0"/>
              </a:ext>
            </a:extLst>
          </a:blip>
          <a:srcRect l="29506" t="19122" r="15587" b="36363"/>
          <a:stretch>
            <a:fillRect/>
          </a:stretch>
        </p:blipFill>
        <p:spPr bwMode="auto">
          <a:xfrm>
            <a:off x="838200" y="1781609"/>
            <a:ext cx="9607778" cy="440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087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Subsistema Gestión de Pagos y Servicios</a:t>
            </a:r>
            <a:endParaRPr lang="es-PE" dirty="0"/>
          </a:p>
        </p:txBody>
      </p:sp>
      <p:pic>
        <p:nvPicPr>
          <p:cNvPr id="4" name="Imagen 3"/>
          <p:cNvPicPr>
            <a:picLocks noChangeAspect="1"/>
          </p:cNvPicPr>
          <p:nvPr/>
        </p:nvPicPr>
        <p:blipFill>
          <a:blip r:embed="rId2"/>
          <a:stretch>
            <a:fillRect/>
          </a:stretch>
        </p:blipFill>
        <p:spPr>
          <a:xfrm>
            <a:off x="2327130" y="1800657"/>
            <a:ext cx="6463579" cy="4377853"/>
          </a:xfrm>
          <a:prstGeom prst="rect">
            <a:avLst/>
          </a:prstGeom>
        </p:spPr>
      </p:pic>
    </p:spTree>
    <p:extLst>
      <p:ext uri="{BB962C8B-B14F-4D97-AF65-F5344CB8AC3E}">
        <p14:creationId xmlns:p14="http://schemas.microsoft.com/office/powerpoint/2010/main" val="2149328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 de Secuencia Registrar Pago </a:t>
            </a:r>
            <a:endParaRPr lang="es-PE" dirty="0"/>
          </a:p>
        </p:txBody>
      </p:sp>
      <p:pic>
        <p:nvPicPr>
          <p:cNvPr id="4" name="Imagen 3"/>
          <p:cNvPicPr>
            <a:picLocks noChangeAspect="1"/>
          </p:cNvPicPr>
          <p:nvPr/>
        </p:nvPicPr>
        <p:blipFill>
          <a:blip r:embed="rId2"/>
          <a:stretch>
            <a:fillRect/>
          </a:stretch>
        </p:blipFill>
        <p:spPr>
          <a:xfrm>
            <a:off x="553401" y="170120"/>
            <a:ext cx="11085198" cy="6273210"/>
          </a:xfrm>
          <a:prstGeom prst="rect">
            <a:avLst/>
          </a:prstGeom>
        </p:spPr>
      </p:pic>
      <p:sp>
        <p:nvSpPr>
          <p:cNvPr id="6" name="Título 1"/>
          <p:cNvSpPr txBox="1">
            <a:spLocks/>
          </p:cNvSpPr>
          <p:nvPr/>
        </p:nvSpPr>
        <p:spPr>
          <a:xfrm>
            <a:off x="3446721" y="55749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dirty="0" smtClean="0"/>
              <a:t>Diagrama de Secuencia Registrar Pago </a:t>
            </a:r>
            <a:endParaRPr lang="es-PE" dirty="0"/>
          </a:p>
        </p:txBody>
      </p:sp>
    </p:spTree>
    <p:extLst>
      <p:ext uri="{BB962C8B-B14F-4D97-AF65-F5344CB8AC3E}">
        <p14:creationId xmlns:p14="http://schemas.microsoft.com/office/powerpoint/2010/main" val="2553473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 de Comunicaciones</a:t>
            </a:r>
            <a:endParaRPr lang="es-PE" dirty="0"/>
          </a:p>
        </p:txBody>
      </p:sp>
      <p:pic>
        <p:nvPicPr>
          <p:cNvPr id="3074" name="Imagen 1"/>
          <p:cNvPicPr>
            <a:picLocks noChangeAspect="1" noChangeArrowheads="1"/>
          </p:cNvPicPr>
          <p:nvPr/>
        </p:nvPicPr>
        <p:blipFill>
          <a:blip r:embed="rId2">
            <a:extLst>
              <a:ext uri="{28A0092B-C50C-407E-A947-70E740481C1C}">
                <a14:useLocalDpi xmlns:a14="http://schemas.microsoft.com/office/drawing/2010/main" val="0"/>
              </a:ext>
            </a:extLst>
          </a:blip>
          <a:srcRect l="30389" t="16301" r="13074" b="9404"/>
          <a:stretch>
            <a:fillRect/>
          </a:stretch>
        </p:blipFill>
        <p:spPr bwMode="auto">
          <a:xfrm>
            <a:off x="2450250" y="1514586"/>
            <a:ext cx="6853237" cy="5075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911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PE" dirty="0" smtClean="0"/>
              <a:t>Diagrama de Secuencia de Reporte de Pagos</a:t>
            </a:r>
            <a:endParaRPr lang="es-PE" dirty="0"/>
          </a:p>
        </p:txBody>
      </p:sp>
      <p:pic>
        <p:nvPicPr>
          <p:cNvPr id="4" name="Imagen 3"/>
          <p:cNvPicPr>
            <a:picLocks noChangeAspect="1"/>
          </p:cNvPicPr>
          <p:nvPr/>
        </p:nvPicPr>
        <p:blipFill>
          <a:blip r:embed="rId2"/>
          <a:stretch>
            <a:fillRect/>
          </a:stretch>
        </p:blipFill>
        <p:spPr>
          <a:xfrm>
            <a:off x="348661" y="882501"/>
            <a:ext cx="11239500" cy="5773479"/>
          </a:xfrm>
          <a:prstGeom prst="rect">
            <a:avLst/>
          </a:prstGeom>
        </p:spPr>
      </p:pic>
    </p:spTree>
    <p:extLst>
      <p:ext uri="{BB962C8B-B14F-4D97-AF65-F5344CB8AC3E}">
        <p14:creationId xmlns:p14="http://schemas.microsoft.com/office/powerpoint/2010/main" val="2988300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 de Comunicaciones</a:t>
            </a:r>
            <a:endParaRPr lang="es-PE" dirty="0"/>
          </a:p>
        </p:txBody>
      </p:sp>
      <p:pic>
        <p:nvPicPr>
          <p:cNvPr id="4098" name="Imagen 1"/>
          <p:cNvPicPr>
            <a:picLocks noChangeAspect="1" noChangeArrowheads="1"/>
          </p:cNvPicPr>
          <p:nvPr/>
        </p:nvPicPr>
        <p:blipFill>
          <a:blip r:embed="rId2">
            <a:extLst>
              <a:ext uri="{28A0092B-C50C-407E-A947-70E740481C1C}">
                <a14:useLocalDpi xmlns:a14="http://schemas.microsoft.com/office/drawing/2010/main" val="0"/>
              </a:ext>
            </a:extLst>
          </a:blip>
          <a:srcRect l="30919" t="16928" r="16608" b="11598"/>
          <a:stretch>
            <a:fillRect/>
          </a:stretch>
        </p:blipFill>
        <p:spPr bwMode="auto">
          <a:xfrm>
            <a:off x="1272453" y="1490663"/>
            <a:ext cx="9980901" cy="49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627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2401" y="-1"/>
            <a:ext cx="11869881" cy="6639791"/>
          </a:xfrm>
          <a:prstGeom prst="rect">
            <a:avLst/>
          </a:prstGeom>
        </p:spPr>
      </p:pic>
      <p:sp>
        <p:nvSpPr>
          <p:cNvPr id="7" name="Título 1"/>
          <p:cNvSpPr>
            <a:spLocks noGrp="1"/>
          </p:cNvSpPr>
          <p:nvPr>
            <p:ph type="title"/>
          </p:nvPr>
        </p:nvSpPr>
        <p:spPr>
          <a:xfrm>
            <a:off x="2190750" y="5527240"/>
            <a:ext cx="10515600" cy="1325563"/>
          </a:xfrm>
        </p:spPr>
        <p:txBody>
          <a:bodyPr/>
          <a:lstStyle/>
          <a:p>
            <a:r>
              <a:rPr lang="es-PE" dirty="0" smtClean="0"/>
              <a:t>Diagrama de Secuencia Reservar Servicios</a:t>
            </a:r>
            <a:endParaRPr lang="es-PE" dirty="0"/>
          </a:p>
        </p:txBody>
      </p:sp>
    </p:spTree>
    <p:extLst>
      <p:ext uri="{BB962C8B-B14F-4D97-AF65-F5344CB8AC3E}">
        <p14:creationId xmlns:p14="http://schemas.microsoft.com/office/powerpoint/2010/main" val="545202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Presentación</a:t>
            </a:r>
            <a:endParaRPr lang="es-PE" dirty="0"/>
          </a:p>
        </p:txBody>
      </p:sp>
      <p:sp>
        <p:nvSpPr>
          <p:cNvPr id="3" name="Marcador de contenido 2"/>
          <p:cNvSpPr>
            <a:spLocks noGrp="1"/>
          </p:cNvSpPr>
          <p:nvPr>
            <p:ph idx="1"/>
          </p:nvPr>
        </p:nvSpPr>
        <p:spPr>
          <a:xfrm>
            <a:off x="838200" y="1371600"/>
            <a:ext cx="10515600" cy="5049982"/>
          </a:xfrm>
        </p:spPr>
        <p:txBody>
          <a:bodyPr>
            <a:normAutofit fontScale="77500" lnSpcReduction="20000"/>
          </a:bodyPr>
          <a:lstStyle/>
          <a:p>
            <a:pPr marL="0" indent="0">
              <a:buNone/>
            </a:pPr>
            <a:endParaRPr lang="es-PE" dirty="0"/>
          </a:p>
          <a:p>
            <a:pPr marL="0" indent="0">
              <a:buNone/>
            </a:pPr>
            <a:r>
              <a:rPr lang="es-MX" dirty="0"/>
              <a:t> </a:t>
            </a:r>
            <a:r>
              <a:rPr lang="es-MX" dirty="0" smtClean="0"/>
              <a:t>El </a:t>
            </a:r>
            <a:r>
              <a:rPr lang="es-MX" dirty="0"/>
              <a:t>presente es un trabajo final de Ingeniería de Sistemas en la Universidad Privada del Norte  teniendo como problema observado la falta de un espacio online con capacidades claras para generar el dialogo entre Socios y la Asociación, en base a las fallas presentes en sus servicios limitados de tecnología y accesibilidad. </a:t>
            </a:r>
            <a:endParaRPr lang="es-PE" dirty="0"/>
          </a:p>
          <a:p>
            <a:pPr marL="0" indent="0">
              <a:buNone/>
            </a:pPr>
            <a:r>
              <a:rPr lang="es-MX" dirty="0"/>
              <a:t> </a:t>
            </a:r>
            <a:endParaRPr lang="es-PE" dirty="0"/>
          </a:p>
          <a:p>
            <a:pPr marL="0" indent="0">
              <a:buNone/>
            </a:pPr>
            <a:r>
              <a:rPr lang="es-MX" dirty="0"/>
              <a:t>Para poder lograr cubrir esta necesidad los alumnos consideran que este tipo de herramienta debe contar con características provistas hasta ahora por la tendencia UML las cuales deberán ser estudiadas y comprendidas. Por tanto el objetivo del proyecto es lograr comprender el concepto Diseño y Arquitectura de Software entendiendo las formas en las que se manifiesta, sus implicancias sociales, y las tecnologías que le dan soporte para lograr que su aplicación permita la implementación de un sitio web con características robustas, escalables y reutilizables en el tiempo que eventualmente genere un espacio de diálogo entre Socios y la Asociación.</a:t>
            </a:r>
            <a:endParaRPr lang="es-PE" dirty="0"/>
          </a:p>
          <a:p>
            <a:pPr marL="0" indent="0">
              <a:buNone/>
            </a:pPr>
            <a:r>
              <a:rPr lang="es-MX" dirty="0"/>
              <a:t> </a:t>
            </a:r>
            <a:endParaRPr lang="es-PE" dirty="0"/>
          </a:p>
          <a:p>
            <a:pPr marL="0" indent="0">
              <a:buNone/>
            </a:pPr>
            <a:r>
              <a:rPr lang="es-MX" dirty="0"/>
              <a:t>Para desarrollar el trabajo se ha realizado una investigación en base a diversas visitas analizando requerimientos, gestiones, cálculos, patrones de diseño, y diversas tecnologías aplicables. Posteriormente se consideran los patrones de diseño para definir requerimientos y diseño de la solución de software utilizando UML y Visual Studio 2012 con SQL Server 2012.</a:t>
            </a:r>
            <a:endParaRPr lang="es-PE" dirty="0"/>
          </a:p>
          <a:p>
            <a:pPr marL="0" indent="0">
              <a:buNone/>
            </a:pPr>
            <a:r>
              <a:rPr lang="es-MX" dirty="0"/>
              <a:t> </a:t>
            </a:r>
            <a:endParaRPr lang="es-PE" dirty="0"/>
          </a:p>
          <a:p>
            <a:pPr marL="0" indent="0">
              <a:buNone/>
            </a:pPr>
            <a:r>
              <a:rPr lang="es-MX" dirty="0"/>
              <a:t>Finalmente, el resultado final del proyecto en su marco teórico-práctico provee una comprensión sobre el Diseño y Arquitectura de software y maneras de aplicación de esta a prácticamente cualquier contexto que se elija. Además, incluye una aplicación al contexto cliente-empresa mediante una solución de software online que sienta las bases para una comunidad de consumidores y empresas. En la actualidad dicho servicio se encuentra en fase de demo y por lo que los autores seguirán trabajando sobre el tema de manera independiente para los fines que crean convenientes.</a:t>
            </a:r>
            <a:endParaRPr lang="es-PE" dirty="0"/>
          </a:p>
          <a:p>
            <a:pPr marL="0" indent="0">
              <a:buNone/>
            </a:pPr>
            <a:endParaRPr lang="es-PE" dirty="0"/>
          </a:p>
        </p:txBody>
      </p:sp>
    </p:spTree>
    <p:extLst>
      <p:ext uri="{BB962C8B-B14F-4D97-AF65-F5344CB8AC3E}">
        <p14:creationId xmlns:p14="http://schemas.microsoft.com/office/powerpoint/2010/main" val="3428696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925" y="0"/>
            <a:ext cx="10515600" cy="1325563"/>
          </a:xfrm>
        </p:spPr>
        <p:txBody>
          <a:bodyPr/>
          <a:lstStyle/>
          <a:p>
            <a:r>
              <a:rPr lang="es-PE" dirty="0" smtClean="0"/>
              <a:t>Diagrama de Comunicaciones</a:t>
            </a:r>
            <a:endParaRPr lang="es-PE" dirty="0"/>
          </a:p>
        </p:txBody>
      </p:sp>
      <p:pic>
        <p:nvPicPr>
          <p:cNvPr id="5122" name="Imagen 1"/>
          <p:cNvPicPr>
            <a:picLocks noChangeAspect="1" noChangeArrowheads="1"/>
          </p:cNvPicPr>
          <p:nvPr/>
        </p:nvPicPr>
        <p:blipFill>
          <a:blip r:embed="rId2">
            <a:extLst>
              <a:ext uri="{28A0092B-C50C-407E-A947-70E740481C1C}">
                <a14:useLocalDpi xmlns:a14="http://schemas.microsoft.com/office/drawing/2010/main" val="0"/>
              </a:ext>
            </a:extLst>
          </a:blip>
          <a:srcRect l="30919" t="16928" r="16608" b="11598"/>
          <a:stretch>
            <a:fillRect/>
          </a:stretch>
        </p:blipFill>
        <p:spPr bwMode="auto">
          <a:xfrm>
            <a:off x="1438708" y="1138527"/>
            <a:ext cx="9492530" cy="542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7563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 de Secuencia de Reporte de Movimientos de Socio</a:t>
            </a:r>
            <a:endParaRPr lang="es-PE" dirty="0"/>
          </a:p>
        </p:txBody>
      </p:sp>
      <p:pic>
        <p:nvPicPr>
          <p:cNvPr id="4" name="Imagen 3"/>
          <p:cNvPicPr>
            <a:picLocks noChangeAspect="1"/>
          </p:cNvPicPr>
          <p:nvPr/>
        </p:nvPicPr>
        <p:blipFill>
          <a:blip r:embed="rId2"/>
          <a:stretch>
            <a:fillRect/>
          </a:stretch>
        </p:blipFill>
        <p:spPr>
          <a:xfrm>
            <a:off x="745114" y="1690688"/>
            <a:ext cx="10352377" cy="4780744"/>
          </a:xfrm>
          <a:prstGeom prst="rect">
            <a:avLst/>
          </a:prstGeom>
        </p:spPr>
      </p:pic>
    </p:spTree>
    <p:extLst>
      <p:ext uri="{BB962C8B-B14F-4D97-AF65-F5344CB8AC3E}">
        <p14:creationId xmlns:p14="http://schemas.microsoft.com/office/powerpoint/2010/main" val="3495826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 de Comunicaciones</a:t>
            </a:r>
            <a:endParaRPr lang="es-PE" dirty="0"/>
          </a:p>
        </p:txBody>
      </p:sp>
      <p:pic>
        <p:nvPicPr>
          <p:cNvPr id="6146" name="Imagen 1"/>
          <p:cNvPicPr>
            <a:picLocks noChangeAspect="1" noChangeArrowheads="1"/>
          </p:cNvPicPr>
          <p:nvPr/>
        </p:nvPicPr>
        <p:blipFill>
          <a:blip r:embed="rId2">
            <a:extLst>
              <a:ext uri="{28A0092B-C50C-407E-A947-70E740481C1C}">
                <a14:useLocalDpi xmlns:a14="http://schemas.microsoft.com/office/drawing/2010/main" val="0"/>
              </a:ext>
            </a:extLst>
          </a:blip>
          <a:srcRect l="30203" t="18810" r="32863" b="27586"/>
          <a:stretch>
            <a:fillRect/>
          </a:stretch>
        </p:blipFill>
        <p:spPr bwMode="auto">
          <a:xfrm>
            <a:off x="2116281" y="1690688"/>
            <a:ext cx="8149936" cy="441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037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5473" y="142442"/>
            <a:ext cx="11845636" cy="6414222"/>
          </a:xfrm>
          <a:prstGeom prst="rect">
            <a:avLst/>
          </a:prstGeom>
        </p:spPr>
      </p:pic>
      <p:sp>
        <p:nvSpPr>
          <p:cNvPr id="6" name="Título 1"/>
          <p:cNvSpPr>
            <a:spLocks noGrp="1"/>
          </p:cNvSpPr>
          <p:nvPr>
            <p:ph type="title"/>
          </p:nvPr>
        </p:nvSpPr>
        <p:spPr>
          <a:xfrm>
            <a:off x="3877744" y="5231101"/>
            <a:ext cx="11419609" cy="1325563"/>
          </a:xfrm>
        </p:spPr>
        <p:txBody>
          <a:bodyPr/>
          <a:lstStyle/>
          <a:p>
            <a:r>
              <a:rPr lang="es-PE" dirty="0" smtClean="0"/>
              <a:t>Diagrama de Secuencia Generar </a:t>
            </a:r>
            <a:br>
              <a:rPr lang="es-PE" dirty="0" smtClean="0"/>
            </a:br>
            <a:r>
              <a:rPr lang="es-PE" dirty="0" smtClean="0"/>
              <a:t>Documento de Servicio</a:t>
            </a:r>
            <a:endParaRPr lang="es-PE" dirty="0"/>
          </a:p>
        </p:txBody>
      </p:sp>
    </p:spTree>
    <p:extLst>
      <p:ext uri="{BB962C8B-B14F-4D97-AF65-F5344CB8AC3E}">
        <p14:creationId xmlns:p14="http://schemas.microsoft.com/office/powerpoint/2010/main" val="1403226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 de Comunicaciones</a:t>
            </a:r>
            <a:endParaRPr lang="es-PE" dirty="0"/>
          </a:p>
        </p:txBody>
      </p:sp>
      <p:pic>
        <p:nvPicPr>
          <p:cNvPr id="7170" name="Imagen 1"/>
          <p:cNvPicPr>
            <a:picLocks noChangeAspect="1" noChangeArrowheads="1"/>
          </p:cNvPicPr>
          <p:nvPr/>
        </p:nvPicPr>
        <p:blipFill>
          <a:blip r:embed="rId2">
            <a:extLst>
              <a:ext uri="{28A0092B-C50C-407E-A947-70E740481C1C}">
                <a14:useLocalDpi xmlns:a14="http://schemas.microsoft.com/office/drawing/2010/main" val="0"/>
              </a:ext>
            </a:extLst>
          </a:blip>
          <a:srcRect l="30203" t="18810" r="32863" b="27586"/>
          <a:stretch>
            <a:fillRect/>
          </a:stretch>
        </p:blipFill>
        <p:spPr bwMode="auto">
          <a:xfrm>
            <a:off x="1698480" y="1885518"/>
            <a:ext cx="785076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16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4962"/>
            <a:ext cx="10515600" cy="715530"/>
          </a:xfrm>
        </p:spPr>
        <p:txBody>
          <a:bodyPr>
            <a:normAutofit fontScale="90000"/>
          </a:bodyPr>
          <a:lstStyle/>
          <a:p>
            <a:r>
              <a:rPr lang="es-PE" dirty="0" smtClean="0"/>
              <a:t>Diagrama de Componentes - Implementación</a:t>
            </a:r>
            <a:endParaRPr lang="es-PE" dirty="0"/>
          </a:p>
        </p:txBody>
      </p:sp>
      <p:pic>
        <p:nvPicPr>
          <p:cNvPr id="4" name="Imagen 3"/>
          <p:cNvPicPr>
            <a:picLocks noChangeAspect="1"/>
          </p:cNvPicPr>
          <p:nvPr/>
        </p:nvPicPr>
        <p:blipFill>
          <a:blip r:embed="rId2"/>
          <a:stretch>
            <a:fillRect/>
          </a:stretch>
        </p:blipFill>
        <p:spPr>
          <a:xfrm>
            <a:off x="361950" y="810492"/>
            <a:ext cx="11317432" cy="6018932"/>
          </a:xfrm>
          <a:prstGeom prst="rect">
            <a:avLst/>
          </a:prstGeom>
        </p:spPr>
      </p:pic>
    </p:spTree>
    <p:extLst>
      <p:ext uri="{BB962C8B-B14F-4D97-AF65-F5344CB8AC3E}">
        <p14:creationId xmlns:p14="http://schemas.microsoft.com/office/powerpoint/2010/main" val="2207781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Modelo de Despliegue</a:t>
            </a:r>
            <a:endParaRPr lang="es-PE" dirty="0"/>
          </a:p>
        </p:txBody>
      </p:sp>
      <p:pic>
        <p:nvPicPr>
          <p:cNvPr id="4" name="Imagen 3"/>
          <p:cNvPicPr>
            <a:picLocks noChangeAspect="1"/>
          </p:cNvPicPr>
          <p:nvPr/>
        </p:nvPicPr>
        <p:blipFill>
          <a:blip r:embed="rId2"/>
          <a:stretch>
            <a:fillRect/>
          </a:stretch>
        </p:blipFill>
        <p:spPr>
          <a:xfrm>
            <a:off x="737321" y="1217469"/>
            <a:ext cx="10010775" cy="5295900"/>
          </a:xfrm>
          <a:prstGeom prst="rect">
            <a:avLst/>
          </a:prstGeom>
        </p:spPr>
      </p:pic>
    </p:spTree>
    <p:extLst>
      <p:ext uri="{BB962C8B-B14F-4D97-AF65-F5344CB8AC3E}">
        <p14:creationId xmlns:p14="http://schemas.microsoft.com/office/powerpoint/2010/main" val="2760941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Modelo de</a:t>
            </a:r>
            <a:br>
              <a:rPr lang="es-PE" dirty="0" smtClean="0"/>
            </a:br>
            <a:r>
              <a:rPr lang="es-PE" dirty="0" smtClean="0"/>
              <a:t> Dominio</a:t>
            </a:r>
            <a:endParaRPr lang="es-PE" dirty="0"/>
          </a:p>
        </p:txBody>
      </p:sp>
      <p:pic>
        <p:nvPicPr>
          <p:cNvPr id="4" name="Imagen 3"/>
          <p:cNvPicPr>
            <a:picLocks noChangeAspect="1"/>
          </p:cNvPicPr>
          <p:nvPr/>
        </p:nvPicPr>
        <p:blipFill>
          <a:blip r:embed="rId2"/>
          <a:stretch>
            <a:fillRect/>
          </a:stretch>
        </p:blipFill>
        <p:spPr>
          <a:xfrm>
            <a:off x="3603913" y="0"/>
            <a:ext cx="8491105" cy="6870321"/>
          </a:xfrm>
          <a:prstGeom prst="rect">
            <a:avLst/>
          </a:prstGeom>
        </p:spPr>
      </p:pic>
    </p:spTree>
    <p:extLst>
      <p:ext uri="{BB962C8B-B14F-4D97-AF65-F5344CB8AC3E}">
        <p14:creationId xmlns:p14="http://schemas.microsoft.com/office/powerpoint/2010/main" val="314642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809" y="115744"/>
            <a:ext cx="10515600" cy="715530"/>
          </a:xfrm>
        </p:spPr>
        <p:txBody>
          <a:bodyPr/>
          <a:lstStyle/>
          <a:p>
            <a:r>
              <a:rPr lang="es-PE" dirty="0" smtClean="0"/>
              <a:t>Diagrama de Casos de Uso</a:t>
            </a:r>
            <a:endParaRPr lang="es-PE" dirty="0"/>
          </a:p>
        </p:txBody>
      </p:sp>
      <p:pic>
        <p:nvPicPr>
          <p:cNvPr id="4" name="Imagen 3"/>
          <p:cNvPicPr>
            <a:picLocks noChangeAspect="1"/>
          </p:cNvPicPr>
          <p:nvPr/>
        </p:nvPicPr>
        <p:blipFill>
          <a:blip r:embed="rId2"/>
          <a:stretch>
            <a:fillRect/>
          </a:stretch>
        </p:blipFill>
        <p:spPr>
          <a:xfrm>
            <a:off x="1410566" y="831274"/>
            <a:ext cx="10092170" cy="5688734"/>
          </a:xfrm>
          <a:prstGeom prst="rect">
            <a:avLst/>
          </a:prstGeom>
        </p:spPr>
      </p:pic>
    </p:spTree>
    <p:extLst>
      <p:ext uri="{BB962C8B-B14F-4D97-AF65-F5344CB8AC3E}">
        <p14:creationId xmlns:p14="http://schemas.microsoft.com/office/powerpoint/2010/main" val="1634092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Arquitectura Funcional</a:t>
            </a:r>
            <a:endParaRPr lang="es-PE" dirty="0"/>
          </a:p>
        </p:txBody>
      </p:sp>
      <p:pic>
        <p:nvPicPr>
          <p:cNvPr id="4" name="Imagen 3"/>
          <p:cNvPicPr>
            <a:picLocks noChangeAspect="1"/>
          </p:cNvPicPr>
          <p:nvPr/>
        </p:nvPicPr>
        <p:blipFill>
          <a:blip r:embed="rId2"/>
          <a:stretch>
            <a:fillRect/>
          </a:stretch>
        </p:blipFill>
        <p:spPr>
          <a:xfrm>
            <a:off x="2606819" y="1963016"/>
            <a:ext cx="6334125" cy="3638550"/>
          </a:xfrm>
          <a:prstGeom prst="rect">
            <a:avLst/>
          </a:prstGeom>
        </p:spPr>
      </p:pic>
    </p:spTree>
    <p:extLst>
      <p:ext uri="{BB962C8B-B14F-4D97-AF65-F5344CB8AC3E}">
        <p14:creationId xmlns:p14="http://schemas.microsoft.com/office/powerpoint/2010/main" val="95921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Subsistema Gestión de Administración y Usuarios</a:t>
            </a:r>
            <a:endParaRPr lang="es-PE" dirty="0"/>
          </a:p>
        </p:txBody>
      </p:sp>
      <p:pic>
        <p:nvPicPr>
          <p:cNvPr id="4" name="Imagen 3"/>
          <p:cNvPicPr>
            <a:picLocks noChangeAspect="1"/>
          </p:cNvPicPr>
          <p:nvPr/>
        </p:nvPicPr>
        <p:blipFill>
          <a:blip r:embed="rId2"/>
          <a:stretch>
            <a:fillRect/>
          </a:stretch>
        </p:blipFill>
        <p:spPr>
          <a:xfrm>
            <a:off x="2906857" y="2035318"/>
            <a:ext cx="6191250" cy="3743325"/>
          </a:xfrm>
          <a:prstGeom prst="rect">
            <a:avLst/>
          </a:prstGeom>
        </p:spPr>
      </p:pic>
    </p:spTree>
    <p:extLst>
      <p:ext uri="{BB962C8B-B14F-4D97-AF65-F5344CB8AC3E}">
        <p14:creationId xmlns:p14="http://schemas.microsoft.com/office/powerpoint/2010/main" val="2302065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809" y="172893"/>
            <a:ext cx="10515600" cy="684357"/>
          </a:xfrm>
        </p:spPr>
        <p:txBody>
          <a:bodyPr>
            <a:normAutofit/>
          </a:bodyPr>
          <a:lstStyle/>
          <a:p>
            <a:r>
              <a:rPr lang="es-PE" dirty="0" smtClean="0"/>
              <a:t>Diagrama de Secuencia Gestionar Socio</a:t>
            </a:r>
            <a:endParaRPr lang="es-PE" dirty="0"/>
          </a:p>
        </p:txBody>
      </p:sp>
      <p:pic>
        <p:nvPicPr>
          <p:cNvPr id="4" name="Imagen 3"/>
          <p:cNvPicPr>
            <a:picLocks noChangeAspect="1"/>
          </p:cNvPicPr>
          <p:nvPr/>
        </p:nvPicPr>
        <p:blipFill>
          <a:blip r:embed="rId2"/>
          <a:stretch>
            <a:fillRect/>
          </a:stretch>
        </p:blipFill>
        <p:spPr>
          <a:xfrm>
            <a:off x="1274618" y="857250"/>
            <a:ext cx="9365673" cy="6000750"/>
          </a:xfrm>
          <a:prstGeom prst="rect">
            <a:avLst/>
          </a:prstGeom>
        </p:spPr>
      </p:pic>
    </p:spTree>
    <p:extLst>
      <p:ext uri="{BB962C8B-B14F-4D97-AF65-F5344CB8AC3E}">
        <p14:creationId xmlns:p14="http://schemas.microsoft.com/office/powerpoint/2010/main" val="2299954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655" y="-195984"/>
            <a:ext cx="10515600" cy="1325563"/>
          </a:xfrm>
        </p:spPr>
        <p:txBody>
          <a:bodyPr/>
          <a:lstStyle/>
          <a:p>
            <a:r>
              <a:rPr lang="es-PE" dirty="0" smtClean="0"/>
              <a:t>Diagrama de Comunicación Registrar Socio</a:t>
            </a:r>
            <a:endParaRPr lang="es-PE" dirty="0"/>
          </a:p>
        </p:txBody>
      </p:sp>
      <p:pic>
        <p:nvPicPr>
          <p:cNvPr id="5" name="Imagen 4"/>
          <p:cNvPicPr>
            <a:picLocks noChangeAspect="1"/>
          </p:cNvPicPr>
          <p:nvPr/>
        </p:nvPicPr>
        <p:blipFill rotWithShape="1">
          <a:blip r:embed="rId2"/>
          <a:srcRect l="30651" t="18062" r="48977" b="14837"/>
          <a:stretch/>
        </p:blipFill>
        <p:spPr>
          <a:xfrm>
            <a:off x="3729128" y="862446"/>
            <a:ext cx="3104708" cy="5829300"/>
          </a:xfrm>
          <a:prstGeom prst="rect">
            <a:avLst/>
          </a:prstGeom>
        </p:spPr>
      </p:pic>
    </p:spTree>
    <p:extLst>
      <p:ext uri="{BB962C8B-B14F-4D97-AF65-F5344CB8AC3E}">
        <p14:creationId xmlns:p14="http://schemas.microsoft.com/office/powerpoint/2010/main" val="1519582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Subsistema Gestión de Mantenedor de Servicios</a:t>
            </a:r>
            <a:endParaRPr lang="es-PE" dirty="0"/>
          </a:p>
        </p:txBody>
      </p:sp>
      <p:pic>
        <p:nvPicPr>
          <p:cNvPr id="4" name="Imagen 3"/>
          <p:cNvPicPr>
            <a:picLocks noChangeAspect="1"/>
          </p:cNvPicPr>
          <p:nvPr/>
        </p:nvPicPr>
        <p:blipFill>
          <a:blip r:embed="rId2"/>
          <a:stretch>
            <a:fillRect/>
          </a:stretch>
        </p:blipFill>
        <p:spPr>
          <a:xfrm>
            <a:off x="2178193" y="2174298"/>
            <a:ext cx="6727631" cy="3644611"/>
          </a:xfrm>
          <a:prstGeom prst="rect">
            <a:avLst/>
          </a:prstGeom>
        </p:spPr>
      </p:pic>
    </p:spTree>
    <p:extLst>
      <p:ext uri="{BB962C8B-B14F-4D97-AF65-F5344CB8AC3E}">
        <p14:creationId xmlns:p14="http://schemas.microsoft.com/office/powerpoint/2010/main" val="2961336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TotalTime>
  <Words>131</Words>
  <Application>Microsoft Office PowerPoint</Application>
  <PresentationFormat>Panorámica</PresentationFormat>
  <Paragraphs>41</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Century Gothic</vt:lpstr>
      <vt:lpstr>Wingdings 3</vt:lpstr>
      <vt:lpstr>Espiral</vt:lpstr>
      <vt:lpstr>AEAS ONLINE</vt:lpstr>
      <vt:lpstr>Presentación</vt:lpstr>
      <vt:lpstr>Modelo de  Dominio</vt:lpstr>
      <vt:lpstr>Diagrama de Casos de Uso</vt:lpstr>
      <vt:lpstr>Arquitectura Funcional</vt:lpstr>
      <vt:lpstr>Subsistema Gestión de Administración y Usuarios</vt:lpstr>
      <vt:lpstr>Diagrama de Secuencia Gestionar Socio</vt:lpstr>
      <vt:lpstr>Diagrama de Comunicación Registrar Socio</vt:lpstr>
      <vt:lpstr>Subsistema Gestión de Mantenedor de Servicios</vt:lpstr>
      <vt:lpstr>Diagrama de Secuencia Registra Curso</vt:lpstr>
      <vt:lpstr>Diagrama de Comunicaciones</vt:lpstr>
      <vt:lpstr>Diagrama de Secuencia Registra Ambiente</vt:lpstr>
      <vt:lpstr>Diagrama de Comunicaciones</vt:lpstr>
      <vt:lpstr>Subsistema Gestión de Pagos y Servicios</vt:lpstr>
      <vt:lpstr>Diagrama de Secuencia Registrar Pago </vt:lpstr>
      <vt:lpstr>Diagrama de Comunicaciones</vt:lpstr>
      <vt:lpstr>Diagrama de Secuencia de Reporte de Pagos</vt:lpstr>
      <vt:lpstr>Diagrama de Comunicaciones</vt:lpstr>
      <vt:lpstr>Diagrama de Secuencia Reservar Servicios</vt:lpstr>
      <vt:lpstr>Diagrama de Comunicaciones</vt:lpstr>
      <vt:lpstr>Diagrama de Secuencia de Reporte de Movimientos de Socio</vt:lpstr>
      <vt:lpstr>Diagrama de Comunicaciones</vt:lpstr>
      <vt:lpstr>Diagrama de Secuencia Generar  Documento de Servicio</vt:lpstr>
      <vt:lpstr>Diagrama de Comunicaciones</vt:lpstr>
      <vt:lpstr>Diagrama de Componentes - Implementación</vt:lpstr>
      <vt:lpstr>Modelo de Despliegue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Thania</dc:creator>
  <cp:lastModifiedBy>Thania</cp:lastModifiedBy>
  <cp:revision>4</cp:revision>
  <dcterms:created xsi:type="dcterms:W3CDTF">2013-07-10T13:46:16Z</dcterms:created>
  <dcterms:modified xsi:type="dcterms:W3CDTF">2013-07-10T14:23:33Z</dcterms:modified>
</cp:coreProperties>
</file>