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54" r:id="rId3"/>
    <p:sldId id="352" r:id="rId4"/>
    <p:sldId id="353" r:id="rId5"/>
    <p:sldId id="339" r:id="rId6"/>
    <p:sldId id="273" r:id="rId7"/>
    <p:sldId id="340" r:id="rId8"/>
    <p:sldId id="274" r:id="rId9"/>
    <p:sldId id="343" r:id="rId10"/>
    <p:sldId id="341" r:id="rId11"/>
    <p:sldId id="282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31" r:id="rId21"/>
    <p:sldId id="351" r:id="rId22"/>
    <p:sldId id="335" r:id="rId23"/>
    <p:sldId id="337" r:id="rId24"/>
  </p:sldIdLst>
  <p:sldSz cx="9144000" cy="5143500" type="screen16x9"/>
  <p:notesSz cx="6858000" cy="9144000"/>
  <p:embeddedFontLst>
    <p:embeddedFont>
      <p:font typeface="Oxygen Light" panose="02000303000000000000" pitchFamily="2" charset="0"/>
      <p:regular r:id="rId26"/>
    </p:embeddedFont>
    <p:embeddedFont>
      <p:font typeface="Zilla Slab SemiBold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BD259D3-D1E3-4343-A53C-96DB8B1D8F61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DF0"/>
          </a:solidFill>
        </a:fill>
      </a:tcStyle>
    </a:wholeTbl>
    <a:band1H>
      <a:tcStyle>
        <a:tcBdr/>
        <a:fill>
          <a:solidFill>
            <a:srgbClr val="E7FB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7FBE1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26" y="96"/>
      </p:cViewPr>
      <p:guideLst>
        <p:guide orient="horz" pos="162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DF7586E-E663-45F9-0FE3-A295A7EF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D5C57829-CA34-82B9-7572-369DF0264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F42E02DD-54CE-A3CD-6176-9A93B2886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7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C63EF52A-5C7F-EDF6-BAB3-F7700327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20236826-542C-17CD-8AFE-5CEBCF623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C6095C41-AEF5-23FD-287D-313E898CF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7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7AF5F30E-C2AB-2B62-BB68-D5BA6386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07B2DEBB-F904-51F4-F2B1-3CB157EC9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654A1EA8-90F4-327F-0B01-2F5AF865B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479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7A1EA155-6781-77EE-087B-EBE2970A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153E96CB-692A-0BF0-742C-51A869C47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2E40D603-32C2-6603-BF58-77AFE6F42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18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CEBB3C2-6B32-AB06-9202-A1042C52B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53F9256C-A1BB-E43B-A043-04FA9330F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2727E0D9-A8B2-CA97-1154-09DB0C603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8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85F204E-8330-8A8A-069F-C798A19D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A190429A-0B8A-95A8-A05B-FB2058B536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C2708F85-3C01-B9F8-D43D-63259DE60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8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C3753432-907A-EEF5-7CEC-FF660FCF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CBF06135-8065-B1DC-E5D4-E601590CA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2C7C7014-F4F0-C35C-F58D-B7F326461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08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F60394CA-E6FB-6645-8C80-A3FAE15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CF2C75EC-7FC2-0DBD-1FAE-E84FAAA08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C67F388F-1118-9850-AD61-DC8790D53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56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7F0C3E84-5249-16D3-A0E1-193D8936B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>
            <a:extLst>
              <a:ext uri="{FF2B5EF4-FFF2-40B4-BE49-F238E27FC236}">
                <a16:creationId xmlns:a16="http://schemas.microsoft.com/office/drawing/2014/main" id="{F62495E0-CB89-F28D-1190-29B97F866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>
            <a:extLst>
              <a:ext uri="{FF2B5EF4-FFF2-40B4-BE49-F238E27FC236}">
                <a16:creationId xmlns:a16="http://schemas.microsoft.com/office/drawing/2014/main" id="{8A74000E-019B-5ADF-823A-3EF0484A6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93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>
          <a:extLst>
            <a:ext uri="{FF2B5EF4-FFF2-40B4-BE49-F238E27FC236}">
              <a16:creationId xmlns:a16="http://schemas.microsoft.com/office/drawing/2014/main" id="{2B208CBE-35F4-6848-94A5-EE3D079F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6:notes">
            <a:extLst>
              <a:ext uri="{FF2B5EF4-FFF2-40B4-BE49-F238E27FC236}">
                <a16:creationId xmlns:a16="http://schemas.microsoft.com/office/drawing/2014/main" id="{EDCA69F3-B199-CE39-C21B-29A6DA412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76:notes">
            <a:extLst>
              <a:ext uri="{FF2B5EF4-FFF2-40B4-BE49-F238E27FC236}">
                <a16:creationId xmlns:a16="http://schemas.microsoft.com/office/drawing/2014/main" id="{67BB9924-39FD-9E17-56E7-5720BC449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394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7" name="Google Shape;887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98F994AF-EFC4-1497-0D3A-44139BE3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>
            <a:extLst>
              <a:ext uri="{FF2B5EF4-FFF2-40B4-BE49-F238E27FC236}">
                <a16:creationId xmlns:a16="http://schemas.microsoft.com/office/drawing/2014/main" id="{73253DB7-B51D-D70C-2E19-288C3EC67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6:notes">
            <a:extLst>
              <a:ext uri="{FF2B5EF4-FFF2-40B4-BE49-F238E27FC236}">
                <a16:creationId xmlns:a16="http://schemas.microsoft.com/office/drawing/2014/main" id="{688AC52E-5AC2-3E52-8B49-171972141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5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>
          <a:extLst>
            <a:ext uri="{FF2B5EF4-FFF2-40B4-BE49-F238E27FC236}">
              <a16:creationId xmlns:a16="http://schemas.microsoft.com/office/drawing/2014/main" id="{FB49EF9D-F5F4-2F3C-91AF-2CF92F60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>
            <a:extLst>
              <a:ext uri="{FF2B5EF4-FFF2-40B4-BE49-F238E27FC236}">
                <a16:creationId xmlns:a16="http://schemas.microsoft.com/office/drawing/2014/main" id="{927BEAEB-F777-BA10-6B90-2A99AD582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7:notes">
            <a:extLst>
              <a:ext uri="{FF2B5EF4-FFF2-40B4-BE49-F238E27FC236}">
                <a16:creationId xmlns:a16="http://schemas.microsoft.com/office/drawing/2014/main" id="{6AA931F1-D777-A4CD-CEC6-52EFED106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49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C9FA9DBF-F840-A8E4-439E-38230B89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>
            <a:extLst>
              <a:ext uri="{FF2B5EF4-FFF2-40B4-BE49-F238E27FC236}">
                <a16:creationId xmlns:a16="http://schemas.microsoft.com/office/drawing/2014/main" id="{372976BD-41FE-EC74-938C-DEA8E69E9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>
            <a:extLst>
              <a:ext uri="{FF2B5EF4-FFF2-40B4-BE49-F238E27FC236}">
                <a16:creationId xmlns:a16="http://schemas.microsoft.com/office/drawing/2014/main" id="{28A7F533-D1A0-1132-698B-668BBE43B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14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C4302CFA-8518-F65F-3DF3-45CB54E6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B548991A-4086-1F6C-0748-5D8937692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36514A3F-C9BB-A369-5115-5F73A98A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9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ACB74BE-2FDF-E0D8-FB14-F689C0C3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>
            <a:extLst>
              <a:ext uri="{FF2B5EF4-FFF2-40B4-BE49-F238E27FC236}">
                <a16:creationId xmlns:a16="http://schemas.microsoft.com/office/drawing/2014/main" id="{B612CFF9-DEAB-407D-EBCB-F9BAD2BFA2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>
            <a:extLst>
              <a:ext uri="{FF2B5EF4-FFF2-40B4-BE49-F238E27FC236}">
                <a16:creationId xmlns:a16="http://schemas.microsoft.com/office/drawing/2014/main" id="{4E04D8DE-D7AE-6B2D-E182-E5392EB5E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84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7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2;p87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b="0" i="0" u="none" strike="noStrike" cap="none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3" name="Google Shape;23;p87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7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6" name="Google Shape;26;p87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8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470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88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8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3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83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 panose="02000303000000000000"/>
              <a:buChar char="⇨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 panose="02000303000000000000"/>
              <a:buChar char="⇾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 panose="02000303000000000000"/>
              <a:buChar char="￫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303000000000000"/>
              <a:buChar char="●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303000000000000"/>
              <a:buChar char="○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303000000000000"/>
              <a:buChar char="■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303000000000000"/>
              <a:buChar char="●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 panose="02000303000000000000"/>
              <a:buChar char="○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 panose="02000303000000000000"/>
              <a:buChar char="■"/>
              <a:defRPr sz="2400" b="0" i="0" u="none" strike="noStrike" cap="none">
                <a:solidFill>
                  <a:schemeClr val="dk1"/>
                </a:solidFill>
                <a:latin typeface="Oxygen Light" panose="02000303000000000000"/>
                <a:ea typeface="Oxygen Light" panose="02000303000000000000"/>
                <a:cs typeface="Oxygen Light" panose="02000303000000000000"/>
                <a:sym typeface="Oxygen Light" panose="02000303000000000000"/>
              </a:defRPr>
            </a:lvl9pPr>
          </a:lstStyle>
          <a:p>
            <a:endParaRPr/>
          </a:p>
        </p:txBody>
      </p:sp>
      <p:sp>
        <p:nvSpPr>
          <p:cNvPr id="8" name="Google Shape;8;p8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rgbClr val="CED4D5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8123581" y="4673651"/>
            <a:ext cx="345435" cy="32983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1"/>
          <p:cNvSpPr/>
          <p:nvPr/>
        </p:nvSpPr>
        <p:spPr>
          <a:xfrm rot="2466640">
            <a:off x="8609899" y="526362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1"/>
          <p:cNvSpPr/>
          <p:nvPr/>
        </p:nvSpPr>
        <p:spPr>
          <a:xfrm rot="-1609576">
            <a:off x="7895080" y="35096"/>
            <a:ext cx="345389" cy="3297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1"/>
          <p:cNvSpPr/>
          <p:nvPr/>
        </p:nvSpPr>
        <p:spPr>
          <a:xfrm rot="2926099">
            <a:off x="8795427" y="4536426"/>
            <a:ext cx="258659" cy="2469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1"/>
          <p:cNvSpPr/>
          <p:nvPr/>
        </p:nvSpPr>
        <p:spPr>
          <a:xfrm rot="-1609140">
            <a:off x="8703708" y="132969"/>
            <a:ext cx="233031" cy="2225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" name="Google Shape;41;p1" descr="Details are in the caption following the imag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53518" y="2851422"/>
            <a:ext cx="3743532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</a:t>
            </a:r>
            <a:r>
              <a:rPr lang="en-US" b="1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MANIKANDAN</a:t>
            </a:r>
            <a:r>
              <a:rPr lang="en-US" sz="1400" b="1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M.E, Ph.D.,</a:t>
            </a:r>
            <a:br>
              <a:rPr lang="en-US" sz="1400" b="0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400" b="0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Associate Professor</a:t>
            </a:r>
            <a:br>
              <a:rPr lang="en-US" sz="1400" b="0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400" b="0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CSE</a:t>
            </a:r>
            <a:br>
              <a:rPr lang="en-US" sz="1400" b="0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VISTAS, Chennai</a:t>
            </a:r>
            <a:endParaRPr sz="1400" b="0" i="0" u="none" strike="noStrike" cap="none" dirty="0">
              <a:solidFill>
                <a:srgbClr val="0C25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C25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C25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BC6F-C280-5B29-D1A1-F1353C93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86" y="244221"/>
            <a:ext cx="5148658" cy="136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085A6-B3FD-0600-A8E8-58E4B63A2753}"/>
              </a:ext>
            </a:extLst>
          </p:cNvPr>
          <p:cNvSpPr txBox="1"/>
          <p:nvPr/>
        </p:nvSpPr>
        <p:spPr>
          <a:xfrm>
            <a:off x="1196277" y="1952814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Loan Approval Forecasting using Machine Learning</a:t>
            </a:r>
            <a:endParaRPr lang="en-IN" sz="2400" dirty="0"/>
          </a:p>
        </p:txBody>
      </p:sp>
      <p:sp>
        <p:nvSpPr>
          <p:cNvPr id="8" name="Google Shape;43;p1">
            <a:extLst>
              <a:ext uri="{FF2B5EF4-FFF2-40B4-BE49-F238E27FC236}">
                <a16:creationId xmlns:a16="http://schemas.microsoft.com/office/drawing/2014/main" id="{7632064D-B3EF-E178-4E5B-60392A885982}"/>
              </a:ext>
            </a:extLst>
          </p:cNvPr>
          <p:cNvSpPr txBox="1"/>
          <p:nvPr/>
        </p:nvSpPr>
        <p:spPr>
          <a:xfrm>
            <a:off x="6333847" y="4403886"/>
            <a:ext cx="2640554" cy="59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IN" sz="1600" b="1" i="0" u="none" strike="noStrike" cap="none" dirty="0" err="1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Thanigaivel</a:t>
            </a:r>
            <a:r>
              <a:rPr lang="en-IN" sz="1600" b="1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 - 24880107</a:t>
            </a: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IN" b="1" i="0" u="none" strike="noStrike" cap="none" dirty="0">
                <a:solidFill>
                  <a:srgbClr val="0C25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MTECH- CSE – I Year</a:t>
            </a:r>
            <a:endParaRPr sz="1200" b="0" i="0" u="none" strike="noStrike" cap="none" dirty="0">
              <a:solidFill>
                <a:srgbClr val="0C25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A2B2A3E-4136-682D-1BB5-7EDA3C784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43BD175A-FF0D-F007-0266-D187C087DB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90E2ED39-632A-0812-9E09-C25DA40D29E5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B03BDDF9-A4C0-2D9B-7D2A-ADD5672EF1B4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08AE2A-5DEB-5391-0ADE-6417B23E7A93}"/>
              </a:ext>
            </a:extLst>
          </p:cNvPr>
          <p:cNvGrpSpPr/>
          <p:nvPr/>
        </p:nvGrpSpPr>
        <p:grpSpPr>
          <a:xfrm>
            <a:off x="-6500" y="-76766"/>
            <a:ext cx="9150500" cy="6934767"/>
            <a:chOff x="-6500" y="1"/>
            <a:chExt cx="9150500" cy="68580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C5A30BA-4E3C-D696-7EE3-2508B460B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00" y="1"/>
              <a:ext cx="915050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F1DBD0-4F03-34CB-00B3-08C93CE6A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6" t="2978" r="12793" b="17657"/>
            <a:stretch/>
          </p:blipFill>
          <p:spPr>
            <a:xfrm>
              <a:off x="395536" y="1340768"/>
              <a:ext cx="3943351" cy="4908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03651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235185" y="147649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Extraction</a:t>
            </a:r>
            <a:endParaRPr sz="3000" b="1" i="0" u="none" strike="noStrike" cap="none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4" name="Google Shape;354;p27"/>
          <p:cNvSpPr/>
          <p:nvPr/>
        </p:nvSpPr>
        <p:spPr>
          <a:xfrm rot="2466640">
            <a:off x="8572577" y="32105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5" name="Google Shape;355;p27"/>
          <p:cNvSpPr/>
          <p:nvPr/>
        </p:nvSpPr>
        <p:spPr>
          <a:xfrm rot="2466640">
            <a:off x="8713116" y="4114107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1D885-957E-0585-B43D-63FD6F4DBADD}"/>
              </a:ext>
            </a:extLst>
          </p:cNvPr>
          <p:cNvSpPr txBox="1"/>
          <p:nvPr/>
        </p:nvSpPr>
        <p:spPr>
          <a:xfrm>
            <a:off x="500520" y="567588"/>
            <a:ext cx="7903864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process of identifying and selecting relevant attributes from raw data that can help the model make accurate predictions.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Converts real-world data into numerical inputs suitable for machine learning algorithms.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helps in reducing noise and overfitting in the model creation.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Improves model accuracy and training speed.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Focuses the model on the most impactful variables.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Select K Best </a:t>
            </a:r>
            <a:r>
              <a:rPr lang="en-US" dirty="0"/>
              <a:t>Method to extract the best Features.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3AD42-84E5-B633-9849-07E22D91F505}"/>
              </a:ext>
            </a:extLst>
          </p:cNvPr>
          <p:cNvSpPr txBox="1"/>
          <p:nvPr/>
        </p:nvSpPr>
        <p:spPr>
          <a:xfrm>
            <a:off x="596296" y="3037530"/>
            <a:ext cx="4587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 Features Extracted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3DFDDE-C30C-1F01-A94A-D961269B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42" y="3317830"/>
            <a:ext cx="5055573" cy="148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b="1" dirty="0"/>
              <a:t>Age</a:t>
            </a:r>
            <a:r>
              <a:rPr lang="en-US" altLang="en-US" sz="1200" dirty="0"/>
              <a:t> – Indicates the Age of the Loan Applicant.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/>
              <a:t>Applicant Income</a:t>
            </a:r>
            <a:r>
              <a:rPr lang="en-US" altLang="en-US" sz="1200" dirty="0"/>
              <a:t> – Indicates earning capacity.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/>
              <a:t>Loan Amount</a:t>
            </a:r>
            <a:r>
              <a:rPr lang="en-US" altLang="en-US" sz="1200" dirty="0"/>
              <a:t> – Determines the risk for the lender.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 err="1"/>
              <a:t>Cibil</a:t>
            </a:r>
            <a:r>
              <a:rPr lang="en-US" altLang="en-US" sz="1200" b="1" dirty="0"/>
              <a:t> Score</a:t>
            </a:r>
            <a:r>
              <a:rPr lang="en-US" altLang="en-US" sz="1200" dirty="0"/>
              <a:t>–  Crucial indicator of creditworthiness.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b="1" dirty="0"/>
              <a:t>Interest</a:t>
            </a:r>
            <a:r>
              <a:rPr lang="en-US" altLang="en-US" sz="1200" dirty="0"/>
              <a:t> – Interest Percentage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676EDE8-4FB1-5905-D2CA-55A14215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9D87E1E3-91AD-7065-EFC5-F96D32530A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5E993AF7-756C-7C07-3637-AFFFBFA31FF3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68227DFC-9AB7-E86A-F6DB-5C92BBFB975C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4114D2-D3E2-9625-659B-9BF0D1F40FF2}"/>
              </a:ext>
            </a:extLst>
          </p:cNvPr>
          <p:cNvGrpSpPr/>
          <p:nvPr/>
        </p:nvGrpSpPr>
        <p:grpSpPr>
          <a:xfrm>
            <a:off x="1" y="0"/>
            <a:ext cx="9143999" cy="6857999"/>
            <a:chOff x="1" y="0"/>
            <a:chExt cx="9143999" cy="685799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79C6447-08A4-A047-3E91-DC9940BB7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3999" cy="685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351A5C-BB2E-C36D-F6D6-E3CBBDF1E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133329"/>
              <a:ext cx="2971361" cy="295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89453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3AB25619-6A0F-5041-9157-ABBE3252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E0DA262C-7096-CC07-52D2-A46CCD46F0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9A32A21C-030F-A403-8097-7550B1BD5C05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E264ECE5-5E27-1981-1EC8-CEAFFF6721BB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643;p50">
            <a:extLst>
              <a:ext uri="{FF2B5EF4-FFF2-40B4-BE49-F238E27FC236}">
                <a16:creationId xmlns:a16="http://schemas.microsoft.com/office/drawing/2014/main" id="{24B4C274-7738-A44F-66D3-E9AC2D16FB19}"/>
              </a:ext>
            </a:extLst>
          </p:cNvPr>
          <p:cNvSpPr txBox="1"/>
          <p:nvPr/>
        </p:nvSpPr>
        <p:spPr>
          <a:xfrm>
            <a:off x="470071" y="293664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Minimum Hardware Requirements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34C61-667C-0688-1E73-0458C48EB252}"/>
              </a:ext>
            </a:extLst>
          </p:cNvPr>
          <p:cNvSpPr txBox="1"/>
          <p:nvPr/>
        </p:nvSpPr>
        <p:spPr>
          <a:xfrm>
            <a:off x="644578" y="690313"/>
            <a:ext cx="5059181" cy="395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Processor         :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Intel i3 or equivalent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Storage	    :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256 GB HDD or SSD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Monitor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	    :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15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inch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VGA</a:t>
            </a:r>
            <a:r>
              <a:rPr lang="en-US" sz="1600" spc="-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Color.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Mouse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              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Logitech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Mouse.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Ram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	    : 4 GB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Keyboard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	    :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Standard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Keyboard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GPU                : Integrated GPU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Internet           : Basic internet connection</a:t>
            </a:r>
            <a:endParaRPr lang="en-IN" sz="11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6A728-61EC-8DC2-AFA3-64383D59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75" y="1274163"/>
            <a:ext cx="3250921" cy="32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870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D26C79F-400F-EDBB-0652-76D4CE478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5EEB9F05-17F7-9288-2900-EA11C79E56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76BAAFDF-E7B8-3F02-EB64-BCACF9FCF1E4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CF86B310-424E-6EC9-150F-634A0B358420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643;p50">
            <a:extLst>
              <a:ext uri="{FF2B5EF4-FFF2-40B4-BE49-F238E27FC236}">
                <a16:creationId xmlns:a16="http://schemas.microsoft.com/office/drawing/2014/main" id="{A0C41926-641A-F255-0191-D133F3C4C796}"/>
              </a:ext>
            </a:extLst>
          </p:cNvPr>
          <p:cNvSpPr txBox="1"/>
          <p:nvPr/>
        </p:nvSpPr>
        <p:spPr>
          <a:xfrm>
            <a:off x="575001" y="293664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B4843-000F-7938-3A42-0711BA4F542C}"/>
              </a:ext>
            </a:extLst>
          </p:cNvPr>
          <p:cNvSpPr txBox="1"/>
          <p:nvPr/>
        </p:nvSpPr>
        <p:spPr>
          <a:xfrm>
            <a:off x="592942" y="713104"/>
            <a:ext cx="5059181" cy="10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dirty="0">
                <a:latin typeface="Times New Roman" panose="02020603050405020304" pitchFamily="18" charset="0"/>
              </a:rPr>
              <a:t>Python </a:t>
            </a: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US" sz="1600" dirty="0">
                <a:latin typeface="Times New Roman" panose="02020603050405020304" pitchFamily="18" charset="0"/>
              </a:rPr>
              <a:t>Django (Web Framework)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F3386-3432-D227-602A-484C2A5524C9}"/>
              </a:ext>
            </a:extLst>
          </p:cNvPr>
          <p:cNvSpPr txBox="1"/>
          <p:nvPr/>
        </p:nvSpPr>
        <p:spPr>
          <a:xfrm>
            <a:off x="618134" y="2571750"/>
            <a:ext cx="4572000" cy="198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IN" sz="1600" dirty="0">
                <a:latin typeface="Times New Roman" panose="02020603050405020304" pitchFamily="18" charset="0"/>
              </a:rPr>
              <a:t>Scikit-learn</a:t>
            </a: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IN" sz="1600" dirty="0">
                <a:latin typeface="Times New Roman" panose="02020603050405020304" pitchFamily="18" charset="0"/>
              </a:rPr>
              <a:t>Pickle</a:t>
            </a: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IN" sz="1600" dirty="0" err="1">
                <a:latin typeface="Times New Roman" panose="02020603050405020304" pitchFamily="18" charset="0"/>
              </a:rPr>
              <a:t>Numpy</a:t>
            </a:r>
            <a:endParaRPr lang="en-IN" sz="1600" dirty="0">
              <a:latin typeface="Times New Roman" panose="02020603050405020304" pitchFamily="18" charset="0"/>
            </a:endParaRPr>
          </a:p>
          <a:p>
            <a:pPr marL="539750" marR="362585" lvl="3" indent="-269875">
              <a:lnSpc>
                <a:spcPct val="200000"/>
              </a:lnSpc>
              <a:buSzPts val="1150"/>
              <a:buFont typeface="Arial MT"/>
              <a:buChar char="•"/>
              <a:tabLst>
                <a:tab pos="638810" algn="l"/>
                <a:tab pos="1553845" algn="l"/>
              </a:tabLst>
            </a:pPr>
            <a:r>
              <a:rPr lang="en-IN" sz="1600" dirty="0">
                <a:latin typeface="Times New Roman" panose="02020603050405020304" pitchFamily="18" charset="0"/>
              </a:rPr>
              <a:t>Pandas</a:t>
            </a:r>
          </a:p>
        </p:txBody>
      </p:sp>
      <p:sp>
        <p:nvSpPr>
          <p:cNvPr id="6" name="Google Shape;643;p50">
            <a:extLst>
              <a:ext uri="{FF2B5EF4-FFF2-40B4-BE49-F238E27FC236}">
                <a16:creationId xmlns:a16="http://schemas.microsoft.com/office/drawing/2014/main" id="{BFD69C84-C3B9-0A23-0CE2-076F733736A9}"/>
              </a:ext>
            </a:extLst>
          </p:cNvPr>
          <p:cNvSpPr txBox="1"/>
          <p:nvPr/>
        </p:nvSpPr>
        <p:spPr>
          <a:xfrm>
            <a:off x="575001" y="2157586"/>
            <a:ext cx="4431713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Libraries Used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0ED7C-2C20-DF4E-7839-B59CC62E3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93" y="489124"/>
            <a:ext cx="1620525" cy="1776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D95A8-A154-C095-DFFF-63E2559D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76" y="2831816"/>
            <a:ext cx="3216403" cy="20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4381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94B3D05-E1DD-3627-5CD2-C6F21A35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52AC75F7-A515-F626-ADB7-D78D407100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B6C53860-7E60-7F12-6F53-A6667B0BD781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71D89FA5-8C92-CD62-2E57-26E522930928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643;p50">
            <a:extLst>
              <a:ext uri="{FF2B5EF4-FFF2-40B4-BE49-F238E27FC236}">
                <a16:creationId xmlns:a16="http://schemas.microsoft.com/office/drawing/2014/main" id="{2A2BA9A7-930D-B072-0690-E08CC7DC7030}"/>
              </a:ext>
            </a:extLst>
          </p:cNvPr>
          <p:cNvSpPr txBox="1"/>
          <p:nvPr/>
        </p:nvSpPr>
        <p:spPr>
          <a:xfrm>
            <a:off x="575001" y="158754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938B1-D090-C0D6-EA88-AC843BA6E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b="58168"/>
          <a:stretch/>
        </p:blipFill>
        <p:spPr bwMode="auto">
          <a:xfrm>
            <a:off x="777368" y="599187"/>
            <a:ext cx="7262298" cy="4219816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061469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995D59C-7589-DFCE-10E8-CB279DBD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E3B15D10-B91D-4623-BFBA-7E6CF41E0C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95303D8C-BC03-FCE0-8ECE-01B0C655A555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54460565-947D-F868-8F0C-06D881610BB8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025411-89E6-CB0B-8E43-5214C5165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t="42564"/>
          <a:stretch/>
        </p:blipFill>
        <p:spPr bwMode="auto">
          <a:xfrm>
            <a:off x="977102" y="202932"/>
            <a:ext cx="6960190" cy="473763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686650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3EF8EBBA-F99B-216C-157A-782E1263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9AB47139-B4E8-FA91-0CB7-E8098A2138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1DA5C2DA-FDD9-233F-75A7-A074A59ED182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FACDE6C5-802E-1DEE-F0E3-686969655A52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643;p50">
            <a:extLst>
              <a:ext uri="{FF2B5EF4-FFF2-40B4-BE49-F238E27FC236}">
                <a16:creationId xmlns:a16="http://schemas.microsoft.com/office/drawing/2014/main" id="{E2C4544F-B563-F898-81E8-9972BD4B32A2}"/>
              </a:ext>
            </a:extLst>
          </p:cNvPr>
          <p:cNvSpPr txBox="1"/>
          <p:nvPr/>
        </p:nvSpPr>
        <p:spPr>
          <a:xfrm>
            <a:off x="335143" y="158755"/>
            <a:ext cx="1896556" cy="90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(Django)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32D-0499-6020-0E74-AB979732F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"/>
          <a:stretch/>
        </p:blipFill>
        <p:spPr bwMode="auto">
          <a:xfrm>
            <a:off x="2286000" y="158755"/>
            <a:ext cx="6522857" cy="4825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78634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0BCE873C-242B-094A-B171-5FD4EA16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90427DF3-885D-22F4-0D57-C1D74A7D32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C7E650A2-7293-29AD-17A8-2DF7F84B5B9B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11115C48-A462-68EB-C477-69794E75AADB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E3D2E-D0D2-A32E-F0C0-8EA10397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"/>
          <a:stretch/>
        </p:blipFill>
        <p:spPr bwMode="auto">
          <a:xfrm>
            <a:off x="1280186" y="141166"/>
            <a:ext cx="6583627" cy="483330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94368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D7F9775-BD2C-F9DC-4D26-E5964F25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11ABDC83-CCE0-ACE5-54CD-23483E9C43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5CACB08A-808C-E1E0-CA21-21F5AA79B904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A1086D12-4392-376F-AC72-7EEED6A33F86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643;p50">
            <a:extLst>
              <a:ext uri="{FF2B5EF4-FFF2-40B4-BE49-F238E27FC236}">
                <a16:creationId xmlns:a16="http://schemas.microsoft.com/office/drawing/2014/main" id="{EA70D5D8-B9F6-B2EB-D0BF-56D388119AE7}"/>
              </a:ext>
            </a:extLst>
          </p:cNvPr>
          <p:cNvSpPr txBox="1"/>
          <p:nvPr/>
        </p:nvSpPr>
        <p:spPr>
          <a:xfrm>
            <a:off x="335143" y="158755"/>
            <a:ext cx="1896556" cy="42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13675-20B8-929C-4E64-B892C9C9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43" y="202016"/>
            <a:ext cx="6853588" cy="44149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24175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>
          <a:extLst>
            <a:ext uri="{FF2B5EF4-FFF2-40B4-BE49-F238E27FC236}">
              <a16:creationId xmlns:a16="http://schemas.microsoft.com/office/drawing/2014/main" id="{FEE55E28-89A3-7C7B-30CA-904AA4BE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>
            <a:extLst>
              <a:ext uri="{FF2B5EF4-FFF2-40B4-BE49-F238E27FC236}">
                <a16:creationId xmlns:a16="http://schemas.microsoft.com/office/drawing/2014/main" id="{4573E0CA-084A-C420-7207-10518A05FFD0}"/>
              </a:ext>
            </a:extLst>
          </p:cNvPr>
          <p:cNvSpPr/>
          <p:nvPr/>
        </p:nvSpPr>
        <p:spPr>
          <a:xfrm>
            <a:off x="8123581" y="4673651"/>
            <a:ext cx="345435" cy="32983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">
            <a:extLst>
              <a:ext uri="{FF2B5EF4-FFF2-40B4-BE49-F238E27FC236}">
                <a16:creationId xmlns:a16="http://schemas.microsoft.com/office/drawing/2014/main" id="{04A34FE5-4ACD-AEAD-3730-048CC58D0C1E}"/>
              </a:ext>
            </a:extLst>
          </p:cNvPr>
          <p:cNvSpPr/>
          <p:nvPr/>
        </p:nvSpPr>
        <p:spPr>
          <a:xfrm rot="2466640">
            <a:off x="7171179" y="189605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3C185F26-36C4-7039-4D52-0B0B0C074CA1}"/>
              </a:ext>
            </a:extLst>
          </p:cNvPr>
          <p:cNvSpPr/>
          <p:nvPr/>
        </p:nvSpPr>
        <p:spPr>
          <a:xfrm rot="-1609576">
            <a:off x="7895080" y="35096"/>
            <a:ext cx="345389" cy="3297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1AAD082C-1F0C-8BE3-E2C6-9F66C5C0D5EF}"/>
              </a:ext>
            </a:extLst>
          </p:cNvPr>
          <p:cNvSpPr/>
          <p:nvPr/>
        </p:nvSpPr>
        <p:spPr>
          <a:xfrm rot="2926099">
            <a:off x="8795427" y="4536426"/>
            <a:ext cx="258659" cy="2469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148F2FE4-BEF4-4855-28C0-1D90F12161CE}"/>
              </a:ext>
            </a:extLst>
          </p:cNvPr>
          <p:cNvSpPr/>
          <p:nvPr/>
        </p:nvSpPr>
        <p:spPr>
          <a:xfrm rot="-1609140">
            <a:off x="8703708" y="132969"/>
            <a:ext cx="233031" cy="2225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3">
            <a:extLst>
              <a:ext uri="{FF2B5EF4-FFF2-40B4-BE49-F238E27FC236}">
                <a16:creationId xmlns:a16="http://schemas.microsoft.com/office/drawing/2014/main" id="{EB8C8229-5726-BD56-270B-5DBA246BDA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3" descr="Details are in the caption following the image">
            <a:extLst>
              <a:ext uri="{FF2B5EF4-FFF2-40B4-BE49-F238E27FC236}">
                <a16:creationId xmlns:a16="http://schemas.microsoft.com/office/drawing/2014/main" id="{126B1279-FE70-84BF-2D8B-ADC53960E357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48;p2">
            <a:extLst>
              <a:ext uri="{FF2B5EF4-FFF2-40B4-BE49-F238E27FC236}">
                <a16:creationId xmlns:a16="http://schemas.microsoft.com/office/drawing/2014/main" id="{85F0647D-D47A-457F-18CA-CC836FC22FF3}"/>
              </a:ext>
            </a:extLst>
          </p:cNvPr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dk1"/>
                </a:solidFill>
              </a:rPr>
              <a:pPr/>
              <a:t>2</a:t>
            </a:fld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Google Shape;49;p2">
            <a:extLst>
              <a:ext uri="{FF2B5EF4-FFF2-40B4-BE49-F238E27FC236}">
                <a16:creationId xmlns:a16="http://schemas.microsoft.com/office/drawing/2014/main" id="{F3F52BFD-9652-9481-A84B-1DAD73B995CF}"/>
              </a:ext>
            </a:extLst>
          </p:cNvPr>
          <p:cNvSpPr txBox="1"/>
          <p:nvPr/>
        </p:nvSpPr>
        <p:spPr>
          <a:xfrm>
            <a:off x="389394" y="462587"/>
            <a:ext cx="850726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financial industry is rapidly adopting automated decision-making systems powered by Machine Learning (ML).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project focuses on predicting loan approval outcomes based on applicant data such as income, credit score, and employment history. 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Historical loan application data was used to train predictive models using supervised machine learning algor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ithms like:</a:t>
            </a:r>
          </a:p>
          <a:p>
            <a:pPr marL="539750" indent="-1809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Logistic Regression</a:t>
            </a:r>
          </a:p>
          <a:p>
            <a:pPr marL="539750" indent="-1809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Decision Trees</a:t>
            </a:r>
          </a:p>
          <a:p>
            <a:pPr marL="539750" indent="-1809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Random Forest</a:t>
            </a:r>
          </a:p>
          <a:p>
            <a:pPr marL="539750" indent="-1809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Support Vector Machines (SVM)</a:t>
            </a:r>
          </a:p>
          <a:p>
            <a:pPr algn="just"/>
            <a:endParaRPr lang="en-US"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/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steps included: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preprocessing (handling missing values, encoding categorical data).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Feature selection and model training.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Model evaluation using metrics: Accuracy, Precision, Recall, F1-Score, and ROC-AUC.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Cross-validation was used to ensure model reliability and prevent overfitting.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Random Forest and SVM showed the best performance for forecasting loan approval.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0;p2">
            <a:extLst>
              <a:ext uri="{FF2B5EF4-FFF2-40B4-BE49-F238E27FC236}">
                <a16:creationId xmlns:a16="http://schemas.microsoft.com/office/drawing/2014/main" id="{FE6B15BA-D591-F2EC-A145-0CB558F2C6BC}"/>
              </a:ext>
            </a:extLst>
          </p:cNvPr>
          <p:cNvSpPr txBox="1"/>
          <p:nvPr/>
        </p:nvSpPr>
        <p:spPr>
          <a:xfrm>
            <a:off x="192084" y="31170"/>
            <a:ext cx="7511473" cy="56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3200" b="1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08921082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76"/>
          <p:cNvSpPr/>
          <p:nvPr/>
        </p:nvSpPr>
        <p:spPr>
          <a:xfrm>
            <a:off x="813660" y="970303"/>
            <a:ext cx="7644968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1" name="Google Shape;861;p76"/>
          <p:cNvSpPr txBox="1"/>
          <p:nvPr/>
        </p:nvSpPr>
        <p:spPr>
          <a:xfrm>
            <a:off x="424158" y="342573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30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000" b="1" i="0" u="none" strike="noStrike" cap="none"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29F04-9BFB-9AB5-D297-2F136C6E8467}"/>
              </a:ext>
            </a:extLst>
          </p:cNvPr>
          <p:cNvSpPr txBox="1"/>
          <p:nvPr/>
        </p:nvSpPr>
        <p:spPr>
          <a:xfrm>
            <a:off x="424158" y="970303"/>
            <a:ext cx="8187932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725" marR="362585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implementation of machine learning and data analysis in loan eligibility forecasting marks a transformative step in the </a:t>
            </a:r>
            <a:r>
              <a:rPr lang="en-IN" b="1" dirty="0"/>
              <a:t>modernization of the lending process</a:t>
            </a:r>
            <a:r>
              <a:rPr lang="en-IN" dirty="0"/>
              <a:t>. This project demonstrates how predictive </a:t>
            </a:r>
            <a:r>
              <a:rPr lang="en-IN" dirty="0" err="1"/>
              <a:t>modeling</a:t>
            </a:r>
            <a:r>
              <a:rPr lang="en-IN" dirty="0"/>
              <a:t> can significantly enhance the </a:t>
            </a:r>
            <a:r>
              <a:rPr lang="en-IN" b="1" dirty="0"/>
              <a:t>accuracy, speed, and fairness</a:t>
            </a:r>
            <a:r>
              <a:rPr lang="en-IN" dirty="0"/>
              <a:t> of loan eligibility assessments, enabling financial institutions to make more informed decisions with greater confidence. </a:t>
            </a:r>
          </a:p>
          <a:p>
            <a:pPr marL="466725" marR="362585" indent="-196850" algn="just">
              <a:lnSpc>
                <a:spcPct val="150000"/>
              </a:lnSpc>
            </a:pPr>
            <a:endParaRPr lang="en-IN" dirty="0"/>
          </a:p>
          <a:p>
            <a:pPr marL="466725" marR="362585" indent="-1968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utilizing historical data and advanced classification algorithms, the system effectively evaluates applicant profiles, minimizes credit risk, and streamlines the loan approval workflow. This leads to </a:t>
            </a:r>
            <a:r>
              <a:rPr lang="en-IN" b="1" dirty="0"/>
              <a:t>improved efficiency</a:t>
            </a:r>
            <a:r>
              <a:rPr lang="en-IN" dirty="0"/>
              <a:t>, reduced human error, and better resource allocation—all critical components in today's fast-paced financial landscape.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>
          <a:extLst>
            <a:ext uri="{FF2B5EF4-FFF2-40B4-BE49-F238E27FC236}">
              <a16:creationId xmlns:a16="http://schemas.microsoft.com/office/drawing/2014/main" id="{B1635536-9F1A-7043-6E0D-CD798488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6">
            <a:extLst>
              <a:ext uri="{FF2B5EF4-FFF2-40B4-BE49-F238E27FC236}">
                <a16:creationId xmlns:a16="http://schemas.microsoft.com/office/drawing/2014/main" id="{454A7CFB-1FB8-152D-76F9-4C6CD65356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76">
            <a:extLst>
              <a:ext uri="{FF2B5EF4-FFF2-40B4-BE49-F238E27FC236}">
                <a16:creationId xmlns:a16="http://schemas.microsoft.com/office/drawing/2014/main" id="{AA9CB2C0-1CDA-527A-B5EE-6B5495561BE7}"/>
              </a:ext>
            </a:extLst>
          </p:cNvPr>
          <p:cNvSpPr/>
          <p:nvPr/>
        </p:nvSpPr>
        <p:spPr>
          <a:xfrm>
            <a:off x="813660" y="970303"/>
            <a:ext cx="7644968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1" name="Google Shape;861;p76">
            <a:extLst>
              <a:ext uri="{FF2B5EF4-FFF2-40B4-BE49-F238E27FC236}">
                <a16:creationId xmlns:a16="http://schemas.microsoft.com/office/drawing/2014/main" id="{ABBC71C3-A04E-4021-51D6-318AF1E0D329}"/>
              </a:ext>
            </a:extLst>
          </p:cNvPr>
          <p:cNvSpPr txBox="1"/>
          <p:nvPr/>
        </p:nvSpPr>
        <p:spPr>
          <a:xfrm>
            <a:off x="424158" y="305098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30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  <a:endParaRPr sz="3000" b="1" i="0" u="none" strike="noStrike" cap="none"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D2BC7-B282-D9A2-0C0D-F93EE22AEC96}"/>
              </a:ext>
            </a:extLst>
          </p:cNvPr>
          <p:cNvSpPr txBox="1"/>
          <p:nvPr/>
        </p:nvSpPr>
        <p:spPr>
          <a:xfrm>
            <a:off x="550460" y="857877"/>
            <a:ext cx="7191959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Explore deep neural networks for more accurate predictions.</a:t>
            </a:r>
          </a:p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utility bill payments, rental history, and mobile financial transactions.</a:t>
            </a:r>
          </a:p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 credit evaluation for applicants with no formal credit history.</a:t>
            </a:r>
          </a:p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systems that continuously </a:t>
            </a:r>
            <a:r>
              <a:rPr lang="en-US" b="1" dirty="0"/>
              <a:t>learn and adapt</a:t>
            </a:r>
            <a:r>
              <a:rPr lang="en-US" dirty="0"/>
              <a:t> to changes in data patterns and financial behavior.</a:t>
            </a:r>
          </a:p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 updates and model tuning for consistent performance.</a:t>
            </a:r>
          </a:p>
          <a:p>
            <a:pPr marL="179388" indent="-1793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user experience with </a:t>
            </a:r>
            <a:r>
              <a:rPr lang="en-US" b="1" dirty="0"/>
              <a:t>faster approvals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39735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0"/>
          <p:cNvSpPr txBox="1">
            <a:spLocks noGrp="1"/>
          </p:cNvSpPr>
          <p:nvPr>
            <p:ph type="ctrTitle" idx="4294967295"/>
          </p:nvPr>
        </p:nvSpPr>
        <p:spPr>
          <a:xfrm>
            <a:off x="255967" y="334685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</a:t>
            </a:r>
            <a:endParaRPr sz="3000" b="1" i="0" u="none" strike="noStrike" cap="none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0" name="Google Shape;890;p8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91" name="Google Shape;891;p80"/>
          <p:cNvSpPr txBox="1"/>
          <p:nvPr/>
        </p:nvSpPr>
        <p:spPr>
          <a:xfrm>
            <a:off x="831273" y="893378"/>
            <a:ext cx="7566493" cy="35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</a:pPr>
            <a:endParaRPr sz="1800" b="0" i="1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</a:pPr>
            <a:endParaRPr sz="1800" b="0" i="1" u="none" strike="noStrike" cap="none">
              <a:solidFill>
                <a:srgbClr val="01173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2" name="Google Shape;892;p80"/>
          <p:cNvSpPr txBox="1"/>
          <p:nvPr/>
        </p:nvSpPr>
        <p:spPr>
          <a:xfrm>
            <a:off x="740550" y="882032"/>
            <a:ext cx="7566493" cy="398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Brown, I., &amp; Mues, C. (2012). An experimental comparison of classification algorithms for imbalanced credit scoring data sets. Expert Systems with Applications, 39(3), 3446-3453.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Hand, D. J., &amp; Henley, W. E. (1997). Statistical classification methods in consumer credit scoring: a review. Journal of the Royal Statistical Society: Series A (Statistics in Society), 160(3), 523–541.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Lessmann, S.,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Baesens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Seow, H.-V., &amp; Thomas, L. C. (2015). Benchmarking state-of-the-art classification algorithms for credit scoring: An update of research. European Journal of Operational Research, 247(1), 124–136.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Khandani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E., Kim, A. J., &amp; Lo, A. W. (2010). Consumer credit-risk models via machine-learning algorithms. Journal of Banking &amp; Finance, 34(11), 2767–2787.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Thomas, L. C., Edelman, D. B., &amp; Crook, J. N. (2002). Credit Scoring and Its Applications. SIAM.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Zhou, L., &amp; Wang, L. (2012). Credit scoring with a data mining approach based on support vector machines. Expert Systems with Applications, 39(3), 3441–3445.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Baesens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Setiono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Mues, C., &amp;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Vanthienen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(2003). Using neural network rule extraction and decision tables for credit-risk evaluation. Management Science, 49(3), 312–329.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2585" lvl="0" indent="-342900" algn="just">
              <a:lnSpc>
                <a:spcPct val="150000"/>
              </a:lnSpc>
              <a:buSzPts val="1150"/>
              <a:buFont typeface="Times New Roman" panose="02020603050405020304" pitchFamily="18" charset="0"/>
              <a:buAutoNum type="arabicParenR"/>
              <a:tabLst>
                <a:tab pos="450215" algn="l"/>
              </a:tabLst>
            </a:pP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Martens, D.,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Baesens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Van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Gestel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&amp; </a:t>
            </a:r>
            <a:r>
              <a:rPr lang="en-US" sz="11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Vanthienen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(2007). Comprehensible credit scoring models using rule extraction from support vector machines. European Journal of Operational Research, 183(3), 1466–1476.</a:t>
            </a:r>
            <a:endParaRPr lang="en-IN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3" name="Google Shape;893;p80"/>
          <p:cNvSpPr/>
          <p:nvPr/>
        </p:nvSpPr>
        <p:spPr>
          <a:xfrm rot="2466640">
            <a:off x="8146668" y="-65924"/>
            <a:ext cx="320750" cy="3438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4" name="Google Shape;894;p80"/>
          <p:cNvSpPr/>
          <p:nvPr/>
        </p:nvSpPr>
        <p:spPr>
          <a:xfrm rot="2466640">
            <a:off x="8299068" y="86476"/>
            <a:ext cx="320750" cy="3438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82" descr="How White Matter Helps the Brain's Gray Matter Function | HowStuffWork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4521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82"/>
          <p:cNvSpPr/>
          <p:nvPr/>
        </p:nvSpPr>
        <p:spPr>
          <a:xfrm>
            <a:off x="750757" y="710438"/>
            <a:ext cx="7950631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rgbClr val="FFC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  <a:p>
            <a:pPr marL="285750" indent="-2857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</a:t>
            </a: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Manikandan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(Supervisor)</a:t>
            </a:r>
            <a:endParaRPr lang="en-US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Mrs. R. Kalpana  (Supervisor)</a:t>
            </a:r>
          </a:p>
          <a:p>
            <a:pPr marL="3429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6E2BD1CC-CFEB-3339-370A-2446274F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388A09FC-C68A-AAB6-98EE-6D4473D27A7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92959" y="157794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30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Inferred</a:t>
            </a:r>
            <a:endParaRPr sz="3000" b="1" i="0" u="none" strike="noStrike" cap="none"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93F4ED2-2EC7-50DC-B4F5-68633D75430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10208" y="893378"/>
            <a:ext cx="8187558" cy="392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1" indent="-2286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>
            <a:extLst>
              <a:ext uri="{FF2B5EF4-FFF2-40B4-BE49-F238E27FC236}">
                <a16:creationId xmlns:a16="http://schemas.microsoft.com/office/drawing/2014/main" id="{52EAA81F-48C5-0796-3570-0AF79A75D5A4}"/>
              </a:ext>
            </a:extLst>
          </p:cNvPr>
          <p:cNvSpPr/>
          <p:nvPr/>
        </p:nvSpPr>
        <p:spPr>
          <a:xfrm>
            <a:off x="8123581" y="4673651"/>
            <a:ext cx="345435" cy="32983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6">
            <a:extLst>
              <a:ext uri="{FF2B5EF4-FFF2-40B4-BE49-F238E27FC236}">
                <a16:creationId xmlns:a16="http://schemas.microsoft.com/office/drawing/2014/main" id="{F722D6FA-4DA7-B66B-50ED-EAF5181943F6}"/>
              </a:ext>
            </a:extLst>
          </p:cNvPr>
          <p:cNvSpPr/>
          <p:nvPr/>
        </p:nvSpPr>
        <p:spPr>
          <a:xfrm rot="-1609576">
            <a:off x="7895080" y="35096"/>
            <a:ext cx="345389" cy="3297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6">
            <a:extLst>
              <a:ext uri="{FF2B5EF4-FFF2-40B4-BE49-F238E27FC236}">
                <a16:creationId xmlns:a16="http://schemas.microsoft.com/office/drawing/2014/main" id="{92AFEAD3-2C69-9E25-FC02-6FEA8396BC65}"/>
              </a:ext>
            </a:extLst>
          </p:cNvPr>
          <p:cNvSpPr/>
          <p:nvPr/>
        </p:nvSpPr>
        <p:spPr>
          <a:xfrm rot="2926099">
            <a:off x="8795427" y="4536426"/>
            <a:ext cx="258659" cy="2469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16">
            <a:extLst>
              <a:ext uri="{FF2B5EF4-FFF2-40B4-BE49-F238E27FC236}">
                <a16:creationId xmlns:a16="http://schemas.microsoft.com/office/drawing/2014/main" id="{885E678B-D695-4FE0-2D96-6418DF9F32B5}"/>
              </a:ext>
            </a:extLst>
          </p:cNvPr>
          <p:cNvSpPr/>
          <p:nvPr/>
        </p:nvSpPr>
        <p:spPr>
          <a:xfrm rot="-1609140">
            <a:off x="8703708" y="132969"/>
            <a:ext cx="233031" cy="2225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16">
            <a:extLst>
              <a:ext uri="{FF2B5EF4-FFF2-40B4-BE49-F238E27FC236}">
                <a16:creationId xmlns:a16="http://schemas.microsoft.com/office/drawing/2014/main" id="{DD09B3D4-34D5-00D0-A81D-D1FAB51547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03F13-9EAB-61DF-3C55-A8548A084FE0}"/>
              </a:ext>
            </a:extLst>
          </p:cNvPr>
          <p:cNvSpPr txBox="1"/>
          <p:nvPr/>
        </p:nvSpPr>
        <p:spPr>
          <a:xfrm>
            <a:off x="485774" y="538413"/>
            <a:ext cx="8180271" cy="399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    Traditional loan approval processes in financial institutions are often time-consuming, manual, and subject to human bias. These systems rely heavily on rigid, rule-based assessments that may not accurately reflect an applicant's creditworthiness, especially for those with limited or non-traditional credit histories.</a:t>
            </a:r>
          </a:p>
          <a:p>
            <a:pPr algn="just">
              <a:lnSpc>
                <a:spcPct val="200000"/>
              </a:lnSpc>
            </a:pPr>
            <a:r>
              <a:rPr lang="en-US" u="sng" dirty="0"/>
              <a:t>Key problems identified include:</a:t>
            </a:r>
          </a:p>
          <a:p>
            <a:pPr marL="285750" indent="-1952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Manual Processing Delays</a:t>
            </a:r>
            <a:r>
              <a:rPr lang="en-US" dirty="0"/>
              <a:t>: Loan applications often take days or weeks to process, causing customer dissatisfaction and operational inefficiency.</a:t>
            </a:r>
          </a:p>
          <a:p>
            <a:pPr marL="285750" indent="-1952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Inconsistent Decision-Making</a:t>
            </a:r>
            <a:r>
              <a:rPr lang="en-US" dirty="0"/>
              <a:t>: Human evaluations can be subjective, leading to inconsistent and potentially unfair loan approvals or rejections.</a:t>
            </a:r>
          </a:p>
          <a:p>
            <a:pPr marL="285750" indent="-1952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Limited Use of Available Data</a:t>
            </a:r>
            <a:r>
              <a:rPr lang="en-US" dirty="0"/>
              <a:t>: Conventional systems fail to leverage the full potential of applicant data, ignoring insights that could improve decision accuracy.</a:t>
            </a:r>
          </a:p>
          <a:p>
            <a:pPr>
              <a:lnSpc>
                <a:spcPct val="15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974636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>
          <a:extLst>
            <a:ext uri="{FF2B5EF4-FFF2-40B4-BE49-F238E27FC236}">
              <a16:creationId xmlns:a16="http://schemas.microsoft.com/office/drawing/2014/main" id="{63093055-C3FB-CF2C-644E-8E69351C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>
            <a:extLst>
              <a:ext uri="{FF2B5EF4-FFF2-40B4-BE49-F238E27FC236}">
                <a16:creationId xmlns:a16="http://schemas.microsoft.com/office/drawing/2014/main" id="{AA511B6C-8DE3-3F95-6B40-D08362042BFC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61823" y="246825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2800" b="1" i="0" u="none" strike="noStrike" cap="none"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9" name="Google Shape;249;p17">
            <a:extLst>
              <a:ext uri="{FF2B5EF4-FFF2-40B4-BE49-F238E27FC236}">
                <a16:creationId xmlns:a16="http://schemas.microsoft.com/office/drawing/2014/main" id="{34FE8A3F-B84F-A2A8-6936-9902FD58B442}"/>
              </a:ext>
            </a:extLst>
          </p:cNvPr>
          <p:cNvSpPr/>
          <p:nvPr/>
        </p:nvSpPr>
        <p:spPr>
          <a:xfrm>
            <a:off x="8123581" y="4673651"/>
            <a:ext cx="345435" cy="32983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17">
            <a:extLst>
              <a:ext uri="{FF2B5EF4-FFF2-40B4-BE49-F238E27FC236}">
                <a16:creationId xmlns:a16="http://schemas.microsoft.com/office/drawing/2014/main" id="{FDA72B70-BE8F-B26B-2C1E-CDBC442C9E34}"/>
              </a:ext>
            </a:extLst>
          </p:cNvPr>
          <p:cNvSpPr/>
          <p:nvPr/>
        </p:nvSpPr>
        <p:spPr>
          <a:xfrm rot="2466640">
            <a:off x="7171179" y="189605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17">
            <a:extLst>
              <a:ext uri="{FF2B5EF4-FFF2-40B4-BE49-F238E27FC236}">
                <a16:creationId xmlns:a16="http://schemas.microsoft.com/office/drawing/2014/main" id="{D7283EBA-9AEC-92BA-CC6F-77B22C7DEC01}"/>
              </a:ext>
            </a:extLst>
          </p:cNvPr>
          <p:cNvSpPr/>
          <p:nvPr/>
        </p:nvSpPr>
        <p:spPr>
          <a:xfrm rot="-1609576">
            <a:off x="7895080" y="35096"/>
            <a:ext cx="345389" cy="3297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17">
            <a:extLst>
              <a:ext uri="{FF2B5EF4-FFF2-40B4-BE49-F238E27FC236}">
                <a16:creationId xmlns:a16="http://schemas.microsoft.com/office/drawing/2014/main" id="{AB1262A5-8769-5D2B-B01B-67287410683A}"/>
              </a:ext>
            </a:extLst>
          </p:cNvPr>
          <p:cNvSpPr/>
          <p:nvPr/>
        </p:nvSpPr>
        <p:spPr>
          <a:xfrm rot="2926099">
            <a:off x="8795427" y="4536426"/>
            <a:ext cx="258659" cy="2469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17">
            <a:extLst>
              <a:ext uri="{FF2B5EF4-FFF2-40B4-BE49-F238E27FC236}">
                <a16:creationId xmlns:a16="http://schemas.microsoft.com/office/drawing/2014/main" id="{B0EFE2E5-B9AA-B50B-649B-C7D364FC50EF}"/>
              </a:ext>
            </a:extLst>
          </p:cNvPr>
          <p:cNvSpPr/>
          <p:nvPr/>
        </p:nvSpPr>
        <p:spPr>
          <a:xfrm rot="-1609140">
            <a:off x="8703708" y="132969"/>
            <a:ext cx="233031" cy="2225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17">
            <a:extLst>
              <a:ext uri="{FF2B5EF4-FFF2-40B4-BE49-F238E27FC236}">
                <a16:creationId xmlns:a16="http://schemas.microsoft.com/office/drawing/2014/main" id="{8F8AC265-B7CD-7465-3F94-64258FB6F4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530A6-F1ED-4BA2-97D0-9F5F676EF795}"/>
              </a:ext>
            </a:extLst>
          </p:cNvPr>
          <p:cNvSpPr txBox="1"/>
          <p:nvPr/>
        </p:nvSpPr>
        <p:spPr>
          <a:xfrm>
            <a:off x="569624" y="737032"/>
            <a:ext cx="7834759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primary objective of this project is to develop a machine learning-based system that can </a:t>
            </a:r>
            <a:r>
              <a:rPr lang="en-IN" b="1" dirty="0"/>
              <a:t>accurately predict </a:t>
            </a:r>
            <a:r>
              <a:rPr lang="en-IN" dirty="0"/>
              <a:t>the approval status of loan applications based on applicant data and historical records.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analyze historical loan data and identify key features that influence loan approval decisions.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build predictive models using machine learning algorithms such as </a:t>
            </a:r>
            <a:r>
              <a:rPr lang="en-US" b="1" dirty="0"/>
              <a:t>Logistic Regression, Decision Trees, Support Vector Machine and Random Forests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automate the loan approval process, reducing manual intervention and increasing operational efficiency.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improve the accuracy and fairness of loan decisions by minimizing human bias and inconsistency.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691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5C91A-DBF0-CC14-2A10-54E9221D2BF7}"/>
              </a:ext>
            </a:extLst>
          </p:cNvPr>
          <p:cNvSpPr txBox="1"/>
          <p:nvPr/>
        </p:nvSpPr>
        <p:spPr>
          <a:xfrm>
            <a:off x="557034" y="869272"/>
            <a:ext cx="7847350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project aims to develop a machine learning model that can accurately predict whether a loan application should be approved or rejected based on applicant data and historical loan records.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focuses on identifying and analyzing key factors such as income, </a:t>
            </a:r>
            <a:r>
              <a:rPr lang="en-US" dirty="0" err="1"/>
              <a:t>cibil</a:t>
            </a:r>
            <a:r>
              <a:rPr lang="en-US" dirty="0"/>
              <a:t> score, loan amount, and employment status to determine loan eligibility.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will be trained using supervised learning algorithms to learn patterns from previously approved and rejected loan 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project will involve rigorous preprocessing steps including data cleaning, handling missing values, and feature engineering for optimal model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algorithms will be tested and compared to identify the most effective model for loan approval prediction.</a:t>
            </a:r>
            <a:endParaRPr lang="en-IN" dirty="0"/>
          </a:p>
        </p:txBody>
      </p:sp>
      <p:sp>
        <p:nvSpPr>
          <p:cNvPr id="6" name="Google Shape;247;p17">
            <a:extLst>
              <a:ext uri="{FF2B5EF4-FFF2-40B4-BE49-F238E27FC236}">
                <a16:creationId xmlns:a16="http://schemas.microsoft.com/office/drawing/2014/main" id="{FC087296-77C5-3A77-63CA-A1F806261CE8}"/>
              </a:ext>
            </a:extLst>
          </p:cNvPr>
          <p:cNvSpPr txBox="1">
            <a:spLocks/>
          </p:cNvSpPr>
          <p:nvPr/>
        </p:nvSpPr>
        <p:spPr>
          <a:xfrm>
            <a:off x="354328" y="242696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3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 of this Project</a:t>
            </a:r>
            <a:endParaRPr lang="en-US" sz="3000" b="1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476086" y="142632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3000" b="1" i="0" u="none" strike="noStrike" cap="none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Work Outline</a:t>
            </a:r>
            <a:endParaRPr sz="3000" b="1" i="0" u="none" strike="noStrike" cap="none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2" name="Google Shape;262;p18"/>
          <p:cNvSpPr/>
          <p:nvPr/>
        </p:nvSpPr>
        <p:spPr>
          <a:xfrm rot="2466640">
            <a:off x="7076737" y="443534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18"/>
          <p:cNvSpPr/>
          <p:nvPr/>
        </p:nvSpPr>
        <p:spPr>
          <a:xfrm rot="2466640">
            <a:off x="8614595" y="4058794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77E56-A933-8883-DF8E-8126E616DC2E}"/>
              </a:ext>
            </a:extLst>
          </p:cNvPr>
          <p:cNvSpPr txBox="1"/>
          <p:nvPr/>
        </p:nvSpPr>
        <p:spPr>
          <a:xfrm>
            <a:off x="591543" y="633518"/>
            <a:ext cx="7922301" cy="4038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proposed system is an intelligent, machine learning-based loan approval forecasting solution designed to assist financial institutions in making fast, reliable, and data-driven lending decisions.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system leverages historical loan application data and predictive </a:t>
            </a:r>
            <a:r>
              <a:rPr lang="en-IN" dirty="0" err="1"/>
              <a:t>modeling</a:t>
            </a:r>
            <a:r>
              <a:rPr lang="en-IN" dirty="0"/>
              <a:t> techniques to determine the likelihood of loan approval. By </a:t>
            </a:r>
            <a:r>
              <a:rPr lang="en-IN" dirty="0" err="1"/>
              <a:t>analyzing</a:t>
            </a:r>
            <a:r>
              <a:rPr lang="en-IN" dirty="0"/>
              <a:t> applicant features such as income, credit history, employment status, and loan amount, the system provides accurate and consistent eligibility predictions.</a:t>
            </a:r>
          </a:p>
          <a:p>
            <a:pPr algn="just">
              <a:lnSpc>
                <a:spcPct val="200000"/>
              </a:lnSpc>
            </a:pPr>
            <a:r>
              <a:rPr lang="en-IN" b="1" dirty="0"/>
              <a:t>Key features of the proposed system include:</a:t>
            </a:r>
          </a:p>
          <a:p>
            <a:pPr marL="449263" indent="-1952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Automated Decision Making</a:t>
            </a:r>
            <a:r>
              <a:rPr lang="en-IN" dirty="0"/>
              <a:t>: The system predicts loan approval outcomes in real-time, significantly reducing manual workload and improving decision speed.</a:t>
            </a:r>
          </a:p>
          <a:p>
            <a:pPr marL="449263" indent="-1952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Scalable &amp; Flexible Architecture</a:t>
            </a:r>
            <a:r>
              <a:rPr lang="en-IN" dirty="0"/>
              <a:t>: It is designed to handle large volumes of applications and adapt to changing financial regulations and market conditions.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>
          <a:extLst>
            <a:ext uri="{FF2B5EF4-FFF2-40B4-BE49-F238E27FC236}">
              <a16:creationId xmlns:a16="http://schemas.microsoft.com/office/drawing/2014/main" id="{BB37AB0A-E2B2-2EB3-CDAB-50A527E0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>
            <a:extLst>
              <a:ext uri="{FF2B5EF4-FFF2-40B4-BE49-F238E27FC236}">
                <a16:creationId xmlns:a16="http://schemas.microsoft.com/office/drawing/2014/main" id="{935CFBC8-FB59-2F26-A28D-9DE416A96C28}"/>
              </a:ext>
            </a:extLst>
          </p:cNvPr>
          <p:cNvSpPr/>
          <p:nvPr/>
        </p:nvSpPr>
        <p:spPr>
          <a:xfrm>
            <a:off x="8123581" y="4673651"/>
            <a:ext cx="345435" cy="32983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">
            <a:extLst>
              <a:ext uri="{FF2B5EF4-FFF2-40B4-BE49-F238E27FC236}">
                <a16:creationId xmlns:a16="http://schemas.microsoft.com/office/drawing/2014/main" id="{648A9671-DA70-18B2-1724-3A7F06FE372B}"/>
              </a:ext>
            </a:extLst>
          </p:cNvPr>
          <p:cNvSpPr/>
          <p:nvPr/>
        </p:nvSpPr>
        <p:spPr>
          <a:xfrm rot="2466640">
            <a:off x="7171179" y="189605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1507316F-306F-8134-59CA-47DF7D5995CA}"/>
              </a:ext>
            </a:extLst>
          </p:cNvPr>
          <p:cNvSpPr/>
          <p:nvPr/>
        </p:nvSpPr>
        <p:spPr>
          <a:xfrm rot="-1609576">
            <a:off x="7895080" y="35096"/>
            <a:ext cx="345389" cy="3297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9913D3C4-3EDC-8305-181C-86680ECBB81B}"/>
              </a:ext>
            </a:extLst>
          </p:cNvPr>
          <p:cNvSpPr/>
          <p:nvPr/>
        </p:nvSpPr>
        <p:spPr>
          <a:xfrm rot="2926099">
            <a:off x="8795427" y="4536426"/>
            <a:ext cx="258659" cy="2469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E07BA0B4-491D-15A1-06D7-552F70E4D217}"/>
              </a:ext>
            </a:extLst>
          </p:cNvPr>
          <p:cNvSpPr/>
          <p:nvPr/>
        </p:nvSpPr>
        <p:spPr>
          <a:xfrm rot="-1609140">
            <a:off x="8703708" y="132969"/>
            <a:ext cx="233031" cy="2225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3">
            <a:extLst>
              <a:ext uri="{FF2B5EF4-FFF2-40B4-BE49-F238E27FC236}">
                <a16:creationId xmlns:a16="http://schemas.microsoft.com/office/drawing/2014/main" id="{CA65A255-EC15-A3A6-9075-FEED212105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3" descr="Details are in the caption following the image">
            <a:extLst>
              <a:ext uri="{FF2B5EF4-FFF2-40B4-BE49-F238E27FC236}">
                <a16:creationId xmlns:a16="http://schemas.microsoft.com/office/drawing/2014/main" id="{9509E72A-B6A8-CF8D-898C-B6E768961851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48;p2">
            <a:extLst>
              <a:ext uri="{FF2B5EF4-FFF2-40B4-BE49-F238E27FC236}">
                <a16:creationId xmlns:a16="http://schemas.microsoft.com/office/drawing/2014/main" id="{0544EDA4-951A-A79C-E39D-263044A1D23B}"/>
              </a:ext>
            </a:extLst>
          </p:cNvPr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fld id="{00000000-1234-1234-1234-123412341234}" type="slidenum">
              <a:rPr lang="en-US" smtClean="0">
                <a:solidFill>
                  <a:schemeClr val="dk1"/>
                </a:solidFill>
              </a:rPr>
              <a:pPr/>
              <a:t>7</a:t>
            </a:fld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149A8E-6988-E6D7-7ED4-D49B46740271}"/>
              </a:ext>
            </a:extLst>
          </p:cNvPr>
          <p:cNvSpPr txBox="1">
            <a:spLocks/>
          </p:cNvSpPr>
          <p:nvPr/>
        </p:nvSpPr>
        <p:spPr>
          <a:xfrm>
            <a:off x="328968" y="106482"/>
            <a:ext cx="5700000" cy="7556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5400"/>
            <a:r>
              <a:rPr lang="en-US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Block Diagram</a:t>
            </a:r>
            <a:endParaRPr lang="en-US" sz="3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endParaRPr lang="en-US" sz="3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48E87-4A2C-119E-DE35-BB29404C5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/>
          <a:stretch/>
        </p:blipFill>
        <p:spPr>
          <a:xfrm>
            <a:off x="1250154" y="892118"/>
            <a:ext cx="6500816" cy="38986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166736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ctrTitle" idx="4294967295"/>
          </p:nvPr>
        </p:nvSpPr>
        <p:spPr>
          <a:xfrm>
            <a:off x="307921" y="141862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</a:pPr>
            <a:r>
              <a:rPr lang="en-US" sz="30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 Workflow Diagram </a:t>
            </a:r>
            <a:endParaRPr sz="3000" b="1" i="0" u="none" strike="noStrike" cap="none" dirty="0"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/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/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1AC3E-2990-0484-219D-750C26664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15" y="726268"/>
            <a:ext cx="5978114" cy="409273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170B3A56-0B67-F39D-B437-6866C9436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>
            <a:extLst>
              <a:ext uri="{FF2B5EF4-FFF2-40B4-BE49-F238E27FC236}">
                <a16:creationId xmlns:a16="http://schemas.microsoft.com/office/drawing/2014/main" id="{4F445EFB-3C56-4356-2AD5-3071EA683B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19">
            <a:extLst>
              <a:ext uri="{FF2B5EF4-FFF2-40B4-BE49-F238E27FC236}">
                <a16:creationId xmlns:a16="http://schemas.microsoft.com/office/drawing/2014/main" id="{86FECA2F-F3DD-2061-4321-5B1DDD519302}"/>
              </a:ext>
            </a:extLst>
          </p:cNvPr>
          <p:cNvSpPr/>
          <p:nvPr/>
        </p:nvSpPr>
        <p:spPr>
          <a:xfrm rot="2466640">
            <a:off x="7310663" y="24523"/>
            <a:ext cx="479933" cy="4582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9">
            <a:extLst>
              <a:ext uri="{FF2B5EF4-FFF2-40B4-BE49-F238E27FC236}">
                <a16:creationId xmlns:a16="http://schemas.microsoft.com/office/drawing/2014/main" id="{0DB7DA56-9556-EB35-47E3-4EB6F7E7463B}"/>
              </a:ext>
            </a:extLst>
          </p:cNvPr>
          <p:cNvSpPr/>
          <p:nvPr/>
        </p:nvSpPr>
        <p:spPr>
          <a:xfrm rot="2466640">
            <a:off x="8539200" y="4867246"/>
            <a:ext cx="227158" cy="2144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6D449-FFBF-DA0A-B4DE-52C0659D1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3" y="678187"/>
            <a:ext cx="3205234" cy="41558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Google Shape;643;p50">
            <a:extLst>
              <a:ext uri="{FF2B5EF4-FFF2-40B4-BE49-F238E27FC236}">
                <a16:creationId xmlns:a16="http://schemas.microsoft.com/office/drawing/2014/main" id="{CA9A63ED-6F56-BD6F-CA73-8A4F5DDA13A3}"/>
              </a:ext>
            </a:extLst>
          </p:cNvPr>
          <p:cNvSpPr txBox="1"/>
          <p:nvPr/>
        </p:nvSpPr>
        <p:spPr>
          <a:xfrm>
            <a:off x="267706" y="196229"/>
            <a:ext cx="7049322" cy="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Flow Diagram</a:t>
            </a:r>
            <a:endParaRPr sz="2800" b="1" i="0" u="none" strike="noStrike" cap="none" dirty="0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8501954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1375</Words>
  <Application>Microsoft Office PowerPoint</Application>
  <PresentationFormat>On-screen Show (16:9)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Times New Roman</vt:lpstr>
      <vt:lpstr>Zilla Slab SemiBold</vt:lpstr>
      <vt:lpstr>Oxygen Light</vt:lpstr>
      <vt:lpstr>Arial MT</vt:lpstr>
      <vt:lpstr>Arial</vt:lpstr>
      <vt:lpstr>Noto Sans Symbols</vt:lpstr>
      <vt:lpstr>Calibri</vt:lpstr>
      <vt:lpstr>Whitmore template</vt:lpstr>
      <vt:lpstr>PowerPoint Presentation</vt:lpstr>
      <vt:lpstr>PowerPoint Presentation</vt:lpstr>
      <vt:lpstr>Problem Inferred</vt:lpstr>
      <vt:lpstr>Objective</vt:lpstr>
      <vt:lpstr>PowerPoint Presentation</vt:lpstr>
      <vt:lpstr>PowerPoint Presentation</vt:lpstr>
      <vt:lpstr>PowerPoint Presentation</vt:lpstr>
      <vt:lpstr>Overall Workflow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Thilakavathy</dc:creator>
  <cp:lastModifiedBy>SWDeveloper</cp:lastModifiedBy>
  <cp:revision>118</cp:revision>
  <dcterms:created xsi:type="dcterms:W3CDTF">2025-04-24T11:51:04Z</dcterms:created>
  <dcterms:modified xsi:type="dcterms:W3CDTF">2025-04-24T15:56:34Z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4596D85419D340968C69A67926DFAA07_13</vt:lpwstr>
  </property>
  <property fmtid="{D5CDD505-2E9C-101B-9397-08002B2CF9AE}" pid="3" name="KSOProductBuildVer">
    <vt:lpwstr>1033-12.2.0.20795</vt:lpwstr>
  </property>
</Properties>
</file>