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60" r:id="rId5"/>
    <p:sldId id="258" r:id="rId6"/>
    <p:sldId id="259"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875790" y="2429510"/>
            <a:ext cx="8440420" cy="924560"/>
          </a:xfrm>
        </p:spPr>
        <p:txBody>
          <a:bodyPr/>
          <a:p>
            <a:r>
              <a:rPr lang="en-US" sz="4800">
                <a:ln/>
                <a:solidFill>
                  <a:schemeClr val="tx1"/>
                </a:solidFill>
                <a:effectLst>
                  <a:outerShdw blurRad="38100" dist="19050" dir="2700000" algn="tl" rotWithShape="0">
                    <a:schemeClr val="dk1">
                      <a:alpha val="40000"/>
                    </a:schemeClr>
                  </a:outerShdw>
                </a:effectLst>
              </a:rPr>
              <a:t>Boosting Algorithm</a:t>
            </a:r>
            <a:endParaRPr lang="en-US" sz="4800">
              <a:ln/>
              <a:solidFill>
                <a:schemeClr val="tx1"/>
              </a:solidFill>
              <a:effectLst>
                <a:outerShdw blurRad="38100" dist="19050" dir="2700000" algn="tl" rotWithShape="0">
                  <a:schemeClr val="dk1">
                    <a:alpha val="40000"/>
                  </a:schemeClr>
                </a:outerShdw>
              </a:effectLst>
            </a:endParaRPr>
          </a:p>
        </p:txBody>
      </p:sp>
      <p:sp>
        <p:nvSpPr>
          <p:cNvPr id="4" name="Subtitle 2"/>
          <p:cNvSpPr>
            <a:spLocks noGrp="1"/>
          </p:cNvSpPr>
          <p:nvPr/>
        </p:nvSpPr>
        <p:spPr>
          <a:xfrm>
            <a:off x="4338955" y="3825875"/>
            <a:ext cx="3380740" cy="429260"/>
          </a:xfrm>
          <a:prstGeom prst="rect">
            <a:avLst/>
          </a:prstGeom>
          <a:noFill/>
          <a:ln w="9525">
            <a:noFill/>
          </a:ln>
        </p:spPr>
        <p:txBody>
          <a:bodyPr anchor="ctr"/>
          <a:lstStyle>
            <a:lvl1pPr marL="0" indent="0" algn="ctr"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Thanigaivel G</a:t>
            </a:r>
            <a:endParaRPr lang="en-US"/>
          </a:p>
        </p:txBody>
      </p:sp>
      <p:sp>
        <p:nvSpPr>
          <p:cNvPr id="5" name="Title 1"/>
          <p:cNvSpPr>
            <a:spLocks noGrp="1"/>
          </p:cNvSpPr>
          <p:nvPr/>
        </p:nvSpPr>
        <p:spPr>
          <a:xfrm>
            <a:off x="1514475" y="704850"/>
            <a:ext cx="9163050" cy="1199515"/>
          </a:xfrm>
          <a:prstGeom prst="rect">
            <a:avLst/>
          </a:prstGeom>
          <a:noFill/>
          <a:ln w="9525">
            <a:noFill/>
          </a:ln>
        </p:spPr>
        <p:txBody>
          <a:bodyPr anchor="ctr" anchorCtr="0"/>
          <a:lstStyle>
            <a:lvl1pPr algn="ctr" rtl="0" fontAlgn="base">
              <a:spcBef>
                <a:spcPct val="0"/>
              </a:spcBef>
              <a:spcAft>
                <a:spcPct val="0"/>
              </a:spcAft>
              <a:defRPr sz="36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a:lstStyle>
          <a:p>
            <a:r>
              <a:rPr lang="en-US" sz="5400">
                <a:solidFill>
                  <a:schemeClr val="tx1"/>
                </a:solidFill>
                <a:effectLst>
                  <a:outerShdw blurRad="38100" dist="19050" dir="2700000" algn="tl" rotWithShape="0">
                    <a:schemeClr val="dk1">
                      <a:alpha val="40000"/>
                    </a:schemeClr>
                  </a:outerShdw>
                </a:effectLst>
              </a:rPr>
              <a:t>Hope AI</a:t>
            </a:r>
            <a:endParaRPr lang="en-US" sz="5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Boosting Algorithm</a:t>
            </a:r>
            <a:endParaRPr lang="en-US"/>
          </a:p>
        </p:txBody>
      </p:sp>
      <p:pic>
        <p:nvPicPr>
          <p:cNvPr id="4" name="Content Placeholder 3" descr="boosting1"/>
          <p:cNvPicPr>
            <a:picLocks noChangeAspect="1"/>
          </p:cNvPicPr>
          <p:nvPr>
            <p:ph idx="1"/>
          </p:nvPr>
        </p:nvPicPr>
        <p:blipFill>
          <a:blip r:embed="rId1"/>
          <a:stretch>
            <a:fillRect/>
          </a:stretch>
        </p:blipFill>
        <p:spPr>
          <a:xfrm>
            <a:off x="2864485" y="2277745"/>
            <a:ext cx="6463030" cy="4028440"/>
          </a:xfrm>
          <a:prstGeom prst="rect">
            <a:avLst/>
          </a:prstGeom>
        </p:spPr>
      </p:pic>
      <p:sp>
        <p:nvSpPr>
          <p:cNvPr id="5" name="Text Box 4"/>
          <p:cNvSpPr txBox="1"/>
          <p:nvPr/>
        </p:nvSpPr>
        <p:spPr>
          <a:xfrm>
            <a:off x="1818640" y="1604645"/>
            <a:ext cx="8746490" cy="368300"/>
          </a:xfrm>
          <a:prstGeom prst="rect">
            <a:avLst/>
          </a:prstGeom>
          <a:noFill/>
        </p:spPr>
        <p:txBody>
          <a:bodyPr wrap="square" rtlCol="0">
            <a:spAutoFit/>
          </a:bodyPr>
          <a:p>
            <a:r>
              <a:rPr lang="en-US"/>
              <a:t>Boosting Algorithm Builds a Model by combining the outputs of several weak models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Pros and Cons of Boosting Algorithm</a:t>
            </a:r>
            <a:endParaRPr lang="en-US"/>
          </a:p>
        </p:txBody>
      </p:sp>
      <p:sp>
        <p:nvSpPr>
          <p:cNvPr id="3" name="Content Placeholder 2"/>
          <p:cNvSpPr>
            <a:spLocks noGrp="1"/>
          </p:cNvSpPr>
          <p:nvPr>
            <p:ph idx="1"/>
          </p:nvPr>
        </p:nvSpPr>
        <p:spPr>
          <a:xfrm>
            <a:off x="609600" y="1422400"/>
            <a:ext cx="10972800" cy="2129155"/>
          </a:xfrm>
        </p:spPr>
        <p:txBody>
          <a:bodyPr/>
          <a:p>
            <a:pPr marL="0" indent="0">
              <a:buNone/>
            </a:pPr>
            <a:r>
              <a:rPr lang="en-US" sz="2200" u="sng"/>
              <a:t>Advantages :</a:t>
            </a:r>
            <a:endParaRPr lang="en-US" sz="2800"/>
          </a:p>
          <a:p>
            <a:pPr>
              <a:lnSpc>
                <a:spcPct val="150000"/>
              </a:lnSpc>
            </a:pPr>
            <a:r>
              <a:rPr lang="en-US" sz="2000"/>
              <a:t>Improved Accuracy</a:t>
            </a:r>
            <a:endParaRPr lang="en-US" sz="2000"/>
          </a:p>
          <a:p>
            <a:pPr>
              <a:lnSpc>
                <a:spcPct val="150000"/>
              </a:lnSpc>
            </a:pPr>
            <a:r>
              <a:rPr lang="en-US" sz="2000"/>
              <a:t>Robustness to Overfitting</a:t>
            </a:r>
            <a:endParaRPr lang="en-US" sz="2000"/>
          </a:p>
          <a:p>
            <a:pPr>
              <a:lnSpc>
                <a:spcPct val="150000"/>
              </a:lnSpc>
            </a:pPr>
            <a:r>
              <a:rPr lang="en-US" sz="2000"/>
              <a:t>Better Handling of Imbalanced Data</a:t>
            </a:r>
            <a:endParaRPr lang="en-US" sz="2000"/>
          </a:p>
          <a:p>
            <a:pPr>
              <a:lnSpc>
                <a:spcPct val="150000"/>
              </a:lnSpc>
            </a:pPr>
            <a:r>
              <a:rPr lang="en-US" sz="2000"/>
              <a:t>Better Interpretability</a:t>
            </a:r>
            <a:endParaRPr lang="en-US" sz="2000"/>
          </a:p>
          <a:p>
            <a:pPr marL="0" indent="0">
              <a:buNone/>
            </a:pPr>
            <a:endParaRPr lang="en-US" sz="2000"/>
          </a:p>
        </p:txBody>
      </p:sp>
      <p:sp>
        <p:nvSpPr>
          <p:cNvPr id="4" name="Content Placeholder 2"/>
          <p:cNvSpPr>
            <a:spLocks noGrp="1"/>
          </p:cNvSpPr>
          <p:nvPr/>
        </p:nvSpPr>
        <p:spPr>
          <a:xfrm>
            <a:off x="609600" y="4258945"/>
            <a:ext cx="10972800" cy="19672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u="sng"/>
              <a:t>Disadvantages :</a:t>
            </a:r>
            <a:endParaRPr lang="en-US" sz="2800"/>
          </a:p>
          <a:p>
            <a:pPr>
              <a:lnSpc>
                <a:spcPct val="150000"/>
              </a:lnSpc>
            </a:pPr>
            <a:r>
              <a:rPr lang="en-US" sz="2000"/>
              <a:t>Boosting Algorithms are vulnerable to the outliers </a:t>
            </a:r>
            <a:endParaRPr lang="en-US" sz="2000"/>
          </a:p>
          <a:p>
            <a:pPr>
              <a:lnSpc>
                <a:spcPct val="150000"/>
              </a:lnSpc>
            </a:pPr>
            <a:r>
              <a:rPr lang="en-US" sz="2000"/>
              <a:t>It is difficult to use boosting algorithms for Real-Time applications.</a:t>
            </a:r>
            <a:endParaRPr lang="en-US" sz="2000"/>
          </a:p>
          <a:p>
            <a:pPr>
              <a:lnSpc>
                <a:spcPct val="150000"/>
              </a:lnSpc>
            </a:pPr>
            <a:r>
              <a:rPr lang="en-US" sz="2000"/>
              <a:t>It is computationally expensive for large datasets</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tx1"/>
                </a:solidFill>
                <a:effectLst>
                  <a:outerShdw blurRad="38100" dist="19050" dir="2700000" algn="tl" rotWithShape="0">
                    <a:schemeClr val="dk1">
                      <a:alpha val="40000"/>
                    </a:schemeClr>
                  </a:outerShdw>
                </a:effectLst>
              </a:rPr>
              <a:t>Types of Boosting Algorithm</a:t>
            </a:r>
            <a:endParaRPr lang="en-US">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723900" y="2552700"/>
            <a:ext cx="10972800" cy="2900045"/>
          </a:xfrm>
        </p:spPr>
        <p:txBody>
          <a:bodyPr/>
          <a:p>
            <a:pPr>
              <a:lnSpc>
                <a:spcPct val="150000"/>
              </a:lnSpc>
            </a:pPr>
            <a:r>
              <a:rPr lang="en-US" sz="3000"/>
              <a:t>Gradient Boosting	</a:t>
            </a:r>
            <a:endParaRPr lang="en-US" sz="3000"/>
          </a:p>
          <a:p>
            <a:pPr>
              <a:lnSpc>
                <a:spcPct val="150000"/>
              </a:lnSpc>
            </a:pPr>
            <a:r>
              <a:rPr lang="en-US" sz="3000"/>
              <a:t>XGBoost</a:t>
            </a:r>
            <a:endParaRPr lang="en-US" sz="3000"/>
          </a:p>
          <a:p>
            <a:pPr>
              <a:lnSpc>
                <a:spcPct val="150000"/>
              </a:lnSpc>
            </a:pPr>
            <a:r>
              <a:rPr lang="en-US" sz="3000"/>
              <a:t>AdaBoost</a:t>
            </a:r>
            <a:endParaRPr lang="en-US" sz="3000"/>
          </a:p>
          <a:p>
            <a:pPr>
              <a:lnSpc>
                <a:spcPct val="150000"/>
              </a:lnSpc>
            </a:pPr>
            <a:r>
              <a:rPr lang="en-US" sz="3000"/>
              <a:t>CatBoost</a:t>
            </a:r>
            <a:endParaRPr lang="en-US" sz="3000"/>
          </a:p>
        </p:txBody>
      </p:sp>
      <p:sp>
        <p:nvSpPr>
          <p:cNvPr id="4" name="Content Placeholder 2"/>
          <p:cNvSpPr>
            <a:spLocks noGrp="1"/>
          </p:cNvSpPr>
          <p:nvPr/>
        </p:nvSpPr>
        <p:spPr>
          <a:xfrm>
            <a:off x="850900" y="1645920"/>
            <a:ext cx="10972800" cy="53530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t>There are several types of boosting algorithm available, they are </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Gradient Boosting</a:t>
            </a:r>
            <a:endParaRPr lang="en-US"/>
          </a:p>
        </p:txBody>
      </p:sp>
      <p:sp>
        <p:nvSpPr>
          <p:cNvPr id="3" name="Content Placeholder 2"/>
          <p:cNvSpPr>
            <a:spLocks noGrp="1"/>
          </p:cNvSpPr>
          <p:nvPr>
            <p:ph idx="1"/>
          </p:nvPr>
        </p:nvSpPr>
        <p:spPr>
          <a:xfrm>
            <a:off x="609600" y="1417955"/>
            <a:ext cx="10972800" cy="976630"/>
          </a:xfrm>
        </p:spPr>
        <p:txBody>
          <a:bodyPr/>
          <a:p>
            <a:pPr marL="0" indent="0">
              <a:lnSpc>
                <a:spcPct val="150000"/>
              </a:lnSpc>
              <a:buNone/>
            </a:pPr>
            <a:r>
              <a:rPr lang="en-US" sz="1600"/>
              <a:t>Gradient Boosting is a machine learning technique used for regression and classification tasks and it is a ensemble learning method that sequentially adds models to correct errors made by previous models</a:t>
            </a:r>
            <a:endParaRPr lang="en-US" sz="1600"/>
          </a:p>
        </p:txBody>
      </p:sp>
      <p:pic>
        <p:nvPicPr>
          <p:cNvPr id="4" name="Picture 3" descr="boosting3"/>
          <p:cNvPicPr>
            <a:picLocks noChangeAspect="1"/>
          </p:cNvPicPr>
          <p:nvPr/>
        </p:nvPicPr>
        <p:blipFill>
          <a:blip r:embed="rId1"/>
          <a:srcRect r="42407"/>
          <a:stretch>
            <a:fillRect/>
          </a:stretch>
        </p:blipFill>
        <p:spPr>
          <a:xfrm>
            <a:off x="3392170" y="2489835"/>
            <a:ext cx="5122545" cy="39897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XGBoost Algorithm</a:t>
            </a:r>
            <a:endParaRPr lang="en-US"/>
          </a:p>
        </p:txBody>
      </p:sp>
      <p:sp>
        <p:nvSpPr>
          <p:cNvPr id="3" name="Content Placeholder 2"/>
          <p:cNvSpPr>
            <a:spLocks noGrp="1"/>
          </p:cNvSpPr>
          <p:nvPr>
            <p:ph idx="1"/>
          </p:nvPr>
        </p:nvSpPr>
        <p:spPr>
          <a:xfrm>
            <a:off x="662940" y="1369060"/>
            <a:ext cx="10972800" cy="1411605"/>
          </a:xfrm>
        </p:spPr>
        <p:txBody>
          <a:bodyPr/>
          <a:p>
            <a:pPr marL="0" indent="0">
              <a:lnSpc>
                <a:spcPct val="150000"/>
              </a:lnSpc>
              <a:buNone/>
            </a:pPr>
            <a:r>
              <a:rPr lang="en-US" sz="1600"/>
              <a:t>XGBoost (Extreme Gradient Boosting) is an advanced implementation of the gradient boosting technique which combines multiple weak learners to improve prediction accuracy by correcting the errors of previous models, utilizing gradient descent optimization to minimize a loss function</a:t>
            </a:r>
            <a:endParaRPr lang="en-US" sz="1600"/>
          </a:p>
          <a:p>
            <a:pPr>
              <a:lnSpc>
                <a:spcPct val="150000"/>
              </a:lnSpc>
            </a:pPr>
            <a:endParaRPr lang="en-US" sz="1600"/>
          </a:p>
        </p:txBody>
      </p:sp>
      <p:pic>
        <p:nvPicPr>
          <p:cNvPr id="4" name="Picture 3" descr="boosting5"/>
          <p:cNvPicPr>
            <a:picLocks noChangeAspect="1"/>
          </p:cNvPicPr>
          <p:nvPr/>
        </p:nvPicPr>
        <p:blipFill>
          <a:blip r:embed="rId1"/>
          <a:stretch>
            <a:fillRect/>
          </a:stretch>
        </p:blipFill>
        <p:spPr>
          <a:xfrm>
            <a:off x="1886585" y="2607945"/>
            <a:ext cx="8529320" cy="4123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Adaboosting Algorithm</a:t>
            </a:r>
            <a:endParaRPr lang="en-US"/>
          </a:p>
        </p:txBody>
      </p:sp>
      <p:pic>
        <p:nvPicPr>
          <p:cNvPr id="4" name="Content Placeholder 3" descr="boosting7"/>
          <p:cNvPicPr>
            <a:picLocks noChangeAspect="1"/>
          </p:cNvPicPr>
          <p:nvPr>
            <p:ph idx="1"/>
          </p:nvPr>
        </p:nvPicPr>
        <p:blipFill>
          <a:blip r:embed="rId1"/>
          <a:stretch>
            <a:fillRect/>
          </a:stretch>
        </p:blipFill>
        <p:spPr>
          <a:xfrm>
            <a:off x="2567305" y="2675255"/>
            <a:ext cx="6365240" cy="3582035"/>
          </a:xfrm>
          <a:prstGeom prst="rect">
            <a:avLst/>
          </a:prstGeom>
        </p:spPr>
      </p:pic>
      <p:sp>
        <p:nvSpPr>
          <p:cNvPr id="5" name="Content Placeholder 2"/>
          <p:cNvSpPr>
            <a:spLocks noGrp="1"/>
          </p:cNvSpPr>
          <p:nvPr/>
        </p:nvSpPr>
        <p:spPr>
          <a:xfrm>
            <a:off x="707390" y="1360170"/>
            <a:ext cx="10972800" cy="103441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a:t>Adaboosting is a ensemble learning method that works by iteratively training weak models, adjusting the weights of incorrectly classified instances to focus on harder cases in subsequent iterations. The final model is a weighted sum of all the weak models, with more weight given to those that performed well.</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Catboosting Algorithm</a:t>
            </a:r>
            <a:endParaRPr lang="en-US"/>
          </a:p>
        </p:txBody>
      </p:sp>
      <p:pic>
        <p:nvPicPr>
          <p:cNvPr id="4" name="Picture 3" descr="catboost1"/>
          <p:cNvPicPr>
            <a:picLocks noChangeAspect="1"/>
          </p:cNvPicPr>
          <p:nvPr/>
        </p:nvPicPr>
        <p:blipFill>
          <a:blip r:embed="rId1"/>
          <a:stretch>
            <a:fillRect/>
          </a:stretch>
        </p:blipFill>
        <p:spPr>
          <a:xfrm>
            <a:off x="3117215" y="2090420"/>
            <a:ext cx="5814060" cy="4608830"/>
          </a:xfrm>
          <a:prstGeom prst="rect">
            <a:avLst/>
          </a:prstGeom>
        </p:spPr>
      </p:pic>
      <p:sp>
        <p:nvSpPr>
          <p:cNvPr id="5" name="Content Placeholder 2"/>
          <p:cNvSpPr>
            <a:spLocks noGrp="1"/>
          </p:cNvSpPr>
          <p:nvPr/>
        </p:nvSpPr>
        <p:spPr>
          <a:xfrm>
            <a:off x="707390" y="1360170"/>
            <a:ext cx="10972800" cy="86487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400"/>
              <a:t>CatBoost is a gradient boosting algorithm for handling categorical features effectively, it uses ordered boosting to reduce overfitting and provides robust handling of categorical features, making it a powerful tool for various machine learning tasks.</a:t>
            </a:r>
            <a:endParaRPr lang="en-US" sz="1400"/>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1724</Words>
  <Application>WPS Presentation</Application>
  <PresentationFormat>Widescreen</PresentationFormat>
  <Paragraphs>50</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Arial Unicode MS</vt:lpstr>
      <vt:lpstr>Calibri Light</vt:lpstr>
      <vt:lpstr>Calibri</vt:lpstr>
      <vt:lpstr>Microsoft YaHei</vt:lpstr>
      <vt:lpstr>Business Cooperate</vt:lpstr>
      <vt:lpstr>Boosting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Thanigaivel G</dc:creator>
  <cp:lastModifiedBy>Thanigaivel G</cp:lastModifiedBy>
  <cp:revision>35</cp:revision>
  <dcterms:created xsi:type="dcterms:W3CDTF">2025-01-19T04:31:46Z</dcterms:created>
  <dcterms:modified xsi:type="dcterms:W3CDTF">2025-01-19T06:00:14Z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36DA879F70624A2D9B2EA381BBB11AF2_11</vt:lpwstr>
  </property>
  <property fmtid="{D5CDD505-2E9C-101B-9397-08002B2CF9AE}" pid="3" name="KSOProductBuildVer">
    <vt:lpwstr>1033-12.2.0.17562</vt:lpwstr>
  </property>
</Properties>
</file>