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91940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96796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9543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5561F-B1B9-4D8F-A52A-B4693F09CD48}" type="slidenum">
              <a:rPr lang="en-US" smtClean="0"/>
              <a:t>‹#›</a:t>
            </a:fld>
            <a:endParaRPr lang="en-US"/>
          </a:p>
        </p:txBody>
      </p:sp>
    </p:spTree>
    <p:extLst>
      <p:ext uri="{BB962C8B-B14F-4D97-AF65-F5344CB8AC3E}">
        <p14:creationId xmlns:p14="http://schemas.microsoft.com/office/powerpoint/2010/main" val="86390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00092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17679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92954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50138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02317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2720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42092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4/4/2024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a:p>
        </p:txBody>
      </p:sp>
      <p:pic>
        <p:nvPicPr>
          <p:cNvPr id="7" name="Picture 6"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71100314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 – 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941016" y="433314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R.THANIGAIYARASU</a:t>
            </a:r>
            <a:r>
              <a:rPr lang="en-US" sz="2000" b="1" dirty="0" smtClean="0">
                <a:solidFill>
                  <a:schemeClr val="accent1">
                    <a:lumMod val="75000"/>
                  </a:schemeClr>
                </a:solidFill>
                <a:latin typeface="Arial"/>
                <a:cs typeface="Arial"/>
              </a:rPr>
              <a:t>-</a:t>
            </a:r>
            <a:r>
              <a:rPr lang="en-US" sz="2000" b="1" dirty="0" err="1" smtClean="0">
                <a:solidFill>
                  <a:schemeClr val="accent1">
                    <a:lumMod val="75000"/>
                  </a:schemeClr>
                </a:solidFill>
                <a:latin typeface="Arial"/>
                <a:cs typeface="Arial"/>
              </a:rPr>
              <a:t>Jeppiaar</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Institute of Technology-Department of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722335" y="1687885"/>
            <a:ext cx="10972800" cy="4525963"/>
          </a:xfrm>
        </p:spPr>
        <p:txBody>
          <a:bodyPr>
            <a:normAutofit/>
          </a:bodyPr>
          <a:lstStyle/>
          <a:p>
            <a:pPr algn="l"/>
            <a:r>
              <a:rPr lang="en-US" sz="2400" b="0" i="0" dirty="0">
                <a:solidFill>
                  <a:schemeClr val="tx1"/>
                </a:solidFill>
                <a:effectLst/>
                <a:latin typeface="Söhne"/>
              </a:rPr>
              <a:t> </a:t>
            </a:r>
            <a:r>
              <a:rPr lang="en-US" sz="2400" b="0" i="0" dirty="0">
                <a:solidFill>
                  <a:schemeClr val="tx1"/>
                </a:solidFill>
                <a:effectLst/>
                <a:latin typeface="Times New Roman" pitchFamily="18" charset="0"/>
                <a:cs typeface="Times New Roman" pitchFamily="18" charset="0"/>
              </a:rPr>
              <a:t>"Principles of Cyber-Physical Systems Security: A Reference Guide“</a:t>
            </a:r>
            <a:r>
              <a:rPr lang="en-US" sz="2400" b="1" dirty="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by</a:t>
            </a:r>
            <a:r>
              <a:rPr lang="en-US" sz="2400" b="0" i="0" dirty="0">
                <a:solidFill>
                  <a:schemeClr val="tx1"/>
                </a:solidFill>
                <a:effectLst/>
                <a:latin typeface="Times New Roman" pitchFamily="18" charset="0"/>
                <a:cs typeface="Times New Roman" pitchFamily="18" charset="0"/>
              </a:rPr>
              <a:t> Ronald L. </a:t>
            </a:r>
            <a:r>
              <a:rPr lang="en-US" sz="2400" b="0" i="0" dirty="0" err="1">
                <a:solidFill>
                  <a:schemeClr val="tx1"/>
                </a:solidFill>
                <a:effectLst/>
                <a:latin typeface="Times New Roman" pitchFamily="18" charset="0"/>
                <a:cs typeface="Times New Roman" pitchFamily="18" charset="0"/>
              </a:rPr>
              <a:t>Krutz</a:t>
            </a:r>
            <a:r>
              <a:rPr lang="en-US" sz="2400" b="0" i="0" dirty="0">
                <a:solidFill>
                  <a:schemeClr val="tx1"/>
                </a:solidFill>
                <a:effectLst/>
                <a:latin typeface="Times New Roman" pitchFamily="18" charset="0"/>
                <a:cs typeface="Times New Roman" pitchFamily="18" charset="0"/>
              </a:rPr>
              <a:t>, Russell Dean Vines</a:t>
            </a:r>
            <a:r>
              <a:rPr lang="en-US" sz="2400" i="0" dirty="0">
                <a:solidFill>
                  <a:schemeClr val="tx1"/>
                </a:solidFill>
                <a:effectLst/>
                <a:latin typeface="Times New Roman" pitchFamily="18" charset="0"/>
                <a:cs typeface="Times New Roman" pitchFamily="18" charset="0"/>
              </a:rPr>
              <a:t> Published by </a:t>
            </a:r>
            <a:r>
              <a:rPr lang="en-US" sz="2400" b="0" i="0" dirty="0">
                <a:solidFill>
                  <a:schemeClr val="tx1"/>
                </a:solidFill>
                <a:effectLst/>
                <a:latin typeface="Times New Roman" pitchFamily="18" charset="0"/>
                <a:cs typeface="Times New Roman" pitchFamily="18" charset="0"/>
              </a:rPr>
              <a:t>Wiley in2019</a:t>
            </a:r>
          </a:p>
          <a:p>
            <a:pPr marL="305435" indent="-305435"/>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itchFamily="18" charset="0"/>
                <a:ea typeface="+mn-lt"/>
                <a:cs typeface="Times New Roman" pitchFamily="18" charset="0"/>
              </a:rPr>
              <a:t>Problem Statement </a:t>
            </a:r>
            <a:r>
              <a:rPr lang="en-US" sz="2000" dirty="0">
                <a:latin typeface="Times New Roman" pitchFamily="18" charset="0"/>
                <a:ea typeface="+mn-lt"/>
                <a:cs typeface="Times New Roman" pitchFamily="18" charset="0"/>
              </a:rPr>
              <a:t>(Should not include solution)</a:t>
            </a:r>
            <a:endParaRPr lang="en-US" dirty="0">
              <a:latin typeface="Times New Roman" pitchFamily="18" charset="0"/>
              <a:cs typeface="Times New Roman" pitchFamily="18" charset="0"/>
            </a:endParaRPr>
          </a:p>
          <a:p>
            <a:pPr marL="305435" indent="-305435"/>
            <a:r>
              <a:rPr lang="en-US" sz="2000" b="1" dirty="0">
                <a:latin typeface="Times New Roman" pitchFamily="18" charset="0"/>
                <a:ea typeface="+mn-lt"/>
                <a:cs typeface="Times New Roman" pitchFamily="18" charset="0"/>
              </a:rPr>
              <a:t>Proposed System/Solution</a:t>
            </a:r>
            <a:endParaRPr lang="en-US" dirty="0">
              <a:latin typeface="Times New Roman" pitchFamily="18" charset="0"/>
              <a:cs typeface="Times New Roman" pitchFamily="18" charset="0"/>
            </a:endParaRPr>
          </a:p>
          <a:p>
            <a:pPr marL="305435" indent="-305435"/>
            <a:r>
              <a:rPr lang="en-US" sz="2000" b="1" dirty="0">
                <a:latin typeface="Times New Roman" pitchFamily="18" charset="0"/>
                <a:ea typeface="+mn-lt"/>
                <a:cs typeface="Times New Roman" pitchFamily="18" charset="0"/>
              </a:rPr>
              <a:t>System Development Approach </a:t>
            </a:r>
            <a:r>
              <a:rPr lang="en-US" sz="2000" dirty="0">
                <a:latin typeface="Times New Roman" pitchFamily="18" charset="0"/>
                <a:ea typeface="+mn-lt"/>
                <a:cs typeface="Times New Roman" pitchFamily="18" charset="0"/>
              </a:rPr>
              <a:t>(Technology Used) </a:t>
            </a:r>
            <a:endParaRPr lang="en-US" dirty="0">
              <a:latin typeface="Times New Roman" pitchFamily="18" charset="0"/>
              <a:ea typeface="+mn-lt"/>
              <a:cs typeface="Times New Roman" pitchFamily="18" charset="0"/>
            </a:endParaRPr>
          </a:p>
          <a:p>
            <a:pPr marL="305435" indent="-305435"/>
            <a:r>
              <a:rPr lang="en-US" sz="2000" b="1" dirty="0">
                <a:latin typeface="Times New Roman" pitchFamily="18" charset="0"/>
                <a:ea typeface="+mn-lt"/>
                <a:cs typeface="Times New Roman" pitchFamily="18" charset="0"/>
              </a:rPr>
              <a:t>Algorithm &amp; Deployment  </a:t>
            </a:r>
            <a:endParaRPr lang="en-US" dirty="0">
              <a:latin typeface="Times New Roman" pitchFamily="18" charset="0"/>
              <a:cs typeface="Times New Roman" pitchFamily="18" charset="0"/>
            </a:endParaRPr>
          </a:p>
          <a:p>
            <a:pPr marL="305435" indent="-305435"/>
            <a:r>
              <a:rPr lang="en-US" sz="2000" b="1" dirty="0">
                <a:latin typeface="Times New Roman" pitchFamily="18" charset="0"/>
                <a:ea typeface="+mn-lt"/>
                <a:cs typeface="Times New Roman" pitchFamily="18" charset="0"/>
              </a:rPr>
              <a:t>Result (Output Image)</a:t>
            </a:r>
          </a:p>
          <a:p>
            <a:pPr marL="305435" indent="-305435"/>
            <a:r>
              <a:rPr lang="en-US" sz="2000" b="1" dirty="0">
                <a:latin typeface="Times New Roman" pitchFamily="18" charset="0"/>
                <a:ea typeface="+mn-lt"/>
                <a:cs typeface="Times New Roman" pitchFamily="18" charset="0"/>
              </a:rPr>
              <a:t>Conclusion</a:t>
            </a:r>
            <a:endParaRPr lang="en-US" dirty="0">
              <a:latin typeface="Times New Roman" pitchFamily="18" charset="0"/>
              <a:cs typeface="Times New Roman" pitchFamily="18" charset="0"/>
            </a:endParaRPr>
          </a:p>
          <a:p>
            <a:pPr marL="305435" indent="-305435"/>
            <a:r>
              <a:rPr lang="en-US" sz="2000" b="1" dirty="0">
                <a:latin typeface="Times New Roman" pitchFamily="18" charset="0"/>
                <a:ea typeface="+mn-lt"/>
                <a:cs typeface="Times New Roman" pitchFamily="18" charset="0"/>
              </a:rPr>
              <a:t>Future Scope</a:t>
            </a:r>
          </a:p>
          <a:p>
            <a:pPr marL="305435" indent="-305435"/>
            <a:r>
              <a:rPr lang="en-US" sz="2000" b="1" dirty="0">
                <a:latin typeface="Times New Roman" pitchFamily="18" charset="0"/>
                <a:ea typeface="+mn-lt"/>
                <a:cs typeface="Times New Roman" pitchFamily="18" charset="0"/>
              </a:rPr>
              <a:t>References</a:t>
            </a:r>
            <a:endParaRPr lang="en-US" dirty="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latin typeface="Times New Roman" pitchFamily="18" charset="0"/>
                <a:ea typeface="+mn-lt"/>
                <a:cs typeface="Times New Roman" pitchFamily="18" charset="0"/>
              </a:rPr>
              <a:t>Design and develop a robust keylogger system with integrated security measures to protect sensitive user information from unauthorized access and potential breaches. The keylogger should be capable of recording keystrokes from various input sources, including keyboards and virtual keyboards, while ensuring the confidentiality, integrity, and availability of the logged data. Security mechanisms must be implemented to prevent the keylogged data from being intercepted or tampered with by malicious actors. Additionally, the system should offer features such as encryption, user authentication, access control, and regular security audits to safeguard against potential threats and maintain user privacy and trust. The goal is to create a reliable keylogging solution that enhances security measures without compromising user confidentiality or system usability</a:t>
            </a:r>
            <a:r>
              <a:rPr lang="en-US" sz="2400" dirty="0">
                <a:solidFill>
                  <a:srgbClr val="0F0F0F"/>
                </a:solidFill>
                <a:ea typeface="+mn-lt"/>
                <a:cs typeface="+mn-lt"/>
              </a:rPr>
              <a:t>.</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89257" y="1269150"/>
            <a:ext cx="11613485" cy="5588849"/>
          </a:xfrm>
        </p:spPr>
        <p:txBody>
          <a:bodyPr vert="horz" lIns="91440" tIns="45720" rIns="91440" bIns="45720" rtlCol="0" anchor="ctr">
            <a:noAutofit/>
          </a:bodyPr>
          <a:lstStyle/>
          <a:p>
            <a:pPr marL="0" indent="0">
              <a:buNone/>
            </a:pPr>
            <a:endParaRPr lang="en-US" sz="1400" b="1" dirty="0">
              <a:solidFill>
                <a:schemeClr val="tx1"/>
              </a:solidFill>
              <a:latin typeface="Calibri"/>
              <a:cs typeface="Calibri"/>
            </a:endParaRPr>
          </a:p>
          <a:p>
            <a:pPr marL="305435" indent="-305435"/>
            <a:r>
              <a:rPr lang="en-US" sz="1800" b="1" dirty="0">
                <a:solidFill>
                  <a:schemeClr val="tx1"/>
                </a:solidFill>
                <a:latin typeface="Times New Roman" pitchFamily="18" charset="0"/>
                <a:cs typeface="Times New Roman" pitchFamily="18" charset="0"/>
              </a:rPr>
              <a:t>System Architecture Design:</a:t>
            </a:r>
          </a:p>
          <a:p>
            <a:pPr marL="0" indent="0">
              <a:buNone/>
            </a:pPr>
            <a:r>
              <a:rPr lang="en-US" sz="1600" b="1" dirty="0">
                <a:solidFill>
                  <a:schemeClr val="tx1"/>
                </a:solidFill>
                <a:latin typeface="Times New Roman" pitchFamily="18" charset="0"/>
                <a:cs typeface="Times New Roman" pitchFamily="18" charset="0"/>
              </a:rPr>
              <a:t>           - </a:t>
            </a:r>
            <a:r>
              <a:rPr lang="en-US" sz="2000" dirty="0">
                <a:solidFill>
                  <a:schemeClr val="tx1"/>
                </a:solidFill>
                <a:latin typeface="Times New Roman" pitchFamily="18" charset="0"/>
                <a:cs typeface="Times New Roman" pitchFamily="18" charset="0"/>
              </a:rPr>
              <a:t>Define a modular architecture comprising keylogging module, encryption module, authentication module, access control module, and auditing module</a:t>
            </a:r>
            <a:r>
              <a:rPr lang="en-US" sz="1600" b="1" dirty="0">
                <a:solidFill>
                  <a:schemeClr val="tx1"/>
                </a:solidFill>
                <a:latin typeface="Times New Roman" pitchFamily="18" charset="0"/>
                <a:cs typeface="Times New Roman" pitchFamily="18" charset="0"/>
              </a:rPr>
              <a:t>.</a:t>
            </a:r>
          </a:p>
          <a:p>
            <a:pPr marL="305435" indent="-305435"/>
            <a:r>
              <a:rPr lang="en-US" sz="1800" b="1" dirty="0">
                <a:solidFill>
                  <a:schemeClr val="tx1"/>
                </a:solidFill>
                <a:latin typeface="Times New Roman" pitchFamily="18" charset="0"/>
                <a:cs typeface="Times New Roman" pitchFamily="18" charset="0"/>
              </a:rPr>
              <a:t>Keylogging Module Implementation:</a:t>
            </a:r>
          </a:p>
          <a:p>
            <a:pPr marL="0" indent="0">
              <a:buNone/>
            </a:pPr>
            <a:r>
              <a:rPr lang="en-US" sz="1800" dirty="0">
                <a:solidFill>
                  <a:schemeClr val="tx1"/>
                </a:solidFill>
                <a:latin typeface="Times New Roman" pitchFamily="18" charset="0"/>
                <a:cs typeface="Times New Roman" pitchFamily="18" charset="0"/>
              </a:rPr>
              <a:t>              - Develop a robust keylogging component to capture keystrokes from various input sources, ensuring reliability and efficiency.</a:t>
            </a:r>
          </a:p>
          <a:p>
            <a:pPr marL="305435" indent="-305435"/>
            <a:r>
              <a:rPr lang="en-US" sz="1800" b="1" dirty="0">
                <a:solidFill>
                  <a:schemeClr val="tx1"/>
                </a:solidFill>
                <a:latin typeface="Times New Roman" pitchFamily="18" charset="0"/>
                <a:cs typeface="Times New Roman" pitchFamily="18" charset="0"/>
              </a:rPr>
              <a:t>Encryption and Data Protection</a:t>
            </a:r>
            <a:r>
              <a:rPr lang="en-US" sz="1600" b="1" dirty="0">
                <a:solidFill>
                  <a:schemeClr val="tx1"/>
                </a:solidFill>
                <a:latin typeface="Times New Roman" pitchFamily="18" charset="0"/>
                <a:cs typeface="Times New Roman" pitchFamily="18" charset="0"/>
              </a:rPr>
              <a:t>:</a:t>
            </a:r>
          </a:p>
          <a:p>
            <a:pPr marL="0" indent="0">
              <a:buNone/>
            </a:pPr>
            <a:r>
              <a:rPr lang="en-US" sz="1800" b="1" dirty="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 Integrate encryption mechanisms using AES for encrypting logged keystrokes, ensuring confidentiality and integrity of data.</a:t>
            </a:r>
          </a:p>
          <a:p>
            <a:pPr marL="305435" indent="-305435"/>
            <a:r>
              <a:rPr lang="en-US" sz="1800" b="1" dirty="0">
                <a:solidFill>
                  <a:schemeClr val="tx1"/>
                </a:solidFill>
                <a:latin typeface="Times New Roman" pitchFamily="18" charset="0"/>
                <a:cs typeface="Times New Roman" pitchFamily="18" charset="0"/>
              </a:rPr>
              <a:t>Authentication and Access Control</a:t>
            </a:r>
            <a:r>
              <a:rPr lang="en-US" sz="1600" b="1" dirty="0">
                <a:solidFill>
                  <a:schemeClr val="tx1"/>
                </a:solidFill>
                <a:latin typeface="Times New Roman" pitchFamily="18" charset="0"/>
                <a:cs typeface="Times New Roman" pitchFamily="18" charset="0"/>
              </a:rPr>
              <a:t>:</a:t>
            </a:r>
          </a:p>
          <a:p>
            <a:pPr marL="0" indent="0">
              <a:buNone/>
            </a:pPr>
            <a:r>
              <a:rPr lang="en-US" sz="1600" b="1" dirty="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 Implement user authentication using secure password hashing and role-based access control (RBAC) to restrict access to authorized users</a:t>
            </a:r>
            <a:r>
              <a:rPr lang="en-US" sz="1600" b="1" dirty="0">
                <a:solidFill>
                  <a:schemeClr val="tx1"/>
                </a:solidFill>
                <a:latin typeface="Times New Roman" pitchFamily="18" charset="0"/>
                <a:cs typeface="Times New Roman" pitchFamily="18" charset="0"/>
              </a:rPr>
              <a:t>.</a:t>
            </a:r>
          </a:p>
          <a:p>
            <a:pPr marL="305435" indent="-305435"/>
            <a:r>
              <a:rPr lang="en-US" sz="1800" b="1" dirty="0">
                <a:solidFill>
                  <a:schemeClr val="tx1"/>
                </a:solidFill>
                <a:latin typeface="Times New Roman" pitchFamily="18" charset="0"/>
                <a:cs typeface="Times New Roman" pitchFamily="18" charset="0"/>
              </a:rPr>
              <a:t> Security Monitoring and Auditing:</a:t>
            </a:r>
          </a:p>
          <a:p>
            <a:pPr marL="0" indent="0">
              <a:buNone/>
            </a:pPr>
            <a:r>
              <a:rPr lang="en-US" sz="1600" dirty="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 Incorporate logging and auditing capabilities to track system activities, detect security incidents, and facilitate forensic analysis</a:t>
            </a:r>
            <a:r>
              <a:rPr lang="en-US" sz="1800" b="1" dirty="0">
                <a:solidFill>
                  <a:schemeClr val="tx1"/>
                </a:solidFill>
                <a:latin typeface="Times New Roman" pitchFamily="18" charset="0"/>
                <a:cs typeface="Times New Roman" pitchFamily="18" charset="0"/>
              </a:rPr>
              <a:t>.</a:t>
            </a:r>
            <a:r>
              <a:rPr lang="en-US" sz="1800" i="0" dirty="0">
                <a:solidFill>
                  <a:srgbClr val="ECECEC"/>
                </a:solidFill>
                <a:effectLst/>
                <a:latin typeface="Times New Roman" pitchFamily="18" charset="0"/>
                <a:cs typeface="Times New Roman" pitchFamily="18" charset="0"/>
              </a:rPr>
              <a:t>.</a:t>
            </a:r>
          </a:p>
          <a:p>
            <a:pPr marL="305435" indent="-305435"/>
            <a:endParaRPr lang="en-US" sz="1400" b="1" dirty="0">
              <a:solidFill>
                <a:schemeClr val="tx1"/>
              </a:solidFill>
              <a:latin typeface="Times New Roman" pitchFamily="18" charset="0"/>
              <a:cs typeface="Times New Roman" pitchFamily="18" charset="0"/>
            </a:endParaRPr>
          </a:p>
          <a:p>
            <a:pPr marL="305435" indent="-305435"/>
            <a:endParaRPr lang="en-US" sz="1400" b="1" dirty="0">
              <a:latin typeface="Calibri"/>
              <a:cs typeface="Calibri"/>
            </a:endParaRPr>
          </a:p>
          <a:p>
            <a:pPr marL="305435" indent="-305435"/>
            <a:endParaRPr lang="en-US" sz="14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dirty="0">
                <a:solidFill>
                  <a:srgbClr val="0F0F0F"/>
                </a:solidFill>
                <a:latin typeface="Times New Roman" pitchFamily="18" charset="0"/>
                <a:ea typeface="+mn-lt"/>
                <a:cs typeface="Times New Roman" pitchFamily="18" charset="0"/>
              </a:rPr>
              <a:t>The "System Approach"  for keylogger and security:</a:t>
            </a:r>
            <a:endParaRPr lang="en-US" dirty="0">
              <a:latin typeface="Times New Roman" pitchFamily="18" charset="0"/>
              <a:cs typeface="Times New Roman" pitchFamily="18" charset="0"/>
            </a:endParaRPr>
          </a:p>
          <a:p>
            <a:pPr marL="305435" indent="-305435"/>
            <a:r>
              <a:rPr lang="en-IN" sz="2000" b="1" i="0" dirty="0">
                <a:solidFill>
                  <a:schemeClr val="tx1"/>
                </a:solidFill>
                <a:effectLst/>
                <a:latin typeface="Söhne"/>
              </a:rPr>
              <a:t>Requirement Analysis </a:t>
            </a:r>
          </a:p>
          <a:p>
            <a:pPr marL="305435" indent="-305435"/>
            <a:r>
              <a:rPr lang="en-IN" sz="2000" b="1" i="0" dirty="0">
                <a:solidFill>
                  <a:schemeClr val="tx1"/>
                </a:solidFill>
                <a:effectLst/>
                <a:latin typeface="Söhne"/>
              </a:rPr>
              <a:t>Design Architecture</a:t>
            </a:r>
          </a:p>
          <a:p>
            <a:pPr marL="305435" indent="-305435"/>
            <a:r>
              <a:rPr lang="en-IN" sz="2000" b="1" i="0" dirty="0">
                <a:solidFill>
                  <a:schemeClr val="tx1"/>
                </a:solidFill>
                <a:effectLst/>
                <a:latin typeface="Söhne"/>
              </a:rPr>
              <a:t>Keylogging Module</a:t>
            </a:r>
            <a:endParaRPr lang="en-IN" sz="2000" b="1" dirty="0">
              <a:solidFill>
                <a:schemeClr val="tx1"/>
              </a:solidFill>
              <a:latin typeface="Söhne"/>
            </a:endParaRPr>
          </a:p>
          <a:p>
            <a:pPr marL="305435" indent="-305435"/>
            <a:r>
              <a:rPr lang="en-IN" sz="2000" b="1" i="0" dirty="0">
                <a:solidFill>
                  <a:schemeClr val="tx1"/>
                </a:solidFill>
                <a:effectLst/>
                <a:latin typeface="Söhne"/>
              </a:rPr>
              <a:t>Encryption and Data Protection</a:t>
            </a:r>
          </a:p>
          <a:p>
            <a:pPr marL="305435" indent="-305435"/>
            <a:r>
              <a:rPr lang="en-IN" sz="2000" b="1" i="0" dirty="0">
                <a:solidFill>
                  <a:schemeClr val="tx1"/>
                </a:solidFill>
                <a:effectLst/>
                <a:latin typeface="Söhne"/>
              </a:rPr>
              <a:t>Authentication and Access Control</a:t>
            </a:r>
            <a:endParaRPr lang="en-IN" sz="2000" b="1" dirty="0">
              <a:solidFill>
                <a:schemeClr val="tx1"/>
              </a:solidFill>
              <a:latin typeface="Söhne"/>
            </a:endParaRPr>
          </a:p>
          <a:p>
            <a:pPr marL="305435" indent="-305435"/>
            <a:r>
              <a:rPr lang="en-IN" sz="2000" b="1" i="0" dirty="0">
                <a:solidFill>
                  <a:schemeClr val="tx1"/>
                </a:solidFill>
                <a:effectLst/>
                <a:latin typeface="Söhne"/>
              </a:rPr>
              <a:t>Security Monitoring and Auditing</a:t>
            </a:r>
          </a:p>
          <a:p>
            <a:pPr marL="305435" indent="-305435"/>
            <a:r>
              <a:rPr lang="en-IN" sz="2000" b="1" i="0" dirty="0">
                <a:solidFill>
                  <a:schemeClr val="tx1"/>
                </a:solidFill>
                <a:effectLst/>
                <a:latin typeface="Söhne"/>
              </a:rPr>
              <a:t>Testing and Quality Assurance</a:t>
            </a:r>
            <a:endParaRPr lang="en-IN" sz="2000" b="1" dirty="0">
              <a:solidFill>
                <a:schemeClr val="tx1"/>
              </a:solidFill>
              <a:latin typeface="Söhne"/>
            </a:endParaRPr>
          </a:p>
          <a:p>
            <a:pPr marL="305435" indent="-305435"/>
            <a:r>
              <a:rPr lang="en-IN" sz="2000" b="1" i="0" dirty="0">
                <a:solidFill>
                  <a:schemeClr val="tx1"/>
                </a:solidFill>
                <a:effectLst/>
                <a:latin typeface="Söhne"/>
              </a:rPr>
              <a:t>Deployment and Maintenance</a:t>
            </a:r>
            <a:endParaRPr lang="en-IN" sz="1800" b="1" dirty="0">
              <a:solidFill>
                <a:schemeClr val="tx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62500" lnSpcReduction="20000"/>
          </a:bodyPr>
          <a:lstStyle/>
          <a:p>
            <a:pPr marL="305435" indent="-305435"/>
            <a:r>
              <a:rPr lang="en-IN" sz="2800" b="1" dirty="0">
                <a:latin typeface="Times New Roman" pitchFamily="18" charset="0"/>
                <a:ea typeface="+mn-lt"/>
                <a:cs typeface="Times New Roman" pitchFamily="18" charset="0"/>
              </a:rPr>
              <a:t>Algorithm Selection:</a:t>
            </a:r>
            <a:endParaRPr lang="en-IN" sz="2800" dirty="0">
              <a:latin typeface="Times New Roman" pitchFamily="18" charset="0"/>
              <a:cs typeface="Times New Roman" pitchFamily="18" charset="0"/>
            </a:endParaRPr>
          </a:p>
          <a:p>
            <a:pPr>
              <a:buFont typeface="Wingdings" panose="05000000000000000000" pitchFamily="2" charset="2"/>
              <a:buChar char="v"/>
            </a:pPr>
            <a:r>
              <a:rPr lang="en-IN" sz="1500" b="1" i="0" dirty="0">
                <a:solidFill>
                  <a:schemeClr val="tx1"/>
                </a:solidFill>
                <a:effectLst/>
              </a:rPr>
              <a:t> </a:t>
            </a:r>
            <a:r>
              <a:rPr lang="en-IN" sz="2600" b="1" i="0" dirty="0">
                <a:solidFill>
                  <a:schemeClr val="tx1"/>
                </a:solidFill>
                <a:effectLst/>
                <a:latin typeface="Times New Roman" pitchFamily="18" charset="0"/>
                <a:cs typeface="Times New Roman" pitchFamily="18" charset="0"/>
              </a:rPr>
              <a:t>Encryption Algorithm Selection ,Hashing Algorithm Selection, Digital Signature Algorithm Selection, Authentication Algorithm Selection and</a:t>
            </a:r>
          </a:p>
          <a:p>
            <a:pPr>
              <a:buFont typeface="Wingdings" panose="05000000000000000000" pitchFamily="2" charset="2"/>
              <a:buChar char="v"/>
            </a:pPr>
            <a:r>
              <a:rPr lang="en-US" sz="2600" b="1" i="0" dirty="0">
                <a:solidFill>
                  <a:schemeClr val="tx1"/>
                </a:solidFill>
                <a:effectLst/>
                <a:latin typeface="Times New Roman" pitchFamily="18" charset="0"/>
                <a:cs typeface="Times New Roman" pitchFamily="18" charset="0"/>
              </a:rPr>
              <a:t>Transport Layer Security (TLS) Protocol Selection</a:t>
            </a:r>
            <a:endParaRPr lang="en-IN" sz="2600" b="1" i="0" dirty="0">
              <a:solidFill>
                <a:schemeClr val="tx1"/>
              </a:solidFill>
              <a:effectLst/>
              <a:latin typeface="Times New Roman" pitchFamily="18" charset="0"/>
              <a:cs typeface="Times New Roman" pitchFamily="18" charset="0"/>
            </a:endParaRPr>
          </a:p>
          <a:p>
            <a:pPr marL="305435" indent="-305435"/>
            <a:r>
              <a:rPr lang="en-IN" sz="2600" b="1" dirty="0">
                <a:latin typeface="Times New Roman" pitchFamily="18" charset="0"/>
                <a:ea typeface="+mn-lt"/>
                <a:cs typeface="Times New Roman" pitchFamily="18" charset="0"/>
              </a:rPr>
              <a:t>Data Input:</a:t>
            </a:r>
          </a:p>
          <a:p>
            <a:pPr>
              <a:buFont typeface="Wingdings" panose="05000000000000000000" pitchFamily="2" charset="2"/>
              <a:buChar char="v"/>
            </a:pPr>
            <a:r>
              <a:rPr lang="en-IN" sz="2600" b="1" i="0" dirty="0">
                <a:solidFill>
                  <a:schemeClr val="tx1"/>
                </a:solidFill>
                <a:effectLst/>
                <a:latin typeface="Times New Roman" pitchFamily="18" charset="0"/>
                <a:cs typeface="Times New Roman" pitchFamily="18" charset="0"/>
              </a:rPr>
              <a:t>Keystrokes from Physical Keyboards</a:t>
            </a:r>
            <a:r>
              <a:rPr lang="en-IN" sz="2600" b="1" i="0" dirty="0">
                <a:solidFill>
                  <a:schemeClr val="tx1"/>
                </a:solidFill>
                <a:effectLst/>
                <a:latin typeface="Times New Roman" pitchFamily="18" charset="0"/>
                <a:ea typeface="+mn-lt"/>
                <a:cs typeface="Times New Roman" pitchFamily="18" charset="0"/>
              </a:rPr>
              <a:t>,</a:t>
            </a:r>
            <a:r>
              <a:rPr lang="en-US" sz="2600" b="1" i="0" dirty="0">
                <a:solidFill>
                  <a:schemeClr val="tx1"/>
                </a:solidFill>
                <a:effectLst/>
                <a:latin typeface="Times New Roman" pitchFamily="18" charset="0"/>
                <a:cs typeface="Times New Roman" pitchFamily="18" charset="0"/>
              </a:rPr>
              <a:t> Input from Web Browsers and Online Forms</a:t>
            </a:r>
            <a:r>
              <a:rPr lang="en-IN" sz="2600" b="1" i="0" dirty="0">
                <a:solidFill>
                  <a:schemeClr val="tx1"/>
                </a:solidFill>
                <a:effectLst/>
                <a:latin typeface="Times New Roman" pitchFamily="18" charset="0"/>
                <a:ea typeface="+mn-lt"/>
                <a:cs typeface="Times New Roman" pitchFamily="18" charset="0"/>
              </a:rPr>
              <a:t>, </a:t>
            </a:r>
            <a:r>
              <a:rPr lang="en-US" sz="2600" b="1" i="0" dirty="0">
                <a:solidFill>
                  <a:schemeClr val="tx1"/>
                </a:solidFill>
                <a:effectLst/>
                <a:latin typeface="Times New Roman" pitchFamily="18" charset="0"/>
                <a:cs typeface="Times New Roman" pitchFamily="18" charset="0"/>
              </a:rPr>
              <a:t>Input from Command-Line Interfaces (CLI</a:t>
            </a:r>
            <a:r>
              <a:rPr lang="en-IN" sz="2600" b="1" i="0" dirty="0">
                <a:solidFill>
                  <a:schemeClr val="tx1"/>
                </a:solidFill>
                <a:effectLst/>
                <a:latin typeface="Times New Roman" pitchFamily="18" charset="0"/>
                <a:ea typeface="+mn-lt"/>
                <a:cs typeface="Times New Roman" pitchFamily="18" charset="0"/>
              </a:rPr>
              <a:t>) and</a:t>
            </a:r>
          </a:p>
          <a:p>
            <a:pPr>
              <a:buFont typeface="Wingdings" panose="05000000000000000000" pitchFamily="2" charset="2"/>
              <a:buChar char="v"/>
            </a:pPr>
            <a:r>
              <a:rPr lang="en-US" sz="2600" b="1" i="0" dirty="0">
                <a:solidFill>
                  <a:schemeClr val="tx1"/>
                </a:solidFill>
                <a:effectLst/>
                <a:latin typeface="Times New Roman" pitchFamily="18" charset="0"/>
                <a:cs typeface="Times New Roman" pitchFamily="18" charset="0"/>
              </a:rPr>
              <a:t>Input from Web Browsers and Online Forms</a:t>
            </a:r>
            <a:endParaRPr lang="en-IN" sz="2600" dirty="0">
              <a:solidFill>
                <a:schemeClr val="tx1"/>
              </a:solidFill>
              <a:latin typeface="Times New Roman" pitchFamily="18" charset="0"/>
              <a:cs typeface="Times New Roman" pitchFamily="18" charset="0"/>
            </a:endParaRPr>
          </a:p>
          <a:p>
            <a:pPr marL="305435" indent="-305435"/>
            <a:r>
              <a:rPr lang="en-IN" sz="2600" b="1" dirty="0">
                <a:latin typeface="Times New Roman" pitchFamily="18" charset="0"/>
                <a:ea typeface="+mn-lt"/>
                <a:cs typeface="Times New Roman" pitchFamily="18" charset="0"/>
              </a:rPr>
              <a:t>Training Process:</a:t>
            </a:r>
          </a:p>
          <a:p>
            <a:pPr algn="l">
              <a:buFont typeface="Wingdings" panose="05000000000000000000" pitchFamily="2" charset="2"/>
              <a:buChar char="v"/>
            </a:pPr>
            <a:r>
              <a:rPr lang="en-US" sz="2600" b="1" i="0" dirty="0">
                <a:solidFill>
                  <a:schemeClr val="tx1"/>
                </a:solidFill>
                <a:effectLst/>
                <a:latin typeface="Times New Roman" pitchFamily="18" charset="0"/>
                <a:cs typeface="Times New Roman" pitchFamily="18" charset="0"/>
              </a:rPr>
              <a:t>Data Collection and Preprocessing, Feature Extraction and Selection, Model Training and Evaluation Hyperparameter Tuning and </a:t>
            </a:r>
          </a:p>
          <a:p>
            <a:pPr algn="l">
              <a:buFont typeface="Wingdings" panose="05000000000000000000" pitchFamily="2" charset="2"/>
              <a:buChar char="v"/>
            </a:pPr>
            <a:r>
              <a:rPr lang="en-US" sz="2600" b="1" i="0" dirty="0">
                <a:solidFill>
                  <a:schemeClr val="tx1"/>
                </a:solidFill>
                <a:effectLst/>
                <a:latin typeface="Times New Roman" pitchFamily="18" charset="0"/>
                <a:cs typeface="Times New Roman" pitchFamily="18" charset="0"/>
              </a:rPr>
              <a:t>Model Deployment and Monitoring</a:t>
            </a:r>
            <a:endParaRPr lang="en-IN" sz="2600" dirty="0">
              <a:latin typeface="Times New Roman" pitchFamily="18" charset="0"/>
              <a:cs typeface="Times New Roman" pitchFamily="18" charset="0"/>
            </a:endParaRPr>
          </a:p>
          <a:p>
            <a:pPr marL="305435" indent="-305435"/>
            <a:r>
              <a:rPr lang="en-IN" sz="2600" b="1" dirty="0">
                <a:latin typeface="Times New Roman" pitchFamily="18" charset="0"/>
                <a:ea typeface="+mn-lt"/>
                <a:cs typeface="Times New Roman" pitchFamily="18" charset="0"/>
              </a:rPr>
              <a:t>Prediction Process:</a:t>
            </a:r>
            <a:endParaRPr lang="en-US" sz="2600" dirty="0">
              <a:latin typeface="Times New Roman" pitchFamily="18" charset="0"/>
              <a:cs typeface="Times New Roman" pitchFamily="18" charset="0"/>
            </a:endParaRPr>
          </a:p>
          <a:p>
            <a:pPr>
              <a:buFont typeface="Wingdings" panose="05000000000000000000" pitchFamily="2" charset="2"/>
              <a:buChar char="v"/>
            </a:pPr>
            <a:r>
              <a:rPr lang="en-US" sz="2600" dirty="0">
                <a:latin typeface="Times New Roman" pitchFamily="18" charset="0"/>
                <a:cs typeface="Times New Roman" pitchFamily="18" charset="0"/>
              </a:rPr>
              <a:t> </a:t>
            </a:r>
            <a:r>
              <a:rPr lang="en-US" sz="2600" b="1" dirty="0">
                <a:solidFill>
                  <a:schemeClr val="tx1"/>
                </a:solidFill>
                <a:latin typeface="Times New Roman" pitchFamily="18" charset="0"/>
                <a:cs typeface="Times New Roman" pitchFamily="18" charset="0"/>
              </a:rPr>
              <a:t>Data Input and Preprocessing</a:t>
            </a:r>
          </a:p>
          <a:p>
            <a:pPr>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 Feature Encoding and Transformation</a:t>
            </a:r>
          </a:p>
          <a:p>
            <a:pPr>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 Prediction Generation</a:t>
            </a:r>
          </a:p>
          <a:p>
            <a:pPr>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 Post-processing and Output Generation</a:t>
            </a:r>
            <a:endParaRPr lang="en-IN" sz="26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xmlns="" id="{C7738633-2B80-F550-54C6-E49D7E5C5C12}"/>
              </a:ext>
            </a:extLst>
          </p:cNvPr>
          <p:cNvPicPr>
            <a:picLocks noChangeAspect="1"/>
          </p:cNvPicPr>
          <p:nvPr/>
        </p:nvPicPr>
        <p:blipFill>
          <a:blip r:embed="rId2"/>
          <a:stretch>
            <a:fillRect/>
          </a:stretch>
        </p:blipFill>
        <p:spPr>
          <a:xfrm>
            <a:off x="313906" y="1533378"/>
            <a:ext cx="2954282" cy="3319153"/>
          </a:xfrm>
          <a:prstGeom prst="rect">
            <a:avLst/>
          </a:prstGeom>
        </p:spPr>
      </p:pic>
      <p:pic>
        <p:nvPicPr>
          <p:cNvPr id="9" name="Picture 8">
            <a:extLst>
              <a:ext uri="{FF2B5EF4-FFF2-40B4-BE49-F238E27FC236}">
                <a16:creationId xmlns:a16="http://schemas.microsoft.com/office/drawing/2014/main" xmlns="" id="{FDAD3872-E812-3348-99E7-9BD088C4651C}"/>
              </a:ext>
            </a:extLst>
          </p:cNvPr>
          <p:cNvPicPr>
            <a:picLocks noChangeAspect="1"/>
          </p:cNvPicPr>
          <p:nvPr/>
        </p:nvPicPr>
        <p:blipFill>
          <a:blip r:embed="rId3"/>
          <a:stretch>
            <a:fillRect/>
          </a:stretch>
        </p:blipFill>
        <p:spPr>
          <a:xfrm>
            <a:off x="3896750" y="1232452"/>
            <a:ext cx="3085315" cy="3454078"/>
          </a:xfrm>
          <a:prstGeom prst="rect">
            <a:avLst/>
          </a:prstGeom>
        </p:spPr>
      </p:pic>
      <p:pic>
        <p:nvPicPr>
          <p:cNvPr id="11" name="Picture 10">
            <a:extLst>
              <a:ext uri="{FF2B5EF4-FFF2-40B4-BE49-F238E27FC236}">
                <a16:creationId xmlns:a16="http://schemas.microsoft.com/office/drawing/2014/main" xmlns="" id="{D4BA96C6-4357-717A-CB4A-A4F8CA82C078}"/>
              </a:ext>
            </a:extLst>
          </p:cNvPr>
          <p:cNvPicPr>
            <a:picLocks noChangeAspect="1"/>
          </p:cNvPicPr>
          <p:nvPr/>
        </p:nvPicPr>
        <p:blipFill>
          <a:blip r:embed="rId4"/>
          <a:stretch>
            <a:fillRect/>
          </a:stretch>
        </p:blipFill>
        <p:spPr>
          <a:xfrm>
            <a:off x="7213044" y="2223186"/>
            <a:ext cx="4828901" cy="147260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fontScale="92500" lnSpcReduction="10000"/>
          </a:bodyPr>
          <a:lstStyle/>
          <a:p>
            <a:pPr algn="l"/>
            <a:r>
              <a:rPr lang="en-US" sz="2000" b="0" i="0" dirty="0">
                <a:solidFill>
                  <a:schemeClr val="tx1"/>
                </a:solidFill>
                <a:effectLst/>
                <a:latin typeface="Söhne"/>
              </a:rPr>
              <a:t>The proposed keylogger system with integrated security measures presents a comprehensive solution to effectively capture and protect sensitive user information while maintaining confidentiality, integrity, and availability. By implementing a modular architecture, robust encryption mechanisms, stringent authentication and access control measures, and comprehensive security monitoring, the system ensures that logged data remains secure from unauthorized access and tampering.</a:t>
            </a:r>
          </a:p>
          <a:p>
            <a:pPr algn="l"/>
            <a:r>
              <a:rPr lang="en-US" sz="2000" b="0" i="0" dirty="0">
                <a:solidFill>
                  <a:schemeClr val="tx1"/>
                </a:solidFill>
                <a:effectLst/>
                <a:latin typeface="Söhne"/>
              </a:rPr>
              <a:t>The development process involves careful consideration of algorithm selection, system design, implementation, testing, and deployment, with a focus on adhering to best practices in security and privacy. Continuous monitoring and maintenance are essential to address evolving security threats and vulnerabilities, ensuring the ongoing effectiveness of the system.</a:t>
            </a:r>
          </a:p>
          <a:p>
            <a:pPr algn="l"/>
            <a:r>
              <a:rPr lang="en-US" sz="2000" b="0" i="0" dirty="0">
                <a:solidFill>
                  <a:schemeClr val="tx1"/>
                </a:solidFill>
                <a:effectLst/>
                <a:latin typeface="Söhne"/>
              </a:rPr>
              <a:t>Overall, the proposed solution provides a reliable and secure keylogging solution that enhances security measures without compromising user privacy or system usability. With proper implementation and adherence to security protocols, the keylogger system can serve as a valuable tool for monitoring user activities while maintaining the highest standards of security and data protection.</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latin typeface="Times New Roman" pitchFamily="18" charset="0"/>
              <a:cs typeface="Times New Roman" pitchFamily="18" charset="0"/>
            </a:endParaRPr>
          </a:p>
          <a:p>
            <a:pPr marL="305435" indent="-305435"/>
            <a:r>
              <a:rPr lang="en-US" sz="2000" b="1" i="0" dirty="0">
                <a:solidFill>
                  <a:schemeClr val="tx1"/>
                </a:solidFill>
                <a:effectLst/>
                <a:latin typeface="Times New Roman" pitchFamily="18" charset="0"/>
                <a:cs typeface="Times New Roman" pitchFamily="18" charset="0"/>
              </a:rPr>
              <a:t>Blockchain Technology</a:t>
            </a:r>
            <a:r>
              <a:rPr lang="en-US" sz="2000" b="0" i="0" dirty="0">
                <a:solidFill>
                  <a:schemeClr val="tx1"/>
                </a:solidFill>
                <a:effectLst/>
                <a:latin typeface="Times New Roman" pitchFamily="18" charset="0"/>
                <a:cs typeface="Times New Roman" pitchFamily="18" charset="0"/>
              </a:rPr>
              <a:t>: Explore the potential use of blockchain technology to enhance data integrity, auditability, and transparency in logging and auditing processes, ensuring tamper-proof records of user activities.</a:t>
            </a:r>
          </a:p>
          <a:p>
            <a:pPr marL="305435" indent="-305435"/>
            <a:r>
              <a:rPr lang="en-US" sz="2000" b="1" i="0" dirty="0">
                <a:solidFill>
                  <a:schemeClr val="tx1"/>
                </a:solidFill>
                <a:effectLst/>
                <a:latin typeface="Times New Roman" pitchFamily="18" charset="0"/>
                <a:cs typeface="Times New Roman" pitchFamily="18" charset="0"/>
              </a:rPr>
              <a:t>Enhanced Security Measures</a:t>
            </a:r>
            <a:r>
              <a:rPr lang="en-US" sz="2000" b="0" i="0" dirty="0">
                <a:solidFill>
                  <a:schemeClr val="tx1"/>
                </a:solidFill>
                <a:effectLst/>
                <a:latin typeface="Times New Roman" pitchFamily="18" charset="0"/>
                <a:cs typeface="Times New Roman" pitchFamily="18" charset="0"/>
              </a:rPr>
              <a:t>: Continuously research and integrate advanced encryption techniques, authentication methods, and access control mechanisms to stay ahead of emerging security threats.</a:t>
            </a:r>
            <a:r>
              <a:rPr lang="en-US" sz="2000" dirty="0">
                <a:solidFill>
                  <a:schemeClr val="tx1"/>
                </a:solidFill>
                <a:latin typeface="Times New Roman" pitchFamily="18" charset="0"/>
                <a:ea typeface="+mn-lt"/>
                <a:cs typeface="Times New Roman" pitchFamily="18" charset="0"/>
              </a:rPr>
              <a:t>.</a:t>
            </a:r>
          </a:p>
          <a:p>
            <a:pPr marL="305435" indent="-305435"/>
            <a:r>
              <a:rPr lang="en-US" sz="2000" b="1" i="0" dirty="0">
                <a:solidFill>
                  <a:schemeClr val="tx1"/>
                </a:solidFill>
                <a:effectLst/>
                <a:latin typeface="Times New Roman" pitchFamily="18" charset="0"/>
                <a:cs typeface="Times New Roman" pitchFamily="18" charset="0"/>
              </a:rPr>
              <a:t>Behavioral Biometrics</a:t>
            </a:r>
            <a:r>
              <a:rPr lang="en-US" sz="2000" b="0" i="0" dirty="0">
                <a:solidFill>
                  <a:schemeClr val="tx1"/>
                </a:solidFill>
                <a:effectLst/>
                <a:latin typeface="Times New Roman" pitchFamily="18" charset="0"/>
                <a:cs typeface="Times New Roman" pitchFamily="18" charset="0"/>
              </a:rPr>
              <a:t>: Investigate the incorporation of behavioral biometrics, such as keystroke dynamics, for user authentication and identification, enhancing security while minimizing user inconvenience.</a:t>
            </a:r>
            <a:endParaRPr lang="en-US" sz="2000" dirty="0">
              <a:solidFill>
                <a:schemeClr val="tx1"/>
              </a:solidFill>
              <a:latin typeface="Times New Roman" pitchFamily="18" charset="0"/>
              <a:cs typeface="Times New Roman" pitchFamily="18"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c0fa2617-96bd-425d-8578-e93563fe37c5"/>
    <ds:schemaRef ds:uri="9162bd5b-4ed9-4da3-b376-05204580ba3f"/>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59</TotalTime>
  <Words>723</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PROJECT TITLE – 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28</cp:revision>
  <dcterms:created xsi:type="dcterms:W3CDTF">2021-05-26T16:50:10Z</dcterms:created>
  <dcterms:modified xsi:type="dcterms:W3CDTF">2024-04-04T03:21:47Z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