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C7339-425E-4BC5-A99A-E56F9E9235DB}" v="655" dt="2023-02-22T06:29:32.774"/>
    <p1510:client id="{B4EBA9E1-1521-4501-BF21-F6620A2C1E45}" v="2" dt="2023-02-22T05:54:05.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0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A7F2B-633B-4C3F-969D-648DF62325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6B09015-8A23-4D97-95FD-015EFB97C34F}">
      <dgm:prSet/>
      <dgm:spPr/>
      <dgm:t>
        <a:bodyPr/>
        <a:lstStyle/>
        <a:p>
          <a:r>
            <a:rPr lang="en-US" b="0" i="0">
              <a:latin typeface="Sagona Book" panose="02020503050505020204" pitchFamily="18" charset="0"/>
            </a:rPr>
            <a:t>Imbalanced Class Problem</a:t>
          </a:r>
        </a:p>
      </dgm:t>
    </dgm:pt>
    <dgm:pt modelId="{9CB1202B-9DEE-4FDE-9248-6D9902BC8F93}" type="parTrans" cxnId="{4A1E1FE5-9220-4287-B05B-EA048D3B3BB2}">
      <dgm:prSet/>
      <dgm:spPr/>
      <dgm:t>
        <a:bodyPr/>
        <a:lstStyle/>
        <a:p>
          <a:endParaRPr lang="en-US"/>
        </a:p>
      </dgm:t>
    </dgm:pt>
    <dgm:pt modelId="{5A7A7BC8-C2F6-4F1B-9452-A6A6522DC5F4}" type="sibTrans" cxnId="{4A1E1FE5-9220-4287-B05B-EA048D3B3BB2}">
      <dgm:prSet/>
      <dgm:spPr/>
      <dgm:t>
        <a:bodyPr/>
        <a:lstStyle/>
        <a:p>
          <a:endParaRPr lang="en-US"/>
        </a:p>
      </dgm:t>
    </dgm:pt>
    <dgm:pt modelId="{7CC1FF38-6837-4E14-9059-1724BD743B0F}">
      <dgm:prSet/>
      <dgm:spPr/>
      <dgm:t>
        <a:bodyPr/>
        <a:lstStyle/>
        <a:p>
          <a:r>
            <a:rPr lang="en-US" b="0" i="0">
              <a:latin typeface="Sagona Book" panose="02020503050505020204" pitchFamily="18" charset="0"/>
            </a:rPr>
            <a:t>Class Distribution by Time</a:t>
          </a:r>
        </a:p>
      </dgm:t>
    </dgm:pt>
    <dgm:pt modelId="{2E4A75FA-8B91-4645-A676-502A2AAA9054}" type="parTrans" cxnId="{F6A3FDE4-0476-4596-A32A-20CD6E83EC85}">
      <dgm:prSet/>
      <dgm:spPr/>
      <dgm:t>
        <a:bodyPr/>
        <a:lstStyle/>
        <a:p>
          <a:endParaRPr lang="en-US"/>
        </a:p>
      </dgm:t>
    </dgm:pt>
    <dgm:pt modelId="{ED4BE0B4-E9B0-47FE-9E87-B398C5BE09BE}" type="sibTrans" cxnId="{F6A3FDE4-0476-4596-A32A-20CD6E83EC85}">
      <dgm:prSet/>
      <dgm:spPr/>
      <dgm:t>
        <a:bodyPr/>
        <a:lstStyle/>
        <a:p>
          <a:endParaRPr lang="en-US"/>
        </a:p>
      </dgm:t>
    </dgm:pt>
    <dgm:pt modelId="{5BCA4430-0757-4314-A8D2-DA4F9B847ABA}">
      <dgm:prSet custT="1"/>
      <dgm:spPr/>
      <dgm:t>
        <a:bodyPr/>
        <a:lstStyle/>
        <a:p>
          <a:pPr marL="0" lvl="0" indent="0" algn="l" defTabSz="1244600">
            <a:lnSpc>
              <a:spcPct val="90000"/>
            </a:lnSpc>
            <a:spcBef>
              <a:spcPct val="0"/>
            </a:spcBef>
            <a:spcAft>
              <a:spcPct val="35000"/>
            </a:spcAft>
            <a:buNone/>
          </a:pPr>
          <a:r>
            <a:rPr lang="en-US" sz="2800" b="0" i="0" kern="1200">
              <a:solidFill>
                <a:prstClr val="white"/>
              </a:solidFill>
              <a:latin typeface="Sagona Book" panose="02020503050505020204" pitchFamily="18" charset="0"/>
              <a:ea typeface="+mn-ea"/>
              <a:cs typeface="+mn-cs"/>
            </a:rPr>
            <a:t>Distribution of Transaction amount</a:t>
          </a:r>
        </a:p>
      </dgm:t>
    </dgm:pt>
    <dgm:pt modelId="{430EF8FF-CA94-4523-9B86-850E85AED171}" type="parTrans" cxnId="{54F5B7EE-CEA0-4ECA-87FC-FC7CF79CD1E3}">
      <dgm:prSet/>
      <dgm:spPr/>
      <dgm:t>
        <a:bodyPr/>
        <a:lstStyle/>
        <a:p>
          <a:endParaRPr lang="en-US"/>
        </a:p>
      </dgm:t>
    </dgm:pt>
    <dgm:pt modelId="{74C66265-E81E-4AA7-8DE0-83A1B86F2539}" type="sibTrans" cxnId="{54F5B7EE-CEA0-4ECA-87FC-FC7CF79CD1E3}">
      <dgm:prSet/>
      <dgm:spPr/>
      <dgm:t>
        <a:bodyPr/>
        <a:lstStyle/>
        <a:p>
          <a:endParaRPr lang="en-US"/>
        </a:p>
      </dgm:t>
    </dgm:pt>
    <dgm:pt modelId="{2C17803B-390C-4284-96A8-1A218E719829}">
      <dgm:prSet custT="1"/>
      <dgm:spPr/>
      <dgm:t>
        <a:bodyPr/>
        <a:lstStyle/>
        <a:p>
          <a:pPr marL="0" lvl="0" indent="0" algn="l" defTabSz="1244600">
            <a:lnSpc>
              <a:spcPct val="90000"/>
            </a:lnSpc>
            <a:spcBef>
              <a:spcPct val="0"/>
            </a:spcBef>
            <a:spcAft>
              <a:spcPct val="35000"/>
            </a:spcAft>
            <a:buNone/>
          </a:pPr>
          <a:r>
            <a:rPr lang="en-US" sz="2800" b="0" i="0" kern="1200">
              <a:solidFill>
                <a:prstClr val="white"/>
              </a:solidFill>
              <a:latin typeface="Sagona Book" panose="02020503050505020204" pitchFamily="18" charset="0"/>
              <a:ea typeface="+mn-ea"/>
              <a:cs typeface="+mn-cs"/>
            </a:rPr>
            <a:t>Transactional Patterns</a:t>
          </a:r>
        </a:p>
      </dgm:t>
    </dgm:pt>
    <dgm:pt modelId="{D69D23DD-28B4-4D2E-857B-F10A0B677904}" type="parTrans" cxnId="{AE23588D-02AD-4D38-8773-C4114F502B04}">
      <dgm:prSet/>
      <dgm:spPr/>
      <dgm:t>
        <a:bodyPr/>
        <a:lstStyle/>
        <a:p>
          <a:endParaRPr lang="en-US"/>
        </a:p>
      </dgm:t>
    </dgm:pt>
    <dgm:pt modelId="{CA7E5198-C49D-4A78-8A71-16D5843C4A74}" type="sibTrans" cxnId="{AE23588D-02AD-4D38-8773-C4114F502B04}">
      <dgm:prSet/>
      <dgm:spPr/>
      <dgm:t>
        <a:bodyPr/>
        <a:lstStyle/>
        <a:p>
          <a:endParaRPr lang="en-US"/>
        </a:p>
      </dgm:t>
    </dgm:pt>
    <dgm:pt modelId="{4472381D-D4FC-4E2B-8F95-6F1EF63348BE}">
      <dgm:prSet/>
      <dgm:spPr/>
      <dgm:t>
        <a:bodyPr/>
        <a:lstStyle/>
        <a:p>
          <a:r>
            <a:rPr lang="en-US" b="0" i="0">
              <a:latin typeface="Sagona Book" panose="02020503050505020204" pitchFamily="18" charset="0"/>
            </a:rPr>
            <a:t>Application of ML Algorithms for predicting fraudulent transactions</a:t>
          </a:r>
          <a:r>
            <a:rPr lang="en-US" b="1" i="1"/>
            <a:t>.</a:t>
          </a:r>
          <a:endParaRPr lang="en-US"/>
        </a:p>
      </dgm:t>
    </dgm:pt>
    <dgm:pt modelId="{78DD939D-38EA-45D0-877F-7B009C3E9349}" type="parTrans" cxnId="{05623CC0-ED18-4679-A84E-21B78D059503}">
      <dgm:prSet/>
      <dgm:spPr/>
      <dgm:t>
        <a:bodyPr/>
        <a:lstStyle/>
        <a:p>
          <a:endParaRPr lang="en-US"/>
        </a:p>
      </dgm:t>
    </dgm:pt>
    <dgm:pt modelId="{BB178167-4DEE-4A6F-B71E-F487533A613F}" type="sibTrans" cxnId="{05623CC0-ED18-4679-A84E-21B78D059503}">
      <dgm:prSet/>
      <dgm:spPr/>
      <dgm:t>
        <a:bodyPr/>
        <a:lstStyle/>
        <a:p>
          <a:endParaRPr lang="en-US"/>
        </a:p>
      </dgm:t>
    </dgm:pt>
    <dgm:pt modelId="{F7189B95-5176-428A-9AE4-EB2AD3D5ABE6}" type="pres">
      <dgm:prSet presAssocID="{AAAA7F2B-633B-4C3F-969D-648DF623257A}" presName="linear" presStyleCnt="0">
        <dgm:presLayoutVars>
          <dgm:animLvl val="lvl"/>
          <dgm:resizeHandles val="exact"/>
        </dgm:presLayoutVars>
      </dgm:prSet>
      <dgm:spPr/>
    </dgm:pt>
    <dgm:pt modelId="{95C11420-D6F5-4013-BF36-A642786E3A81}" type="pres">
      <dgm:prSet presAssocID="{66B09015-8A23-4D97-95FD-015EFB97C34F}" presName="parentText" presStyleLbl="node1" presStyleIdx="0" presStyleCnt="5">
        <dgm:presLayoutVars>
          <dgm:chMax val="0"/>
          <dgm:bulletEnabled val="1"/>
        </dgm:presLayoutVars>
      </dgm:prSet>
      <dgm:spPr/>
    </dgm:pt>
    <dgm:pt modelId="{50D3B870-06A2-4503-BE17-C6ACAB85C590}" type="pres">
      <dgm:prSet presAssocID="{5A7A7BC8-C2F6-4F1B-9452-A6A6522DC5F4}" presName="spacer" presStyleCnt="0"/>
      <dgm:spPr/>
    </dgm:pt>
    <dgm:pt modelId="{75FBD9A0-92AD-47A1-A688-E40CC4A35F57}" type="pres">
      <dgm:prSet presAssocID="{7CC1FF38-6837-4E14-9059-1724BD743B0F}" presName="parentText" presStyleLbl="node1" presStyleIdx="1" presStyleCnt="5">
        <dgm:presLayoutVars>
          <dgm:chMax val="0"/>
          <dgm:bulletEnabled val="1"/>
        </dgm:presLayoutVars>
      </dgm:prSet>
      <dgm:spPr/>
    </dgm:pt>
    <dgm:pt modelId="{AA9BA874-0C7C-4BE9-9146-D3B76E270369}" type="pres">
      <dgm:prSet presAssocID="{ED4BE0B4-E9B0-47FE-9E87-B398C5BE09BE}" presName="spacer" presStyleCnt="0"/>
      <dgm:spPr/>
    </dgm:pt>
    <dgm:pt modelId="{A1BFFED4-2735-4047-A7D5-59682504CFD4}" type="pres">
      <dgm:prSet presAssocID="{5BCA4430-0757-4314-A8D2-DA4F9B847ABA}" presName="parentText" presStyleLbl="node1" presStyleIdx="2" presStyleCnt="5">
        <dgm:presLayoutVars>
          <dgm:chMax val="0"/>
          <dgm:bulletEnabled val="1"/>
        </dgm:presLayoutVars>
      </dgm:prSet>
      <dgm:spPr/>
    </dgm:pt>
    <dgm:pt modelId="{DC730234-73C5-4DE3-88C8-FA0F980FBDF3}" type="pres">
      <dgm:prSet presAssocID="{74C66265-E81E-4AA7-8DE0-83A1B86F2539}" presName="spacer" presStyleCnt="0"/>
      <dgm:spPr/>
    </dgm:pt>
    <dgm:pt modelId="{34221409-4581-4E16-ADF9-56114CD90C91}" type="pres">
      <dgm:prSet presAssocID="{2C17803B-390C-4284-96A8-1A218E719829}" presName="parentText" presStyleLbl="node1" presStyleIdx="3" presStyleCnt="5">
        <dgm:presLayoutVars>
          <dgm:chMax val="0"/>
          <dgm:bulletEnabled val="1"/>
        </dgm:presLayoutVars>
      </dgm:prSet>
      <dgm:spPr/>
    </dgm:pt>
    <dgm:pt modelId="{E66F457B-8906-41E9-8034-7BBC31ED5200}" type="pres">
      <dgm:prSet presAssocID="{CA7E5198-C49D-4A78-8A71-16D5843C4A74}" presName="spacer" presStyleCnt="0"/>
      <dgm:spPr/>
    </dgm:pt>
    <dgm:pt modelId="{DECD111E-04F7-4641-A978-5B21189C2668}" type="pres">
      <dgm:prSet presAssocID="{4472381D-D4FC-4E2B-8F95-6F1EF63348BE}" presName="parentText" presStyleLbl="node1" presStyleIdx="4" presStyleCnt="5">
        <dgm:presLayoutVars>
          <dgm:chMax val="0"/>
          <dgm:bulletEnabled val="1"/>
        </dgm:presLayoutVars>
      </dgm:prSet>
      <dgm:spPr/>
    </dgm:pt>
  </dgm:ptLst>
  <dgm:cxnLst>
    <dgm:cxn modelId="{705B9135-D912-4268-BEAA-A3C59A522060}" type="presOf" srcId="{4472381D-D4FC-4E2B-8F95-6F1EF63348BE}" destId="{DECD111E-04F7-4641-A978-5B21189C2668}" srcOrd="0" destOrd="0" presId="urn:microsoft.com/office/officeart/2005/8/layout/vList2"/>
    <dgm:cxn modelId="{AE23588D-02AD-4D38-8773-C4114F502B04}" srcId="{AAAA7F2B-633B-4C3F-969D-648DF623257A}" destId="{2C17803B-390C-4284-96A8-1A218E719829}" srcOrd="3" destOrd="0" parTransId="{D69D23DD-28B4-4D2E-857B-F10A0B677904}" sibTransId="{CA7E5198-C49D-4A78-8A71-16D5843C4A74}"/>
    <dgm:cxn modelId="{3F9F3DAA-2910-4D7F-A9DE-E1C320F0332D}" type="presOf" srcId="{7CC1FF38-6837-4E14-9059-1724BD743B0F}" destId="{75FBD9A0-92AD-47A1-A688-E40CC4A35F57}" srcOrd="0" destOrd="0" presId="urn:microsoft.com/office/officeart/2005/8/layout/vList2"/>
    <dgm:cxn modelId="{BC0675B2-6586-4843-91F7-7A3F06916024}" type="presOf" srcId="{5BCA4430-0757-4314-A8D2-DA4F9B847ABA}" destId="{A1BFFED4-2735-4047-A7D5-59682504CFD4}" srcOrd="0" destOrd="0" presId="urn:microsoft.com/office/officeart/2005/8/layout/vList2"/>
    <dgm:cxn modelId="{98FA04B4-8363-4BFF-9165-5B70BEED2BE1}" type="presOf" srcId="{AAAA7F2B-633B-4C3F-969D-648DF623257A}" destId="{F7189B95-5176-428A-9AE4-EB2AD3D5ABE6}" srcOrd="0" destOrd="0" presId="urn:microsoft.com/office/officeart/2005/8/layout/vList2"/>
    <dgm:cxn modelId="{05623CC0-ED18-4679-A84E-21B78D059503}" srcId="{AAAA7F2B-633B-4C3F-969D-648DF623257A}" destId="{4472381D-D4FC-4E2B-8F95-6F1EF63348BE}" srcOrd="4" destOrd="0" parTransId="{78DD939D-38EA-45D0-877F-7B009C3E9349}" sibTransId="{BB178167-4DEE-4A6F-B71E-F487533A613F}"/>
    <dgm:cxn modelId="{518398C7-F84A-4D4F-90C6-D4D22DD73EBB}" type="presOf" srcId="{2C17803B-390C-4284-96A8-1A218E719829}" destId="{34221409-4581-4E16-ADF9-56114CD90C91}" srcOrd="0" destOrd="0" presId="urn:microsoft.com/office/officeart/2005/8/layout/vList2"/>
    <dgm:cxn modelId="{BFAFF5D0-793C-439B-A6AC-D88E152AAEC6}" type="presOf" srcId="{66B09015-8A23-4D97-95FD-015EFB97C34F}" destId="{95C11420-D6F5-4013-BF36-A642786E3A81}" srcOrd="0" destOrd="0" presId="urn:microsoft.com/office/officeart/2005/8/layout/vList2"/>
    <dgm:cxn modelId="{F6A3FDE4-0476-4596-A32A-20CD6E83EC85}" srcId="{AAAA7F2B-633B-4C3F-969D-648DF623257A}" destId="{7CC1FF38-6837-4E14-9059-1724BD743B0F}" srcOrd="1" destOrd="0" parTransId="{2E4A75FA-8B91-4645-A676-502A2AAA9054}" sibTransId="{ED4BE0B4-E9B0-47FE-9E87-B398C5BE09BE}"/>
    <dgm:cxn modelId="{4A1E1FE5-9220-4287-B05B-EA048D3B3BB2}" srcId="{AAAA7F2B-633B-4C3F-969D-648DF623257A}" destId="{66B09015-8A23-4D97-95FD-015EFB97C34F}" srcOrd="0" destOrd="0" parTransId="{9CB1202B-9DEE-4FDE-9248-6D9902BC8F93}" sibTransId="{5A7A7BC8-C2F6-4F1B-9452-A6A6522DC5F4}"/>
    <dgm:cxn modelId="{54F5B7EE-CEA0-4ECA-87FC-FC7CF79CD1E3}" srcId="{AAAA7F2B-633B-4C3F-969D-648DF623257A}" destId="{5BCA4430-0757-4314-A8D2-DA4F9B847ABA}" srcOrd="2" destOrd="0" parTransId="{430EF8FF-CA94-4523-9B86-850E85AED171}" sibTransId="{74C66265-E81E-4AA7-8DE0-83A1B86F2539}"/>
    <dgm:cxn modelId="{F4481DF3-A58E-4652-9CC7-064320598D4A}" type="presParOf" srcId="{F7189B95-5176-428A-9AE4-EB2AD3D5ABE6}" destId="{95C11420-D6F5-4013-BF36-A642786E3A81}" srcOrd="0" destOrd="0" presId="urn:microsoft.com/office/officeart/2005/8/layout/vList2"/>
    <dgm:cxn modelId="{228B325F-7CC0-46D3-AE11-CC737587342E}" type="presParOf" srcId="{F7189B95-5176-428A-9AE4-EB2AD3D5ABE6}" destId="{50D3B870-06A2-4503-BE17-C6ACAB85C590}" srcOrd="1" destOrd="0" presId="urn:microsoft.com/office/officeart/2005/8/layout/vList2"/>
    <dgm:cxn modelId="{D34EC29D-0C8B-4E3E-A11E-3F87664FB4B2}" type="presParOf" srcId="{F7189B95-5176-428A-9AE4-EB2AD3D5ABE6}" destId="{75FBD9A0-92AD-47A1-A688-E40CC4A35F57}" srcOrd="2" destOrd="0" presId="urn:microsoft.com/office/officeart/2005/8/layout/vList2"/>
    <dgm:cxn modelId="{7EC4D80E-DEF8-40B5-AE28-57E29670E21B}" type="presParOf" srcId="{F7189B95-5176-428A-9AE4-EB2AD3D5ABE6}" destId="{AA9BA874-0C7C-4BE9-9146-D3B76E270369}" srcOrd="3" destOrd="0" presId="urn:microsoft.com/office/officeart/2005/8/layout/vList2"/>
    <dgm:cxn modelId="{32338DC6-6468-4E41-94EF-3884C1E5F3C5}" type="presParOf" srcId="{F7189B95-5176-428A-9AE4-EB2AD3D5ABE6}" destId="{A1BFFED4-2735-4047-A7D5-59682504CFD4}" srcOrd="4" destOrd="0" presId="urn:microsoft.com/office/officeart/2005/8/layout/vList2"/>
    <dgm:cxn modelId="{DD6E8AD4-14FC-43E8-B887-E11552F7F533}" type="presParOf" srcId="{F7189B95-5176-428A-9AE4-EB2AD3D5ABE6}" destId="{DC730234-73C5-4DE3-88C8-FA0F980FBDF3}" srcOrd="5" destOrd="0" presId="urn:microsoft.com/office/officeart/2005/8/layout/vList2"/>
    <dgm:cxn modelId="{DEC0E3CF-72F3-4574-A6CB-74E5E05C755A}" type="presParOf" srcId="{F7189B95-5176-428A-9AE4-EB2AD3D5ABE6}" destId="{34221409-4581-4E16-ADF9-56114CD90C91}" srcOrd="6" destOrd="0" presId="urn:microsoft.com/office/officeart/2005/8/layout/vList2"/>
    <dgm:cxn modelId="{24183EDF-54BD-44B6-AC40-2BA326CE8713}" type="presParOf" srcId="{F7189B95-5176-428A-9AE4-EB2AD3D5ABE6}" destId="{E66F457B-8906-41E9-8034-7BBC31ED5200}" srcOrd="7" destOrd="0" presId="urn:microsoft.com/office/officeart/2005/8/layout/vList2"/>
    <dgm:cxn modelId="{DE1513B1-DB07-410C-93BF-87EB16CC1841}" type="presParOf" srcId="{F7189B95-5176-428A-9AE4-EB2AD3D5ABE6}" destId="{DECD111E-04F7-4641-A978-5B21189C266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11420-D6F5-4013-BF36-A642786E3A81}">
      <dsp:nvSpPr>
        <dsp:cNvPr id="0" name=""/>
        <dsp:cNvSpPr/>
      </dsp:nvSpPr>
      <dsp:spPr>
        <a:xfrm>
          <a:off x="0" y="52647"/>
          <a:ext cx="10753725"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latin typeface="Sagona Book" panose="02020503050505020204" pitchFamily="18" charset="0"/>
            </a:rPr>
            <a:t>Imbalanced Class Problem</a:t>
          </a:r>
        </a:p>
      </dsp:txBody>
      <dsp:txXfrm>
        <a:off x="32930" y="85577"/>
        <a:ext cx="10687865" cy="608718"/>
      </dsp:txXfrm>
    </dsp:sp>
    <dsp:sp modelId="{75FBD9A0-92AD-47A1-A688-E40CC4A35F57}">
      <dsp:nvSpPr>
        <dsp:cNvPr id="0" name=""/>
        <dsp:cNvSpPr/>
      </dsp:nvSpPr>
      <dsp:spPr>
        <a:xfrm>
          <a:off x="0" y="799225"/>
          <a:ext cx="10753725"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latin typeface="Sagona Book" panose="02020503050505020204" pitchFamily="18" charset="0"/>
            </a:rPr>
            <a:t>Class Distribution by Time</a:t>
          </a:r>
        </a:p>
      </dsp:txBody>
      <dsp:txXfrm>
        <a:off x="32930" y="832155"/>
        <a:ext cx="10687865" cy="608718"/>
      </dsp:txXfrm>
    </dsp:sp>
    <dsp:sp modelId="{A1BFFED4-2735-4047-A7D5-59682504CFD4}">
      <dsp:nvSpPr>
        <dsp:cNvPr id="0" name=""/>
        <dsp:cNvSpPr/>
      </dsp:nvSpPr>
      <dsp:spPr>
        <a:xfrm>
          <a:off x="0" y="1545803"/>
          <a:ext cx="10753725"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solidFill>
                <a:prstClr val="white"/>
              </a:solidFill>
              <a:latin typeface="Sagona Book" panose="02020503050505020204" pitchFamily="18" charset="0"/>
              <a:ea typeface="+mn-ea"/>
              <a:cs typeface="+mn-cs"/>
            </a:rPr>
            <a:t>Distribution of Transaction amount</a:t>
          </a:r>
        </a:p>
      </dsp:txBody>
      <dsp:txXfrm>
        <a:off x="32930" y="1578733"/>
        <a:ext cx="10687865" cy="608718"/>
      </dsp:txXfrm>
    </dsp:sp>
    <dsp:sp modelId="{34221409-4581-4E16-ADF9-56114CD90C91}">
      <dsp:nvSpPr>
        <dsp:cNvPr id="0" name=""/>
        <dsp:cNvSpPr/>
      </dsp:nvSpPr>
      <dsp:spPr>
        <a:xfrm>
          <a:off x="0" y="2292381"/>
          <a:ext cx="10753725"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solidFill>
                <a:prstClr val="white"/>
              </a:solidFill>
              <a:latin typeface="Sagona Book" panose="02020503050505020204" pitchFamily="18" charset="0"/>
              <a:ea typeface="+mn-ea"/>
              <a:cs typeface="+mn-cs"/>
            </a:rPr>
            <a:t>Transactional Patterns</a:t>
          </a:r>
        </a:p>
      </dsp:txBody>
      <dsp:txXfrm>
        <a:off x="32930" y="2325311"/>
        <a:ext cx="10687865" cy="608718"/>
      </dsp:txXfrm>
    </dsp:sp>
    <dsp:sp modelId="{DECD111E-04F7-4641-A978-5B21189C2668}">
      <dsp:nvSpPr>
        <dsp:cNvPr id="0" name=""/>
        <dsp:cNvSpPr/>
      </dsp:nvSpPr>
      <dsp:spPr>
        <a:xfrm>
          <a:off x="0" y="3038959"/>
          <a:ext cx="10753725"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latin typeface="Sagona Book" panose="02020503050505020204" pitchFamily="18" charset="0"/>
            </a:rPr>
            <a:t>Application of ML Algorithms for predicting fraudulent transactions</a:t>
          </a:r>
          <a:r>
            <a:rPr lang="en-US" sz="2500" b="1" i="1" kern="1200"/>
            <a:t>.</a:t>
          </a:r>
          <a:endParaRPr lang="en-US" sz="2500" kern="1200"/>
        </a:p>
      </dsp:txBody>
      <dsp:txXfrm>
        <a:off x="32930" y="3071889"/>
        <a:ext cx="10687865" cy="608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A44644C-77DA-4FF0-BA53-5FEF0EEB344A}" type="datetimeFigureOut">
              <a:rPr lang="en-US" smtClean="0"/>
              <a:t>2/22/2023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75806E7-8451-4BC7-BDA7-B60089E028F6}" type="slidenum">
              <a:rPr lang="en-US" smtClean="0"/>
              <a:t>‹#›</a:t>
            </a:fld>
            <a:endParaRPr lang="en-US"/>
          </a:p>
        </p:txBody>
      </p:sp>
    </p:spTree>
    <p:extLst>
      <p:ext uri="{BB962C8B-B14F-4D97-AF65-F5344CB8AC3E}">
        <p14:creationId xmlns:p14="http://schemas.microsoft.com/office/powerpoint/2010/main" val="3632467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4644C-77DA-4FF0-BA53-5FEF0EEB344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806E7-8451-4BC7-BDA7-B60089E028F6}" type="slidenum">
              <a:rPr lang="en-US" smtClean="0"/>
              <a:t>‹#›</a:t>
            </a:fld>
            <a:endParaRPr lang="en-US"/>
          </a:p>
        </p:txBody>
      </p:sp>
    </p:spTree>
    <p:extLst>
      <p:ext uri="{BB962C8B-B14F-4D97-AF65-F5344CB8AC3E}">
        <p14:creationId xmlns:p14="http://schemas.microsoft.com/office/powerpoint/2010/main" val="2768104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4644C-77DA-4FF0-BA53-5FEF0EEB344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806E7-8451-4BC7-BDA7-B60089E028F6}" type="slidenum">
              <a:rPr lang="en-US" smtClean="0"/>
              <a:t>‹#›</a:t>
            </a:fld>
            <a:endParaRPr lang="en-US"/>
          </a:p>
        </p:txBody>
      </p:sp>
    </p:spTree>
    <p:extLst>
      <p:ext uri="{BB962C8B-B14F-4D97-AF65-F5344CB8AC3E}">
        <p14:creationId xmlns:p14="http://schemas.microsoft.com/office/powerpoint/2010/main" val="2509332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4644C-77DA-4FF0-BA53-5FEF0EEB344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806E7-8451-4BC7-BDA7-B60089E028F6}" type="slidenum">
              <a:rPr lang="en-US" smtClean="0"/>
              <a:t>‹#›</a:t>
            </a:fld>
            <a:endParaRPr lang="en-US"/>
          </a:p>
        </p:txBody>
      </p:sp>
    </p:spTree>
    <p:extLst>
      <p:ext uri="{BB962C8B-B14F-4D97-AF65-F5344CB8AC3E}">
        <p14:creationId xmlns:p14="http://schemas.microsoft.com/office/powerpoint/2010/main" val="370840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4644C-77DA-4FF0-BA53-5FEF0EEB344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806E7-8451-4BC7-BDA7-B60089E028F6}" type="slidenum">
              <a:rPr lang="en-US" smtClean="0"/>
              <a:t>‹#›</a:t>
            </a:fld>
            <a:endParaRPr lang="en-US"/>
          </a:p>
        </p:txBody>
      </p:sp>
    </p:spTree>
    <p:extLst>
      <p:ext uri="{BB962C8B-B14F-4D97-AF65-F5344CB8AC3E}">
        <p14:creationId xmlns:p14="http://schemas.microsoft.com/office/powerpoint/2010/main" val="2542233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44644C-77DA-4FF0-BA53-5FEF0EEB344A}"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806E7-8451-4BC7-BDA7-B60089E028F6}" type="slidenum">
              <a:rPr lang="en-US" smtClean="0"/>
              <a:t>‹#›</a:t>
            </a:fld>
            <a:endParaRPr lang="en-US"/>
          </a:p>
        </p:txBody>
      </p:sp>
    </p:spTree>
    <p:extLst>
      <p:ext uri="{BB962C8B-B14F-4D97-AF65-F5344CB8AC3E}">
        <p14:creationId xmlns:p14="http://schemas.microsoft.com/office/powerpoint/2010/main" val="4285069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44644C-77DA-4FF0-BA53-5FEF0EEB344A}"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806E7-8451-4BC7-BDA7-B60089E028F6}" type="slidenum">
              <a:rPr lang="en-US" smtClean="0"/>
              <a:t>‹#›</a:t>
            </a:fld>
            <a:endParaRPr lang="en-US"/>
          </a:p>
        </p:txBody>
      </p:sp>
    </p:spTree>
    <p:extLst>
      <p:ext uri="{BB962C8B-B14F-4D97-AF65-F5344CB8AC3E}">
        <p14:creationId xmlns:p14="http://schemas.microsoft.com/office/powerpoint/2010/main" val="3554599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44644C-77DA-4FF0-BA53-5FEF0EEB344A}"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806E7-8451-4BC7-BDA7-B60089E028F6}" type="slidenum">
              <a:rPr lang="en-US" smtClean="0"/>
              <a:t>‹#›</a:t>
            </a:fld>
            <a:endParaRPr lang="en-US"/>
          </a:p>
        </p:txBody>
      </p:sp>
    </p:spTree>
    <p:extLst>
      <p:ext uri="{BB962C8B-B14F-4D97-AF65-F5344CB8AC3E}">
        <p14:creationId xmlns:p14="http://schemas.microsoft.com/office/powerpoint/2010/main" val="2505875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4644C-77DA-4FF0-BA53-5FEF0EEB344A}"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806E7-8451-4BC7-BDA7-B60089E028F6}" type="slidenum">
              <a:rPr lang="en-US" smtClean="0"/>
              <a:t>‹#›</a:t>
            </a:fld>
            <a:endParaRPr lang="en-US"/>
          </a:p>
        </p:txBody>
      </p:sp>
    </p:spTree>
    <p:extLst>
      <p:ext uri="{BB962C8B-B14F-4D97-AF65-F5344CB8AC3E}">
        <p14:creationId xmlns:p14="http://schemas.microsoft.com/office/powerpoint/2010/main" val="3797098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A44644C-77DA-4FF0-BA53-5FEF0EEB344A}"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75806E7-8451-4BC7-BDA7-B60089E028F6}" type="slidenum">
              <a:rPr lang="en-US" smtClean="0"/>
              <a:t>‹#›</a:t>
            </a:fld>
            <a:endParaRPr lang="en-US"/>
          </a:p>
        </p:txBody>
      </p:sp>
    </p:spTree>
    <p:extLst>
      <p:ext uri="{BB962C8B-B14F-4D97-AF65-F5344CB8AC3E}">
        <p14:creationId xmlns:p14="http://schemas.microsoft.com/office/powerpoint/2010/main" val="414566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A44644C-77DA-4FF0-BA53-5FEF0EEB344A}" type="datetimeFigureOut">
              <a:rPr lang="en-US" smtClean="0"/>
              <a:t>2/22/2023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75806E7-8451-4BC7-BDA7-B60089E028F6}" type="slidenum">
              <a:rPr lang="en-US" smtClean="0"/>
              <a:t>‹#›</a:t>
            </a:fld>
            <a:endParaRPr lang="en-US"/>
          </a:p>
        </p:txBody>
      </p:sp>
    </p:spTree>
    <p:extLst>
      <p:ext uri="{BB962C8B-B14F-4D97-AF65-F5344CB8AC3E}">
        <p14:creationId xmlns:p14="http://schemas.microsoft.com/office/powerpoint/2010/main" val="2081368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A44644C-77DA-4FF0-BA53-5FEF0EEB344A}" type="datetimeFigureOut">
              <a:rPr lang="en-US" smtClean="0"/>
              <a:t>2/22/2023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75806E7-8451-4BC7-BDA7-B60089E028F6}" type="slidenum">
              <a:rPr lang="en-US" smtClean="0"/>
              <a:t>‹#›</a:t>
            </a:fld>
            <a:endParaRPr lang="en-US"/>
          </a:p>
        </p:txBody>
      </p:sp>
    </p:spTree>
    <p:extLst>
      <p:ext uri="{BB962C8B-B14F-4D97-AF65-F5344CB8AC3E}">
        <p14:creationId xmlns:p14="http://schemas.microsoft.com/office/powerpoint/2010/main" val="27510201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118BE0-61A8-9D49-DB62-9797477C4058}"/>
              </a:ext>
            </a:extLst>
          </p:cNvPr>
          <p:cNvPicPr>
            <a:picLocks noChangeAspect="1"/>
          </p:cNvPicPr>
          <p:nvPr/>
        </p:nvPicPr>
        <p:blipFill rotWithShape="1">
          <a:blip r:embed="rId2">
            <a:duotone>
              <a:prstClr val="black"/>
              <a:schemeClr val="bg1">
                <a:tint val="45000"/>
                <a:satMod val="400000"/>
              </a:schemeClr>
            </a:duotone>
            <a:alphaModFix amt="10000"/>
          </a:blip>
          <a:srcRect t="2273" b="12500"/>
          <a:stretch/>
        </p:blipFill>
        <p:spPr>
          <a:xfrm>
            <a:off x="20" y="1"/>
            <a:ext cx="12191980" cy="6857999"/>
          </a:xfrm>
          <a:prstGeom prst="rect">
            <a:avLst/>
          </a:prstGeom>
        </p:spPr>
      </p:pic>
      <p:sp>
        <p:nvSpPr>
          <p:cNvPr id="2" name="Title 1">
            <a:extLst>
              <a:ext uri="{FF2B5EF4-FFF2-40B4-BE49-F238E27FC236}">
                <a16:creationId xmlns:a16="http://schemas.microsoft.com/office/drawing/2014/main" id="{7E444F35-6EE5-5F98-AEC4-801B1FC2AC48}"/>
              </a:ext>
            </a:extLst>
          </p:cNvPr>
          <p:cNvSpPr>
            <a:spLocks noGrp="1"/>
          </p:cNvSpPr>
          <p:nvPr>
            <p:ph type="ctrTitle"/>
          </p:nvPr>
        </p:nvSpPr>
        <p:spPr>
          <a:xfrm>
            <a:off x="181870" y="2790255"/>
            <a:ext cx="11735641" cy="2736390"/>
          </a:xfrm>
        </p:spPr>
        <p:txBody>
          <a:bodyPr anchor="b">
            <a:noAutofit/>
          </a:bodyPr>
          <a:lstStyle/>
          <a:p>
            <a:pPr algn="ctr"/>
            <a:r>
              <a:rPr lang="en-US" sz="13600" b="1">
                <a:solidFill>
                  <a:schemeClr val="bg1"/>
                </a:solidFill>
                <a:effectLst>
                  <a:outerShdw blurRad="38100" dist="38100" dir="2700000" algn="tl">
                    <a:srgbClr val="000000">
                      <a:alpha val="43137"/>
                    </a:srgbClr>
                  </a:outerShdw>
                </a:effectLst>
                <a:latin typeface="Sagona Book"/>
                <a:ea typeface="Times New Roman" panose="02020603050405020304" pitchFamily="18" charset="0"/>
              </a:rPr>
              <a:t>Fraud Detection of Transactions</a:t>
            </a:r>
            <a:endParaRPr lang="en-US" sz="13600" b="1">
              <a:solidFill>
                <a:schemeClr val="bg1"/>
              </a:solidFill>
              <a:effectLst>
                <a:outerShdw blurRad="38100" dist="38100" dir="2700000" algn="tl">
                  <a:srgbClr val="000000">
                    <a:alpha val="43137"/>
                  </a:srgbClr>
                </a:outerShdw>
              </a:effectLst>
              <a:latin typeface="Sagona Book"/>
            </a:endParaRPr>
          </a:p>
        </p:txBody>
      </p:sp>
      <p:sp>
        <p:nvSpPr>
          <p:cNvPr id="3" name="Subtitle 2">
            <a:extLst>
              <a:ext uri="{FF2B5EF4-FFF2-40B4-BE49-F238E27FC236}">
                <a16:creationId xmlns:a16="http://schemas.microsoft.com/office/drawing/2014/main" id="{AEAEF561-1FDE-C58E-55F4-3DE94FC56776}"/>
              </a:ext>
            </a:extLst>
          </p:cNvPr>
          <p:cNvSpPr>
            <a:spLocks noGrp="1"/>
          </p:cNvSpPr>
          <p:nvPr>
            <p:ph type="subTitle" idx="1"/>
          </p:nvPr>
        </p:nvSpPr>
        <p:spPr>
          <a:xfrm>
            <a:off x="784531" y="5694468"/>
            <a:ext cx="10530318" cy="1949813"/>
          </a:xfrm>
        </p:spPr>
        <p:txBody>
          <a:bodyPr anchor="t">
            <a:normAutofit/>
          </a:bodyPr>
          <a:lstStyle/>
          <a:p>
            <a:pPr algn="ctr"/>
            <a:r>
              <a:rPr lang="en-US" sz="2400">
                <a:solidFill>
                  <a:schemeClr val="tx2"/>
                </a:solidFill>
                <a:effectLst>
                  <a:outerShdw blurRad="38100" dist="38100" dir="2700000" algn="tl">
                    <a:srgbClr val="000000">
                      <a:alpha val="43137"/>
                    </a:srgbClr>
                  </a:outerShdw>
                </a:effectLst>
                <a:latin typeface="Sagona Book" panose="02020503050505020204" pitchFamily="18" charset="0"/>
              </a:rPr>
              <a:t>Submitted by Thanima Firoz</a:t>
            </a:r>
          </a:p>
        </p:txBody>
      </p:sp>
      <p:sp>
        <p:nvSpPr>
          <p:cNvPr id="4" name="Content Placeholder 2">
            <a:extLst>
              <a:ext uri="{FF2B5EF4-FFF2-40B4-BE49-F238E27FC236}">
                <a16:creationId xmlns:a16="http://schemas.microsoft.com/office/drawing/2014/main" id="{F47B79A6-E352-70DC-C127-606D1463ACE4}"/>
              </a:ext>
            </a:extLst>
          </p:cNvPr>
          <p:cNvSpPr txBox="1">
            <a:spLocks/>
          </p:cNvSpPr>
          <p:nvPr/>
        </p:nvSpPr>
        <p:spPr>
          <a:xfrm>
            <a:off x="3466637" y="7025823"/>
            <a:ext cx="6142032" cy="5492749"/>
          </a:xfrm>
          <a:prstGeom prst="rect">
            <a:avLst/>
          </a:prstGeom>
        </p:spPr>
        <p:txBody>
          <a:bodyPr vert="horz" lIns="91440" tIns="45720" rIns="91440" bIns="45720" rtlCol="0" anchor="ctr">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endParaRPr lang="en-US" sz="1900">
              <a:latin typeface="Sagona Book" panose="02020503050505020204" pitchFamily="18" charset="0"/>
            </a:endParaRPr>
          </a:p>
          <a:p>
            <a:r>
              <a:rPr lang="en-US" sz="1900">
                <a:latin typeface="Sagona Book" panose="02020503050505020204" pitchFamily="18" charset="0"/>
              </a:rPr>
              <a:t>Credit card fraud is a wide-ranging term for theft and fraud committed using or involving a payment card, such as a credit card or debit card, as a fraudulent source of funds in a transaction. The purpose may be to obtain goods without paying or to obtain unauthorized funds from an account. Credit card fraud is also an adjunct to identity theft. Although incidences of credit card fraud are limited to about 0.1% of all card transactions, they have resulted in huge financial losses as the fraudulent transactions have been large value transactions. It is important that credit card companies are able to recognize fraudulent credit card transactions so that customers are not charged for items that they did not purchase. What we need is an algorithm, which could classify a transaction as fraudulent or non-fraudulent. Doing so will benefit both the credit card companies and the customers who have to go through the ordeal.</a:t>
            </a:r>
          </a:p>
        </p:txBody>
      </p:sp>
    </p:spTree>
    <p:extLst>
      <p:ext uri="{BB962C8B-B14F-4D97-AF65-F5344CB8AC3E}">
        <p14:creationId xmlns:p14="http://schemas.microsoft.com/office/powerpoint/2010/main" val="390451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F285-98CE-58DB-B985-59A24BF1386D}"/>
              </a:ext>
            </a:extLst>
          </p:cNvPr>
          <p:cNvSpPr>
            <a:spLocks noGrp="1"/>
          </p:cNvSpPr>
          <p:nvPr>
            <p:ph type="title"/>
          </p:nvPr>
        </p:nvSpPr>
        <p:spPr/>
        <p:txBody>
          <a:bodyPr>
            <a:normAutofit/>
          </a:bodyPr>
          <a:lstStyle/>
          <a:p>
            <a:r>
              <a:rPr lang="en-US" sz="8000" b="1">
                <a:latin typeface="Sagona Book" panose="02020503050505020204" pitchFamily="18" charset="0"/>
              </a:rPr>
              <a:t>Summary</a:t>
            </a:r>
          </a:p>
        </p:txBody>
      </p:sp>
      <p:graphicFrame>
        <p:nvGraphicFramePr>
          <p:cNvPr id="5" name="Content Placeholder 2">
            <a:extLst>
              <a:ext uri="{FF2B5EF4-FFF2-40B4-BE49-F238E27FC236}">
                <a16:creationId xmlns:a16="http://schemas.microsoft.com/office/drawing/2014/main" id="{337A2BB1-85D8-07BB-0C72-314603011E06}"/>
              </a:ext>
            </a:extLst>
          </p:cNvPr>
          <p:cNvGraphicFramePr>
            <a:graphicFrameLocks noGrp="1"/>
          </p:cNvGraphicFramePr>
          <p:nvPr>
            <p:ph idx="1"/>
            <p:extLst>
              <p:ext uri="{D42A27DB-BD31-4B8C-83A1-F6EECF244321}">
                <p14:modId xmlns:p14="http://schemas.microsoft.com/office/powerpoint/2010/main" val="3267467542"/>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061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E2FE3A7B-DDFF-4F81-8AAE-11D96D138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6948"/>
            <a:ext cx="10744200" cy="5404104"/>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C7A58-75F4-67E9-80E1-AEB2C9AAB395}"/>
              </a:ext>
            </a:extLst>
          </p:cNvPr>
          <p:cNvSpPr>
            <a:spLocks noGrp="1"/>
          </p:cNvSpPr>
          <p:nvPr>
            <p:ph type="title"/>
          </p:nvPr>
        </p:nvSpPr>
        <p:spPr>
          <a:xfrm>
            <a:off x="1292419" y="3588878"/>
            <a:ext cx="9607160" cy="2779429"/>
          </a:xfrm>
        </p:spPr>
        <p:txBody>
          <a:bodyPr vert="horz" lIns="91440" tIns="45720" rIns="91440" bIns="45720" rtlCol="0" anchor="b">
            <a:noAutofit/>
          </a:bodyPr>
          <a:lstStyle/>
          <a:p>
            <a:pPr algn="ctr">
              <a:lnSpc>
                <a:spcPct val="80000"/>
              </a:lnSpc>
            </a:pPr>
            <a:r>
              <a:rPr lang="en-US" sz="21500" b="1">
                <a:solidFill>
                  <a:srgbClr val="FFFFFF"/>
                </a:solidFill>
                <a:effectLst>
                  <a:outerShdw blurRad="38100" dist="38100" dir="2700000" algn="tl">
                    <a:srgbClr val="000000">
                      <a:alpha val="43137"/>
                    </a:srgbClr>
                  </a:outerShdw>
                </a:effectLst>
                <a:latin typeface="Sagona Book" panose="02020503050505020204" pitchFamily="18" charset="0"/>
              </a:rPr>
              <a:t>Thank You</a:t>
            </a:r>
          </a:p>
        </p:txBody>
      </p:sp>
    </p:spTree>
    <p:extLst>
      <p:ext uri="{BB962C8B-B14F-4D97-AF65-F5344CB8AC3E}">
        <p14:creationId xmlns:p14="http://schemas.microsoft.com/office/powerpoint/2010/main" val="1678745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10EFB-0D24-15EB-B97C-31111AB323DD}"/>
              </a:ext>
            </a:extLst>
          </p:cNvPr>
          <p:cNvSpPr>
            <a:spLocks noGrp="1"/>
          </p:cNvSpPr>
          <p:nvPr>
            <p:ph type="title"/>
          </p:nvPr>
        </p:nvSpPr>
        <p:spPr>
          <a:xfrm>
            <a:off x="706299" y="639763"/>
            <a:ext cx="3947998" cy="5492750"/>
          </a:xfrm>
        </p:spPr>
        <p:txBody>
          <a:bodyPr>
            <a:normAutofit/>
          </a:bodyPr>
          <a:lstStyle/>
          <a:p>
            <a:r>
              <a:rPr lang="en-US" sz="5100">
                <a:solidFill>
                  <a:srgbClr val="FFFFFF"/>
                </a:solidFill>
                <a:effectLst/>
                <a:latin typeface="Sagona Book" panose="02020503050505020204" pitchFamily="18" charset="0"/>
                <a:ea typeface="Times New Roman" panose="02020603050405020304" pitchFamily="18" charset="0"/>
                <a:cs typeface="Arial" panose="020B0604020202020204" pitchFamily="34" charset="0"/>
              </a:rPr>
              <a:t>Background information on the dataset and its relevance</a:t>
            </a:r>
            <a:br>
              <a:rPr lang="en-US" sz="5100">
                <a:solidFill>
                  <a:srgbClr val="FFFFFF"/>
                </a:solidFill>
                <a:effectLst/>
                <a:latin typeface="Sagona Book" panose="02020503050505020204" pitchFamily="18" charset="0"/>
                <a:ea typeface="Calibri" panose="020F0502020204030204" pitchFamily="34" charset="0"/>
                <a:cs typeface="Arial" panose="020B0604020202020204" pitchFamily="34" charset="0"/>
              </a:rPr>
            </a:br>
            <a:endParaRPr lang="en-US" sz="5100">
              <a:solidFill>
                <a:srgbClr val="FFFFFF"/>
              </a:solidFill>
              <a:latin typeface="Sagona Book" panose="02020503050505020204" pitchFamily="18" charset="0"/>
            </a:endParaRPr>
          </a:p>
        </p:txBody>
      </p:sp>
      <p:cxnSp>
        <p:nvCxnSpPr>
          <p:cNvPr id="17" name="Straight Connector 16">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EC2E77-0E18-CAA1-3916-ACBD30D61428}"/>
              </a:ext>
            </a:extLst>
          </p:cNvPr>
          <p:cNvSpPr>
            <a:spLocks noGrp="1"/>
          </p:cNvSpPr>
          <p:nvPr>
            <p:ph idx="1"/>
          </p:nvPr>
        </p:nvSpPr>
        <p:spPr>
          <a:xfrm>
            <a:off x="5288348" y="0"/>
            <a:ext cx="6903647" cy="6858000"/>
          </a:xfrm>
        </p:spPr>
        <p:txBody>
          <a:bodyPr anchor="ctr">
            <a:normAutofit/>
          </a:bodyPr>
          <a:lstStyle/>
          <a:p>
            <a:pPr algn="just"/>
            <a:endParaRPr lang="en-US" sz="2300">
              <a:latin typeface="Sagona Book" panose="02020503050505020204" pitchFamily="18" charset="0"/>
            </a:endParaRPr>
          </a:p>
          <a:p>
            <a:pPr algn="just"/>
            <a:r>
              <a:rPr lang="en-US" sz="2300">
                <a:latin typeface="Sagona Book" panose="02020503050505020204" pitchFamily="18" charset="0"/>
              </a:rPr>
              <a:t>Credit card fraud is a wide-ranging term for theft and fraud committed using or involving a payment card, such as a credit card or debit card, as a fraudulent source of funds in a transaction. The purpose may be to obtain goods without paying or to obtain unauthorized funds from an account. Credit card fraud is also an adjunct to identity theft. Although incidences of credit card fraud are limited to about 0.1% of all card transactions, they have resulted in huge financial losses as the fraudulent transactions have been large value transactions. It is important that credit card companies are able to recognize fraudulent credit card transactions so that customers are not charged for items that they did not purchase. </a:t>
            </a:r>
          </a:p>
        </p:txBody>
      </p:sp>
    </p:spTree>
    <p:extLst>
      <p:ext uri="{BB962C8B-B14F-4D97-AF65-F5344CB8AC3E}">
        <p14:creationId xmlns:p14="http://schemas.microsoft.com/office/powerpoint/2010/main" val="124290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31EE1-95B7-9BC9-A02A-CC1587DB7C91}"/>
              </a:ext>
            </a:extLst>
          </p:cNvPr>
          <p:cNvSpPr>
            <a:spLocks noGrp="1"/>
          </p:cNvSpPr>
          <p:nvPr>
            <p:ph type="title"/>
          </p:nvPr>
        </p:nvSpPr>
        <p:spPr>
          <a:xfrm>
            <a:off x="706299" y="639763"/>
            <a:ext cx="3947998" cy="5492750"/>
          </a:xfrm>
        </p:spPr>
        <p:txBody>
          <a:bodyPr>
            <a:normAutofit/>
          </a:bodyPr>
          <a:lstStyle/>
          <a:p>
            <a:r>
              <a:rPr lang="en-US" sz="6000">
                <a:solidFill>
                  <a:srgbClr val="FFFFFF"/>
                </a:solidFill>
                <a:latin typeface="Sagona Book" panose="02020503050505020204" pitchFamily="18" charset="0"/>
              </a:rPr>
              <a:t>Overview of the Dataset</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504BD1-178F-FAE8-2A19-F1E08CF31876}"/>
              </a:ext>
            </a:extLst>
          </p:cNvPr>
          <p:cNvSpPr>
            <a:spLocks noGrp="1"/>
          </p:cNvSpPr>
          <p:nvPr>
            <p:ph idx="1"/>
          </p:nvPr>
        </p:nvSpPr>
        <p:spPr>
          <a:xfrm>
            <a:off x="5058034" y="94593"/>
            <a:ext cx="7220676" cy="6857999"/>
          </a:xfrm>
        </p:spPr>
        <p:txBody>
          <a:bodyPr anchor="ctr">
            <a:noAutofit/>
          </a:bodyPr>
          <a:lstStyle/>
          <a:p>
            <a:pPr marL="0" indent="0" algn="just">
              <a:buNone/>
            </a:pPr>
            <a:r>
              <a:rPr lang="en-US" sz="2300">
                <a:latin typeface="Sagona Book" panose="02020503050505020204" pitchFamily="18" charset="0"/>
              </a:rPr>
              <a:t>The dataset contains transactions made by credit cards in September 2013 by European cardholders, where we have 492 frauds out of 284,807 transactions. The dataset is highly unbalanced, in which the proportion of the fraud transactions is only 0.172%. It contains 30 independent variables including 2 numerical features, ‘Time’ and ‘Amount’, and 28 principal components obtained with PCA. Feature 'Time' is a timestamp, which means the seconds elapsed between each transaction and the first transaction in the dataset. The feature 'Amount' is the transaction Amount, and this feature can be used for example-dependent cost-sensitive learning. Feature class is the response variable and it takes value 1 for fraud transactions and 0 for normal ones. Finally, 29 independent variables and one dependent variable are included in our research.</a:t>
            </a:r>
          </a:p>
          <a:p>
            <a:pPr marL="0" indent="0" algn="just">
              <a:buNone/>
            </a:pPr>
            <a:r>
              <a:rPr lang="en-US" sz="2300">
                <a:latin typeface="Sagona Book" panose="02020503050505020204" pitchFamily="18" charset="0"/>
              </a:rPr>
              <a:t>Data: https://www.kaggle.com/datasets/mlg-ulb/creditcardfraud</a:t>
            </a:r>
          </a:p>
        </p:txBody>
      </p:sp>
    </p:spTree>
    <p:extLst>
      <p:ext uri="{BB962C8B-B14F-4D97-AF65-F5344CB8AC3E}">
        <p14:creationId xmlns:p14="http://schemas.microsoft.com/office/powerpoint/2010/main" val="2809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BB6E7-4BDE-F2D7-EFDC-823E09E0E910}"/>
              </a:ext>
            </a:extLst>
          </p:cNvPr>
          <p:cNvSpPr>
            <a:spLocks noGrp="1"/>
          </p:cNvSpPr>
          <p:nvPr>
            <p:ph type="title"/>
          </p:nvPr>
        </p:nvSpPr>
        <p:spPr>
          <a:xfrm>
            <a:off x="637859" y="858829"/>
            <a:ext cx="10916281" cy="4369923"/>
          </a:xfrm>
        </p:spPr>
        <p:txBody>
          <a:bodyPr vert="horz" lIns="91440" tIns="45720" rIns="91440" bIns="45720" rtlCol="0" anchor="b">
            <a:normAutofit fontScale="90000"/>
          </a:bodyPr>
          <a:lstStyle/>
          <a:p>
            <a:pPr algn="ctr"/>
            <a:r>
              <a:rPr lang="en-US" sz="11500" b="1">
                <a:solidFill>
                  <a:srgbClr val="FFFFFF"/>
                </a:solidFill>
                <a:latin typeface="Sagona Book" panose="02020503050505020204" pitchFamily="18" charset="0"/>
              </a:rPr>
              <a:t> Actionable Insights derived from the dataset</a:t>
            </a:r>
          </a:p>
        </p:txBody>
      </p:sp>
    </p:spTree>
    <p:extLst>
      <p:ext uri="{BB962C8B-B14F-4D97-AF65-F5344CB8AC3E}">
        <p14:creationId xmlns:p14="http://schemas.microsoft.com/office/powerpoint/2010/main" val="400918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8909-9DD0-DE59-531A-3B266E1679C7}"/>
              </a:ext>
            </a:extLst>
          </p:cNvPr>
          <p:cNvSpPr>
            <a:spLocks noGrp="1"/>
          </p:cNvSpPr>
          <p:nvPr>
            <p:ph type="title"/>
          </p:nvPr>
        </p:nvSpPr>
        <p:spPr>
          <a:xfrm>
            <a:off x="657224" y="499533"/>
            <a:ext cx="10772775" cy="1658198"/>
          </a:xfrm>
        </p:spPr>
        <p:txBody>
          <a:bodyPr>
            <a:normAutofit/>
          </a:bodyPr>
          <a:lstStyle/>
          <a:p>
            <a:r>
              <a:rPr lang="en-US">
                <a:latin typeface="Sagona Book" panose="02020503050505020204" pitchFamily="18" charset="0"/>
              </a:rPr>
              <a:t>Insights # 1</a:t>
            </a:r>
          </a:p>
        </p:txBody>
      </p:sp>
      <p:sp>
        <p:nvSpPr>
          <p:cNvPr id="3" name="Content Placeholder 2">
            <a:extLst>
              <a:ext uri="{FF2B5EF4-FFF2-40B4-BE49-F238E27FC236}">
                <a16:creationId xmlns:a16="http://schemas.microsoft.com/office/drawing/2014/main" id="{A1253BE8-2AC8-EA80-6309-A2F62CF33BB1}"/>
              </a:ext>
            </a:extLst>
          </p:cNvPr>
          <p:cNvSpPr>
            <a:spLocks noGrp="1"/>
          </p:cNvSpPr>
          <p:nvPr>
            <p:ph idx="1"/>
          </p:nvPr>
        </p:nvSpPr>
        <p:spPr>
          <a:xfrm>
            <a:off x="676656" y="2011680"/>
            <a:ext cx="6875611" cy="3766185"/>
          </a:xfrm>
        </p:spPr>
        <p:txBody>
          <a:bodyPr>
            <a:normAutofit/>
          </a:bodyPr>
          <a:lstStyle/>
          <a:p>
            <a:r>
              <a:rPr lang="en-US" sz="2800" b="1" i="1">
                <a:latin typeface="Sagona Book" panose="02020503050505020204" pitchFamily="18" charset="0"/>
              </a:rPr>
              <a:t>Imbalanced Class Problem.</a:t>
            </a:r>
          </a:p>
          <a:p>
            <a:endParaRPr lang="en-US">
              <a:latin typeface="Sagona Book" panose="02020503050505020204" pitchFamily="18" charset="0"/>
            </a:endParaRPr>
          </a:p>
          <a:p>
            <a:r>
              <a:rPr lang="en-US">
                <a:latin typeface="Sagona Book" panose="02020503050505020204" pitchFamily="18" charset="0"/>
              </a:rPr>
              <a:t>Fraudulent transactions account for a small percentage of total transactions.</a:t>
            </a:r>
          </a:p>
          <a:p>
            <a:r>
              <a:rPr lang="en-US">
                <a:latin typeface="Sagona Book" panose="02020503050505020204" pitchFamily="18" charset="0"/>
              </a:rPr>
              <a:t>Only 0.17% of the total </a:t>
            </a:r>
            <a:r>
              <a:rPr lang="en-US" err="1">
                <a:latin typeface="Sagona Book" panose="02020503050505020204" pitchFamily="18" charset="0"/>
              </a:rPr>
              <a:t>transcations</a:t>
            </a:r>
            <a:r>
              <a:rPr lang="en-US">
                <a:latin typeface="Sagona Book" panose="02020503050505020204" pitchFamily="18" charset="0"/>
              </a:rPr>
              <a:t> consist of fraudulent </a:t>
            </a:r>
            <a:r>
              <a:rPr lang="en-US" err="1">
                <a:latin typeface="Sagona Book" panose="02020503050505020204" pitchFamily="18" charset="0"/>
              </a:rPr>
              <a:t>transactions.This</a:t>
            </a:r>
            <a:r>
              <a:rPr lang="en-US">
                <a:latin typeface="Sagona Book" panose="02020503050505020204" pitchFamily="18" charset="0"/>
              </a:rPr>
              <a:t> suggests that fraudulent transactions are not frequently happening and that most credit card transactions are non-fraudulent transactions.</a:t>
            </a:r>
          </a:p>
          <a:p>
            <a:endParaRPr lang="en-US" sz="1700">
              <a:latin typeface="Sagona Book" panose="02020503050505020204" pitchFamily="18" charset="0"/>
            </a:endParaRPr>
          </a:p>
          <a:p>
            <a:endParaRPr lang="en-US" sz="1700">
              <a:latin typeface="Sagona Book" panose="02020503050505020204" pitchFamily="18" charset="0"/>
            </a:endParaRPr>
          </a:p>
          <a:p>
            <a:endParaRPr lang="en-US" sz="1700">
              <a:latin typeface="Sagona Book" panose="02020503050505020204" pitchFamily="18" charset="0"/>
            </a:endParaRPr>
          </a:p>
        </p:txBody>
      </p:sp>
      <p:pic>
        <p:nvPicPr>
          <p:cNvPr id="4" name="Picture 3" descr="Chart, pie chart&#10;&#10;Description automatically generated">
            <a:extLst>
              <a:ext uri="{FF2B5EF4-FFF2-40B4-BE49-F238E27FC236}">
                <a16:creationId xmlns:a16="http://schemas.microsoft.com/office/drawing/2014/main" id="{64E729B6-DB0E-EF27-3F00-3D2E1EBFB76A}"/>
              </a:ext>
            </a:extLst>
          </p:cNvPr>
          <p:cNvPicPr>
            <a:picLocks noChangeAspect="1"/>
          </p:cNvPicPr>
          <p:nvPr/>
        </p:nvPicPr>
        <p:blipFill rotWithShape="1">
          <a:blip r:embed="rId2"/>
          <a:srcRect l="3107" r="-2" b="-2"/>
          <a:stretch/>
        </p:blipFill>
        <p:spPr>
          <a:xfrm>
            <a:off x="8046063" y="527730"/>
            <a:ext cx="3383936" cy="3440068"/>
          </a:xfrm>
          <a:prstGeom prst="rect">
            <a:avLst/>
          </a:prstGeom>
        </p:spPr>
      </p:pic>
    </p:spTree>
    <p:extLst>
      <p:ext uri="{BB962C8B-B14F-4D97-AF65-F5344CB8AC3E}">
        <p14:creationId xmlns:p14="http://schemas.microsoft.com/office/powerpoint/2010/main" val="3853976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8909-9DD0-DE59-531A-3B266E1679C7}"/>
              </a:ext>
            </a:extLst>
          </p:cNvPr>
          <p:cNvSpPr>
            <a:spLocks noGrp="1"/>
          </p:cNvSpPr>
          <p:nvPr>
            <p:ph type="title"/>
          </p:nvPr>
        </p:nvSpPr>
        <p:spPr>
          <a:xfrm>
            <a:off x="657224" y="499533"/>
            <a:ext cx="10772775" cy="1658198"/>
          </a:xfrm>
        </p:spPr>
        <p:txBody>
          <a:bodyPr>
            <a:normAutofit/>
          </a:bodyPr>
          <a:lstStyle/>
          <a:p>
            <a:r>
              <a:rPr lang="en-US">
                <a:latin typeface="Sagona Book" panose="02020503050505020204" pitchFamily="18" charset="0"/>
              </a:rPr>
              <a:t>Insights # 2</a:t>
            </a:r>
          </a:p>
        </p:txBody>
      </p:sp>
      <p:sp>
        <p:nvSpPr>
          <p:cNvPr id="3" name="Content Placeholder 2">
            <a:extLst>
              <a:ext uri="{FF2B5EF4-FFF2-40B4-BE49-F238E27FC236}">
                <a16:creationId xmlns:a16="http://schemas.microsoft.com/office/drawing/2014/main" id="{A1253BE8-2AC8-EA80-6309-A2F62CF33BB1}"/>
              </a:ext>
            </a:extLst>
          </p:cNvPr>
          <p:cNvSpPr>
            <a:spLocks noGrp="1"/>
          </p:cNvSpPr>
          <p:nvPr>
            <p:ph idx="1"/>
          </p:nvPr>
        </p:nvSpPr>
        <p:spPr>
          <a:xfrm>
            <a:off x="676656" y="2011680"/>
            <a:ext cx="6875611" cy="3766185"/>
          </a:xfrm>
        </p:spPr>
        <p:txBody>
          <a:bodyPr>
            <a:normAutofit lnSpcReduction="10000"/>
          </a:bodyPr>
          <a:lstStyle/>
          <a:p>
            <a:r>
              <a:rPr lang="en-US" sz="2800" b="1" i="1">
                <a:latin typeface="Sagona Book" panose="02020503050505020204" pitchFamily="18" charset="0"/>
              </a:rPr>
              <a:t>Class Distribution by Time</a:t>
            </a:r>
          </a:p>
          <a:p>
            <a:pPr marL="685800" marR="0">
              <a:spcBef>
                <a:spcPts val="0"/>
              </a:spcBef>
              <a:spcAft>
                <a:spcPts val="0"/>
              </a:spcAft>
            </a:pPr>
            <a:endParaRPr lang="en-US">
              <a:effectLst/>
              <a:latin typeface="Sagona Book" panose="020205030505050202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a:solidFill>
                  <a:srgbClr val="374151"/>
                </a:solidFill>
                <a:effectLst/>
                <a:latin typeface="Sagona Book" panose="02020503050505020204" pitchFamily="18" charset="0"/>
                <a:ea typeface="Times New Roman" panose="02020603050405020304" pitchFamily="18" charset="0"/>
                <a:cs typeface="Arial" panose="020B0604020202020204" pitchFamily="34" charset="0"/>
              </a:rPr>
              <a:t>There is a clear pattern of fraud transactions over 24 hours</a:t>
            </a:r>
            <a:endParaRPr lang="en-US">
              <a:solidFill>
                <a:srgbClr val="374151"/>
              </a:solidFill>
              <a:effectLst/>
              <a:latin typeface="Sagona Book" panose="02020503050505020204" pitchFamily="18"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a:solidFill>
                  <a:srgbClr val="374151"/>
                </a:solidFill>
                <a:effectLst/>
                <a:latin typeface="Sagona Book" panose="02020503050505020204" pitchFamily="18" charset="0"/>
                <a:ea typeface="Times New Roman" panose="02020603050405020304" pitchFamily="18" charset="0"/>
                <a:cs typeface="Arial" panose="020B0604020202020204" pitchFamily="34" charset="0"/>
              </a:rPr>
              <a:t>The percentage of fraud transactions is higher during the late night and early morning hours</a:t>
            </a:r>
            <a:endParaRPr lang="en-US">
              <a:solidFill>
                <a:srgbClr val="374151"/>
              </a:solidFill>
              <a:effectLst/>
              <a:latin typeface="Sagona Book" panose="02020503050505020204" pitchFamily="18"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a:solidFill>
                  <a:srgbClr val="374151"/>
                </a:solidFill>
                <a:effectLst/>
                <a:latin typeface="Sagona Book" panose="02020503050505020204" pitchFamily="18" charset="0"/>
                <a:ea typeface="Times New Roman" panose="02020603050405020304" pitchFamily="18" charset="0"/>
                <a:cs typeface="Arial" panose="020B0604020202020204" pitchFamily="34" charset="0"/>
              </a:rPr>
              <a:t>Fraudsters might be taking advantage of low transaction volume during these hours</a:t>
            </a:r>
            <a:endParaRPr lang="en-US">
              <a:solidFill>
                <a:srgbClr val="374151"/>
              </a:solidFill>
              <a:effectLst/>
              <a:latin typeface="Sagona Book" panose="02020503050505020204" pitchFamily="18" charset="0"/>
              <a:ea typeface="Calibri" panose="020F0502020204030204" pitchFamily="34" charset="0"/>
              <a:cs typeface="Arial" panose="020B0604020202020204" pitchFamily="34" charset="0"/>
            </a:endParaRPr>
          </a:p>
          <a:p>
            <a:endParaRPr lang="en-US">
              <a:latin typeface="Sagona Book" panose="02020503050505020204" pitchFamily="18" charset="0"/>
            </a:endParaRPr>
          </a:p>
          <a:p>
            <a:endParaRPr lang="en-US">
              <a:latin typeface="Sagona Book" panose="02020503050505020204" pitchFamily="18" charset="0"/>
            </a:endParaRPr>
          </a:p>
          <a:p>
            <a:endParaRPr lang="en-US">
              <a:latin typeface="Sagona Book" panose="02020503050505020204" pitchFamily="18" charset="0"/>
            </a:endParaRPr>
          </a:p>
        </p:txBody>
      </p:sp>
      <p:pic>
        <p:nvPicPr>
          <p:cNvPr id="8" name="Picture 7" descr="Chart, histogram&#10;&#10;Description automatically generated">
            <a:extLst>
              <a:ext uri="{FF2B5EF4-FFF2-40B4-BE49-F238E27FC236}">
                <a16:creationId xmlns:a16="http://schemas.microsoft.com/office/drawing/2014/main" id="{59F016C7-D611-E28D-2BF3-27B485BF5F61}"/>
              </a:ext>
            </a:extLst>
          </p:cNvPr>
          <p:cNvPicPr>
            <a:picLocks noChangeAspect="1"/>
          </p:cNvPicPr>
          <p:nvPr/>
        </p:nvPicPr>
        <p:blipFill>
          <a:blip r:embed="rId2"/>
          <a:stretch>
            <a:fillRect/>
          </a:stretch>
        </p:blipFill>
        <p:spPr>
          <a:xfrm>
            <a:off x="7454500" y="1843957"/>
            <a:ext cx="4599413" cy="3554382"/>
          </a:xfrm>
          <a:prstGeom prst="rect">
            <a:avLst/>
          </a:prstGeom>
        </p:spPr>
      </p:pic>
    </p:spTree>
    <p:extLst>
      <p:ext uri="{BB962C8B-B14F-4D97-AF65-F5344CB8AC3E}">
        <p14:creationId xmlns:p14="http://schemas.microsoft.com/office/powerpoint/2010/main" val="1705383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8909-9DD0-DE59-531A-3B266E1679C7}"/>
              </a:ext>
            </a:extLst>
          </p:cNvPr>
          <p:cNvSpPr>
            <a:spLocks noGrp="1"/>
          </p:cNvSpPr>
          <p:nvPr>
            <p:ph type="title"/>
          </p:nvPr>
        </p:nvSpPr>
        <p:spPr>
          <a:xfrm>
            <a:off x="542924" y="0"/>
            <a:ext cx="10772775" cy="1658198"/>
          </a:xfrm>
        </p:spPr>
        <p:txBody>
          <a:bodyPr>
            <a:normAutofit/>
          </a:bodyPr>
          <a:lstStyle/>
          <a:p>
            <a:r>
              <a:rPr lang="en-US">
                <a:latin typeface="Sagona Book" panose="02020503050505020204" pitchFamily="18" charset="0"/>
              </a:rPr>
              <a:t>Insights # 3</a:t>
            </a:r>
          </a:p>
        </p:txBody>
      </p:sp>
      <p:sp>
        <p:nvSpPr>
          <p:cNvPr id="3" name="Content Placeholder 2">
            <a:extLst>
              <a:ext uri="{FF2B5EF4-FFF2-40B4-BE49-F238E27FC236}">
                <a16:creationId xmlns:a16="http://schemas.microsoft.com/office/drawing/2014/main" id="{A1253BE8-2AC8-EA80-6309-A2F62CF33BB1}"/>
              </a:ext>
            </a:extLst>
          </p:cNvPr>
          <p:cNvSpPr>
            <a:spLocks noGrp="1"/>
          </p:cNvSpPr>
          <p:nvPr>
            <p:ph idx="1"/>
          </p:nvPr>
        </p:nvSpPr>
        <p:spPr>
          <a:xfrm>
            <a:off x="141890" y="1297640"/>
            <a:ext cx="8376822" cy="4975412"/>
          </a:xfrm>
        </p:spPr>
        <p:txBody>
          <a:bodyPr>
            <a:normAutofit fontScale="25000" lnSpcReduction="20000"/>
          </a:bodyPr>
          <a:lstStyle/>
          <a:p>
            <a:r>
              <a:rPr lang="en-US" sz="11200" b="1" i="1">
                <a:latin typeface="Sagona Book" panose="02020503050505020204" pitchFamily="18" charset="0"/>
              </a:rPr>
              <a:t>Distribution of Transaction amount</a:t>
            </a:r>
          </a:p>
          <a:p>
            <a:pPr>
              <a:lnSpc>
                <a:spcPct val="120000"/>
              </a:lnSpc>
              <a:buFont typeface="Arial" panose="020B0604020202020204" pitchFamily="34" charset="0"/>
              <a:buChar char="•"/>
            </a:pPr>
            <a:r>
              <a:rPr lang="en-US" sz="7200">
                <a:latin typeface="Sagona Book" panose="02020503050505020204" pitchFamily="18" charset="0"/>
              </a:rPr>
              <a:t>Fraudulent transactions are mostly skewed towards lower amount whereas non-fraudulent transactions are </a:t>
            </a:r>
            <a:r>
              <a:rPr lang="en-US" sz="7200" err="1">
                <a:latin typeface="Sagona Book" panose="02020503050505020204" pitchFamily="18" charset="0"/>
              </a:rPr>
              <a:t>spreaded</a:t>
            </a:r>
            <a:r>
              <a:rPr lang="en-US" sz="7200">
                <a:latin typeface="Sagona Book" panose="02020503050505020204" pitchFamily="18" charset="0"/>
              </a:rPr>
              <a:t> across low to high amount.</a:t>
            </a:r>
          </a:p>
          <a:p>
            <a:pPr>
              <a:lnSpc>
                <a:spcPct val="120000"/>
              </a:lnSpc>
              <a:buFont typeface="Arial" panose="020B0604020202020204" pitchFamily="34" charset="0"/>
              <a:buChar char="•"/>
            </a:pPr>
            <a:r>
              <a:rPr lang="en-US" sz="7200">
                <a:solidFill>
                  <a:srgbClr val="374151"/>
                </a:solidFill>
                <a:latin typeface="Sagona Book" panose="02020503050505020204" pitchFamily="18" charset="0"/>
                <a:ea typeface="Times New Roman" panose="02020603050405020304" pitchFamily="18" charset="0"/>
                <a:cs typeface="Arial" panose="020B0604020202020204" pitchFamily="34" charset="0"/>
              </a:rPr>
              <a:t>Most fraudulent transactions are of small amounts. The</a:t>
            </a:r>
            <a:r>
              <a:rPr lang="en-US" sz="7200">
                <a:latin typeface="Sagona Book" panose="02020503050505020204" pitchFamily="18" charset="0"/>
              </a:rPr>
              <a:t> maximum amount involved with fraudulent transactions is less than 10K whereas that in non-fraudulent transactions is above 10K.</a:t>
            </a:r>
          </a:p>
          <a:p>
            <a:pPr>
              <a:lnSpc>
                <a:spcPct val="120000"/>
              </a:lnSpc>
              <a:buFont typeface="Arial" panose="020B0604020202020204" pitchFamily="34" charset="0"/>
              <a:buChar char="•"/>
            </a:pPr>
            <a:r>
              <a:rPr lang="en-US" sz="7200">
                <a:latin typeface="Sagona Book" panose="02020503050505020204" pitchFamily="18" charset="0"/>
              </a:rPr>
              <a:t>We can infer that 'Amount' column has a significant prediction power in this dataset.</a:t>
            </a:r>
          </a:p>
          <a:p>
            <a:pPr>
              <a:lnSpc>
                <a:spcPct val="120000"/>
              </a:lnSpc>
              <a:buFont typeface="Arial" panose="020B0604020202020204" pitchFamily="34" charset="0"/>
              <a:buChar char="•"/>
            </a:pPr>
            <a:r>
              <a:rPr lang="en-US" sz="7200">
                <a:latin typeface="Sagona Book" panose="02020503050505020204" pitchFamily="18" charset="0"/>
              </a:rPr>
              <a:t>The maximum amount involved in fraudulent transaction is 2125.00 whereas that in non-fraudulent is 25691.00.The "Amount" feature has a wide range of values and needs to be standardized before it can be used in the model.</a:t>
            </a:r>
          </a:p>
          <a:p>
            <a:endParaRPr lang="en-US" sz="7200">
              <a:latin typeface="Sagona Book" panose="02020503050505020204" pitchFamily="18" charset="0"/>
            </a:endParaRPr>
          </a:p>
          <a:p>
            <a:pPr>
              <a:buFont typeface="Arial" panose="020B0604020202020204" pitchFamily="34" charset="0"/>
              <a:buChar char="•"/>
            </a:pPr>
            <a:endParaRPr lang="en-US" sz="7200">
              <a:latin typeface="Sagona Book" panose="02020503050505020204" pitchFamily="18" charset="0"/>
            </a:endParaRPr>
          </a:p>
          <a:p>
            <a:endParaRPr lang="en-US" sz="1700">
              <a:latin typeface="Sagona Book" panose="02020503050505020204" pitchFamily="18" charset="0"/>
            </a:endParaRPr>
          </a:p>
        </p:txBody>
      </p:sp>
      <p:pic>
        <p:nvPicPr>
          <p:cNvPr id="5" name="Picture 4" descr="Chart&#10;&#10;Description automatically generated">
            <a:extLst>
              <a:ext uri="{FF2B5EF4-FFF2-40B4-BE49-F238E27FC236}">
                <a16:creationId xmlns:a16="http://schemas.microsoft.com/office/drawing/2014/main" id="{0C5A5CB5-3DFE-56AB-0F02-920503F35E09}"/>
              </a:ext>
            </a:extLst>
          </p:cNvPr>
          <p:cNvPicPr>
            <a:picLocks noChangeAspect="1"/>
          </p:cNvPicPr>
          <p:nvPr/>
        </p:nvPicPr>
        <p:blipFill rotWithShape="1">
          <a:blip r:embed="rId2"/>
          <a:srcRect r="38028"/>
          <a:stretch/>
        </p:blipFill>
        <p:spPr>
          <a:xfrm>
            <a:off x="8375642" y="2200465"/>
            <a:ext cx="3674468" cy="4200735"/>
          </a:xfrm>
          <a:prstGeom prst="rect">
            <a:avLst/>
          </a:prstGeom>
        </p:spPr>
      </p:pic>
    </p:spTree>
    <p:extLst>
      <p:ext uri="{BB962C8B-B14F-4D97-AF65-F5344CB8AC3E}">
        <p14:creationId xmlns:p14="http://schemas.microsoft.com/office/powerpoint/2010/main" val="1203823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8909-9DD0-DE59-531A-3B266E1679C7}"/>
              </a:ext>
            </a:extLst>
          </p:cNvPr>
          <p:cNvSpPr>
            <a:spLocks noGrp="1"/>
          </p:cNvSpPr>
          <p:nvPr>
            <p:ph type="title"/>
          </p:nvPr>
        </p:nvSpPr>
        <p:spPr>
          <a:xfrm>
            <a:off x="657225" y="499533"/>
            <a:ext cx="6972607" cy="1658198"/>
          </a:xfrm>
        </p:spPr>
        <p:txBody>
          <a:bodyPr>
            <a:normAutofit/>
          </a:bodyPr>
          <a:lstStyle/>
          <a:p>
            <a:r>
              <a:rPr lang="en-US">
                <a:latin typeface="Sagona Book" panose="02020503050505020204" pitchFamily="18" charset="0"/>
              </a:rPr>
              <a:t>Insights # 4</a:t>
            </a:r>
          </a:p>
        </p:txBody>
      </p:sp>
      <p:sp>
        <p:nvSpPr>
          <p:cNvPr id="3" name="Content Placeholder 2">
            <a:extLst>
              <a:ext uri="{FF2B5EF4-FFF2-40B4-BE49-F238E27FC236}">
                <a16:creationId xmlns:a16="http://schemas.microsoft.com/office/drawing/2014/main" id="{A1253BE8-2AC8-EA80-6309-A2F62CF33BB1}"/>
              </a:ext>
            </a:extLst>
          </p:cNvPr>
          <p:cNvSpPr>
            <a:spLocks noGrp="1"/>
          </p:cNvSpPr>
          <p:nvPr>
            <p:ph idx="1"/>
          </p:nvPr>
        </p:nvSpPr>
        <p:spPr>
          <a:xfrm>
            <a:off x="676657" y="2011680"/>
            <a:ext cx="6953176" cy="3766185"/>
          </a:xfrm>
        </p:spPr>
        <p:txBody>
          <a:bodyPr>
            <a:noAutofit/>
          </a:bodyPr>
          <a:lstStyle/>
          <a:p>
            <a:r>
              <a:rPr lang="en-US" sz="2000" b="1" i="1">
                <a:latin typeface="Sagona Book" panose="02020503050505020204" pitchFamily="18" charset="0"/>
              </a:rPr>
              <a:t>Transactional Patterns</a:t>
            </a:r>
          </a:p>
          <a:p>
            <a:r>
              <a:rPr lang="en-US" sz="1800">
                <a:latin typeface="Sagona Book" panose="02020503050505020204" pitchFamily="18" charset="0"/>
              </a:rPr>
              <a:t>By analyzing transaction patterns, it is possible to identify fraudulent activities. For instance, if there is a sudden increase in transactions or transactions that are significantly larger than usual, it could be an indication of fraud. By identifying such patterns, companies can investigate further and take appropriate action.</a:t>
            </a:r>
          </a:p>
          <a:p>
            <a:endParaRPr lang="en-US" sz="1800">
              <a:latin typeface="Sagona Book" panose="02020503050505020204" pitchFamily="18" charset="0"/>
            </a:endParaRPr>
          </a:p>
          <a:p>
            <a:r>
              <a:rPr lang="en-US" sz="1800">
                <a:latin typeface="Sagona Book" panose="02020503050505020204" pitchFamily="18" charset="0"/>
              </a:rPr>
              <a:t>Fraudulent transactions have different patterns from non-fraudulent transactions: A comparison of the distribution of anonymized features between fraudulent and non-fraudulent transactions reveals that the two types of transactions have different patterns. For example, fraudulent transactions tend to have lower values of V4 and V14, and higher values of V2 and V11.</a:t>
            </a:r>
          </a:p>
        </p:txBody>
      </p:sp>
      <p:pic>
        <p:nvPicPr>
          <p:cNvPr id="6" name="Picture 5" descr="Chart, box and whisker chart&#10;&#10;Description automatically generated">
            <a:extLst>
              <a:ext uri="{FF2B5EF4-FFF2-40B4-BE49-F238E27FC236}">
                <a16:creationId xmlns:a16="http://schemas.microsoft.com/office/drawing/2014/main" id="{46C6189C-0043-B42A-E975-B2E7B9D2580E}"/>
              </a:ext>
            </a:extLst>
          </p:cNvPr>
          <p:cNvPicPr>
            <a:picLocks noChangeAspect="1"/>
          </p:cNvPicPr>
          <p:nvPr/>
        </p:nvPicPr>
        <p:blipFill>
          <a:blip r:embed="rId2"/>
          <a:stretch>
            <a:fillRect/>
          </a:stretch>
        </p:blipFill>
        <p:spPr>
          <a:xfrm>
            <a:off x="8100057" y="2248086"/>
            <a:ext cx="3888181" cy="3238314"/>
          </a:xfrm>
          <a:prstGeom prst="rect">
            <a:avLst/>
          </a:prstGeom>
        </p:spPr>
      </p:pic>
    </p:spTree>
    <p:extLst>
      <p:ext uri="{BB962C8B-B14F-4D97-AF65-F5344CB8AC3E}">
        <p14:creationId xmlns:p14="http://schemas.microsoft.com/office/powerpoint/2010/main" val="289418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8909-9DD0-DE59-531A-3B266E1679C7}"/>
              </a:ext>
            </a:extLst>
          </p:cNvPr>
          <p:cNvSpPr>
            <a:spLocks noGrp="1"/>
          </p:cNvSpPr>
          <p:nvPr>
            <p:ph type="title"/>
          </p:nvPr>
        </p:nvSpPr>
        <p:spPr>
          <a:xfrm>
            <a:off x="657224" y="499533"/>
            <a:ext cx="10772775" cy="1658198"/>
          </a:xfrm>
        </p:spPr>
        <p:txBody>
          <a:bodyPr>
            <a:normAutofit/>
          </a:bodyPr>
          <a:lstStyle/>
          <a:p>
            <a:r>
              <a:rPr lang="en-US">
                <a:latin typeface="Sagona Book" panose="02020503050505020204" pitchFamily="18" charset="0"/>
              </a:rPr>
              <a:t>Insights # 5</a:t>
            </a:r>
          </a:p>
        </p:txBody>
      </p:sp>
      <p:sp>
        <p:nvSpPr>
          <p:cNvPr id="3" name="Content Placeholder 2">
            <a:extLst>
              <a:ext uri="{FF2B5EF4-FFF2-40B4-BE49-F238E27FC236}">
                <a16:creationId xmlns:a16="http://schemas.microsoft.com/office/drawing/2014/main" id="{A1253BE8-2AC8-EA80-6309-A2F62CF33BB1}"/>
              </a:ext>
            </a:extLst>
          </p:cNvPr>
          <p:cNvSpPr>
            <a:spLocks noGrp="1"/>
          </p:cNvSpPr>
          <p:nvPr>
            <p:ph idx="1"/>
          </p:nvPr>
        </p:nvSpPr>
        <p:spPr>
          <a:xfrm>
            <a:off x="676656" y="2011680"/>
            <a:ext cx="6875611" cy="3766185"/>
          </a:xfrm>
        </p:spPr>
        <p:txBody>
          <a:bodyPr>
            <a:normAutofit lnSpcReduction="10000"/>
          </a:bodyPr>
          <a:lstStyle/>
          <a:p>
            <a:endParaRPr lang="en-US" sz="2000" b="1" i="1">
              <a:latin typeface="Sagona Book" panose="02020503050505020204" pitchFamily="18" charset="0"/>
            </a:endParaRPr>
          </a:p>
          <a:p>
            <a:r>
              <a:rPr lang="en-US" b="1" i="1">
                <a:latin typeface="Sagona Book" panose="02020503050505020204" pitchFamily="18" charset="0"/>
              </a:rPr>
              <a:t>Application of ML Algorithms for predicting fraudulent transactions.</a:t>
            </a:r>
          </a:p>
          <a:p>
            <a:r>
              <a:rPr lang="en-US" sz="2000">
                <a:latin typeface="Sagona Book" panose="02020503050505020204" pitchFamily="18" charset="0"/>
              </a:rPr>
              <a:t>We can utilize the Machine Learning Algorithms with an accuracy of above 90 % for predicting fraud </a:t>
            </a:r>
            <a:r>
              <a:rPr lang="en-US" sz="2000" err="1">
                <a:latin typeface="Sagona Book" panose="02020503050505020204" pitchFamily="18" charset="0"/>
              </a:rPr>
              <a:t>transactions.Many</a:t>
            </a:r>
            <a:r>
              <a:rPr lang="en-US" sz="2000">
                <a:latin typeface="Sagona Book" panose="02020503050505020204" pitchFamily="18" charset="0"/>
              </a:rPr>
              <a:t> machine learning methods, including logistic regression, random forests, and neural networks, can identify fraudulent transactions with high accuracy. These models enable credit card firms to automate fraud detection and lessen the burden of manual </a:t>
            </a:r>
            <a:r>
              <a:rPr lang="en-US" sz="2000" err="1">
                <a:latin typeface="Sagona Book" panose="02020503050505020204" pitchFamily="18" charset="0"/>
              </a:rPr>
              <a:t>inspection.We</a:t>
            </a:r>
            <a:r>
              <a:rPr lang="en-US" sz="2000">
                <a:latin typeface="Sagona Book" panose="02020503050505020204" pitchFamily="18" charset="0"/>
              </a:rPr>
              <a:t> can also improve on this accuracy by increasing the sample size or use deep learning algorithms however at the cost of computational expense.</a:t>
            </a:r>
          </a:p>
          <a:p>
            <a:endParaRPr lang="en-US" sz="2000">
              <a:latin typeface="Sagona Book" panose="02020503050505020204" pitchFamily="18" charset="0"/>
            </a:endParaRPr>
          </a:p>
        </p:txBody>
      </p:sp>
      <p:pic>
        <p:nvPicPr>
          <p:cNvPr id="8" name="Picture 7" descr="A screenshot of a computer&#10;&#10;Description automatically generated with low confidence">
            <a:extLst>
              <a:ext uri="{FF2B5EF4-FFF2-40B4-BE49-F238E27FC236}">
                <a16:creationId xmlns:a16="http://schemas.microsoft.com/office/drawing/2014/main" id="{1C8EAA40-8D7B-ACE4-41EA-0ECDF38BCACA}"/>
              </a:ext>
            </a:extLst>
          </p:cNvPr>
          <p:cNvPicPr>
            <a:picLocks noChangeAspect="1"/>
          </p:cNvPicPr>
          <p:nvPr/>
        </p:nvPicPr>
        <p:blipFill>
          <a:blip r:embed="rId2"/>
          <a:stretch>
            <a:fillRect/>
          </a:stretch>
        </p:blipFill>
        <p:spPr>
          <a:xfrm>
            <a:off x="8026499" y="2345984"/>
            <a:ext cx="3805130" cy="1472011"/>
          </a:xfrm>
          <a:prstGeom prst="rect">
            <a:avLst/>
          </a:prstGeom>
        </p:spPr>
      </p:pic>
      <p:pic>
        <p:nvPicPr>
          <p:cNvPr id="6" name="Picture 5" descr="Text&#10;&#10;Description automatically generated">
            <a:extLst>
              <a:ext uri="{FF2B5EF4-FFF2-40B4-BE49-F238E27FC236}">
                <a16:creationId xmlns:a16="http://schemas.microsoft.com/office/drawing/2014/main" id="{DCD42986-BE07-0B89-B481-54256E7AA7E7}"/>
              </a:ext>
            </a:extLst>
          </p:cNvPr>
          <p:cNvPicPr>
            <a:picLocks noChangeAspect="1"/>
          </p:cNvPicPr>
          <p:nvPr/>
        </p:nvPicPr>
        <p:blipFill>
          <a:blip r:embed="rId3"/>
          <a:stretch>
            <a:fillRect/>
          </a:stretch>
        </p:blipFill>
        <p:spPr>
          <a:xfrm>
            <a:off x="8046063" y="4006249"/>
            <a:ext cx="3851241" cy="1303333"/>
          </a:xfrm>
          <a:prstGeom prst="rect">
            <a:avLst/>
          </a:prstGeom>
        </p:spPr>
      </p:pic>
    </p:spTree>
    <p:extLst>
      <p:ext uri="{BB962C8B-B14F-4D97-AF65-F5344CB8AC3E}">
        <p14:creationId xmlns:p14="http://schemas.microsoft.com/office/powerpoint/2010/main" val="1779684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930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 Light</vt:lpstr>
      <vt:lpstr>Sagona Book</vt:lpstr>
      <vt:lpstr>Symbol</vt:lpstr>
      <vt:lpstr>Metropolitan</vt:lpstr>
      <vt:lpstr>Fraud Detection of Transactions</vt:lpstr>
      <vt:lpstr>Background information on the dataset and its relevance </vt:lpstr>
      <vt:lpstr>Overview of the Dataset</vt:lpstr>
      <vt:lpstr> Actionable Insights derived from the dataset</vt:lpstr>
      <vt:lpstr>Insights # 1</vt:lpstr>
      <vt:lpstr>Insights # 2</vt:lpstr>
      <vt:lpstr>Insights # 3</vt:lpstr>
      <vt:lpstr>Insights # 4</vt:lpstr>
      <vt:lpstr>Insights # 5</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Actionable Insights from Credit Card Fraud Dataset"</dc:title>
  <dc:creator>haris kunju</dc:creator>
  <cp:lastModifiedBy>haris kunju</cp:lastModifiedBy>
  <cp:revision>2</cp:revision>
  <dcterms:created xsi:type="dcterms:W3CDTF">2023-02-20T09:46:53Z</dcterms:created>
  <dcterms:modified xsi:type="dcterms:W3CDTF">2023-02-22T06:37:03Z</dcterms:modified>
</cp:coreProperties>
</file>