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7" d="100"/>
          <a:sy n="77" d="100"/>
        </p:scale>
        <p:origin x="-1541" y="-7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Subtitle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Title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n-US" smtClean="0"/>
              <a:t>Click to edit Master title style</a:t>
            </a:r>
            <a:endParaRPr kumimoji="0" lang="en-US"/>
          </a:p>
        </p:txBody>
      </p:sp>
      <p:cxnSp>
        <p:nvCxnSpPr>
          <p:cNvPr id="8" name="Straight Connector 7"/>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Date Placeholder 14"/>
          <p:cNvSpPr>
            <a:spLocks noGrp="1"/>
          </p:cNvSpPr>
          <p:nvPr>
            <p:ph type="dt" sz="half" idx="10"/>
          </p:nvPr>
        </p:nvSpPr>
        <p:spPr/>
        <p:txBody>
          <a:bodyPr/>
          <a:lstStyle/>
          <a:p>
            <a:fld id="{D96206FF-4279-47A0-BF12-0FA097FDE2A3}" type="datetimeFigureOut">
              <a:rPr lang="en-US" smtClean="0"/>
              <a:t>10/1/2023</a:t>
            </a:fld>
            <a:endParaRPr lang="en-US"/>
          </a:p>
        </p:txBody>
      </p:sp>
      <p:sp>
        <p:nvSpPr>
          <p:cNvPr id="16" name="Slide Number Placeholder 15"/>
          <p:cNvSpPr>
            <a:spLocks noGrp="1"/>
          </p:cNvSpPr>
          <p:nvPr>
            <p:ph type="sldNum" sz="quarter" idx="11"/>
          </p:nvPr>
        </p:nvSpPr>
        <p:spPr/>
        <p:txBody>
          <a:bodyPr/>
          <a:lstStyle/>
          <a:p>
            <a:fld id="{35CCEFB3-CEFD-4C7B-800B-641B74B189FE}" type="slidenum">
              <a:rPr lang="en-US" smtClean="0"/>
              <a:t>‹#›</a:t>
            </a:fld>
            <a:endParaRPr lang="en-US"/>
          </a:p>
        </p:txBody>
      </p:sp>
      <p:sp>
        <p:nvSpPr>
          <p:cNvPr id="17" name="Footer Placeholder 16"/>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96206FF-4279-47A0-BF12-0FA097FDE2A3}" type="datetimeFigureOut">
              <a:rPr lang="en-US" smtClean="0"/>
              <a:t>10/1/2023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CCEFB3-CEFD-4C7B-800B-641B74B189F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96206FF-4279-47A0-BF12-0FA097FDE2A3}" type="datetimeFigureOut">
              <a:rPr lang="en-US" smtClean="0"/>
              <a:t>10/1/2023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CCEFB3-CEFD-4C7B-800B-641B74B189F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Content Placeholder 8"/>
          <p:cNvSpPr>
            <a:spLocks noGrp="1"/>
          </p:cNvSpPr>
          <p:nvPr>
            <p:ph idx="1"/>
          </p:nvPr>
        </p:nvSpPr>
        <p:spPr>
          <a:xfrm>
            <a:off x="457200" y="1524000"/>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4" name="Date Placeholder 13"/>
          <p:cNvSpPr>
            <a:spLocks noGrp="1"/>
          </p:cNvSpPr>
          <p:nvPr>
            <p:ph type="dt" sz="half" idx="14"/>
          </p:nvPr>
        </p:nvSpPr>
        <p:spPr/>
        <p:txBody>
          <a:bodyPr/>
          <a:lstStyle/>
          <a:p>
            <a:fld id="{D96206FF-4279-47A0-BF12-0FA097FDE2A3}" type="datetimeFigureOut">
              <a:rPr lang="en-US" smtClean="0"/>
              <a:t>10/1/2023</a:t>
            </a:fld>
            <a:endParaRPr lang="en-US"/>
          </a:p>
        </p:txBody>
      </p:sp>
      <p:sp>
        <p:nvSpPr>
          <p:cNvPr id="15" name="Slide Number Placeholder 14"/>
          <p:cNvSpPr>
            <a:spLocks noGrp="1"/>
          </p:cNvSpPr>
          <p:nvPr>
            <p:ph type="sldNum" sz="quarter" idx="15"/>
          </p:nvPr>
        </p:nvSpPr>
        <p:spPr/>
        <p:txBody>
          <a:bodyPr/>
          <a:lstStyle>
            <a:lvl1pPr algn="ctr">
              <a:defRPr/>
            </a:lvl1pPr>
          </a:lstStyle>
          <a:p>
            <a:fld id="{35CCEFB3-CEFD-4C7B-800B-641B74B189FE}" type="slidenum">
              <a:rPr lang="en-US" smtClean="0"/>
              <a:t>‹#›</a:t>
            </a:fld>
            <a:endParaRPr lang="en-US"/>
          </a:p>
        </p:txBody>
      </p:sp>
      <p:sp>
        <p:nvSpPr>
          <p:cNvPr id="16" name="Footer Placeholder 15"/>
          <p:cNvSpPr>
            <a:spLocks noGrp="1"/>
          </p:cNvSpPr>
          <p:nvPr>
            <p:ph type="ftr" sz="quarter" idx="16"/>
          </p:nvPr>
        </p:nvSpPr>
        <p:spPr/>
        <p:txBody>
          <a:bodyPr/>
          <a:lstStyle/>
          <a:p>
            <a:endParaRPr lang="en-US"/>
          </a:p>
        </p:txBody>
      </p:sp>
      <p:sp>
        <p:nvSpPr>
          <p:cNvPr id="17" name="Title 16"/>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96206FF-4279-47A0-BF12-0FA097FDE2A3}" type="datetimeFigureOut">
              <a:rPr lang="en-US" smtClean="0"/>
              <a:t>10/1/2023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CCEFB3-CEFD-4C7B-800B-641B74B189FE}" type="slidenum">
              <a:rPr lang="en-US" smtClean="0"/>
              <a:t>‹#›</a:t>
            </a:fld>
            <a:endParaRPr lang="en-US"/>
          </a:p>
        </p:txBody>
      </p:sp>
      <p:sp>
        <p:nvSpPr>
          <p:cNvPr id="2" name="Title 1"/>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cxnSp>
        <p:nvCxnSpPr>
          <p:cNvPr id="7" name="Straight Connector 6"/>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D96206FF-4279-47A0-BF12-0FA097FDE2A3}" type="datetimeFigureOut">
              <a:rPr lang="en-US" smtClean="0"/>
              <a:t>10/1/2023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CCEFB3-CEFD-4C7B-800B-641B74B189FE}" type="slidenum">
              <a:rPr lang="en-US" smtClean="0"/>
              <a:t>‹#›</a:t>
            </a:fld>
            <a:endParaRPr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11" name="Content Placeholder 10"/>
          <p:cNvSpPr>
            <a:spLocks noGrp="1"/>
          </p:cNvSpPr>
          <p:nvPr>
            <p:ph sz="half" idx="1"/>
          </p:nvPr>
        </p:nvSpPr>
        <p:spPr>
          <a:xfrm>
            <a:off x="457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35CCEFB3-CEFD-4C7B-800B-641B74B189FE}" type="slidenum">
              <a:rPr lang="en-US" smtClean="0"/>
              <a:t>‹#›</a:t>
            </a:fld>
            <a:endParaRPr lang="en-US"/>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D96206FF-4279-47A0-BF12-0FA097FDE2A3}" type="datetimeFigureOut">
              <a:rPr lang="en-US" smtClean="0"/>
              <a:t>10/1/2023</a:t>
            </a:fld>
            <a:endParaRPr lang="en-US"/>
          </a:p>
        </p:txBody>
      </p:sp>
      <p:sp>
        <p:nvSpPr>
          <p:cNvPr id="3" name="Text Placeholder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32" name="Content Placeholder 31"/>
          <p:cNvSpPr>
            <a:spLocks noGrp="1"/>
          </p:cNvSpPr>
          <p:nvPr>
            <p:ph sz="half" idx="2"/>
          </p:nvPr>
        </p:nvSpPr>
        <p:spPr>
          <a:xfrm>
            <a:off x="457200"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4" name="Content Placeholder 33"/>
          <p:cNvSpPr>
            <a:spLocks noGrp="1"/>
          </p:cNvSpPr>
          <p:nvPr>
            <p:ph sz="quarter" idx="4"/>
          </p:nvPr>
        </p:nvSpPr>
        <p:spPr>
          <a:xfrm>
            <a:off x="4649788"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a:xfrm>
            <a:off x="457200" y="155448"/>
            <a:ext cx="8229600" cy="1143000"/>
          </a:xfrm>
        </p:spPr>
        <p:txBody>
          <a:bodyPr anchor="b" anchorCtr="0"/>
          <a:lstStyle>
            <a:lvl1pPr>
              <a:defRPr/>
            </a:lvl1pPr>
          </a:lstStyle>
          <a:p>
            <a:r>
              <a:rPr kumimoji="0" lang="en-US" smtClean="0"/>
              <a:t>Click to edit Master title style</a:t>
            </a:r>
            <a:endParaRPr kumimoji="0" lang="en-US"/>
          </a:p>
        </p:txBody>
      </p:sp>
      <p:sp>
        <p:nvSpPr>
          <p:cNvPr id="12" name="Text Placeholder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cxnSp>
        <p:nvCxnSpPr>
          <p:cNvPr id="10" name="Straight Connector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D96206FF-4279-47A0-BF12-0FA097FDE2A3}" type="datetimeFigureOut">
              <a:rPr lang="en-US" smtClean="0"/>
              <a:t>10/1/2023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CCEFB3-CEFD-4C7B-800B-641B74B189FE}" type="slidenum">
              <a:rPr lang="en-US" smtClean="0"/>
              <a:t>‹#›</a:t>
            </a:fld>
            <a:endParaRPr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6206FF-4279-47A0-BF12-0FA097FDE2A3}" type="datetimeFigureOut">
              <a:rPr lang="en-US" smtClean="0"/>
              <a:t>10/1/2023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5CCEFB3-CEFD-4C7B-800B-641B74B189F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9" name="Content Placeholder 28"/>
          <p:cNvSpPr>
            <a:spLocks noGrp="1"/>
          </p:cNvSpPr>
          <p:nvPr>
            <p:ph sz="quarter" idx="1"/>
          </p:nvPr>
        </p:nvSpPr>
        <p:spPr>
          <a:xfrm>
            <a:off x="457200" y="457200"/>
            <a:ext cx="62484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31" name="Title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8" name="Date Placeholder 7"/>
          <p:cNvSpPr>
            <a:spLocks noGrp="1"/>
          </p:cNvSpPr>
          <p:nvPr>
            <p:ph type="dt" sz="half" idx="14"/>
          </p:nvPr>
        </p:nvSpPr>
        <p:spPr/>
        <p:txBody>
          <a:bodyPr/>
          <a:lstStyle/>
          <a:p>
            <a:fld id="{D96206FF-4279-47A0-BF12-0FA097FDE2A3}" type="datetimeFigureOut">
              <a:rPr lang="en-US" smtClean="0"/>
              <a:t>10/1/2023</a:t>
            </a:fld>
            <a:endParaRPr lang="en-US"/>
          </a:p>
        </p:txBody>
      </p:sp>
      <p:sp>
        <p:nvSpPr>
          <p:cNvPr id="9" name="Slide Number Placeholder 8"/>
          <p:cNvSpPr>
            <a:spLocks noGrp="1"/>
          </p:cNvSpPr>
          <p:nvPr>
            <p:ph type="sldNum" sz="quarter" idx="15"/>
          </p:nvPr>
        </p:nvSpPr>
        <p:spPr/>
        <p:txBody>
          <a:bodyPr/>
          <a:lstStyle/>
          <a:p>
            <a:fld id="{35CCEFB3-CEFD-4C7B-800B-641B74B189FE}" type="slidenum">
              <a:rPr lang="en-US" smtClean="0"/>
              <a:t>‹#›</a:t>
            </a:fld>
            <a:endParaRPr lang="en-US"/>
          </a:p>
        </p:txBody>
      </p:sp>
      <p:sp>
        <p:nvSpPr>
          <p:cNvPr id="10" name="Footer Placeholder 9"/>
          <p:cNvSpPr>
            <a:spLocks noGrp="1"/>
          </p:cNvSpPr>
          <p:nvPr>
            <p:ph type="ftr" sz="quarter" idx="16"/>
          </p:nvPr>
        </p:nvSpPr>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n-US" smtClean="0"/>
              <a:t>Click icon to add picture</a:t>
            </a:r>
            <a:endParaRPr kumimoji="0" lang="en-US"/>
          </a:p>
        </p:txBody>
      </p:sp>
      <p:sp>
        <p:nvSpPr>
          <p:cNvPr id="4" name="Text Placeholder 3"/>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p:txBody>
          <a:bodyPr/>
          <a:lstStyle/>
          <a:p>
            <a:fld id="{D96206FF-4279-47A0-BF12-0FA097FDE2A3}" type="datetimeFigureOut">
              <a:rPr lang="en-US" smtClean="0"/>
              <a:t>10/1/2023</a:t>
            </a:fld>
            <a:endParaRPr lang="en-US"/>
          </a:p>
        </p:txBody>
      </p:sp>
      <p:sp>
        <p:nvSpPr>
          <p:cNvPr id="9" name="Slide Number Placeholder 8"/>
          <p:cNvSpPr>
            <a:spLocks noGrp="1"/>
          </p:cNvSpPr>
          <p:nvPr>
            <p:ph type="sldNum" sz="quarter" idx="11"/>
          </p:nvPr>
        </p:nvSpPr>
        <p:spPr/>
        <p:txBody>
          <a:bodyPr/>
          <a:lstStyle/>
          <a:p>
            <a:fld id="{35CCEFB3-CEFD-4C7B-800B-641B74B189FE}"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D96206FF-4279-47A0-BF12-0FA097FDE2A3}" type="datetimeFigureOut">
              <a:rPr lang="en-US" smtClean="0"/>
              <a:t>10/1/2023</a:t>
            </a:fld>
            <a:endParaRPr lang="en-US"/>
          </a:p>
        </p:txBody>
      </p:sp>
      <p:sp>
        <p:nvSpPr>
          <p:cNvPr id="10" name="Footer Placeholder 9"/>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endParaRPr lang="en-US"/>
          </a:p>
        </p:txBody>
      </p:sp>
      <p:sp>
        <p:nvSpPr>
          <p:cNvPr id="22" name="Slide Number Placeholder 21"/>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35CCEFB3-CEFD-4C7B-800B-641B74B189FE}" type="slidenum">
              <a:rPr lang="en-US" smtClean="0"/>
              <a:t>‹#›</a:t>
            </a:fld>
            <a:endParaRPr lang="en-US"/>
          </a:p>
        </p:txBody>
      </p:sp>
      <p:sp>
        <p:nvSpPr>
          <p:cNvPr id="5" name="Title Placeholder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en-US" smtClean="0"/>
              <a:t>Click to edit Master title style</a:t>
            </a:r>
            <a:endParaRPr kumimoji="0" lang="en-US"/>
          </a:p>
        </p:txBody>
      </p:sp>
    </p:spTree>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housing.com/news/limited-liability-partnership-llp/" TargetMode="External"/><Relationship Id="rId2" Type="http://schemas.openxmlformats.org/officeDocument/2006/relationships/hyperlink" Target="https://housing.com/news/all-about-the-mca-porta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IBM NAAN MUDHALVAN</a:t>
            </a:r>
            <a:endParaRPr lang="en-US" dirty="0"/>
          </a:p>
        </p:txBody>
      </p:sp>
      <p:sp>
        <p:nvSpPr>
          <p:cNvPr id="2" name="Title 1"/>
          <p:cNvSpPr>
            <a:spLocks noGrp="1"/>
          </p:cNvSpPr>
          <p:nvPr>
            <p:ph type="ctrTitle"/>
          </p:nvPr>
        </p:nvSpPr>
        <p:spPr>
          <a:xfrm>
            <a:off x="0" y="228600"/>
            <a:ext cx="8839200" cy="3505200"/>
          </a:xfrm>
        </p:spPr>
        <p:txBody>
          <a:bodyPr>
            <a:normAutofit fontScale="90000"/>
          </a:bodyPr>
          <a:lstStyle/>
          <a:p>
            <a:r>
              <a:rPr lang="en-US" b="1" dirty="0" smtClean="0"/>
              <a:t>AI-Driven Exploration and Prediction of Company Registration Trends with Registrar of Companies (</a:t>
            </a:r>
            <a:r>
              <a:rPr lang="en-US" b="1" dirty="0" err="1" smtClean="0"/>
              <a:t>RoC</a:t>
            </a:r>
            <a:r>
              <a:rPr lang="en-US" b="1" dirty="0" smtClean="0"/>
              <a:t>)</a:t>
            </a:r>
            <a:br>
              <a:rPr lang="en-US" b="1" dirty="0" smtClean="0"/>
            </a:b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Metrics that can be used for evaluation a classification model: Percent correction classification (PCC): measures overall accuracy. Every error has the same weight. Confusion matrix: also measures accuracy but distinguished between errors, </a:t>
            </a:r>
            <a:r>
              <a:rPr lang="en-US" dirty="0" err="1" smtClean="0"/>
              <a:t>i.e</a:t>
            </a:r>
            <a:r>
              <a:rPr lang="en-US" dirty="0" smtClean="0"/>
              <a:t> false positives, false </a:t>
            </a:r>
            <a:r>
              <a:rPr lang="en-US" dirty="0" smtClean="0"/>
              <a:t>negatives </a:t>
            </a:r>
            <a:r>
              <a:rPr lang="en-US" dirty="0" smtClean="0"/>
              <a:t>and correct predictions</a:t>
            </a:r>
            <a:r>
              <a:rPr lang="en-US" dirty="0" smtClean="0"/>
              <a:t>.</a:t>
            </a:r>
          </a:p>
          <a:p>
            <a:r>
              <a:rPr lang="en-US" dirty="0" smtClean="0"/>
              <a:t>Accuracy</a:t>
            </a:r>
          </a:p>
          <a:p>
            <a:r>
              <a:rPr lang="en-US" dirty="0" smtClean="0"/>
              <a:t>Precision</a:t>
            </a:r>
            <a:endParaRPr lang="en-US" dirty="0"/>
          </a:p>
        </p:txBody>
      </p:sp>
      <p:sp>
        <p:nvSpPr>
          <p:cNvPr id="3" name="Title 2"/>
          <p:cNvSpPr>
            <a:spLocks noGrp="1"/>
          </p:cNvSpPr>
          <p:nvPr>
            <p:ph type="title"/>
          </p:nvPr>
        </p:nvSpPr>
        <p:spPr/>
        <p:txBody>
          <a:bodyPr>
            <a:normAutofit/>
          </a:bodyPr>
          <a:lstStyle/>
          <a:p>
            <a:r>
              <a:rPr smtClean="0"/>
              <a:t>Model </a:t>
            </a:r>
            <a:r>
              <a:rPr smtClean="0"/>
              <a:t>Evaluation:</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a:buNone/>
            </a:pPr>
            <a:r>
              <a:rPr lang="en-US" dirty="0" smtClean="0"/>
              <a:t> </a:t>
            </a:r>
            <a:r>
              <a:rPr lang="en-US" dirty="0" smtClean="0"/>
              <a:t>Overall</a:t>
            </a:r>
            <a:r>
              <a:rPr lang="en-US" dirty="0" smtClean="0"/>
              <a:t>, how often is the classifier correct?</a:t>
            </a:r>
          </a:p>
          <a:p>
            <a:r>
              <a:rPr lang="en-US" dirty="0" smtClean="0"/>
              <a:t>Accuracy = (TP+TN)/total</a:t>
            </a:r>
          </a:p>
          <a:p>
            <a:r>
              <a:rPr lang="en-US" dirty="0" smtClean="0"/>
              <a:t>When our classes are roughly equal in size, we can use accuracy</a:t>
            </a:r>
            <a:r>
              <a:rPr lang="en-US" b="1" dirty="0" smtClean="0"/>
              <a:t>, </a:t>
            </a:r>
            <a:r>
              <a:rPr lang="en-US" dirty="0" smtClean="0"/>
              <a:t>which will give us correctly classified values.</a:t>
            </a:r>
          </a:p>
          <a:p>
            <a:r>
              <a:rPr lang="en-US" dirty="0" smtClean="0"/>
              <a:t>Accuracy is a common evaluation metric for classification problems. It’s the number of correct predictions made as a ratio of all predictions made.</a:t>
            </a:r>
          </a:p>
          <a:p>
            <a:r>
              <a:rPr lang="en-US" b="1" dirty="0" smtClean="0"/>
              <a:t>Misclassification Rate(Error Rate):</a:t>
            </a:r>
            <a:r>
              <a:rPr lang="en-US" dirty="0" smtClean="0"/>
              <a:t> Overall, how often is it wrong. Since accuracy is the percent we correctly classified (success rate), it follows that our error rate (the percentage we got wrong) can be calculated as follows:</a:t>
            </a:r>
          </a:p>
          <a:p>
            <a:r>
              <a:rPr lang="en-US" dirty="0" smtClean="0"/>
              <a:t>Misclassification Rate = (FP+FN)/total</a:t>
            </a:r>
          </a:p>
          <a:p>
            <a:endParaRPr lang="en-US" dirty="0"/>
          </a:p>
        </p:txBody>
      </p:sp>
      <p:sp>
        <p:nvSpPr>
          <p:cNvPr id="3" name="Title 2"/>
          <p:cNvSpPr>
            <a:spLocks noGrp="1"/>
          </p:cNvSpPr>
          <p:nvPr>
            <p:ph type="title"/>
          </p:nvPr>
        </p:nvSpPr>
        <p:spPr/>
        <p:txBody>
          <a:bodyPr>
            <a:normAutofit fontScale="90000"/>
          </a:bodyPr>
          <a:lstStyle/>
          <a:p>
            <a:r>
              <a:rPr b="1" smtClean="0"/>
              <a:t/>
            </a:r>
            <a:br>
              <a:rPr b="1" smtClean="0"/>
            </a:br>
            <a:r>
              <a:rPr b="1" smtClean="0"/>
              <a:t>1. Accuracy</a:t>
            </a:r>
            <a:br>
              <a:rPr b="1" smtClean="0"/>
            </a:b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smtClean="0"/>
              <a:t>When it predicts yes, how often is it correct?</a:t>
            </a:r>
          </a:p>
          <a:p>
            <a:r>
              <a:rPr lang="en-US" dirty="0" smtClean="0"/>
              <a:t>Precision=TP/predicted yes</a:t>
            </a:r>
          </a:p>
          <a:p>
            <a:r>
              <a:rPr lang="en-US" dirty="0" smtClean="0"/>
              <a:t>When we have a class imbalance, accuracy can become an unreliable metric for measuring our performance. For instance, if we had a 99/1 split between two classes, A and B, where the rare event, B, is our positive class, we could build a model that was 99% accurate by just saying everything belonged to class A. Clearly, we shouldn’t bother building a model if it doesn’t do anything to identify class B; thus, we need different metrics that will discourage this behavior. For this, we use precision and recall instead of accuracy.</a:t>
            </a:r>
          </a:p>
          <a:p>
            <a:endParaRPr lang="en-US" dirty="0"/>
          </a:p>
        </p:txBody>
      </p:sp>
      <p:sp>
        <p:nvSpPr>
          <p:cNvPr id="3" name="Title 2"/>
          <p:cNvSpPr>
            <a:spLocks noGrp="1"/>
          </p:cNvSpPr>
          <p:nvPr>
            <p:ph type="title"/>
          </p:nvPr>
        </p:nvSpPr>
        <p:spPr/>
        <p:txBody>
          <a:bodyPr/>
          <a:lstStyle/>
          <a:p>
            <a:r>
              <a:rPr smtClean="0"/>
              <a:t>2.Precision</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I-Analytics.jpg"/>
          <p:cNvPicPr>
            <a:picLocks noChangeAspect="1"/>
          </p:cNvPicPr>
          <p:nvPr/>
        </p:nvPicPr>
        <p:blipFill>
          <a:blip r:embed="rId2"/>
          <a:stretch>
            <a:fillRect/>
          </a:stretch>
        </p:blipFill>
        <p:spPr>
          <a:xfrm>
            <a:off x="670560" y="1234440"/>
            <a:ext cx="7802880" cy="438912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10000"/>
          </a:bodyPr>
          <a:lstStyle/>
          <a:p>
            <a:r>
              <a:rPr lang="en-US" dirty="0" smtClean="0"/>
              <a:t>Variable identification: define each variable and its role in the dataset </a:t>
            </a:r>
          </a:p>
          <a:p>
            <a:r>
              <a:rPr lang="en-US" dirty="0" err="1" smtClean="0"/>
              <a:t>Univariate</a:t>
            </a:r>
            <a:r>
              <a:rPr lang="en-US" dirty="0" smtClean="0"/>
              <a:t> analysis: for continuous variables, build box plots or histograms for each variable independently; for categorical variables, build bar charts to show the frequencies</a:t>
            </a:r>
          </a:p>
          <a:p>
            <a:r>
              <a:rPr lang="en-US" dirty="0" smtClean="0"/>
              <a:t>Bi-variable analysis - determine the interaction between variables by building visualization tools</a:t>
            </a:r>
          </a:p>
          <a:p>
            <a:r>
              <a:rPr lang="en-US" dirty="0" smtClean="0"/>
              <a:t>~Continuous and Continuous: scatter plots</a:t>
            </a:r>
          </a:p>
          <a:p>
            <a:r>
              <a:rPr lang="en-US" dirty="0" smtClean="0"/>
              <a:t>~Categorical and Categorical: stacked column chart</a:t>
            </a:r>
          </a:p>
          <a:p>
            <a:r>
              <a:rPr lang="en-US" dirty="0" smtClean="0"/>
              <a:t>~Categorical and Continuous: </a:t>
            </a:r>
            <a:r>
              <a:rPr lang="en-US" dirty="0" err="1" smtClean="0"/>
              <a:t>boxplots</a:t>
            </a:r>
            <a:r>
              <a:rPr lang="en-US" dirty="0" smtClean="0"/>
              <a:t> combined with </a:t>
            </a:r>
            <a:r>
              <a:rPr lang="en-US" dirty="0" err="1" smtClean="0"/>
              <a:t>swarmplots</a:t>
            </a:r>
            <a:endParaRPr lang="en-US" dirty="0" smtClean="0"/>
          </a:p>
          <a:p>
            <a:r>
              <a:rPr lang="en-US" dirty="0" smtClean="0"/>
              <a:t>Detect and treat missing values</a:t>
            </a:r>
          </a:p>
          <a:p>
            <a:r>
              <a:rPr lang="en-US" dirty="0" smtClean="0"/>
              <a:t>Detect and treat outliers</a:t>
            </a:r>
          </a:p>
          <a:p>
            <a:endParaRPr lang="en-US" dirty="0"/>
          </a:p>
        </p:txBody>
      </p:sp>
      <p:sp>
        <p:nvSpPr>
          <p:cNvPr id="3" name="Title 2"/>
          <p:cNvSpPr>
            <a:spLocks noGrp="1"/>
          </p:cNvSpPr>
          <p:nvPr>
            <p:ph type="title"/>
          </p:nvPr>
        </p:nvSpPr>
        <p:spPr/>
        <p:txBody>
          <a:bodyPr/>
          <a:lstStyle/>
          <a:p>
            <a:r>
              <a:rPr smtClean="0"/>
              <a:t>DATA SOURCE:</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smtClean="0"/>
              <a:t>ROC full form is Registrar of Companies. It is an office established under the </a:t>
            </a:r>
            <a:r>
              <a:rPr lang="en-US" dirty="0" smtClean="0">
                <a:hlinkClick r:id="rId2"/>
              </a:rPr>
              <a:t>Ministry of Corporate Affairs</a:t>
            </a:r>
            <a:r>
              <a:rPr lang="en-US" dirty="0" smtClean="0"/>
              <a:t>. The ROC, under Section 609 of the Companies Act, vested with the primary duty of registering companies and </a:t>
            </a:r>
            <a:r>
              <a:rPr lang="en-US" dirty="0" smtClean="0">
                <a:hlinkClick r:id="rId3"/>
              </a:rPr>
              <a:t>LLPs (limited liability partnerships)</a:t>
            </a:r>
            <a:r>
              <a:rPr lang="en-US" dirty="0" smtClean="0"/>
              <a:t>. The office of the ROC maintains a registry of records relating to the companies registered with it. These records are available for inspection by the public, on payment of the prescribed fee. After the introduction of the Companies Act, 2013, some of the powers under Section 609 are now conferred to the ROCs under Section 396 of the Companies Act, 2013.</a:t>
            </a:r>
            <a:endParaRPr lang="en-US" dirty="0"/>
          </a:p>
        </p:txBody>
      </p:sp>
      <p:sp>
        <p:nvSpPr>
          <p:cNvPr id="3" name="Title 2"/>
          <p:cNvSpPr>
            <a:spLocks noGrp="1"/>
          </p:cNvSpPr>
          <p:nvPr>
            <p:ph type="title"/>
          </p:nvPr>
        </p:nvSpPr>
        <p:spPr/>
        <p:txBody>
          <a:bodyPr>
            <a:normAutofit fontScale="90000"/>
          </a:bodyPr>
          <a:lstStyle/>
          <a:p>
            <a:r>
              <a:rPr b="1" smtClean="0"/>
              <a:t>What is ROC?</a:t>
            </a:r>
            <a:r>
              <a:rPr smtClean="0"/>
              <a:t/>
            </a:r>
            <a:br>
              <a:rPr smtClean="0"/>
            </a:b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ROC-curve-displaying-performance-of-three-model-estimates-for-training-dataset-and.png"/>
          <p:cNvPicPr>
            <a:picLocks noChangeAspect="1"/>
          </p:cNvPicPr>
          <p:nvPr/>
        </p:nvPicPr>
        <p:blipFill>
          <a:blip r:embed="rId2"/>
          <a:stretch>
            <a:fillRect/>
          </a:stretch>
        </p:blipFill>
        <p:spPr>
          <a:xfrm>
            <a:off x="838200" y="1143000"/>
            <a:ext cx="7391400" cy="46482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One way AI is used in automating data cleaning and preprocessing is through machine learning algorithms that learn from patterns in large datasets. These algorithms can identify inconsistencies in the data and suggest ways to correct them </a:t>
            </a:r>
            <a:r>
              <a:rPr lang="en-US" dirty="0" smtClean="0"/>
              <a:t>automatically</a:t>
            </a:r>
          </a:p>
          <a:p>
            <a:r>
              <a:rPr lang="en-US" dirty="0" smtClean="0"/>
              <a:t>Validity</a:t>
            </a:r>
          </a:p>
          <a:p>
            <a:r>
              <a:rPr lang="en-US" dirty="0" smtClean="0"/>
              <a:t>Accuracy</a:t>
            </a:r>
          </a:p>
          <a:p>
            <a:r>
              <a:rPr lang="en-US" dirty="0" smtClean="0"/>
              <a:t>Completeness</a:t>
            </a:r>
          </a:p>
          <a:p>
            <a:r>
              <a:rPr lang="en-US" dirty="0" smtClean="0"/>
              <a:t>Consistency</a:t>
            </a:r>
          </a:p>
          <a:p>
            <a:r>
              <a:rPr lang="en-US" dirty="0" smtClean="0"/>
              <a:t>Uniformity</a:t>
            </a:r>
          </a:p>
          <a:p>
            <a:endParaRPr lang="en-US" dirty="0"/>
          </a:p>
        </p:txBody>
      </p:sp>
      <p:sp>
        <p:nvSpPr>
          <p:cNvPr id="3" name="Title 2"/>
          <p:cNvSpPr>
            <a:spLocks noGrp="1"/>
          </p:cNvSpPr>
          <p:nvPr>
            <p:ph type="title"/>
          </p:nvPr>
        </p:nvSpPr>
        <p:spPr/>
        <p:txBody>
          <a:bodyPr/>
          <a:lstStyle/>
          <a:p>
            <a:r>
              <a:rPr smtClean="0"/>
              <a:t>Data </a:t>
            </a:r>
            <a:r>
              <a:rPr smtClean="0"/>
              <a:t>Preprocessing:</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r>
              <a:rPr lang="en-US" dirty="0" smtClean="0"/>
              <a:t>Exploratory Data Analysis (EDA) refers to the method of studying and exploring record sets to apprehend their predominant traits, discover patterns, locate outliers, and identify relationships between variables. EDA is normally carried out as a preliminary step before undertaking extra formal statistical analyses or </a:t>
            </a:r>
            <a:r>
              <a:rPr lang="en-US" dirty="0" smtClean="0"/>
              <a:t>modeling.</a:t>
            </a:r>
          </a:p>
          <a:p>
            <a:r>
              <a:rPr lang="en-US" b="1" dirty="0" smtClean="0"/>
              <a:t> Data </a:t>
            </a:r>
            <a:r>
              <a:rPr lang="en-US" b="1" dirty="0" smtClean="0"/>
              <a:t>Cleaning</a:t>
            </a:r>
          </a:p>
          <a:p>
            <a:r>
              <a:rPr lang="en-US" b="1" dirty="0" smtClean="0"/>
              <a:t>Descriptive </a:t>
            </a:r>
            <a:r>
              <a:rPr lang="en-US" b="1" dirty="0" smtClean="0"/>
              <a:t>Statistics</a:t>
            </a:r>
          </a:p>
          <a:p>
            <a:r>
              <a:rPr lang="en-US" b="1" dirty="0" smtClean="0"/>
              <a:t>Data </a:t>
            </a:r>
            <a:r>
              <a:rPr lang="en-US" b="1" dirty="0" smtClean="0"/>
              <a:t>Visualization</a:t>
            </a:r>
          </a:p>
          <a:p>
            <a:r>
              <a:rPr lang="en-US" b="1" dirty="0" smtClean="0"/>
              <a:t> Feature </a:t>
            </a:r>
            <a:r>
              <a:rPr lang="en-US" b="1" dirty="0" smtClean="0"/>
              <a:t>Engineering</a:t>
            </a:r>
          </a:p>
          <a:p>
            <a:r>
              <a:rPr lang="en-US" b="1" dirty="0" smtClean="0"/>
              <a:t>Correlation and </a:t>
            </a:r>
            <a:r>
              <a:rPr lang="en-US" b="1" dirty="0" smtClean="0"/>
              <a:t>Relationships</a:t>
            </a:r>
          </a:p>
          <a:p>
            <a:r>
              <a:rPr lang="en-US" b="1" dirty="0" smtClean="0"/>
              <a:t>Data </a:t>
            </a:r>
            <a:r>
              <a:rPr lang="en-US" b="1" dirty="0" smtClean="0"/>
              <a:t>Segmentation</a:t>
            </a:r>
          </a:p>
          <a:p>
            <a:r>
              <a:rPr lang="en-US" b="1" dirty="0" smtClean="0"/>
              <a:t>Hypothesis </a:t>
            </a:r>
            <a:r>
              <a:rPr lang="en-US" b="1" dirty="0" smtClean="0"/>
              <a:t>Generation</a:t>
            </a:r>
          </a:p>
          <a:p>
            <a:r>
              <a:rPr lang="en-US" b="1" dirty="0" smtClean="0"/>
              <a:t>Data Quality Assessment</a:t>
            </a:r>
            <a:endParaRPr lang="en-US" dirty="0"/>
          </a:p>
        </p:txBody>
      </p:sp>
      <p:sp>
        <p:nvSpPr>
          <p:cNvPr id="3" name="Title 2"/>
          <p:cNvSpPr>
            <a:spLocks noGrp="1"/>
          </p:cNvSpPr>
          <p:nvPr>
            <p:ph type="title"/>
          </p:nvPr>
        </p:nvSpPr>
        <p:spPr/>
        <p:txBody>
          <a:bodyPr>
            <a:normAutofit/>
          </a:bodyPr>
          <a:lstStyle/>
          <a:p>
            <a:r>
              <a:rPr smtClean="0"/>
              <a:t>Exploratory Data Analysis (EDA</a:t>
            </a:r>
            <a:r>
              <a:rPr smtClean="0"/>
              <a:t>):</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smtClean="0"/>
              <a:t>Feature engineering is a machine learning technique that leverages data to create new variables that aren’t in the training set. It can produce new features for both supervised and unsupervised learning, with the goal of </a:t>
            </a:r>
            <a:r>
              <a:rPr lang="en-US" b="1" dirty="0" smtClean="0"/>
              <a:t>simplifying and speeding up data transformations</a:t>
            </a:r>
            <a:r>
              <a:rPr lang="en-US" dirty="0" smtClean="0"/>
              <a:t> while also </a:t>
            </a:r>
            <a:r>
              <a:rPr lang="en-US" b="1" dirty="0" smtClean="0"/>
              <a:t>enhancing model       </a:t>
            </a:r>
          </a:p>
          <a:p>
            <a:pPr>
              <a:buNone/>
            </a:pPr>
            <a:r>
              <a:rPr lang="en-US" b="1" dirty="0" smtClean="0"/>
              <a:t>   accuracy</a:t>
            </a:r>
            <a:r>
              <a:rPr lang="en-US" dirty="0" smtClean="0"/>
              <a:t>.</a:t>
            </a:r>
          </a:p>
          <a:p>
            <a:r>
              <a:rPr lang="en-US" b="1" dirty="0" smtClean="0"/>
              <a:t>Feature </a:t>
            </a:r>
            <a:r>
              <a:rPr lang="en-US" b="1" dirty="0" smtClean="0"/>
              <a:t>Creation</a:t>
            </a:r>
          </a:p>
          <a:p>
            <a:r>
              <a:rPr lang="en-US" b="1" dirty="0" smtClean="0"/>
              <a:t>Transformations</a:t>
            </a:r>
          </a:p>
          <a:p>
            <a:r>
              <a:rPr lang="en-US" b="1" dirty="0" smtClean="0"/>
              <a:t>Feature </a:t>
            </a:r>
            <a:r>
              <a:rPr lang="en-US" b="1" dirty="0" smtClean="0"/>
              <a:t>Extraction</a:t>
            </a:r>
          </a:p>
          <a:p>
            <a:r>
              <a:rPr lang="en-US" b="1" dirty="0" smtClean="0"/>
              <a:t>Exploratory Data Analysis </a:t>
            </a:r>
            <a:endParaRPr lang="en-US" b="1" dirty="0" smtClean="0"/>
          </a:p>
          <a:p>
            <a:r>
              <a:rPr lang="en-US" b="1" dirty="0" smtClean="0"/>
              <a:t>Benchmark</a:t>
            </a:r>
            <a:endParaRPr lang="en-US" dirty="0" smtClean="0"/>
          </a:p>
        </p:txBody>
      </p:sp>
      <p:sp>
        <p:nvSpPr>
          <p:cNvPr id="3" name="Title 2"/>
          <p:cNvSpPr>
            <a:spLocks noGrp="1"/>
          </p:cNvSpPr>
          <p:nvPr>
            <p:ph type="title"/>
          </p:nvPr>
        </p:nvSpPr>
        <p:spPr/>
        <p:txBody>
          <a:bodyPr>
            <a:normAutofit/>
          </a:bodyPr>
          <a:lstStyle/>
          <a:p>
            <a:r>
              <a:rPr smtClean="0"/>
              <a:t>Feature </a:t>
            </a:r>
            <a:r>
              <a:rPr smtClean="0"/>
              <a:t>Engineering:</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10000"/>
          </a:bodyPr>
          <a:lstStyle/>
          <a:p>
            <a:r>
              <a:rPr lang="en-US" b="1" dirty="0" smtClean="0"/>
              <a:t>Random Forest.</a:t>
            </a:r>
            <a:r>
              <a:rPr lang="en-US" dirty="0" smtClean="0"/>
              <a:t> This algorithm combines unrelated decision trees and uses classification and regression to organize and label vast amounts of data.</a:t>
            </a:r>
          </a:p>
          <a:p>
            <a:r>
              <a:rPr lang="en-US" b="1" dirty="0" smtClean="0"/>
              <a:t>Gradient boosted model.</a:t>
            </a:r>
            <a:r>
              <a:rPr lang="en-US" dirty="0" smtClean="0"/>
              <a:t> Similar to Random Forest, this algorithm uses several decision trees, but in this method, each tree corrects the flaws of the previous one and builds a more accurate picture.</a:t>
            </a:r>
          </a:p>
          <a:p>
            <a:r>
              <a:rPr lang="en-US" b="1" dirty="0" smtClean="0"/>
              <a:t>K-Means.</a:t>
            </a:r>
            <a:r>
              <a:rPr lang="en-US" dirty="0" smtClean="0"/>
              <a:t> This algorithm groups data points in a similar fashion as clustering models and is popular in devising personalized retail offers. It create personalized offers by seeking out similarities among large groups of customers.</a:t>
            </a:r>
          </a:p>
          <a:p>
            <a:r>
              <a:rPr lang="en-US" b="1" dirty="0" smtClean="0"/>
              <a:t>Prophet.</a:t>
            </a:r>
            <a:r>
              <a:rPr lang="en-US" dirty="0" smtClean="0"/>
              <a:t> A forecasting procedure, this algorithm is especially effective when dealing with capacity planning. This algorithm deals with time series data and is relatively flexible.</a:t>
            </a:r>
          </a:p>
          <a:p>
            <a:endParaRPr lang="en-US" dirty="0"/>
          </a:p>
        </p:txBody>
      </p:sp>
      <p:sp>
        <p:nvSpPr>
          <p:cNvPr id="3" name="Title 2"/>
          <p:cNvSpPr>
            <a:spLocks noGrp="1"/>
          </p:cNvSpPr>
          <p:nvPr>
            <p:ph type="title"/>
          </p:nvPr>
        </p:nvSpPr>
        <p:spPr/>
        <p:txBody>
          <a:bodyPr>
            <a:normAutofit/>
          </a:bodyPr>
          <a:lstStyle/>
          <a:p>
            <a:r>
              <a:rPr smtClean="0"/>
              <a:t>Predictive </a:t>
            </a:r>
            <a:r>
              <a:rPr smtClean="0"/>
              <a:t>Modelling:</a:t>
            </a:r>
            <a:endParaRPr lang="en-US"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er">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98</TotalTime>
  <Words>339</Words>
  <Application>Microsoft Office PowerPoint</Application>
  <PresentationFormat>On-screen Show (4:3)</PresentationFormat>
  <Paragraphs>58</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Paper</vt:lpstr>
      <vt:lpstr>AI-Driven Exploration and Prediction of Company Registration Trends with Registrar of Companies (RoC) </vt:lpstr>
      <vt:lpstr>Slide 2</vt:lpstr>
      <vt:lpstr>DATA SOURCE:</vt:lpstr>
      <vt:lpstr>What is ROC? </vt:lpstr>
      <vt:lpstr>Slide 5</vt:lpstr>
      <vt:lpstr>Data Preprocessing:</vt:lpstr>
      <vt:lpstr>Exploratory Data Analysis (EDA):</vt:lpstr>
      <vt:lpstr>Feature Engineering:</vt:lpstr>
      <vt:lpstr>Predictive Modelling:</vt:lpstr>
      <vt:lpstr>Model Evaluation:</vt:lpstr>
      <vt:lpstr> 1. Accuracy </vt:lpstr>
      <vt:lpstr>2.Precision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Admin</cp:lastModifiedBy>
  <cp:revision>11</cp:revision>
  <dcterms:created xsi:type="dcterms:W3CDTF">2023-10-01T05:08:53Z</dcterms:created>
  <dcterms:modified xsi:type="dcterms:W3CDTF">2023-10-01T06:46:59Z</dcterms:modified>
</cp:coreProperties>
</file>