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2"/>
  </p:notesMasterIdLst>
  <p:sldIdLst>
    <p:sldId id="266" r:id="rId5"/>
    <p:sldId id="260" r:id="rId6"/>
    <p:sldId id="261" r:id="rId7"/>
    <p:sldId id="263" r:id="rId8"/>
    <p:sldId id="277" r:id="rId9"/>
    <p:sldId id="278" r:id="rId10"/>
    <p:sldId id="279" r:id="rId11"/>
    <p:sldId id="280" r:id="rId12"/>
    <p:sldId id="282" r:id="rId13"/>
    <p:sldId id="281" r:id="rId14"/>
    <p:sldId id="272" r:id="rId15"/>
    <p:sldId id="265" r:id="rId16"/>
    <p:sldId id="284" r:id="rId17"/>
    <p:sldId id="285" r:id="rId18"/>
    <p:sldId id="286" r:id="rId19"/>
    <p:sldId id="288"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16DA210-FB5B-4158-B5E0-FEB733F419B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0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1C89-AC0D-4BFF-9223-D3157C1DDC5B}" type="datetimeFigureOut">
              <a:rPr lang="en-US" smtClean="0"/>
              <a:t>5/13/2025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D7A2-C585-48BF-BF8C-C21FDC051F77}" type="slidenum">
              <a:rPr lang="en-US" smtClean="0"/>
              <a:t>‹#›</a:t>
            </a:fld>
            <a:endParaRPr lang="en-US" dirty="0"/>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1554480"/>
            <a:ext cx="9052560" cy="2377440"/>
          </a:xfrm>
        </p:spPr>
        <p:txBody>
          <a:bodyPr anchor="t">
            <a:noAutofit/>
          </a:bodyPr>
          <a:lstStyle>
            <a:lvl1pPr algn="l">
              <a:defRPr sz="5400" b="1"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1554480" y="4242816"/>
            <a:ext cx="9052560" cy="1188720"/>
          </a:xfrm>
        </p:spPr>
        <p:txBody>
          <a:bodyPr anchor="b">
            <a:normAutofit/>
          </a:bodyPr>
          <a:lstStyle>
            <a:lvl1pPr marL="0" indent="0" algn="r">
              <a:lnSpc>
                <a:spcPct val="112000"/>
              </a:lnSpc>
              <a:spcBef>
                <a:spcPts val="0"/>
              </a:spcBef>
              <a:spcAft>
                <a:spcPts val="0"/>
              </a:spcAft>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grpSp>
        <p:nvGrpSpPr>
          <p:cNvPr id="7" name="Group 6"/>
          <p:cNvGrpSpPr/>
          <p:nvPr/>
        </p:nvGrpSpPr>
        <p:grpSpPr>
          <a:xfrm>
            <a:off x="752858" y="744469"/>
            <a:ext cx="10674117" cy="5349671"/>
            <a:chOff x="752858" y="744469"/>
            <a:chExt cx="10674117" cy="5349671"/>
          </a:xfrm>
          <a:solidFill>
            <a:schemeClr val="tx1"/>
          </a:solidFill>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p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pFill/>
            <a:ln w="0">
              <a:noFill/>
              <a:prstDash val="solid"/>
              <a:round/>
              <a:headEnd/>
              <a:tailEnd/>
            </a:ln>
          </p:spPr>
        </p:sp>
      </p:grpSp>
    </p:spTree>
    <p:extLst>
      <p:ext uri="{BB962C8B-B14F-4D97-AF65-F5344CB8AC3E}">
        <p14:creationId xmlns:p14="http://schemas.microsoft.com/office/powerpoint/2010/main" val="9239762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wo content 0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663440" cy="5760720"/>
          </a:xfrm>
        </p:spPr>
        <p:txBody>
          <a:bodyPr>
            <a:normAutofit/>
          </a:bodyPr>
          <a:lstStyle>
            <a:lvl1pPr>
              <a:defRPr sz="3600" b="1" spc="100" baseline="0"/>
            </a:lvl1pPr>
          </a:lstStyle>
          <a:p>
            <a:r>
              <a:rPr lang="en-GB"/>
              <a:t>Click to edit Master title style</a:t>
            </a:r>
            <a:endParaRPr lang="en-US" dirty="0"/>
          </a:p>
        </p:txBody>
      </p:sp>
      <p:sp>
        <p:nvSpPr>
          <p:cNvPr id="3" name="Content Placeholder 2"/>
          <p:cNvSpPr>
            <a:spLocks noGrp="1"/>
          </p:cNvSpPr>
          <p:nvPr>
            <p:ph idx="1"/>
          </p:nvPr>
        </p:nvSpPr>
        <p:spPr>
          <a:xfrm>
            <a:off x="6309360" y="685800"/>
            <a:ext cx="5212080" cy="2651760"/>
          </a:xfrm>
        </p:spPr>
        <p:txBody>
          <a:bodyPr/>
          <a:lstStyle>
            <a:lvl1pPr marL="0" indent="0">
              <a:buSzPct val="70000"/>
              <a:buNone/>
              <a:defRPr/>
            </a:lvl1pPr>
            <a:lvl2pPr marL="384048" indent="-384048">
              <a:buSzPct val="70000"/>
              <a:buFont typeface="Franklin Gothic Book" panose="020B0503020102020204" pitchFamily="34" charset="0"/>
              <a:buChar char="■"/>
              <a:defRPr/>
            </a:lvl2pPr>
            <a:lvl3pPr marL="914400" indent="-384048">
              <a:buSzPct val="70000"/>
              <a:buFont typeface="Franklin Gothic Book" panose="020B0503020102020204" pitchFamily="34" charset="0"/>
              <a:buChar char="–"/>
              <a:defRPr/>
            </a:lvl3pPr>
            <a:lvl4pPr marL="1371600" indent="-384048">
              <a:buSzPct val="70000"/>
              <a:buFont typeface="Franklin Gothic Book" panose="020B0503020102020204" pitchFamily="34" charset="0"/>
              <a:buChar char="■"/>
              <a:defRPr/>
            </a:lvl4pPr>
            <a:lvl5pPr marL="1828800" indent="-384048">
              <a:buSzPct val="70000"/>
              <a:buFont typeface="Franklin Gothic Book" panose="020B0503020102020204" pitchFamily="34" charset="0"/>
              <a:buChar cha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Content Placeholder 2">
            <a:extLst>
              <a:ext uri="{FF2B5EF4-FFF2-40B4-BE49-F238E27FC236}">
                <a16:creationId xmlns:a16="http://schemas.microsoft.com/office/drawing/2014/main" id="{2CFB8D5A-7E59-4AEA-3F66-398413304E12}"/>
              </a:ext>
            </a:extLst>
          </p:cNvPr>
          <p:cNvSpPr>
            <a:spLocks noGrp="1"/>
          </p:cNvSpPr>
          <p:nvPr>
            <p:ph idx="13"/>
          </p:nvPr>
        </p:nvSpPr>
        <p:spPr>
          <a:xfrm>
            <a:off x="6309360" y="3637722"/>
            <a:ext cx="5212080" cy="2651760"/>
          </a:xfrm>
        </p:spPr>
        <p:txBody>
          <a:bodyPr/>
          <a:lstStyle>
            <a:lvl1pPr marL="512064" indent="-512064">
              <a:buSzPct val="100000"/>
              <a:buFont typeface="+mj-lt"/>
              <a:buAutoNum type="arabicPeriod"/>
              <a:defRPr/>
            </a:lvl1pPr>
            <a:lvl2pPr marL="1170432" indent="-457200">
              <a:buSzPct val="100000"/>
              <a:buFont typeface="+mj-lt"/>
              <a:buAutoNum type="alphaLcPeriod"/>
              <a:defRPr/>
            </a:lvl2pPr>
            <a:lvl3pPr marL="1645920" indent="-384048">
              <a:buSzPct val="70000"/>
              <a:buFont typeface="+mj-lt"/>
              <a:buAutoNum type="romanLcPeriod"/>
              <a:defRPr/>
            </a:lvl3pPr>
            <a:lvl4pPr marL="2103120" indent="-384048">
              <a:buSzPct val="70000"/>
              <a:buFont typeface="+mj-lt"/>
              <a:buAutoNum type="arabicParenR"/>
              <a:defRPr/>
            </a:lvl4pPr>
            <a:lvl5pPr marL="2743200" indent="-384048">
              <a:buSzPct val="70000"/>
              <a:buFont typeface="+mj-lt"/>
              <a:buAutoNum type="alphaLcParen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17101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accent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164FD9-A200-1A27-7217-47AF9DF9F598}"/>
              </a:ext>
            </a:extLst>
          </p:cNvPr>
          <p:cNvSpPr>
            <a:spLocks noGrp="1"/>
          </p:cNvSpPr>
          <p:nvPr>
            <p:ph type="ctrTitle"/>
          </p:nvPr>
        </p:nvSpPr>
        <p:spPr>
          <a:xfrm>
            <a:off x="1554480" y="1554480"/>
            <a:ext cx="9052560" cy="2377440"/>
          </a:xfrm>
        </p:spPr>
        <p:txBody>
          <a:bodyPr anchor="b">
            <a:noAutofit/>
          </a:bodyPr>
          <a:lstStyle>
            <a:lvl1pPr algn="ctr">
              <a:defRPr sz="5400" b="1"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1527048" y="4069080"/>
            <a:ext cx="9144000" cy="1371600"/>
          </a:xfrm>
        </p:spPr>
        <p:txBody>
          <a:bodyPr>
            <a:normAutofit/>
          </a:bodyPr>
          <a:lstStyle>
            <a:lvl1pPr marL="0" indent="0" algn="ctr">
              <a:lnSpc>
                <a:spcPct val="112000"/>
              </a:lnSpc>
              <a:spcBef>
                <a:spcPts val="40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grpSp>
        <p:nvGrpSpPr>
          <p:cNvPr id="7" name="Group 6"/>
          <p:cNvGrpSpPr/>
          <p:nvPr/>
        </p:nvGrpSpPr>
        <p:grpSpPr>
          <a:xfrm>
            <a:off x="752858" y="744469"/>
            <a:ext cx="10674117" cy="5349671"/>
            <a:chOff x="752858" y="744469"/>
            <a:chExt cx="10674117" cy="5349671"/>
          </a:xfrm>
          <a:solidFill>
            <a:schemeClr val="tx1"/>
          </a:solidFill>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p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p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297680" cy="5760720"/>
          </a:xfrm>
        </p:spPr>
        <p:txBody>
          <a:bodyPr>
            <a:normAutofit/>
          </a:bodyPr>
          <a:lstStyle>
            <a:lvl1pPr>
              <a:defRPr sz="3600" b="1" spc="100" baseline="0"/>
            </a:lvl1pPr>
          </a:lstStyle>
          <a:p>
            <a:r>
              <a:rPr lang="en-GB"/>
              <a:t>Click to edit Master title style</a:t>
            </a:r>
            <a:endParaRPr lang="en-US" dirty="0"/>
          </a:p>
        </p:txBody>
      </p:sp>
      <p:sp>
        <p:nvSpPr>
          <p:cNvPr id="3" name="Content Placeholder 2"/>
          <p:cNvSpPr>
            <a:spLocks noGrp="1"/>
          </p:cNvSpPr>
          <p:nvPr>
            <p:ph idx="1"/>
          </p:nvPr>
        </p:nvSpPr>
        <p:spPr>
          <a:xfrm>
            <a:off x="6309360" y="685800"/>
            <a:ext cx="5212080" cy="5760720"/>
          </a:xfrm>
        </p:spPr>
        <p:txBody>
          <a:bodyPr/>
          <a:lstStyle>
            <a:lvl1pPr>
              <a:buSzPct val="70000"/>
              <a:defRPr/>
            </a:lvl1pPr>
            <a:lvl3pPr>
              <a:buSzPct val="70000"/>
              <a:defRPr/>
            </a:lvl3pPr>
            <a:lvl5pPr>
              <a:buSzPct val="700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1500253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Section header 0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2871216"/>
            <a:ext cx="9052560" cy="2523744"/>
          </a:xfrm>
        </p:spPr>
        <p:txBody>
          <a:bodyPr anchor="b">
            <a:noAutofit/>
          </a:bodyPr>
          <a:lstStyle>
            <a:lvl1pPr algn="r">
              <a:defRPr sz="54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1554480" y="1554480"/>
            <a:ext cx="9052560" cy="1097280"/>
          </a:xfrm>
        </p:spPr>
        <p:txBody>
          <a:bodyPr>
            <a:normAutofit/>
          </a:bodyPr>
          <a:lstStyle>
            <a:lvl1pPr marL="0" indent="0" algn="l">
              <a:lnSpc>
                <a:spcPct val="112000"/>
              </a:lnSpc>
              <a:spcBef>
                <a:spcPts val="0"/>
              </a:spcBef>
              <a:spcAft>
                <a:spcPts val="0"/>
              </a:spcAft>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grpSp>
        <p:nvGrpSpPr>
          <p:cNvPr id="7" name="Group 6"/>
          <p:cNvGrpSpPr/>
          <p:nvPr/>
        </p:nvGrpSpPr>
        <p:grpSpPr>
          <a:xfrm>
            <a:off x="752858" y="744469"/>
            <a:ext cx="10674117" cy="5349671"/>
            <a:chOff x="752858" y="744469"/>
            <a:chExt cx="10674117" cy="5349671"/>
          </a:xfrm>
          <a:solidFill>
            <a:schemeClr val="tx1"/>
          </a:solidFill>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p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pFill/>
            <a:ln w="0">
              <a:noFill/>
              <a:prstDash val="solid"/>
              <a:round/>
              <a:headEnd/>
              <a:tailEnd/>
            </a:ln>
          </p:spPr>
        </p:sp>
      </p:grpSp>
    </p:spTree>
    <p:extLst>
      <p:ext uri="{BB962C8B-B14F-4D97-AF65-F5344CB8AC3E}">
        <p14:creationId xmlns:p14="http://schemas.microsoft.com/office/powerpoint/2010/main" val="375890689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731520"/>
            <a:ext cx="5261776" cy="3200400"/>
          </a:xfrm>
        </p:spPr>
        <p:txBody>
          <a:bodyPr anchor="b">
            <a:normAutofit/>
          </a:bodyPr>
          <a:lstStyle>
            <a:lvl1pPr algn="l">
              <a:defRPr sz="54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731519" y="3956278"/>
            <a:ext cx="5261775" cy="2167128"/>
          </a:xfrm>
        </p:spPr>
        <p:txBody>
          <a:bodyPr>
            <a:normAutofit/>
          </a:bodyPr>
          <a:lstStyle>
            <a:lvl1pPr marL="0" indent="0" algn="l">
              <a:lnSpc>
                <a:spcPct val="112000"/>
              </a:lnSpc>
              <a:spcBef>
                <a:spcPts val="0"/>
              </a:spcBef>
              <a:spcAft>
                <a:spcPts val="0"/>
              </a:spcAft>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8" name="Picture Placeholder 7">
            <a:extLst>
              <a:ext uri="{FF2B5EF4-FFF2-40B4-BE49-F238E27FC236}">
                <a16:creationId xmlns:a16="http://schemas.microsoft.com/office/drawing/2014/main" id="{65ED42FA-5CCA-F252-5E46-7B0091BCC814}"/>
              </a:ext>
            </a:extLst>
          </p:cNvPr>
          <p:cNvSpPr>
            <a:spLocks noGrp="1"/>
          </p:cNvSpPr>
          <p:nvPr>
            <p:ph type="pic" sz="quarter" idx="10"/>
          </p:nvPr>
        </p:nvSpPr>
        <p:spPr>
          <a:xfrm>
            <a:off x="6089904" y="768096"/>
            <a:ext cx="4480560" cy="4498848"/>
          </a:xfrm>
        </p:spPr>
        <p:txBody>
          <a:bodyPr/>
          <a:lstStyle>
            <a:lvl1pPr marL="0" indent="0">
              <a:buNone/>
              <a:defRPr/>
            </a:lvl1pPr>
          </a:lstStyle>
          <a:p>
            <a:r>
              <a:rPr lang="en-GB"/>
              <a:t>Click icon to add picture</a:t>
            </a:r>
            <a:endParaRPr lang="en-US" dirty="0"/>
          </a:p>
        </p:txBody>
      </p:sp>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1"/>
          </a:solidFill>
          <a:ln w="0">
            <a:noFill/>
            <a:prstDash val="solid"/>
            <a:round/>
            <a:headEnd/>
            <a:tailEnd/>
          </a:ln>
        </p:spPr>
      </p:sp>
    </p:spTree>
    <p:extLst>
      <p:ext uri="{BB962C8B-B14F-4D97-AF65-F5344CB8AC3E}">
        <p14:creationId xmlns:p14="http://schemas.microsoft.com/office/powerpoint/2010/main" val="331515117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663440" cy="2377440"/>
          </a:xfrm>
        </p:spPr>
        <p:txBody>
          <a:bodyPr>
            <a:normAutofit/>
          </a:bodyPr>
          <a:lstStyle>
            <a:lvl1pPr>
              <a:defRPr sz="3600" b="1" spc="100" baseline="0"/>
            </a:lvl1pPr>
          </a:lstStyle>
          <a:p>
            <a:r>
              <a:rPr lang="en-GB"/>
              <a:t>Click to edit Master title style</a:t>
            </a:r>
            <a:endParaRPr lang="en-US" dirty="0"/>
          </a:p>
        </p:txBody>
      </p:sp>
      <p:sp>
        <p:nvSpPr>
          <p:cNvPr id="3" name="Content Placeholder 2"/>
          <p:cNvSpPr>
            <a:spLocks noGrp="1"/>
          </p:cNvSpPr>
          <p:nvPr>
            <p:ph idx="1"/>
          </p:nvPr>
        </p:nvSpPr>
        <p:spPr>
          <a:xfrm>
            <a:off x="6309360" y="685800"/>
            <a:ext cx="5212080" cy="2377440"/>
          </a:xfrm>
        </p:spPr>
        <p:txBody>
          <a:bodyPr/>
          <a:lstStyle>
            <a:lvl1pPr>
              <a:buSzPct val="70000"/>
              <a:defRPr/>
            </a:lvl1pPr>
            <a:lvl3pPr>
              <a:buSzPct val="70000"/>
              <a:defRPr/>
            </a:lvl3pPr>
            <a:lvl5pPr>
              <a:buSzPct val="700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Content Placeholder 2">
            <a:extLst>
              <a:ext uri="{FF2B5EF4-FFF2-40B4-BE49-F238E27FC236}">
                <a16:creationId xmlns:a16="http://schemas.microsoft.com/office/drawing/2014/main" id="{B895DBE8-6B89-8EA5-868B-87356D3FAF85}"/>
              </a:ext>
            </a:extLst>
          </p:cNvPr>
          <p:cNvSpPr>
            <a:spLocks noGrp="1"/>
          </p:cNvSpPr>
          <p:nvPr>
            <p:ph idx="13"/>
          </p:nvPr>
        </p:nvSpPr>
        <p:spPr>
          <a:xfrm>
            <a:off x="1371600" y="3209544"/>
            <a:ext cx="10204704" cy="3227832"/>
          </a:xfrm>
        </p:spPr>
        <p:txBody>
          <a:bodyPr/>
          <a:lstStyle>
            <a:lvl1pPr>
              <a:buSzPct val="70000"/>
              <a:defRPr/>
            </a:lvl1pPr>
            <a:lvl3pPr>
              <a:buSzPct val="70000"/>
              <a:defRPr/>
            </a:lvl3pPr>
            <a:lvl5pPr>
              <a:buSzPct val="700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536730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09360" y="685800"/>
            <a:ext cx="5212080" cy="2103120"/>
          </a:xfrm>
        </p:spPr>
        <p:txBody>
          <a:bodyPr anchor="b">
            <a:normAutofit/>
          </a:bodyPr>
          <a:lstStyle>
            <a:lvl1pPr>
              <a:defRPr sz="3600" b="1" spc="100" baseline="0"/>
            </a:lvl1pPr>
          </a:lstStyle>
          <a:p>
            <a:r>
              <a:rPr lang="en-GB"/>
              <a:t>Click to edit Master title style</a:t>
            </a:r>
            <a:endParaRPr lang="en-US" dirty="0"/>
          </a:p>
        </p:txBody>
      </p:sp>
      <p:sp>
        <p:nvSpPr>
          <p:cNvPr id="8" name="Picture Placeholder 7">
            <a:extLst>
              <a:ext uri="{FF2B5EF4-FFF2-40B4-BE49-F238E27FC236}">
                <a16:creationId xmlns:a16="http://schemas.microsoft.com/office/drawing/2014/main" id="{06D8770C-634E-CA21-85DC-41D4395BF528}"/>
              </a:ext>
            </a:extLst>
          </p:cNvPr>
          <p:cNvSpPr>
            <a:spLocks noGrp="1"/>
          </p:cNvSpPr>
          <p:nvPr>
            <p:ph type="pic" sz="quarter" idx="13"/>
          </p:nvPr>
        </p:nvSpPr>
        <p:spPr>
          <a:xfrm>
            <a:off x="1371600" y="768096"/>
            <a:ext cx="3776472" cy="5340096"/>
          </a:xfrm>
        </p:spPr>
        <p:txBody>
          <a:bodyPr/>
          <a:lstStyle>
            <a:lvl1pPr marL="0" indent="0">
              <a:buNone/>
              <a:defRPr/>
            </a:lvl1pPr>
          </a:lstStyle>
          <a:p>
            <a:r>
              <a:rPr lang="en-GB"/>
              <a:t>Click icon to add picture</a:t>
            </a:r>
            <a:endParaRPr lang="en-US" dirty="0"/>
          </a:p>
        </p:txBody>
      </p:sp>
      <p:sp>
        <p:nvSpPr>
          <p:cNvPr id="3" name="Content Placeholder 2"/>
          <p:cNvSpPr>
            <a:spLocks noGrp="1"/>
          </p:cNvSpPr>
          <p:nvPr>
            <p:ph idx="1"/>
          </p:nvPr>
        </p:nvSpPr>
        <p:spPr>
          <a:xfrm>
            <a:off x="6309360" y="2999232"/>
            <a:ext cx="5212080" cy="3310128"/>
          </a:xfrm>
        </p:spPr>
        <p:txBody>
          <a:bodyPr/>
          <a:lstStyle>
            <a:lvl1pPr>
              <a:buSzPct val="70000"/>
              <a:defRPr/>
            </a:lvl1pPr>
            <a:lvl3pPr>
              <a:buSzPct val="70000"/>
              <a:defRPr/>
            </a:lvl3pPr>
            <a:lvl5pPr>
              <a:buSzPct val="700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918289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wo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663440" cy="5760720"/>
          </a:xfrm>
        </p:spPr>
        <p:txBody>
          <a:bodyPr>
            <a:normAutofit/>
          </a:bodyPr>
          <a:lstStyle>
            <a:lvl1pPr>
              <a:defRPr sz="3600" b="1" spc="100" baseline="0"/>
            </a:lvl1pPr>
          </a:lstStyle>
          <a:p>
            <a:r>
              <a:rPr lang="en-GB"/>
              <a:t>Click to edit Master title style</a:t>
            </a:r>
            <a:endParaRPr lang="en-US" dirty="0"/>
          </a:p>
        </p:txBody>
      </p:sp>
      <p:sp>
        <p:nvSpPr>
          <p:cNvPr id="3" name="Content Placeholder 2"/>
          <p:cNvSpPr>
            <a:spLocks noGrp="1"/>
          </p:cNvSpPr>
          <p:nvPr>
            <p:ph idx="1"/>
          </p:nvPr>
        </p:nvSpPr>
        <p:spPr>
          <a:xfrm>
            <a:off x="6309360" y="685800"/>
            <a:ext cx="5212080" cy="2651760"/>
          </a:xfrm>
        </p:spPr>
        <p:txBody>
          <a:bodyPr/>
          <a:lstStyle>
            <a:lvl1pPr marL="0" indent="0">
              <a:buSzPct val="70000"/>
              <a:buNone/>
              <a:defRPr/>
            </a:lvl1pPr>
            <a:lvl2pPr marL="384048" indent="-384048">
              <a:buSzPct val="70000"/>
              <a:buFont typeface="Franklin Gothic Book" panose="020B0503020102020204" pitchFamily="34" charset="0"/>
              <a:buChar char="■"/>
              <a:defRPr/>
            </a:lvl2pPr>
            <a:lvl3pPr marL="914400" indent="-384048">
              <a:buSzPct val="70000"/>
              <a:buFont typeface="Franklin Gothic Book" panose="020B0503020102020204" pitchFamily="34" charset="0"/>
              <a:buChar char="–"/>
              <a:defRPr/>
            </a:lvl3pPr>
            <a:lvl4pPr marL="1371600" indent="-384048">
              <a:buSzPct val="70000"/>
              <a:buFont typeface="Franklin Gothic Book" panose="020B0503020102020204" pitchFamily="34" charset="0"/>
              <a:buChar char="■"/>
              <a:defRPr/>
            </a:lvl4pPr>
            <a:lvl5pPr marL="1828800" indent="-384048">
              <a:buSzPct val="70000"/>
              <a:buFont typeface="Franklin Gothic Book" panose="020B0503020102020204" pitchFamily="34" charset="0"/>
              <a:buChar cha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Content Placeholder 2">
            <a:extLst>
              <a:ext uri="{FF2B5EF4-FFF2-40B4-BE49-F238E27FC236}">
                <a16:creationId xmlns:a16="http://schemas.microsoft.com/office/drawing/2014/main" id="{2CFB8D5A-7E59-4AEA-3F66-398413304E12}"/>
              </a:ext>
            </a:extLst>
          </p:cNvPr>
          <p:cNvSpPr>
            <a:spLocks noGrp="1"/>
          </p:cNvSpPr>
          <p:nvPr>
            <p:ph idx="13"/>
          </p:nvPr>
        </p:nvSpPr>
        <p:spPr>
          <a:xfrm>
            <a:off x="6309360" y="3637722"/>
            <a:ext cx="5212080" cy="2651760"/>
          </a:xfrm>
        </p:spPr>
        <p:txBody>
          <a:bodyPr/>
          <a:lstStyle>
            <a:lvl1pPr marL="0" indent="0">
              <a:buSzPct val="70000"/>
              <a:buNone/>
              <a:defRPr/>
            </a:lvl1pPr>
            <a:lvl2pPr marL="384048" indent="-384048">
              <a:buSzPct val="70000"/>
              <a:buFont typeface="Franklin Gothic Book" panose="020B0503020102020204" pitchFamily="34" charset="0"/>
              <a:buChar char="■"/>
              <a:defRPr/>
            </a:lvl2pPr>
            <a:lvl3pPr marL="914400" indent="-384048">
              <a:buSzPct val="70000"/>
              <a:buFont typeface="Franklin Gothic Book" panose="020B0503020102020204" pitchFamily="34" charset="0"/>
              <a:buChar char="–"/>
              <a:defRPr/>
            </a:lvl3pPr>
            <a:lvl4pPr marL="1371600" indent="-384048">
              <a:buSzPct val="70000"/>
              <a:buFont typeface="Franklin Gothic Book" panose="020B0503020102020204" pitchFamily="34" charset="0"/>
              <a:buChar char="■"/>
              <a:defRPr/>
            </a:lvl4pPr>
            <a:lvl5pPr marL="1828800" indent="-384048">
              <a:buSzPct val="70000"/>
              <a:buFont typeface="Franklin Gothic Book" panose="020B0503020102020204" pitchFamily="34" charset="0"/>
              <a:buChar cha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1140475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10149840" cy="1645920"/>
          </a:xfrm>
        </p:spPr>
        <p:txBody>
          <a:bodyPr>
            <a:normAutofit/>
          </a:bodyPr>
          <a:lstStyle>
            <a:lvl1pPr>
              <a:defRPr sz="3600" b="1" spc="100" baseline="0"/>
            </a:lvl1pPr>
          </a:lstStyle>
          <a:p>
            <a:r>
              <a:rPr lang="en-GB"/>
              <a:t>Click to edit Master title style</a:t>
            </a:r>
            <a:endParaRPr lang="en-US" dirty="0"/>
          </a:p>
        </p:txBody>
      </p:sp>
      <p:sp>
        <p:nvSpPr>
          <p:cNvPr id="7" name="Content Placeholder 2">
            <a:extLst>
              <a:ext uri="{FF2B5EF4-FFF2-40B4-BE49-F238E27FC236}">
                <a16:creationId xmlns:a16="http://schemas.microsoft.com/office/drawing/2014/main" id="{B895DBE8-6B89-8EA5-868B-87356D3FAF85}"/>
              </a:ext>
            </a:extLst>
          </p:cNvPr>
          <p:cNvSpPr>
            <a:spLocks noGrp="1"/>
          </p:cNvSpPr>
          <p:nvPr>
            <p:ph idx="13"/>
          </p:nvPr>
        </p:nvSpPr>
        <p:spPr>
          <a:xfrm>
            <a:off x="1426464" y="2743200"/>
            <a:ext cx="10149840" cy="3456432"/>
          </a:xfrm>
        </p:spPr>
        <p:txBody>
          <a:bodyPr/>
          <a:lstStyle>
            <a:lvl1pPr>
              <a:buSzPct val="70000"/>
              <a:defRPr/>
            </a:lvl1pPr>
            <a:lvl3pPr>
              <a:buSzPct val="70000"/>
              <a:defRPr/>
            </a:lvl3pPr>
            <a:lvl5pPr>
              <a:buSzPct val="700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50027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1554480"/>
            <a:ext cx="5577840" cy="3840480"/>
          </a:xfrm>
        </p:spPr>
        <p:txBody>
          <a:bodyPr anchor="t">
            <a:noAutofit/>
          </a:bodyPr>
          <a:lstStyle>
            <a:lvl1pPr algn="l">
              <a:defRPr sz="5400" cap="all" baseline="0">
                <a:solidFill>
                  <a:schemeClr val="tx2"/>
                </a:solidFill>
              </a:defRPr>
            </a:lvl1pPr>
          </a:lstStyle>
          <a:p>
            <a:r>
              <a:rPr lang="en-GB"/>
              <a:t>Click to edit Master title style</a:t>
            </a:r>
            <a:endParaRPr lang="en-US" dirty="0"/>
          </a:p>
        </p:txBody>
      </p:sp>
      <p:sp>
        <p:nvSpPr>
          <p:cNvPr id="8" name="Picture Placeholder 7">
            <a:extLst>
              <a:ext uri="{FF2B5EF4-FFF2-40B4-BE49-F238E27FC236}">
                <a16:creationId xmlns:a16="http://schemas.microsoft.com/office/drawing/2014/main" id="{65ED42FA-5CCA-F252-5E46-7B0091BCC814}"/>
              </a:ext>
            </a:extLst>
          </p:cNvPr>
          <p:cNvSpPr>
            <a:spLocks noGrp="1"/>
          </p:cNvSpPr>
          <p:nvPr>
            <p:ph type="pic" sz="quarter" idx="10"/>
          </p:nvPr>
        </p:nvSpPr>
        <p:spPr>
          <a:xfrm>
            <a:off x="7653528" y="768096"/>
            <a:ext cx="3776472" cy="5340096"/>
          </a:xfrm>
        </p:spPr>
        <p:txBody>
          <a:bodyPr/>
          <a:lstStyle>
            <a:lvl1pPr marL="0" indent="0">
              <a:buNone/>
              <a:defRPr/>
            </a:lvl1pPr>
          </a:lstStyle>
          <a:p>
            <a:r>
              <a:rPr lang="en-GB"/>
              <a:t>Click icon to add picture</a:t>
            </a:r>
            <a:endParaRPr lang="en-US" dirty="0"/>
          </a:p>
        </p:txBody>
      </p:sp>
      <p:sp>
        <p:nvSpPr>
          <p:cNvPr id="4" name="Freeform 6">
            <a:extLst>
              <a:ext uri="{FF2B5EF4-FFF2-40B4-BE49-F238E27FC236}">
                <a16:creationId xmlns:a16="http://schemas.microsoft.com/office/drawing/2014/main" id="{6EBE1C39-C107-91D5-DD19-349AD1A9DEAD}"/>
              </a:ext>
            </a:extLst>
          </p:cNvPr>
          <p:cNvSpPr/>
          <p:nvPr userDrawn="1"/>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1"/>
          </a:solidFill>
          <a:ln w="0">
            <a:noFill/>
            <a:prstDash val="solid"/>
            <a:round/>
            <a:headEnd/>
            <a:tailEnd/>
          </a:ln>
        </p:spPr>
      </p:sp>
    </p:spTree>
    <p:extLst>
      <p:ext uri="{BB962C8B-B14F-4D97-AF65-F5344CB8AC3E}">
        <p14:creationId xmlns:p14="http://schemas.microsoft.com/office/powerpoint/2010/main" val="24564874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CB83234-995D-4149-8E1E-BC120E9070D5}" type="datetime1">
              <a:rPr lang="en-US" smtClean="0"/>
              <a:t>5/13/2025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67" r:id="rId4"/>
    <p:sldLayoutId id="2147483671" r:id="rId5"/>
    <p:sldLayoutId id="2147483672" r:id="rId6"/>
    <p:sldLayoutId id="2147483674" r:id="rId7"/>
    <p:sldLayoutId id="2147483675" r:id="rId8"/>
    <p:sldLayoutId id="2147483676" r:id="rId9"/>
    <p:sldLayoutId id="2147483677" r:id="rId10"/>
    <p:sldLayoutId id="2147483649" r:id="rId11"/>
  </p:sldLayoutIdLst>
  <p:hf sldNum="0" hdr="0" ftr="0" dt="0"/>
  <p:txStyles>
    <p:titleStyle>
      <a:lvl1pPr algn="l" defTabSz="914400" rtl="0" eaLnBrk="1" latinLnBrk="0" hangingPunct="1">
        <a:lnSpc>
          <a:spcPct val="89000"/>
        </a:lnSpc>
        <a:spcBef>
          <a:spcPct val="0"/>
        </a:spcBef>
        <a:buNone/>
        <a:defRPr sz="4400" b="1" kern="1200" cap="all" spc="1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7C47-EF1D-4B02-906B-219155AD8D0F}"/>
              </a:ext>
            </a:extLst>
          </p:cNvPr>
          <p:cNvSpPr>
            <a:spLocks noGrp="1"/>
          </p:cNvSpPr>
          <p:nvPr>
            <p:ph type="ctrTitle"/>
          </p:nvPr>
        </p:nvSpPr>
        <p:spPr>
          <a:xfrm>
            <a:off x="1554480" y="1554480"/>
            <a:ext cx="9052560" cy="2377440"/>
          </a:xfrm>
        </p:spPr>
        <p:txBody>
          <a:bodyPr anchor="t" anchorCtr="0">
            <a:normAutofit/>
          </a:bodyPr>
          <a:lstStyle/>
          <a:p>
            <a:r>
              <a:rPr lang="en-US" sz="4800" dirty="0">
                <a:latin typeface="Times New Roman" panose="02020603050405020304" pitchFamily="18" charset="0"/>
                <a:cs typeface="Times New Roman" panose="02020603050405020304" pitchFamily="18" charset="0"/>
              </a:rPr>
              <a:t>Fuel price</a:t>
            </a: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prediction</a:t>
            </a:r>
          </a:p>
        </p:txBody>
      </p:sp>
      <p:sp>
        <p:nvSpPr>
          <p:cNvPr id="3" name="Subtitle 2">
            <a:extLst>
              <a:ext uri="{FF2B5EF4-FFF2-40B4-BE49-F238E27FC236}">
                <a16:creationId xmlns:a16="http://schemas.microsoft.com/office/drawing/2014/main" id="{36A0527F-C5FD-4E9B-9F21-5D1FBA31314B}"/>
              </a:ext>
            </a:extLst>
          </p:cNvPr>
          <p:cNvSpPr>
            <a:spLocks noGrp="1"/>
          </p:cNvSpPr>
          <p:nvPr>
            <p:ph type="subTitle" idx="1"/>
          </p:nvPr>
        </p:nvSpPr>
        <p:spPr>
          <a:xfrm>
            <a:off x="1554480" y="4242816"/>
            <a:ext cx="9052560" cy="1188720"/>
          </a:xfrm>
        </p:spPr>
        <p:txBody>
          <a:bodyPr vert="horz" lIns="91440" tIns="45720" rIns="91440" bIns="45720" rtlCol="0" anchor="b" anchorCtr="0">
            <a:normAutofit/>
          </a:bodyPr>
          <a:lstStyle/>
          <a:p>
            <a:r>
              <a:rPr lang="en-US" sz="1800" dirty="0">
                <a:latin typeface="Times New Roman" panose="02020603050405020304" pitchFamily="18" charset="0"/>
                <a:cs typeface="Times New Roman" panose="02020603050405020304" pitchFamily="18" charset="0"/>
              </a:rPr>
              <a:t>Mohammed </a:t>
            </a:r>
            <a:r>
              <a:rPr lang="en-US" sz="1800" dirty="0" err="1">
                <a:latin typeface="Times New Roman" panose="02020603050405020304" pitchFamily="18" charset="0"/>
                <a:cs typeface="Times New Roman" panose="02020603050405020304" pitchFamily="18" charset="0"/>
              </a:rPr>
              <a:t>thanish</a:t>
            </a:r>
            <a:r>
              <a:rPr lang="en-US" sz="1800" dirty="0">
                <a:latin typeface="Times New Roman" panose="02020603050405020304" pitchFamily="18" charset="0"/>
                <a:cs typeface="Times New Roman" panose="02020603050405020304" pitchFamily="18" charset="0"/>
              </a:rPr>
              <a:t> A</a:t>
            </a:r>
          </a:p>
          <a:p>
            <a:r>
              <a:rPr lang="en-US" sz="1800" dirty="0" err="1">
                <a:latin typeface="Times New Roman" panose="02020603050405020304" pitchFamily="18" charset="0"/>
                <a:cs typeface="Times New Roman" panose="02020603050405020304" pitchFamily="18" charset="0"/>
              </a:rPr>
              <a:t>FullStack</a:t>
            </a:r>
            <a:r>
              <a:rPr lang="en-US" sz="1800" dirty="0">
                <a:latin typeface="Times New Roman" panose="02020603050405020304" pitchFamily="18" charset="0"/>
                <a:cs typeface="Times New Roman" panose="02020603050405020304" pitchFamily="18" charset="0"/>
              </a:rPr>
              <a:t> Developer(python)</a:t>
            </a:r>
          </a:p>
        </p:txBody>
      </p:sp>
    </p:spTree>
    <p:extLst>
      <p:ext uri="{BB962C8B-B14F-4D97-AF65-F5344CB8AC3E}">
        <p14:creationId xmlns:p14="http://schemas.microsoft.com/office/powerpoint/2010/main" val="745576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1371600" y="685800"/>
            <a:ext cx="8014996" cy="2377440"/>
          </a:xfrm>
          <a:noFill/>
        </p:spPr>
        <p:txBody>
          <a:bodyPr>
            <a:noAutofit/>
          </a:bodyPr>
          <a:lstStyle/>
          <a:p>
            <a:r>
              <a:rPr lang="en-US" sz="3200" dirty="0">
                <a:latin typeface="Times New Roman" panose="02020603050405020304" pitchFamily="18" charset="0"/>
                <a:cs typeface="Times New Roman" panose="02020603050405020304" pitchFamily="18" charset="0"/>
              </a:rPr>
              <a:t>CONCLUSION</a:t>
            </a:r>
            <a:r>
              <a:rPr lang="en-US" sz="3200" dirty="0"/>
              <a:t> </a:t>
            </a:r>
          </a:p>
        </p:txBody>
      </p:sp>
      <p:sp>
        <p:nvSpPr>
          <p:cNvPr id="9" name="TextBox 8">
            <a:extLst>
              <a:ext uri="{FF2B5EF4-FFF2-40B4-BE49-F238E27FC236}">
                <a16:creationId xmlns:a16="http://schemas.microsoft.com/office/drawing/2014/main" id="{83FEC0E6-A81A-AF1B-DF79-643CCF6250D5}"/>
              </a:ext>
            </a:extLst>
          </p:cNvPr>
          <p:cNvSpPr txBox="1"/>
          <p:nvPr/>
        </p:nvSpPr>
        <p:spPr>
          <a:xfrm>
            <a:off x="1371600" y="1474981"/>
            <a:ext cx="10422294" cy="457048"/>
          </a:xfrm>
          <a:prstGeom prst="rect">
            <a:avLst/>
          </a:prstGeom>
          <a:noFill/>
        </p:spPr>
        <p:txBody>
          <a:bodyPr wrap="square">
            <a:spAutoFit/>
          </a:bodyPr>
          <a:lstStyle/>
          <a:p>
            <a:pPr>
              <a:lnSpc>
                <a:spcPct val="150000"/>
              </a:lnSpc>
              <a:buFont typeface="+mj-lt"/>
              <a:buAutoNum type="arabicPeriod"/>
            </a:pPr>
            <a:endParaRPr lang="en-US" dirty="0"/>
          </a:p>
        </p:txBody>
      </p:sp>
      <p:sp>
        <p:nvSpPr>
          <p:cNvPr id="10" name="Rectangle 2">
            <a:extLst>
              <a:ext uri="{FF2B5EF4-FFF2-40B4-BE49-F238E27FC236}">
                <a16:creationId xmlns:a16="http://schemas.microsoft.com/office/drawing/2014/main" id="{847CF911-6195-534B-E2BF-AFC7EDA0184A}"/>
              </a:ext>
            </a:extLst>
          </p:cNvPr>
          <p:cNvSpPr>
            <a:spLocks noChangeArrowheads="1"/>
          </p:cNvSpPr>
          <p:nvPr/>
        </p:nvSpPr>
        <p:spPr bwMode="auto">
          <a:xfrm>
            <a:off x="774440" y="116632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3657383E-413E-F1DE-1C8D-C49BE36525A0}"/>
              </a:ext>
            </a:extLst>
          </p:cNvPr>
          <p:cNvSpPr>
            <a:spLocks noChangeArrowheads="1"/>
          </p:cNvSpPr>
          <p:nvPr/>
        </p:nvSpPr>
        <p:spPr bwMode="auto">
          <a:xfrm>
            <a:off x="1371600" y="3114280"/>
            <a:ext cx="10759557" cy="872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1B807B30-EAF7-F485-7AA0-F2FF67F19A09}"/>
              </a:ext>
            </a:extLst>
          </p:cNvPr>
          <p:cNvSpPr>
            <a:spLocks noChangeArrowheads="1"/>
          </p:cNvSpPr>
          <p:nvPr/>
        </p:nvSpPr>
        <p:spPr bwMode="auto">
          <a:xfrm>
            <a:off x="1371599" y="3358744"/>
            <a:ext cx="10534261" cy="872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3012E535-04F6-DAEA-B97E-839854777417}"/>
              </a:ext>
            </a:extLst>
          </p:cNvPr>
          <p:cNvSpPr>
            <a:spLocks noChangeArrowheads="1"/>
          </p:cNvSpPr>
          <p:nvPr/>
        </p:nvSpPr>
        <p:spPr bwMode="auto">
          <a:xfrm rot="10800000" flipV="1">
            <a:off x="1838323" y="6493664"/>
            <a:ext cx="10282336" cy="456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C9EC31AC-83B7-3DA6-FF55-7F334E5A2C5C}"/>
              </a:ext>
            </a:extLst>
          </p:cNvPr>
          <p:cNvSpPr>
            <a:spLocks noChangeArrowheads="1"/>
          </p:cNvSpPr>
          <p:nvPr/>
        </p:nvSpPr>
        <p:spPr bwMode="auto">
          <a:xfrm rot="10800000" flipV="1">
            <a:off x="1371600" y="1890479"/>
            <a:ext cx="10422294" cy="2118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dirty="0">
                <a:latin typeface="Times New Roman" panose="02020603050405020304" pitchFamily="18" charset="0"/>
                <a:cs typeface="Times New Roman" panose="02020603050405020304" pitchFamily="18" charset="0"/>
              </a:rPr>
              <a:t>This fuel price prediction system will help users forecast fuel prices with higher accuracy. By utilizing machine learning and real-time data, the system overcomes limitations of current approaches. The proposed solution provides a more reliable and scalable method for predicting fuel prices. In the future, the system can be expanded to include additional features and better precision.</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285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22DD6-F512-26F3-A86D-DF4AF2256ED0}"/>
              </a:ext>
            </a:extLst>
          </p:cNvPr>
          <p:cNvSpPr>
            <a:spLocks noGrp="1"/>
          </p:cNvSpPr>
          <p:nvPr>
            <p:ph type="ctrTitle"/>
          </p:nvPr>
        </p:nvSpPr>
        <p:spPr>
          <a:xfrm>
            <a:off x="1554480" y="2871216"/>
            <a:ext cx="9052560" cy="2523744"/>
          </a:xfrm>
        </p:spPr>
        <p:txBody>
          <a:bodyPr/>
          <a:lstStyle/>
          <a:p>
            <a:r>
              <a:rPr lang="en-US" dirty="0"/>
              <a:t>FUEL PRICE PRIDECTION</a:t>
            </a:r>
          </a:p>
        </p:txBody>
      </p:sp>
      <p:sp>
        <p:nvSpPr>
          <p:cNvPr id="3" name="Subtitle 2">
            <a:extLst>
              <a:ext uri="{FF2B5EF4-FFF2-40B4-BE49-F238E27FC236}">
                <a16:creationId xmlns:a16="http://schemas.microsoft.com/office/drawing/2014/main" id="{1668B0FA-B731-5A4B-D795-1F3C45DC9C54}"/>
              </a:ext>
            </a:extLst>
          </p:cNvPr>
          <p:cNvSpPr>
            <a:spLocks noGrp="1"/>
          </p:cNvSpPr>
          <p:nvPr>
            <p:ph type="subTitle" idx="1"/>
          </p:nvPr>
        </p:nvSpPr>
        <p:spPr>
          <a:xfrm>
            <a:off x="1554480" y="1554480"/>
            <a:ext cx="9052560" cy="1097280"/>
          </a:xfrm>
        </p:spPr>
        <p:txBody>
          <a:bodyPr>
            <a:normAutofit/>
          </a:bodyPr>
          <a:lstStyle/>
          <a:p>
            <a:r>
              <a:rPr lang="en-US" dirty="0"/>
              <a:t>PROGRAM</a:t>
            </a:r>
          </a:p>
        </p:txBody>
      </p:sp>
    </p:spTree>
    <p:extLst>
      <p:ext uri="{BB962C8B-B14F-4D97-AF65-F5344CB8AC3E}">
        <p14:creationId xmlns:p14="http://schemas.microsoft.com/office/powerpoint/2010/main" val="2078675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6309360" y="685800"/>
            <a:ext cx="5212080" cy="2103120"/>
          </a:xfrm>
          <a:noFill/>
        </p:spPr>
        <p:txBody>
          <a:bodyPr>
            <a:noAutofit/>
          </a:bodyPr>
          <a:lstStyle/>
          <a:p>
            <a:pPr>
              <a:lnSpc>
                <a:spcPct val="100000"/>
              </a:lnSpc>
            </a:pPr>
            <a:r>
              <a:rPr lang="en-US" sz="2800" u="sng" dirty="0">
                <a:latin typeface="Times New Roman" panose="02020603050405020304" pitchFamily="18" charset="0"/>
                <a:cs typeface="Times New Roman" panose="02020603050405020304" pitchFamily="18" charset="0"/>
              </a:rPr>
              <a:t>OUTPUT:</a:t>
            </a:r>
            <a:br>
              <a:rPr lang="en-US" dirty="0"/>
            </a:br>
            <a:br>
              <a:rPr lang="en-US" sz="2400" dirty="0"/>
            </a:br>
            <a:r>
              <a:rPr lang="en-US" sz="2400" dirty="0">
                <a:latin typeface="Times New Roman" panose="02020603050405020304" pitchFamily="18" charset="0"/>
                <a:cs typeface="Times New Roman" panose="02020603050405020304" pitchFamily="18" charset="0"/>
              </a:rPr>
              <a:t>vehicle selection</a:t>
            </a:r>
            <a:endParaRPr lang="en-US" sz="2400" dirty="0"/>
          </a:p>
        </p:txBody>
      </p:sp>
      <p:sp>
        <p:nvSpPr>
          <p:cNvPr id="7" name="TextBox 6">
            <a:extLst>
              <a:ext uri="{FF2B5EF4-FFF2-40B4-BE49-F238E27FC236}">
                <a16:creationId xmlns:a16="http://schemas.microsoft.com/office/drawing/2014/main" id="{B1490977-469D-75C0-52D3-0F2F933A9AAF}"/>
              </a:ext>
            </a:extLst>
          </p:cNvPr>
          <p:cNvSpPr txBox="1"/>
          <p:nvPr/>
        </p:nvSpPr>
        <p:spPr>
          <a:xfrm>
            <a:off x="6309360" y="2788920"/>
            <a:ext cx="6097554" cy="1200329"/>
          </a:xfrm>
          <a:prstGeom prst="rect">
            <a:avLst/>
          </a:prstGeom>
          <a:noFill/>
        </p:spPr>
        <p:txBody>
          <a:bodyPr wrap="square">
            <a:spAutoFit/>
          </a:bodyPr>
          <a:lstStyle/>
          <a:p>
            <a:r>
              <a:rPr lang="en-IN" dirty="0"/>
              <a:t>Enter city name: Coimbatore</a:t>
            </a:r>
          </a:p>
          <a:p>
            <a:r>
              <a:rPr lang="en-IN" dirty="0"/>
              <a:t>Enter vehicle type (2-wheeler/4-wheeler): 2-wheeler</a:t>
            </a:r>
          </a:p>
          <a:p>
            <a:r>
              <a:rPr lang="en-IN" dirty="0"/>
              <a:t>Enter fuel type (petrol/diesel): petrol</a:t>
            </a:r>
          </a:p>
          <a:p>
            <a:r>
              <a:rPr lang="en-IN" dirty="0"/>
              <a:t>[</a:t>
            </a:r>
            <a:r>
              <a:rPr lang="en-IN" dirty="0" err="1"/>
              <a:t>i</a:t>
            </a:r>
            <a:r>
              <a:rPr lang="en-IN" dirty="0"/>
              <a:t>] Selected 2-Wheeler (Petrol) with mileage 50 km/l</a:t>
            </a:r>
          </a:p>
        </p:txBody>
      </p:sp>
      <p:pic>
        <p:nvPicPr>
          <p:cNvPr id="1030" name="Picture 6" descr="Fuel Price Hike Reason - Factors Behind Petrol and Diesel Price | Droom">
            <a:extLst>
              <a:ext uri="{FF2B5EF4-FFF2-40B4-BE49-F238E27FC236}">
                <a16:creationId xmlns:a16="http://schemas.microsoft.com/office/drawing/2014/main" id="{6FE9BAF3-8541-8F36-72C0-4359321466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161" y="1144694"/>
            <a:ext cx="4574726" cy="3225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609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6094446" y="1427582"/>
            <a:ext cx="3376710" cy="1361337"/>
          </a:xfrm>
          <a:noFill/>
        </p:spPr>
        <p:txBody>
          <a:bodyPr>
            <a:noAutofit/>
          </a:bodyPr>
          <a:lstStyle/>
          <a:p>
            <a:pPr>
              <a:lnSpc>
                <a:spcPct val="100000"/>
              </a:lnSpc>
            </a:pPr>
            <a:r>
              <a:rPr lang="en-US" sz="2800" u="sng" dirty="0">
                <a:latin typeface="Times New Roman" panose="02020603050405020304" pitchFamily="18" charset="0"/>
                <a:cs typeface="Times New Roman" panose="02020603050405020304" pitchFamily="18" charset="0"/>
              </a:rPr>
              <a:t>OUTPUT:</a:t>
            </a:r>
            <a:br>
              <a:rPr lang="en-US" dirty="0"/>
            </a:br>
            <a:br>
              <a:rPr lang="en-US"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add fuel record</a:t>
            </a:r>
          </a:p>
        </p:txBody>
      </p:sp>
      <p:sp>
        <p:nvSpPr>
          <p:cNvPr id="4" name="TextBox 3">
            <a:extLst>
              <a:ext uri="{FF2B5EF4-FFF2-40B4-BE49-F238E27FC236}">
                <a16:creationId xmlns:a16="http://schemas.microsoft.com/office/drawing/2014/main" id="{EE2BF1A7-7533-9861-A673-77932EE00F96}"/>
              </a:ext>
            </a:extLst>
          </p:cNvPr>
          <p:cNvSpPr txBox="1"/>
          <p:nvPr/>
        </p:nvSpPr>
        <p:spPr>
          <a:xfrm>
            <a:off x="6094446" y="2788920"/>
            <a:ext cx="6097554" cy="1200329"/>
          </a:xfrm>
          <a:prstGeom prst="rect">
            <a:avLst/>
          </a:prstGeom>
          <a:noFill/>
        </p:spPr>
        <p:txBody>
          <a:bodyPr wrap="square">
            <a:spAutoFit/>
          </a:bodyPr>
          <a:lstStyle/>
          <a:p>
            <a:r>
              <a:rPr lang="en-IN" dirty="0"/>
              <a:t>Enter date (YYYY-MM-DD): 2025-05-10</a:t>
            </a:r>
          </a:p>
          <a:p>
            <a:r>
              <a:rPr lang="en-IN" dirty="0"/>
              <a:t>Enter number of litres: 3</a:t>
            </a:r>
          </a:p>
          <a:p>
            <a:r>
              <a:rPr lang="en-IN" dirty="0"/>
              <a:t>[+] Added for 2025-05-10: ₹90.00/litre, 3.00 litres (Petrol) (Total ₹270.00)</a:t>
            </a:r>
          </a:p>
        </p:txBody>
      </p:sp>
      <p:pic>
        <p:nvPicPr>
          <p:cNvPr id="2052" name="Picture 4" descr="Vehicle Fuel Consumption Python ...">
            <a:extLst>
              <a:ext uri="{FF2B5EF4-FFF2-40B4-BE49-F238E27FC236}">
                <a16:creationId xmlns:a16="http://schemas.microsoft.com/office/drawing/2014/main" id="{5C9596C8-F33A-0352-65F2-68516379FA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8474" y="1427583"/>
            <a:ext cx="3376710" cy="2491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75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5423886" y="1145593"/>
            <a:ext cx="5212080" cy="2103120"/>
          </a:xfrm>
          <a:noFill/>
        </p:spPr>
        <p:txBody>
          <a:bodyPr>
            <a:noAutofit/>
          </a:bodyPr>
          <a:lstStyle/>
          <a:p>
            <a:r>
              <a:rPr lang="en-US" sz="2800" u="sng" dirty="0">
                <a:latin typeface="Times New Roman" panose="02020603050405020304" pitchFamily="18" charset="0"/>
                <a:cs typeface="Times New Roman" panose="02020603050405020304" pitchFamily="18" charset="0"/>
              </a:rPr>
              <a:t>OUTPUT:</a:t>
            </a:r>
            <a:br>
              <a:rPr lang="en-US" dirty="0"/>
            </a:br>
            <a:br>
              <a:rPr lang="en-US" dirty="0"/>
            </a:br>
            <a:r>
              <a:rPr lang="en-US" sz="2400" dirty="0">
                <a:latin typeface="Times New Roman" panose="02020603050405020304" pitchFamily="18" charset="0"/>
                <a:cs typeface="Times New Roman" panose="02020603050405020304" pitchFamily="18" charset="0"/>
              </a:rPr>
              <a:t>UPDATE FUEL RECORDS</a:t>
            </a:r>
          </a:p>
        </p:txBody>
      </p:sp>
      <p:sp>
        <p:nvSpPr>
          <p:cNvPr id="5" name="TextBox 4">
            <a:extLst>
              <a:ext uri="{FF2B5EF4-FFF2-40B4-BE49-F238E27FC236}">
                <a16:creationId xmlns:a16="http://schemas.microsoft.com/office/drawing/2014/main" id="{275D90CC-6F6D-759F-FE71-BAD94F616F39}"/>
              </a:ext>
            </a:extLst>
          </p:cNvPr>
          <p:cNvSpPr txBox="1"/>
          <p:nvPr/>
        </p:nvSpPr>
        <p:spPr>
          <a:xfrm>
            <a:off x="5423886" y="3248713"/>
            <a:ext cx="6097554" cy="1200329"/>
          </a:xfrm>
          <a:prstGeom prst="rect">
            <a:avLst/>
          </a:prstGeom>
          <a:noFill/>
        </p:spPr>
        <p:txBody>
          <a:bodyPr wrap="square">
            <a:spAutoFit/>
          </a:bodyPr>
          <a:lstStyle/>
          <a:p>
            <a:r>
              <a:rPr lang="en-IN" dirty="0"/>
              <a:t>Enter date to update (YYYY-MM-DD): 2025-05-10</a:t>
            </a:r>
          </a:p>
          <a:p>
            <a:r>
              <a:rPr lang="en-IN" dirty="0"/>
              <a:t>Enter updated number of litres: 4</a:t>
            </a:r>
          </a:p>
          <a:p>
            <a:r>
              <a:rPr lang="en-IN" dirty="0"/>
              <a:t>[~] Updated 2025-05-10: ₹85.00/litre, 4.00 litres (Petrol) (Total ₹340.00)</a:t>
            </a:r>
          </a:p>
        </p:txBody>
      </p:sp>
      <p:pic>
        <p:nvPicPr>
          <p:cNvPr id="5124" name="Picture 4" descr="2025 Gas Mileage Record: 47.4MPG : r/NissanKicks">
            <a:extLst>
              <a:ext uri="{FF2B5EF4-FFF2-40B4-BE49-F238E27FC236}">
                <a16:creationId xmlns:a16="http://schemas.microsoft.com/office/drawing/2014/main" id="{D59564B8-D31D-24C4-CF2B-1BE6ED96B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319" y="1516649"/>
            <a:ext cx="3256383" cy="3119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041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5517833" y="1145593"/>
            <a:ext cx="5212080" cy="2103120"/>
          </a:xfrm>
          <a:noFill/>
        </p:spPr>
        <p:txBody>
          <a:bodyPr>
            <a:noAutofit/>
          </a:bodyPr>
          <a:lstStyle/>
          <a:p>
            <a:r>
              <a:rPr lang="en-US" sz="2800" u="sng" dirty="0">
                <a:latin typeface="Times New Roman" panose="02020603050405020304" pitchFamily="18" charset="0"/>
                <a:cs typeface="Times New Roman" panose="02020603050405020304" pitchFamily="18" charset="0"/>
              </a:rPr>
              <a:t>OUTPUT:</a:t>
            </a:r>
            <a:br>
              <a:rPr lang="en-US" dirty="0"/>
            </a:br>
            <a:br>
              <a:rPr lang="en-US" dirty="0"/>
            </a:br>
            <a:r>
              <a:rPr lang="en-US" sz="2400" dirty="0">
                <a:latin typeface="Times New Roman" panose="02020603050405020304" pitchFamily="18" charset="0"/>
                <a:cs typeface="Times New Roman" panose="02020603050405020304" pitchFamily="18" charset="0"/>
              </a:rPr>
              <a:t>VIEW ALL RECORDS</a:t>
            </a:r>
          </a:p>
        </p:txBody>
      </p:sp>
      <p:sp>
        <p:nvSpPr>
          <p:cNvPr id="5" name="TextBox 4">
            <a:extLst>
              <a:ext uri="{FF2B5EF4-FFF2-40B4-BE49-F238E27FC236}">
                <a16:creationId xmlns:a16="http://schemas.microsoft.com/office/drawing/2014/main" id="{275D90CC-6F6D-759F-FE71-BAD94F616F39}"/>
              </a:ext>
            </a:extLst>
          </p:cNvPr>
          <p:cNvSpPr txBox="1"/>
          <p:nvPr/>
        </p:nvSpPr>
        <p:spPr>
          <a:xfrm>
            <a:off x="5423886" y="3248713"/>
            <a:ext cx="6097554" cy="923330"/>
          </a:xfrm>
          <a:prstGeom prst="rect">
            <a:avLst/>
          </a:prstGeom>
          <a:noFill/>
        </p:spPr>
        <p:txBody>
          <a:bodyPr wrap="square">
            <a:spAutoFit/>
          </a:bodyPr>
          <a:lstStyle/>
          <a:p>
            <a:r>
              <a:rPr lang="pt-BR" dirty="0"/>
              <a:t>--- Fuel Data for Coimbatore ---</a:t>
            </a:r>
          </a:p>
          <a:p>
            <a:r>
              <a:rPr lang="pt-BR" dirty="0"/>
              <a:t>2025-05-10: ₹85.00/litre, 4.00 litres (Petrol)</a:t>
            </a:r>
          </a:p>
          <a:p>
            <a:endParaRPr lang="en-IN" dirty="0"/>
          </a:p>
        </p:txBody>
      </p:sp>
      <p:pic>
        <p:nvPicPr>
          <p:cNvPr id="6146" name="Picture 2" descr="Fuel Records | Discogs">
            <a:extLst>
              <a:ext uri="{FF2B5EF4-FFF2-40B4-BE49-F238E27FC236}">
                <a16:creationId xmlns:a16="http://schemas.microsoft.com/office/drawing/2014/main" id="{FAF4D002-E5EB-B4BD-9818-EBD70E25D9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087" y="1344285"/>
            <a:ext cx="2344802" cy="2813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363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5950599" y="1141214"/>
            <a:ext cx="5212080" cy="2103120"/>
          </a:xfrm>
          <a:noFill/>
        </p:spPr>
        <p:txBody>
          <a:bodyPr>
            <a:noAutofit/>
          </a:bodyPr>
          <a:lstStyle/>
          <a:p>
            <a:r>
              <a:rPr lang="en-US" sz="2800" u="sng" dirty="0">
                <a:latin typeface="Times New Roman" panose="02020603050405020304" pitchFamily="18" charset="0"/>
                <a:cs typeface="Times New Roman" panose="02020603050405020304" pitchFamily="18" charset="0"/>
              </a:rPr>
              <a:t>OUTPUT:</a:t>
            </a:r>
            <a:br>
              <a:rPr lang="en-US" dirty="0"/>
            </a:br>
            <a:br>
              <a:rPr lang="en-US" sz="2800" dirty="0"/>
            </a:br>
            <a:r>
              <a:rPr lang="en-US" sz="2400" dirty="0">
                <a:latin typeface="Times New Roman" panose="02020603050405020304" pitchFamily="18" charset="0"/>
                <a:cs typeface="Times New Roman" panose="02020603050405020304" pitchFamily="18" charset="0"/>
              </a:rPr>
              <a:t>VIEW TOTAL FUEL COST</a:t>
            </a:r>
          </a:p>
        </p:txBody>
      </p:sp>
      <p:sp>
        <p:nvSpPr>
          <p:cNvPr id="4" name="TextBox 3">
            <a:extLst>
              <a:ext uri="{FF2B5EF4-FFF2-40B4-BE49-F238E27FC236}">
                <a16:creationId xmlns:a16="http://schemas.microsoft.com/office/drawing/2014/main" id="{383BBC25-C60B-B7A8-5B4F-D4CCEBDC2B1F}"/>
              </a:ext>
            </a:extLst>
          </p:cNvPr>
          <p:cNvSpPr txBox="1"/>
          <p:nvPr/>
        </p:nvSpPr>
        <p:spPr>
          <a:xfrm>
            <a:off x="5950599" y="3244334"/>
            <a:ext cx="6097554" cy="369332"/>
          </a:xfrm>
          <a:prstGeom prst="rect">
            <a:avLst/>
          </a:prstGeom>
          <a:noFill/>
        </p:spPr>
        <p:txBody>
          <a:bodyPr wrap="square">
            <a:spAutoFit/>
          </a:bodyPr>
          <a:lstStyle/>
          <a:p>
            <a:r>
              <a:rPr lang="en-IN" dirty="0"/>
              <a:t>[</a:t>
            </a:r>
            <a:r>
              <a:rPr lang="en-IN" dirty="0" err="1"/>
              <a:t>i</a:t>
            </a:r>
            <a:r>
              <a:rPr lang="en-IN" dirty="0"/>
              <a:t>] Total amount spent on fuel: ₹340.00</a:t>
            </a:r>
          </a:p>
        </p:txBody>
      </p:sp>
      <p:pic>
        <p:nvPicPr>
          <p:cNvPr id="7170" name="Picture 2" descr="Petrol at Rs 107.95, diesel Rs 97.84 a ...">
            <a:extLst>
              <a:ext uri="{FF2B5EF4-FFF2-40B4-BE49-F238E27FC236}">
                <a16:creationId xmlns:a16="http://schemas.microsoft.com/office/drawing/2014/main" id="{097B5F8A-FA07-D18F-DD4C-C0CC233B2B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757" y="1649652"/>
            <a:ext cx="3364918" cy="2190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818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FD43-B4C9-8C9C-1C01-65BAACF12BC8}"/>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517994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1371600" y="685800"/>
            <a:ext cx="4297680" cy="323451"/>
          </a:xfrm>
          <a:noFill/>
        </p:spPr>
        <p:txBody>
          <a:bodyPr>
            <a:noAutofit/>
          </a:bodyPr>
          <a:lstStyle/>
          <a:p>
            <a:r>
              <a:rPr lang="en-US" sz="3200" dirty="0">
                <a:latin typeface="Times New Roman" panose="02020603050405020304" pitchFamily="18" charset="0"/>
                <a:cs typeface="Times New Roman" panose="02020603050405020304" pitchFamily="18" charset="0"/>
              </a:rPr>
              <a:t>INTRODUCTION</a:t>
            </a:r>
          </a:p>
        </p:txBody>
      </p:sp>
      <p:sp>
        <p:nvSpPr>
          <p:cNvPr id="4" name="Rectangle 1">
            <a:extLst>
              <a:ext uri="{FF2B5EF4-FFF2-40B4-BE49-F238E27FC236}">
                <a16:creationId xmlns:a16="http://schemas.microsoft.com/office/drawing/2014/main" id="{18557542-67F3-9174-4F1A-A45C86BC6CBD}"/>
              </a:ext>
            </a:extLst>
          </p:cNvPr>
          <p:cNvSpPr>
            <a:spLocks noChangeArrowheads="1"/>
          </p:cNvSpPr>
          <p:nvPr/>
        </p:nvSpPr>
        <p:spPr bwMode="auto">
          <a:xfrm>
            <a:off x="1007706" y="1259680"/>
            <a:ext cx="1098197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Predict fuel prices using machine learning to help users plan better and reduce fuel expenses.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The fuel price prediction system aims to forecast fuel prices using historical data and machine learning models.</a:t>
            </a:r>
          </a:p>
          <a:p>
            <a:r>
              <a:rPr lang="en-US" dirty="0">
                <a:latin typeface="Times New Roman" panose="02020603050405020304" pitchFamily="18" charset="0"/>
                <a:cs typeface="Times New Roman" panose="02020603050405020304" pitchFamily="18" charset="0"/>
              </a:rPr>
              <a:t>It is essential for helping individuals, businesses, and policymakers plan for fuel expenses with rising global fuel prices, accurate predictions can mitigate financial risk. This project employs Python to analyze trends and provide price estimates efficiently.</a:t>
            </a:r>
          </a:p>
          <a:p>
            <a:pPr marL="0" marR="0" lvl="0" indent="0"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4E564B6-52FF-D04F-CC86-3E5D499E9AC1}"/>
              </a:ext>
            </a:extLst>
          </p:cNvPr>
          <p:cNvSpPr>
            <a:spLocks noChangeArrowheads="1"/>
          </p:cNvSpPr>
          <p:nvPr/>
        </p:nvSpPr>
        <p:spPr bwMode="auto">
          <a:xfrm>
            <a:off x="774440" y="116632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98692A1B-47C4-4CD1-A8CB-BE30DA307872}"/>
              </a:ext>
            </a:extLst>
          </p:cNvPr>
          <p:cNvSpPr>
            <a:spLocks noChangeArrowheads="1"/>
          </p:cNvSpPr>
          <p:nvPr/>
        </p:nvSpPr>
        <p:spPr bwMode="auto">
          <a:xfrm>
            <a:off x="1007706" y="195664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33" name="Picture 9" descr="Types of fuel - Designing Buildings">
            <a:extLst>
              <a:ext uri="{FF2B5EF4-FFF2-40B4-BE49-F238E27FC236}">
                <a16:creationId xmlns:a16="http://schemas.microsoft.com/office/drawing/2014/main" id="{4C3AD642-8232-F1E2-B339-34CFCB58AF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1776" y="3691611"/>
            <a:ext cx="4370224" cy="3166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55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371600" y="685800"/>
            <a:ext cx="6913984" cy="5760720"/>
          </a:xfrm>
          <a:noFill/>
        </p:spPr>
        <p:txBody>
          <a:bodyPr>
            <a:noAutofit/>
          </a:bodyPr>
          <a:lstStyle/>
          <a:p>
            <a:r>
              <a:rPr lang="en-US" sz="3200" dirty="0">
                <a:latin typeface="Times New Roman" panose="02020603050405020304" pitchFamily="18" charset="0"/>
                <a:cs typeface="Times New Roman" panose="02020603050405020304" pitchFamily="18" charset="0"/>
              </a:rPr>
              <a:t>EXISTING SYSTEM</a:t>
            </a:r>
          </a:p>
        </p:txBody>
      </p:sp>
      <p:sp>
        <p:nvSpPr>
          <p:cNvPr id="9" name="TextBox 8">
            <a:extLst>
              <a:ext uri="{FF2B5EF4-FFF2-40B4-BE49-F238E27FC236}">
                <a16:creationId xmlns:a16="http://schemas.microsoft.com/office/drawing/2014/main" id="{A6D9E494-D35F-2C80-1E0B-42BDEBD789BD}"/>
              </a:ext>
            </a:extLst>
          </p:cNvPr>
          <p:cNvSpPr txBox="1"/>
          <p:nvPr/>
        </p:nvSpPr>
        <p:spPr>
          <a:xfrm>
            <a:off x="1371599" y="1465878"/>
            <a:ext cx="10655559" cy="3782061"/>
          </a:xfrm>
          <a:prstGeom prst="rect">
            <a:avLst/>
          </a:prstGeom>
          <a:noFill/>
        </p:spPr>
        <p:txBody>
          <a:bodyPr wrap="square">
            <a:spAutoFit/>
          </a:bodyPr>
          <a:lstStyle/>
          <a:p>
            <a:pPr>
              <a:lnSpc>
                <a:spcPct val="150000"/>
              </a:lnSpc>
              <a:buFont typeface="+mj-lt"/>
              <a:buAutoNum type="arabicPeriod"/>
            </a:pPr>
            <a:r>
              <a:rPr lang="en-US" dirty="0">
                <a:latin typeface="Times New Roman" panose="02020603050405020304" pitchFamily="18" charset="0"/>
                <a:cs typeface="Times New Roman" panose="02020603050405020304" pitchFamily="18" charset="0"/>
              </a:rPr>
              <a:t>Fuel expenses are tracked manually using notebooks or Excel sheets. This method is prone to errors and lacks consistency.</a:t>
            </a:r>
          </a:p>
          <a:p>
            <a:pPr>
              <a:lnSpc>
                <a:spcPct val="150000"/>
              </a:lnSpc>
              <a:buFont typeface="+mj-lt"/>
              <a:buAutoNum type="arabicPeriod"/>
            </a:pPr>
            <a:r>
              <a:rPr lang="en-US" dirty="0">
                <a:latin typeface="Times New Roman" panose="02020603050405020304" pitchFamily="18" charset="0"/>
                <a:cs typeface="Times New Roman" panose="02020603050405020304" pitchFamily="18" charset="0"/>
              </a:rPr>
              <a:t>No personalized system based on fuel or vehicle type. Users get no insights into their own consumption patterns.</a:t>
            </a:r>
          </a:p>
          <a:p>
            <a:pPr>
              <a:lnSpc>
                <a:spcPct val="150000"/>
              </a:lnSpc>
              <a:buFont typeface="+mj-lt"/>
              <a:buAutoNum type="arabicPeriod"/>
            </a:pPr>
            <a:r>
              <a:rPr lang="en-US" dirty="0">
                <a:latin typeface="Times New Roman" panose="02020603050405020304" pitchFamily="18" charset="0"/>
                <a:cs typeface="Times New Roman" panose="02020603050405020304" pitchFamily="18" charset="0"/>
              </a:rPr>
              <a:t>Average and total fuel expenses are not calculated automatically. Manual calculations waste time and may be inaccurate.</a:t>
            </a:r>
          </a:p>
          <a:p>
            <a:pPr>
              <a:lnSpc>
                <a:spcPct val="150000"/>
              </a:lnSpc>
              <a:buFont typeface="+mj-lt"/>
              <a:buAutoNum type="arabicPeriod"/>
            </a:pPr>
            <a:r>
              <a:rPr lang="en-US" dirty="0">
                <a:latin typeface="Times New Roman" panose="02020603050405020304" pitchFamily="18" charset="0"/>
                <a:cs typeface="Times New Roman" panose="02020603050405020304" pitchFamily="18" charset="0"/>
              </a:rPr>
              <a:t>Limited ability to update or correct past records. Users often re-write or lose earlier data.</a:t>
            </a:r>
          </a:p>
          <a:p>
            <a:pPr>
              <a:lnSpc>
                <a:spcPct val="150000"/>
              </a:lnSpc>
              <a:buFont typeface="+mj-lt"/>
              <a:buAutoNum type="arabicPeriod"/>
            </a:pPr>
            <a:r>
              <a:rPr lang="en-US" dirty="0">
                <a:latin typeface="Times New Roman" panose="02020603050405020304" pitchFamily="18" charset="0"/>
                <a:cs typeface="Times New Roman" panose="02020603050405020304" pitchFamily="18" charset="0"/>
              </a:rPr>
              <a:t>No integration of analytics or data trends. Existing systems don’t provide long-term insights.</a:t>
            </a:r>
          </a:p>
          <a:p>
            <a:pPr>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p:txBody>
      </p:sp>
      <p:sp>
        <p:nvSpPr>
          <p:cNvPr id="10" name="Rectangle 2">
            <a:extLst>
              <a:ext uri="{FF2B5EF4-FFF2-40B4-BE49-F238E27FC236}">
                <a16:creationId xmlns:a16="http://schemas.microsoft.com/office/drawing/2014/main" id="{D6DD5281-EFDF-F213-EA75-3C3C2B7A9AFE}"/>
              </a:ext>
            </a:extLst>
          </p:cNvPr>
          <p:cNvSpPr>
            <a:spLocks noChangeArrowheads="1"/>
          </p:cNvSpPr>
          <p:nvPr/>
        </p:nvSpPr>
        <p:spPr bwMode="auto">
          <a:xfrm>
            <a:off x="774440" y="116632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 name="Picture 3">
            <a:extLst>
              <a:ext uri="{FF2B5EF4-FFF2-40B4-BE49-F238E27FC236}">
                <a16:creationId xmlns:a16="http://schemas.microsoft.com/office/drawing/2014/main" id="{9A012340-3553-5E23-209A-051B987F3FBC}"/>
              </a:ext>
            </a:extLst>
          </p:cNvPr>
          <p:cNvPicPr>
            <a:picLocks noChangeAspect="1"/>
          </p:cNvPicPr>
          <p:nvPr/>
        </p:nvPicPr>
        <p:blipFill>
          <a:blip r:embed="rId2"/>
          <a:stretch>
            <a:fillRect/>
          </a:stretch>
        </p:blipFill>
        <p:spPr>
          <a:xfrm>
            <a:off x="9494295" y="4564277"/>
            <a:ext cx="2697705" cy="2293723"/>
          </a:xfrm>
          <a:prstGeom prst="rect">
            <a:avLst/>
          </a:prstGeom>
        </p:spPr>
      </p:pic>
    </p:spTree>
    <p:extLst>
      <p:ext uri="{BB962C8B-B14F-4D97-AF65-F5344CB8AC3E}">
        <p14:creationId xmlns:p14="http://schemas.microsoft.com/office/powerpoint/2010/main" val="366667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1371600" y="685800"/>
            <a:ext cx="9330612" cy="2377440"/>
          </a:xfrm>
          <a:noFill/>
        </p:spPr>
        <p:txBody>
          <a:bodyPr>
            <a:noAutofit/>
          </a:bodyPr>
          <a:lstStyle/>
          <a:p>
            <a:r>
              <a:rPr lang="en-US" sz="3200" dirty="0">
                <a:latin typeface="Times New Roman" panose="02020603050405020304" pitchFamily="18" charset="0"/>
                <a:cs typeface="Times New Roman" panose="02020603050405020304" pitchFamily="18" charset="0"/>
              </a:rPr>
              <a:t>CHALLENGES IN EXISTING SYSTEM</a:t>
            </a:r>
          </a:p>
        </p:txBody>
      </p:sp>
      <p:sp>
        <p:nvSpPr>
          <p:cNvPr id="9" name="TextBox 8">
            <a:extLst>
              <a:ext uri="{FF2B5EF4-FFF2-40B4-BE49-F238E27FC236}">
                <a16:creationId xmlns:a16="http://schemas.microsoft.com/office/drawing/2014/main" id="{83FEC0E6-A81A-AF1B-DF79-643CCF6250D5}"/>
              </a:ext>
            </a:extLst>
          </p:cNvPr>
          <p:cNvSpPr txBox="1"/>
          <p:nvPr/>
        </p:nvSpPr>
        <p:spPr>
          <a:xfrm>
            <a:off x="1371600" y="1474981"/>
            <a:ext cx="10422294" cy="4613058"/>
          </a:xfrm>
          <a:prstGeom prst="rect">
            <a:avLst/>
          </a:prstGeom>
          <a:noFill/>
        </p:spPr>
        <p:txBody>
          <a:bodyPr wrap="square">
            <a:spAutoFit/>
          </a:bodyPr>
          <a:lstStyle/>
          <a:p>
            <a:pPr>
              <a:lnSpc>
                <a:spcPct val="150000"/>
              </a:lnSpc>
              <a:buFont typeface="+mj-lt"/>
              <a:buAutoNum type="arabicPeriod"/>
            </a:pPr>
            <a:r>
              <a:rPr lang="en-US" dirty="0">
                <a:latin typeface="Times New Roman" panose="02020603050405020304" pitchFamily="18" charset="0"/>
                <a:cs typeface="Times New Roman" panose="02020603050405020304" pitchFamily="18" charset="0"/>
              </a:rPr>
              <a:t>No structured format for data storage and retrieval.</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Makes tracking and updating records difficult.</a:t>
            </a:r>
          </a:p>
          <a:p>
            <a:pPr>
              <a:lnSpc>
                <a:spcPct val="150000"/>
              </a:lnSpc>
              <a:buFont typeface="+mj-lt"/>
              <a:buAutoNum type="arabicPeriod"/>
            </a:pPr>
            <a:r>
              <a:rPr lang="en-US" dirty="0">
                <a:latin typeface="Times New Roman" panose="02020603050405020304" pitchFamily="18" charset="0"/>
                <a:cs typeface="Times New Roman" panose="02020603050405020304" pitchFamily="18" charset="0"/>
              </a:rPr>
              <a:t>Manual effort needed to calculate totals and averages.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Increases workload and reduces accuracy.</a:t>
            </a:r>
          </a:p>
          <a:p>
            <a:pPr>
              <a:lnSpc>
                <a:spcPct val="150000"/>
              </a:lnSpc>
              <a:buFont typeface="+mj-lt"/>
              <a:buAutoNum type="arabicPeriod"/>
            </a:pPr>
            <a:r>
              <a:rPr lang="en-US" dirty="0">
                <a:latin typeface="Times New Roman" panose="02020603050405020304" pitchFamily="18" charset="0"/>
                <a:cs typeface="Times New Roman" panose="02020603050405020304" pitchFamily="18" charset="0"/>
              </a:rPr>
              <a:t>No support for different vehicle or fuel types.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Ignores user-specific data and needs.</a:t>
            </a:r>
          </a:p>
          <a:p>
            <a:pPr>
              <a:lnSpc>
                <a:spcPct val="150000"/>
              </a:lnSpc>
              <a:buFont typeface="+mj-lt"/>
              <a:buAutoNum type="arabicPeriod"/>
            </a:pPr>
            <a:r>
              <a:rPr lang="en-US" dirty="0">
                <a:latin typeface="Times New Roman" panose="02020603050405020304" pitchFamily="18" charset="0"/>
                <a:cs typeface="Times New Roman" panose="02020603050405020304" pitchFamily="18" charset="0"/>
              </a:rPr>
              <a:t>Cannot compare daily/monthly fuel usage easily.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No analytical or graphical support provided.</a:t>
            </a:r>
          </a:p>
          <a:p>
            <a:pPr>
              <a:lnSpc>
                <a:spcPct val="150000"/>
              </a:lnSpc>
              <a:buFont typeface="+mj-lt"/>
              <a:buAutoNum type="arabicPeriod"/>
            </a:pPr>
            <a:r>
              <a:rPr lang="en-US" dirty="0">
                <a:latin typeface="Times New Roman" panose="02020603050405020304" pitchFamily="18" charset="0"/>
                <a:cs typeface="Times New Roman" panose="02020603050405020304" pitchFamily="18" charset="0"/>
              </a:rPr>
              <a:t>Not suitable for predictive analysis or future planning.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Static data gives no smart suggestions or forecasts.</a:t>
            </a:r>
          </a:p>
          <a:p>
            <a:pPr>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p:txBody>
      </p:sp>
      <p:sp>
        <p:nvSpPr>
          <p:cNvPr id="10" name="Rectangle 2">
            <a:extLst>
              <a:ext uri="{FF2B5EF4-FFF2-40B4-BE49-F238E27FC236}">
                <a16:creationId xmlns:a16="http://schemas.microsoft.com/office/drawing/2014/main" id="{847CF911-6195-534B-E2BF-AFC7EDA0184A}"/>
              </a:ext>
            </a:extLst>
          </p:cNvPr>
          <p:cNvSpPr>
            <a:spLocks noChangeArrowheads="1"/>
          </p:cNvSpPr>
          <p:nvPr/>
        </p:nvSpPr>
        <p:spPr bwMode="auto">
          <a:xfrm>
            <a:off x="774440" y="116632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737241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1371600" y="685800"/>
            <a:ext cx="8014996" cy="2377440"/>
          </a:xfrm>
          <a:noFill/>
        </p:spPr>
        <p:txBody>
          <a:bodyPr>
            <a:noAutofit/>
          </a:bodyPr>
          <a:lstStyle/>
          <a:p>
            <a:r>
              <a:rPr lang="en-US" sz="3200" dirty="0">
                <a:latin typeface="Times New Roman" panose="02020603050405020304" pitchFamily="18" charset="0"/>
                <a:cs typeface="Times New Roman" panose="02020603050405020304" pitchFamily="18" charset="0"/>
              </a:rPr>
              <a:t>PROPOSED SYSTEM</a:t>
            </a:r>
          </a:p>
        </p:txBody>
      </p:sp>
      <p:sp>
        <p:nvSpPr>
          <p:cNvPr id="9" name="TextBox 8">
            <a:extLst>
              <a:ext uri="{FF2B5EF4-FFF2-40B4-BE49-F238E27FC236}">
                <a16:creationId xmlns:a16="http://schemas.microsoft.com/office/drawing/2014/main" id="{83FEC0E6-A81A-AF1B-DF79-643CCF6250D5}"/>
              </a:ext>
            </a:extLst>
          </p:cNvPr>
          <p:cNvSpPr txBox="1"/>
          <p:nvPr/>
        </p:nvSpPr>
        <p:spPr>
          <a:xfrm>
            <a:off x="1371600" y="1474981"/>
            <a:ext cx="10422294" cy="3365537"/>
          </a:xfrm>
          <a:prstGeom prst="rect">
            <a:avLst/>
          </a:prstGeom>
          <a:noFill/>
        </p:spPr>
        <p:txBody>
          <a:bodyPr wrap="square">
            <a:spAutoFit/>
          </a:bodyPr>
          <a:lstStyle/>
          <a:p>
            <a:pPr>
              <a:lnSpc>
                <a:spcPct val="150000"/>
              </a:lnSpc>
              <a:buFont typeface="+mj-lt"/>
              <a:buAutoNum type="arabicPeriod"/>
            </a:pPr>
            <a:r>
              <a:rPr lang="en-IN" dirty="0">
                <a:latin typeface="Times New Roman" panose="02020603050405020304" pitchFamily="18" charset="0"/>
                <a:cs typeface="Times New Roman" panose="02020603050405020304" pitchFamily="18" charset="0"/>
              </a:rPr>
              <a:t>A Python-based app to manage fuel records and calculations. Stores and retrieves fuel data using object-oriented modules.</a:t>
            </a:r>
          </a:p>
          <a:p>
            <a:pPr>
              <a:lnSpc>
                <a:spcPct val="150000"/>
              </a:lnSpc>
              <a:buFont typeface="+mj-lt"/>
              <a:buAutoNum type="arabicPeriod"/>
            </a:pPr>
            <a:r>
              <a:rPr lang="en-IN" dirty="0">
                <a:latin typeface="Times New Roman" panose="02020603050405020304" pitchFamily="18" charset="0"/>
                <a:cs typeface="Times New Roman" panose="02020603050405020304" pitchFamily="18" charset="0"/>
              </a:rPr>
              <a:t>Supports both 2-wheeler and 4-wheeler vehicle types. Each type has custom mileage and base pricing.</a:t>
            </a:r>
          </a:p>
          <a:p>
            <a:pPr>
              <a:lnSpc>
                <a:spcPct val="150000"/>
              </a:lnSpc>
              <a:buFont typeface="+mj-lt"/>
              <a:buAutoNum type="arabicPeriod"/>
            </a:pPr>
            <a:r>
              <a:rPr lang="en-IN" dirty="0">
                <a:latin typeface="Times New Roman" panose="02020603050405020304" pitchFamily="18" charset="0"/>
                <a:cs typeface="Times New Roman" panose="02020603050405020304" pitchFamily="18" charset="0"/>
              </a:rPr>
              <a:t>Includes options for petrol and diesel vehicles. Fuel-type-specific discounts and mileage considered.</a:t>
            </a:r>
          </a:p>
          <a:p>
            <a:pPr>
              <a:lnSpc>
                <a:spcPct val="150000"/>
              </a:lnSpc>
              <a:buFont typeface="+mj-lt"/>
              <a:buAutoNum type="arabicPeriod"/>
            </a:pPr>
            <a:r>
              <a:rPr lang="en-IN" dirty="0">
                <a:latin typeface="Times New Roman" panose="02020603050405020304" pitchFamily="18" charset="0"/>
                <a:cs typeface="Times New Roman" panose="02020603050405020304" pitchFamily="18" charset="0"/>
              </a:rPr>
              <a:t>Calculates price per litre, total cost, and averages. Automatically reflects user’s fuel usage pattern.</a:t>
            </a:r>
          </a:p>
          <a:p>
            <a:pPr>
              <a:lnSpc>
                <a:spcPct val="150000"/>
              </a:lnSpc>
              <a:buFont typeface="+mj-lt"/>
              <a:buAutoNum type="arabicPeriod"/>
            </a:pPr>
            <a:r>
              <a:rPr lang="en-IN" dirty="0">
                <a:latin typeface="Times New Roman" panose="02020603050405020304" pitchFamily="18" charset="0"/>
                <a:cs typeface="Times New Roman" panose="02020603050405020304" pitchFamily="18" charset="0"/>
              </a:rPr>
              <a:t>Provides a user-friendly menu interface on the console. Allows real-time input, update, and viewing of records.</a:t>
            </a:r>
          </a:p>
          <a:p>
            <a:pPr>
              <a:lnSpc>
                <a:spcPct val="150000"/>
              </a:lnSpc>
              <a:buFont typeface="+mj-lt"/>
              <a:buAutoNum type="arabicPeriod"/>
            </a:pPr>
            <a:endParaRPr lang="en-US" dirty="0"/>
          </a:p>
        </p:txBody>
      </p:sp>
      <p:sp>
        <p:nvSpPr>
          <p:cNvPr id="10" name="Rectangle 2">
            <a:extLst>
              <a:ext uri="{FF2B5EF4-FFF2-40B4-BE49-F238E27FC236}">
                <a16:creationId xmlns:a16="http://schemas.microsoft.com/office/drawing/2014/main" id="{847CF911-6195-534B-E2BF-AFC7EDA0184A}"/>
              </a:ext>
            </a:extLst>
          </p:cNvPr>
          <p:cNvSpPr>
            <a:spLocks noChangeArrowheads="1"/>
          </p:cNvSpPr>
          <p:nvPr/>
        </p:nvSpPr>
        <p:spPr bwMode="auto">
          <a:xfrm>
            <a:off x="774440" y="116632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999300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1371600" y="685800"/>
            <a:ext cx="9448800" cy="2377440"/>
          </a:xfrm>
          <a:noFill/>
        </p:spPr>
        <p:txBody>
          <a:bodyPr>
            <a:noAutofit/>
          </a:bodyPr>
          <a:lstStyle/>
          <a:p>
            <a:r>
              <a:rPr lang="en-US" sz="3200" dirty="0">
                <a:latin typeface="Times New Roman" panose="02020603050405020304" pitchFamily="18" charset="0"/>
                <a:cs typeface="Times New Roman" panose="02020603050405020304" pitchFamily="18" charset="0"/>
              </a:rPr>
              <a:t>Features of </a:t>
            </a:r>
            <a:r>
              <a:rPr lang="en-US" sz="3200" dirty="0" err="1">
                <a:latin typeface="Times New Roman" panose="02020603050405020304" pitchFamily="18" charset="0"/>
                <a:cs typeface="Times New Roman" panose="02020603050405020304" pitchFamily="18" charset="0"/>
              </a:rPr>
              <a:t>pROPOSEd</a:t>
            </a:r>
            <a:r>
              <a:rPr lang="en-US" sz="3200" dirty="0">
                <a:latin typeface="Times New Roman" panose="02020603050405020304" pitchFamily="18" charset="0"/>
                <a:cs typeface="Times New Roman" panose="02020603050405020304" pitchFamily="18" charset="0"/>
              </a:rPr>
              <a:t> SYSTEM </a:t>
            </a:r>
          </a:p>
        </p:txBody>
      </p:sp>
      <p:sp>
        <p:nvSpPr>
          <p:cNvPr id="9" name="TextBox 8">
            <a:extLst>
              <a:ext uri="{FF2B5EF4-FFF2-40B4-BE49-F238E27FC236}">
                <a16:creationId xmlns:a16="http://schemas.microsoft.com/office/drawing/2014/main" id="{83FEC0E6-A81A-AF1B-DF79-643CCF6250D5}"/>
              </a:ext>
            </a:extLst>
          </p:cNvPr>
          <p:cNvSpPr txBox="1"/>
          <p:nvPr/>
        </p:nvSpPr>
        <p:spPr>
          <a:xfrm>
            <a:off x="1371600" y="1474981"/>
            <a:ext cx="10422294" cy="457048"/>
          </a:xfrm>
          <a:prstGeom prst="rect">
            <a:avLst/>
          </a:prstGeom>
          <a:noFill/>
        </p:spPr>
        <p:txBody>
          <a:bodyPr wrap="square">
            <a:spAutoFit/>
          </a:bodyPr>
          <a:lstStyle/>
          <a:p>
            <a:pPr>
              <a:lnSpc>
                <a:spcPct val="150000"/>
              </a:lnSpc>
              <a:buFont typeface="+mj-lt"/>
              <a:buAutoNum type="arabicPeriod"/>
            </a:pPr>
            <a:endParaRPr lang="en-US" dirty="0"/>
          </a:p>
        </p:txBody>
      </p:sp>
      <p:sp>
        <p:nvSpPr>
          <p:cNvPr id="10" name="Rectangle 2">
            <a:extLst>
              <a:ext uri="{FF2B5EF4-FFF2-40B4-BE49-F238E27FC236}">
                <a16:creationId xmlns:a16="http://schemas.microsoft.com/office/drawing/2014/main" id="{847CF911-6195-534B-E2BF-AFC7EDA0184A}"/>
              </a:ext>
            </a:extLst>
          </p:cNvPr>
          <p:cNvSpPr>
            <a:spLocks noChangeArrowheads="1"/>
          </p:cNvSpPr>
          <p:nvPr/>
        </p:nvSpPr>
        <p:spPr bwMode="auto">
          <a:xfrm>
            <a:off x="774440" y="116632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3657383E-413E-F1DE-1C8D-C49BE36525A0}"/>
              </a:ext>
            </a:extLst>
          </p:cNvPr>
          <p:cNvSpPr>
            <a:spLocks noChangeArrowheads="1"/>
          </p:cNvSpPr>
          <p:nvPr/>
        </p:nvSpPr>
        <p:spPr bwMode="auto">
          <a:xfrm>
            <a:off x="1371600" y="1474981"/>
            <a:ext cx="10759557" cy="461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Font typeface="+mj-lt"/>
              <a:buAutoNum type="arabicPeriod"/>
            </a:pPr>
            <a:r>
              <a:rPr lang="en-IN" dirty="0">
                <a:latin typeface="Times New Roman" panose="02020603050405020304" pitchFamily="18" charset="0"/>
                <a:cs typeface="Times New Roman" panose="02020603050405020304" pitchFamily="18" charset="0"/>
              </a:rPr>
              <a:t>Add and update fuel records with date and litre input.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Validates entries and prevents duplicate data.</a:t>
            </a:r>
          </a:p>
          <a:p>
            <a:pPr>
              <a:lnSpc>
                <a:spcPct val="150000"/>
              </a:lnSpc>
              <a:buFont typeface="+mj-lt"/>
              <a:buAutoNum type="arabicPeriod"/>
            </a:pPr>
            <a:r>
              <a:rPr lang="en-IN" dirty="0">
                <a:latin typeface="Times New Roman" panose="02020603050405020304" pitchFamily="18" charset="0"/>
                <a:cs typeface="Times New Roman" panose="02020603050405020304" pitchFamily="18" charset="0"/>
              </a:rPr>
              <a:t>Tracks total fuel spent and average price per litre.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Helps users budget their fuel expenses effectively.</a:t>
            </a:r>
          </a:p>
          <a:p>
            <a:pPr>
              <a:lnSpc>
                <a:spcPct val="150000"/>
              </a:lnSpc>
              <a:buFont typeface="+mj-lt"/>
              <a:buAutoNum type="arabicPeriod"/>
            </a:pPr>
            <a:r>
              <a:rPr lang="en-IN" dirty="0">
                <a:latin typeface="Times New Roman" panose="02020603050405020304" pitchFamily="18" charset="0"/>
                <a:cs typeface="Times New Roman" panose="02020603050405020304" pitchFamily="18" charset="0"/>
              </a:rPr>
              <a:t>Custom discount logic applied for different litre slabs.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Dynamic pricing based on usage level.</a:t>
            </a:r>
          </a:p>
          <a:p>
            <a:pPr>
              <a:lnSpc>
                <a:spcPct val="150000"/>
              </a:lnSpc>
              <a:buFont typeface="+mj-lt"/>
              <a:buAutoNum type="arabicPeriod"/>
            </a:pPr>
            <a:r>
              <a:rPr lang="en-IN" dirty="0">
                <a:latin typeface="Times New Roman" panose="02020603050405020304" pitchFamily="18" charset="0"/>
                <a:cs typeface="Times New Roman" panose="02020603050405020304" pitchFamily="18" charset="0"/>
              </a:rPr>
              <a:t>Stores fuel type for each entry (Petrol/Diesel).</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Useful for hybrid vehicle comparisons.</a:t>
            </a:r>
          </a:p>
          <a:p>
            <a:pPr>
              <a:lnSpc>
                <a:spcPct val="150000"/>
              </a:lnSpc>
              <a:buFont typeface="+mj-lt"/>
              <a:buAutoNum type="arabicPeriod"/>
            </a:pPr>
            <a:r>
              <a:rPr lang="en-IN" dirty="0">
                <a:latin typeface="Times New Roman" panose="02020603050405020304" pitchFamily="18" charset="0"/>
                <a:cs typeface="Times New Roman" panose="02020603050405020304" pitchFamily="18" charset="0"/>
              </a:rPr>
              <a:t>Easy-to-navigate command-line interface.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Ensures non-technical users can use it smoothly.</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4917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1371600" y="685800"/>
            <a:ext cx="8014996" cy="2377440"/>
          </a:xfrm>
          <a:noFill/>
        </p:spPr>
        <p:txBody>
          <a:bodyPr>
            <a:noAutofit/>
          </a:bodyPr>
          <a:lstStyle/>
          <a:p>
            <a:r>
              <a:rPr lang="en-US" sz="3200" dirty="0">
                <a:latin typeface="Times New Roman" panose="02020603050405020304" pitchFamily="18" charset="0"/>
                <a:cs typeface="Times New Roman" panose="02020603050405020304" pitchFamily="18" charset="0"/>
              </a:rPr>
              <a:t>SYSTEM MODULES </a:t>
            </a:r>
          </a:p>
        </p:txBody>
      </p:sp>
      <p:sp>
        <p:nvSpPr>
          <p:cNvPr id="9" name="TextBox 8">
            <a:extLst>
              <a:ext uri="{FF2B5EF4-FFF2-40B4-BE49-F238E27FC236}">
                <a16:creationId xmlns:a16="http://schemas.microsoft.com/office/drawing/2014/main" id="{83FEC0E6-A81A-AF1B-DF79-643CCF6250D5}"/>
              </a:ext>
            </a:extLst>
          </p:cNvPr>
          <p:cNvSpPr txBox="1"/>
          <p:nvPr/>
        </p:nvSpPr>
        <p:spPr>
          <a:xfrm>
            <a:off x="1371600" y="1474981"/>
            <a:ext cx="10422294" cy="457048"/>
          </a:xfrm>
          <a:prstGeom prst="rect">
            <a:avLst/>
          </a:prstGeom>
          <a:noFill/>
        </p:spPr>
        <p:txBody>
          <a:bodyPr wrap="square">
            <a:spAutoFit/>
          </a:bodyPr>
          <a:lstStyle/>
          <a:p>
            <a:pPr>
              <a:lnSpc>
                <a:spcPct val="150000"/>
              </a:lnSpc>
              <a:buFont typeface="+mj-lt"/>
              <a:buAutoNum type="arabicPeriod"/>
            </a:pPr>
            <a:endParaRPr lang="en-US" dirty="0"/>
          </a:p>
        </p:txBody>
      </p:sp>
      <p:sp>
        <p:nvSpPr>
          <p:cNvPr id="10" name="Rectangle 2">
            <a:extLst>
              <a:ext uri="{FF2B5EF4-FFF2-40B4-BE49-F238E27FC236}">
                <a16:creationId xmlns:a16="http://schemas.microsoft.com/office/drawing/2014/main" id="{847CF911-6195-534B-E2BF-AFC7EDA0184A}"/>
              </a:ext>
            </a:extLst>
          </p:cNvPr>
          <p:cNvSpPr>
            <a:spLocks noChangeArrowheads="1"/>
          </p:cNvSpPr>
          <p:nvPr/>
        </p:nvSpPr>
        <p:spPr bwMode="auto">
          <a:xfrm>
            <a:off x="774440" y="116632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3657383E-413E-F1DE-1C8D-C49BE36525A0}"/>
              </a:ext>
            </a:extLst>
          </p:cNvPr>
          <p:cNvSpPr>
            <a:spLocks noChangeArrowheads="1"/>
          </p:cNvSpPr>
          <p:nvPr/>
        </p:nvSpPr>
        <p:spPr bwMode="auto">
          <a:xfrm>
            <a:off x="1371600" y="3114280"/>
            <a:ext cx="10759557" cy="872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9D6230B-6B44-ADB4-0E8C-F779B30F961A}"/>
              </a:ext>
            </a:extLst>
          </p:cNvPr>
          <p:cNvSpPr txBox="1"/>
          <p:nvPr/>
        </p:nvSpPr>
        <p:spPr>
          <a:xfrm>
            <a:off x="1371600" y="1445564"/>
            <a:ext cx="6489440" cy="4196405"/>
          </a:xfrm>
          <a:prstGeom prst="rect">
            <a:avLst/>
          </a:prstGeom>
          <a:noFill/>
        </p:spPr>
        <p:txBody>
          <a:bodyPr wrap="square">
            <a:spAutoFit/>
          </a:bodyPr>
          <a:lstStyle/>
          <a:p>
            <a:pPr>
              <a:lnSpc>
                <a:spcPct val="150000"/>
              </a:lnSpc>
              <a:buFont typeface="+mj-lt"/>
              <a:buAutoNum type="arabicPeriod"/>
            </a:pPr>
            <a:r>
              <a:rPr lang="en-IN" b="1" dirty="0">
                <a:latin typeface="Times New Roman" panose="02020603050405020304" pitchFamily="18" charset="0"/>
                <a:cs typeface="Times New Roman" panose="02020603050405020304" pitchFamily="18" charset="0"/>
              </a:rPr>
              <a:t>Vehicle Module</a:t>
            </a:r>
            <a:r>
              <a:rPr lang="en-IN" dirty="0">
                <a:latin typeface="Times New Roman" panose="02020603050405020304" pitchFamily="18" charset="0"/>
                <a:cs typeface="Times New Roman" panose="02020603050405020304" pitchFamily="18" charset="0"/>
              </a:rPr>
              <a:t> – Manages type, fuel, mileage, and base price.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Initializes settings based on user input.</a:t>
            </a:r>
          </a:p>
          <a:p>
            <a:pPr>
              <a:lnSpc>
                <a:spcPct val="150000"/>
              </a:lnSpc>
              <a:buFont typeface="+mj-lt"/>
              <a:buAutoNum type="arabicPeriod"/>
            </a:pPr>
            <a:r>
              <a:rPr lang="en-IN" b="1" dirty="0" err="1">
                <a:latin typeface="Times New Roman" panose="02020603050405020304" pitchFamily="18" charset="0"/>
                <a:cs typeface="Times New Roman" panose="02020603050405020304" pitchFamily="18" charset="0"/>
              </a:rPr>
              <a:t>FuelData</a:t>
            </a:r>
            <a:r>
              <a:rPr lang="en-IN" b="1" dirty="0">
                <a:latin typeface="Times New Roman" panose="02020603050405020304" pitchFamily="18" charset="0"/>
                <a:cs typeface="Times New Roman" panose="02020603050405020304" pitchFamily="18" charset="0"/>
              </a:rPr>
              <a:t> Module</a:t>
            </a:r>
            <a:r>
              <a:rPr lang="en-IN" dirty="0">
                <a:latin typeface="Times New Roman" panose="02020603050405020304" pitchFamily="18" charset="0"/>
                <a:cs typeface="Times New Roman" panose="02020603050405020304" pitchFamily="18" charset="0"/>
              </a:rPr>
              <a:t> – Tracks and stores daily fuel usage.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Adds, updates, and displays fuel history.</a:t>
            </a:r>
          </a:p>
          <a:p>
            <a:pPr>
              <a:lnSpc>
                <a:spcPct val="150000"/>
              </a:lnSpc>
              <a:buFont typeface="+mj-lt"/>
              <a:buAutoNum type="arabicPeriod"/>
            </a:pPr>
            <a:r>
              <a:rPr lang="en-IN" b="1" dirty="0">
                <a:latin typeface="Times New Roman" panose="02020603050405020304" pitchFamily="18" charset="0"/>
                <a:cs typeface="Times New Roman" panose="02020603050405020304" pitchFamily="18" charset="0"/>
              </a:rPr>
              <a:t>Discount Logic</a:t>
            </a:r>
            <a:r>
              <a:rPr lang="en-IN" dirty="0">
                <a:latin typeface="Times New Roman" panose="02020603050405020304" pitchFamily="18" charset="0"/>
                <a:cs typeface="Times New Roman" panose="02020603050405020304" pitchFamily="18" charset="0"/>
              </a:rPr>
              <a:t> – Calculates price/litre after discounts.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Varies based on litres filled and vehicle type.</a:t>
            </a:r>
          </a:p>
          <a:p>
            <a:pPr>
              <a:lnSpc>
                <a:spcPct val="150000"/>
              </a:lnSpc>
              <a:buFont typeface="+mj-lt"/>
              <a:buAutoNum type="arabicPeriod"/>
            </a:pPr>
            <a:r>
              <a:rPr lang="en-IN" b="1" dirty="0">
                <a:latin typeface="Times New Roman" panose="02020603050405020304" pitchFamily="18" charset="0"/>
                <a:cs typeface="Times New Roman" panose="02020603050405020304" pitchFamily="18" charset="0"/>
              </a:rPr>
              <a:t>Analytics Module</a:t>
            </a:r>
            <a:r>
              <a:rPr lang="en-IN" dirty="0">
                <a:latin typeface="Times New Roman" panose="02020603050405020304" pitchFamily="18" charset="0"/>
                <a:cs typeface="Times New Roman" panose="02020603050405020304" pitchFamily="18" charset="0"/>
              </a:rPr>
              <a:t> – Calculates total cost and average price.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Provides summary insights to the user.</a:t>
            </a:r>
          </a:p>
          <a:p>
            <a:pPr>
              <a:lnSpc>
                <a:spcPct val="150000"/>
              </a:lnSpc>
              <a:buFont typeface="+mj-lt"/>
              <a:buAutoNum type="arabicPeriod"/>
            </a:pPr>
            <a:r>
              <a:rPr lang="en-IN" b="1" dirty="0">
                <a:latin typeface="Times New Roman" panose="02020603050405020304" pitchFamily="18" charset="0"/>
                <a:cs typeface="Times New Roman" panose="02020603050405020304" pitchFamily="18" charset="0"/>
              </a:rPr>
              <a:t>User Interface Module</a:t>
            </a:r>
            <a:r>
              <a:rPr lang="en-IN" dirty="0">
                <a:latin typeface="Times New Roman" panose="02020603050405020304" pitchFamily="18" charset="0"/>
                <a:cs typeface="Times New Roman" panose="02020603050405020304" pitchFamily="18" charset="0"/>
              </a:rPr>
              <a:t> – Menu for user interaction.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Takes input and connects all modules together.</a:t>
            </a:r>
          </a:p>
        </p:txBody>
      </p:sp>
    </p:spTree>
    <p:extLst>
      <p:ext uri="{BB962C8B-B14F-4D97-AF65-F5344CB8AC3E}">
        <p14:creationId xmlns:p14="http://schemas.microsoft.com/office/powerpoint/2010/main" val="1637044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1371600" y="685800"/>
            <a:ext cx="8014996" cy="2377440"/>
          </a:xfrm>
          <a:noFill/>
        </p:spPr>
        <p:txBody>
          <a:bodyPr>
            <a:noAutofit/>
          </a:bodyPr>
          <a:lstStyle/>
          <a:p>
            <a:r>
              <a:rPr lang="en-US" sz="3200" dirty="0">
                <a:latin typeface="Times New Roman" panose="02020603050405020304" pitchFamily="18" charset="0"/>
                <a:cs typeface="Times New Roman" panose="02020603050405020304" pitchFamily="18" charset="0"/>
              </a:rPr>
              <a:t>FUTURE ENCHANCEMENTS </a:t>
            </a:r>
          </a:p>
        </p:txBody>
      </p:sp>
      <p:sp>
        <p:nvSpPr>
          <p:cNvPr id="9" name="TextBox 8">
            <a:extLst>
              <a:ext uri="{FF2B5EF4-FFF2-40B4-BE49-F238E27FC236}">
                <a16:creationId xmlns:a16="http://schemas.microsoft.com/office/drawing/2014/main" id="{83FEC0E6-A81A-AF1B-DF79-643CCF6250D5}"/>
              </a:ext>
            </a:extLst>
          </p:cNvPr>
          <p:cNvSpPr txBox="1"/>
          <p:nvPr/>
        </p:nvSpPr>
        <p:spPr>
          <a:xfrm>
            <a:off x="1371600" y="1474981"/>
            <a:ext cx="10422294" cy="457048"/>
          </a:xfrm>
          <a:prstGeom prst="rect">
            <a:avLst/>
          </a:prstGeom>
          <a:noFill/>
        </p:spPr>
        <p:txBody>
          <a:bodyPr wrap="square">
            <a:spAutoFit/>
          </a:bodyPr>
          <a:lstStyle/>
          <a:p>
            <a:pPr>
              <a:lnSpc>
                <a:spcPct val="150000"/>
              </a:lnSpc>
              <a:buFont typeface="+mj-lt"/>
              <a:buAutoNum type="arabicPeriod"/>
            </a:pPr>
            <a:endParaRPr lang="en-US" dirty="0"/>
          </a:p>
        </p:txBody>
      </p:sp>
      <p:sp>
        <p:nvSpPr>
          <p:cNvPr id="10" name="Rectangle 2">
            <a:extLst>
              <a:ext uri="{FF2B5EF4-FFF2-40B4-BE49-F238E27FC236}">
                <a16:creationId xmlns:a16="http://schemas.microsoft.com/office/drawing/2014/main" id="{847CF911-6195-534B-E2BF-AFC7EDA0184A}"/>
              </a:ext>
            </a:extLst>
          </p:cNvPr>
          <p:cNvSpPr>
            <a:spLocks noChangeArrowheads="1"/>
          </p:cNvSpPr>
          <p:nvPr/>
        </p:nvSpPr>
        <p:spPr bwMode="auto">
          <a:xfrm>
            <a:off x="774440" y="116632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3657383E-413E-F1DE-1C8D-C49BE36525A0}"/>
              </a:ext>
            </a:extLst>
          </p:cNvPr>
          <p:cNvSpPr>
            <a:spLocks noChangeArrowheads="1"/>
          </p:cNvSpPr>
          <p:nvPr/>
        </p:nvSpPr>
        <p:spPr bwMode="auto">
          <a:xfrm>
            <a:off x="1371600" y="3114280"/>
            <a:ext cx="10759557" cy="872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1B807B30-EAF7-F485-7AA0-F2FF67F19A09}"/>
              </a:ext>
            </a:extLst>
          </p:cNvPr>
          <p:cNvSpPr>
            <a:spLocks noChangeArrowheads="1"/>
          </p:cNvSpPr>
          <p:nvPr/>
        </p:nvSpPr>
        <p:spPr bwMode="auto">
          <a:xfrm>
            <a:off x="1371599" y="3358744"/>
            <a:ext cx="10534261" cy="872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3012E535-04F6-DAEA-B97E-839854777417}"/>
              </a:ext>
            </a:extLst>
          </p:cNvPr>
          <p:cNvSpPr>
            <a:spLocks noChangeArrowheads="1"/>
          </p:cNvSpPr>
          <p:nvPr/>
        </p:nvSpPr>
        <p:spPr bwMode="auto">
          <a:xfrm rot="10800000" flipV="1">
            <a:off x="1371598" y="1352933"/>
            <a:ext cx="10282336" cy="461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Font typeface="+mj-lt"/>
              <a:buAutoNum type="arabicPeriod"/>
            </a:pPr>
            <a:r>
              <a:rPr lang="en-IN" dirty="0">
                <a:latin typeface="Times New Roman" panose="02020603050405020304" pitchFamily="18" charset="0"/>
                <a:cs typeface="Times New Roman" panose="02020603050405020304" pitchFamily="18" charset="0"/>
              </a:rPr>
              <a:t>Integrate real-time fuel price APIs from official sources.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Makes system dynamic and location-specific.</a:t>
            </a:r>
          </a:p>
          <a:p>
            <a:pPr>
              <a:lnSpc>
                <a:spcPct val="150000"/>
              </a:lnSpc>
              <a:buFont typeface="+mj-lt"/>
              <a:buAutoNum type="arabicPeriod"/>
            </a:pPr>
            <a:r>
              <a:rPr lang="en-IN" dirty="0">
                <a:latin typeface="Times New Roman" panose="02020603050405020304" pitchFamily="18" charset="0"/>
                <a:cs typeface="Times New Roman" panose="02020603050405020304" pitchFamily="18" charset="0"/>
              </a:rPr>
              <a:t>Add data visualization using libraries like Matplotlib.</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Shows charts for monthly spending and trends.</a:t>
            </a:r>
          </a:p>
          <a:p>
            <a:pPr>
              <a:lnSpc>
                <a:spcPct val="150000"/>
              </a:lnSpc>
              <a:buFont typeface="+mj-lt"/>
              <a:buAutoNum type="arabicPeriod"/>
            </a:pPr>
            <a:r>
              <a:rPr lang="en-IN" dirty="0">
                <a:latin typeface="Times New Roman" panose="02020603050405020304" pitchFamily="18" charset="0"/>
                <a:cs typeface="Times New Roman" panose="02020603050405020304" pitchFamily="18" charset="0"/>
              </a:rPr>
              <a:t>Implement machine learning for price prediction.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Uses historical data to forecast future prices.</a:t>
            </a:r>
          </a:p>
          <a:p>
            <a:pPr>
              <a:lnSpc>
                <a:spcPct val="150000"/>
              </a:lnSpc>
              <a:buFont typeface="+mj-lt"/>
              <a:buAutoNum type="arabicPeriod"/>
            </a:pPr>
            <a:r>
              <a:rPr lang="en-IN" dirty="0">
                <a:latin typeface="Times New Roman" panose="02020603050405020304" pitchFamily="18" charset="0"/>
                <a:cs typeface="Times New Roman" panose="02020603050405020304" pitchFamily="18" charset="0"/>
              </a:rPr>
              <a:t>Add database support (SQLite or MySQL).</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Stores data permanently beyond runtime.</a:t>
            </a:r>
          </a:p>
          <a:p>
            <a:pPr>
              <a:lnSpc>
                <a:spcPct val="150000"/>
              </a:lnSpc>
              <a:buFont typeface="+mj-lt"/>
              <a:buAutoNum type="arabicPeriod"/>
            </a:pPr>
            <a:r>
              <a:rPr lang="en-IN" dirty="0">
                <a:latin typeface="Times New Roman" panose="02020603050405020304" pitchFamily="18" charset="0"/>
                <a:cs typeface="Times New Roman" panose="02020603050405020304" pitchFamily="18" charset="0"/>
              </a:rPr>
              <a:t>Build a web/mobile app using Python frameworks.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Increases user accessibility and usability.</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1357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1371599" y="613870"/>
            <a:ext cx="10888825" cy="468092"/>
          </a:xfrm>
          <a:noFill/>
        </p:spPr>
        <p:txBody>
          <a:bodyPr>
            <a:noAutofit/>
          </a:bodyPr>
          <a:lstStyle/>
          <a:p>
            <a:r>
              <a:rPr lang="en-US" sz="3200" dirty="0">
                <a:latin typeface="Times New Roman" panose="02020603050405020304" pitchFamily="18" charset="0"/>
                <a:cs typeface="Times New Roman" panose="02020603050405020304" pitchFamily="18" charset="0"/>
              </a:rPr>
              <a:t>system architecture / technology stack</a:t>
            </a:r>
          </a:p>
        </p:txBody>
      </p:sp>
      <p:sp>
        <p:nvSpPr>
          <p:cNvPr id="9" name="TextBox 8">
            <a:extLst>
              <a:ext uri="{FF2B5EF4-FFF2-40B4-BE49-F238E27FC236}">
                <a16:creationId xmlns:a16="http://schemas.microsoft.com/office/drawing/2014/main" id="{83FEC0E6-A81A-AF1B-DF79-643CCF6250D5}"/>
              </a:ext>
            </a:extLst>
          </p:cNvPr>
          <p:cNvSpPr txBox="1"/>
          <p:nvPr/>
        </p:nvSpPr>
        <p:spPr>
          <a:xfrm>
            <a:off x="1371600" y="1474981"/>
            <a:ext cx="10422294" cy="457048"/>
          </a:xfrm>
          <a:prstGeom prst="rect">
            <a:avLst/>
          </a:prstGeom>
          <a:noFill/>
        </p:spPr>
        <p:txBody>
          <a:bodyPr wrap="square">
            <a:spAutoFit/>
          </a:bodyPr>
          <a:lstStyle/>
          <a:p>
            <a:pPr>
              <a:lnSpc>
                <a:spcPct val="150000"/>
              </a:lnSpc>
              <a:buFont typeface="+mj-lt"/>
              <a:buAutoNum type="arabicPeriod"/>
            </a:pPr>
            <a:endParaRPr lang="en-US" dirty="0"/>
          </a:p>
        </p:txBody>
      </p:sp>
      <p:sp>
        <p:nvSpPr>
          <p:cNvPr id="10" name="Rectangle 2">
            <a:extLst>
              <a:ext uri="{FF2B5EF4-FFF2-40B4-BE49-F238E27FC236}">
                <a16:creationId xmlns:a16="http://schemas.microsoft.com/office/drawing/2014/main" id="{847CF911-6195-534B-E2BF-AFC7EDA0184A}"/>
              </a:ext>
            </a:extLst>
          </p:cNvPr>
          <p:cNvSpPr>
            <a:spLocks noChangeArrowheads="1"/>
          </p:cNvSpPr>
          <p:nvPr/>
        </p:nvSpPr>
        <p:spPr bwMode="auto">
          <a:xfrm>
            <a:off x="774440" y="116632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3657383E-413E-F1DE-1C8D-C49BE36525A0}"/>
              </a:ext>
            </a:extLst>
          </p:cNvPr>
          <p:cNvSpPr>
            <a:spLocks noChangeArrowheads="1"/>
          </p:cNvSpPr>
          <p:nvPr/>
        </p:nvSpPr>
        <p:spPr bwMode="auto">
          <a:xfrm>
            <a:off x="1371600" y="3114280"/>
            <a:ext cx="10759557" cy="872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1B807B30-EAF7-F485-7AA0-F2FF67F19A09}"/>
              </a:ext>
            </a:extLst>
          </p:cNvPr>
          <p:cNvSpPr>
            <a:spLocks noChangeArrowheads="1"/>
          </p:cNvSpPr>
          <p:nvPr/>
        </p:nvSpPr>
        <p:spPr bwMode="auto">
          <a:xfrm>
            <a:off x="1371599" y="3358744"/>
            <a:ext cx="10534261" cy="872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103CB728-4AFB-AB3A-C806-ECC1FB991840}"/>
              </a:ext>
            </a:extLst>
          </p:cNvPr>
          <p:cNvSpPr>
            <a:spLocks noChangeArrowheads="1"/>
          </p:cNvSpPr>
          <p:nvPr/>
        </p:nvSpPr>
        <p:spPr bwMode="auto">
          <a:xfrm>
            <a:off x="1371598" y="888837"/>
            <a:ext cx="5859296"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Language Used: Python 3.x</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Chosen for its simplicity, readability, and flexibility.</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Object-Oriented Programming (OOP)</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Classes and methods manage vehicle and fuel logic.</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In-Memory Data Storage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Python dictionaries to store fuel records temporarily.</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Console-Based User Interface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Menu-driven interface using </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a:t>
            </a: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print()</a:t>
            </a: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functions.</a:t>
            </a: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Modular Code Structure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Separation of concerns via different Python classes.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019265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4357615_win32_EF_v3" id="{E0D2F1F9-7AB8-4CD0-BAF5-572B3B8BE236}" vid="{36B7CD22-9CE9-4A36-A2A9-2F6B82431D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8BEDAE-AC7E-4F41-A2BD-A46A860958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D9A38F-9A2C-42E5-9013-4C4B1FFCB4F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8C45FB24-BEC6-4D44-888B-84AEBBA2DC0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Crop design</Template>
  <TotalTime>243</TotalTime>
  <Words>977</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Franklin Gothic Book</vt:lpstr>
      <vt:lpstr>Times New Roman</vt:lpstr>
      <vt:lpstr>Crop</vt:lpstr>
      <vt:lpstr>Fuel price prediction</vt:lpstr>
      <vt:lpstr>INTRODUCTION</vt:lpstr>
      <vt:lpstr>EXISTING SYSTEM</vt:lpstr>
      <vt:lpstr>CHALLENGES IN EXISTING SYSTEM</vt:lpstr>
      <vt:lpstr>PROPOSED SYSTEM</vt:lpstr>
      <vt:lpstr>Features of pROPOSEd SYSTEM </vt:lpstr>
      <vt:lpstr>SYSTEM MODULES </vt:lpstr>
      <vt:lpstr>FUTURE ENCHANCEMENTS </vt:lpstr>
      <vt:lpstr>system architecture / technology stack</vt:lpstr>
      <vt:lpstr>CONCLUSION </vt:lpstr>
      <vt:lpstr>FUEL PRICE PRIDECTION</vt:lpstr>
      <vt:lpstr>OUTPUT:  vehicle selection</vt:lpstr>
      <vt:lpstr>OUTPUT:  add fuel record</vt:lpstr>
      <vt:lpstr>OUTPUT:  UPDATE FUEL RECORDS</vt:lpstr>
      <vt:lpstr>OUTPUT:  VIEW ALL RECORDS</vt:lpstr>
      <vt:lpstr>OUTPUT:  VIEW TOTAL FUEL COST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Mohammed Thanish.A</dc:creator>
  <cp:lastModifiedBy>Mohammed Thanish.A</cp:lastModifiedBy>
  <cp:revision>3</cp:revision>
  <dcterms:created xsi:type="dcterms:W3CDTF">2025-05-10T14:42:16Z</dcterms:created>
  <dcterms:modified xsi:type="dcterms:W3CDTF">2025-05-13T17:17:56Z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