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8349913" cy="102854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3739" y="1683285"/>
            <a:ext cx="13762435" cy="3580847"/>
          </a:xfrm>
        </p:spPr>
        <p:txBody>
          <a:bodyPr anchor="b"/>
          <a:lstStyle>
            <a:lvl1pPr algn="ctr">
              <a:defRPr sz="8999"/>
            </a:lvl1pPr>
          </a:lstStyle>
          <a:p>
            <a:r>
              <a:rPr lang="en-US"/>
              <a:t>Click to edit Master title style</a:t>
            </a:r>
            <a:endParaRPr lang="en-US" dirty="0"/>
          </a:p>
        </p:txBody>
      </p:sp>
      <p:sp>
        <p:nvSpPr>
          <p:cNvPr id="3" name="Subtitle 2"/>
          <p:cNvSpPr>
            <a:spLocks noGrp="1"/>
          </p:cNvSpPr>
          <p:nvPr>
            <p:ph type="subTitle" idx="1"/>
          </p:nvPr>
        </p:nvSpPr>
        <p:spPr>
          <a:xfrm>
            <a:off x="2293739" y="5402223"/>
            <a:ext cx="13762435" cy="2483260"/>
          </a:xfrm>
        </p:spPr>
        <p:txBody>
          <a:bodyPr/>
          <a:lstStyle>
            <a:lvl1pPr marL="0" indent="0" algn="ctr">
              <a:buNone/>
              <a:defRPr sz="3600"/>
            </a:lvl1pPr>
            <a:lvl2pPr marL="685709" indent="0" algn="ctr">
              <a:buNone/>
              <a:defRPr sz="3000"/>
            </a:lvl2pPr>
            <a:lvl3pPr marL="1371417" indent="0" algn="ctr">
              <a:buNone/>
              <a:defRPr sz="2700"/>
            </a:lvl3pPr>
            <a:lvl4pPr marL="2057126" indent="0" algn="ctr">
              <a:buNone/>
              <a:defRPr sz="2400"/>
            </a:lvl4pPr>
            <a:lvl5pPr marL="2742834" indent="0" algn="ctr">
              <a:buNone/>
              <a:defRPr sz="2400"/>
            </a:lvl5pPr>
            <a:lvl6pPr marL="3428543" indent="0" algn="ctr">
              <a:buNone/>
              <a:defRPr sz="2400"/>
            </a:lvl6pPr>
            <a:lvl7pPr marL="4114251" indent="0" algn="ctr">
              <a:buNone/>
              <a:defRPr sz="2400"/>
            </a:lvl7pPr>
            <a:lvl8pPr marL="4799960" indent="0" algn="ctr">
              <a:buNone/>
              <a:defRPr sz="2400"/>
            </a:lvl8pPr>
            <a:lvl9pPr marL="5485668"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4D084-4EE4-4826-9C76-8316DEE4C3DE}"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321895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4D084-4EE4-4826-9C76-8316DEE4C3DE}"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46610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31656" y="547603"/>
            <a:ext cx="3956700" cy="8716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61557" y="547603"/>
            <a:ext cx="11640726" cy="8716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4D084-4EE4-4826-9C76-8316DEE4C3DE}"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337848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4D084-4EE4-4826-9C76-8316DEE4C3DE}"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273940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999" y="2564212"/>
            <a:ext cx="15826800" cy="4278445"/>
          </a:xfrm>
        </p:spPr>
        <p:txBody>
          <a:bodyPr anchor="b"/>
          <a:lstStyle>
            <a:lvl1pPr>
              <a:defRPr sz="8999"/>
            </a:lvl1pPr>
          </a:lstStyle>
          <a:p>
            <a:r>
              <a:rPr lang="en-US"/>
              <a:t>Click to edit Master title style</a:t>
            </a:r>
            <a:endParaRPr lang="en-US" dirty="0"/>
          </a:p>
        </p:txBody>
      </p:sp>
      <p:sp>
        <p:nvSpPr>
          <p:cNvPr id="3" name="Text Placeholder 2"/>
          <p:cNvSpPr>
            <a:spLocks noGrp="1"/>
          </p:cNvSpPr>
          <p:nvPr>
            <p:ph type="body" idx="1"/>
          </p:nvPr>
        </p:nvSpPr>
        <p:spPr>
          <a:xfrm>
            <a:off x="1251999" y="6883133"/>
            <a:ext cx="15826800" cy="2249933"/>
          </a:xfrm>
        </p:spPr>
        <p:txBody>
          <a:bodyPr/>
          <a:lstStyle>
            <a:lvl1pPr marL="0" indent="0">
              <a:buNone/>
              <a:defRPr sz="3600">
                <a:solidFill>
                  <a:schemeClr val="tx1">
                    <a:tint val="75000"/>
                  </a:schemeClr>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4D084-4EE4-4826-9C76-8316DEE4C3DE}"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42045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557" y="2738015"/>
            <a:ext cx="7798713" cy="65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89643" y="2738015"/>
            <a:ext cx="7798713" cy="65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4D084-4EE4-4826-9C76-8316DEE4C3DE}"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166391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3947" y="547604"/>
            <a:ext cx="15826800" cy="19880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3947" y="2521356"/>
            <a:ext cx="7762873" cy="1235677"/>
          </a:xfrm>
        </p:spPr>
        <p:txBody>
          <a:bodyPr anchor="b"/>
          <a:lstStyle>
            <a:lvl1pPr marL="0" indent="0">
              <a:buNone/>
              <a:defRPr sz="3600" b="1"/>
            </a:lvl1pPr>
            <a:lvl2pPr marL="685709" indent="0">
              <a:buNone/>
              <a:defRPr sz="3000" b="1"/>
            </a:lvl2pPr>
            <a:lvl3pPr marL="1371417" indent="0">
              <a:buNone/>
              <a:defRPr sz="2700" b="1"/>
            </a:lvl3pPr>
            <a:lvl4pPr marL="2057126" indent="0">
              <a:buNone/>
              <a:defRPr sz="2400" b="1"/>
            </a:lvl4pPr>
            <a:lvl5pPr marL="2742834" indent="0">
              <a:buNone/>
              <a:defRPr sz="2400" b="1"/>
            </a:lvl5pPr>
            <a:lvl6pPr marL="3428543" indent="0">
              <a:buNone/>
              <a:defRPr sz="2400" b="1"/>
            </a:lvl6pPr>
            <a:lvl7pPr marL="4114251" indent="0">
              <a:buNone/>
              <a:defRPr sz="2400" b="1"/>
            </a:lvl7pPr>
            <a:lvl8pPr marL="4799960" indent="0">
              <a:buNone/>
              <a:defRPr sz="2400" b="1"/>
            </a:lvl8pPr>
            <a:lvl9pPr marL="5485668" indent="0">
              <a:buNone/>
              <a:defRPr sz="2400" b="1"/>
            </a:lvl9pPr>
          </a:lstStyle>
          <a:p>
            <a:pPr lvl="0"/>
            <a:r>
              <a:rPr lang="en-US"/>
              <a:t>Click to edit Master text styles</a:t>
            </a:r>
          </a:p>
        </p:txBody>
      </p:sp>
      <p:sp>
        <p:nvSpPr>
          <p:cNvPr id="4" name="Content Placeholder 3"/>
          <p:cNvSpPr>
            <a:spLocks noGrp="1"/>
          </p:cNvSpPr>
          <p:nvPr>
            <p:ph sz="half" idx="2"/>
          </p:nvPr>
        </p:nvSpPr>
        <p:spPr>
          <a:xfrm>
            <a:off x="1263947" y="3757033"/>
            <a:ext cx="7762873" cy="5526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89644" y="2521356"/>
            <a:ext cx="7801103" cy="1235677"/>
          </a:xfrm>
        </p:spPr>
        <p:txBody>
          <a:bodyPr anchor="b"/>
          <a:lstStyle>
            <a:lvl1pPr marL="0" indent="0">
              <a:buNone/>
              <a:defRPr sz="3600" b="1"/>
            </a:lvl1pPr>
            <a:lvl2pPr marL="685709" indent="0">
              <a:buNone/>
              <a:defRPr sz="3000" b="1"/>
            </a:lvl2pPr>
            <a:lvl3pPr marL="1371417" indent="0">
              <a:buNone/>
              <a:defRPr sz="2700" b="1"/>
            </a:lvl3pPr>
            <a:lvl4pPr marL="2057126" indent="0">
              <a:buNone/>
              <a:defRPr sz="2400" b="1"/>
            </a:lvl4pPr>
            <a:lvl5pPr marL="2742834" indent="0">
              <a:buNone/>
              <a:defRPr sz="2400" b="1"/>
            </a:lvl5pPr>
            <a:lvl6pPr marL="3428543" indent="0">
              <a:buNone/>
              <a:defRPr sz="2400" b="1"/>
            </a:lvl6pPr>
            <a:lvl7pPr marL="4114251" indent="0">
              <a:buNone/>
              <a:defRPr sz="2400" b="1"/>
            </a:lvl7pPr>
            <a:lvl8pPr marL="4799960" indent="0">
              <a:buNone/>
              <a:defRPr sz="2400" b="1"/>
            </a:lvl8pPr>
            <a:lvl9pPr marL="5485668"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89644" y="3757033"/>
            <a:ext cx="7801103" cy="5526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4D084-4EE4-4826-9C76-8316DEE4C3DE}"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343849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4D084-4EE4-4826-9C76-8316DEE4C3DE}"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3381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4D084-4EE4-4826-9C76-8316DEE4C3DE}"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88688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3947" y="685694"/>
            <a:ext cx="5918324" cy="2399930"/>
          </a:xfrm>
        </p:spPr>
        <p:txBody>
          <a:bodyPr anchor="b"/>
          <a:lstStyle>
            <a:lvl1pPr>
              <a:defRPr sz="4799"/>
            </a:lvl1pPr>
          </a:lstStyle>
          <a:p>
            <a:r>
              <a:rPr lang="en-US"/>
              <a:t>Click to edit Master title style</a:t>
            </a:r>
            <a:endParaRPr lang="en-US" dirty="0"/>
          </a:p>
        </p:txBody>
      </p:sp>
      <p:sp>
        <p:nvSpPr>
          <p:cNvPr id="3" name="Content Placeholder 2"/>
          <p:cNvSpPr>
            <a:spLocks noGrp="1"/>
          </p:cNvSpPr>
          <p:nvPr>
            <p:ph idx="1"/>
          </p:nvPr>
        </p:nvSpPr>
        <p:spPr>
          <a:xfrm>
            <a:off x="7801103" y="1480910"/>
            <a:ext cx="9289643" cy="7309310"/>
          </a:xfrm>
        </p:spPr>
        <p:txBody>
          <a:bodyPr/>
          <a:lstStyle>
            <a:lvl1pPr>
              <a:defRPr sz="4799"/>
            </a:lvl1pPr>
            <a:lvl2pPr>
              <a:defRPr sz="4199"/>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3947" y="3085624"/>
            <a:ext cx="5918324" cy="5716500"/>
          </a:xfrm>
        </p:spPr>
        <p:txBody>
          <a:bodyPr/>
          <a:lstStyle>
            <a:lvl1pPr marL="0" indent="0">
              <a:buNone/>
              <a:defRPr sz="2400"/>
            </a:lvl1pPr>
            <a:lvl2pPr marL="685709" indent="0">
              <a:buNone/>
              <a:defRPr sz="2100"/>
            </a:lvl2pPr>
            <a:lvl3pPr marL="1371417" indent="0">
              <a:buNone/>
              <a:defRPr sz="1800"/>
            </a:lvl3pPr>
            <a:lvl4pPr marL="2057126" indent="0">
              <a:buNone/>
              <a:defRPr sz="1500"/>
            </a:lvl4pPr>
            <a:lvl5pPr marL="2742834" indent="0">
              <a:buNone/>
              <a:defRPr sz="1500"/>
            </a:lvl5pPr>
            <a:lvl6pPr marL="3428543" indent="0">
              <a:buNone/>
              <a:defRPr sz="1500"/>
            </a:lvl6pPr>
            <a:lvl7pPr marL="4114251" indent="0">
              <a:buNone/>
              <a:defRPr sz="1500"/>
            </a:lvl7pPr>
            <a:lvl8pPr marL="4799960" indent="0">
              <a:buNone/>
              <a:defRPr sz="1500"/>
            </a:lvl8pPr>
            <a:lvl9pPr marL="5485668"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064D084-4EE4-4826-9C76-8316DEE4C3DE}"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7236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3947" y="685694"/>
            <a:ext cx="5918324" cy="2399930"/>
          </a:xfrm>
        </p:spPr>
        <p:txBody>
          <a:bodyPr anchor="b"/>
          <a:lstStyle>
            <a:lvl1pPr>
              <a:defRPr sz="4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801103" y="1480910"/>
            <a:ext cx="9289643" cy="7309310"/>
          </a:xfrm>
        </p:spPr>
        <p:txBody>
          <a:bodyPr anchor="t"/>
          <a:lstStyle>
            <a:lvl1pPr marL="0" indent="0">
              <a:buNone/>
              <a:defRPr sz="4799"/>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63947" y="3085624"/>
            <a:ext cx="5918324" cy="5716500"/>
          </a:xfrm>
        </p:spPr>
        <p:txBody>
          <a:bodyPr/>
          <a:lstStyle>
            <a:lvl1pPr marL="0" indent="0">
              <a:buNone/>
              <a:defRPr sz="2400"/>
            </a:lvl1pPr>
            <a:lvl2pPr marL="685709" indent="0">
              <a:buNone/>
              <a:defRPr sz="2100"/>
            </a:lvl2pPr>
            <a:lvl3pPr marL="1371417" indent="0">
              <a:buNone/>
              <a:defRPr sz="1800"/>
            </a:lvl3pPr>
            <a:lvl4pPr marL="2057126" indent="0">
              <a:buNone/>
              <a:defRPr sz="1500"/>
            </a:lvl4pPr>
            <a:lvl5pPr marL="2742834" indent="0">
              <a:buNone/>
              <a:defRPr sz="1500"/>
            </a:lvl5pPr>
            <a:lvl6pPr marL="3428543" indent="0">
              <a:buNone/>
              <a:defRPr sz="1500"/>
            </a:lvl6pPr>
            <a:lvl7pPr marL="4114251" indent="0">
              <a:buNone/>
              <a:defRPr sz="1500"/>
            </a:lvl7pPr>
            <a:lvl8pPr marL="4799960" indent="0">
              <a:buNone/>
              <a:defRPr sz="1500"/>
            </a:lvl8pPr>
            <a:lvl9pPr marL="5485668"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064D084-4EE4-4826-9C76-8316DEE4C3DE}"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57752-2B5E-4BD1-BE7B-B3BFE85AF3F9}" type="slidenum">
              <a:rPr lang="en-IN" smtClean="0"/>
              <a:t>‹#›</a:t>
            </a:fld>
            <a:endParaRPr lang="en-IN"/>
          </a:p>
        </p:txBody>
      </p:sp>
    </p:spTree>
    <p:extLst>
      <p:ext uri="{BB962C8B-B14F-4D97-AF65-F5344CB8AC3E}">
        <p14:creationId xmlns:p14="http://schemas.microsoft.com/office/powerpoint/2010/main" val="28285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1557" y="547604"/>
            <a:ext cx="15826800" cy="19880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61557" y="2738015"/>
            <a:ext cx="15826800" cy="6526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61557" y="9533055"/>
            <a:ext cx="4128730"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7064D084-4EE4-4826-9C76-8316DEE4C3DE}" type="datetimeFigureOut">
              <a:rPr lang="en-IN" smtClean="0"/>
              <a:t>26-03-2023</a:t>
            </a:fld>
            <a:endParaRPr lang="en-IN"/>
          </a:p>
        </p:txBody>
      </p:sp>
      <p:sp>
        <p:nvSpPr>
          <p:cNvPr id="5" name="Footer Placeholder 4"/>
          <p:cNvSpPr>
            <a:spLocks noGrp="1"/>
          </p:cNvSpPr>
          <p:nvPr>
            <p:ph type="ftr" sz="quarter" idx="3"/>
          </p:nvPr>
        </p:nvSpPr>
        <p:spPr>
          <a:xfrm>
            <a:off x="6078409" y="9533055"/>
            <a:ext cx="6193096"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959626" y="9533055"/>
            <a:ext cx="4128730"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BBE57752-2B5E-4BD1-BE7B-B3BFE85AF3F9}" type="slidenum">
              <a:rPr lang="en-IN" smtClean="0"/>
              <a:t>‹#›</a:t>
            </a:fld>
            <a:endParaRPr lang="en-IN"/>
          </a:p>
        </p:txBody>
      </p:sp>
    </p:spTree>
    <p:extLst>
      <p:ext uri="{BB962C8B-B14F-4D97-AF65-F5344CB8AC3E}">
        <p14:creationId xmlns:p14="http://schemas.microsoft.com/office/powerpoint/2010/main" val="419299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417" rtl="0" eaLnBrk="1" latinLnBrk="0" hangingPunct="1">
        <a:lnSpc>
          <a:spcPct val="90000"/>
        </a:lnSpc>
        <a:spcBef>
          <a:spcPct val="0"/>
        </a:spcBef>
        <a:buNone/>
        <a:defRPr sz="6599" kern="1200">
          <a:solidFill>
            <a:schemeClr val="tx1"/>
          </a:solidFill>
          <a:latin typeface="+mj-lt"/>
          <a:ea typeface="+mj-ea"/>
          <a:cs typeface="+mj-cs"/>
        </a:defRPr>
      </a:lvl1pPr>
    </p:titleStyle>
    <p:bodyStyle>
      <a:lvl1pPr marL="342854" indent="-342854" algn="l" defTabSz="1371417" rtl="0" eaLnBrk="1" latinLnBrk="0" hangingPunct="1">
        <a:lnSpc>
          <a:spcPct val="90000"/>
        </a:lnSpc>
        <a:spcBef>
          <a:spcPts val="1500"/>
        </a:spcBef>
        <a:buFont typeface="Arial" panose="020B0604020202020204" pitchFamily="34" charset="0"/>
        <a:buChar char="•"/>
        <a:defRPr sz="4199" kern="1200">
          <a:solidFill>
            <a:schemeClr val="tx1"/>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mmons.wikimedia.org/wiki/File:Behind_the_lab_work.jpg" TargetMode="External"/><Relationship Id="rId3" Type="http://schemas.microsoft.com/office/2007/relationships/hdphoto" Target="../media/hdphoto1.wdp"/><Relationship Id="rId7"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penclipart.org/detail/169893/1336367663-by-scyg" TargetMode="External"/><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8B22F9C-D407-A510-A8E2-FBAC581D8480}"/>
              </a:ext>
            </a:extLst>
          </p:cNvPr>
          <p:cNvSpPr txBox="1"/>
          <p:nvPr/>
        </p:nvSpPr>
        <p:spPr>
          <a:xfrm>
            <a:off x="1025041" y="1415101"/>
            <a:ext cx="2645795"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OBJECTIVE</a:t>
            </a:r>
          </a:p>
        </p:txBody>
      </p:sp>
      <p:pic>
        <p:nvPicPr>
          <p:cNvPr id="9" name="Picture 8">
            <a:extLst>
              <a:ext uri="{FF2B5EF4-FFF2-40B4-BE49-F238E27FC236}">
                <a16:creationId xmlns:a16="http://schemas.microsoft.com/office/drawing/2014/main" id="{56FD38B7-7212-D21A-B7D8-975FA66DB9B4}"/>
              </a:ext>
            </a:extLst>
          </p:cNvPr>
          <p:cNvPicPr/>
          <p:nvPr/>
        </p:nvPicPr>
        <p:blipFill>
          <a:blip r:embed="rId2">
            <a:grayscl/>
            <a:extLst>
              <a:ext uri="{BEBA8EAE-BF5A-486C-A8C5-ECC9F3942E4B}">
                <a14:imgProps xmlns:a14="http://schemas.microsoft.com/office/drawing/2010/main">
                  <a14:imgLayer r:embed="rId3">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9359605"/>
            <a:ext cx="18349913" cy="951318"/>
          </a:xfrm>
          <a:prstGeom prst="rect">
            <a:avLst/>
          </a:prstGeom>
          <a:effectLst/>
        </p:spPr>
      </p:pic>
      <p:sp>
        <p:nvSpPr>
          <p:cNvPr id="15" name="Rectangle 14">
            <a:extLst>
              <a:ext uri="{FF2B5EF4-FFF2-40B4-BE49-F238E27FC236}">
                <a16:creationId xmlns:a16="http://schemas.microsoft.com/office/drawing/2014/main" id="{9A845405-B2D6-8E38-5D89-586D876A11C6}"/>
              </a:ext>
            </a:extLst>
          </p:cNvPr>
          <p:cNvSpPr/>
          <p:nvPr/>
        </p:nvSpPr>
        <p:spPr>
          <a:xfrm>
            <a:off x="0" y="-18551"/>
            <a:ext cx="18349914" cy="1223684"/>
          </a:xfrm>
          <a:prstGeom prst="rect">
            <a:avLst/>
          </a:prstGeom>
          <a:solidFill>
            <a:srgbClr val="B4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428" dirty="0"/>
          </a:p>
        </p:txBody>
      </p:sp>
      <p:sp>
        <p:nvSpPr>
          <p:cNvPr id="17" name="TextBox 16">
            <a:extLst>
              <a:ext uri="{FF2B5EF4-FFF2-40B4-BE49-F238E27FC236}">
                <a16:creationId xmlns:a16="http://schemas.microsoft.com/office/drawing/2014/main" id="{9A5247FB-3FD3-AD16-02DA-766038556957}"/>
              </a:ext>
            </a:extLst>
          </p:cNvPr>
          <p:cNvSpPr txBox="1"/>
          <p:nvPr/>
        </p:nvSpPr>
        <p:spPr>
          <a:xfrm>
            <a:off x="1018630" y="4711041"/>
            <a:ext cx="2645795"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KEY ASPECTS</a:t>
            </a:r>
          </a:p>
        </p:txBody>
      </p:sp>
      <p:sp>
        <p:nvSpPr>
          <p:cNvPr id="20" name="TextBox 19">
            <a:extLst>
              <a:ext uri="{FF2B5EF4-FFF2-40B4-BE49-F238E27FC236}">
                <a16:creationId xmlns:a16="http://schemas.microsoft.com/office/drawing/2014/main" id="{9A826787-932C-1801-86C4-44D6B688D04E}"/>
              </a:ext>
            </a:extLst>
          </p:cNvPr>
          <p:cNvSpPr txBox="1"/>
          <p:nvPr/>
        </p:nvSpPr>
        <p:spPr>
          <a:xfrm>
            <a:off x="1018629" y="7022523"/>
            <a:ext cx="2645795"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REQUIREMENTS</a:t>
            </a:r>
          </a:p>
        </p:txBody>
      </p:sp>
      <p:sp>
        <p:nvSpPr>
          <p:cNvPr id="21" name="TextBox 20">
            <a:extLst>
              <a:ext uri="{FF2B5EF4-FFF2-40B4-BE49-F238E27FC236}">
                <a16:creationId xmlns:a16="http://schemas.microsoft.com/office/drawing/2014/main" id="{CBD724A5-3141-3F85-C91B-115E1E0D2D94}"/>
              </a:ext>
            </a:extLst>
          </p:cNvPr>
          <p:cNvSpPr txBox="1"/>
          <p:nvPr/>
        </p:nvSpPr>
        <p:spPr>
          <a:xfrm>
            <a:off x="9880184" y="7028220"/>
            <a:ext cx="3076454"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PERFORMANCE ANALYSIS</a:t>
            </a:r>
          </a:p>
        </p:txBody>
      </p:sp>
      <p:sp>
        <p:nvSpPr>
          <p:cNvPr id="22" name="TextBox 21">
            <a:extLst>
              <a:ext uri="{FF2B5EF4-FFF2-40B4-BE49-F238E27FC236}">
                <a16:creationId xmlns:a16="http://schemas.microsoft.com/office/drawing/2014/main" id="{E5C70B4C-0474-9A19-9808-8417578FCAEB}"/>
              </a:ext>
            </a:extLst>
          </p:cNvPr>
          <p:cNvSpPr txBox="1"/>
          <p:nvPr/>
        </p:nvSpPr>
        <p:spPr>
          <a:xfrm>
            <a:off x="14623466" y="7016047"/>
            <a:ext cx="2767397"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CONCLUSION</a:t>
            </a:r>
          </a:p>
        </p:txBody>
      </p:sp>
      <p:sp>
        <p:nvSpPr>
          <p:cNvPr id="23" name="TextBox 22">
            <a:extLst>
              <a:ext uri="{FF2B5EF4-FFF2-40B4-BE49-F238E27FC236}">
                <a16:creationId xmlns:a16="http://schemas.microsoft.com/office/drawing/2014/main" id="{C067466E-06C0-90FB-A70A-63ECE74E9E8C}"/>
              </a:ext>
            </a:extLst>
          </p:cNvPr>
          <p:cNvSpPr txBox="1"/>
          <p:nvPr/>
        </p:nvSpPr>
        <p:spPr>
          <a:xfrm>
            <a:off x="5595166" y="1464155"/>
            <a:ext cx="2645795"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SYSTEM ARCHITECTURE</a:t>
            </a:r>
          </a:p>
        </p:txBody>
      </p:sp>
      <p:sp>
        <p:nvSpPr>
          <p:cNvPr id="24" name="TextBox 23">
            <a:extLst>
              <a:ext uri="{FF2B5EF4-FFF2-40B4-BE49-F238E27FC236}">
                <a16:creationId xmlns:a16="http://schemas.microsoft.com/office/drawing/2014/main" id="{754DEBA8-11C0-CC19-5788-B4BDAE3CCE3E}"/>
              </a:ext>
            </a:extLst>
          </p:cNvPr>
          <p:cNvSpPr txBox="1"/>
          <p:nvPr/>
        </p:nvSpPr>
        <p:spPr>
          <a:xfrm>
            <a:off x="10324282" y="1412058"/>
            <a:ext cx="6026518"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80" b="1" dirty="0">
                <a:solidFill>
                  <a:schemeClr val="bg1"/>
                </a:solidFill>
                <a:latin typeface="Nunito" panose="00000500000000000000" pitchFamily="2" charset="0"/>
              </a:rPr>
              <a:t>                                           MODULES</a:t>
            </a:r>
          </a:p>
        </p:txBody>
      </p:sp>
      <p:sp>
        <p:nvSpPr>
          <p:cNvPr id="25" name="TextBox 24">
            <a:extLst>
              <a:ext uri="{FF2B5EF4-FFF2-40B4-BE49-F238E27FC236}">
                <a16:creationId xmlns:a16="http://schemas.microsoft.com/office/drawing/2014/main" id="{96D99BCE-1BBF-3B6F-A02A-07AEC7FCA9F6}"/>
              </a:ext>
            </a:extLst>
          </p:cNvPr>
          <p:cNvSpPr txBox="1"/>
          <p:nvPr/>
        </p:nvSpPr>
        <p:spPr>
          <a:xfrm>
            <a:off x="140603" y="1965809"/>
            <a:ext cx="4695882" cy="2601546"/>
          </a:xfrm>
          <a:prstGeom prst="rect">
            <a:avLst/>
          </a:prstGeom>
          <a:noFill/>
        </p:spPr>
        <p:txBody>
          <a:bodyPr wrap="square" rtlCol="0">
            <a:spAutoFit/>
          </a:bodyPr>
          <a:lstStyle/>
          <a:p>
            <a:pPr marL="34268" marR="15118" algn="just">
              <a:lnSpc>
                <a:spcPct val="122000"/>
              </a:lnSpc>
              <a:spcBef>
                <a:spcPts val="837"/>
              </a:spcBef>
            </a:pPr>
            <a:r>
              <a:rPr lang="en-GB" sz="1500" b="1"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Surveillance of water quality is mandatory. Water quality can be tested using traditional techniques such as collecting the water specimens manually and analyzed it in a laboratory. But it is time-consuming and expensive. Water quality is predicted modelling using machine learning approaches. Compared to other conventional methods, it has several advantages: lower costs, efficient in terms of time required.</a:t>
            </a:r>
            <a:endParaRPr lang="en-IN" sz="1500" dirty="0">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AE0F2588-26F8-A2FF-AD8E-7ED2CEA0B752}"/>
              </a:ext>
            </a:extLst>
          </p:cNvPr>
          <p:cNvSpPr txBox="1"/>
          <p:nvPr/>
        </p:nvSpPr>
        <p:spPr>
          <a:xfrm>
            <a:off x="-1" y="5216302"/>
            <a:ext cx="4695881" cy="1605568"/>
          </a:xfrm>
          <a:prstGeom prst="rect">
            <a:avLst/>
          </a:prstGeom>
          <a:noFill/>
        </p:spPr>
        <p:txBody>
          <a:bodyPr wrap="square" rtlCol="0">
            <a:spAutoFit/>
          </a:bodyPr>
          <a:lstStyle/>
          <a:p>
            <a:pPr marL="502285" indent="-285750" algn="just">
              <a:spcBef>
                <a:spcPts val="955"/>
              </a:spcBef>
              <a:spcAft>
                <a:spcPts val="0"/>
              </a:spcAft>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Water quality analysis involves </a:t>
            </a:r>
            <a:r>
              <a:rPr lang="en-US" sz="1500" b="0" i="0" dirty="0">
                <a:effectLst/>
                <a:latin typeface="Times New Roman" panose="02020603050405020304" pitchFamily="18" charset="0"/>
                <a:cs typeface="Times New Roman" panose="02020603050405020304" pitchFamily="18" charset="0"/>
              </a:rPr>
              <a:t>classifying data into portable and non portable using ML algorithms.</a:t>
            </a:r>
            <a:r>
              <a:rPr lang="en-GB" sz="1500" b="0" i="0" dirty="0">
                <a:effectLst/>
                <a:latin typeface="Times New Roman" panose="02020603050405020304" pitchFamily="18" charset="0"/>
                <a:cs typeface="Times New Roman" panose="02020603050405020304" pitchFamily="18" charset="0"/>
              </a:rPr>
              <a:t> To successfully analyse the </a:t>
            </a:r>
            <a:r>
              <a:rPr lang="en-GB" sz="1500" dirty="0">
                <a:latin typeface="Times New Roman" panose="02020603050405020304" pitchFamily="18" charset="0"/>
                <a:cs typeface="Times New Roman" panose="02020603050405020304" pitchFamily="18" charset="0"/>
              </a:rPr>
              <a:t>quality of water</a:t>
            </a:r>
            <a:r>
              <a:rPr lang="en-GB" sz="1500" b="0" i="0" dirty="0">
                <a:effectLst/>
                <a:latin typeface="Times New Roman" panose="02020603050405020304" pitchFamily="18" charset="0"/>
                <a:cs typeface="Times New Roman" panose="02020603050405020304" pitchFamily="18" charset="0"/>
              </a:rPr>
              <a:t>, here are some key aspects to consider:</a:t>
            </a:r>
          </a:p>
          <a:p>
            <a:pPr marL="502285" indent="-285750" algn="just">
              <a:spcBef>
                <a:spcPts val="955"/>
              </a:spcBef>
              <a:spcAft>
                <a:spcPts val="0"/>
              </a:spcAf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Ph, Hardness, Solids, Sulphate, Conductivity, Turbidity and so on.</a:t>
            </a:r>
            <a:endParaRPr lang="en-GB" sz="15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99860CF-6187-1062-F474-F59FBF234A7E}"/>
              </a:ext>
            </a:extLst>
          </p:cNvPr>
          <p:cNvSpPr txBox="1"/>
          <p:nvPr/>
        </p:nvSpPr>
        <p:spPr>
          <a:xfrm>
            <a:off x="5379837" y="7017872"/>
            <a:ext cx="3076454" cy="40301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defTabSz="3731974">
              <a:defRPr/>
            </a:pPr>
            <a:r>
              <a:rPr lang="en-US" sz="1400" b="1" dirty="0">
                <a:solidFill>
                  <a:schemeClr val="bg1"/>
                </a:solidFill>
                <a:latin typeface="Nunito" panose="00000500000000000000" pitchFamily="2" charset="0"/>
              </a:rPr>
              <a:t> PROPOSED SYSTEM OUTPUT</a:t>
            </a:r>
          </a:p>
        </p:txBody>
      </p:sp>
      <p:graphicFrame>
        <p:nvGraphicFramePr>
          <p:cNvPr id="28" name="Table 28">
            <a:extLst>
              <a:ext uri="{FF2B5EF4-FFF2-40B4-BE49-F238E27FC236}">
                <a16:creationId xmlns:a16="http://schemas.microsoft.com/office/drawing/2014/main" id="{37617281-607D-053C-6A2C-1EA01143E84C}"/>
              </a:ext>
            </a:extLst>
          </p:cNvPr>
          <p:cNvGraphicFramePr>
            <a:graphicFrameLocks noGrp="1"/>
          </p:cNvGraphicFramePr>
          <p:nvPr>
            <p:extLst>
              <p:ext uri="{D42A27DB-BD31-4B8C-83A1-F6EECF244321}">
                <p14:modId xmlns:p14="http://schemas.microsoft.com/office/powerpoint/2010/main" val="3584067526"/>
              </p:ext>
            </p:extLst>
          </p:nvPr>
        </p:nvGraphicFramePr>
        <p:xfrm>
          <a:off x="8700385" y="1857968"/>
          <a:ext cx="9522362" cy="5288280"/>
        </p:xfrm>
        <a:graphic>
          <a:graphicData uri="http://schemas.openxmlformats.org/drawingml/2006/table">
            <a:tbl>
              <a:tblPr firstRow="1" bandRow="1">
                <a:tableStyleId>{5940675A-B579-460E-94D1-54222C63F5DA}</a:tableStyleId>
              </a:tblPr>
              <a:tblGrid>
                <a:gridCol w="4761254">
                  <a:extLst>
                    <a:ext uri="{9D8B030D-6E8A-4147-A177-3AD203B41FA5}">
                      <a16:colId xmlns:a16="http://schemas.microsoft.com/office/drawing/2014/main" val="2885032266"/>
                    </a:ext>
                  </a:extLst>
                </a:gridCol>
                <a:gridCol w="4761108">
                  <a:extLst>
                    <a:ext uri="{9D8B030D-6E8A-4147-A177-3AD203B41FA5}">
                      <a16:colId xmlns:a16="http://schemas.microsoft.com/office/drawing/2014/main" val="517975064"/>
                    </a:ext>
                  </a:extLst>
                </a:gridCol>
              </a:tblGrid>
              <a:tr h="4806736">
                <a:tc>
                  <a:txBody>
                    <a:bodyPr/>
                    <a:lstStyle/>
                    <a:p>
                      <a:pPr marL="0" indent="0" algn="ctr">
                        <a:buFont typeface="+mj-lt"/>
                        <a:buNone/>
                      </a:pPr>
                      <a:r>
                        <a:rPr lang="en-IN" sz="1500" b="1" dirty="0">
                          <a:solidFill>
                            <a:schemeClr val="tx1"/>
                          </a:solidFill>
                          <a:latin typeface="Times New Roman" panose="02020603050405020304" pitchFamily="18" charset="0"/>
                          <a:cs typeface="Times New Roman" panose="02020603050405020304" pitchFamily="18" charset="0"/>
                        </a:rPr>
                        <a:t>1. IMPORTING LIBRARIES &amp; LOADING DATASET</a:t>
                      </a:r>
                    </a:p>
                    <a:p>
                      <a:pPr marL="0" indent="0" algn="just">
                        <a:buFont typeface="+mj-lt"/>
                        <a:buNone/>
                      </a:pPr>
                      <a:r>
                        <a:rPr lang="en-US" sz="1500" b="0" dirty="0">
                          <a:solidFill>
                            <a:schemeClr val="tx1"/>
                          </a:solidFill>
                          <a:latin typeface="Times New Roman" panose="02020603050405020304" pitchFamily="18" charset="0"/>
                          <a:cs typeface="Times New Roman" panose="02020603050405020304" pitchFamily="18" charset="0"/>
                        </a:rPr>
                        <a:t>         The project was started by importing some python libraries like numpy, pandas, etc. Water Quality Datasets are collected from Kaggle to analyze Machine learning regression algorithms. This dataset helps to predict the medical insurance in different ages and conditions. Then the datasets was loaded into our project.</a:t>
                      </a:r>
                    </a:p>
                    <a:p>
                      <a:pPr marL="0" indent="0" algn="ctr">
                        <a:buFont typeface="+mj-lt"/>
                        <a:buNone/>
                      </a:pPr>
                      <a:endParaRPr lang="en-IN" sz="1500" b="0" dirty="0">
                        <a:solidFill>
                          <a:schemeClr val="tx1"/>
                        </a:solidFill>
                        <a:latin typeface="Times New Roman" panose="02020603050405020304" pitchFamily="18" charset="0"/>
                        <a:cs typeface="Times New Roman" panose="02020603050405020304" pitchFamily="18" charset="0"/>
                      </a:endParaRPr>
                    </a:p>
                    <a:p>
                      <a:pPr marL="0" indent="0" algn="ctr">
                        <a:buFont typeface="+mj-lt"/>
                        <a:buNone/>
                      </a:pPr>
                      <a:r>
                        <a:rPr lang="en-IN" sz="1500" b="1" dirty="0">
                          <a:solidFill>
                            <a:schemeClr val="tx1"/>
                          </a:solidFill>
                          <a:latin typeface="Times New Roman" panose="02020603050405020304" pitchFamily="18" charset="0"/>
                          <a:cs typeface="Times New Roman" panose="02020603050405020304" pitchFamily="18" charset="0"/>
                        </a:rPr>
                        <a:t>2. VISUALISING THE DATA</a:t>
                      </a:r>
                    </a:p>
                    <a:p>
                      <a:pPr marL="0" marR="0" lvl="0" indent="0" algn="just" defTabSz="1371417" rtl="0" eaLnBrk="1" fontAlgn="auto" latinLnBrk="0" hangingPunct="1">
                        <a:lnSpc>
                          <a:spcPct val="100000"/>
                        </a:lnSpc>
                        <a:spcBef>
                          <a:spcPts val="0"/>
                        </a:spcBef>
                        <a:spcAft>
                          <a:spcPts val="0"/>
                        </a:spcAft>
                        <a:buClrTx/>
                        <a:buSzTx/>
                        <a:buFont typeface="+mj-lt"/>
                        <a:buNone/>
                        <a:tabLst/>
                        <a:defRPr/>
                      </a:pPr>
                      <a:r>
                        <a:rPr lang="en-US" sz="1600" b="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Visualizing the dataset means plotting the values in the dataset in x-axis and y-axis to see how the values are distributed in the dataset. Histograms and box plots are common visualizations used to understand the distribution and characteristics of a dataset.</a:t>
                      </a:r>
                    </a:p>
                    <a:p>
                      <a:pPr marL="0" indent="0" algn="just">
                        <a:buFont typeface="+mj-lt"/>
                        <a:buNone/>
                      </a:pPr>
                      <a:endParaRPr lang="en-GB" sz="1500" b="0" dirty="0">
                        <a:solidFill>
                          <a:schemeClr val="tx1"/>
                        </a:solidFill>
                        <a:latin typeface="Times New Roman" panose="02020603050405020304" pitchFamily="18" charset="0"/>
                        <a:cs typeface="Times New Roman" panose="02020603050405020304" pitchFamily="18" charset="0"/>
                      </a:endParaRPr>
                    </a:p>
                    <a:p>
                      <a:pPr marL="0" indent="0" algn="ctr">
                        <a:buFont typeface="+mj-lt"/>
                        <a:buNone/>
                      </a:pPr>
                      <a:r>
                        <a:rPr lang="en-GB" sz="1500" b="1" dirty="0">
                          <a:solidFill>
                            <a:schemeClr val="tx1"/>
                          </a:solidFill>
                          <a:latin typeface="Times New Roman" panose="02020603050405020304" pitchFamily="18" charset="0"/>
                          <a:cs typeface="Times New Roman" panose="02020603050405020304" pitchFamily="18" charset="0"/>
                        </a:rPr>
                        <a:t>3. </a:t>
                      </a:r>
                      <a:r>
                        <a:rPr lang="en-IN" sz="1600" b="1" i="0" dirty="0">
                          <a:solidFill>
                            <a:srgbClr val="292929"/>
                          </a:solidFill>
                          <a:effectLst/>
                          <a:latin typeface="Times New Roman" panose="02020603050405020304" pitchFamily="18" charset="0"/>
                          <a:cs typeface="Times New Roman" panose="02020603050405020304" pitchFamily="18" charset="0"/>
                        </a:rPr>
                        <a:t>SPLITTING THE DATA</a:t>
                      </a:r>
                    </a:p>
                    <a:p>
                      <a:pPr marL="0" marR="0" lvl="0" indent="0" algn="just" defTabSz="1371417" rtl="0" eaLnBrk="1" fontAlgn="auto" latinLnBrk="0" hangingPunct="1">
                        <a:lnSpc>
                          <a:spcPct val="100000"/>
                        </a:lnSpc>
                        <a:spcBef>
                          <a:spcPts val="0"/>
                        </a:spcBef>
                        <a:spcAft>
                          <a:spcPts val="0"/>
                        </a:spcAft>
                        <a:buClrTx/>
                        <a:buSzTx/>
                        <a:buFont typeface="+mj-lt"/>
                        <a:buNone/>
                        <a:tabLst/>
                        <a:defRPr/>
                      </a:pPr>
                      <a:r>
                        <a:rPr lang="en-US" sz="1600" kern="1200" dirty="0">
                          <a:solidFill>
                            <a:schemeClr val="tx1"/>
                          </a:solidFill>
                          <a:latin typeface="Times New Roman" panose="02020603050405020304" pitchFamily="18" charset="0"/>
                          <a:ea typeface="+mn-ea"/>
                          <a:cs typeface="Times New Roman" panose="02020603050405020304" pitchFamily="18" charset="0"/>
                        </a:rPr>
                        <a:t>       The simplest and probably the most common strategy to split such a dataset is to randomly sample a fraction of the dataset.2/3 of the rows of the dataset can be randomly chosen for training and the remaining 1/3 can be used for testing.</a:t>
                      </a:r>
                    </a:p>
                    <a:p>
                      <a:pPr marL="0" indent="0" algn="just">
                        <a:buFont typeface="+mj-lt"/>
                        <a:buNone/>
                      </a:pPr>
                      <a:endParaRPr lang="en-IN" sz="15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500" b="1" dirty="0">
                          <a:latin typeface="Times New Roman" panose="02020603050405020304" pitchFamily="18" charset="0"/>
                          <a:cs typeface="Times New Roman" panose="02020603050405020304" pitchFamily="18" charset="0"/>
                        </a:rPr>
                        <a:t>4. MODEL BUILDING</a:t>
                      </a:r>
                    </a:p>
                    <a:p>
                      <a:pPr algn="just"/>
                      <a:r>
                        <a:rPr lang="en-GB" sz="1500" b="0" dirty="0">
                          <a:latin typeface="Times New Roman" panose="02020603050405020304" pitchFamily="18" charset="0"/>
                          <a:cs typeface="Times New Roman" panose="02020603050405020304" pitchFamily="18" charset="0"/>
                        </a:rPr>
                        <a:t>        Classification algorithms like </a:t>
                      </a:r>
                      <a:r>
                        <a:rPr lang="en-US" sz="1600" dirty="0">
                          <a:latin typeface="Times New Roman" panose="02020603050405020304" pitchFamily="18" charset="0"/>
                          <a:cs typeface="Times New Roman" panose="02020603050405020304" pitchFamily="18" charset="0"/>
                        </a:rPr>
                        <a:t>Logistic regression, K nearest neighbor, Decision Tree (DT), Random Forest (RF) are applied in the data set for better analysis of Water Quality.</a:t>
                      </a:r>
                    </a:p>
                    <a:p>
                      <a:pPr algn="just"/>
                      <a:endParaRPr lang="en-GB" sz="1500" b="0" dirty="0">
                        <a:latin typeface="Times New Roman" panose="02020603050405020304" pitchFamily="18" charset="0"/>
                        <a:cs typeface="Times New Roman" panose="02020603050405020304" pitchFamily="18" charset="0"/>
                      </a:endParaRPr>
                    </a:p>
                    <a:p>
                      <a:pPr algn="ctr"/>
                      <a:r>
                        <a:rPr lang="en-IN" sz="1500" b="1" dirty="0">
                          <a:latin typeface="Times New Roman" panose="02020603050405020304" pitchFamily="18" charset="0"/>
                          <a:cs typeface="Times New Roman" panose="02020603050405020304" pitchFamily="18" charset="0"/>
                        </a:rPr>
                        <a:t>5. CALCULATING THE ACCURACY</a:t>
                      </a:r>
                    </a:p>
                    <a:p>
                      <a:pPr algn="just"/>
                      <a:r>
                        <a:rPr lang="en-US" sz="1500" b="0" dirty="0">
                          <a:latin typeface="Times New Roman" panose="02020603050405020304" pitchFamily="18" charset="0"/>
                          <a:cs typeface="Times New Roman" panose="02020603050405020304" pitchFamily="18" charset="0"/>
                        </a:rPr>
                        <a:t>        The accuracy of a regression model can be measured using various metrics depending on the nature of the problem and the desired performance. Some of the commonly used metrics for evaluating the accuracy of regression models are Mean squared error and R-squared (R2).</a:t>
                      </a:r>
                    </a:p>
                    <a:p>
                      <a:pPr algn="just"/>
                      <a:r>
                        <a:rPr lang="en-US" sz="1500" b="0" dirty="0">
                          <a:latin typeface="Times New Roman" panose="02020603050405020304" pitchFamily="18" charset="0"/>
                          <a:cs typeface="Times New Roman" panose="02020603050405020304" pitchFamily="18" charset="0"/>
                        </a:rPr>
                        <a:t> </a:t>
                      </a:r>
                      <a:endParaRPr lang="en-GB" sz="1500" b="0" dirty="0">
                        <a:latin typeface="Times New Roman" panose="02020603050405020304" pitchFamily="18" charset="0"/>
                        <a:cs typeface="Times New Roman" panose="02020603050405020304" pitchFamily="18" charset="0"/>
                      </a:endParaRPr>
                    </a:p>
                    <a:p>
                      <a:pPr algn="ctr"/>
                      <a:r>
                        <a:rPr lang="en-GB" sz="1500" b="1" dirty="0">
                          <a:latin typeface="Times New Roman" panose="02020603050405020304" pitchFamily="18" charset="0"/>
                          <a:cs typeface="Times New Roman" panose="02020603050405020304" pitchFamily="18" charset="0"/>
                        </a:rPr>
                        <a:t>6. RESULT EVALUATION</a:t>
                      </a:r>
                    </a:p>
                    <a:p>
                      <a:pPr algn="just"/>
                      <a:r>
                        <a:rPr lang="en-US" sz="1500" b="0" dirty="0">
                          <a:latin typeface="Times New Roman" panose="02020603050405020304" pitchFamily="18" charset="0"/>
                          <a:cs typeface="Times New Roman" panose="02020603050405020304" pitchFamily="18" charset="0"/>
                        </a:rPr>
                        <a:t>       The graph with the algorithms in x-axis and the accuracy in the y-axis. The most basic metric for evaluating a regression algorithm is its accuracy in predicting the target variable. The Best algorithm will have the highest accuracy. In this project KNN achieved highest accuracy. </a:t>
                      </a:r>
                      <a:endParaRPr lang="en-GB"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9254077"/>
                  </a:ext>
                </a:extLst>
              </a:tr>
            </a:tbl>
          </a:graphicData>
        </a:graphic>
      </p:graphicFrame>
      <p:graphicFrame>
        <p:nvGraphicFramePr>
          <p:cNvPr id="34" name="Table 34">
            <a:extLst>
              <a:ext uri="{FF2B5EF4-FFF2-40B4-BE49-F238E27FC236}">
                <a16:creationId xmlns:a16="http://schemas.microsoft.com/office/drawing/2014/main" id="{97C6A067-427D-4AB2-55A0-DE4DE8726386}"/>
              </a:ext>
            </a:extLst>
          </p:cNvPr>
          <p:cNvGraphicFramePr>
            <a:graphicFrameLocks noGrp="1"/>
          </p:cNvGraphicFramePr>
          <p:nvPr>
            <p:extLst>
              <p:ext uri="{D42A27DB-BD31-4B8C-83A1-F6EECF244321}">
                <p14:modId xmlns:p14="http://schemas.microsoft.com/office/powerpoint/2010/main" val="4125834767"/>
              </p:ext>
            </p:extLst>
          </p:nvPr>
        </p:nvGraphicFramePr>
        <p:xfrm>
          <a:off x="190442" y="7642780"/>
          <a:ext cx="4115702" cy="1105881"/>
        </p:xfrm>
        <a:graphic>
          <a:graphicData uri="http://schemas.openxmlformats.org/drawingml/2006/table">
            <a:tbl>
              <a:tblPr firstRow="1" bandRow="1">
                <a:tableStyleId>{5940675A-B579-460E-94D1-54222C63F5DA}</a:tableStyleId>
              </a:tblPr>
              <a:tblGrid>
                <a:gridCol w="2057851">
                  <a:extLst>
                    <a:ext uri="{9D8B030D-6E8A-4147-A177-3AD203B41FA5}">
                      <a16:colId xmlns:a16="http://schemas.microsoft.com/office/drawing/2014/main" val="818982102"/>
                    </a:ext>
                  </a:extLst>
                </a:gridCol>
                <a:gridCol w="2057851">
                  <a:extLst>
                    <a:ext uri="{9D8B030D-6E8A-4147-A177-3AD203B41FA5}">
                      <a16:colId xmlns:a16="http://schemas.microsoft.com/office/drawing/2014/main" val="3582027931"/>
                    </a:ext>
                  </a:extLst>
                </a:gridCol>
              </a:tblGrid>
              <a:tr h="308027">
                <a:tc>
                  <a:txBody>
                    <a:bodyPr/>
                    <a:lstStyle/>
                    <a:p>
                      <a:pPr algn="just"/>
                      <a:r>
                        <a:rPr lang="en-IN" sz="1350" b="1" dirty="0"/>
                        <a:t>HARDWARE</a:t>
                      </a:r>
                    </a:p>
                  </a:txBody>
                  <a:tcPr/>
                </a:tc>
                <a:tc>
                  <a:txBody>
                    <a:bodyPr/>
                    <a:lstStyle/>
                    <a:p>
                      <a:r>
                        <a:rPr lang="en-IN" sz="1350" b="1" dirty="0"/>
                        <a:t>SOFTWARE</a:t>
                      </a:r>
                    </a:p>
                  </a:txBody>
                  <a:tcPr/>
                </a:tc>
                <a:extLst>
                  <a:ext uri="{0D108BD9-81ED-4DB2-BD59-A6C34878D82A}">
                    <a16:rowId xmlns:a16="http://schemas.microsoft.com/office/drawing/2014/main" val="2637353684"/>
                  </a:ext>
                </a:extLst>
              </a:tr>
              <a:tr h="797854">
                <a:tc>
                  <a:txBody>
                    <a:bodyPr/>
                    <a:lstStyle/>
                    <a:p>
                      <a:r>
                        <a:rPr lang="nn-NO" sz="1350" dirty="0"/>
                        <a:t>Processor : 4 GHz Intel i3 Hard Disk : 500 GB RAM : 4GB</a:t>
                      </a:r>
                      <a:endParaRPr lang="en-IN" sz="1350" dirty="0"/>
                    </a:p>
                  </a:txBody>
                  <a:tcPr/>
                </a:tc>
                <a:tc>
                  <a:txBody>
                    <a:bodyPr/>
                    <a:lstStyle/>
                    <a:p>
                      <a:r>
                        <a:rPr lang="en-GB" sz="1350" dirty="0"/>
                        <a:t>Windows 7/10 Python </a:t>
                      </a:r>
                      <a:r>
                        <a:rPr lang="en-GB" sz="1350" dirty="0" err="1"/>
                        <a:t>Jupyter</a:t>
                      </a:r>
                      <a:r>
                        <a:rPr lang="en-GB" sz="1350" dirty="0"/>
                        <a:t> Notebook</a:t>
                      </a:r>
                    </a:p>
                    <a:p>
                      <a:r>
                        <a:rPr lang="en-GB" sz="1350" dirty="0"/>
                        <a:t>VS Code </a:t>
                      </a:r>
                      <a:endParaRPr lang="en-IN" sz="1350" dirty="0"/>
                    </a:p>
                  </a:txBody>
                  <a:tcPr/>
                </a:tc>
                <a:extLst>
                  <a:ext uri="{0D108BD9-81ED-4DB2-BD59-A6C34878D82A}">
                    <a16:rowId xmlns:a16="http://schemas.microsoft.com/office/drawing/2014/main" val="2385163836"/>
                  </a:ext>
                </a:extLst>
              </a:tr>
            </a:tbl>
          </a:graphicData>
        </a:graphic>
      </p:graphicFrame>
      <p:sp>
        <p:nvSpPr>
          <p:cNvPr id="36" name="TextBox 35">
            <a:extLst>
              <a:ext uri="{FF2B5EF4-FFF2-40B4-BE49-F238E27FC236}">
                <a16:creationId xmlns:a16="http://schemas.microsoft.com/office/drawing/2014/main" id="{85F4A9E9-2241-6BBC-4C03-CADABD006602}"/>
              </a:ext>
            </a:extLst>
          </p:cNvPr>
          <p:cNvSpPr txBox="1"/>
          <p:nvPr/>
        </p:nvSpPr>
        <p:spPr>
          <a:xfrm>
            <a:off x="4317206" y="7420890"/>
            <a:ext cx="4733278" cy="2169825"/>
          </a:xfrm>
          <a:prstGeom prst="rect">
            <a:avLst/>
          </a:prstGeom>
          <a:noFill/>
        </p:spPr>
        <p:txBody>
          <a:bodyPr wrap="square" rtlCol="0">
            <a:spAutoFit/>
          </a:bodyPr>
          <a:lstStyle/>
          <a:p>
            <a:pPr algn="just" defTabSz="1371417"/>
            <a:r>
              <a:rPr lang="en-GB"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proposed method is to build a machine learning model for Water quality. The process carries from data collection where the past data related to Water qualities are collected. Then proper machine learning algorithms are applied to the dataset where the pattern of data is learned, trained and tested. Fitting the classification algorithm like logistic regression, K-Nearest neighbor, Decision tree and Random forest to get better accuracy rate.</a:t>
            </a:r>
          </a:p>
          <a:p>
            <a:pPr algn="just"/>
            <a:endParaRPr lang="en-IN" sz="1500" dirty="0"/>
          </a:p>
        </p:txBody>
      </p:sp>
      <p:sp>
        <p:nvSpPr>
          <p:cNvPr id="41" name="TextBox 40">
            <a:extLst>
              <a:ext uri="{FF2B5EF4-FFF2-40B4-BE49-F238E27FC236}">
                <a16:creationId xmlns:a16="http://schemas.microsoft.com/office/drawing/2014/main" id="{5952FE16-0B7E-48ED-09F0-7DE0577A6060}"/>
              </a:ext>
            </a:extLst>
          </p:cNvPr>
          <p:cNvSpPr txBox="1"/>
          <p:nvPr/>
        </p:nvSpPr>
        <p:spPr>
          <a:xfrm>
            <a:off x="9061546" y="7420890"/>
            <a:ext cx="4441655" cy="1708160"/>
          </a:xfrm>
          <a:prstGeom prst="rect">
            <a:avLst/>
          </a:prstGeom>
          <a:noFill/>
        </p:spPr>
        <p:txBody>
          <a:bodyPr wrap="square" rtlCol="0">
            <a:spAutoFit/>
          </a:bodyPr>
          <a:lstStyle/>
          <a:p>
            <a:pPr algn="just"/>
            <a:r>
              <a:rPr lang="en-GB"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To get maximum analysis we used four machine learning algorithms like Logistic Regression, Random Forest, Decision Tree and K-Nearest Neighbor. The accuracy obtained by each model are Logistic Regression as 62.846%, Random Forest as 62.846%, K-Nearest Neighbor as 65.342% and Decision Tree as 64.510%. </a:t>
            </a:r>
            <a:endParaRPr lang="en-IN" sz="15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C0A54878-A6D6-04EC-BA13-D816975E2A89}"/>
              </a:ext>
            </a:extLst>
          </p:cNvPr>
          <p:cNvSpPr txBox="1"/>
          <p:nvPr/>
        </p:nvSpPr>
        <p:spPr>
          <a:xfrm>
            <a:off x="13503202" y="7403392"/>
            <a:ext cx="4656269" cy="1938992"/>
          </a:xfrm>
          <a:prstGeom prst="rect">
            <a:avLst/>
          </a:prstGeom>
          <a:noFill/>
        </p:spPr>
        <p:txBody>
          <a:bodyPr wrap="square" rtlCol="0">
            <a:spAutoFit/>
          </a:bodyPr>
          <a:lstStyle/>
          <a:p>
            <a:pPr algn="just"/>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goal of this project was to predict the water quality of various bodies of water around the world. Using a combination of machine learning algorithms we were able to accurately predict water quality in different areas with more accuracy. Our model was able to detect changes in the water quality over time, and even estimate the overall health of the water quality in different areas.</a:t>
            </a:r>
          </a:p>
          <a:p>
            <a:pPr algn="just"/>
            <a:endParaRPr lang="en-IN" sz="15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8DC35AB-80B0-8399-D52A-6C9330B676F0}"/>
              </a:ext>
            </a:extLst>
          </p:cNvPr>
          <p:cNvSpPr txBox="1"/>
          <p:nvPr/>
        </p:nvSpPr>
        <p:spPr>
          <a:xfrm>
            <a:off x="2830057" y="15718"/>
            <a:ext cx="12632681" cy="553998"/>
          </a:xfrm>
          <a:prstGeom prst="rect">
            <a:avLst/>
          </a:prstGeom>
          <a:noFill/>
        </p:spPr>
        <p:txBody>
          <a:bodyPr wrap="square" rtlCol="0">
            <a:spAutoFit/>
          </a:bodyPr>
          <a:lstStyle/>
          <a:p>
            <a:pPr algn="just"/>
            <a:r>
              <a:rPr lang="en-US" sz="3000" dirty="0">
                <a:solidFill>
                  <a:schemeClr val="bg1"/>
                </a:solidFill>
                <a:latin typeface="Times New Roman" panose="02020603050405020304" pitchFamily="18" charset="0"/>
                <a:cs typeface="Times New Roman" panose="02020603050405020304" pitchFamily="18" charset="0"/>
              </a:rPr>
              <a:t>WATER QUALITY ANALYSIS SYSTEM USING MACHINE LEARNING</a:t>
            </a:r>
            <a:endParaRPr lang="en-IN" sz="3000" dirty="0">
              <a:solidFill>
                <a:schemeClr val="bg1"/>
              </a:solidFill>
              <a:latin typeface="Times New Roman" panose="02020603050405020304" pitchFamily="18" charset="0"/>
              <a:cs typeface="Times New Roman" panose="02020603050405020304" pitchFamily="18" charset="0"/>
            </a:endParaRPr>
          </a:p>
        </p:txBody>
      </p:sp>
      <p:sp>
        <p:nvSpPr>
          <p:cNvPr id="45" name="AutoShape 2" descr="Customer Segmentation | Freshdesk Customer Success">
            <a:extLst>
              <a:ext uri="{FF2B5EF4-FFF2-40B4-BE49-F238E27FC236}">
                <a16:creationId xmlns:a16="http://schemas.microsoft.com/office/drawing/2014/main" id="{FDEB4BB2-D81E-8FCE-1E7E-195EAB874EE0}"/>
              </a:ext>
            </a:extLst>
          </p:cNvPr>
          <p:cNvSpPr>
            <a:spLocks noChangeAspect="1" noChangeArrowheads="1"/>
          </p:cNvSpPr>
          <p:nvPr/>
        </p:nvSpPr>
        <p:spPr bwMode="auto">
          <a:xfrm>
            <a:off x="9021763" y="49895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IN"/>
          </a:p>
        </p:txBody>
      </p:sp>
      <p:sp>
        <p:nvSpPr>
          <p:cNvPr id="50" name="TextBox 49">
            <a:extLst>
              <a:ext uri="{FF2B5EF4-FFF2-40B4-BE49-F238E27FC236}">
                <a16:creationId xmlns:a16="http://schemas.microsoft.com/office/drawing/2014/main" id="{AE3BE204-2020-4D7B-5DF5-44E4963FDADC}"/>
              </a:ext>
            </a:extLst>
          </p:cNvPr>
          <p:cNvSpPr txBox="1"/>
          <p:nvPr/>
        </p:nvSpPr>
        <p:spPr>
          <a:xfrm>
            <a:off x="3481754" y="603926"/>
            <a:ext cx="11990857" cy="477054"/>
          </a:xfrm>
          <a:prstGeom prst="rect">
            <a:avLst/>
          </a:prstGeom>
          <a:noFill/>
        </p:spPr>
        <p:txBody>
          <a:bodyPr wrap="square" rtlCol="0">
            <a:spAutoFit/>
          </a:bodyPr>
          <a:lstStyle/>
          <a:p>
            <a:pPr algn="just"/>
            <a:r>
              <a:rPr lang="en-IN" sz="2500" dirty="0">
                <a:solidFill>
                  <a:schemeClr val="bg1"/>
                </a:solidFill>
                <a:latin typeface="Times New Roman" panose="02020603050405020304" pitchFamily="18" charset="0"/>
                <a:cs typeface="Times New Roman" panose="02020603050405020304" pitchFamily="18" charset="0"/>
              </a:rPr>
              <a:t>THANKAKUMAR K V – 312419104152				VEERA ASWIN S - 312419104155</a:t>
            </a:r>
          </a:p>
        </p:txBody>
      </p:sp>
      <p:sp>
        <p:nvSpPr>
          <p:cNvPr id="51" name="TextBox 50">
            <a:extLst>
              <a:ext uri="{FF2B5EF4-FFF2-40B4-BE49-F238E27FC236}">
                <a16:creationId xmlns:a16="http://schemas.microsoft.com/office/drawing/2014/main" id="{CA3E3BB8-E29A-392B-5442-8CC63484156A}"/>
              </a:ext>
            </a:extLst>
          </p:cNvPr>
          <p:cNvSpPr txBox="1"/>
          <p:nvPr/>
        </p:nvSpPr>
        <p:spPr>
          <a:xfrm>
            <a:off x="-16644" y="9295365"/>
            <a:ext cx="4317205" cy="1015663"/>
          </a:xfrm>
          <a:prstGeom prst="rect">
            <a:avLst/>
          </a:prstGeom>
          <a:noFill/>
        </p:spPr>
        <p:txBody>
          <a:bodyPr wrap="square" rtlCol="0">
            <a:spAutoFit/>
          </a:bodyPr>
          <a:lstStyle/>
          <a:p>
            <a:pPr algn="just"/>
            <a:r>
              <a:rPr lang="en-IN" sz="1500" dirty="0">
                <a:solidFill>
                  <a:schemeClr val="bg1"/>
                </a:solidFill>
              </a:rPr>
              <a:t>Guided By,</a:t>
            </a:r>
          </a:p>
          <a:p>
            <a:pPr algn="just"/>
            <a:r>
              <a:rPr lang="en-IN" sz="1500" dirty="0" err="1">
                <a:solidFill>
                  <a:schemeClr val="bg1"/>
                </a:solidFill>
              </a:rPr>
              <a:t>Dr.</a:t>
            </a:r>
            <a:r>
              <a:rPr lang="en-IN" sz="1500" dirty="0">
                <a:solidFill>
                  <a:schemeClr val="bg1"/>
                </a:solidFill>
              </a:rPr>
              <a:t> M. Tamil </a:t>
            </a:r>
            <a:r>
              <a:rPr lang="en-IN" sz="1500" dirty="0" err="1">
                <a:solidFill>
                  <a:schemeClr val="bg1"/>
                </a:solidFill>
              </a:rPr>
              <a:t>Thendral</a:t>
            </a:r>
            <a:r>
              <a:rPr lang="en-IN" sz="1500" dirty="0">
                <a:solidFill>
                  <a:schemeClr val="bg1"/>
                </a:solidFill>
              </a:rPr>
              <a:t>, M.E., Ph.D.,</a:t>
            </a:r>
          </a:p>
          <a:p>
            <a:pPr algn="just"/>
            <a:r>
              <a:rPr lang="en-IN" sz="1500" dirty="0">
                <a:solidFill>
                  <a:schemeClr val="bg1"/>
                </a:solidFill>
              </a:rPr>
              <a:t>Assistant Professor,</a:t>
            </a:r>
          </a:p>
          <a:p>
            <a:pPr algn="just"/>
            <a:r>
              <a:rPr lang="en-IN" sz="1500" dirty="0">
                <a:solidFill>
                  <a:schemeClr val="bg1"/>
                </a:solidFill>
              </a:rPr>
              <a:t>Computer Science and Engineering</a:t>
            </a:r>
          </a:p>
        </p:txBody>
      </p:sp>
      <p:pic>
        <p:nvPicPr>
          <p:cNvPr id="4" name="Picture 3">
            <a:extLst>
              <a:ext uri="{FF2B5EF4-FFF2-40B4-BE49-F238E27FC236}">
                <a16:creationId xmlns:a16="http://schemas.microsoft.com/office/drawing/2014/main" id="{4CA8C632-C793-4DB3-D1C7-4110E29729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6522398" y="85811"/>
            <a:ext cx="1113692" cy="987508"/>
          </a:xfrm>
          <a:prstGeom prst="rect">
            <a:avLst/>
          </a:prstGeom>
        </p:spPr>
      </p:pic>
      <p:pic>
        <p:nvPicPr>
          <p:cNvPr id="6" name="Picture 5">
            <a:extLst>
              <a:ext uri="{FF2B5EF4-FFF2-40B4-BE49-F238E27FC236}">
                <a16:creationId xmlns:a16="http://schemas.microsoft.com/office/drawing/2014/main" id="{16BD7CB2-7141-F025-9D74-71A28A7180C3}"/>
              </a:ext>
            </a:extLst>
          </p:cNvPr>
          <p:cNvPicPr>
            <a:picLocks noChangeAspect="1"/>
          </p:cNvPicPr>
          <p:nvPr/>
        </p:nvPicPr>
        <p:blipFill>
          <a:blip r:embed="rId6"/>
          <a:stretch>
            <a:fillRect/>
          </a:stretch>
        </p:blipFill>
        <p:spPr>
          <a:xfrm>
            <a:off x="4926536" y="1921944"/>
            <a:ext cx="3543193" cy="5011016"/>
          </a:xfrm>
          <a:prstGeom prst="rect">
            <a:avLst/>
          </a:prstGeom>
        </p:spPr>
      </p:pic>
      <p:pic>
        <p:nvPicPr>
          <p:cNvPr id="11" name="Picture 10">
            <a:extLst>
              <a:ext uri="{FF2B5EF4-FFF2-40B4-BE49-F238E27FC236}">
                <a16:creationId xmlns:a16="http://schemas.microsoft.com/office/drawing/2014/main" id="{9AA59DB1-EBF3-4510-BEB9-184588A5537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90442" y="77161"/>
            <a:ext cx="1962761" cy="1003406"/>
          </a:xfrm>
          <a:prstGeom prst="rect">
            <a:avLst/>
          </a:prstGeom>
        </p:spPr>
      </p:pic>
      <p:pic>
        <p:nvPicPr>
          <p:cNvPr id="19" name="Picture 18">
            <a:extLst>
              <a:ext uri="{FF2B5EF4-FFF2-40B4-BE49-F238E27FC236}">
                <a16:creationId xmlns:a16="http://schemas.microsoft.com/office/drawing/2014/main" id="{F9C75927-D0D2-4D3F-BC2F-D0403401ECC7}"/>
              </a:ext>
            </a:extLst>
          </p:cNvPr>
          <p:cNvPicPr>
            <a:picLocks noChangeAspect="1"/>
          </p:cNvPicPr>
          <p:nvPr/>
        </p:nvPicPr>
        <p:blipFill>
          <a:blip r:embed="rId9"/>
          <a:stretch>
            <a:fillRect/>
          </a:stretch>
        </p:blipFill>
        <p:spPr>
          <a:xfrm>
            <a:off x="10881654" y="8798168"/>
            <a:ext cx="2074984" cy="1231566"/>
          </a:xfrm>
          <a:prstGeom prst="rect">
            <a:avLst/>
          </a:prstGeom>
        </p:spPr>
      </p:pic>
    </p:spTree>
    <p:extLst>
      <p:ext uri="{BB962C8B-B14F-4D97-AF65-F5344CB8AC3E}">
        <p14:creationId xmlns:p14="http://schemas.microsoft.com/office/powerpoint/2010/main" val="368959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709</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Nunito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c:creator>
  <cp:lastModifiedBy>Subraja Ramu</cp:lastModifiedBy>
  <cp:revision>13</cp:revision>
  <dcterms:created xsi:type="dcterms:W3CDTF">2023-03-23T14:13:56Z</dcterms:created>
  <dcterms:modified xsi:type="dcterms:W3CDTF">2023-03-26T13:00:52Z</dcterms:modified>
</cp:coreProperties>
</file>