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 ContentType="application/vnd.visi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1"/>
  </p:notesMasterIdLst>
  <p:handoutMasterIdLst>
    <p:handoutMasterId r:id="rId92"/>
  </p:handoutMasterIdLst>
  <p:sldIdLst>
    <p:sldId id="408" r:id="rId2"/>
    <p:sldId id="409" r:id="rId3"/>
    <p:sldId id="410" r:id="rId4"/>
    <p:sldId id="411" r:id="rId5"/>
    <p:sldId id="412" r:id="rId6"/>
    <p:sldId id="413" r:id="rId7"/>
    <p:sldId id="414" r:id="rId8"/>
    <p:sldId id="415" r:id="rId9"/>
    <p:sldId id="416" r:id="rId10"/>
    <p:sldId id="417" r:id="rId11"/>
    <p:sldId id="418" r:id="rId12"/>
    <p:sldId id="419" r:id="rId13"/>
    <p:sldId id="420" r:id="rId14"/>
    <p:sldId id="494" r:id="rId15"/>
    <p:sldId id="421" r:id="rId16"/>
    <p:sldId id="422" r:id="rId17"/>
    <p:sldId id="423" r:id="rId18"/>
    <p:sldId id="424" r:id="rId19"/>
    <p:sldId id="425" r:id="rId20"/>
    <p:sldId id="426" r:id="rId21"/>
    <p:sldId id="427"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51" r:id="rId45"/>
    <p:sldId id="452" r:id="rId46"/>
    <p:sldId id="453" r:id="rId47"/>
    <p:sldId id="454" r:id="rId48"/>
    <p:sldId id="455" r:id="rId49"/>
    <p:sldId id="456" r:id="rId50"/>
    <p:sldId id="457" r:id="rId51"/>
    <p:sldId id="458" r:id="rId52"/>
    <p:sldId id="459" r:id="rId53"/>
    <p:sldId id="460" r:id="rId54"/>
    <p:sldId id="461" r:id="rId55"/>
    <p:sldId id="462" r:id="rId56"/>
    <p:sldId id="463" r:id="rId57"/>
    <p:sldId id="464" r:id="rId58"/>
    <p:sldId id="465" r:id="rId59"/>
    <p:sldId id="466" r:id="rId60"/>
    <p:sldId id="467" r:id="rId61"/>
    <p:sldId id="468" r:id="rId62"/>
    <p:sldId id="469" r:id="rId63"/>
    <p:sldId id="470" r:id="rId64"/>
    <p:sldId id="471" r:id="rId65"/>
    <p:sldId id="472" r:id="rId66"/>
    <p:sldId id="473" r:id="rId67"/>
    <p:sldId id="475" r:id="rId68"/>
    <p:sldId id="474" r:id="rId69"/>
    <p:sldId id="496" r:id="rId70"/>
    <p:sldId id="476" r:id="rId71"/>
    <p:sldId id="498" r:id="rId72"/>
    <p:sldId id="477" r:id="rId73"/>
    <p:sldId id="491" r:id="rId74"/>
    <p:sldId id="495" r:id="rId75"/>
    <p:sldId id="492" r:id="rId76"/>
    <p:sldId id="493" r:id="rId77"/>
    <p:sldId id="478" r:id="rId78"/>
    <p:sldId id="499" r:id="rId79"/>
    <p:sldId id="479" r:id="rId80"/>
    <p:sldId id="480" r:id="rId81"/>
    <p:sldId id="481" r:id="rId82"/>
    <p:sldId id="482" r:id="rId83"/>
    <p:sldId id="483" r:id="rId84"/>
    <p:sldId id="484" r:id="rId85"/>
    <p:sldId id="485" r:id="rId86"/>
    <p:sldId id="490" r:id="rId87"/>
    <p:sldId id="488" r:id="rId88"/>
    <p:sldId id="500" r:id="rId89"/>
    <p:sldId id="501" r:id="rId90"/>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00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577" autoAdjust="0"/>
  </p:normalViewPr>
  <p:slideViewPr>
    <p:cSldViewPr>
      <p:cViewPr varScale="1">
        <p:scale>
          <a:sx n="57" d="100"/>
          <a:sy n="57" d="100"/>
        </p:scale>
        <p:origin x="26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DDA489-5CA9-42AC-87B5-EC6CC08386F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5FBFC0E0-53C5-48C9-8D8B-44EE296BEEFC}"/>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pPr>
                <a:defRPr/>
              </a:pPr>
              <a:t>2022/10/4</a:t>
            </a:fld>
            <a:endParaRPr lang="zh-CN" altLang="en-US"/>
          </a:p>
        </p:txBody>
      </p:sp>
      <p:sp>
        <p:nvSpPr>
          <p:cNvPr id="4" name="页脚占位符 3">
            <a:extLst>
              <a:ext uri="{FF2B5EF4-FFF2-40B4-BE49-F238E27FC236}">
                <a16:creationId xmlns:a16="http://schemas.microsoft.com/office/drawing/2014/main" id="{A7BAF90B-F5BC-4C64-B964-7D061D5AD06D}"/>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BA8F92B-09B1-4BAB-85D5-AD49FB3979FB}"/>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38EC63C6-01A6-4CCC-BA52-6C0016C1108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815836-6893-47BF-BF99-B202F59B3DFA}"/>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7170F3E2-B6C6-48C3-9597-6C8DB5BB536A}"/>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pPr>
                <a:defRPr/>
              </a:pPr>
              <a:t>2022/10/4</a:t>
            </a:fld>
            <a:endParaRPr lang="zh-CN" altLang="en-US"/>
          </a:p>
        </p:txBody>
      </p:sp>
      <p:sp>
        <p:nvSpPr>
          <p:cNvPr id="4" name="幻灯片图像占位符 3">
            <a:extLst>
              <a:ext uri="{FF2B5EF4-FFF2-40B4-BE49-F238E27FC236}">
                <a16:creationId xmlns:a16="http://schemas.microsoft.com/office/drawing/2014/main" id="{0C818B51-FB66-41DC-A460-8C3C04DD0156}"/>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95074656-E628-4F43-8311-8A300EABE939}"/>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24EFC2-612D-49FC-99F1-53061A4FF448}"/>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424CD612-98FB-43F2-8E6D-0693C10EBDA4}"/>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E2886F1E-DF14-4423-9EAE-CA0AC5D32B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有向图，入度和</a:t>
            </a:r>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a:t>
            </a:fld>
            <a:endParaRPr lang="zh-CN" altLang="en-US"/>
          </a:p>
        </p:txBody>
      </p:sp>
    </p:spTree>
    <p:extLst>
      <p:ext uri="{BB962C8B-B14F-4D97-AF65-F5344CB8AC3E}">
        <p14:creationId xmlns:p14="http://schemas.microsoft.com/office/powerpoint/2010/main" val="406409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世界上一切</a:t>
            </a:r>
            <a:r>
              <a:rPr lang="zh-CN" altLang="en-US" b="0" i="0" dirty="0">
                <a:solidFill>
                  <a:srgbClr val="F73131"/>
                </a:solidFill>
                <a:effectLst/>
                <a:latin typeface="Arial" panose="020B0604020202020204" pitchFamily="34" charset="0"/>
              </a:rPr>
              <a:t>事物</a:t>
            </a:r>
            <a:r>
              <a:rPr lang="zh-CN" altLang="en-US" b="0" i="0" dirty="0">
                <a:solidFill>
                  <a:srgbClr val="222222"/>
                </a:solidFill>
                <a:effectLst/>
                <a:latin typeface="Arial" panose="020B0604020202020204" pitchFamily="34" charset="0"/>
              </a:rPr>
              <a:t>都与周围其他</a:t>
            </a:r>
            <a:r>
              <a:rPr lang="zh-CN" altLang="en-US" b="0" i="0" dirty="0">
                <a:solidFill>
                  <a:srgbClr val="F73131"/>
                </a:solidFill>
                <a:effectLst/>
                <a:latin typeface="Arial" panose="020B0604020202020204" pitchFamily="34" charset="0"/>
              </a:rPr>
              <a:t>事物</a:t>
            </a:r>
            <a:r>
              <a:rPr lang="zh-CN" altLang="en-US" b="0" i="0" dirty="0">
                <a:solidFill>
                  <a:srgbClr val="222222"/>
                </a:solidFill>
                <a:effectLst/>
                <a:latin typeface="Arial" panose="020B0604020202020204" pitchFamily="34" charset="0"/>
              </a:rPr>
              <a:t>有着这样或那样的联系。</a:t>
            </a:r>
            <a:endParaRPr lang="en-US" altLang="zh-CN" b="0" i="0" dirty="0">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dirty="0">
                <a:solidFill>
                  <a:srgbClr val="333333"/>
                </a:solidFill>
                <a:effectLst/>
                <a:latin typeface="Arial" panose="020B0604020202020204" pitchFamily="34" charset="0"/>
              </a:rPr>
              <a:t>1G</a:t>
            </a:r>
            <a:r>
              <a:rPr lang="zh-CN" altLang="en-US" b="0" i="0" dirty="0">
                <a:solidFill>
                  <a:srgbClr val="333333"/>
                </a:solidFill>
                <a:effectLst/>
                <a:latin typeface="Arial" panose="020B0604020202020204" pitchFamily="34" charset="0"/>
              </a:rPr>
              <a:t>至</a:t>
            </a:r>
            <a:r>
              <a:rPr lang="en-US" altLang="zh-CN" b="0" i="0" dirty="0">
                <a:solidFill>
                  <a:srgbClr val="333333"/>
                </a:solidFill>
                <a:effectLst/>
                <a:latin typeface="Arial" panose="020B0604020202020204" pitchFamily="34" charset="0"/>
              </a:rPr>
              <a:t>4G</a:t>
            </a:r>
            <a:r>
              <a:rPr lang="zh-CN" altLang="en-US" b="0" i="0" dirty="0">
                <a:solidFill>
                  <a:srgbClr val="333333"/>
                </a:solidFill>
                <a:effectLst/>
                <a:latin typeface="Arial" panose="020B0604020202020204" pitchFamily="34" charset="0"/>
              </a:rPr>
              <a:t>，美国领先，</a:t>
            </a:r>
            <a:r>
              <a:rPr lang="en-US" altLang="zh-CN" b="0" i="0" dirty="0">
                <a:solidFill>
                  <a:srgbClr val="333333"/>
                </a:solidFill>
                <a:effectLst/>
                <a:latin typeface="Arial" panose="020B0604020202020204" pitchFamily="34" charset="0"/>
              </a:rPr>
              <a:t>5G</a:t>
            </a:r>
            <a:r>
              <a:rPr lang="zh-CN" altLang="en-US" b="0" i="0" dirty="0">
                <a:solidFill>
                  <a:srgbClr val="333333"/>
                </a:solidFill>
                <a:effectLst/>
                <a:latin typeface="Arial" panose="020B0604020202020204" pitchFamily="34" charset="0"/>
              </a:rPr>
              <a:t>，中国华为领先。</a:t>
            </a:r>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14</a:t>
            </a:fld>
            <a:endParaRPr lang="zh-CN" altLang="en-US"/>
          </a:p>
        </p:txBody>
      </p:sp>
    </p:spTree>
    <p:extLst>
      <p:ext uri="{BB962C8B-B14F-4D97-AF65-F5344CB8AC3E}">
        <p14:creationId xmlns:p14="http://schemas.microsoft.com/office/powerpoint/2010/main" val="877091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47</a:t>
            </a:fld>
            <a:endParaRPr lang="zh-CN" altLang="en-US"/>
          </a:p>
        </p:txBody>
      </p:sp>
    </p:spTree>
    <p:extLst>
      <p:ext uri="{BB962C8B-B14F-4D97-AF65-F5344CB8AC3E}">
        <p14:creationId xmlns:p14="http://schemas.microsoft.com/office/powerpoint/2010/main" val="3914203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p:spPr>
        <p:txBody>
          <a:bodyPr/>
          <a:lstStyle/>
          <a:p>
            <a:endParaRPr lang="zh-CN" altLang="en-US" dirty="0"/>
          </a:p>
        </p:txBody>
      </p:sp>
      <p:sp>
        <p:nvSpPr>
          <p:cNvPr id="65540" name="灯片编号占位符 3"/>
          <p:cNvSpPr>
            <a:spLocks noGrp="1"/>
          </p:cNvSpPr>
          <p:nvPr>
            <p:ph type="sldNum" sz="quarter" idx="5"/>
          </p:nvPr>
        </p:nvSpPr>
        <p:spPr>
          <a:noFill/>
          <a:ln>
            <a:miter lim="800000"/>
            <a:headEnd/>
            <a:tailEnd/>
          </a:ln>
        </p:spPr>
        <p:txBody>
          <a:bodyPr/>
          <a:lstStyle/>
          <a:p>
            <a:fld id="{478E9845-C19B-446E-8CCC-8FA31D2982D6}" type="slidenum">
              <a:rPr lang="zh-CN" altLang="en-US"/>
              <a:pPr/>
              <a:t>59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a:noFill/>
        </p:spPr>
        <p:txBody>
          <a:bodyPr/>
          <a:lstStyle/>
          <a:p>
            <a:endParaRPr lang="zh-CN" altLang="en-US" dirty="0"/>
          </a:p>
        </p:txBody>
      </p:sp>
      <p:sp>
        <p:nvSpPr>
          <p:cNvPr id="67588" name="灯片编号占位符 3"/>
          <p:cNvSpPr>
            <a:spLocks noGrp="1"/>
          </p:cNvSpPr>
          <p:nvPr>
            <p:ph type="sldNum" sz="quarter" idx="5"/>
          </p:nvPr>
        </p:nvSpPr>
        <p:spPr>
          <a:noFill/>
          <a:ln>
            <a:miter lim="800000"/>
            <a:headEnd/>
            <a:tailEnd/>
          </a:ln>
        </p:spPr>
        <p:txBody>
          <a:bodyPr/>
          <a:lstStyle/>
          <a:p>
            <a:fld id="{294F25F9-8494-4D96-9A6A-AC1992573DE5}" type="slidenum">
              <a:rPr lang="zh-CN" altLang="en-US"/>
              <a:pPr/>
              <a:t>60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p:spPr>
        <p:txBody>
          <a:bodyPr/>
          <a:lstStyle/>
          <a:p>
            <a:endParaRPr lang="zh-CN" altLang="en-US" dirty="0"/>
          </a:p>
        </p:txBody>
      </p:sp>
      <p:sp>
        <p:nvSpPr>
          <p:cNvPr id="84996" name="灯片编号占位符 3"/>
          <p:cNvSpPr>
            <a:spLocks noGrp="1"/>
          </p:cNvSpPr>
          <p:nvPr>
            <p:ph type="sldNum" sz="quarter" idx="5"/>
          </p:nvPr>
        </p:nvSpPr>
        <p:spPr>
          <a:noFill/>
          <a:ln>
            <a:miter lim="800000"/>
            <a:headEnd/>
            <a:tailEnd/>
          </a:ln>
        </p:spPr>
        <p:txBody>
          <a:bodyPr/>
          <a:lstStyle/>
          <a:p>
            <a:fld id="{9387ECEA-968E-4CC2-9781-BDAC30C34FD6}" type="slidenum">
              <a:rPr lang="zh-CN" altLang="en-US"/>
              <a:pPr/>
              <a:t>83</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a:noFill/>
        </p:spPr>
        <p:txBody>
          <a:bodyPr/>
          <a:lstStyle/>
          <a:p>
            <a:r>
              <a:rPr lang="en-US" altLang="zh-CN" dirty="0"/>
              <a:t>FIND:</a:t>
            </a:r>
            <a:r>
              <a:rPr lang="zh-CN" altLang="en-US" dirty="0"/>
              <a:t>确定元素属于哪一个子集</a:t>
            </a:r>
            <a:endParaRPr lang="en-US" altLang="zh-CN" dirty="0"/>
          </a:p>
          <a:p>
            <a:r>
              <a:rPr lang="en-US" altLang="zh-CN" dirty="0"/>
              <a:t>UNION</a:t>
            </a:r>
            <a:r>
              <a:rPr lang="zh-CN" altLang="en-US" dirty="0"/>
              <a:t>：将两个子集合并为同一个集合。</a:t>
            </a:r>
            <a:endParaRPr lang="en-US" altLang="zh-CN" dirty="0"/>
          </a:p>
          <a:p>
            <a:r>
              <a:rPr lang="en-US" altLang="zh-CN"/>
              <a:t>QUICK</a:t>
            </a:r>
            <a:r>
              <a:rPr lang="en-US" altLang="zh-CN" baseline="0"/>
              <a:t> FIND,QUICK UNION</a:t>
            </a:r>
          </a:p>
          <a:p>
            <a:endParaRPr lang="en-US" altLang="zh-CN"/>
          </a:p>
        </p:txBody>
      </p:sp>
      <p:sp>
        <p:nvSpPr>
          <p:cNvPr id="89092" name="灯片编号占位符 3"/>
          <p:cNvSpPr>
            <a:spLocks noGrp="1"/>
          </p:cNvSpPr>
          <p:nvPr>
            <p:ph type="sldNum" sz="quarter" idx="5"/>
          </p:nvPr>
        </p:nvSpPr>
        <p:spPr>
          <a:noFill/>
          <a:ln>
            <a:miter lim="800000"/>
            <a:headEnd/>
            <a:tailEnd/>
          </a:ln>
        </p:spPr>
        <p:txBody>
          <a:bodyPr/>
          <a:lstStyle/>
          <a:p>
            <a:fld id="{17981DC9-82BE-4A06-8AC9-5345BCCCE515}" type="slidenum">
              <a:rPr lang="zh-CN" altLang="en-US"/>
              <a:pPr/>
              <a:t>86</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88</a:t>
            </a:fld>
            <a:endParaRPr lang="zh-CN" altLang="en-US"/>
          </a:p>
        </p:txBody>
      </p:sp>
    </p:spTree>
    <p:extLst>
      <p:ext uri="{BB962C8B-B14F-4D97-AF65-F5344CB8AC3E}">
        <p14:creationId xmlns:p14="http://schemas.microsoft.com/office/powerpoint/2010/main" val="3110808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Prim</a:t>
            </a:r>
            <a:r>
              <a:rPr lang="zh-CN" altLang="en-US" dirty="0"/>
              <a:t>算法</a:t>
            </a:r>
            <a:r>
              <a:rPr lang="zh-CN" altLang="en-US" dirty="0">
                <a:sym typeface="Wingdings" panose="05000000000000000000" pitchFamily="2" charset="2"/>
              </a:rPr>
              <a:t>：</a:t>
            </a:r>
            <a:r>
              <a:rPr lang="en-US" altLang="zh-CN" dirty="0">
                <a:sym typeface="Wingdings" panose="05000000000000000000" pitchFamily="2" charset="2"/>
              </a:rPr>
              <a:t>(2,1,3), (1,3,2), (3,5,4), (5,6,1),(6,4,1)</a:t>
            </a:r>
          </a:p>
          <a:p>
            <a:r>
              <a:rPr lang="zh-CN" altLang="en-US" dirty="0">
                <a:sym typeface="Wingdings" panose="05000000000000000000" pitchFamily="2" charset="2"/>
              </a:rPr>
              <a:t>克鲁斯卡尔</a:t>
            </a:r>
            <a:r>
              <a:rPr lang="en-US" altLang="zh-CN" dirty="0">
                <a:sym typeface="Wingdings" panose="05000000000000000000" pitchFamily="2" charset="2"/>
              </a:rPr>
              <a:t>: </a:t>
            </a:r>
            <a:r>
              <a:rPr lang="zh-CN" altLang="en-US" dirty="0">
                <a:sym typeface="Wingdings" panose="05000000000000000000" pitchFamily="2" charset="2"/>
              </a:rPr>
              <a:t>（</a:t>
            </a:r>
            <a:r>
              <a:rPr lang="en-US" altLang="zh-CN" dirty="0">
                <a:sym typeface="Wingdings" panose="05000000000000000000" pitchFamily="2" charset="2"/>
              </a:rPr>
              <a:t>5,6,1),</a:t>
            </a:r>
            <a:r>
              <a:rPr lang="zh-CN" altLang="en-US" dirty="0">
                <a:sym typeface="Wingdings" panose="05000000000000000000" pitchFamily="2" charset="2"/>
              </a:rPr>
              <a:t> </a:t>
            </a:r>
            <a:r>
              <a:rPr lang="en-US" altLang="zh-CN" dirty="0">
                <a:sym typeface="Wingdings" panose="05000000000000000000" pitchFamily="2" charset="2"/>
              </a:rPr>
              <a:t>(4,6,1),</a:t>
            </a:r>
            <a:r>
              <a:rPr lang="zh-CN" altLang="en-US" dirty="0">
                <a:sym typeface="Wingdings" panose="05000000000000000000" pitchFamily="2" charset="2"/>
              </a:rPr>
              <a:t> </a:t>
            </a:r>
            <a:r>
              <a:rPr lang="en-US" altLang="zh-CN" dirty="0">
                <a:sym typeface="Wingdings" panose="05000000000000000000" pitchFamily="2" charset="2"/>
              </a:rPr>
              <a:t>(1,3,2),</a:t>
            </a:r>
            <a:r>
              <a:rPr lang="zh-CN" altLang="en-US" dirty="0">
                <a:sym typeface="Wingdings" panose="05000000000000000000" pitchFamily="2" charset="2"/>
              </a:rPr>
              <a:t> </a:t>
            </a:r>
            <a:r>
              <a:rPr lang="en-US" altLang="zh-CN" dirty="0">
                <a:sym typeface="Wingdings" panose="05000000000000000000" pitchFamily="2" charset="2"/>
              </a:rPr>
              <a:t>(2,1,3), (3,5,4) </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89</a:t>
            </a:fld>
            <a:endParaRPr lang="zh-CN" altLang="en-US"/>
          </a:p>
        </p:txBody>
      </p:sp>
    </p:spTree>
    <p:extLst>
      <p:ext uri="{BB962C8B-B14F-4D97-AF65-F5344CB8AC3E}">
        <p14:creationId xmlns:p14="http://schemas.microsoft.com/office/powerpoint/2010/main" val="1427449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BC8DE780-610B-4008-8E72-25884B50F1B4}"/>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1A34EAFF-A8E2-45EE-A57D-8D167A0DED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6BBAD-8BB2-49CE-A7B1-BF91DEC311EC}"/>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r>
              <a:rPr lang="en-US" altLang="zh-CN"/>
              <a:t>‹#›</a:t>
            </a:r>
          </a:p>
        </p:txBody>
      </p:sp>
      <p:sp>
        <p:nvSpPr>
          <p:cNvPr id="7" name="Rectangle 6">
            <a:extLst>
              <a:ext uri="{FF2B5EF4-FFF2-40B4-BE49-F238E27FC236}">
                <a16:creationId xmlns:a16="http://schemas.microsoft.com/office/drawing/2014/main" id="{6BDEA920-43DE-45E4-9929-A62557FF9038}"/>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AEFB9E9D-B4A0-4754-82A5-D6F3B5F5C043}" type="slidenum">
              <a:rPr lang="en-US" altLang="zh-CN"/>
              <a:pPr>
                <a:defRPr/>
              </a:pPr>
              <a:t>‹#›</a:t>
            </a:fld>
            <a:endParaRPr lang="en-US" altLang="zh-CN"/>
          </a:p>
        </p:txBody>
      </p:sp>
    </p:spTree>
    <p:extLst>
      <p:ext uri="{BB962C8B-B14F-4D97-AF65-F5344CB8AC3E}">
        <p14:creationId xmlns:p14="http://schemas.microsoft.com/office/powerpoint/2010/main" val="15502936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9F25BD4-43A6-4658-AD94-845FE399DCB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D850C8D-6CA9-4D6B-9EAB-8932CFAF0035}"/>
              </a:ext>
            </a:extLst>
          </p:cNvPr>
          <p:cNvSpPr>
            <a:spLocks noGrp="1" noChangeArrowheads="1"/>
          </p:cNvSpPr>
          <p:nvPr>
            <p:ph type="ftr" sz="quarter" idx="11"/>
          </p:nvPr>
        </p:nvSpPr>
        <p:spPr/>
        <p:txBody>
          <a:bodyPr/>
          <a:lstStyle>
            <a:lvl1pPr>
              <a:defRPr/>
            </a:lvl1pPr>
          </a:lstStyle>
          <a:p>
            <a:pPr>
              <a:defRPr/>
            </a:pPr>
            <a:fld id="{64793927-80C2-4A1D-A722-2DF6B0F029CE}" type="slidenum">
              <a:rPr lang="en-US" altLang="zh-CN"/>
              <a:pPr>
                <a:defRPr/>
              </a:pPr>
              <a:t>‹#›</a:t>
            </a:fld>
            <a:endParaRPr lang="en-US" altLang="zh-CN"/>
          </a:p>
        </p:txBody>
      </p:sp>
    </p:spTree>
    <p:extLst>
      <p:ext uri="{BB962C8B-B14F-4D97-AF65-F5344CB8AC3E}">
        <p14:creationId xmlns:p14="http://schemas.microsoft.com/office/powerpoint/2010/main" val="9003294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7FDA43B-58FE-4440-89F6-138D0E9350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3A674E-0327-4716-8C90-A56F98B20960}"/>
              </a:ext>
            </a:extLst>
          </p:cNvPr>
          <p:cNvSpPr>
            <a:spLocks noGrp="1" noChangeArrowheads="1"/>
          </p:cNvSpPr>
          <p:nvPr>
            <p:ph type="ftr" sz="quarter" idx="11"/>
          </p:nvPr>
        </p:nvSpPr>
        <p:spPr/>
        <p:txBody>
          <a:bodyPr/>
          <a:lstStyle>
            <a:lvl1pPr>
              <a:defRPr/>
            </a:lvl1pPr>
          </a:lstStyle>
          <a:p>
            <a:pPr>
              <a:defRPr/>
            </a:pPr>
            <a:fld id="{0DDF9C4D-452E-4A35-9FC2-4446F6F4800C}" type="slidenum">
              <a:rPr lang="en-US" altLang="zh-CN"/>
              <a:pPr>
                <a:defRPr/>
              </a:pPr>
              <a:t>‹#›</a:t>
            </a:fld>
            <a:endParaRPr lang="en-US" altLang="zh-CN"/>
          </a:p>
        </p:txBody>
      </p:sp>
    </p:spTree>
    <p:extLst>
      <p:ext uri="{BB962C8B-B14F-4D97-AF65-F5344CB8AC3E}">
        <p14:creationId xmlns:p14="http://schemas.microsoft.com/office/powerpoint/2010/main" val="12419624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4277A394-743A-4E2C-A219-BDD5D8AA88D5}" type="slidenum">
              <a:rPr lang="zh-CN" altLang="en-US"/>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C2C27803-F996-438A-8023-4A85CDA55E1A}" type="slidenum">
              <a:rPr lang="zh-CN" altLang="en-US"/>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920B2E7-C9A8-435D-8207-81D13DC0BF7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552FDF-5124-4879-A6AC-1FBB684EC70C}"/>
              </a:ext>
            </a:extLst>
          </p:cNvPr>
          <p:cNvSpPr>
            <a:spLocks noGrp="1" noChangeArrowheads="1"/>
          </p:cNvSpPr>
          <p:nvPr>
            <p:ph type="ftr" sz="quarter" idx="11"/>
          </p:nvPr>
        </p:nvSpPr>
        <p:spPr/>
        <p:txBody>
          <a:bodyPr/>
          <a:lstStyle>
            <a:lvl1pPr>
              <a:defRPr/>
            </a:lvl1pPr>
          </a:lstStyle>
          <a:p>
            <a:pPr>
              <a:defRPr/>
            </a:pPr>
            <a:fld id="{BED4C918-4673-4FD1-9DE6-62282A0F5C38}" type="slidenum">
              <a:rPr lang="en-US" altLang="zh-CN"/>
              <a:pPr>
                <a:defRPr/>
              </a:pPr>
              <a:t>‹#›</a:t>
            </a:fld>
            <a:endParaRPr lang="en-US" altLang="zh-CN"/>
          </a:p>
        </p:txBody>
      </p:sp>
    </p:spTree>
    <p:extLst>
      <p:ext uri="{BB962C8B-B14F-4D97-AF65-F5344CB8AC3E}">
        <p14:creationId xmlns:p14="http://schemas.microsoft.com/office/powerpoint/2010/main" val="1770192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0A6D034-68FD-41BD-98B9-DE4BC0836D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7EC6100-CCD9-4C2C-949A-CF10BF801370}"/>
              </a:ext>
            </a:extLst>
          </p:cNvPr>
          <p:cNvSpPr>
            <a:spLocks noGrp="1" noChangeArrowheads="1"/>
          </p:cNvSpPr>
          <p:nvPr>
            <p:ph type="ftr" sz="quarter" idx="11"/>
          </p:nvPr>
        </p:nvSpPr>
        <p:spPr/>
        <p:txBody>
          <a:bodyPr/>
          <a:lstStyle>
            <a:lvl1pPr>
              <a:defRPr/>
            </a:lvl1pPr>
          </a:lstStyle>
          <a:p>
            <a:pPr>
              <a:defRPr/>
            </a:pPr>
            <a:fld id="{25F29EE8-9238-40D9-B914-CD91B7A90F54}" type="slidenum">
              <a:rPr lang="en-US" altLang="zh-CN"/>
              <a:pPr>
                <a:defRPr/>
              </a:pPr>
              <a:t>‹#›</a:t>
            </a:fld>
            <a:endParaRPr lang="en-US" altLang="zh-CN"/>
          </a:p>
        </p:txBody>
      </p:sp>
    </p:spTree>
    <p:extLst>
      <p:ext uri="{BB962C8B-B14F-4D97-AF65-F5344CB8AC3E}">
        <p14:creationId xmlns:p14="http://schemas.microsoft.com/office/powerpoint/2010/main" val="1533805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BB6A0732-3534-42BD-B5BA-43131CEEB72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0439E7-C58E-406E-8BE8-55992C8AD1B9}"/>
              </a:ext>
            </a:extLst>
          </p:cNvPr>
          <p:cNvSpPr>
            <a:spLocks noGrp="1" noChangeArrowheads="1"/>
          </p:cNvSpPr>
          <p:nvPr>
            <p:ph type="ftr" sz="quarter" idx="11"/>
          </p:nvPr>
        </p:nvSpPr>
        <p:spPr/>
        <p:txBody>
          <a:bodyPr/>
          <a:lstStyle>
            <a:lvl1pPr>
              <a:defRPr/>
            </a:lvl1pPr>
          </a:lstStyle>
          <a:p>
            <a:pPr>
              <a:defRPr/>
            </a:pPr>
            <a:fld id="{623D1820-A405-4A5B-8C6B-D4251DE20CED}" type="slidenum">
              <a:rPr lang="en-US" altLang="zh-CN"/>
              <a:pPr>
                <a:defRPr/>
              </a:pPr>
              <a:t>‹#›</a:t>
            </a:fld>
            <a:endParaRPr lang="en-US" altLang="zh-CN"/>
          </a:p>
        </p:txBody>
      </p:sp>
    </p:spTree>
    <p:extLst>
      <p:ext uri="{BB962C8B-B14F-4D97-AF65-F5344CB8AC3E}">
        <p14:creationId xmlns:p14="http://schemas.microsoft.com/office/powerpoint/2010/main" val="27124903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5B09823-5458-4AA2-8873-5E2E0D3F01B4}"/>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A993A1-60A7-4850-896A-D45AE1D714E8}"/>
              </a:ext>
            </a:extLst>
          </p:cNvPr>
          <p:cNvSpPr>
            <a:spLocks noGrp="1" noChangeArrowheads="1"/>
          </p:cNvSpPr>
          <p:nvPr>
            <p:ph type="ftr" sz="quarter" idx="11"/>
          </p:nvPr>
        </p:nvSpPr>
        <p:spPr/>
        <p:txBody>
          <a:bodyPr/>
          <a:lstStyle>
            <a:lvl1pPr>
              <a:defRPr/>
            </a:lvl1pPr>
          </a:lstStyle>
          <a:p>
            <a:pPr>
              <a:defRPr/>
            </a:pPr>
            <a:fld id="{9450DBA7-4FBC-42A4-BED9-64859011D117}" type="slidenum">
              <a:rPr lang="en-US" altLang="zh-CN"/>
              <a:pPr>
                <a:defRPr/>
              </a:pPr>
              <a:t>‹#›</a:t>
            </a:fld>
            <a:endParaRPr lang="en-US" altLang="zh-CN"/>
          </a:p>
        </p:txBody>
      </p:sp>
    </p:spTree>
    <p:extLst>
      <p:ext uri="{BB962C8B-B14F-4D97-AF65-F5344CB8AC3E}">
        <p14:creationId xmlns:p14="http://schemas.microsoft.com/office/powerpoint/2010/main" val="962667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BE9AA11-1C93-42DF-8149-14581DC2E7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B49ECF1-D00D-4561-879C-4396851CB4D8}"/>
              </a:ext>
            </a:extLst>
          </p:cNvPr>
          <p:cNvSpPr>
            <a:spLocks noGrp="1" noChangeArrowheads="1"/>
          </p:cNvSpPr>
          <p:nvPr>
            <p:ph type="ftr" sz="quarter" idx="11"/>
          </p:nvPr>
        </p:nvSpPr>
        <p:spPr/>
        <p:txBody>
          <a:bodyPr/>
          <a:lstStyle>
            <a:lvl1pPr>
              <a:defRPr/>
            </a:lvl1pPr>
          </a:lstStyle>
          <a:p>
            <a:pPr>
              <a:defRPr/>
            </a:pPr>
            <a:fld id="{FB17DF36-A72F-4060-B13B-AE7AA7141250}" type="slidenum">
              <a:rPr lang="en-US" altLang="zh-CN"/>
              <a:pPr>
                <a:defRPr/>
              </a:pPr>
              <a:t>‹#›</a:t>
            </a:fld>
            <a:endParaRPr lang="en-US" altLang="zh-CN"/>
          </a:p>
        </p:txBody>
      </p:sp>
    </p:spTree>
    <p:extLst>
      <p:ext uri="{BB962C8B-B14F-4D97-AF65-F5344CB8AC3E}">
        <p14:creationId xmlns:p14="http://schemas.microsoft.com/office/powerpoint/2010/main" val="1272977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BAE7E8-CCD9-4F53-9D77-1EFCDDAEE6F1}"/>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8135134-BAEF-4D6A-AE2A-1E9A9C518663}"/>
              </a:ext>
            </a:extLst>
          </p:cNvPr>
          <p:cNvSpPr>
            <a:spLocks noGrp="1" noChangeArrowheads="1"/>
          </p:cNvSpPr>
          <p:nvPr>
            <p:ph type="ftr" sz="quarter" idx="11"/>
          </p:nvPr>
        </p:nvSpPr>
        <p:spPr/>
        <p:txBody>
          <a:bodyPr/>
          <a:lstStyle>
            <a:lvl1pPr>
              <a:defRPr/>
            </a:lvl1pPr>
          </a:lstStyle>
          <a:p>
            <a:pPr>
              <a:defRPr/>
            </a:pPr>
            <a:fld id="{BBE82323-E455-47E7-A754-0A63A55F216F}" type="slidenum">
              <a:rPr lang="en-US" altLang="zh-CN"/>
              <a:pPr>
                <a:defRPr/>
              </a:pPr>
              <a:t>‹#›</a:t>
            </a:fld>
            <a:endParaRPr lang="en-US" altLang="zh-CN"/>
          </a:p>
        </p:txBody>
      </p:sp>
    </p:spTree>
    <p:extLst>
      <p:ext uri="{BB962C8B-B14F-4D97-AF65-F5344CB8AC3E}">
        <p14:creationId xmlns:p14="http://schemas.microsoft.com/office/powerpoint/2010/main" val="1614085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856343D-6C7D-4349-92EF-0AA1D2C42E7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A9E0AF-AAD7-46CE-8EA5-082CFE368AFC}"/>
              </a:ext>
            </a:extLst>
          </p:cNvPr>
          <p:cNvSpPr>
            <a:spLocks noGrp="1" noChangeArrowheads="1"/>
          </p:cNvSpPr>
          <p:nvPr>
            <p:ph type="ftr" sz="quarter" idx="11"/>
          </p:nvPr>
        </p:nvSpPr>
        <p:spPr/>
        <p:txBody>
          <a:bodyPr/>
          <a:lstStyle>
            <a:lvl1pPr>
              <a:defRPr/>
            </a:lvl1pPr>
          </a:lstStyle>
          <a:p>
            <a:pPr>
              <a:defRPr/>
            </a:pPr>
            <a:fld id="{D433F731-DA8A-4C5D-B067-63C1C1E82C0F}" type="slidenum">
              <a:rPr lang="en-US" altLang="zh-CN"/>
              <a:pPr>
                <a:defRPr/>
              </a:pPr>
              <a:t>‹#›</a:t>
            </a:fld>
            <a:endParaRPr lang="en-US" altLang="zh-CN"/>
          </a:p>
        </p:txBody>
      </p:sp>
    </p:spTree>
    <p:extLst>
      <p:ext uri="{BB962C8B-B14F-4D97-AF65-F5344CB8AC3E}">
        <p14:creationId xmlns:p14="http://schemas.microsoft.com/office/powerpoint/2010/main" val="41853654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C6E6A3B-0218-4C79-ADD9-851384F5B4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F1F2E3-7DFE-4382-A3DF-5766B9007BB6}"/>
              </a:ext>
            </a:extLst>
          </p:cNvPr>
          <p:cNvSpPr>
            <a:spLocks noGrp="1" noChangeArrowheads="1"/>
          </p:cNvSpPr>
          <p:nvPr>
            <p:ph type="ftr" sz="quarter" idx="11"/>
          </p:nvPr>
        </p:nvSpPr>
        <p:spPr/>
        <p:txBody>
          <a:bodyPr/>
          <a:lstStyle>
            <a:lvl1pPr>
              <a:defRPr/>
            </a:lvl1pPr>
          </a:lstStyle>
          <a:p>
            <a:pPr>
              <a:defRPr/>
            </a:pPr>
            <a:fld id="{18D2653D-44F1-4EAA-B6BF-DA10394E2549}" type="slidenum">
              <a:rPr lang="en-US" altLang="zh-CN"/>
              <a:pPr>
                <a:defRPr/>
              </a:pPr>
              <a:t>‹#›</a:t>
            </a:fld>
            <a:endParaRPr lang="en-US" altLang="zh-CN"/>
          </a:p>
        </p:txBody>
      </p:sp>
    </p:spTree>
    <p:extLst>
      <p:ext uri="{BB962C8B-B14F-4D97-AF65-F5344CB8AC3E}">
        <p14:creationId xmlns:p14="http://schemas.microsoft.com/office/powerpoint/2010/main" val="427641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BD2B31-8D2D-4896-8AC1-798F6B9B4598}"/>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3424D8-0466-423F-B728-EB202D5CCB7E}"/>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ECC09B63-93A1-4EFF-A2AB-A51FF9BBEAA5}"/>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002344CA-3748-4BE0-AE09-12A872D96C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9B1A2CC4-AE9B-4143-AFDD-447CD53DF83C}"/>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790B65A0-2926-4C69-8321-067D3A66B6D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Lst>
  <p:transition/>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Microsoft_Visio_2003-2010___.vsd"/><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6.bin"/><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6.bin"/><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dirty="0">
                <a:solidFill>
                  <a:schemeClr val="tx2"/>
                </a:solidFill>
                <a:latin typeface="+mj-lt"/>
                <a:ea typeface="+mj-ea"/>
                <a:cs typeface="+mj-cs"/>
              </a:rPr>
              <a:t>第七章 图</a:t>
            </a:r>
          </a:p>
        </p:txBody>
      </p:sp>
      <p:sp>
        <p:nvSpPr>
          <p:cNvPr id="3" name="Text Box 10">
            <a:extLst>
              <a:ext uri="{FF2B5EF4-FFF2-40B4-BE49-F238E27FC236}">
                <a16:creationId xmlns:a16="http://schemas.microsoft.com/office/drawing/2014/main" id="{5119230B-83E4-420C-81F4-EBB02AEBEBDF}"/>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
        <p:nvSpPr>
          <p:cNvPr id="5" name="灯片编号占位符 4"/>
          <p:cNvSpPr>
            <a:spLocks noGrp="1"/>
          </p:cNvSpPr>
          <p:nvPr>
            <p:ph type="sldNum" sz="quarter" idx="12"/>
          </p:nvPr>
        </p:nvSpPr>
        <p:spPr/>
        <p:txBody>
          <a:bodyPr/>
          <a:lstStyle/>
          <a:p>
            <a:pPr>
              <a:defRPr/>
            </a:pPr>
            <a:fld id="{AEFB9E9D-B4A0-4754-82A5-D6F3B5F5C043}"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28670" y="1071546"/>
            <a:ext cx="5715000" cy="685800"/>
          </a:xfrm>
        </p:spPr>
        <p:txBody>
          <a:bodyPr/>
          <a:lstStyle/>
          <a:p>
            <a:pPr algn="l" eaLnBrk="1" hangingPunct="1"/>
            <a:r>
              <a:rPr lang="zh-CN" altLang="en-US" sz="3200" dirty="0">
                <a:latin typeface="黑体" pitchFamily="49" charset="-122"/>
                <a:ea typeface="黑体" pitchFamily="49" charset="-122"/>
              </a:rPr>
              <a:t>五、回路</a:t>
            </a:r>
            <a:endParaRPr lang="en-US" altLang="zh-CN" sz="3200" dirty="0">
              <a:latin typeface="黑体" pitchFamily="49" charset="-122"/>
              <a:ea typeface="黑体" pitchFamily="49" charset="-122"/>
            </a:endParaRPr>
          </a:p>
        </p:txBody>
      </p:sp>
      <p:sp>
        <p:nvSpPr>
          <p:cNvPr id="14341" name="Rectangle 5"/>
          <p:cNvSpPr>
            <a:spLocks noGrp="1" noChangeArrowheads="1"/>
          </p:cNvSpPr>
          <p:nvPr>
            <p:ph type="body" idx="1"/>
          </p:nvPr>
        </p:nvSpPr>
        <p:spPr>
          <a:xfrm>
            <a:off x="452470" y="1909746"/>
            <a:ext cx="8763000" cy="4038600"/>
          </a:xfrm>
        </p:spPr>
        <p:txBody>
          <a:bodyPr/>
          <a:lstStyle/>
          <a:p>
            <a:pPr eaLnBrk="1" hangingPunct="1">
              <a:spcBef>
                <a:spcPct val="30000"/>
              </a:spcBef>
            </a:pPr>
            <a:r>
              <a:rPr lang="zh-CN" altLang="en-US" dirty="0">
                <a:latin typeface="+mn-ea"/>
                <a:sym typeface="Symbol" pitchFamily="18" charset="2"/>
              </a:rPr>
              <a:t>回路或环：路径的开始顶点与最后一个顶点相同，即路径中(</a:t>
            </a:r>
            <a:r>
              <a:rPr lang="en-US" altLang="zh-CN" dirty="0">
                <a:latin typeface="+mn-ea"/>
                <a:sym typeface="Symbol" pitchFamily="18" charset="2"/>
              </a:rPr>
              <a:t>x, v</a:t>
            </a:r>
            <a:r>
              <a:rPr lang="en-US" altLang="zh-CN" baseline="-25000" dirty="0">
                <a:latin typeface="+mn-ea"/>
                <a:sym typeface="Symbol" pitchFamily="18" charset="2"/>
              </a:rPr>
              <a:t>i1</a:t>
            </a:r>
            <a:r>
              <a:rPr lang="en-US" altLang="zh-CN" dirty="0">
                <a:latin typeface="+mn-ea"/>
                <a:sym typeface="Symbol" pitchFamily="18" charset="2"/>
              </a:rPr>
              <a:t>, v</a:t>
            </a:r>
            <a:r>
              <a:rPr lang="en-US" altLang="zh-CN" baseline="-25000" dirty="0">
                <a:latin typeface="+mn-ea"/>
                <a:sym typeface="Symbol" pitchFamily="18" charset="2"/>
              </a:rPr>
              <a:t>i2</a:t>
            </a:r>
            <a:r>
              <a:rPr lang="en-US" altLang="zh-CN" dirty="0">
                <a:latin typeface="+mn-ea"/>
                <a:sym typeface="Symbol" pitchFamily="18" charset="2"/>
              </a:rPr>
              <a:t>,…, </a:t>
            </a:r>
            <a:r>
              <a:rPr lang="en-US" altLang="zh-CN" dirty="0" err="1">
                <a:latin typeface="+mn-ea"/>
                <a:sym typeface="Symbol" pitchFamily="18" charset="2"/>
              </a:rPr>
              <a:t>v</a:t>
            </a:r>
            <a:r>
              <a:rPr lang="en-US" altLang="zh-CN" baseline="-25000" dirty="0" err="1">
                <a:latin typeface="+mn-ea"/>
                <a:sym typeface="Symbol" pitchFamily="18" charset="2"/>
              </a:rPr>
              <a:t>in</a:t>
            </a:r>
            <a:r>
              <a:rPr lang="en-US" altLang="zh-CN" dirty="0">
                <a:latin typeface="+mn-ea"/>
                <a:sym typeface="Symbol" pitchFamily="18" charset="2"/>
              </a:rPr>
              <a:t>, y)，x=y</a:t>
            </a:r>
          </a:p>
          <a:p>
            <a:pPr eaLnBrk="1" hangingPunct="1">
              <a:spcBef>
                <a:spcPct val="30000"/>
              </a:spcBef>
            </a:pPr>
            <a:r>
              <a:rPr lang="zh-CN" altLang="en-US" dirty="0">
                <a:latin typeface="+mn-ea"/>
                <a:sym typeface="Symbol" pitchFamily="18" charset="2"/>
              </a:rPr>
              <a:t>简单路径：路径的顶点序列中，顶点不重复出现</a:t>
            </a:r>
          </a:p>
        </p:txBody>
      </p:sp>
      <p:grpSp>
        <p:nvGrpSpPr>
          <p:cNvPr id="2" name="Group 7"/>
          <p:cNvGrpSpPr>
            <a:grpSpLocks/>
          </p:cNvGrpSpPr>
          <p:nvPr/>
        </p:nvGrpSpPr>
        <p:grpSpPr bwMode="auto">
          <a:xfrm>
            <a:off x="5572132" y="3571876"/>
            <a:ext cx="2895600" cy="2286000"/>
            <a:chOff x="0" y="0"/>
            <a:chExt cx="1824" cy="1440"/>
          </a:xfrm>
        </p:grpSpPr>
        <p:sp>
          <p:nvSpPr>
            <p:cNvPr id="14346" name="Line 8"/>
            <p:cNvSpPr>
              <a:spLocks noChangeShapeType="1"/>
            </p:cNvSpPr>
            <p:nvPr/>
          </p:nvSpPr>
          <p:spPr bwMode="auto">
            <a:xfrm flipH="1">
              <a:off x="624" y="149"/>
              <a:ext cx="576" cy="0"/>
            </a:xfrm>
            <a:prstGeom prst="line">
              <a:avLst/>
            </a:prstGeom>
            <a:noFill/>
            <a:ln w="38100">
              <a:solidFill>
                <a:schemeClr val="hlink"/>
              </a:solidFill>
              <a:round/>
              <a:headEnd/>
              <a:tailEnd/>
            </a:ln>
          </p:spPr>
          <p:txBody>
            <a:bodyPr wrap="none" lIns="0" rIns="0" anchor="ctr"/>
            <a:lstStyle/>
            <a:p>
              <a:endParaRPr lang="zh-CN" altLang="en-US" i="0"/>
            </a:p>
          </p:txBody>
        </p:sp>
        <p:sp>
          <p:nvSpPr>
            <p:cNvPr id="14347" name="Line 9"/>
            <p:cNvSpPr>
              <a:spLocks noChangeShapeType="1"/>
            </p:cNvSpPr>
            <p:nvPr/>
          </p:nvSpPr>
          <p:spPr bwMode="auto">
            <a:xfrm>
              <a:off x="1296" y="245"/>
              <a:ext cx="0" cy="960"/>
            </a:xfrm>
            <a:prstGeom prst="line">
              <a:avLst/>
            </a:prstGeom>
            <a:noFill/>
            <a:ln w="38100">
              <a:solidFill>
                <a:schemeClr val="hlink"/>
              </a:solidFill>
              <a:round/>
              <a:headEnd/>
              <a:tailEnd/>
            </a:ln>
          </p:spPr>
          <p:txBody>
            <a:bodyPr wrap="none" lIns="0" rIns="0" anchor="ctr"/>
            <a:lstStyle/>
            <a:p>
              <a:endParaRPr lang="zh-CN" altLang="en-US" i="0"/>
            </a:p>
          </p:txBody>
        </p:sp>
        <p:sp>
          <p:nvSpPr>
            <p:cNvPr id="14348"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4349"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4350" name="Line 12"/>
            <p:cNvSpPr>
              <a:spLocks noChangeShapeType="1"/>
            </p:cNvSpPr>
            <p:nvPr/>
          </p:nvSpPr>
          <p:spPr bwMode="auto">
            <a:xfrm flipH="1" flipV="1">
              <a:off x="480" y="245"/>
              <a:ext cx="0" cy="1008"/>
            </a:xfrm>
            <a:prstGeom prst="line">
              <a:avLst/>
            </a:prstGeom>
            <a:noFill/>
            <a:ln w="38100">
              <a:solidFill>
                <a:schemeClr val="hlink"/>
              </a:solidFill>
              <a:round/>
              <a:headEnd/>
              <a:tailEnd/>
            </a:ln>
          </p:spPr>
          <p:txBody>
            <a:bodyPr wrap="none" lIns="0" rIns="0" anchor="ctr"/>
            <a:lstStyle/>
            <a:p>
              <a:endParaRPr lang="zh-CN" altLang="en-US" i="0"/>
            </a:p>
          </p:txBody>
        </p:sp>
        <p:sp>
          <p:nvSpPr>
            <p:cNvPr id="14351" name="Line 13"/>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14352" name="Line 14"/>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4353" name="Line 15"/>
            <p:cNvSpPr>
              <a:spLocks noChangeShapeType="1"/>
            </p:cNvSpPr>
            <p:nvPr/>
          </p:nvSpPr>
          <p:spPr bwMode="auto">
            <a:xfrm flipH="1">
              <a:off x="528" y="1301"/>
              <a:ext cx="720" cy="0"/>
            </a:xfrm>
            <a:prstGeom prst="line">
              <a:avLst/>
            </a:prstGeom>
            <a:noFill/>
            <a:ln w="38100">
              <a:solidFill>
                <a:schemeClr val="hlink"/>
              </a:solidFill>
              <a:round/>
              <a:headEnd/>
              <a:tailEnd/>
            </a:ln>
          </p:spPr>
          <p:txBody>
            <a:bodyPr wrap="none" lIns="0" rIns="0" anchor="ctr"/>
            <a:lstStyle/>
            <a:p>
              <a:endParaRPr lang="zh-CN" altLang="en-US" i="0"/>
            </a:p>
          </p:txBody>
        </p:sp>
        <p:sp>
          <p:nvSpPr>
            <p:cNvPr id="14354"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14355"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14357"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4358"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4359"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4360"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4361"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4362"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14344" name="Text Box 25"/>
          <p:cNvSpPr txBox="1">
            <a:spLocks noChangeArrowheads="1"/>
          </p:cNvSpPr>
          <p:nvPr/>
        </p:nvSpPr>
        <p:spPr bwMode="auto">
          <a:xfrm>
            <a:off x="1000100" y="4500570"/>
            <a:ext cx="3929090"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FF0000"/>
                </a:solidFill>
              </a:rPr>
              <a:t>1到1构成环</a:t>
            </a:r>
            <a:r>
              <a:rPr lang="en-US" altLang="zh-CN" sz="2800" i="0" dirty="0">
                <a:solidFill>
                  <a:srgbClr val="FF0000"/>
                </a:solidFill>
              </a:rPr>
              <a:t>(1,0,4,3,1)</a:t>
            </a:r>
          </a:p>
        </p:txBody>
      </p:sp>
      <p:sp>
        <p:nvSpPr>
          <p:cNvPr id="14345" name="Text Box 26"/>
          <p:cNvSpPr txBox="1">
            <a:spLocks noChangeArrowheads="1"/>
          </p:cNvSpPr>
          <p:nvPr/>
        </p:nvSpPr>
        <p:spPr bwMode="auto">
          <a:xfrm>
            <a:off x="928662" y="3643314"/>
            <a:ext cx="4214842"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FF0000"/>
                </a:solidFill>
              </a:rPr>
              <a:t>1到3是简单路径</a:t>
            </a:r>
            <a:r>
              <a:rPr lang="en-US" altLang="zh-CN" sz="2800" i="0" dirty="0">
                <a:solidFill>
                  <a:srgbClr val="FF0000"/>
                </a:solidFill>
              </a:rPr>
              <a:t>(1,0,4,3)</a:t>
            </a:r>
          </a:p>
        </p:txBody>
      </p:sp>
      <p:sp>
        <p:nvSpPr>
          <p:cNvPr id="27"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
        <p:nvSpPr>
          <p:cNvPr id="25" name="Text Box 25"/>
          <p:cNvSpPr txBox="1">
            <a:spLocks noChangeArrowheads="1"/>
          </p:cNvSpPr>
          <p:nvPr/>
        </p:nvSpPr>
        <p:spPr bwMode="auto">
          <a:xfrm>
            <a:off x="1000100" y="5429264"/>
            <a:ext cx="3286148"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FF0000"/>
                </a:solidFill>
              </a:rPr>
              <a:t>路径</a:t>
            </a:r>
            <a:r>
              <a:rPr lang="en-US" altLang="zh-CN" sz="2800" i="0" dirty="0">
                <a:solidFill>
                  <a:srgbClr val="FF0000"/>
                </a:solidFill>
              </a:rPr>
              <a:t>(1,0,5,4,3,5,1)</a:t>
            </a:r>
          </a:p>
        </p:txBody>
      </p:sp>
      <p:sp>
        <p:nvSpPr>
          <p:cNvPr id="26" name="Text Box 25"/>
          <p:cNvSpPr txBox="1">
            <a:spLocks noChangeArrowheads="1"/>
          </p:cNvSpPr>
          <p:nvPr/>
        </p:nvSpPr>
        <p:spPr bwMode="auto">
          <a:xfrm>
            <a:off x="3929058" y="5439424"/>
            <a:ext cx="2000264"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FF0000"/>
                </a:solidFill>
              </a:rPr>
              <a:t>非简单路径</a:t>
            </a:r>
            <a:endParaRPr lang="en-US" altLang="zh-CN" sz="2800" i="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linds(horizontal)">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5"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28670" y="1142984"/>
            <a:ext cx="5715000" cy="685800"/>
          </a:xfrm>
        </p:spPr>
        <p:txBody>
          <a:bodyPr/>
          <a:lstStyle/>
          <a:p>
            <a:pPr algn="l" eaLnBrk="1" hangingPunct="1"/>
            <a:r>
              <a:rPr lang="zh-CN" altLang="en-US" sz="3200" dirty="0">
                <a:latin typeface="黑体" pitchFamily="49" charset="-122"/>
                <a:ea typeface="黑体" pitchFamily="49" charset="-122"/>
              </a:rPr>
              <a:t>六、连通</a:t>
            </a:r>
            <a:endParaRPr lang="en-US" altLang="zh-CN" sz="3200" dirty="0">
              <a:latin typeface="黑体" pitchFamily="49" charset="-122"/>
              <a:ea typeface="黑体" pitchFamily="49" charset="-122"/>
            </a:endParaRPr>
          </a:p>
        </p:txBody>
      </p:sp>
      <p:sp>
        <p:nvSpPr>
          <p:cNvPr id="15365" name="Rectangle 5"/>
          <p:cNvSpPr>
            <a:spLocks noGrp="1" noChangeArrowheads="1"/>
          </p:cNvSpPr>
          <p:nvPr>
            <p:ph type="body" idx="1"/>
          </p:nvPr>
        </p:nvSpPr>
        <p:spPr>
          <a:xfrm>
            <a:off x="452470" y="1981184"/>
            <a:ext cx="8763000" cy="4038600"/>
          </a:xfrm>
        </p:spPr>
        <p:txBody>
          <a:bodyPr/>
          <a:lstStyle/>
          <a:p>
            <a:pPr eaLnBrk="1" hangingPunct="1">
              <a:spcBef>
                <a:spcPct val="30000"/>
              </a:spcBef>
            </a:pPr>
            <a:r>
              <a:rPr lang="zh-CN" altLang="en-US" dirty="0">
                <a:latin typeface="黑体" pitchFamily="49" charset="-122"/>
                <a:ea typeface="黑体" pitchFamily="49" charset="-122"/>
                <a:sym typeface="Symbol" pitchFamily="18" charset="2"/>
              </a:rPr>
              <a:t>连通：如果顶点</a:t>
            </a:r>
            <a:r>
              <a:rPr lang="en-US" altLang="zh-CN" dirty="0">
                <a:latin typeface="黑体" pitchFamily="49" charset="-122"/>
                <a:ea typeface="黑体" pitchFamily="49" charset="-122"/>
                <a:sym typeface="Symbol" pitchFamily="18" charset="2"/>
              </a:rPr>
              <a:t>x</a:t>
            </a:r>
            <a:r>
              <a:rPr lang="zh-CN" altLang="en-US" dirty="0">
                <a:latin typeface="黑体" pitchFamily="49" charset="-122"/>
                <a:ea typeface="黑体" pitchFamily="49" charset="-122"/>
                <a:sym typeface="Symbol" pitchFamily="18" charset="2"/>
              </a:rPr>
              <a:t>到</a:t>
            </a:r>
            <a:r>
              <a:rPr lang="en-US" altLang="zh-CN" dirty="0">
                <a:latin typeface="黑体" pitchFamily="49" charset="-122"/>
                <a:ea typeface="黑体" pitchFamily="49" charset="-122"/>
                <a:sym typeface="Symbol" pitchFamily="18" charset="2"/>
              </a:rPr>
              <a:t>y</a:t>
            </a:r>
            <a:r>
              <a:rPr lang="zh-CN" altLang="en-US" dirty="0">
                <a:latin typeface="黑体" pitchFamily="49" charset="-122"/>
                <a:ea typeface="黑体" pitchFamily="49" charset="-122"/>
                <a:sym typeface="Symbol" pitchFamily="18" charset="2"/>
              </a:rPr>
              <a:t>有路径，称</a:t>
            </a:r>
            <a:r>
              <a:rPr lang="en-US" altLang="zh-CN" dirty="0">
                <a:latin typeface="黑体" pitchFamily="49" charset="-122"/>
                <a:ea typeface="黑体" pitchFamily="49" charset="-122"/>
                <a:sym typeface="Symbol" pitchFamily="18" charset="2"/>
              </a:rPr>
              <a:t>x</a:t>
            </a:r>
            <a:r>
              <a:rPr lang="zh-CN" altLang="en-US" dirty="0">
                <a:latin typeface="黑体" pitchFamily="49" charset="-122"/>
                <a:ea typeface="黑体" pitchFamily="49" charset="-122"/>
                <a:sym typeface="Symbol" pitchFamily="18" charset="2"/>
              </a:rPr>
              <a:t>和</a:t>
            </a:r>
            <a:r>
              <a:rPr lang="en-US" altLang="zh-CN" dirty="0">
                <a:latin typeface="黑体" pitchFamily="49" charset="-122"/>
                <a:ea typeface="黑体" pitchFamily="49" charset="-122"/>
                <a:sym typeface="Symbol" pitchFamily="18" charset="2"/>
              </a:rPr>
              <a:t>y</a:t>
            </a:r>
            <a:r>
              <a:rPr lang="zh-CN" altLang="en-US" dirty="0">
                <a:latin typeface="黑体" pitchFamily="49" charset="-122"/>
                <a:ea typeface="黑体" pitchFamily="49" charset="-122"/>
                <a:sym typeface="Symbol" pitchFamily="18" charset="2"/>
              </a:rPr>
              <a:t>是连通的</a:t>
            </a:r>
          </a:p>
          <a:p>
            <a:pPr eaLnBrk="1" hangingPunct="1">
              <a:spcBef>
                <a:spcPct val="30000"/>
              </a:spcBef>
            </a:pPr>
            <a:r>
              <a:rPr lang="zh-CN" altLang="en-US" dirty="0">
                <a:latin typeface="黑体" pitchFamily="49" charset="-122"/>
                <a:ea typeface="黑体" pitchFamily="49" charset="-122"/>
                <a:sym typeface="Symbol" pitchFamily="18" charset="2"/>
              </a:rPr>
              <a:t>连通图：图中所有顶点都连通</a:t>
            </a:r>
          </a:p>
        </p:txBody>
      </p:sp>
      <p:grpSp>
        <p:nvGrpSpPr>
          <p:cNvPr id="2" name="Group 7"/>
          <p:cNvGrpSpPr>
            <a:grpSpLocks/>
          </p:cNvGrpSpPr>
          <p:nvPr/>
        </p:nvGrpSpPr>
        <p:grpSpPr bwMode="auto">
          <a:xfrm>
            <a:off x="5500694" y="3214702"/>
            <a:ext cx="2819400" cy="2286000"/>
            <a:chOff x="0" y="0"/>
            <a:chExt cx="1920" cy="1536"/>
          </a:xfrm>
        </p:grpSpPr>
        <p:sp>
          <p:nvSpPr>
            <p:cNvPr id="15388"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5389"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5390"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5391"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5392"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5393"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5394"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5395"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5396"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5397"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5398"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nvGrpSpPr>
          <p:cNvPr id="3" name="Group 19"/>
          <p:cNvGrpSpPr>
            <a:grpSpLocks/>
          </p:cNvGrpSpPr>
          <p:nvPr/>
        </p:nvGrpSpPr>
        <p:grpSpPr bwMode="auto">
          <a:xfrm>
            <a:off x="1857356" y="3214686"/>
            <a:ext cx="2895600" cy="2286000"/>
            <a:chOff x="0" y="0"/>
            <a:chExt cx="1824" cy="1440"/>
          </a:xfrm>
        </p:grpSpPr>
        <p:sp>
          <p:nvSpPr>
            <p:cNvPr id="15371" name="Line 20"/>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15372" name="Line 21"/>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15373" name="Line 22"/>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5374" name="Line 23"/>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5375" name="Line 24"/>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15376" name="Line 25"/>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15377" name="Line 26"/>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5378" name="Line 27"/>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15379" name="Line 28"/>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15380" name="Line 29"/>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4" name="Group 30"/>
            <p:cNvGrpSpPr>
              <a:grpSpLocks/>
            </p:cNvGrpSpPr>
            <p:nvPr/>
          </p:nvGrpSpPr>
          <p:grpSpPr bwMode="auto">
            <a:xfrm>
              <a:off x="0" y="0"/>
              <a:ext cx="1824" cy="1440"/>
              <a:chOff x="0" y="0"/>
              <a:chExt cx="1824" cy="1440"/>
            </a:xfrm>
          </p:grpSpPr>
          <p:sp>
            <p:nvSpPr>
              <p:cNvPr id="15382" name="Oval 31"/>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5383" name="Oval 32"/>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5384" name="Oval 33"/>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5385" name="Oval 34"/>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5386" name="Oval 35"/>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5387" name="Oval 36"/>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15369" name="Text Box 37"/>
          <p:cNvSpPr txBox="1">
            <a:spLocks noChangeArrowheads="1"/>
          </p:cNvSpPr>
          <p:nvPr/>
        </p:nvSpPr>
        <p:spPr bwMode="auto">
          <a:xfrm>
            <a:off x="2500298" y="5786454"/>
            <a:ext cx="1600200" cy="36933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i="0" dirty="0"/>
              <a:t>连通图</a:t>
            </a:r>
          </a:p>
        </p:txBody>
      </p:sp>
      <p:sp>
        <p:nvSpPr>
          <p:cNvPr id="15370" name="Text Box 38"/>
          <p:cNvSpPr txBox="1">
            <a:spLocks noChangeArrowheads="1"/>
          </p:cNvSpPr>
          <p:nvPr/>
        </p:nvSpPr>
        <p:spPr bwMode="auto">
          <a:xfrm>
            <a:off x="6039809" y="5811753"/>
            <a:ext cx="1600200" cy="36933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i="0" dirty="0"/>
              <a:t>非连通图</a:t>
            </a:r>
          </a:p>
        </p:txBody>
      </p:sp>
      <p:sp>
        <p:nvSpPr>
          <p:cNvPr id="39"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
        <p:nvSpPr>
          <p:cNvPr id="37" name="云形标注 36"/>
          <p:cNvSpPr/>
          <p:nvPr/>
        </p:nvSpPr>
        <p:spPr bwMode="auto">
          <a:xfrm>
            <a:off x="7215206" y="2643182"/>
            <a:ext cx="1571636" cy="983873"/>
          </a:xfrm>
          <a:prstGeom prst="cloudCallout">
            <a:avLst>
              <a:gd name="adj1" fmla="val -19540"/>
              <a:gd name="adj2" fmla="val 62500"/>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2</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到</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3</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没路径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linds(horizontal)">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 grpId="0"/>
      <p:bldP spid="15370" grpId="0"/>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04796" y="1123968"/>
            <a:ext cx="5715000" cy="685800"/>
          </a:xfrm>
        </p:spPr>
        <p:txBody>
          <a:bodyPr/>
          <a:lstStyle/>
          <a:p>
            <a:pPr algn="l" eaLnBrk="1" hangingPunct="1"/>
            <a:r>
              <a:rPr lang="zh-CN" altLang="en-US" sz="3200" dirty="0">
                <a:latin typeface="黑体" pitchFamily="49" charset="-122"/>
                <a:ea typeface="黑体" pitchFamily="49" charset="-122"/>
              </a:rPr>
              <a:t>七、子图</a:t>
            </a:r>
            <a:endParaRPr lang="en-US" altLang="zh-CN" sz="3200" dirty="0">
              <a:latin typeface="黑体" pitchFamily="49" charset="-122"/>
              <a:ea typeface="黑体" pitchFamily="49" charset="-122"/>
            </a:endParaRPr>
          </a:p>
        </p:txBody>
      </p:sp>
      <p:sp>
        <p:nvSpPr>
          <p:cNvPr id="16389" name="Rectangle 5"/>
          <p:cNvSpPr>
            <a:spLocks noGrp="1" noChangeArrowheads="1"/>
          </p:cNvSpPr>
          <p:nvPr>
            <p:ph type="body" idx="1"/>
          </p:nvPr>
        </p:nvSpPr>
        <p:spPr>
          <a:xfrm>
            <a:off x="428596" y="1962168"/>
            <a:ext cx="8763000" cy="4038600"/>
          </a:xfrm>
        </p:spPr>
        <p:txBody>
          <a:bodyPr/>
          <a:lstStyle/>
          <a:p>
            <a:pPr eaLnBrk="1" hangingPunct="1">
              <a:spcBef>
                <a:spcPct val="30000"/>
              </a:spcBef>
            </a:pPr>
            <a:r>
              <a:rPr lang="zh-CN" altLang="en-US" dirty="0">
                <a:latin typeface="+mn-ea"/>
              </a:rPr>
              <a:t>设有两个图 </a:t>
            </a:r>
            <a:r>
              <a:rPr lang="en-US" altLang="zh-CN" dirty="0">
                <a:latin typeface="+mn-ea"/>
              </a:rPr>
              <a:t>G＝(V, E) </a:t>
            </a:r>
            <a:r>
              <a:rPr lang="zh-CN" altLang="en-US" dirty="0">
                <a:latin typeface="+mn-ea"/>
              </a:rPr>
              <a:t>和 </a:t>
            </a:r>
            <a:r>
              <a:rPr lang="en-US" altLang="zh-CN" dirty="0">
                <a:latin typeface="+mn-ea"/>
              </a:rPr>
              <a:t>G’＝(V’, E’)。</a:t>
            </a:r>
            <a:r>
              <a:rPr lang="zh-CN" altLang="en-US" dirty="0">
                <a:latin typeface="+mn-ea"/>
              </a:rPr>
              <a:t>若 </a:t>
            </a:r>
            <a:r>
              <a:rPr lang="en-US" altLang="zh-CN" dirty="0">
                <a:latin typeface="+mn-ea"/>
              </a:rPr>
              <a:t>V’</a:t>
            </a:r>
            <a:r>
              <a:rPr lang="en-US" altLang="zh-CN" dirty="0">
                <a:latin typeface="+mn-ea"/>
                <a:sym typeface="Symbol" pitchFamily="18" charset="2"/>
              </a:rPr>
              <a:t></a:t>
            </a:r>
            <a:r>
              <a:rPr lang="en-US" altLang="zh-CN" dirty="0">
                <a:latin typeface="+mn-ea"/>
              </a:rPr>
              <a:t> V </a:t>
            </a:r>
            <a:r>
              <a:rPr lang="zh-CN" altLang="en-US" dirty="0">
                <a:latin typeface="+mn-ea"/>
              </a:rPr>
              <a:t>且 </a:t>
            </a:r>
            <a:r>
              <a:rPr lang="en-US" altLang="zh-CN" dirty="0">
                <a:latin typeface="+mn-ea"/>
              </a:rPr>
              <a:t>E’</a:t>
            </a:r>
            <a:r>
              <a:rPr lang="en-US" altLang="zh-CN" dirty="0">
                <a:latin typeface="+mn-ea"/>
                <a:sym typeface="Symbol" pitchFamily="18" charset="2"/>
              </a:rPr>
              <a:t></a:t>
            </a:r>
            <a:r>
              <a:rPr lang="en-US" altLang="zh-CN" dirty="0">
                <a:latin typeface="+mn-ea"/>
              </a:rPr>
              <a:t>E, </a:t>
            </a:r>
            <a:r>
              <a:rPr lang="zh-CN" altLang="en-US" dirty="0">
                <a:latin typeface="+mn-ea"/>
              </a:rPr>
              <a:t>称图</a:t>
            </a:r>
            <a:r>
              <a:rPr lang="en-US" altLang="zh-CN" dirty="0">
                <a:latin typeface="+mn-ea"/>
              </a:rPr>
              <a:t>G’</a:t>
            </a:r>
            <a:r>
              <a:rPr lang="zh-CN" altLang="en-US" dirty="0">
                <a:latin typeface="+mn-ea"/>
              </a:rPr>
              <a:t>是图</a:t>
            </a:r>
            <a:r>
              <a:rPr lang="en-US" altLang="zh-CN" dirty="0">
                <a:latin typeface="+mn-ea"/>
              </a:rPr>
              <a:t>G</a:t>
            </a:r>
            <a:r>
              <a:rPr lang="zh-CN" altLang="en-US" dirty="0">
                <a:latin typeface="+mn-ea"/>
              </a:rPr>
              <a:t>的子图。</a:t>
            </a:r>
            <a:endParaRPr lang="en-US" altLang="zh-CN" dirty="0">
              <a:latin typeface="+mn-ea"/>
            </a:endParaRPr>
          </a:p>
          <a:p>
            <a:pPr marL="0" indent="0" eaLnBrk="1" hangingPunct="1">
              <a:spcBef>
                <a:spcPct val="30000"/>
              </a:spcBef>
              <a:buNone/>
            </a:pPr>
            <a:r>
              <a:rPr lang="zh-CN" altLang="en-US" dirty="0">
                <a:solidFill>
                  <a:srgbClr val="FF0000"/>
                </a:solidFill>
                <a:latin typeface="+mn-ea"/>
              </a:rPr>
              <a:t>例：</a:t>
            </a:r>
            <a:r>
              <a:rPr lang="zh-CN" altLang="en-US" dirty="0">
                <a:latin typeface="+mn-ea"/>
              </a:rPr>
              <a:t>右图是左图的子图。</a:t>
            </a:r>
          </a:p>
        </p:txBody>
      </p:sp>
      <p:grpSp>
        <p:nvGrpSpPr>
          <p:cNvPr id="2" name="Group 7"/>
          <p:cNvGrpSpPr>
            <a:grpSpLocks/>
          </p:cNvGrpSpPr>
          <p:nvPr/>
        </p:nvGrpSpPr>
        <p:grpSpPr bwMode="auto">
          <a:xfrm>
            <a:off x="1448167" y="3789362"/>
            <a:ext cx="2895600" cy="2286000"/>
            <a:chOff x="0" y="0"/>
            <a:chExt cx="1824" cy="1440"/>
          </a:xfrm>
        </p:grpSpPr>
        <p:sp>
          <p:nvSpPr>
            <p:cNvPr id="16401"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16402" name="Line 9"/>
            <p:cNvSpPr>
              <a:spLocks noChangeShapeType="1"/>
            </p:cNvSpPr>
            <p:nvPr/>
          </p:nvSpPr>
          <p:spPr bwMode="auto">
            <a:xfrm>
              <a:off x="1296" y="245"/>
              <a:ext cx="0" cy="960"/>
            </a:xfrm>
            <a:prstGeom prst="line">
              <a:avLst/>
            </a:prstGeom>
            <a:noFill/>
            <a:ln w="38100">
              <a:solidFill>
                <a:schemeClr val="hlink"/>
              </a:solidFill>
              <a:round/>
              <a:headEnd/>
              <a:tailEnd/>
            </a:ln>
          </p:spPr>
          <p:txBody>
            <a:bodyPr wrap="none" lIns="0" rIns="0" anchor="ctr"/>
            <a:lstStyle/>
            <a:p>
              <a:endParaRPr lang="zh-CN" altLang="en-US" i="0"/>
            </a:p>
          </p:txBody>
        </p:sp>
        <p:sp>
          <p:nvSpPr>
            <p:cNvPr id="16403"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6404"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6405"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16406" name="Line 13"/>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16407" name="Line 14"/>
            <p:cNvSpPr>
              <a:spLocks noChangeShapeType="1"/>
            </p:cNvSpPr>
            <p:nvPr/>
          </p:nvSpPr>
          <p:spPr bwMode="auto">
            <a:xfrm flipH="1" flipV="1">
              <a:off x="144" y="821"/>
              <a:ext cx="288" cy="432"/>
            </a:xfrm>
            <a:prstGeom prst="line">
              <a:avLst/>
            </a:prstGeom>
            <a:noFill/>
            <a:ln w="38100">
              <a:solidFill>
                <a:schemeClr val="hlink"/>
              </a:solidFill>
              <a:round/>
              <a:headEnd/>
              <a:tailEnd/>
            </a:ln>
          </p:spPr>
          <p:txBody>
            <a:bodyPr wrap="none" lIns="0" rIns="0" anchor="ctr"/>
            <a:lstStyle/>
            <a:p>
              <a:endParaRPr lang="zh-CN" altLang="en-US" i="0"/>
            </a:p>
          </p:txBody>
        </p:sp>
        <p:sp>
          <p:nvSpPr>
            <p:cNvPr id="16408" name="Line 15"/>
            <p:cNvSpPr>
              <a:spLocks noChangeShapeType="1"/>
            </p:cNvSpPr>
            <p:nvPr/>
          </p:nvSpPr>
          <p:spPr bwMode="auto">
            <a:xfrm flipH="1">
              <a:off x="528" y="1301"/>
              <a:ext cx="720" cy="0"/>
            </a:xfrm>
            <a:prstGeom prst="line">
              <a:avLst/>
            </a:prstGeom>
            <a:noFill/>
            <a:ln w="38100">
              <a:solidFill>
                <a:schemeClr val="hlink"/>
              </a:solidFill>
              <a:round/>
              <a:headEnd/>
              <a:tailEnd/>
            </a:ln>
          </p:spPr>
          <p:txBody>
            <a:bodyPr wrap="none" lIns="0" rIns="0" anchor="ctr"/>
            <a:lstStyle/>
            <a:p>
              <a:endParaRPr lang="zh-CN" altLang="en-US" i="0"/>
            </a:p>
          </p:txBody>
        </p:sp>
        <p:sp>
          <p:nvSpPr>
            <p:cNvPr id="16409"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16410"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16412"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6413"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6414"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6415"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6416"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6417"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grpSp>
        <p:nvGrpSpPr>
          <p:cNvPr id="4" name="Group 25"/>
          <p:cNvGrpSpPr>
            <a:grpSpLocks/>
          </p:cNvGrpSpPr>
          <p:nvPr/>
        </p:nvGrpSpPr>
        <p:grpSpPr bwMode="auto">
          <a:xfrm>
            <a:off x="5434181" y="3789362"/>
            <a:ext cx="2286000" cy="2286000"/>
            <a:chOff x="0" y="0"/>
            <a:chExt cx="1440" cy="1440"/>
          </a:xfrm>
        </p:grpSpPr>
        <p:sp>
          <p:nvSpPr>
            <p:cNvPr id="16393" name="Line 26"/>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16394" name="Line 27"/>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6395" name="Line 28"/>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grpSp>
          <p:nvGrpSpPr>
            <p:cNvPr id="5" name="Group 29"/>
            <p:cNvGrpSpPr>
              <a:grpSpLocks/>
            </p:cNvGrpSpPr>
            <p:nvPr/>
          </p:nvGrpSpPr>
          <p:grpSpPr bwMode="auto">
            <a:xfrm>
              <a:off x="0" y="0"/>
              <a:ext cx="1440" cy="1440"/>
              <a:chOff x="0" y="0"/>
              <a:chExt cx="1440" cy="1440"/>
            </a:xfrm>
          </p:grpSpPr>
          <p:sp>
            <p:nvSpPr>
              <p:cNvPr id="16397" name="Oval 3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6398" name="Oval 3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6399" name="Oval 3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6400" name="Oval 3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34"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142984"/>
            <a:ext cx="5715000" cy="685800"/>
          </a:xfrm>
        </p:spPr>
        <p:txBody>
          <a:bodyPr/>
          <a:lstStyle/>
          <a:p>
            <a:pPr algn="l" eaLnBrk="1" hangingPunct="1"/>
            <a:r>
              <a:rPr lang="zh-CN" altLang="en-US" sz="3200" dirty="0">
                <a:latin typeface="黑体" pitchFamily="49" charset="-122"/>
                <a:ea typeface="黑体" pitchFamily="49" charset="-122"/>
              </a:rPr>
              <a:t>八、生成树</a:t>
            </a:r>
            <a:endParaRPr lang="en-US" altLang="zh-CN" sz="3200" dirty="0">
              <a:latin typeface="黑体" pitchFamily="49" charset="-122"/>
              <a:ea typeface="黑体" pitchFamily="49" charset="-122"/>
            </a:endParaRPr>
          </a:p>
        </p:txBody>
      </p:sp>
      <p:sp>
        <p:nvSpPr>
          <p:cNvPr id="17413" name="Rectangle 5"/>
          <p:cNvSpPr>
            <a:spLocks noGrp="1" noChangeArrowheads="1"/>
          </p:cNvSpPr>
          <p:nvPr>
            <p:ph type="body" idx="1"/>
          </p:nvPr>
        </p:nvSpPr>
        <p:spPr>
          <a:xfrm>
            <a:off x="381000" y="1981184"/>
            <a:ext cx="8763000" cy="4038600"/>
          </a:xfrm>
        </p:spPr>
        <p:txBody>
          <a:bodyPr/>
          <a:lstStyle/>
          <a:p>
            <a:pPr eaLnBrk="1" hangingPunct="1">
              <a:spcBef>
                <a:spcPct val="30000"/>
              </a:spcBef>
            </a:pPr>
            <a:r>
              <a:rPr lang="zh-CN" altLang="en-US" dirty="0">
                <a:latin typeface="黑体" pitchFamily="49" charset="-122"/>
                <a:ea typeface="黑体" pitchFamily="49" charset="-122"/>
              </a:rPr>
              <a:t>一个连通图的生成树是一个极小连通子图，它含有图中全部</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个顶点，但只有足以构成一棵树的</a:t>
            </a:r>
            <a:r>
              <a:rPr lang="en-US" altLang="zh-CN" dirty="0">
                <a:latin typeface="黑体" pitchFamily="49" charset="-122"/>
                <a:ea typeface="黑体" pitchFamily="49" charset="-122"/>
              </a:rPr>
              <a:t>n-1</a:t>
            </a:r>
            <a:r>
              <a:rPr lang="zh-CN" altLang="en-US" dirty="0">
                <a:latin typeface="黑体" pitchFamily="49" charset="-122"/>
                <a:ea typeface="黑体" pitchFamily="49" charset="-122"/>
              </a:rPr>
              <a:t>条边</a:t>
            </a:r>
          </a:p>
        </p:txBody>
      </p:sp>
      <p:grpSp>
        <p:nvGrpSpPr>
          <p:cNvPr id="2" name="Group 7"/>
          <p:cNvGrpSpPr>
            <a:grpSpLocks/>
          </p:cNvGrpSpPr>
          <p:nvPr/>
        </p:nvGrpSpPr>
        <p:grpSpPr bwMode="auto">
          <a:xfrm>
            <a:off x="1571604" y="3429000"/>
            <a:ext cx="2895600" cy="2286000"/>
            <a:chOff x="0" y="0"/>
            <a:chExt cx="1824" cy="1440"/>
          </a:xfrm>
        </p:grpSpPr>
        <p:sp>
          <p:nvSpPr>
            <p:cNvPr id="17429"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17430" name="Line 9"/>
            <p:cNvSpPr>
              <a:spLocks noChangeShapeType="1"/>
            </p:cNvSpPr>
            <p:nvPr/>
          </p:nvSpPr>
          <p:spPr bwMode="auto">
            <a:xfrm>
              <a:off x="1296" y="245"/>
              <a:ext cx="0" cy="960"/>
            </a:xfrm>
            <a:prstGeom prst="line">
              <a:avLst/>
            </a:prstGeom>
            <a:noFill/>
            <a:ln w="38100">
              <a:solidFill>
                <a:schemeClr val="hlink"/>
              </a:solidFill>
              <a:round/>
              <a:headEnd/>
              <a:tailEnd/>
            </a:ln>
          </p:spPr>
          <p:txBody>
            <a:bodyPr wrap="none" lIns="0" rIns="0" anchor="ctr"/>
            <a:lstStyle/>
            <a:p>
              <a:endParaRPr lang="zh-CN" altLang="en-US" i="0"/>
            </a:p>
          </p:txBody>
        </p:sp>
        <p:sp>
          <p:nvSpPr>
            <p:cNvPr id="17431"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7432" name="Line 11"/>
            <p:cNvSpPr>
              <a:spLocks noChangeShapeType="1"/>
            </p:cNvSpPr>
            <p:nvPr/>
          </p:nvSpPr>
          <p:spPr bwMode="auto">
            <a:xfrm flipH="1">
              <a:off x="192" y="197"/>
              <a:ext cx="240" cy="432"/>
            </a:xfrm>
            <a:prstGeom prst="line">
              <a:avLst/>
            </a:prstGeom>
            <a:noFill/>
            <a:ln w="38100">
              <a:solidFill>
                <a:schemeClr val="hlink"/>
              </a:solidFill>
              <a:round/>
              <a:headEnd/>
              <a:tailEnd/>
            </a:ln>
          </p:spPr>
          <p:txBody>
            <a:bodyPr wrap="none" lIns="0" rIns="0" anchor="ctr"/>
            <a:lstStyle/>
            <a:p>
              <a:endParaRPr lang="zh-CN" altLang="en-US" i="0"/>
            </a:p>
          </p:txBody>
        </p:sp>
        <p:sp>
          <p:nvSpPr>
            <p:cNvPr id="17433"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17434" name="Line 13"/>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17435" name="Line 14"/>
            <p:cNvSpPr>
              <a:spLocks noChangeShapeType="1"/>
            </p:cNvSpPr>
            <p:nvPr/>
          </p:nvSpPr>
          <p:spPr bwMode="auto">
            <a:xfrm flipH="1" flipV="1">
              <a:off x="144" y="821"/>
              <a:ext cx="288" cy="432"/>
            </a:xfrm>
            <a:prstGeom prst="line">
              <a:avLst/>
            </a:prstGeom>
            <a:noFill/>
            <a:ln w="38100">
              <a:solidFill>
                <a:schemeClr val="hlink"/>
              </a:solidFill>
              <a:round/>
              <a:headEnd/>
              <a:tailEnd/>
            </a:ln>
          </p:spPr>
          <p:txBody>
            <a:bodyPr wrap="none" lIns="0" rIns="0" anchor="ctr"/>
            <a:lstStyle/>
            <a:p>
              <a:endParaRPr lang="zh-CN" altLang="en-US" i="0"/>
            </a:p>
          </p:txBody>
        </p:sp>
        <p:sp>
          <p:nvSpPr>
            <p:cNvPr id="17436" name="Line 15"/>
            <p:cNvSpPr>
              <a:spLocks noChangeShapeType="1"/>
            </p:cNvSpPr>
            <p:nvPr/>
          </p:nvSpPr>
          <p:spPr bwMode="auto">
            <a:xfrm flipH="1">
              <a:off x="528" y="1301"/>
              <a:ext cx="720" cy="0"/>
            </a:xfrm>
            <a:prstGeom prst="line">
              <a:avLst/>
            </a:prstGeom>
            <a:noFill/>
            <a:ln w="38100">
              <a:solidFill>
                <a:schemeClr val="hlink"/>
              </a:solidFill>
              <a:round/>
              <a:headEnd/>
              <a:tailEnd/>
            </a:ln>
          </p:spPr>
          <p:txBody>
            <a:bodyPr wrap="none" lIns="0" rIns="0" anchor="ctr"/>
            <a:lstStyle/>
            <a:p>
              <a:endParaRPr lang="zh-CN" altLang="en-US" i="0"/>
            </a:p>
          </p:txBody>
        </p:sp>
        <p:sp>
          <p:nvSpPr>
            <p:cNvPr id="17437"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17438" name="Line 17"/>
            <p:cNvSpPr>
              <a:spLocks noChangeShapeType="1"/>
            </p:cNvSpPr>
            <p:nvPr/>
          </p:nvSpPr>
          <p:spPr bwMode="auto">
            <a:xfrm flipH="1">
              <a:off x="1344" y="821"/>
              <a:ext cx="336" cy="480"/>
            </a:xfrm>
            <a:prstGeom prst="line">
              <a:avLst/>
            </a:prstGeom>
            <a:noFill/>
            <a:ln w="38100">
              <a:solidFill>
                <a:schemeClr val="hlink"/>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17440"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7441"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7442"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7443"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7444"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7445"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grpSp>
        <p:nvGrpSpPr>
          <p:cNvPr id="4" name="Group 25"/>
          <p:cNvGrpSpPr>
            <a:grpSpLocks/>
          </p:cNvGrpSpPr>
          <p:nvPr/>
        </p:nvGrpSpPr>
        <p:grpSpPr bwMode="auto">
          <a:xfrm>
            <a:off x="5429256" y="3429000"/>
            <a:ext cx="2895600" cy="2286000"/>
            <a:chOff x="0" y="0"/>
            <a:chExt cx="1824" cy="1440"/>
          </a:xfrm>
        </p:grpSpPr>
        <p:sp>
          <p:nvSpPr>
            <p:cNvPr id="17417" name="Line 26"/>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17418" name="Line 27"/>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7419" name="Line 28"/>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7420" name="Line 29"/>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17421" name="Line 30"/>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5" name="Group 31"/>
            <p:cNvGrpSpPr>
              <a:grpSpLocks/>
            </p:cNvGrpSpPr>
            <p:nvPr/>
          </p:nvGrpSpPr>
          <p:grpSpPr bwMode="auto">
            <a:xfrm>
              <a:off x="0" y="0"/>
              <a:ext cx="1824" cy="1440"/>
              <a:chOff x="0" y="0"/>
              <a:chExt cx="1824" cy="1440"/>
            </a:xfrm>
          </p:grpSpPr>
          <p:sp>
            <p:nvSpPr>
              <p:cNvPr id="17423" name="Oval 32"/>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7424" name="Oval 33"/>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7425" name="Oval 34"/>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7426" name="Oval 35"/>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7427" name="Oval 36"/>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7428" name="Oval 37"/>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38"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
        <p:nvSpPr>
          <p:cNvPr id="6" name="文本框 5">
            <a:extLst>
              <a:ext uri="{FF2B5EF4-FFF2-40B4-BE49-F238E27FC236}">
                <a16:creationId xmlns:a16="http://schemas.microsoft.com/office/drawing/2014/main" id="{F5455E6A-A2BF-AD94-5264-57E7FBC5EC9E}"/>
              </a:ext>
            </a:extLst>
          </p:cNvPr>
          <p:cNvSpPr txBox="1"/>
          <p:nvPr/>
        </p:nvSpPr>
        <p:spPr>
          <a:xfrm>
            <a:off x="1002806" y="6042667"/>
            <a:ext cx="2966396"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生成树不唯一。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7544" y="1124744"/>
            <a:ext cx="8208912" cy="1045840"/>
          </a:xfrm>
        </p:spPr>
        <p:txBody>
          <a:bodyPr/>
          <a:lstStyle/>
          <a:p>
            <a:pPr algn="l" eaLnBrk="1" hangingPunct="1"/>
            <a:r>
              <a:rPr lang="zh-CN" altLang="zh-CN" sz="2800" dirty="0">
                <a:solidFill>
                  <a:schemeClr val="tx1"/>
                </a:solidFill>
                <a:latin typeface="黑体" pitchFamily="49" charset="-122"/>
                <a:ea typeface="黑体" pitchFamily="49" charset="-122"/>
                <a:cs typeface="+mn-cs"/>
              </a:rPr>
              <a:t>图结点的邻接关系，</a:t>
            </a:r>
            <a:r>
              <a:rPr lang="zh-CN" altLang="en-US" sz="2800" dirty="0">
                <a:solidFill>
                  <a:schemeClr val="tx1"/>
                </a:solidFill>
                <a:latin typeface="黑体" pitchFamily="49" charset="-122"/>
                <a:ea typeface="黑体" pitchFamily="49" charset="-122"/>
                <a:cs typeface="+mn-cs"/>
              </a:rPr>
              <a:t>事物的</a:t>
            </a:r>
            <a:r>
              <a:rPr lang="zh-CN" altLang="zh-CN" sz="2800" dirty="0">
                <a:solidFill>
                  <a:schemeClr val="tx1"/>
                </a:solidFill>
                <a:latin typeface="黑体" pitchFamily="49" charset="-122"/>
                <a:ea typeface="黑体" pitchFamily="49" charset="-122"/>
                <a:cs typeface="+mn-cs"/>
              </a:rPr>
              <a:t>普遍</a:t>
            </a:r>
            <a:r>
              <a:rPr lang="zh-CN" altLang="en-US" sz="2800" dirty="0">
                <a:solidFill>
                  <a:schemeClr val="tx1"/>
                </a:solidFill>
                <a:latin typeface="黑体" pitchFamily="49" charset="-122"/>
                <a:ea typeface="黑体" pitchFamily="49" charset="-122"/>
                <a:cs typeface="+mn-cs"/>
              </a:rPr>
              <a:t>联系</a:t>
            </a:r>
            <a:r>
              <a:rPr lang="zh-CN" altLang="zh-CN" sz="2800" dirty="0">
                <a:solidFill>
                  <a:schemeClr val="tx1"/>
                </a:solidFill>
                <a:latin typeface="黑体" pitchFamily="49" charset="-122"/>
                <a:ea typeface="黑体" pitchFamily="49" charset="-122"/>
                <a:cs typeface="+mn-cs"/>
              </a:rPr>
              <a:t>性</a:t>
            </a:r>
            <a:r>
              <a:rPr lang="zh-CN" altLang="en-US" sz="2800" dirty="0">
                <a:solidFill>
                  <a:schemeClr val="tx1"/>
                </a:solidFill>
                <a:latin typeface="黑体" pitchFamily="49" charset="-122"/>
                <a:ea typeface="黑体" pitchFamily="49" charset="-122"/>
                <a:cs typeface="+mn-cs"/>
              </a:rPr>
              <a:t>。</a:t>
            </a:r>
            <a:br>
              <a:rPr lang="en-US" altLang="zh-CN" sz="2800" dirty="0">
                <a:solidFill>
                  <a:schemeClr val="tx1"/>
                </a:solidFill>
                <a:latin typeface="黑体" pitchFamily="49" charset="-122"/>
                <a:ea typeface="黑体" pitchFamily="49" charset="-122"/>
                <a:cs typeface="+mn-cs"/>
              </a:rPr>
            </a:br>
            <a:r>
              <a:rPr lang="en-US" altLang="zh-CN" sz="2800" dirty="0">
                <a:solidFill>
                  <a:schemeClr val="tx1"/>
                </a:solidFill>
                <a:latin typeface="黑体" pitchFamily="49" charset="-122"/>
                <a:ea typeface="黑体" pitchFamily="49" charset="-122"/>
                <a:cs typeface="+mn-cs"/>
              </a:rPr>
              <a:t>5G</a:t>
            </a:r>
            <a:r>
              <a:rPr lang="zh-CN" altLang="en-US" sz="2800" dirty="0">
                <a:solidFill>
                  <a:schemeClr val="tx1"/>
                </a:solidFill>
                <a:latin typeface="黑体" pitchFamily="49" charset="-122"/>
                <a:ea typeface="黑体" pitchFamily="49" charset="-122"/>
                <a:cs typeface="+mn-cs"/>
              </a:rPr>
              <a:t>开启</a:t>
            </a:r>
            <a:r>
              <a:rPr lang="zh-CN" altLang="zh-CN" sz="2800" dirty="0">
                <a:solidFill>
                  <a:schemeClr val="tx1"/>
                </a:solidFill>
                <a:latin typeface="黑体" pitchFamily="49" charset="-122"/>
                <a:ea typeface="黑体" pitchFamily="49" charset="-122"/>
                <a:cs typeface="+mn-cs"/>
              </a:rPr>
              <a:t>万物互联</a:t>
            </a:r>
            <a:r>
              <a:rPr lang="zh-CN" altLang="en-US" sz="2800" dirty="0">
                <a:solidFill>
                  <a:schemeClr val="tx1"/>
                </a:solidFill>
                <a:latin typeface="黑体" pitchFamily="49" charset="-122"/>
                <a:ea typeface="黑体" pitchFamily="49" charset="-122"/>
                <a:cs typeface="+mn-cs"/>
              </a:rPr>
              <a:t>时代。</a:t>
            </a:r>
            <a:endParaRPr lang="en-US" altLang="zh-CN" sz="2800" dirty="0">
              <a:solidFill>
                <a:schemeClr val="tx1"/>
              </a:solidFill>
              <a:latin typeface="黑体" pitchFamily="49" charset="-122"/>
              <a:ea typeface="黑体" pitchFamily="49" charset="-122"/>
              <a:cs typeface="+mn-cs"/>
            </a:endParaRPr>
          </a:p>
        </p:txBody>
      </p:sp>
      <p:sp>
        <p:nvSpPr>
          <p:cNvPr id="38" name="Text Box 4"/>
          <p:cNvSpPr txBox="1">
            <a:spLocks noChangeArrowheads="1"/>
          </p:cNvSpPr>
          <p:nvPr/>
        </p:nvSpPr>
        <p:spPr bwMode="auto">
          <a:xfrm>
            <a:off x="632855" y="117186"/>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关于图的思考</a:t>
            </a:r>
          </a:p>
        </p:txBody>
      </p:sp>
      <p:sp>
        <p:nvSpPr>
          <p:cNvPr id="39" name="文本框 38">
            <a:extLst>
              <a:ext uri="{FF2B5EF4-FFF2-40B4-BE49-F238E27FC236}">
                <a16:creationId xmlns:a16="http://schemas.microsoft.com/office/drawing/2014/main" id="{C0C3541B-60D4-49A6-9591-C0A0BA35317C}"/>
              </a:ext>
            </a:extLst>
          </p:cNvPr>
          <p:cNvSpPr txBox="1"/>
          <p:nvPr/>
        </p:nvSpPr>
        <p:spPr>
          <a:xfrm>
            <a:off x="471390" y="2348880"/>
            <a:ext cx="8781130" cy="4401205"/>
          </a:xfrm>
          <a:prstGeom prst="rect">
            <a:avLst/>
          </a:prstGeom>
          <a:noFill/>
        </p:spPr>
        <p:txBody>
          <a:bodyPr wrap="square">
            <a:spAutoFit/>
          </a:bodyPr>
          <a:lstStyle/>
          <a:p>
            <a:r>
              <a:rPr lang="en-US" altLang="zh-CN" sz="2800" b="0" i="0" dirty="0">
                <a:latin typeface="黑体" pitchFamily="49" charset="-122"/>
                <a:ea typeface="黑体" pitchFamily="49" charset="-122"/>
              </a:rPr>
              <a:t>2G </a:t>
            </a:r>
            <a:r>
              <a:rPr lang="zh-CN" altLang="en-US" sz="2800" b="0" i="0" dirty="0">
                <a:latin typeface="黑体" pitchFamily="49" charset="-122"/>
                <a:ea typeface="黑体" pitchFamily="49" charset="-122"/>
              </a:rPr>
              <a:t>开启了 </a:t>
            </a:r>
            <a:r>
              <a:rPr lang="en-US" altLang="zh-CN" sz="2800" b="0" i="0" dirty="0">
                <a:latin typeface="黑体" pitchFamily="49" charset="-122"/>
                <a:ea typeface="黑体" pitchFamily="49" charset="-122"/>
              </a:rPr>
              <a:t>txt</a:t>
            </a:r>
            <a:r>
              <a:rPr lang="zh-CN" altLang="en-US" sz="2800" b="0" i="0" dirty="0">
                <a:latin typeface="黑体" pitchFamily="49" charset="-122"/>
                <a:ea typeface="黑体" pitchFamily="49" charset="-122"/>
              </a:rPr>
              <a:t>（文本）的时代，</a:t>
            </a:r>
            <a:r>
              <a:rPr lang="en-US" altLang="zh-CN" sz="2800" b="0" i="0" dirty="0">
                <a:latin typeface="黑体" pitchFamily="49" charset="-122"/>
                <a:ea typeface="黑体" pitchFamily="49" charset="-122"/>
              </a:rPr>
              <a:t>3G </a:t>
            </a:r>
            <a:r>
              <a:rPr lang="zh-CN" altLang="en-US" sz="2800" b="0" i="0" dirty="0">
                <a:latin typeface="黑体" pitchFamily="49" charset="-122"/>
                <a:ea typeface="黑体" pitchFamily="49" charset="-122"/>
              </a:rPr>
              <a:t>开启了 </a:t>
            </a:r>
            <a:r>
              <a:rPr lang="en-US" altLang="zh-CN" sz="2800" b="0" i="0" dirty="0">
                <a:latin typeface="黑体" pitchFamily="49" charset="-122"/>
                <a:ea typeface="黑体" pitchFamily="49" charset="-122"/>
              </a:rPr>
              <a:t>jpg</a:t>
            </a:r>
            <a:r>
              <a:rPr lang="zh-CN" altLang="en-US" sz="2800" b="0" i="0" dirty="0">
                <a:latin typeface="黑体" pitchFamily="49" charset="-122"/>
                <a:ea typeface="黑体" pitchFamily="49" charset="-122"/>
              </a:rPr>
              <a:t>（图片）的时代，</a:t>
            </a:r>
            <a:r>
              <a:rPr lang="en-US" altLang="zh-CN" sz="2800" b="0" i="0" dirty="0">
                <a:latin typeface="黑体" pitchFamily="49" charset="-122"/>
                <a:ea typeface="黑体" pitchFamily="49" charset="-122"/>
              </a:rPr>
              <a:t>4G </a:t>
            </a:r>
            <a:r>
              <a:rPr lang="zh-CN" altLang="en-US" sz="2800" b="0" i="0" dirty="0">
                <a:latin typeface="黑体" pitchFamily="49" charset="-122"/>
                <a:ea typeface="黑体" pitchFamily="49" charset="-122"/>
              </a:rPr>
              <a:t>开启了 </a:t>
            </a:r>
            <a:r>
              <a:rPr lang="en-US" altLang="zh-CN" sz="2800" b="0" i="0" dirty="0" err="1">
                <a:latin typeface="黑体" pitchFamily="49" charset="-122"/>
                <a:ea typeface="黑体" pitchFamily="49" charset="-122"/>
              </a:rPr>
              <a:t>avi</a:t>
            </a:r>
            <a:r>
              <a:rPr lang="zh-CN" altLang="en-US" sz="2800" b="0" i="0" dirty="0">
                <a:latin typeface="黑体" pitchFamily="49" charset="-122"/>
                <a:ea typeface="黑体" pitchFamily="49" charset="-122"/>
              </a:rPr>
              <a:t>（视频）的时代，</a:t>
            </a:r>
            <a:r>
              <a:rPr lang="en-US" altLang="zh-CN" sz="2800" b="0" i="0" dirty="0">
                <a:latin typeface="黑体" pitchFamily="49" charset="-122"/>
                <a:ea typeface="黑体" pitchFamily="49" charset="-122"/>
              </a:rPr>
              <a:t>5G </a:t>
            </a:r>
            <a:r>
              <a:rPr lang="zh-CN" altLang="en-US" sz="2800" b="0" i="0" dirty="0">
                <a:latin typeface="黑体" pitchFamily="49" charset="-122"/>
                <a:ea typeface="黑体" pitchFamily="49" charset="-122"/>
              </a:rPr>
              <a:t>将开启万物互联的时代。</a:t>
            </a:r>
            <a:endParaRPr lang="en-US" altLang="zh-CN" sz="2800" b="0" i="0" dirty="0">
              <a:latin typeface="黑体" pitchFamily="49" charset="-122"/>
              <a:ea typeface="黑体" pitchFamily="49" charset="-122"/>
            </a:endParaRPr>
          </a:p>
          <a:p>
            <a:endParaRPr lang="en-US" altLang="zh-CN" sz="2800" i="0" dirty="0">
              <a:latin typeface="黑体" pitchFamily="49" charset="-122"/>
              <a:ea typeface="黑体" pitchFamily="49" charset="-122"/>
            </a:endParaRPr>
          </a:p>
          <a:p>
            <a:r>
              <a:rPr lang="en-US" altLang="zh-CN" sz="2800" b="0" i="0" dirty="0">
                <a:latin typeface="黑体" pitchFamily="49" charset="-122"/>
                <a:ea typeface="黑体" pitchFamily="49" charset="-122"/>
              </a:rPr>
              <a:t>5G</a:t>
            </a:r>
            <a:r>
              <a:rPr lang="zh-CN" altLang="en-US" sz="2800" b="0" i="0" dirty="0">
                <a:latin typeface="黑体" pitchFamily="49" charset="-122"/>
                <a:ea typeface="黑体" pitchFamily="49" charset="-122"/>
              </a:rPr>
              <a:t>的特点：超高速、低延时、海量连接、泛在网、低功耗。</a:t>
            </a:r>
            <a:endParaRPr lang="en-US" altLang="zh-CN" sz="2800" b="0" i="0" dirty="0">
              <a:latin typeface="黑体" pitchFamily="49" charset="-122"/>
              <a:ea typeface="黑体" pitchFamily="49" charset="-122"/>
            </a:endParaRPr>
          </a:p>
          <a:p>
            <a:endParaRPr lang="en-US" altLang="zh-CN" sz="2800" i="0" dirty="0">
              <a:latin typeface="黑体" pitchFamily="49" charset="-122"/>
              <a:ea typeface="黑体" pitchFamily="49" charset="-122"/>
            </a:endParaRPr>
          </a:p>
          <a:p>
            <a:r>
              <a:rPr lang="en-US" altLang="zh-CN" sz="2800" b="0" i="0" dirty="0">
                <a:latin typeface="黑体" pitchFamily="49" charset="-122"/>
                <a:ea typeface="黑体" pitchFamily="49" charset="-122"/>
              </a:rPr>
              <a:t>5G</a:t>
            </a:r>
            <a:r>
              <a:rPr lang="zh-CN" altLang="en-US" sz="2800" b="0" i="0" dirty="0">
                <a:latin typeface="黑体" pitchFamily="49" charset="-122"/>
                <a:ea typeface="黑体" pitchFamily="49" charset="-122"/>
              </a:rPr>
              <a:t>将实现“随时随地万物接入”。</a:t>
            </a:r>
            <a:r>
              <a:rPr lang="en-US" altLang="zh-CN" sz="2800" b="0" i="0" dirty="0">
                <a:latin typeface="黑体" pitchFamily="49" charset="-122"/>
                <a:ea typeface="黑体" pitchFamily="49" charset="-122"/>
              </a:rPr>
              <a:t>1G</a:t>
            </a:r>
            <a:r>
              <a:rPr lang="zh-CN" altLang="en-US" sz="2800" b="0" i="0" dirty="0">
                <a:latin typeface="黑体" pitchFamily="49" charset="-122"/>
                <a:ea typeface="黑体" pitchFamily="49" charset="-122"/>
              </a:rPr>
              <a:t>到</a:t>
            </a:r>
            <a:r>
              <a:rPr lang="en-US" altLang="zh-CN" sz="2800" b="0" i="0" dirty="0">
                <a:latin typeface="黑体" pitchFamily="49" charset="-122"/>
                <a:ea typeface="黑体" pitchFamily="49" charset="-122"/>
              </a:rPr>
              <a:t>4G</a:t>
            </a:r>
            <a:r>
              <a:rPr lang="zh-CN" altLang="en-US" sz="2800" b="0" i="0" dirty="0">
                <a:latin typeface="黑体" pitchFamily="49" charset="-122"/>
                <a:ea typeface="黑体" pitchFamily="49" charset="-122"/>
              </a:rPr>
              <a:t>解决的主要是人与人之间的通信，而</a:t>
            </a:r>
            <a:r>
              <a:rPr lang="en-US" altLang="zh-CN" sz="2800" b="0" i="0" dirty="0">
                <a:latin typeface="黑体" pitchFamily="49" charset="-122"/>
                <a:ea typeface="黑体" pitchFamily="49" charset="-122"/>
              </a:rPr>
              <a:t>5G</a:t>
            </a:r>
            <a:r>
              <a:rPr lang="zh-CN" altLang="en-US" sz="2800" b="0" i="0" dirty="0">
                <a:latin typeface="黑体" pitchFamily="49" charset="-122"/>
                <a:ea typeface="黑体" pitchFamily="49" charset="-122"/>
              </a:rPr>
              <a:t>则侧重解决人与物、物与物之间的通信，可以实现真正的“广义物联网”。</a:t>
            </a:r>
          </a:p>
        </p:txBody>
      </p:sp>
    </p:spTree>
    <p:extLst>
      <p:ext uri="{BB962C8B-B14F-4D97-AF65-F5344CB8AC3E}">
        <p14:creationId xmlns:p14="http://schemas.microsoft.com/office/powerpoint/2010/main" val="1967754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28670" y="1052530"/>
            <a:ext cx="6629400" cy="685800"/>
          </a:xfrm>
        </p:spPr>
        <p:txBody>
          <a:bodyPr/>
          <a:lstStyle/>
          <a:p>
            <a:pPr algn="l" eaLnBrk="1" hangingPunct="1"/>
            <a:r>
              <a:rPr lang="zh-CN" altLang="en-US" sz="3200" dirty="0">
                <a:latin typeface="黑体" pitchFamily="49" charset="-122"/>
                <a:ea typeface="黑体" pitchFamily="49" charset="-122"/>
              </a:rPr>
              <a:t>一、邻接矩阵(</a:t>
            </a:r>
            <a:r>
              <a:rPr lang="en-US" altLang="zh-CN" sz="3200" dirty="0">
                <a:latin typeface="黑体" pitchFamily="49" charset="-122"/>
                <a:ea typeface="黑体" pitchFamily="49" charset="-122"/>
              </a:rPr>
              <a:t>Adjacency Matrix)</a:t>
            </a:r>
          </a:p>
        </p:txBody>
      </p:sp>
      <p:sp>
        <p:nvSpPr>
          <p:cNvPr id="18437" name="Rectangle 5"/>
          <p:cNvSpPr>
            <a:spLocks noGrp="1" noChangeArrowheads="1"/>
          </p:cNvSpPr>
          <p:nvPr>
            <p:ph type="body" idx="1"/>
          </p:nvPr>
        </p:nvSpPr>
        <p:spPr>
          <a:xfrm>
            <a:off x="452470" y="189073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邻接矩阵：记录图中各顶点之间关系的二维数组。</a:t>
            </a:r>
          </a:p>
          <a:p>
            <a:pPr eaLnBrk="1" hangingPunct="1">
              <a:lnSpc>
                <a:spcPct val="90000"/>
              </a:lnSpc>
              <a:spcBef>
                <a:spcPct val="30000"/>
              </a:spcBef>
            </a:pPr>
            <a:r>
              <a:rPr lang="zh-CN" altLang="en-US" dirty="0">
                <a:latin typeface="黑体" pitchFamily="49" charset="-122"/>
                <a:ea typeface="黑体" pitchFamily="49" charset="-122"/>
              </a:rPr>
              <a:t>对于不带权的图，以1表示两顶点存在边(或弧)(相邻接)，以0表示两顶点不邻接，即</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0"/>
              </a:spcBef>
              <a:buFont typeface="Wingdings" pitchFamily="2" charset="2"/>
              <a:buNone/>
            </a:pPr>
            <a:r>
              <a:rPr lang="zh-CN" altLang="en-US" dirty="0">
                <a:latin typeface="黑体" pitchFamily="49" charset="-122"/>
                <a:ea typeface="黑体" pitchFamily="49" charset="-122"/>
              </a:rPr>
              <a:t>             1   如果(</a:t>
            </a:r>
            <a:r>
              <a:rPr lang="en-US" altLang="zh-CN" dirty="0" err="1">
                <a:latin typeface="黑体" pitchFamily="49" charset="-122"/>
                <a:ea typeface="黑体" pitchFamily="49" charset="-122"/>
              </a:rPr>
              <a:t>i,j</a:t>
            </a:r>
            <a:r>
              <a:rPr lang="en-US" altLang="zh-CN" dirty="0">
                <a:latin typeface="黑体" pitchFamily="49" charset="-122"/>
                <a:ea typeface="黑体" pitchFamily="49" charset="-122"/>
              </a:rPr>
              <a:t>)</a:t>
            </a:r>
            <a:r>
              <a:rPr lang="en-US" altLang="zh-CN" dirty="0">
                <a:latin typeface="黑体" pitchFamily="49" charset="-122"/>
                <a:ea typeface="黑体" pitchFamily="49" charset="-122"/>
                <a:sym typeface="Symbol" pitchFamily="18" charset="2"/>
              </a:rPr>
              <a:t>E </a:t>
            </a:r>
            <a:r>
              <a:rPr lang="zh-CN" altLang="en-US" dirty="0">
                <a:latin typeface="黑体" pitchFamily="49" charset="-122"/>
                <a:ea typeface="黑体" pitchFamily="49" charset="-122"/>
                <a:sym typeface="Symbol" pitchFamily="18" charset="2"/>
              </a:rPr>
              <a:t>或 &lt;</a:t>
            </a:r>
            <a:r>
              <a:rPr lang="en-US" altLang="zh-CN" dirty="0" err="1">
                <a:latin typeface="黑体" pitchFamily="49" charset="-122"/>
                <a:ea typeface="黑体" pitchFamily="49" charset="-122"/>
                <a:sym typeface="Symbol" pitchFamily="18" charset="2"/>
              </a:rPr>
              <a:t>i,j</a:t>
            </a:r>
            <a:r>
              <a:rPr lang="en-US" altLang="zh-CN" dirty="0">
                <a:latin typeface="黑体" pitchFamily="49" charset="-122"/>
                <a:ea typeface="黑体" pitchFamily="49" charset="-122"/>
                <a:sym typeface="Symbol" pitchFamily="18" charset="2"/>
              </a:rPr>
              <a:t>&gt;E</a:t>
            </a:r>
            <a:endParaRPr lang="en-US" altLang="zh-CN" dirty="0">
              <a:latin typeface="黑体" pitchFamily="49" charset="-122"/>
              <a:ea typeface="黑体" pitchFamily="49" charset="-122"/>
            </a:endParaRP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A[</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][j] = </a:t>
            </a:r>
          </a:p>
          <a:p>
            <a:pPr eaLnBrk="1" hangingPunct="1">
              <a:lnSpc>
                <a:spcPct val="90000"/>
              </a:lnSpc>
              <a:spcBef>
                <a:spcPct val="0"/>
              </a:spcBef>
              <a:buFont typeface="Wingdings" pitchFamily="2" charset="2"/>
              <a:buNone/>
            </a:pPr>
            <a:r>
              <a:rPr lang="zh-CN" altLang="en-US" dirty="0">
                <a:latin typeface="黑体" pitchFamily="49" charset="-122"/>
                <a:ea typeface="黑体" pitchFamily="49" charset="-122"/>
              </a:rPr>
              <a:t>			   0   其它</a:t>
            </a:r>
          </a:p>
        </p:txBody>
      </p:sp>
      <p:sp>
        <p:nvSpPr>
          <p:cNvPr id="18439" name="AutoShape 7"/>
          <p:cNvSpPr>
            <a:spLocks/>
          </p:cNvSpPr>
          <p:nvPr/>
        </p:nvSpPr>
        <p:spPr bwMode="auto">
          <a:xfrm>
            <a:off x="2571736" y="3929066"/>
            <a:ext cx="76200" cy="838200"/>
          </a:xfrm>
          <a:prstGeom prst="leftBrace">
            <a:avLst>
              <a:gd name="adj1" fmla="val 91667"/>
              <a:gd name="adj2" fmla="val 50000"/>
            </a:avLst>
          </a:prstGeom>
          <a:noFill/>
          <a:ln w="1587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8"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28670" y="1071546"/>
            <a:ext cx="6629400" cy="685800"/>
          </a:xfrm>
        </p:spPr>
        <p:txBody>
          <a:bodyPr/>
          <a:lstStyle/>
          <a:p>
            <a:pPr algn="l" eaLnBrk="1" hangingPunct="1"/>
            <a:r>
              <a:rPr lang="zh-CN" altLang="en-US" sz="3200" dirty="0">
                <a:latin typeface="黑体" pitchFamily="49" charset="-122"/>
                <a:ea typeface="黑体" pitchFamily="49" charset="-122"/>
              </a:rPr>
              <a:t>一、邻接矩阵</a:t>
            </a:r>
            <a:endParaRPr lang="en-US" altLang="zh-CN" sz="3200" dirty="0">
              <a:latin typeface="黑体" pitchFamily="49" charset="-122"/>
              <a:ea typeface="黑体" pitchFamily="49" charset="-122"/>
            </a:endParaRPr>
          </a:p>
        </p:txBody>
      </p:sp>
      <p:sp>
        <p:nvSpPr>
          <p:cNvPr id="19461" name="Rectangle 5"/>
          <p:cNvSpPr>
            <a:spLocks noGrp="1" noChangeArrowheads="1"/>
          </p:cNvSpPr>
          <p:nvPr>
            <p:ph type="body" idx="1"/>
          </p:nvPr>
        </p:nvSpPr>
        <p:spPr>
          <a:xfrm>
            <a:off x="500034" y="1857364"/>
            <a:ext cx="8763000" cy="4038600"/>
          </a:xfrm>
        </p:spPr>
        <p:txBody>
          <a:bodyPr/>
          <a:lstStyle/>
          <a:p>
            <a:pPr eaLnBrk="1" hangingPunct="1">
              <a:spcBef>
                <a:spcPct val="30000"/>
              </a:spcBef>
            </a:pPr>
            <a:r>
              <a:rPr lang="zh-CN" altLang="en-US" dirty="0">
                <a:latin typeface="黑体" pitchFamily="49" charset="-122"/>
                <a:ea typeface="黑体" pitchFamily="49" charset="-122"/>
              </a:rPr>
              <a:t>无向图的邻接矩阵为：　有向图的邻接矩阵为：</a:t>
            </a:r>
          </a:p>
          <a:p>
            <a:pPr eaLnBrk="1" hangingPunct="1">
              <a:spcBef>
                <a:spcPct val="0"/>
              </a:spcBef>
              <a:buFont typeface="Wingdings" pitchFamily="2" charset="2"/>
              <a:buNone/>
            </a:pPr>
            <a:r>
              <a:rPr lang="en-US" altLang="zh-CN" dirty="0">
                <a:latin typeface="黑体" pitchFamily="49" charset="-122"/>
                <a:ea typeface="黑体" pitchFamily="49" charset="-122"/>
              </a:rPr>
              <a:t>       </a:t>
            </a:r>
          </a:p>
        </p:txBody>
      </p:sp>
      <p:grpSp>
        <p:nvGrpSpPr>
          <p:cNvPr id="2" name="Group 7"/>
          <p:cNvGrpSpPr>
            <a:grpSpLocks/>
          </p:cNvGrpSpPr>
          <p:nvPr/>
        </p:nvGrpSpPr>
        <p:grpSpPr bwMode="auto">
          <a:xfrm>
            <a:off x="1714480" y="4500570"/>
            <a:ext cx="2057400" cy="1600200"/>
            <a:chOff x="0" y="0"/>
            <a:chExt cx="1824" cy="1440"/>
          </a:xfrm>
        </p:grpSpPr>
        <p:sp>
          <p:nvSpPr>
            <p:cNvPr id="19485" name="Line 8"/>
            <p:cNvSpPr>
              <a:spLocks noChangeShapeType="1"/>
            </p:cNvSpPr>
            <p:nvPr/>
          </p:nvSpPr>
          <p:spPr bwMode="auto">
            <a:xfrm flipH="1">
              <a:off x="623" y="149"/>
              <a:ext cx="577" cy="0"/>
            </a:xfrm>
            <a:prstGeom prst="line">
              <a:avLst/>
            </a:prstGeom>
            <a:noFill/>
            <a:ln w="38100">
              <a:solidFill>
                <a:srgbClr val="009900"/>
              </a:solidFill>
              <a:round/>
              <a:headEnd/>
              <a:tailEnd/>
            </a:ln>
          </p:spPr>
          <p:txBody>
            <a:bodyPr wrap="none" lIns="0" rIns="0" anchor="ctr"/>
            <a:lstStyle/>
            <a:p>
              <a:endParaRPr lang="zh-CN" altLang="en-US" i="0"/>
            </a:p>
          </p:txBody>
        </p:sp>
        <p:sp>
          <p:nvSpPr>
            <p:cNvPr id="19486" name="Line 9"/>
            <p:cNvSpPr>
              <a:spLocks noChangeShapeType="1"/>
            </p:cNvSpPr>
            <p:nvPr/>
          </p:nvSpPr>
          <p:spPr bwMode="auto">
            <a:xfrm>
              <a:off x="1296" y="246"/>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19487"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9488" name="Line 11"/>
            <p:cNvSpPr>
              <a:spLocks noChangeShapeType="1"/>
            </p:cNvSpPr>
            <p:nvPr/>
          </p:nvSpPr>
          <p:spPr bwMode="auto">
            <a:xfrm flipH="1">
              <a:off x="191" y="197"/>
              <a:ext cx="241" cy="431"/>
            </a:xfrm>
            <a:prstGeom prst="line">
              <a:avLst/>
            </a:prstGeom>
            <a:noFill/>
            <a:ln w="38100">
              <a:solidFill>
                <a:srgbClr val="009900"/>
              </a:solidFill>
              <a:round/>
              <a:headEnd/>
              <a:tailEnd/>
            </a:ln>
          </p:spPr>
          <p:txBody>
            <a:bodyPr wrap="none" lIns="0" rIns="0" anchor="ctr"/>
            <a:lstStyle/>
            <a:p>
              <a:endParaRPr lang="zh-CN" altLang="en-US" i="0"/>
            </a:p>
          </p:txBody>
        </p:sp>
        <p:sp>
          <p:nvSpPr>
            <p:cNvPr id="19489" name="Line 12"/>
            <p:cNvSpPr>
              <a:spLocks noChangeShapeType="1"/>
            </p:cNvSpPr>
            <p:nvPr/>
          </p:nvSpPr>
          <p:spPr bwMode="auto">
            <a:xfrm flipH="1" flipV="1">
              <a:off x="480" y="246"/>
              <a:ext cx="0" cy="1007"/>
            </a:xfrm>
            <a:prstGeom prst="line">
              <a:avLst/>
            </a:prstGeom>
            <a:noFill/>
            <a:ln w="38100">
              <a:solidFill>
                <a:srgbClr val="009900"/>
              </a:solidFill>
              <a:round/>
              <a:headEnd/>
              <a:tailEnd/>
            </a:ln>
          </p:spPr>
          <p:txBody>
            <a:bodyPr wrap="none" lIns="0" rIns="0" anchor="ctr"/>
            <a:lstStyle/>
            <a:p>
              <a:endParaRPr lang="zh-CN" altLang="en-US" i="0"/>
            </a:p>
          </p:txBody>
        </p:sp>
        <p:sp>
          <p:nvSpPr>
            <p:cNvPr id="19490" name="Line 13"/>
            <p:cNvSpPr>
              <a:spLocks noChangeShapeType="1"/>
            </p:cNvSpPr>
            <p:nvPr/>
          </p:nvSpPr>
          <p:spPr bwMode="auto">
            <a:xfrm flipH="1" flipV="1">
              <a:off x="528" y="197"/>
              <a:ext cx="1105" cy="576"/>
            </a:xfrm>
            <a:prstGeom prst="line">
              <a:avLst/>
            </a:prstGeom>
            <a:noFill/>
            <a:ln w="38100">
              <a:solidFill>
                <a:srgbClr val="009900"/>
              </a:solidFill>
              <a:round/>
              <a:headEnd/>
              <a:tailEnd/>
            </a:ln>
          </p:spPr>
          <p:txBody>
            <a:bodyPr wrap="none" lIns="0" rIns="0" anchor="ctr"/>
            <a:lstStyle/>
            <a:p>
              <a:endParaRPr lang="zh-CN" altLang="en-US" i="0"/>
            </a:p>
          </p:txBody>
        </p:sp>
        <p:sp>
          <p:nvSpPr>
            <p:cNvPr id="19491" name="Line 14"/>
            <p:cNvSpPr>
              <a:spLocks noChangeShapeType="1"/>
            </p:cNvSpPr>
            <p:nvPr/>
          </p:nvSpPr>
          <p:spPr bwMode="auto">
            <a:xfrm flipH="1" flipV="1">
              <a:off x="144" y="821"/>
              <a:ext cx="290" cy="430"/>
            </a:xfrm>
            <a:prstGeom prst="line">
              <a:avLst/>
            </a:prstGeom>
            <a:noFill/>
            <a:ln w="38100">
              <a:solidFill>
                <a:srgbClr val="009900"/>
              </a:solidFill>
              <a:round/>
              <a:headEnd/>
              <a:tailEnd/>
            </a:ln>
          </p:spPr>
          <p:txBody>
            <a:bodyPr wrap="none" lIns="0" rIns="0" anchor="ctr"/>
            <a:lstStyle/>
            <a:p>
              <a:endParaRPr lang="zh-CN" altLang="en-US" i="0"/>
            </a:p>
          </p:txBody>
        </p:sp>
        <p:sp>
          <p:nvSpPr>
            <p:cNvPr id="19492" name="Line 15"/>
            <p:cNvSpPr>
              <a:spLocks noChangeShapeType="1"/>
            </p:cNvSpPr>
            <p:nvPr/>
          </p:nvSpPr>
          <p:spPr bwMode="auto">
            <a:xfrm flipH="1">
              <a:off x="528" y="1301"/>
              <a:ext cx="721" cy="0"/>
            </a:xfrm>
            <a:prstGeom prst="line">
              <a:avLst/>
            </a:prstGeom>
            <a:noFill/>
            <a:ln w="38100">
              <a:solidFill>
                <a:srgbClr val="009900"/>
              </a:solidFill>
              <a:round/>
              <a:headEnd/>
              <a:tailEnd/>
            </a:ln>
          </p:spPr>
          <p:txBody>
            <a:bodyPr wrap="none" lIns="0" rIns="0" anchor="ctr"/>
            <a:lstStyle/>
            <a:p>
              <a:endParaRPr lang="zh-CN" altLang="en-US" i="0"/>
            </a:p>
          </p:txBody>
        </p:sp>
        <p:sp>
          <p:nvSpPr>
            <p:cNvPr id="19493" name="Line 16"/>
            <p:cNvSpPr>
              <a:spLocks noChangeShapeType="1"/>
            </p:cNvSpPr>
            <p:nvPr/>
          </p:nvSpPr>
          <p:spPr bwMode="auto">
            <a:xfrm flipH="1">
              <a:off x="576" y="773"/>
              <a:ext cx="1057" cy="480"/>
            </a:xfrm>
            <a:prstGeom prst="line">
              <a:avLst/>
            </a:prstGeom>
            <a:noFill/>
            <a:ln w="38100">
              <a:solidFill>
                <a:srgbClr val="009900"/>
              </a:solidFill>
              <a:round/>
              <a:headEnd/>
              <a:tailEnd/>
            </a:ln>
          </p:spPr>
          <p:txBody>
            <a:bodyPr wrap="none" lIns="0" rIns="0" anchor="ctr"/>
            <a:lstStyle/>
            <a:p>
              <a:endParaRPr lang="zh-CN" altLang="en-US" i="0"/>
            </a:p>
          </p:txBody>
        </p:sp>
        <p:sp>
          <p:nvSpPr>
            <p:cNvPr id="19494"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19496" name="Oval 19"/>
              <p:cNvSpPr>
                <a:spLocks noChangeArrowheads="1"/>
              </p:cNvSpPr>
              <p:nvPr/>
            </p:nvSpPr>
            <p:spPr bwMode="auto">
              <a:xfrm>
                <a:off x="336" y="0"/>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1</a:t>
                </a:r>
              </a:p>
            </p:txBody>
          </p:sp>
          <p:sp>
            <p:nvSpPr>
              <p:cNvPr id="19497" name="Oval 20"/>
              <p:cNvSpPr>
                <a:spLocks noChangeArrowheads="1"/>
              </p:cNvSpPr>
              <p:nvPr/>
            </p:nvSpPr>
            <p:spPr bwMode="auto">
              <a:xfrm>
                <a:off x="336" y="1169"/>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19498" name="Oval 21"/>
              <p:cNvSpPr>
                <a:spLocks noChangeArrowheads="1"/>
              </p:cNvSpPr>
              <p:nvPr/>
            </p:nvSpPr>
            <p:spPr bwMode="auto">
              <a:xfrm>
                <a:off x="0" y="576"/>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19499" name="Oval 22"/>
              <p:cNvSpPr>
                <a:spLocks noChangeArrowheads="1"/>
              </p:cNvSpPr>
              <p:nvPr/>
            </p:nvSpPr>
            <p:spPr bwMode="auto">
              <a:xfrm>
                <a:off x="1535" y="624"/>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5</a:t>
                </a:r>
              </a:p>
            </p:txBody>
          </p:sp>
          <p:sp>
            <p:nvSpPr>
              <p:cNvPr id="19500" name="Oval 23"/>
              <p:cNvSpPr>
                <a:spLocks noChangeArrowheads="1"/>
              </p:cNvSpPr>
              <p:nvPr/>
            </p:nvSpPr>
            <p:spPr bwMode="auto">
              <a:xfrm>
                <a:off x="1153" y="1170"/>
                <a:ext cx="287"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sp>
            <p:nvSpPr>
              <p:cNvPr id="19501" name="Oval 24"/>
              <p:cNvSpPr>
                <a:spLocks noChangeArrowheads="1"/>
              </p:cNvSpPr>
              <p:nvPr/>
            </p:nvSpPr>
            <p:spPr bwMode="auto">
              <a:xfrm>
                <a:off x="1153" y="0"/>
                <a:ext cx="287"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0</a:t>
                </a:r>
              </a:p>
            </p:txBody>
          </p:sp>
        </p:grpSp>
      </p:grpSp>
      <p:grpSp>
        <p:nvGrpSpPr>
          <p:cNvPr id="4" name="Group 25"/>
          <p:cNvGrpSpPr>
            <a:grpSpLocks/>
          </p:cNvGrpSpPr>
          <p:nvPr/>
        </p:nvGrpSpPr>
        <p:grpSpPr bwMode="auto">
          <a:xfrm>
            <a:off x="5929322" y="4357694"/>
            <a:ext cx="2057400" cy="1676400"/>
            <a:chOff x="0" y="0"/>
            <a:chExt cx="1920" cy="1536"/>
          </a:xfrm>
        </p:grpSpPr>
        <p:sp>
          <p:nvSpPr>
            <p:cNvPr id="19474" name="Line 26"/>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9475" name="Line 27"/>
            <p:cNvSpPr>
              <a:spLocks noChangeShapeType="1"/>
            </p:cNvSpPr>
            <p:nvPr/>
          </p:nvSpPr>
          <p:spPr bwMode="auto">
            <a:xfrm>
              <a:off x="193"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9476" name="Line 28"/>
            <p:cNvSpPr>
              <a:spLocks noChangeShapeType="1"/>
            </p:cNvSpPr>
            <p:nvPr/>
          </p:nvSpPr>
          <p:spPr bwMode="auto">
            <a:xfrm flipH="1">
              <a:off x="240" y="144"/>
              <a:ext cx="673"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9477" name="Line 29"/>
            <p:cNvSpPr>
              <a:spLocks noChangeShapeType="1"/>
            </p:cNvSpPr>
            <p:nvPr/>
          </p:nvSpPr>
          <p:spPr bwMode="auto">
            <a:xfrm flipH="1" flipV="1">
              <a:off x="1007" y="192"/>
              <a:ext cx="385"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9478" name="Line 30"/>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9479" name="Line 31"/>
            <p:cNvSpPr>
              <a:spLocks noChangeShapeType="1"/>
            </p:cNvSpPr>
            <p:nvPr/>
          </p:nvSpPr>
          <p:spPr bwMode="auto">
            <a:xfrm flipH="1">
              <a:off x="576" y="768"/>
              <a:ext cx="1151"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9480" name="Oval 32"/>
            <p:cNvSpPr>
              <a:spLocks noChangeArrowheads="1"/>
            </p:cNvSpPr>
            <p:nvPr/>
          </p:nvSpPr>
          <p:spPr bwMode="auto">
            <a:xfrm>
              <a:off x="0" y="480"/>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1</a:t>
              </a:r>
            </a:p>
          </p:txBody>
        </p:sp>
        <p:sp>
          <p:nvSpPr>
            <p:cNvPr id="19481" name="Oval 33"/>
            <p:cNvSpPr>
              <a:spLocks noChangeArrowheads="1"/>
            </p:cNvSpPr>
            <p:nvPr/>
          </p:nvSpPr>
          <p:spPr bwMode="auto">
            <a:xfrm>
              <a:off x="1296" y="1265"/>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19482" name="Oval 34"/>
            <p:cNvSpPr>
              <a:spLocks noChangeArrowheads="1"/>
            </p:cNvSpPr>
            <p:nvPr/>
          </p:nvSpPr>
          <p:spPr bwMode="auto">
            <a:xfrm>
              <a:off x="336" y="1265"/>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19483" name="Oval 35"/>
            <p:cNvSpPr>
              <a:spLocks noChangeArrowheads="1"/>
            </p:cNvSpPr>
            <p:nvPr/>
          </p:nvSpPr>
          <p:spPr bwMode="auto">
            <a:xfrm>
              <a:off x="1633" y="528"/>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sp>
          <p:nvSpPr>
            <p:cNvPr id="19484" name="Oval 36"/>
            <p:cNvSpPr>
              <a:spLocks noChangeArrowheads="1"/>
            </p:cNvSpPr>
            <p:nvPr/>
          </p:nvSpPr>
          <p:spPr bwMode="auto">
            <a:xfrm>
              <a:off x="816" y="0"/>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0</a:t>
              </a:r>
            </a:p>
          </p:txBody>
        </p:sp>
      </p:grpSp>
      <p:grpSp>
        <p:nvGrpSpPr>
          <p:cNvPr id="5" name="Group 37"/>
          <p:cNvGrpSpPr>
            <a:grpSpLocks/>
          </p:cNvGrpSpPr>
          <p:nvPr/>
        </p:nvGrpSpPr>
        <p:grpSpPr bwMode="auto">
          <a:xfrm>
            <a:off x="1366870" y="2366946"/>
            <a:ext cx="2514600" cy="1920875"/>
            <a:chOff x="0" y="0"/>
            <a:chExt cx="1584" cy="1210"/>
          </a:xfrm>
        </p:grpSpPr>
        <p:grpSp>
          <p:nvGrpSpPr>
            <p:cNvPr id="6" name="Group 38"/>
            <p:cNvGrpSpPr>
              <a:grpSpLocks/>
            </p:cNvGrpSpPr>
            <p:nvPr/>
          </p:nvGrpSpPr>
          <p:grpSpPr bwMode="auto">
            <a:xfrm>
              <a:off x="0" y="96"/>
              <a:ext cx="1584" cy="1008"/>
              <a:chOff x="0" y="0"/>
              <a:chExt cx="1584" cy="1008"/>
            </a:xfrm>
          </p:grpSpPr>
          <p:sp>
            <p:nvSpPr>
              <p:cNvPr id="19472" name="AutoShape 39"/>
              <p:cNvSpPr>
                <a:spLocks/>
              </p:cNvSpPr>
              <p:nvPr/>
            </p:nvSpPr>
            <p:spPr bwMode="auto">
              <a:xfrm>
                <a:off x="0" y="48"/>
                <a:ext cx="48" cy="960"/>
              </a:xfrm>
              <a:prstGeom prst="leftBracket">
                <a:avLst>
                  <a:gd name="adj" fmla="val 166667"/>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19473" name="AutoShape 40"/>
              <p:cNvSpPr>
                <a:spLocks/>
              </p:cNvSpPr>
              <p:nvPr/>
            </p:nvSpPr>
            <p:spPr bwMode="auto">
              <a:xfrm flipH="1">
                <a:off x="1536" y="0"/>
                <a:ext cx="48" cy="1008"/>
              </a:xfrm>
              <a:prstGeom prst="leftBracket">
                <a:avLst>
                  <a:gd name="adj" fmla="val 175000"/>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grpSp>
        <p:sp>
          <p:nvSpPr>
            <p:cNvPr id="19471" name="Text Box 41"/>
            <p:cNvSpPr txBox="1">
              <a:spLocks noChangeArrowheads="1"/>
            </p:cNvSpPr>
            <p:nvPr/>
          </p:nvSpPr>
          <p:spPr bwMode="auto">
            <a:xfrm>
              <a:off x="96" y="0"/>
              <a:ext cx="1488" cy="1210"/>
            </a:xfrm>
            <a:prstGeom prst="rect">
              <a:avLst/>
            </a:prstGeom>
            <a:noFill/>
            <a:ln w="9525">
              <a:noFill/>
              <a:miter lim="800000"/>
              <a:headEnd/>
              <a:tailEnd/>
            </a:ln>
          </p:spPr>
          <p:txBody>
            <a:bodyPr>
              <a:spAutoFit/>
            </a:bodyPr>
            <a:lstStyle/>
            <a:p>
              <a:pPr eaLnBrk="1" hangingPunct="1">
                <a:buClr>
                  <a:schemeClr val="folHlink"/>
                </a:buClr>
                <a:buSzPct val="60000"/>
                <a:buFont typeface="Wingdings" pitchFamily="2" charset="2"/>
                <a:buNone/>
              </a:pPr>
              <a:r>
                <a:rPr lang="en-US" altLang="zh-CN" sz="2000" i="0" dirty="0">
                  <a:latin typeface="黑体" pitchFamily="49" charset="-122"/>
                  <a:ea typeface="黑体" pitchFamily="49" charset="-122"/>
                </a:rPr>
                <a:t>0  1  0  0  1  1                      </a:t>
              </a:r>
            </a:p>
            <a:p>
              <a:pPr eaLnBrk="1" hangingPunct="1">
                <a:buClr>
                  <a:schemeClr val="folHlink"/>
                </a:buClr>
                <a:buSzPct val="60000"/>
                <a:buFont typeface="Wingdings" pitchFamily="2" charset="2"/>
                <a:buNone/>
              </a:pPr>
              <a:r>
                <a:rPr lang="en-US" altLang="zh-CN" sz="2000" i="0" dirty="0">
                  <a:latin typeface="黑体" pitchFamily="49" charset="-122"/>
                  <a:ea typeface="黑体" pitchFamily="49" charset="-122"/>
                </a:rPr>
                <a:t>1  0  1  1  0  1</a:t>
              </a:r>
            </a:p>
            <a:p>
              <a:pPr eaLnBrk="1" hangingPunct="1">
                <a:buClr>
                  <a:schemeClr val="folHlink"/>
                </a:buClr>
                <a:buSzPct val="60000"/>
                <a:buFont typeface="Wingdings" pitchFamily="2" charset="2"/>
                <a:buNone/>
              </a:pPr>
              <a:r>
                <a:rPr lang="en-US" altLang="zh-CN" sz="2000" i="0" dirty="0">
                  <a:latin typeface="黑体" pitchFamily="49" charset="-122"/>
                  <a:ea typeface="黑体" pitchFamily="49" charset="-122"/>
                </a:rPr>
                <a:t>0  1  0  1  0  0</a:t>
              </a:r>
            </a:p>
            <a:p>
              <a:pPr eaLnBrk="1" hangingPunct="1">
                <a:buClr>
                  <a:schemeClr val="folHlink"/>
                </a:buClr>
                <a:buSzPct val="60000"/>
                <a:buFont typeface="Wingdings" pitchFamily="2" charset="2"/>
                <a:buNone/>
              </a:pPr>
              <a:r>
                <a:rPr lang="en-US" altLang="zh-CN" sz="2000" i="0" dirty="0">
                  <a:latin typeface="黑体" pitchFamily="49" charset="-122"/>
                  <a:ea typeface="黑体" pitchFamily="49" charset="-122"/>
                </a:rPr>
                <a:t>0  1  1  0  1  1</a:t>
              </a:r>
            </a:p>
            <a:p>
              <a:pPr eaLnBrk="1" hangingPunct="1">
                <a:buClr>
                  <a:schemeClr val="folHlink"/>
                </a:buClr>
                <a:buSzPct val="60000"/>
                <a:buFont typeface="Wingdings" pitchFamily="2" charset="2"/>
                <a:buNone/>
              </a:pPr>
              <a:r>
                <a:rPr lang="en-US" altLang="zh-CN" sz="2000" i="0" dirty="0">
                  <a:latin typeface="黑体" pitchFamily="49" charset="-122"/>
                  <a:ea typeface="黑体" pitchFamily="49" charset="-122"/>
                </a:rPr>
                <a:t>1  0  0  1  0  1</a:t>
              </a:r>
            </a:p>
            <a:p>
              <a:pPr eaLnBrk="1" hangingPunct="1">
                <a:buClr>
                  <a:schemeClr val="folHlink"/>
                </a:buClr>
                <a:buSzPct val="60000"/>
                <a:buFont typeface="Wingdings" pitchFamily="2" charset="2"/>
                <a:buNone/>
              </a:pPr>
              <a:r>
                <a:rPr lang="en-US" altLang="zh-CN" sz="2000" i="0" dirty="0">
                  <a:latin typeface="黑体" pitchFamily="49" charset="-122"/>
                  <a:ea typeface="黑体" pitchFamily="49" charset="-122"/>
                </a:rPr>
                <a:t>1  1  0  1  1  0</a:t>
              </a:r>
              <a:endParaRPr lang="zh-CN" altLang="en-US" i="0" dirty="0"/>
            </a:p>
          </p:txBody>
        </p:sp>
      </p:grpSp>
      <p:grpSp>
        <p:nvGrpSpPr>
          <p:cNvPr id="7" name="Group 42"/>
          <p:cNvGrpSpPr>
            <a:grpSpLocks/>
          </p:cNvGrpSpPr>
          <p:nvPr/>
        </p:nvGrpSpPr>
        <p:grpSpPr bwMode="auto">
          <a:xfrm>
            <a:off x="5715008" y="2527305"/>
            <a:ext cx="2133600" cy="1616075"/>
            <a:chOff x="0" y="0"/>
            <a:chExt cx="1344" cy="1018"/>
          </a:xfrm>
        </p:grpSpPr>
        <p:sp>
          <p:nvSpPr>
            <p:cNvPr id="19467" name="AutoShape 43"/>
            <p:cNvSpPr>
              <a:spLocks/>
            </p:cNvSpPr>
            <p:nvPr/>
          </p:nvSpPr>
          <p:spPr bwMode="auto">
            <a:xfrm>
              <a:off x="0" y="144"/>
              <a:ext cx="48" cy="816"/>
            </a:xfrm>
            <a:prstGeom prst="leftBracket">
              <a:avLst>
                <a:gd name="adj" fmla="val 141667"/>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19468" name="AutoShape 44"/>
            <p:cNvSpPr>
              <a:spLocks/>
            </p:cNvSpPr>
            <p:nvPr/>
          </p:nvSpPr>
          <p:spPr bwMode="auto">
            <a:xfrm flipH="1">
              <a:off x="1200" y="144"/>
              <a:ext cx="96" cy="816"/>
            </a:xfrm>
            <a:prstGeom prst="leftBracket">
              <a:avLst>
                <a:gd name="adj" fmla="val 70833"/>
              </a:avLst>
            </a:prstGeom>
            <a:noFill/>
            <a:ln w="952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19469" name="Text Box 45"/>
            <p:cNvSpPr txBox="1">
              <a:spLocks noChangeArrowheads="1"/>
            </p:cNvSpPr>
            <p:nvPr/>
          </p:nvSpPr>
          <p:spPr bwMode="auto">
            <a:xfrm>
              <a:off x="48" y="0"/>
              <a:ext cx="1296" cy="1018"/>
            </a:xfrm>
            <a:prstGeom prst="rect">
              <a:avLst/>
            </a:prstGeom>
            <a:noFill/>
            <a:ln w="9525">
              <a:noFill/>
              <a:miter lim="800000"/>
              <a:headEnd/>
              <a:tailEnd/>
            </a:ln>
          </p:spPr>
          <p:txBody>
            <a:bodyPr>
              <a:spAutoFit/>
            </a:bodyPr>
            <a:lstStyle/>
            <a:p>
              <a:pPr eaLnBrk="1" hangingPunct="1">
                <a:spcBef>
                  <a:spcPct val="50000"/>
                </a:spcBef>
                <a:buFont typeface="Arial" pitchFamily="34" charset="0"/>
                <a:buNone/>
              </a:pPr>
              <a:r>
                <a:rPr lang="en-US" altLang="zh-CN" sz="2000" i="0" dirty="0">
                  <a:latin typeface="黑体" pitchFamily="49" charset="-122"/>
                  <a:ea typeface="黑体" pitchFamily="49" charset="-122"/>
                </a:rPr>
                <a:t>0  1  0  1  1</a:t>
              </a:r>
            </a:p>
            <a:p>
              <a:pPr eaLnBrk="1" hangingPunct="1">
                <a:buClr>
                  <a:schemeClr val="folHlink"/>
                </a:buClr>
                <a:buSzPct val="60000"/>
                <a:buFont typeface="Wingdings" pitchFamily="2" charset="2"/>
                <a:buNone/>
              </a:pPr>
              <a:r>
                <a:rPr lang="en-US" altLang="zh-CN" sz="2000" i="0" dirty="0">
                  <a:latin typeface="黑体" pitchFamily="49" charset="-122"/>
                  <a:ea typeface="黑体" pitchFamily="49" charset="-122"/>
                </a:rPr>
                <a:t>0  0  1  0  0</a:t>
              </a:r>
            </a:p>
            <a:p>
              <a:pPr eaLnBrk="1" hangingPunct="1">
                <a:buClr>
                  <a:schemeClr val="folHlink"/>
                </a:buClr>
                <a:buSzPct val="60000"/>
                <a:buFont typeface="Wingdings" pitchFamily="2" charset="2"/>
                <a:buNone/>
              </a:pPr>
              <a:r>
                <a:rPr lang="en-US" altLang="zh-CN" sz="2000" i="0" dirty="0">
                  <a:latin typeface="黑体" pitchFamily="49" charset="-122"/>
                  <a:ea typeface="黑体" pitchFamily="49" charset="-122"/>
                </a:rPr>
                <a:t>0  0  0  0  1</a:t>
              </a:r>
            </a:p>
            <a:p>
              <a:pPr eaLnBrk="1" hangingPunct="1">
                <a:buClr>
                  <a:schemeClr val="folHlink"/>
                </a:buClr>
                <a:buSzPct val="60000"/>
                <a:buFont typeface="Wingdings" pitchFamily="2" charset="2"/>
                <a:buNone/>
              </a:pPr>
              <a:r>
                <a:rPr lang="en-US" altLang="zh-CN" sz="2000" i="0" dirty="0">
                  <a:latin typeface="黑体" pitchFamily="49" charset="-122"/>
                  <a:ea typeface="黑体" pitchFamily="49" charset="-122"/>
                </a:rPr>
                <a:t>0  0  1  0  0</a:t>
              </a:r>
            </a:p>
            <a:p>
              <a:pPr eaLnBrk="1" hangingPunct="1">
                <a:buClr>
                  <a:schemeClr val="folHlink"/>
                </a:buClr>
                <a:buSzPct val="60000"/>
                <a:buFont typeface="Wingdings" pitchFamily="2" charset="2"/>
                <a:buNone/>
              </a:pPr>
              <a:r>
                <a:rPr lang="en-US" altLang="zh-CN" sz="2000" i="0" dirty="0">
                  <a:latin typeface="黑体" pitchFamily="49" charset="-122"/>
                  <a:ea typeface="黑体" pitchFamily="49" charset="-122"/>
                </a:rPr>
                <a:t>0  0  0  0  0</a:t>
              </a:r>
              <a:endParaRPr lang="zh-CN" altLang="en-US" sz="2000" i="0" dirty="0">
                <a:latin typeface="黑体" pitchFamily="49" charset="-122"/>
                <a:ea typeface="黑体" pitchFamily="49" charset="-122"/>
              </a:endParaRPr>
            </a:p>
          </p:txBody>
        </p:sp>
      </p:grpSp>
      <p:sp>
        <p:nvSpPr>
          <p:cNvPr id="47"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85786" y="2071679"/>
            <a:ext cx="3195630" cy="2786082"/>
            <a:chOff x="304800" y="2708275"/>
            <a:chExt cx="3805238" cy="2971800"/>
          </a:xfrm>
        </p:grpSpPr>
        <p:sp>
          <p:nvSpPr>
            <p:cNvPr id="20482" name="Oval 2"/>
            <p:cNvSpPr>
              <a:spLocks noChangeArrowheads="1"/>
            </p:cNvSpPr>
            <p:nvPr/>
          </p:nvSpPr>
          <p:spPr bwMode="auto">
            <a:xfrm>
              <a:off x="1219200" y="2708275"/>
              <a:ext cx="455613" cy="558800"/>
            </a:xfrm>
            <a:prstGeom prst="ellipse">
              <a:avLst/>
            </a:prstGeom>
            <a:solidFill>
              <a:schemeClr val="accent2">
                <a:alpha val="50195"/>
              </a:scheme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3600" b="1">
                  <a:solidFill>
                    <a:schemeClr val="tx2"/>
                  </a:solidFill>
                  <a:latin typeface="Times New Roman" pitchFamily="18" charset="0"/>
                </a:rPr>
                <a:t>B</a:t>
              </a:r>
              <a:endParaRPr lang="en-US" altLang="zh-CN">
                <a:latin typeface="Times New Roman" pitchFamily="18" charset="0"/>
              </a:endParaRPr>
            </a:p>
          </p:txBody>
        </p:sp>
        <p:sp>
          <p:nvSpPr>
            <p:cNvPr id="20483" name="Oval 3"/>
            <p:cNvSpPr>
              <a:spLocks noChangeArrowheads="1"/>
            </p:cNvSpPr>
            <p:nvPr/>
          </p:nvSpPr>
          <p:spPr bwMode="auto">
            <a:xfrm>
              <a:off x="304800" y="3927475"/>
              <a:ext cx="455613" cy="533400"/>
            </a:xfrm>
            <a:prstGeom prst="ellipse">
              <a:avLst/>
            </a:prstGeom>
            <a:solidFill>
              <a:schemeClr val="accent2">
                <a:alpha val="50195"/>
              </a:scheme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3600" b="1">
                  <a:solidFill>
                    <a:schemeClr val="tx2"/>
                  </a:solidFill>
                  <a:latin typeface="Times New Roman" pitchFamily="18" charset="0"/>
                </a:rPr>
                <a:t>A</a:t>
              </a:r>
              <a:endParaRPr lang="en-US" altLang="zh-CN">
                <a:latin typeface="Times New Roman" pitchFamily="18" charset="0"/>
              </a:endParaRPr>
            </a:p>
          </p:txBody>
        </p:sp>
        <p:sp>
          <p:nvSpPr>
            <p:cNvPr id="20484" name="Line 4"/>
            <p:cNvSpPr>
              <a:spLocks noChangeShapeType="1"/>
            </p:cNvSpPr>
            <p:nvPr/>
          </p:nvSpPr>
          <p:spPr bwMode="auto">
            <a:xfrm flipH="1">
              <a:off x="531813" y="3089275"/>
              <a:ext cx="762000" cy="914400"/>
            </a:xfrm>
            <a:prstGeom prst="line">
              <a:avLst/>
            </a:prstGeom>
            <a:noFill/>
            <a:ln w="28575" cap="sq">
              <a:solidFill>
                <a:schemeClr val="tx2"/>
              </a:solidFill>
              <a:round/>
              <a:headEnd/>
              <a:tailEnd/>
            </a:ln>
          </p:spPr>
          <p:txBody>
            <a:bodyPr wrap="none" anchor="ctr"/>
            <a:lstStyle/>
            <a:p>
              <a:endParaRPr lang="zh-CN" altLang="en-US"/>
            </a:p>
          </p:txBody>
        </p:sp>
        <p:sp>
          <p:nvSpPr>
            <p:cNvPr id="20485" name="Line 5"/>
            <p:cNvSpPr>
              <a:spLocks noChangeShapeType="1"/>
            </p:cNvSpPr>
            <p:nvPr/>
          </p:nvSpPr>
          <p:spPr bwMode="auto">
            <a:xfrm>
              <a:off x="1676400" y="2936875"/>
              <a:ext cx="1370013" cy="2209800"/>
            </a:xfrm>
            <a:prstGeom prst="line">
              <a:avLst/>
            </a:prstGeom>
            <a:noFill/>
            <a:ln w="28575" cap="sq">
              <a:solidFill>
                <a:schemeClr val="tx2"/>
              </a:solidFill>
              <a:round/>
              <a:headEnd/>
              <a:tailEnd/>
            </a:ln>
          </p:spPr>
          <p:txBody>
            <a:bodyPr wrap="none" anchor="ctr"/>
            <a:lstStyle/>
            <a:p>
              <a:endParaRPr lang="zh-CN" altLang="en-US"/>
            </a:p>
          </p:txBody>
        </p:sp>
        <p:sp>
          <p:nvSpPr>
            <p:cNvPr id="20486" name="Line 6"/>
            <p:cNvSpPr>
              <a:spLocks noChangeShapeType="1"/>
            </p:cNvSpPr>
            <p:nvPr/>
          </p:nvSpPr>
          <p:spPr bwMode="auto">
            <a:xfrm>
              <a:off x="762000" y="4308475"/>
              <a:ext cx="2360613" cy="914400"/>
            </a:xfrm>
            <a:prstGeom prst="line">
              <a:avLst/>
            </a:prstGeom>
            <a:noFill/>
            <a:ln w="28575" cap="sq">
              <a:solidFill>
                <a:schemeClr val="tx2"/>
              </a:solidFill>
              <a:round/>
              <a:headEnd/>
              <a:tailEnd/>
            </a:ln>
          </p:spPr>
          <p:txBody>
            <a:bodyPr wrap="none" anchor="ctr"/>
            <a:lstStyle/>
            <a:p>
              <a:endParaRPr lang="zh-CN" altLang="en-US"/>
            </a:p>
          </p:txBody>
        </p:sp>
        <p:sp>
          <p:nvSpPr>
            <p:cNvPr id="20487" name="Line 7"/>
            <p:cNvSpPr>
              <a:spLocks noChangeShapeType="1"/>
            </p:cNvSpPr>
            <p:nvPr/>
          </p:nvSpPr>
          <p:spPr bwMode="auto">
            <a:xfrm flipH="1">
              <a:off x="1663700" y="3089275"/>
              <a:ext cx="1230313" cy="2209800"/>
            </a:xfrm>
            <a:prstGeom prst="line">
              <a:avLst/>
            </a:prstGeom>
            <a:noFill/>
            <a:ln w="28575" cap="sq">
              <a:solidFill>
                <a:schemeClr val="tx2"/>
              </a:solidFill>
              <a:round/>
              <a:headEnd/>
              <a:tailEnd/>
            </a:ln>
          </p:spPr>
          <p:txBody>
            <a:bodyPr wrap="none" anchor="ctr"/>
            <a:lstStyle/>
            <a:p>
              <a:endParaRPr lang="zh-CN" altLang="en-US"/>
            </a:p>
          </p:txBody>
        </p:sp>
        <p:sp>
          <p:nvSpPr>
            <p:cNvPr id="20488" name="Line 8"/>
            <p:cNvSpPr>
              <a:spLocks noChangeShapeType="1"/>
            </p:cNvSpPr>
            <p:nvPr/>
          </p:nvSpPr>
          <p:spPr bwMode="auto">
            <a:xfrm>
              <a:off x="3201988" y="3013075"/>
              <a:ext cx="609600" cy="990600"/>
            </a:xfrm>
            <a:prstGeom prst="line">
              <a:avLst/>
            </a:prstGeom>
            <a:noFill/>
            <a:ln w="28575" cap="sq">
              <a:solidFill>
                <a:schemeClr val="tx2"/>
              </a:solidFill>
              <a:round/>
              <a:headEnd/>
              <a:tailEnd/>
            </a:ln>
          </p:spPr>
          <p:txBody>
            <a:bodyPr wrap="none" anchor="ctr"/>
            <a:lstStyle/>
            <a:p>
              <a:endParaRPr lang="zh-CN" altLang="en-US"/>
            </a:p>
          </p:txBody>
        </p:sp>
        <p:sp>
          <p:nvSpPr>
            <p:cNvPr id="20489" name="Line 9"/>
            <p:cNvSpPr>
              <a:spLocks noChangeShapeType="1"/>
            </p:cNvSpPr>
            <p:nvPr/>
          </p:nvSpPr>
          <p:spPr bwMode="auto">
            <a:xfrm flipH="1">
              <a:off x="1676400" y="4384675"/>
              <a:ext cx="1992313" cy="990600"/>
            </a:xfrm>
            <a:prstGeom prst="line">
              <a:avLst/>
            </a:prstGeom>
            <a:noFill/>
            <a:ln w="28575" cap="sq">
              <a:solidFill>
                <a:schemeClr val="tx2"/>
              </a:solidFill>
              <a:round/>
              <a:headEnd/>
              <a:tailEnd/>
            </a:ln>
          </p:spPr>
          <p:txBody>
            <a:bodyPr wrap="none" anchor="ctr"/>
            <a:lstStyle/>
            <a:p>
              <a:endParaRPr lang="zh-CN" altLang="en-US"/>
            </a:p>
          </p:txBody>
        </p:sp>
        <p:sp>
          <p:nvSpPr>
            <p:cNvPr id="20490" name="Line 10"/>
            <p:cNvSpPr>
              <a:spLocks noChangeShapeType="1"/>
            </p:cNvSpPr>
            <p:nvPr/>
          </p:nvSpPr>
          <p:spPr bwMode="auto">
            <a:xfrm flipH="1">
              <a:off x="1447800" y="3295650"/>
              <a:ext cx="1588" cy="1927225"/>
            </a:xfrm>
            <a:prstGeom prst="line">
              <a:avLst/>
            </a:prstGeom>
            <a:noFill/>
            <a:ln w="28575" cap="sq">
              <a:solidFill>
                <a:schemeClr val="tx2"/>
              </a:solidFill>
              <a:round/>
              <a:headEnd/>
              <a:tailEnd/>
            </a:ln>
          </p:spPr>
          <p:txBody>
            <a:bodyPr wrap="none" anchor="ctr"/>
            <a:lstStyle/>
            <a:p>
              <a:endParaRPr lang="zh-CN" altLang="en-US"/>
            </a:p>
          </p:txBody>
        </p:sp>
        <p:sp>
          <p:nvSpPr>
            <p:cNvPr id="20491" name="Oval 11"/>
            <p:cNvSpPr>
              <a:spLocks noChangeArrowheads="1"/>
            </p:cNvSpPr>
            <p:nvPr/>
          </p:nvSpPr>
          <p:spPr bwMode="auto">
            <a:xfrm>
              <a:off x="2824163" y="2708275"/>
              <a:ext cx="455612" cy="533400"/>
            </a:xfrm>
            <a:prstGeom prst="ellipse">
              <a:avLst/>
            </a:prstGeom>
            <a:solidFill>
              <a:schemeClr val="accent2">
                <a:alpha val="50195"/>
              </a:scheme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3600" b="1">
                  <a:solidFill>
                    <a:schemeClr val="tx2"/>
                  </a:solidFill>
                  <a:latin typeface="Times New Roman" pitchFamily="18" charset="0"/>
                </a:rPr>
                <a:t>C</a:t>
              </a:r>
              <a:endParaRPr lang="en-US" altLang="zh-CN">
                <a:latin typeface="Times New Roman" pitchFamily="18" charset="0"/>
              </a:endParaRPr>
            </a:p>
          </p:txBody>
        </p:sp>
        <p:sp>
          <p:nvSpPr>
            <p:cNvPr id="20492" name="Oval 12"/>
            <p:cNvSpPr>
              <a:spLocks noChangeArrowheads="1"/>
            </p:cNvSpPr>
            <p:nvPr/>
          </p:nvSpPr>
          <p:spPr bwMode="auto">
            <a:xfrm>
              <a:off x="3654425" y="3927475"/>
              <a:ext cx="455613" cy="533400"/>
            </a:xfrm>
            <a:prstGeom prst="ellipse">
              <a:avLst/>
            </a:prstGeom>
            <a:solidFill>
              <a:schemeClr val="accent2">
                <a:alpha val="50195"/>
              </a:scheme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3600" b="1">
                  <a:solidFill>
                    <a:schemeClr val="tx2"/>
                  </a:solidFill>
                  <a:latin typeface="Times New Roman" pitchFamily="18" charset="0"/>
                </a:rPr>
                <a:t>D</a:t>
              </a:r>
              <a:endParaRPr lang="en-US" altLang="zh-CN">
                <a:solidFill>
                  <a:schemeClr val="tx2"/>
                </a:solidFill>
                <a:latin typeface="Times New Roman" pitchFamily="18" charset="0"/>
              </a:endParaRPr>
            </a:p>
          </p:txBody>
        </p:sp>
        <p:sp>
          <p:nvSpPr>
            <p:cNvPr id="20493" name="Oval 13"/>
            <p:cNvSpPr>
              <a:spLocks noChangeArrowheads="1"/>
            </p:cNvSpPr>
            <p:nvPr/>
          </p:nvSpPr>
          <p:spPr bwMode="auto">
            <a:xfrm>
              <a:off x="1219200" y="5146675"/>
              <a:ext cx="455613" cy="533400"/>
            </a:xfrm>
            <a:prstGeom prst="ellipse">
              <a:avLst/>
            </a:prstGeom>
            <a:solidFill>
              <a:schemeClr val="accent2">
                <a:alpha val="50195"/>
              </a:scheme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3600" b="1">
                  <a:solidFill>
                    <a:schemeClr val="tx2"/>
                  </a:solidFill>
                  <a:latin typeface="Times New Roman" pitchFamily="18" charset="0"/>
                </a:rPr>
                <a:t>F</a:t>
              </a:r>
              <a:endParaRPr lang="en-US" altLang="zh-CN">
                <a:latin typeface="Times New Roman" pitchFamily="18" charset="0"/>
              </a:endParaRPr>
            </a:p>
          </p:txBody>
        </p:sp>
        <p:sp>
          <p:nvSpPr>
            <p:cNvPr id="20494" name="Oval 14"/>
            <p:cNvSpPr>
              <a:spLocks noChangeArrowheads="1"/>
            </p:cNvSpPr>
            <p:nvPr/>
          </p:nvSpPr>
          <p:spPr bwMode="auto">
            <a:xfrm>
              <a:off x="2819400" y="5146675"/>
              <a:ext cx="455613" cy="533400"/>
            </a:xfrm>
            <a:prstGeom prst="ellipse">
              <a:avLst/>
            </a:prstGeom>
            <a:solidFill>
              <a:schemeClr val="accent2">
                <a:alpha val="50195"/>
              </a:scheme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3600" b="1">
                  <a:solidFill>
                    <a:schemeClr val="tx2"/>
                  </a:solidFill>
                  <a:latin typeface="Times New Roman" pitchFamily="18" charset="0"/>
                </a:rPr>
                <a:t>E</a:t>
              </a:r>
              <a:endParaRPr lang="en-US" altLang="zh-CN">
                <a:latin typeface="Times New Roman" pitchFamily="18" charset="0"/>
              </a:endParaRPr>
            </a:p>
          </p:txBody>
        </p:sp>
      </p:grpSp>
      <p:sp>
        <p:nvSpPr>
          <p:cNvPr id="20496" name="Text Box 16"/>
          <p:cNvSpPr txBox="1">
            <a:spLocks noChangeArrowheads="1"/>
          </p:cNvSpPr>
          <p:nvPr/>
        </p:nvSpPr>
        <p:spPr bwMode="auto">
          <a:xfrm>
            <a:off x="542956" y="302105"/>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
        <p:nvSpPr>
          <p:cNvPr id="20498" name="Rectangle 18"/>
          <p:cNvSpPr>
            <a:spLocks noGrp="1" noChangeArrowheads="1"/>
          </p:cNvSpPr>
          <p:nvPr/>
        </p:nvSpPr>
        <p:spPr bwMode="auto">
          <a:xfrm>
            <a:off x="557204" y="1293012"/>
            <a:ext cx="6629400" cy="542924"/>
          </a:xfrm>
          <a:prstGeom prst="rect">
            <a:avLst/>
          </a:prstGeom>
          <a:noFill/>
          <a:ln w="9525">
            <a:noFill/>
            <a:miter lim="800000"/>
            <a:headEnd/>
            <a:tailEnd/>
          </a:ln>
        </p:spPr>
        <p:txBody>
          <a:bodyPr anchor="b"/>
          <a:lstStyle/>
          <a:p>
            <a:pPr eaLnBrk="1" hangingPunct="1"/>
            <a:r>
              <a:rPr lang="zh-CN" altLang="en-US" sz="2800" b="0" i="0" dirty="0">
                <a:solidFill>
                  <a:schemeClr val="tx2"/>
                </a:solidFill>
                <a:latin typeface="黑体" pitchFamily="49" charset="-122"/>
                <a:ea typeface="黑体" pitchFamily="49" charset="-122"/>
              </a:rPr>
              <a:t>写出下图的邻接矩阵表示。</a:t>
            </a:r>
          </a:p>
        </p:txBody>
      </p:sp>
      <p:sp>
        <p:nvSpPr>
          <p:cNvPr id="20499" name="Text Box 19"/>
          <p:cNvSpPr txBox="1">
            <a:spLocks noChangeArrowheads="1"/>
          </p:cNvSpPr>
          <p:nvPr/>
        </p:nvSpPr>
        <p:spPr bwMode="auto">
          <a:xfrm>
            <a:off x="674715" y="5572140"/>
            <a:ext cx="4325913"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2800" b="0" i="0" dirty="0">
                <a:latin typeface="黑体" pitchFamily="49" charset="-122"/>
                <a:ea typeface="黑体" pitchFamily="49" charset="-122"/>
                <a:sym typeface="Arial" pitchFamily="34" charset="0"/>
              </a:rPr>
              <a:t>无向图邻接矩阵为对称阵。</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8699BD9-2464-4F10-8F9F-EBFD80198B00}"/>
                  </a:ext>
                </a:extLst>
              </p:cNvPr>
              <p:cNvSpPr txBox="1"/>
              <p:nvPr/>
            </p:nvSpPr>
            <p:spPr>
              <a:xfrm>
                <a:off x="4570680" y="2059111"/>
                <a:ext cx="4177783" cy="274556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altLang="zh-CN" sz="3200" i="1" smtClean="0">
                              <a:latin typeface="Cambria Math" panose="02040503050406030204" pitchFamily="18" charset="0"/>
                            </a:rPr>
                          </m:ctrlPr>
                        </m:dPr>
                        <m:e>
                          <m:m>
                            <m:mPr>
                              <m:mcs>
                                <m:mc>
                                  <m:mcPr>
                                    <m:count m:val="6"/>
                                    <m:mcJc m:val="center"/>
                                  </m:mcPr>
                                </m:mc>
                              </m:mcs>
                              <m:ctrlPr>
                                <a:rPr lang="pt-BR" altLang="zh-CN" sz="3200" i="1" smtClean="0">
                                  <a:latin typeface="Cambria Math" panose="02040503050406030204" pitchFamily="18" charset="0"/>
                                </a:rPr>
                              </m:ctrlPr>
                            </m:mPr>
                            <m:mr>
                              <m:e>
                                <m:r>
                                  <m:rPr>
                                    <m:brk m:alnAt="7"/>
                                  </m:rP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𝟏</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𝟏</m:t>
                                </m:r>
                              </m:e>
                              <m:e>
                                <m:r>
                                  <a:rPr lang="en-US" altLang="zh-CN" sz="3200" b="1" i="1" smtClean="0">
                                    <a:latin typeface="Cambria Math" panose="02040503050406030204" pitchFamily="18" charset="0"/>
                                  </a:rPr>
                                  <m:t>𝟎</m:t>
                                </m:r>
                              </m:e>
                            </m:mr>
                            <m:mr>
                              <m:e>
                                <m:r>
                                  <a:rPr lang="en-US" altLang="zh-CN" sz="3200" b="1" i="1" smtClean="0">
                                    <a:latin typeface="Cambria Math" panose="02040503050406030204" pitchFamily="18" charset="0"/>
                                  </a:rPr>
                                  <m:t>𝟏</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𝟏</m:t>
                                </m:r>
                              </m:e>
                              <m:e>
                                <m:r>
                                  <a:rPr lang="en-US" altLang="zh-CN" sz="3200" b="1" i="1" smtClean="0">
                                    <a:latin typeface="Cambria Math" panose="02040503050406030204" pitchFamily="18" charset="0"/>
                                  </a:rPr>
                                  <m:t>𝟏</m:t>
                                </m:r>
                              </m:e>
                            </m:mr>
                            <m:mr>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𝟏</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𝟏</m:t>
                                </m:r>
                              </m:e>
                            </m:mr>
                            <m:mr>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𝟏</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𝟏</m:t>
                                </m:r>
                              </m:e>
                            </m:mr>
                            <m:mr>
                              <m:e>
                                <m:r>
                                  <a:rPr lang="en-US" altLang="zh-CN" sz="3200" b="1" i="1" smtClean="0">
                                    <a:latin typeface="Cambria Math" panose="02040503050406030204" pitchFamily="18" charset="0"/>
                                  </a:rPr>
                                  <m:t>𝟏</m:t>
                                </m:r>
                              </m:e>
                              <m:e>
                                <m:r>
                                  <a:rPr lang="en-US" altLang="zh-CN" sz="3200" b="1" i="1" smtClean="0">
                                    <a:latin typeface="Cambria Math" panose="02040503050406030204" pitchFamily="18" charset="0"/>
                                  </a:rPr>
                                  <m:t>𝟏</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𝟎</m:t>
                                </m:r>
                              </m:e>
                            </m:mr>
                            <m:mr>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𝟏</m:t>
                                </m:r>
                              </m:e>
                              <m:e>
                                <m:r>
                                  <a:rPr lang="en-US" altLang="zh-CN" sz="3200" b="1" i="1" smtClean="0">
                                    <a:latin typeface="Cambria Math" panose="02040503050406030204" pitchFamily="18" charset="0"/>
                                  </a:rPr>
                                  <m:t>𝟏</m:t>
                                </m:r>
                              </m:e>
                              <m:e>
                                <m:r>
                                  <a:rPr lang="en-US" altLang="zh-CN" sz="3200" b="1" i="1" smtClean="0">
                                    <a:latin typeface="Cambria Math" panose="02040503050406030204" pitchFamily="18" charset="0"/>
                                  </a:rPr>
                                  <m:t>𝟏</m:t>
                                </m:r>
                              </m:e>
                              <m:e>
                                <m:r>
                                  <a:rPr lang="en-US" altLang="zh-CN" sz="3200" b="1" i="1" smtClean="0">
                                    <a:latin typeface="Cambria Math" panose="02040503050406030204" pitchFamily="18" charset="0"/>
                                  </a:rPr>
                                  <m:t>𝟎</m:t>
                                </m:r>
                              </m:e>
                              <m:e>
                                <m:r>
                                  <a:rPr lang="en-US" altLang="zh-CN" sz="3200" b="1" i="1" smtClean="0">
                                    <a:latin typeface="Cambria Math" panose="02040503050406030204" pitchFamily="18" charset="0"/>
                                  </a:rPr>
                                  <m:t>𝟎</m:t>
                                </m:r>
                              </m:e>
                            </m:mr>
                          </m:m>
                        </m:e>
                      </m:d>
                    </m:oMath>
                  </m:oMathPara>
                </a14:m>
                <a:endParaRPr lang="zh-CN" altLang="en-US" sz="3200" dirty="0"/>
              </a:p>
            </p:txBody>
          </p:sp>
        </mc:Choice>
        <mc:Fallback xmlns="">
          <p:sp>
            <p:nvSpPr>
              <p:cNvPr id="2" name="文本框 1">
                <a:extLst>
                  <a:ext uri="{FF2B5EF4-FFF2-40B4-BE49-F238E27FC236}">
                    <a16:creationId xmlns:a16="http://schemas.microsoft.com/office/drawing/2014/main" id="{58699BD9-2464-4F10-8F9F-EBFD80198B00}"/>
                  </a:ext>
                </a:extLst>
              </p:cNvPr>
              <p:cNvSpPr txBox="1">
                <a:spLocks noRot="1" noChangeAspect="1" noMove="1" noResize="1" noEditPoints="1" noAdjustHandles="1" noChangeArrowheads="1" noChangeShapeType="1" noTextEdit="1"/>
              </p:cNvSpPr>
              <p:nvPr/>
            </p:nvSpPr>
            <p:spPr>
              <a:xfrm>
                <a:off x="4570680" y="2059111"/>
                <a:ext cx="4177783" cy="2745560"/>
              </a:xfrm>
              <a:prstGeom prst="rect">
                <a:avLst/>
              </a:prstGeom>
              <a:blipFill>
                <a:blip r:embed="rId2"/>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0499"/>
                                        </p:tgtEl>
                                        <p:attrNameLst>
                                          <p:attrName>style.visibility</p:attrName>
                                        </p:attrNameLst>
                                      </p:cBhvr>
                                      <p:to>
                                        <p:strVal val="visible"/>
                                      </p:to>
                                    </p:set>
                                    <p:animEffect transition="in" filter="blinds(horizontal)">
                                      <p:cBhvr>
                                        <p:cTn id="11" dur="500"/>
                                        <p:tgtEl>
                                          <p:spTgt spid="20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9"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47731" y="5286388"/>
            <a:ext cx="8281987" cy="556884"/>
          </a:xfrm>
          <a:prstGeom prst="rect">
            <a:avLst/>
          </a:prstGeom>
          <a:noFill/>
          <a:ln w="9525">
            <a:noFill/>
            <a:miter lim="800000"/>
            <a:headEnd/>
            <a:tailEnd/>
          </a:ln>
        </p:spPr>
        <p:txBody>
          <a:bodyPr>
            <a:spAutoFit/>
          </a:bodyPr>
          <a:lstStyle/>
          <a:p>
            <a:pPr eaLnBrk="1" hangingPunct="1">
              <a:lnSpc>
                <a:spcPct val="125000"/>
              </a:lnSpc>
              <a:buFont typeface="Arial" pitchFamily="34" charset="0"/>
              <a:buNone/>
            </a:pPr>
            <a:r>
              <a:rPr lang="zh-CN" altLang="en-US" sz="2800" b="0" i="0" dirty="0">
                <a:latin typeface="黑体" pitchFamily="49" charset="-122"/>
                <a:ea typeface="黑体" pitchFamily="49" charset="-122"/>
                <a:sym typeface="Arial" pitchFamily="34" charset="0"/>
              </a:rPr>
              <a:t>有向图的邻接矩阵通常为非对称矩阵。</a:t>
            </a:r>
          </a:p>
        </p:txBody>
      </p:sp>
      <p:grpSp>
        <p:nvGrpSpPr>
          <p:cNvPr id="3" name="Group 3"/>
          <p:cNvGrpSpPr>
            <a:grpSpLocks/>
          </p:cNvGrpSpPr>
          <p:nvPr/>
        </p:nvGrpSpPr>
        <p:grpSpPr bwMode="auto">
          <a:xfrm>
            <a:off x="785786" y="2214554"/>
            <a:ext cx="3505200" cy="2362200"/>
            <a:chOff x="0" y="0"/>
            <a:chExt cx="5520" cy="3720"/>
          </a:xfrm>
        </p:grpSpPr>
        <p:sp>
          <p:nvSpPr>
            <p:cNvPr id="21509" name="Line 4"/>
            <p:cNvSpPr>
              <a:spLocks noChangeShapeType="1"/>
            </p:cNvSpPr>
            <p:nvPr/>
          </p:nvSpPr>
          <p:spPr bwMode="auto">
            <a:xfrm flipH="1">
              <a:off x="360" y="360"/>
              <a:ext cx="2040" cy="1080"/>
            </a:xfrm>
            <a:prstGeom prst="line">
              <a:avLst/>
            </a:prstGeom>
            <a:noFill/>
            <a:ln w="25400" cap="sq">
              <a:solidFill>
                <a:srgbClr val="000066"/>
              </a:solidFill>
              <a:round/>
              <a:headEnd/>
              <a:tailEnd type="triangle" w="med" len="lg"/>
            </a:ln>
          </p:spPr>
          <p:txBody>
            <a:bodyPr wrap="none" anchor="ctr"/>
            <a:lstStyle/>
            <a:p>
              <a:endParaRPr lang="zh-CN" altLang="en-US"/>
            </a:p>
          </p:txBody>
        </p:sp>
        <p:sp>
          <p:nvSpPr>
            <p:cNvPr id="21510" name="Line 5"/>
            <p:cNvSpPr>
              <a:spLocks noChangeShapeType="1"/>
            </p:cNvSpPr>
            <p:nvPr/>
          </p:nvSpPr>
          <p:spPr bwMode="auto">
            <a:xfrm>
              <a:off x="600" y="2160"/>
              <a:ext cx="720" cy="1080"/>
            </a:xfrm>
            <a:prstGeom prst="line">
              <a:avLst/>
            </a:prstGeom>
            <a:noFill/>
            <a:ln w="25400" cap="sq">
              <a:solidFill>
                <a:srgbClr val="000066"/>
              </a:solidFill>
              <a:round/>
              <a:headEnd/>
              <a:tailEnd type="triangle" w="med" len="lg"/>
            </a:ln>
          </p:spPr>
          <p:txBody>
            <a:bodyPr wrap="none" anchor="ctr"/>
            <a:lstStyle/>
            <a:p>
              <a:endParaRPr lang="zh-CN" altLang="en-US"/>
            </a:p>
          </p:txBody>
        </p:sp>
        <p:sp>
          <p:nvSpPr>
            <p:cNvPr id="21511" name="Line 6"/>
            <p:cNvSpPr>
              <a:spLocks noChangeShapeType="1"/>
            </p:cNvSpPr>
            <p:nvPr/>
          </p:nvSpPr>
          <p:spPr bwMode="auto">
            <a:xfrm>
              <a:off x="2040" y="3240"/>
              <a:ext cx="1440" cy="0"/>
            </a:xfrm>
            <a:prstGeom prst="line">
              <a:avLst/>
            </a:prstGeom>
            <a:noFill/>
            <a:ln w="25400" cap="sq">
              <a:solidFill>
                <a:srgbClr val="000066"/>
              </a:solidFill>
              <a:round/>
              <a:headEnd/>
              <a:tailEnd type="triangle" w="med" len="lg"/>
            </a:ln>
          </p:spPr>
          <p:txBody>
            <a:bodyPr wrap="none" anchor="ctr"/>
            <a:lstStyle/>
            <a:p>
              <a:endParaRPr lang="zh-CN" altLang="en-US"/>
            </a:p>
          </p:txBody>
        </p:sp>
        <p:sp>
          <p:nvSpPr>
            <p:cNvPr id="21512" name="Line 7"/>
            <p:cNvSpPr>
              <a:spLocks noChangeShapeType="1"/>
            </p:cNvSpPr>
            <p:nvPr/>
          </p:nvSpPr>
          <p:spPr bwMode="auto">
            <a:xfrm flipH="1" flipV="1">
              <a:off x="3000" y="720"/>
              <a:ext cx="840" cy="2160"/>
            </a:xfrm>
            <a:prstGeom prst="line">
              <a:avLst/>
            </a:prstGeom>
            <a:noFill/>
            <a:ln w="25400" cap="sq">
              <a:solidFill>
                <a:srgbClr val="000066"/>
              </a:solidFill>
              <a:round/>
              <a:headEnd/>
              <a:tailEnd type="triangle" w="med" len="lg"/>
            </a:ln>
          </p:spPr>
          <p:txBody>
            <a:bodyPr wrap="none" anchor="ctr"/>
            <a:lstStyle/>
            <a:p>
              <a:endParaRPr lang="zh-CN" altLang="en-US"/>
            </a:p>
          </p:txBody>
        </p:sp>
        <p:sp>
          <p:nvSpPr>
            <p:cNvPr id="21513" name="Line 8"/>
            <p:cNvSpPr>
              <a:spLocks noChangeShapeType="1"/>
            </p:cNvSpPr>
            <p:nvPr/>
          </p:nvSpPr>
          <p:spPr bwMode="auto">
            <a:xfrm>
              <a:off x="3120" y="360"/>
              <a:ext cx="1920" cy="1080"/>
            </a:xfrm>
            <a:prstGeom prst="line">
              <a:avLst/>
            </a:prstGeom>
            <a:noFill/>
            <a:ln w="25400" cap="sq">
              <a:solidFill>
                <a:srgbClr val="000066"/>
              </a:solidFill>
              <a:round/>
              <a:headEnd/>
              <a:tailEnd type="triangle" w="med" len="lg"/>
            </a:ln>
          </p:spPr>
          <p:txBody>
            <a:bodyPr wrap="none" anchor="ctr"/>
            <a:lstStyle/>
            <a:p>
              <a:endParaRPr lang="zh-CN" altLang="en-US"/>
            </a:p>
          </p:txBody>
        </p:sp>
        <p:sp>
          <p:nvSpPr>
            <p:cNvPr id="21514" name="Line 9"/>
            <p:cNvSpPr>
              <a:spLocks noChangeShapeType="1"/>
            </p:cNvSpPr>
            <p:nvPr/>
          </p:nvSpPr>
          <p:spPr bwMode="auto">
            <a:xfrm flipH="1" flipV="1">
              <a:off x="720" y="1800"/>
              <a:ext cx="2760" cy="1200"/>
            </a:xfrm>
            <a:prstGeom prst="line">
              <a:avLst/>
            </a:prstGeom>
            <a:noFill/>
            <a:ln w="25400" cap="sq">
              <a:solidFill>
                <a:srgbClr val="000066"/>
              </a:solidFill>
              <a:round/>
              <a:headEnd/>
              <a:tailEnd type="triangle" w="med" len="lg"/>
            </a:ln>
          </p:spPr>
          <p:txBody>
            <a:bodyPr wrap="none" anchor="ctr"/>
            <a:lstStyle/>
            <a:p>
              <a:endParaRPr lang="zh-CN" altLang="en-US"/>
            </a:p>
          </p:txBody>
        </p:sp>
        <p:sp>
          <p:nvSpPr>
            <p:cNvPr id="21515" name="Line 10"/>
            <p:cNvSpPr>
              <a:spLocks noChangeShapeType="1"/>
            </p:cNvSpPr>
            <p:nvPr/>
          </p:nvSpPr>
          <p:spPr bwMode="auto">
            <a:xfrm flipH="1">
              <a:off x="1680" y="1800"/>
              <a:ext cx="3120" cy="1080"/>
            </a:xfrm>
            <a:prstGeom prst="line">
              <a:avLst/>
            </a:prstGeom>
            <a:noFill/>
            <a:ln w="25400" cap="sq">
              <a:solidFill>
                <a:srgbClr val="000066"/>
              </a:solidFill>
              <a:round/>
              <a:headEnd/>
              <a:tailEnd type="triangle" w="med" len="lg"/>
            </a:ln>
          </p:spPr>
          <p:txBody>
            <a:bodyPr wrap="none" anchor="ctr"/>
            <a:lstStyle/>
            <a:p>
              <a:endParaRPr lang="zh-CN" altLang="en-US"/>
            </a:p>
          </p:txBody>
        </p:sp>
        <p:sp>
          <p:nvSpPr>
            <p:cNvPr id="21516" name="Oval 11"/>
            <p:cNvSpPr>
              <a:spLocks noChangeArrowheads="1"/>
            </p:cNvSpPr>
            <p:nvPr/>
          </p:nvSpPr>
          <p:spPr bwMode="auto">
            <a:xfrm>
              <a:off x="2400" y="0"/>
              <a:ext cx="720" cy="84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dirty="0">
                  <a:solidFill>
                    <a:srgbClr val="000066"/>
                  </a:solidFill>
                  <a:latin typeface="Times New Roman" pitchFamily="18" charset="0"/>
                </a:rPr>
                <a:t>A</a:t>
              </a:r>
              <a:endParaRPr lang="en-US" altLang="zh-CN" dirty="0">
                <a:latin typeface="Times New Roman" pitchFamily="18" charset="0"/>
              </a:endParaRPr>
            </a:p>
          </p:txBody>
        </p:sp>
        <p:sp>
          <p:nvSpPr>
            <p:cNvPr id="21517" name="Oval 12"/>
            <p:cNvSpPr>
              <a:spLocks noChangeArrowheads="1"/>
            </p:cNvSpPr>
            <p:nvPr/>
          </p:nvSpPr>
          <p:spPr bwMode="auto">
            <a:xfrm>
              <a:off x="0" y="1440"/>
              <a:ext cx="720" cy="84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a:solidFill>
                    <a:srgbClr val="000066"/>
                  </a:solidFill>
                  <a:latin typeface="Times New Roman" pitchFamily="18" charset="0"/>
                </a:rPr>
                <a:t>B</a:t>
              </a:r>
              <a:endParaRPr lang="en-US" altLang="zh-CN">
                <a:latin typeface="Times New Roman" pitchFamily="18" charset="0"/>
              </a:endParaRPr>
            </a:p>
          </p:txBody>
        </p:sp>
        <p:sp>
          <p:nvSpPr>
            <p:cNvPr id="21518" name="Oval 13"/>
            <p:cNvSpPr>
              <a:spLocks noChangeArrowheads="1"/>
            </p:cNvSpPr>
            <p:nvPr/>
          </p:nvSpPr>
          <p:spPr bwMode="auto">
            <a:xfrm>
              <a:off x="4800" y="1440"/>
              <a:ext cx="720" cy="84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a:solidFill>
                    <a:srgbClr val="000066"/>
                  </a:solidFill>
                  <a:latin typeface="Times New Roman" pitchFamily="18" charset="0"/>
                </a:rPr>
                <a:t>E</a:t>
              </a:r>
              <a:endParaRPr lang="en-US" altLang="zh-CN">
                <a:latin typeface="Times New Roman" pitchFamily="18" charset="0"/>
              </a:endParaRPr>
            </a:p>
          </p:txBody>
        </p:sp>
        <p:sp>
          <p:nvSpPr>
            <p:cNvPr id="21519" name="Oval 14"/>
            <p:cNvSpPr>
              <a:spLocks noChangeArrowheads="1"/>
            </p:cNvSpPr>
            <p:nvPr/>
          </p:nvSpPr>
          <p:spPr bwMode="auto">
            <a:xfrm>
              <a:off x="1320" y="2880"/>
              <a:ext cx="720" cy="84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a:solidFill>
                    <a:srgbClr val="000066"/>
                  </a:solidFill>
                  <a:latin typeface="Times New Roman" pitchFamily="18" charset="0"/>
                </a:rPr>
                <a:t>C</a:t>
              </a:r>
              <a:endParaRPr lang="en-US" altLang="zh-CN">
                <a:latin typeface="Times New Roman" pitchFamily="18" charset="0"/>
              </a:endParaRPr>
            </a:p>
          </p:txBody>
        </p:sp>
        <p:sp>
          <p:nvSpPr>
            <p:cNvPr id="2" name="Oval 15"/>
            <p:cNvSpPr>
              <a:spLocks noChangeArrowheads="1"/>
            </p:cNvSpPr>
            <p:nvPr/>
          </p:nvSpPr>
          <p:spPr bwMode="auto">
            <a:xfrm>
              <a:off x="3480" y="2880"/>
              <a:ext cx="720" cy="84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a:solidFill>
                    <a:srgbClr val="000066"/>
                  </a:solidFill>
                  <a:latin typeface="Times New Roman" pitchFamily="18" charset="0"/>
                </a:rPr>
                <a:t>F</a:t>
              </a:r>
              <a:endParaRPr lang="en-US" altLang="zh-CN">
                <a:latin typeface="Times New Roman" pitchFamily="18" charset="0"/>
              </a:endParaRPr>
            </a:p>
          </p:txBody>
        </p:sp>
      </p:grpSp>
      <p:sp>
        <p:nvSpPr>
          <p:cNvPr id="17" name="Text Box 16"/>
          <p:cNvSpPr txBox="1">
            <a:spLocks noChangeArrowheads="1"/>
          </p:cNvSpPr>
          <p:nvPr/>
        </p:nvSpPr>
        <p:spPr bwMode="auto">
          <a:xfrm>
            <a:off x="542956" y="302105"/>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
        <p:nvSpPr>
          <p:cNvPr id="18" name="Rectangle 18"/>
          <p:cNvSpPr>
            <a:spLocks noGrp="1" noChangeArrowheads="1"/>
          </p:cNvSpPr>
          <p:nvPr/>
        </p:nvSpPr>
        <p:spPr bwMode="auto">
          <a:xfrm>
            <a:off x="571472" y="1285860"/>
            <a:ext cx="6629400" cy="542924"/>
          </a:xfrm>
          <a:prstGeom prst="rect">
            <a:avLst/>
          </a:prstGeom>
          <a:noFill/>
          <a:ln w="9525">
            <a:noFill/>
            <a:miter lim="800000"/>
            <a:headEnd/>
            <a:tailEnd/>
          </a:ln>
        </p:spPr>
        <p:txBody>
          <a:bodyPr anchor="b"/>
          <a:lstStyle/>
          <a:p>
            <a:pPr eaLnBrk="1" hangingPunct="1"/>
            <a:r>
              <a:rPr lang="zh-CN" altLang="en-US" sz="2800" b="0" i="0" dirty="0">
                <a:solidFill>
                  <a:schemeClr val="tx2"/>
                </a:solidFill>
                <a:latin typeface="黑体" pitchFamily="49" charset="-122"/>
                <a:ea typeface="黑体" pitchFamily="49" charset="-122"/>
              </a:rPr>
              <a:t>写出下图的邻接矩阵表示。</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21A1F5F-C17A-4F2A-9058-2BC1F815DC0B}"/>
                  </a:ext>
                </a:extLst>
              </p:cNvPr>
              <p:cNvSpPr txBox="1"/>
              <p:nvPr/>
            </p:nvSpPr>
            <p:spPr>
              <a:xfrm>
                <a:off x="4570680" y="2059111"/>
                <a:ext cx="4177783" cy="25474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BR" altLang="zh-CN" sz="3600" i="1" smtClean="0">
                              <a:latin typeface="Cambria Math" panose="02040503050406030204" pitchFamily="18" charset="0"/>
                            </a:rPr>
                          </m:ctrlPr>
                        </m:dPr>
                        <m:e>
                          <m:m>
                            <m:mPr>
                              <m:mcs>
                                <m:mc>
                                  <m:mcPr>
                                    <m:count m:val="5"/>
                                    <m:mcJc m:val="center"/>
                                  </m:mcPr>
                                </m:mc>
                              </m:mcs>
                              <m:ctrlPr>
                                <a:rPr lang="pt-BR" altLang="zh-CN" sz="3600" b="1" i="1" smtClean="0">
                                  <a:latin typeface="Cambria Math" panose="02040503050406030204" pitchFamily="18" charset="0"/>
                                </a:rPr>
                              </m:ctrlPr>
                            </m:mPr>
                            <m:mr>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𝟏</m:t>
                                </m:r>
                              </m:e>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𝟏</m:t>
                                </m:r>
                              </m:e>
                              <m:e>
                                <m:r>
                                  <a:rPr lang="en-US" altLang="zh-CN" sz="3600" b="1" i="1" smtClean="0">
                                    <a:latin typeface="Cambria Math" panose="02040503050406030204" pitchFamily="18" charset="0"/>
                                  </a:rPr>
                                  <m:t>𝟎</m:t>
                                </m:r>
                              </m:e>
                            </m:mr>
                            <m:mr>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𝟏</m:t>
                                </m:r>
                              </m:e>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𝟎</m:t>
                                </m:r>
                              </m:e>
                            </m:mr>
                            <m:mr>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𝟏</m:t>
                                </m:r>
                              </m:e>
                            </m:mr>
                            <m:mr>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𝟏</m:t>
                                </m:r>
                              </m:e>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𝟎</m:t>
                                </m:r>
                              </m:e>
                            </m:mr>
                            <m:mr>
                              <m:e>
                                <m:r>
                                  <a:rPr lang="en-US" altLang="zh-CN" sz="3600" b="1" i="1" smtClean="0">
                                    <a:latin typeface="Cambria Math" panose="02040503050406030204" pitchFamily="18" charset="0"/>
                                  </a:rPr>
                                  <m:t>𝟏</m:t>
                                </m:r>
                              </m:e>
                              <m:e>
                                <m:r>
                                  <a:rPr lang="en-US" altLang="zh-CN" sz="3600" b="1" i="1" smtClean="0">
                                    <a:latin typeface="Cambria Math" panose="02040503050406030204" pitchFamily="18" charset="0"/>
                                  </a:rPr>
                                  <m:t>𝟏</m:t>
                                </m:r>
                              </m:e>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𝟎</m:t>
                                </m:r>
                              </m:e>
                              <m:e>
                                <m:r>
                                  <a:rPr lang="en-US" altLang="zh-CN" sz="3600" b="1" i="1" smtClean="0">
                                    <a:latin typeface="Cambria Math" panose="02040503050406030204" pitchFamily="18" charset="0"/>
                                  </a:rPr>
                                  <m:t>𝟎</m:t>
                                </m:r>
                              </m:e>
                            </m:mr>
                          </m:m>
                        </m:e>
                      </m:d>
                    </m:oMath>
                  </m:oMathPara>
                </a14:m>
                <a:endParaRPr lang="zh-CN" altLang="en-US" sz="3600" dirty="0"/>
              </a:p>
            </p:txBody>
          </p:sp>
        </mc:Choice>
        <mc:Fallback xmlns="">
          <p:sp>
            <p:nvSpPr>
              <p:cNvPr id="19" name="文本框 18">
                <a:extLst>
                  <a:ext uri="{FF2B5EF4-FFF2-40B4-BE49-F238E27FC236}">
                    <a16:creationId xmlns:a16="http://schemas.microsoft.com/office/drawing/2014/main" id="{A21A1F5F-C17A-4F2A-9058-2BC1F815DC0B}"/>
                  </a:ext>
                </a:extLst>
              </p:cNvPr>
              <p:cNvSpPr txBox="1">
                <a:spLocks noRot="1" noChangeAspect="1" noMove="1" noResize="1" noEditPoints="1" noAdjustHandles="1" noChangeArrowheads="1" noChangeShapeType="1" noTextEdit="1"/>
              </p:cNvSpPr>
              <p:nvPr/>
            </p:nvSpPr>
            <p:spPr>
              <a:xfrm>
                <a:off x="4570680" y="2059111"/>
                <a:ext cx="4177783" cy="2547492"/>
              </a:xfrm>
              <a:prstGeom prst="rect">
                <a:avLst/>
              </a:prstGeom>
              <a:blipFill>
                <a:blip r:embed="rId2"/>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1506"/>
                                        </p:tgtEl>
                                        <p:attrNameLst>
                                          <p:attrName>style.visibility</p:attrName>
                                        </p:attrNameLst>
                                      </p:cBhvr>
                                      <p:to>
                                        <p:strVal val="visible"/>
                                      </p:to>
                                    </p:set>
                                    <p:anim calcmode="lin" valueType="num">
                                      <p:cBhvr additive="base">
                                        <p:cTn id="11" dur="500" fill="hold"/>
                                        <p:tgtEl>
                                          <p:spTgt spid="21506"/>
                                        </p:tgtEl>
                                        <p:attrNameLst>
                                          <p:attrName>ppt_x</p:attrName>
                                        </p:attrNameLst>
                                      </p:cBhvr>
                                      <p:tavLst>
                                        <p:tav tm="0">
                                          <p:val>
                                            <p:strVal val="0-#ppt_w/2"/>
                                          </p:val>
                                        </p:tav>
                                        <p:tav tm="100000">
                                          <p:val>
                                            <p:strVal val="#ppt_x"/>
                                          </p:val>
                                        </p:tav>
                                      </p:tavLst>
                                    </p:anim>
                                    <p:anim calcmode="lin" valueType="num">
                                      <p:cBhvr additive="base">
                                        <p:cTn id="12" dur="500" fill="hold"/>
                                        <p:tgtEl>
                                          <p:spTgt spid="215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28670" y="1071546"/>
            <a:ext cx="6629400" cy="685800"/>
          </a:xfrm>
        </p:spPr>
        <p:txBody>
          <a:bodyPr/>
          <a:lstStyle/>
          <a:p>
            <a:pPr algn="l" eaLnBrk="1" hangingPunct="1"/>
            <a:r>
              <a:rPr lang="zh-CN" altLang="en-US" sz="3200" dirty="0">
                <a:latin typeface="黑体" pitchFamily="49" charset="-122"/>
                <a:ea typeface="黑体" pitchFamily="49" charset="-122"/>
              </a:rPr>
              <a:t>一、邻接矩阵(性质)</a:t>
            </a:r>
            <a:endParaRPr lang="en-US" altLang="zh-CN" sz="3200" dirty="0">
              <a:latin typeface="黑体" pitchFamily="49" charset="-122"/>
              <a:ea typeface="黑体" pitchFamily="49" charset="-122"/>
            </a:endParaRPr>
          </a:p>
        </p:txBody>
      </p:sp>
      <p:sp>
        <p:nvSpPr>
          <p:cNvPr id="22533" name="Rectangle 5"/>
          <p:cNvSpPr>
            <a:spLocks noGrp="1" noChangeArrowheads="1"/>
          </p:cNvSpPr>
          <p:nvPr>
            <p:ph type="body" idx="1"/>
          </p:nvPr>
        </p:nvSpPr>
        <p:spPr>
          <a:xfrm>
            <a:off x="452470" y="1909746"/>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无向图的邻接矩阵是对称的</a:t>
            </a:r>
          </a:p>
          <a:p>
            <a:pPr eaLnBrk="1" hangingPunct="1">
              <a:lnSpc>
                <a:spcPct val="90000"/>
              </a:lnSpc>
              <a:spcBef>
                <a:spcPct val="30000"/>
              </a:spcBef>
            </a:pPr>
            <a:r>
              <a:rPr lang="zh-CN" altLang="en-US" dirty="0">
                <a:latin typeface="黑体" pitchFamily="49" charset="-122"/>
                <a:ea typeface="黑体" pitchFamily="49" charset="-122"/>
              </a:rPr>
              <a:t>其第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行1的个数或第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列1的个数，等于顶点</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的度</a:t>
            </a:r>
            <a:r>
              <a:rPr lang="en-US" altLang="zh-CN" dirty="0">
                <a:latin typeface="黑体" pitchFamily="49" charset="-122"/>
                <a:ea typeface="黑体" pitchFamily="49" charset="-122"/>
              </a:rPr>
              <a:t>TD(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p>
          <a:p>
            <a:pPr eaLnBrk="1" hangingPunct="1">
              <a:lnSpc>
                <a:spcPct val="90000"/>
              </a:lnSpc>
              <a:spcBef>
                <a:spcPct val="30000"/>
              </a:spcBef>
            </a:pPr>
            <a:endParaRPr lang="en-US" altLang="zh-CN"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有向图的邻接矩阵可能是不对称的</a:t>
            </a:r>
          </a:p>
          <a:p>
            <a:pPr eaLnBrk="1" hangingPunct="1">
              <a:lnSpc>
                <a:spcPct val="90000"/>
              </a:lnSpc>
              <a:spcBef>
                <a:spcPct val="30000"/>
              </a:spcBef>
            </a:pPr>
            <a:r>
              <a:rPr lang="zh-CN" altLang="en-US" dirty="0">
                <a:latin typeface="黑体" pitchFamily="49" charset="-122"/>
                <a:ea typeface="黑体" pitchFamily="49" charset="-122"/>
              </a:rPr>
              <a:t>其第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行1的个数等于顶点</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的出度</a:t>
            </a:r>
            <a:r>
              <a:rPr lang="en-US" altLang="zh-CN" dirty="0">
                <a:latin typeface="黑体" pitchFamily="49" charset="-122"/>
                <a:ea typeface="黑体" pitchFamily="49" charset="-122"/>
              </a:rPr>
              <a:t>OD(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列1的个数等于顶点</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的入度</a:t>
            </a:r>
            <a:r>
              <a:rPr lang="en-US" altLang="zh-CN" dirty="0">
                <a:latin typeface="黑体" pitchFamily="49" charset="-122"/>
                <a:ea typeface="黑体" pitchFamily="49" charset="-122"/>
              </a:rPr>
              <a:t>ID(j)</a:t>
            </a:r>
          </a:p>
        </p:txBody>
      </p:sp>
      <p:sp>
        <p:nvSpPr>
          <p:cNvPr id="7" name="Text Box 4"/>
          <p:cNvSpPr txBox="1">
            <a:spLocks noChangeArrowheads="1"/>
          </p:cNvSpPr>
          <p:nvPr/>
        </p:nvSpPr>
        <p:spPr bwMode="auto">
          <a:xfrm>
            <a:off x="500034" y="2857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blinds(horizontal)">
                                      <p:cBhvr>
                                        <p:cTn id="7" dur="500"/>
                                        <p:tgtEl>
                                          <p:spTgt spid="2253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3">
                                            <p:txEl>
                                              <p:pRg st="3" end="3"/>
                                            </p:txEl>
                                          </p:spTgt>
                                        </p:tgtEl>
                                        <p:attrNameLst>
                                          <p:attrName>style.visibility</p:attrName>
                                        </p:attrNameLst>
                                      </p:cBhvr>
                                      <p:to>
                                        <p:strVal val="visible"/>
                                      </p:to>
                                    </p:set>
                                    <p:animEffect transition="in" filter="blinds(horizontal)">
                                      <p:cBhvr>
                                        <p:cTn id="12" dur="500"/>
                                        <p:tgtEl>
                                          <p:spTgt spid="2253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animEffect transition="in" filter="blinds(horizontal)">
                                      <p:cBhvr>
                                        <p:cTn id="17" dur="500"/>
                                        <p:tgtEl>
                                          <p:spTgt spid="225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28670" y="1214422"/>
            <a:ext cx="5715000" cy="685800"/>
          </a:xfrm>
        </p:spPr>
        <p:txBody>
          <a:bodyPr/>
          <a:lstStyle/>
          <a:p>
            <a:pPr algn="l" eaLnBrk="1" hangingPunct="1"/>
            <a:r>
              <a:rPr lang="zh-CN" altLang="en-US" sz="3200" dirty="0">
                <a:latin typeface="黑体" pitchFamily="49" charset="-122"/>
                <a:ea typeface="黑体" pitchFamily="49" charset="-122"/>
              </a:rPr>
              <a:t>一、图的定义(</a:t>
            </a:r>
            <a:r>
              <a:rPr lang="en-US" altLang="zh-CN" sz="3200" dirty="0">
                <a:latin typeface="黑体" pitchFamily="49" charset="-122"/>
                <a:ea typeface="黑体" pitchFamily="49" charset="-122"/>
              </a:rPr>
              <a:t>Graph)</a:t>
            </a:r>
          </a:p>
        </p:txBody>
      </p:sp>
      <p:sp>
        <p:nvSpPr>
          <p:cNvPr id="6148"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
        <p:nvSpPr>
          <p:cNvPr id="6149" name="Rectangle 5"/>
          <p:cNvSpPr>
            <a:spLocks noGrp="1" noChangeArrowheads="1"/>
          </p:cNvSpPr>
          <p:nvPr>
            <p:ph type="body" idx="1"/>
          </p:nvPr>
        </p:nvSpPr>
        <p:spPr>
          <a:xfrm>
            <a:off x="452470" y="2052622"/>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图是由顶点集合(</a:t>
            </a:r>
            <a:r>
              <a:rPr lang="en-US" altLang="zh-CN" dirty="0">
                <a:latin typeface="黑体" pitchFamily="49" charset="-122"/>
                <a:ea typeface="黑体" pitchFamily="49" charset="-122"/>
              </a:rPr>
              <a:t>vertex)</a:t>
            </a:r>
            <a:r>
              <a:rPr lang="zh-CN" altLang="en-US" dirty="0">
                <a:latin typeface="黑体" pitchFamily="49" charset="-122"/>
                <a:ea typeface="黑体" pitchFamily="49" charset="-122"/>
              </a:rPr>
              <a:t>及顶点间的关系集合组成的一种数据结构：</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Graph＝( V, E )    </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其中</a:t>
            </a:r>
            <a:r>
              <a:rPr lang="en-US" altLang="zh-CN" dirty="0">
                <a:latin typeface="黑体" pitchFamily="49" charset="-122"/>
                <a:ea typeface="黑体" pitchFamily="49" charset="-122"/>
              </a:rPr>
              <a:t>V = {x | x</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rPr>
              <a:t>数据对象}是顶点的有穷非空集合</a:t>
            </a:r>
            <a:r>
              <a:rPr lang="en-US" altLang="zh-CN" dirty="0">
                <a:latin typeface="黑体" pitchFamily="49" charset="-122"/>
                <a:ea typeface="黑体" pitchFamily="49" charset="-122"/>
              </a:rPr>
              <a:t>,E</a:t>
            </a:r>
            <a:r>
              <a:rPr lang="zh-CN" altLang="en-US" dirty="0">
                <a:latin typeface="黑体" pitchFamily="49" charset="-122"/>
                <a:ea typeface="黑体" pitchFamily="49" charset="-122"/>
              </a:rPr>
              <a:t>是顶点之间关系的有穷集合，包括</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      E1 = {(x, y) | x, y </a:t>
            </a:r>
            <a:r>
              <a:rPr lang="en-US" altLang="zh-CN" dirty="0">
                <a:latin typeface="黑体" pitchFamily="49" charset="-122"/>
                <a:ea typeface="黑体" pitchFamily="49" charset="-122"/>
                <a:sym typeface="Symbol" pitchFamily="18" charset="2"/>
              </a:rPr>
              <a:t></a:t>
            </a:r>
            <a:r>
              <a:rPr lang="en-US" altLang="zh-CN" dirty="0">
                <a:latin typeface="黑体" pitchFamily="49" charset="-122"/>
                <a:ea typeface="黑体" pitchFamily="49" charset="-122"/>
              </a:rPr>
              <a:t> V } </a:t>
            </a:r>
            <a:r>
              <a:rPr lang="zh-CN" altLang="en-US" dirty="0">
                <a:latin typeface="黑体" pitchFamily="49" charset="-122"/>
                <a:ea typeface="黑体" pitchFamily="49" charset="-122"/>
              </a:rPr>
              <a:t>边的集合</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或  </a:t>
            </a:r>
            <a:r>
              <a:rPr lang="en-US" altLang="zh-CN" dirty="0">
                <a:latin typeface="黑体" pitchFamily="49" charset="-122"/>
                <a:ea typeface="黑体" pitchFamily="49" charset="-122"/>
              </a:rPr>
              <a:t>E2 = {&lt;x, y&gt; | x, y </a:t>
            </a:r>
            <a:r>
              <a:rPr lang="en-US" altLang="zh-CN" dirty="0">
                <a:latin typeface="黑体" pitchFamily="49" charset="-122"/>
                <a:ea typeface="黑体" pitchFamily="49" charset="-122"/>
                <a:sym typeface="Symbol" pitchFamily="18" charset="2"/>
              </a:rPr>
              <a:t></a:t>
            </a:r>
            <a:r>
              <a:rPr lang="en-US" altLang="zh-CN" dirty="0">
                <a:latin typeface="黑体" pitchFamily="49" charset="-122"/>
                <a:ea typeface="黑体" pitchFamily="49" charset="-122"/>
              </a:rPr>
              <a:t> V } </a:t>
            </a:r>
            <a:r>
              <a:rPr lang="zh-CN" altLang="en-US" dirty="0">
                <a:latin typeface="黑体" pitchFamily="49" charset="-122"/>
                <a:ea typeface="黑体" pitchFamily="49" charset="-122"/>
              </a:rPr>
              <a:t>弧的集合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28670" y="1123968"/>
            <a:ext cx="6629400" cy="685800"/>
          </a:xfrm>
        </p:spPr>
        <p:txBody>
          <a:bodyPr/>
          <a:lstStyle/>
          <a:p>
            <a:pPr algn="l" eaLnBrk="1" hangingPunct="1"/>
            <a:r>
              <a:rPr lang="zh-CN" altLang="en-US" sz="3200" dirty="0">
                <a:latin typeface="黑体" pitchFamily="49" charset="-122"/>
                <a:ea typeface="黑体" pitchFamily="49" charset="-122"/>
              </a:rPr>
              <a:t>一、邻接矩阵(网络)</a:t>
            </a:r>
            <a:endParaRPr lang="en-US" altLang="zh-CN" sz="3200" dirty="0">
              <a:latin typeface="黑体" pitchFamily="49" charset="-122"/>
              <a:ea typeface="黑体" pitchFamily="49" charset="-122"/>
            </a:endParaRPr>
          </a:p>
        </p:txBody>
      </p:sp>
      <p:sp>
        <p:nvSpPr>
          <p:cNvPr id="23557" name="Rectangle 5"/>
          <p:cNvSpPr>
            <a:spLocks noGrp="1" noChangeArrowheads="1"/>
          </p:cNvSpPr>
          <p:nvPr>
            <p:ph type="body" idx="1"/>
          </p:nvPr>
        </p:nvSpPr>
        <p:spPr>
          <a:xfrm>
            <a:off x="452470" y="1962168"/>
            <a:ext cx="8763000" cy="4038600"/>
          </a:xfrm>
        </p:spPr>
        <p:txBody>
          <a:bodyPr/>
          <a:lstStyle/>
          <a:p>
            <a:pPr eaLnBrk="1" hangingPunct="1">
              <a:spcBef>
                <a:spcPct val="30000"/>
              </a:spcBef>
            </a:pPr>
            <a:r>
              <a:rPr lang="zh-CN" altLang="en-US" dirty="0">
                <a:latin typeface="黑体" pitchFamily="49" charset="-122"/>
                <a:ea typeface="黑体" pitchFamily="49" charset="-122"/>
              </a:rPr>
              <a:t>在网络中，两个顶点如果不邻接，则被视为距离为无穷大；如果邻接，则两个顶点之间存在一个距离值(即权值)。</a:t>
            </a:r>
          </a:p>
          <a:p>
            <a:pPr eaLnBrk="1" hangingPunct="1">
              <a:spcBef>
                <a:spcPct val="30000"/>
              </a:spcBef>
            </a:pPr>
            <a:endParaRPr lang="zh-CN" altLang="en-US" b="1" dirty="0">
              <a:latin typeface="黑体" pitchFamily="49" charset="-122"/>
              <a:ea typeface="黑体" pitchFamily="49" charset="-122"/>
            </a:endParaRPr>
          </a:p>
          <a:p>
            <a:pPr eaLnBrk="1" hangingPunct="1">
              <a:lnSpc>
                <a:spcPct val="90000"/>
              </a:lnSpc>
              <a:spcBef>
                <a:spcPct val="0"/>
              </a:spcBef>
              <a:buFont typeface="Wingdings" pitchFamily="2" charset="2"/>
              <a:buNone/>
            </a:pPr>
            <a:r>
              <a:rPr lang="zh-CN" altLang="en-US" b="1" dirty="0">
                <a:latin typeface="黑体" pitchFamily="49" charset="-122"/>
                <a:ea typeface="黑体" pitchFamily="49" charset="-122"/>
              </a:rPr>
              <a:t>	   	     </a:t>
            </a:r>
            <a:r>
              <a:rPr lang="en-US" altLang="zh-CN" dirty="0" err="1">
                <a:latin typeface="黑体" pitchFamily="49" charset="-122"/>
                <a:ea typeface="黑体" pitchFamily="49" charset="-122"/>
              </a:rPr>
              <a:t>w</a:t>
            </a:r>
            <a:r>
              <a:rPr lang="en-US" altLang="zh-CN" baseline="-25000" dirty="0" err="1">
                <a:latin typeface="黑体" pitchFamily="49" charset="-122"/>
                <a:ea typeface="黑体" pitchFamily="49" charset="-122"/>
              </a:rPr>
              <a:t>i,j</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如果(</a:t>
            </a:r>
            <a:r>
              <a:rPr lang="en-US" altLang="zh-CN" dirty="0" err="1">
                <a:latin typeface="黑体" pitchFamily="49" charset="-122"/>
                <a:ea typeface="黑体" pitchFamily="49" charset="-122"/>
              </a:rPr>
              <a:t>i,j</a:t>
            </a:r>
            <a:r>
              <a:rPr lang="en-US" altLang="zh-CN" dirty="0">
                <a:latin typeface="黑体" pitchFamily="49" charset="-122"/>
                <a:ea typeface="黑体" pitchFamily="49" charset="-122"/>
              </a:rPr>
              <a:t>)</a:t>
            </a:r>
            <a:r>
              <a:rPr lang="en-US" altLang="zh-CN" dirty="0">
                <a:latin typeface="黑体" pitchFamily="49" charset="-122"/>
                <a:ea typeface="黑体" pitchFamily="49" charset="-122"/>
                <a:sym typeface="Symbol" pitchFamily="18" charset="2"/>
              </a:rPr>
              <a:t>E </a:t>
            </a:r>
            <a:r>
              <a:rPr lang="zh-CN" altLang="en-US" dirty="0">
                <a:latin typeface="黑体" pitchFamily="49" charset="-122"/>
                <a:ea typeface="黑体" pitchFamily="49" charset="-122"/>
                <a:sym typeface="Symbol" pitchFamily="18" charset="2"/>
              </a:rPr>
              <a:t>或 &lt;</a:t>
            </a:r>
            <a:r>
              <a:rPr lang="en-US" altLang="zh-CN" dirty="0" err="1">
                <a:latin typeface="黑体" pitchFamily="49" charset="-122"/>
                <a:ea typeface="黑体" pitchFamily="49" charset="-122"/>
                <a:sym typeface="Symbol" pitchFamily="18" charset="2"/>
              </a:rPr>
              <a:t>i,j</a:t>
            </a:r>
            <a:r>
              <a:rPr lang="en-US" altLang="zh-CN" dirty="0">
                <a:latin typeface="黑体" pitchFamily="49" charset="-122"/>
                <a:ea typeface="黑体" pitchFamily="49" charset="-122"/>
                <a:sym typeface="Symbol" pitchFamily="18" charset="2"/>
              </a:rPr>
              <a:t>&gt;E</a:t>
            </a:r>
            <a:endParaRPr lang="en-US" altLang="zh-CN" dirty="0">
              <a:latin typeface="黑体" pitchFamily="49" charset="-122"/>
              <a:ea typeface="黑体" pitchFamily="49" charset="-122"/>
            </a:endParaRPr>
          </a:p>
          <a:p>
            <a:pPr eaLnBrk="1" hangingPunct="1">
              <a:lnSpc>
                <a:spcPct val="90000"/>
              </a:lnSpc>
              <a:spcBef>
                <a:spcPct val="0"/>
              </a:spcBef>
              <a:buFont typeface="Wingdings" pitchFamily="2" charset="2"/>
              <a:buNone/>
            </a:pPr>
            <a:r>
              <a:rPr lang="en-US" altLang="zh-CN" b="1" dirty="0">
                <a:latin typeface="黑体" pitchFamily="49" charset="-122"/>
                <a:ea typeface="黑体" pitchFamily="49" charset="-122"/>
              </a:rPr>
              <a:t>   </a:t>
            </a:r>
            <a:r>
              <a:rPr lang="en-US" altLang="zh-CN" dirty="0">
                <a:latin typeface="黑体" pitchFamily="49" charset="-122"/>
                <a:ea typeface="黑体" pitchFamily="49" charset="-122"/>
              </a:rPr>
              <a:t>A[</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][j] = </a:t>
            </a:r>
          </a:p>
          <a:p>
            <a:pPr eaLnBrk="1" hangingPunct="1">
              <a:lnSpc>
                <a:spcPct val="90000"/>
              </a:lnSpc>
              <a:spcBef>
                <a:spcPct val="0"/>
              </a:spcBef>
              <a:buFont typeface="Wingdings" pitchFamily="2" charset="2"/>
              <a:buNone/>
            </a:pPr>
            <a:r>
              <a:rPr lang="zh-CN" altLang="en-US" b="1" dirty="0">
                <a:latin typeface="黑体" pitchFamily="49" charset="-122"/>
                <a:ea typeface="黑体" pitchFamily="49" charset="-122"/>
              </a:rPr>
              <a:t>			     </a:t>
            </a:r>
            <a:r>
              <a:rPr lang="zh-CN" altLang="en-US" dirty="0">
                <a:latin typeface="黑体" pitchFamily="49" charset="-122"/>
                <a:ea typeface="黑体" pitchFamily="49" charset="-122"/>
              </a:rPr>
              <a:t>∞   其它</a:t>
            </a:r>
            <a:endParaRPr lang="en-US" altLang="zh-CN" sz="2400" dirty="0">
              <a:latin typeface="黑体" pitchFamily="49" charset="-122"/>
              <a:ea typeface="黑体" pitchFamily="49" charset="-122"/>
            </a:endParaRPr>
          </a:p>
        </p:txBody>
      </p:sp>
      <p:sp>
        <p:nvSpPr>
          <p:cNvPr id="23559" name="AutoShape 7"/>
          <p:cNvSpPr>
            <a:spLocks/>
          </p:cNvSpPr>
          <p:nvPr/>
        </p:nvSpPr>
        <p:spPr bwMode="auto">
          <a:xfrm>
            <a:off x="2919402" y="4000504"/>
            <a:ext cx="152400" cy="914400"/>
          </a:xfrm>
          <a:prstGeom prst="leftBrace">
            <a:avLst>
              <a:gd name="adj1" fmla="val 50000"/>
              <a:gd name="adj2" fmla="val 50000"/>
            </a:avLst>
          </a:prstGeom>
          <a:noFill/>
          <a:ln w="15875">
            <a:solidFill>
              <a:schemeClr val="tx1"/>
            </a:solidFill>
            <a:round/>
            <a:headEnd/>
            <a:tailEnd/>
          </a:ln>
        </p:spPr>
        <p:txBody>
          <a:bodyPr wrap="none" anchor="ctr"/>
          <a:lstStyle/>
          <a:p>
            <a:pPr eaLnBrk="1" hangingPunct="1">
              <a:buFont typeface="Arial" pitchFamily="34" charset="0"/>
              <a:buNone/>
            </a:pPr>
            <a:endParaRPr lang="zh-CN" altLang="en-US"/>
          </a:p>
        </p:txBody>
      </p:sp>
      <p:sp>
        <p:nvSpPr>
          <p:cNvPr id="8" name="Text Box 4"/>
          <p:cNvSpPr txBox="1">
            <a:spLocks noChangeArrowheads="1"/>
          </p:cNvSpPr>
          <p:nvPr/>
        </p:nvSpPr>
        <p:spPr bwMode="auto">
          <a:xfrm>
            <a:off x="500034" y="2857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28670" y="1123968"/>
            <a:ext cx="6629400" cy="685800"/>
          </a:xfrm>
        </p:spPr>
        <p:txBody>
          <a:bodyPr/>
          <a:lstStyle/>
          <a:p>
            <a:pPr algn="l" eaLnBrk="1" hangingPunct="1"/>
            <a:r>
              <a:rPr lang="zh-CN" altLang="en-US" sz="3200" dirty="0">
                <a:latin typeface="黑体" pitchFamily="49" charset="-122"/>
                <a:ea typeface="黑体" pitchFamily="49" charset="-122"/>
              </a:rPr>
              <a:t>一、邻接矩阵(网络)</a:t>
            </a:r>
            <a:endParaRPr lang="en-US" altLang="zh-CN" sz="3200" dirty="0">
              <a:latin typeface="黑体" pitchFamily="49" charset="-122"/>
              <a:ea typeface="黑体" pitchFamily="49" charset="-122"/>
            </a:endParaRPr>
          </a:p>
        </p:txBody>
      </p:sp>
      <p:sp>
        <p:nvSpPr>
          <p:cNvPr id="24581" name="Rectangle 5"/>
          <p:cNvSpPr>
            <a:spLocks noGrp="1" noChangeArrowheads="1"/>
          </p:cNvSpPr>
          <p:nvPr>
            <p:ph type="body" idx="1"/>
          </p:nvPr>
        </p:nvSpPr>
        <p:spPr>
          <a:xfrm>
            <a:off x="460654" y="1900242"/>
            <a:ext cx="8763000" cy="4038600"/>
          </a:xfrm>
        </p:spPr>
        <p:txBody>
          <a:bodyPr/>
          <a:lstStyle/>
          <a:p>
            <a:pPr eaLnBrk="1" hangingPunct="1">
              <a:spcBef>
                <a:spcPct val="30000"/>
              </a:spcBef>
            </a:pPr>
            <a:r>
              <a:rPr lang="zh-CN" altLang="en-US" sz="2800" dirty="0">
                <a:latin typeface="黑体" pitchFamily="49" charset="-122"/>
                <a:ea typeface="黑体" pitchFamily="49" charset="-122"/>
              </a:rPr>
              <a:t>有向网</a:t>
            </a:r>
            <a:r>
              <a:rPr lang="en-US" altLang="zh-CN" sz="2800" dirty="0">
                <a:latin typeface="黑体" pitchFamily="49" charset="-122"/>
                <a:ea typeface="黑体" pitchFamily="49" charset="-122"/>
              </a:rPr>
              <a:t>N={V,E}，V={0,1,2,3,4}，E={&lt;0,1,5&gt;，&lt;0,3,7&gt;，&lt;0,4,15&gt;，&lt;1,2,5&gt;，&lt;2,4,1&gt;，&lt;3,2,2&gt; }，E</a:t>
            </a:r>
            <a:r>
              <a:rPr lang="zh-CN" altLang="en-US" sz="2800" dirty="0">
                <a:latin typeface="黑体" pitchFamily="49" charset="-122"/>
                <a:ea typeface="黑体" pitchFamily="49" charset="-122"/>
              </a:rPr>
              <a:t>中每个元组的第三个元素表示权。</a:t>
            </a:r>
          </a:p>
          <a:p>
            <a:pPr eaLnBrk="1" hangingPunct="1">
              <a:spcBef>
                <a:spcPct val="30000"/>
              </a:spcBef>
              <a:buFont typeface="Wingdings" pitchFamily="2" charset="2"/>
              <a:buNone/>
            </a:pPr>
            <a:r>
              <a:rPr lang="zh-CN" altLang="en-US" sz="2800" dirty="0">
                <a:latin typeface="黑体" pitchFamily="49" charset="-122"/>
                <a:ea typeface="黑体" pitchFamily="49" charset="-122"/>
              </a:rPr>
              <a:t>1、画出该网, 2、写出该网的邻接矩阵。</a:t>
            </a:r>
            <a:endParaRPr lang="en-US" altLang="zh-CN" sz="2000" dirty="0">
              <a:latin typeface="黑体" pitchFamily="49" charset="-122"/>
              <a:ea typeface="黑体" pitchFamily="49" charset="-122"/>
            </a:endParaRPr>
          </a:p>
          <a:p>
            <a:pPr eaLnBrk="1" hangingPunct="1">
              <a:spcBef>
                <a:spcPct val="70000"/>
              </a:spcBef>
              <a:buFont typeface="Wingdings" pitchFamily="2" charset="2"/>
              <a:buNone/>
            </a:pPr>
            <a:r>
              <a:rPr lang="en-US" altLang="zh-CN" sz="2400" dirty="0">
                <a:latin typeface="黑体" pitchFamily="49" charset="-122"/>
                <a:ea typeface="黑体" pitchFamily="49" charset="-122"/>
              </a:rPr>
              <a:t>		</a:t>
            </a:r>
          </a:p>
        </p:txBody>
      </p:sp>
      <p:grpSp>
        <p:nvGrpSpPr>
          <p:cNvPr id="2" name="Group 7"/>
          <p:cNvGrpSpPr>
            <a:grpSpLocks/>
          </p:cNvGrpSpPr>
          <p:nvPr/>
        </p:nvGrpSpPr>
        <p:grpSpPr bwMode="auto">
          <a:xfrm>
            <a:off x="1714480" y="4214818"/>
            <a:ext cx="2057400" cy="1676400"/>
            <a:chOff x="0" y="0"/>
            <a:chExt cx="1296" cy="1056"/>
          </a:xfrm>
        </p:grpSpPr>
        <p:grpSp>
          <p:nvGrpSpPr>
            <p:cNvPr id="3" name="Group 8"/>
            <p:cNvGrpSpPr>
              <a:grpSpLocks/>
            </p:cNvGrpSpPr>
            <p:nvPr/>
          </p:nvGrpSpPr>
          <p:grpSpPr bwMode="auto">
            <a:xfrm>
              <a:off x="0" y="0"/>
              <a:ext cx="1296" cy="1056"/>
              <a:chOff x="0" y="0"/>
              <a:chExt cx="1920" cy="1536"/>
            </a:xfrm>
          </p:grpSpPr>
          <p:sp>
            <p:nvSpPr>
              <p:cNvPr id="24595" name="Line 9"/>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24596" name="Line 10"/>
              <p:cNvSpPr>
                <a:spLocks noChangeShapeType="1"/>
              </p:cNvSpPr>
              <p:nvPr/>
            </p:nvSpPr>
            <p:spPr bwMode="auto">
              <a:xfrm>
                <a:off x="193"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24597" name="Line 11"/>
              <p:cNvSpPr>
                <a:spLocks noChangeShapeType="1"/>
              </p:cNvSpPr>
              <p:nvPr/>
            </p:nvSpPr>
            <p:spPr bwMode="auto">
              <a:xfrm flipH="1">
                <a:off x="240" y="144"/>
                <a:ext cx="673"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24598" name="Line 12"/>
              <p:cNvSpPr>
                <a:spLocks noChangeShapeType="1"/>
              </p:cNvSpPr>
              <p:nvPr/>
            </p:nvSpPr>
            <p:spPr bwMode="auto">
              <a:xfrm flipH="1" flipV="1">
                <a:off x="1007" y="192"/>
                <a:ext cx="385"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24599" name="Line 13"/>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24600" name="Line 14"/>
              <p:cNvSpPr>
                <a:spLocks noChangeShapeType="1"/>
              </p:cNvSpPr>
              <p:nvPr/>
            </p:nvSpPr>
            <p:spPr bwMode="auto">
              <a:xfrm flipH="1">
                <a:off x="576" y="768"/>
                <a:ext cx="1151"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24601" name="Oval 15"/>
              <p:cNvSpPr>
                <a:spLocks noChangeArrowheads="1"/>
              </p:cNvSpPr>
              <p:nvPr/>
            </p:nvSpPr>
            <p:spPr bwMode="auto">
              <a:xfrm>
                <a:off x="0" y="480"/>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1</a:t>
                </a:r>
              </a:p>
            </p:txBody>
          </p:sp>
          <p:sp>
            <p:nvSpPr>
              <p:cNvPr id="24602" name="Oval 16"/>
              <p:cNvSpPr>
                <a:spLocks noChangeArrowheads="1"/>
              </p:cNvSpPr>
              <p:nvPr/>
            </p:nvSpPr>
            <p:spPr bwMode="auto">
              <a:xfrm>
                <a:off x="1296" y="1265"/>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24603" name="Oval 17"/>
              <p:cNvSpPr>
                <a:spLocks noChangeArrowheads="1"/>
              </p:cNvSpPr>
              <p:nvPr/>
            </p:nvSpPr>
            <p:spPr bwMode="auto">
              <a:xfrm>
                <a:off x="336" y="1265"/>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24604" name="Oval 18"/>
              <p:cNvSpPr>
                <a:spLocks noChangeArrowheads="1"/>
              </p:cNvSpPr>
              <p:nvPr/>
            </p:nvSpPr>
            <p:spPr bwMode="auto">
              <a:xfrm>
                <a:off x="1633" y="528"/>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sp>
            <p:nvSpPr>
              <p:cNvPr id="24605" name="Oval 19"/>
              <p:cNvSpPr>
                <a:spLocks noChangeArrowheads="1"/>
              </p:cNvSpPr>
              <p:nvPr/>
            </p:nvSpPr>
            <p:spPr bwMode="auto">
              <a:xfrm>
                <a:off x="816" y="0"/>
                <a:ext cx="287"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0</a:t>
                </a:r>
              </a:p>
            </p:txBody>
          </p:sp>
        </p:grpSp>
        <p:sp>
          <p:nvSpPr>
            <p:cNvPr id="24589" name="Text Box 20"/>
            <p:cNvSpPr txBox="1">
              <a:spLocks noChangeArrowheads="1"/>
            </p:cNvSpPr>
            <p:nvPr/>
          </p:nvSpPr>
          <p:spPr bwMode="auto">
            <a:xfrm>
              <a:off x="192" y="5"/>
              <a:ext cx="240"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5</a:t>
              </a:r>
            </a:p>
          </p:txBody>
        </p:sp>
        <p:sp>
          <p:nvSpPr>
            <p:cNvPr id="24590" name="Text Box 21"/>
            <p:cNvSpPr txBox="1">
              <a:spLocks noChangeArrowheads="1"/>
            </p:cNvSpPr>
            <p:nvPr/>
          </p:nvSpPr>
          <p:spPr bwMode="auto">
            <a:xfrm>
              <a:off x="0" y="581"/>
              <a:ext cx="240"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5</a:t>
              </a:r>
            </a:p>
          </p:txBody>
        </p:sp>
        <p:sp>
          <p:nvSpPr>
            <p:cNvPr id="24591" name="Text Box 22"/>
            <p:cNvSpPr txBox="1">
              <a:spLocks noChangeArrowheads="1"/>
            </p:cNvSpPr>
            <p:nvPr/>
          </p:nvSpPr>
          <p:spPr bwMode="auto">
            <a:xfrm>
              <a:off x="816" y="5"/>
              <a:ext cx="384"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15</a:t>
              </a:r>
            </a:p>
          </p:txBody>
        </p:sp>
        <p:sp>
          <p:nvSpPr>
            <p:cNvPr id="24592" name="Text Box 23"/>
            <p:cNvSpPr txBox="1">
              <a:spLocks noChangeArrowheads="1"/>
            </p:cNvSpPr>
            <p:nvPr/>
          </p:nvSpPr>
          <p:spPr bwMode="auto">
            <a:xfrm>
              <a:off x="528" y="581"/>
              <a:ext cx="240"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1</a:t>
              </a:r>
            </a:p>
          </p:txBody>
        </p:sp>
        <p:sp>
          <p:nvSpPr>
            <p:cNvPr id="24593" name="Text Box 24"/>
            <p:cNvSpPr txBox="1">
              <a:spLocks noChangeArrowheads="1"/>
            </p:cNvSpPr>
            <p:nvPr/>
          </p:nvSpPr>
          <p:spPr bwMode="auto">
            <a:xfrm>
              <a:off x="576" y="293"/>
              <a:ext cx="240"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7</a:t>
              </a:r>
            </a:p>
          </p:txBody>
        </p:sp>
        <p:sp>
          <p:nvSpPr>
            <p:cNvPr id="24594" name="Text Box 25"/>
            <p:cNvSpPr txBox="1">
              <a:spLocks noChangeArrowheads="1"/>
            </p:cNvSpPr>
            <p:nvPr/>
          </p:nvSpPr>
          <p:spPr bwMode="auto">
            <a:xfrm>
              <a:off x="624" y="730"/>
              <a:ext cx="240"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2</a:t>
              </a:r>
            </a:p>
          </p:txBody>
        </p:sp>
      </p:grpSp>
      <p:grpSp>
        <p:nvGrpSpPr>
          <p:cNvPr id="4" name="Group 26"/>
          <p:cNvGrpSpPr>
            <a:grpSpLocks/>
          </p:cNvGrpSpPr>
          <p:nvPr/>
        </p:nvGrpSpPr>
        <p:grpSpPr bwMode="auto">
          <a:xfrm>
            <a:off x="4929190" y="4214818"/>
            <a:ext cx="3124200" cy="1724024"/>
            <a:chOff x="0" y="0"/>
            <a:chExt cx="1968" cy="1086"/>
          </a:xfrm>
        </p:grpSpPr>
        <p:sp>
          <p:nvSpPr>
            <p:cNvPr id="24585" name="AutoShape 27"/>
            <p:cNvSpPr>
              <a:spLocks/>
            </p:cNvSpPr>
            <p:nvPr/>
          </p:nvSpPr>
          <p:spPr bwMode="auto">
            <a:xfrm>
              <a:off x="0" y="72"/>
              <a:ext cx="48" cy="864"/>
            </a:xfrm>
            <a:prstGeom prst="leftBracket">
              <a:avLst>
                <a:gd name="adj" fmla="val 150000"/>
              </a:avLst>
            </a:prstGeom>
            <a:noFill/>
            <a:ln w="9525">
              <a:solidFill>
                <a:schemeClr val="tx1"/>
              </a:solidFill>
              <a:round/>
              <a:headEnd/>
              <a:tailEnd/>
            </a:ln>
          </p:spPr>
          <p:txBody>
            <a:bodyPr wrap="none" anchor="ctr"/>
            <a:lstStyle/>
            <a:p>
              <a:pPr eaLnBrk="1" hangingPunct="1">
                <a:buFont typeface="Arial" pitchFamily="34" charset="0"/>
                <a:buNone/>
              </a:pPr>
              <a:endParaRPr lang="zh-CN" altLang="en-US" i="0"/>
            </a:p>
          </p:txBody>
        </p:sp>
        <p:sp>
          <p:nvSpPr>
            <p:cNvPr id="24586" name="AutoShape 28"/>
            <p:cNvSpPr>
              <a:spLocks/>
            </p:cNvSpPr>
            <p:nvPr/>
          </p:nvSpPr>
          <p:spPr bwMode="auto">
            <a:xfrm>
              <a:off x="1920" y="72"/>
              <a:ext cx="48" cy="912"/>
            </a:xfrm>
            <a:prstGeom prst="rightBracket">
              <a:avLst>
                <a:gd name="adj" fmla="val 158333"/>
              </a:avLst>
            </a:prstGeom>
            <a:noFill/>
            <a:ln w="9525">
              <a:solidFill>
                <a:schemeClr val="tx1"/>
              </a:solidFill>
              <a:round/>
              <a:headEnd/>
              <a:tailEnd/>
            </a:ln>
          </p:spPr>
          <p:txBody>
            <a:bodyPr wrap="none" anchor="ctr"/>
            <a:lstStyle/>
            <a:p>
              <a:pPr eaLnBrk="1" hangingPunct="1">
                <a:buFont typeface="Arial" pitchFamily="34" charset="0"/>
                <a:buNone/>
              </a:pPr>
              <a:endParaRPr lang="zh-CN" altLang="en-US" i="0"/>
            </a:p>
          </p:txBody>
        </p:sp>
        <p:sp>
          <p:nvSpPr>
            <p:cNvPr id="24587" name="Rectangle 29"/>
            <p:cNvSpPr>
              <a:spLocks noChangeArrowheads="1"/>
            </p:cNvSpPr>
            <p:nvPr/>
          </p:nvSpPr>
          <p:spPr bwMode="auto">
            <a:xfrm>
              <a:off x="144" y="0"/>
              <a:ext cx="1728" cy="1086"/>
            </a:xfrm>
            <a:prstGeom prst="rect">
              <a:avLst/>
            </a:prstGeom>
            <a:noFill/>
            <a:ln w="9525">
              <a:noFill/>
              <a:miter lim="800000"/>
              <a:headEnd/>
              <a:tailEnd/>
            </a:ln>
          </p:spPr>
          <p:txBody>
            <a:bodyPr>
              <a:spAutoFit/>
            </a:bodyPr>
            <a:lstStyle/>
            <a:p>
              <a:pPr eaLnBrk="1" hangingPunct="1">
                <a:lnSpc>
                  <a:spcPct val="90000"/>
                </a:lnSpc>
                <a:spcBef>
                  <a:spcPct val="20000"/>
                </a:spcBef>
                <a:buClr>
                  <a:schemeClr val="folHlink"/>
                </a:buClr>
                <a:buSzPct val="60000"/>
                <a:buFont typeface="Wingdings" pitchFamily="2" charset="2"/>
                <a:buNone/>
              </a:pPr>
              <a:r>
                <a:rPr lang="en-US" altLang="zh-CN" sz="2000" i="0" dirty="0">
                  <a:latin typeface="黑体" pitchFamily="49" charset="-122"/>
                  <a:ea typeface="黑体" pitchFamily="49" charset="-122"/>
                </a:rPr>
                <a:t>∞   5  ∞   7  15</a:t>
              </a:r>
            </a:p>
            <a:p>
              <a:pPr eaLnBrk="1" hangingPunct="1">
                <a:lnSpc>
                  <a:spcPct val="90000"/>
                </a:lnSpc>
                <a:spcBef>
                  <a:spcPct val="20000"/>
                </a:spcBef>
                <a:buClr>
                  <a:schemeClr val="folHlink"/>
                </a:buClr>
                <a:buSzPct val="60000"/>
                <a:buFont typeface="Wingdings" pitchFamily="2" charset="2"/>
                <a:buNone/>
              </a:pPr>
              <a:r>
                <a:rPr lang="en-US" altLang="zh-CN" sz="2000" i="0" dirty="0">
                  <a:latin typeface="黑体" pitchFamily="49" charset="-122"/>
                  <a:ea typeface="黑体" pitchFamily="49" charset="-122"/>
                </a:rPr>
                <a:t>∞  ∞   5  ∞  ∞</a:t>
              </a:r>
            </a:p>
            <a:p>
              <a:pPr eaLnBrk="1" hangingPunct="1">
                <a:lnSpc>
                  <a:spcPct val="90000"/>
                </a:lnSpc>
                <a:spcBef>
                  <a:spcPct val="20000"/>
                </a:spcBef>
                <a:buClr>
                  <a:schemeClr val="folHlink"/>
                </a:buClr>
                <a:buSzPct val="60000"/>
                <a:buFont typeface="Wingdings" pitchFamily="2" charset="2"/>
                <a:buNone/>
              </a:pPr>
              <a:r>
                <a:rPr lang="en-US" altLang="zh-CN" sz="2000" i="0" dirty="0">
                  <a:latin typeface="黑体" pitchFamily="49" charset="-122"/>
                  <a:ea typeface="黑体" pitchFamily="49" charset="-122"/>
                </a:rPr>
                <a:t>∞  ∞  ∞  ∞   1</a:t>
              </a:r>
            </a:p>
            <a:p>
              <a:pPr eaLnBrk="1" hangingPunct="1">
                <a:lnSpc>
                  <a:spcPct val="90000"/>
                </a:lnSpc>
                <a:spcBef>
                  <a:spcPct val="20000"/>
                </a:spcBef>
                <a:buClr>
                  <a:schemeClr val="folHlink"/>
                </a:buClr>
                <a:buSzPct val="60000"/>
                <a:buFont typeface="Wingdings" pitchFamily="2" charset="2"/>
                <a:buNone/>
              </a:pPr>
              <a:r>
                <a:rPr lang="en-US" altLang="zh-CN" sz="2000" i="0" dirty="0">
                  <a:latin typeface="黑体" pitchFamily="49" charset="-122"/>
                  <a:ea typeface="黑体" pitchFamily="49" charset="-122"/>
                </a:rPr>
                <a:t>∞  ∞   2  ∞  ∞</a:t>
              </a:r>
            </a:p>
            <a:p>
              <a:pPr eaLnBrk="1" hangingPunct="1">
                <a:lnSpc>
                  <a:spcPct val="90000"/>
                </a:lnSpc>
                <a:spcBef>
                  <a:spcPct val="20000"/>
                </a:spcBef>
                <a:buClr>
                  <a:schemeClr val="folHlink"/>
                </a:buClr>
                <a:buSzPct val="60000"/>
                <a:buFont typeface="Wingdings" pitchFamily="2" charset="2"/>
                <a:buNone/>
              </a:pPr>
              <a:r>
                <a:rPr lang="en-US" altLang="zh-CN" sz="2000" i="0" dirty="0">
                  <a:latin typeface="黑体" pitchFamily="49" charset="-122"/>
                  <a:ea typeface="黑体" pitchFamily="49" charset="-122"/>
                </a:rPr>
                <a:t>∞  ∞  ∞  ∞  ∞</a:t>
              </a:r>
            </a:p>
          </p:txBody>
        </p:sp>
      </p:grpSp>
      <p:sp>
        <p:nvSpPr>
          <p:cNvPr id="30" name="Text Box 4"/>
          <p:cNvSpPr txBox="1">
            <a:spLocks noChangeArrowheads="1"/>
          </p:cNvSpPr>
          <p:nvPr/>
        </p:nvSpPr>
        <p:spPr bwMode="auto">
          <a:xfrm>
            <a:off x="500034" y="2857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trips(downRigh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trips(downRight)">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half" idx="2"/>
          </p:nvPr>
        </p:nvSpPr>
        <p:spPr>
          <a:xfrm>
            <a:off x="468313" y="1268413"/>
            <a:ext cx="7848600" cy="4724400"/>
          </a:xfrm>
        </p:spPr>
        <p:txBody>
          <a:bodyPr/>
          <a:lstStyle/>
          <a:p>
            <a:pPr eaLnBrk="1" hangingPunct="1">
              <a:buFont typeface="Wingdings" pitchFamily="2" charset="2"/>
              <a:buNone/>
            </a:pPr>
            <a:r>
              <a:rPr lang="en-US" altLang="zh-CN" sz="2400" dirty="0"/>
              <a:t>#define N 100</a:t>
            </a:r>
          </a:p>
          <a:p>
            <a:pPr eaLnBrk="1" hangingPunct="1">
              <a:buFont typeface="Wingdings" pitchFamily="2" charset="2"/>
              <a:buNone/>
            </a:pPr>
            <a:r>
              <a:rPr lang="en-US" altLang="zh-CN" sz="2400" dirty="0"/>
              <a:t>class </a:t>
            </a:r>
            <a:r>
              <a:rPr lang="en-US" altLang="zh-CN" sz="2400" dirty="0" err="1"/>
              <a:t>MGraph</a:t>
            </a:r>
            <a:r>
              <a:rPr lang="en-US" altLang="zh-CN" sz="2400" dirty="0"/>
              <a:t>{</a:t>
            </a:r>
          </a:p>
          <a:p>
            <a:pPr eaLnBrk="1" hangingPunct="1">
              <a:buFont typeface="Wingdings" pitchFamily="2" charset="2"/>
              <a:buNone/>
            </a:pPr>
            <a:r>
              <a:rPr lang="en-US" altLang="zh-CN" sz="2400" dirty="0"/>
              <a:t>     </a:t>
            </a:r>
            <a:r>
              <a:rPr lang="en-US" altLang="zh-CN" sz="2400" dirty="0" err="1"/>
              <a:t>int</a:t>
            </a:r>
            <a:r>
              <a:rPr lang="en-US" altLang="zh-CN" sz="2400" dirty="0"/>
              <a:t>     </a:t>
            </a:r>
            <a:r>
              <a:rPr lang="en-US" altLang="zh-CN" sz="2400" dirty="0" err="1"/>
              <a:t>Vexnum</a:t>
            </a:r>
            <a:r>
              <a:rPr lang="en-US" altLang="zh-CN" sz="2400" dirty="0"/>
              <a:t>;// </a:t>
            </a:r>
            <a:r>
              <a:rPr lang="zh-CN" altLang="en-US" sz="2400" dirty="0"/>
              <a:t>顶点数</a:t>
            </a:r>
          </a:p>
          <a:p>
            <a:pPr eaLnBrk="1" hangingPunct="1">
              <a:buFont typeface="Wingdings" pitchFamily="2" charset="2"/>
              <a:buNone/>
            </a:pPr>
            <a:r>
              <a:rPr lang="zh-CN" altLang="en-US" sz="2400" dirty="0"/>
              <a:t>  </a:t>
            </a:r>
            <a:r>
              <a:rPr lang="en-US" altLang="zh-CN" sz="2400" dirty="0"/>
              <a:t>   </a:t>
            </a:r>
            <a:r>
              <a:rPr lang="en-US" altLang="zh-CN" sz="2400" dirty="0" err="1"/>
              <a:t>int</a:t>
            </a:r>
            <a:r>
              <a:rPr lang="en-US" altLang="zh-CN" sz="2400" dirty="0"/>
              <a:t>     </a:t>
            </a:r>
            <a:r>
              <a:rPr lang="en-US" altLang="zh-CN" sz="2400" dirty="0" err="1"/>
              <a:t>Arcnum</a:t>
            </a:r>
            <a:r>
              <a:rPr lang="en-US" altLang="zh-CN" sz="2400" dirty="0"/>
              <a:t>; // </a:t>
            </a:r>
            <a:r>
              <a:rPr lang="zh-CN" altLang="en-US" sz="2400" dirty="0"/>
              <a:t>边数</a:t>
            </a:r>
          </a:p>
          <a:p>
            <a:pPr eaLnBrk="1" hangingPunct="1">
              <a:buFont typeface="Wingdings" pitchFamily="2" charset="2"/>
              <a:buNone/>
            </a:pPr>
            <a:r>
              <a:rPr lang="zh-CN" altLang="en-US" sz="2400" dirty="0"/>
              <a:t>   </a:t>
            </a:r>
            <a:r>
              <a:rPr lang="en-US" altLang="zh-CN" sz="2400" dirty="0"/>
              <a:t>  char  </a:t>
            </a:r>
            <a:r>
              <a:rPr lang="en-US" altLang="zh-CN" sz="2400" dirty="0" err="1"/>
              <a:t>Vexs</a:t>
            </a:r>
            <a:r>
              <a:rPr lang="en-US" altLang="zh-CN" sz="2400" dirty="0"/>
              <a:t>[N];     //</a:t>
            </a:r>
            <a:r>
              <a:rPr lang="zh-CN" altLang="en-US" sz="2400" dirty="0"/>
              <a:t>顶点信息集，</a:t>
            </a:r>
            <a:r>
              <a:rPr lang="en-US" altLang="zh-CN" sz="2400" dirty="0"/>
              <a:t>string  </a:t>
            </a:r>
            <a:r>
              <a:rPr lang="en-US" altLang="zh-CN" sz="2400" dirty="0" err="1"/>
              <a:t>Vexs</a:t>
            </a:r>
            <a:r>
              <a:rPr lang="en-US" altLang="zh-CN" sz="2400" dirty="0"/>
              <a:t>[N];</a:t>
            </a:r>
            <a:endParaRPr lang="zh-CN" altLang="en-US" sz="2400" dirty="0"/>
          </a:p>
          <a:p>
            <a:pPr eaLnBrk="1" hangingPunct="1">
              <a:buFont typeface="Wingdings" pitchFamily="2" charset="2"/>
              <a:buNone/>
            </a:pPr>
            <a:r>
              <a:rPr lang="zh-CN" altLang="en-US" sz="2400" dirty="0"/>
              <a:t>   </a:t>
            </a:r>
            <a:r>
              <a:rPr lang="en-US" altLang="zh-CN" sz="2400" dirty="0"/>
              <a:t>  </a:t>
            </a:r>
            <a:r>
              <a:rPr lang="en-US" altLang="zh-CN" sz="2400" dirty="0" err="1"/>
              <a:t>int</a:t>
            </a:r>
            <a:r>
              <a:rPr lang="en-US" altLang="zh-CN" sz="2400" dirty="0"/>
              <a:t>     Edges[N][N];    //</a:t>
            </a:r>
            <a:r>
              <a:rPr lang="zh-CN" altLang="en-US" sz="2400" dirty="0"/>
              <a:t>边信息集</a:t>
            </a:r>
            <a:endParaRPr lang="en-US" altLang="zh-CN" sz="2400" dirty="0"/>
          </a:p>
          <a:p>
            <a:pPr eaLnBrk="1" hangingPunct="1">
              <a:buFont typeface="Wingdings" pitchFamily="2" charset="2"/>
              <a:buNone/>
            </a:pPr>
            <a:r>
              <a:rPr lang="en-US" altLang="zh-CN" sz="2400" dirty="0"/>
              <a:t>public:</a:t>
            </a:r>
          </a:p>
          <a:p>
            <a:pPr eaLnBrk="1" hangingPunct="1">
              <a:buFont typeface="Wingdings" pitchFamily="2" charset="2"/>
              <a:buNone/>
            </a:pPr>
            <a:r>
              <a:rPr lang="en-US" altLang="zh-CN" sz="2400" dirty="0"/>
              <a:t>     </a:t>
            </a:r>
            <a:r>
              <a:rPr lang="en-US" altLang="zh-CN" sz="2400" dirty="0" err="1"/>
              <a:t>MGraph</a:t>
            </a:r>
            <a:r>
              <a:rPr lang="en-US" altLang="zh-CN" sz="2400" dirty="0"/>
              <a:t>(</a:t>
            </a:r>
            <a:r>
              <a:rPr lang="en-US" altLang="zh-CN" sz="2400" dirty="0" err="1"/>
              <a:t>int</a:t>
            </a:r>
            <a:r>
              <a:rPr lang="en-US" altLang="zh-CN" sz="2400" dirty="0"/>
              <a:t> n);  //</a:t>
            </a:r>
            <a:r>
              <a:rPr lang="zh-CN" altLang="en-US" sz="2400" dirty="0"/>
              <a:t>构造函数，赋值</a:t>
            </a:r>
          </a:p>
          <a:p>
            <a:pPr eaLnBrk="1" hangingPunct="1">
              <a:buFont typeface="Wingdings" pitchFamily="2" charset="2"/>
              <a:buNone/>
            </a:pPr>
            <a:r>
              <a:rPr lang="zh-CN" altLang="en-US" sz="2400" dirty="0"/>
              <a:t>     </a:t>
            </a:r>
            <a:r>
              <a:rPr lang="en-US" altLang="zh-CN" sz="2400" dirty="0"/>
              <a:t>~</a:t>
            </a:r>
            <a:r>
              <a:rPr lang="en-US" altLang="zh-CN" sz="2400" dirty="0" err="1"/>
              <a:t>MGraph</a:t>
            </a:r>
            <a:r>
              <a:rPr lang="en-US" altLang="zh-CN" sz="2400" dirty="0"/>
              <a:t>();</a:t>
            </a:r>
            <a:endParaRPr lang="zh-CN" altLang="en-US" sz="2400" dirty="0"/>
          </a:p>
          <a:p>
            <a:pPr eaLnBrk="1" hangingPunct="1">
              <a:buFont typeface="Wingdings" pitchFamily="2" charset="2"/>
              <a:buNone/>
            </a:pPr>
            <a:r>
              <a:rPr lang="en-US" altLang="zh-CN" sz="2400" dirty="0"/>
              <a:t>}</a:t>
            </a:r>
          </a:p>
        </p:txBody>
      </p:sp>
      <p:sp>
        <p:nvSpPr>
          <p:cNvPr id="26627" name="Rectangle 4"/>
          <p:cNvSpPr>
            <a:spLocks noGrp="1" noChangeArrowheads="1"/>
          </p:cNvSpPr>
          <p:nvPr>
            <p:ph type="title"/>
          </p:nvPr>
        </p:nvSpPr>
        <p:spPr/>
        <p:txBody>
          <a:bodyPr/>
          <a:lstStyle/>
          <a:p>
            <a:pPr algn="ctr" eaLnBrk="1" hangingPunct="1"/>
            <a:r>
              <a:rPr lang="zh-CN" altLang="en-US" sz="4400" b="1" kern="1200" dirty="0">
                <a:latin typeface="Tahoma" panose="020B0604030504040204" pitchFamily="34" charset="0"/>
                <a:ea typeface="隶书" pitchFamily="49" charset="-122"/>
                <a:cs typeface="+mn-cs"/>
              </a:rPr>
              <a:t>图的邻接矩阵存储</a:t>
            </a:r>
          </a:p>
        </p:txBody>
      </p:sp>
      <p:sp>
        <p:nvSpPr>
          <p:cNvPr id="2" name="对话气泡: 椭圆形 1">
            <a:extLst>
              <a:ext uri="{FF2B5EF4-FFF2-40B4-BE49-F238E27FC236}">
                <a16:creationId xmlns:a16="http://schemas.microsoft.com/office/drawing/2014/main" id="{DEABBCB2-9A4F-4C97-8D7B-F5E5D48F0082}"/>
              </a:ext>
            </a:extLst>
          </p:cNvPr>
          <p:cNvSpPr/>
          <p:nvPr/>
        </p:nvSpPr>
        <p:spPr bwMode="auto">
          <a:xfrm>
            <a:off x="3802945" y="642937"/>
            <a:ext cx="5161543" cy="1514773"/>
          </a:xfrm>
          <a:prstGeom prst="wedgeEllipseCallout">
            <a:avLst>
              <a:gd name="adj1" fmla="val -47542"/>
              <a:gd name="adj2" fmla="val 11389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2800" i="0" dirty="0"/>
              <a:t>vector&lt;string&gt; </a:t>
            </a:r>
            <a:r>
              <a:rPr lang="en-US" altLang="zh-CN" sz="2800" i="0" dirty="0" err="1"/>
              <a:t>Vexs</a:t>
            </a:r>
            <a:r>
              <a:rPr lang="en-US" altLang="zh-CN" sz="2800" i="0" dirty="0"/>
              <a:t>[N];</a:t>
            </a:r>
          </a:p>
          <a:p>
            <a:pPr marL="0" marR="0" indent="0" algn="l" defTabSz="914400" rtl="0" eaLnBrk="1" fontAlgn="base" latinLnBrk="0" hangingPunct="1">
              <a:lnSpc>
                <a:spcPct val="100000"/>
              </a:lnSpc>
              <a:spcBef>
                <a:spcPct val="50000"/>
              </a:spcBef>
              <a:spcAft>
                <a:spcPct val="0"/>
              </a:spcAft>
              <a:buClrTx/>
              <a:buSzTx/>
              <a:buFontTx/>
              <a:buNone/>
              <a:tabLst/>
            </a:pPr>
            <a:r>
              <a:rPr lang="en-US" altLang="zh-CN" sz="2800" i="0" dirty="0"/>
              <a:t>v</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ector&lt;int&gt;     Edges[N];</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28670" y="1142984"/>
            <a:ext cx="6629400" cy="685800"/>
          </a:xfrm>
        </p:spPr>
        <p:txBody>
          <a:bodyPr/>
          <a:lstStyle/>
          <a:p>
            <a:pPr algn="l" eaLnBrk="1" hangingPunct="1"/>
            <a:r>
              <a:rPr lang="zh-CN" altLang="en-US" sz="3200" dirty="0">
                <a:latin typeface="黑体" pitchFamily="49" charset="-122"/>
                <a:ea typeface="黑体" pitchFamily="49" charset="-122"/>
              </a:rPr>
              <a:t>二、邻接表(</a:t>
            </a:r>
            <a:r>
              <a:rPr lang="en-US" altLang="zh-CN" sz="3200" dirty="0">
                <a:latin typeface="黑体" pitchFamily="49" charset="-122"/>
                <a:ea typeface="黑体" pitchFamily="49" charset="-122"/>
              </a:rPr>
              <a:t>Adjacency List</a:t>
            </a:r>
            <a:r>
              <a:rPr lang="zh-CN" altLang="en-US" sz="3200" dirty="0">
                <a:latin typeface="黑体" pitchFamily="49" charset="-122"/>
                <a:ea typeface="黑体" pitchFamily="49" charset="-122"/>
              </a:rPr>
              <a:t>)</a:t>
            </a:r>
          </a:p>
        </p:txBody>
      </p:sp>
      <p:sp>
        <p:nvSpPr>
          <p:cNvPr id="27652"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图的存储结构</a:t>
            </a:r>
          </a:p>
        </p:txBody>
      </p:sp>
      <p:sp>
        <p:nvSpPr>
          <p:cNvPr id="27653" name="Rectangle 5"/>
          <p:cNvSpPr>
            <a:spLocks noGrp="1" noChangeArrowheads="1"/>
          </p:cNvSpPr>
          <p:nvPr>
            <p:ph type="body" idx="1"/>
          </p:nvPr>
        </p:nvSpPr>
        <p:spPr>
          <a:xfrm>
            <a:off x="523908" y="1870059"/>
            <a:ext cx="8763000" cy="1630379"/>
          </a:xfrm>
        </p:spPr>
        <p:txBody>
          <a:bodyPr/>
          <a:lstStyle/>
          <a:p>
            <a:pPr eaLnBrk="1" hangingPunct="1">
              <a:spcBef>
                <a:spcPct val="30000"/>
              </a:spcBef>
            </a:pPr>
            <a:r>
              <a:rPr lang="zh-CN" altLang="en-US" dirty="0">
                <a:latin typeface="黑体" pitchFamily="49" charset="-122"/>
                <a:ea typeface="黑体" pitchFamily="49" charset="-122"/>
              </a:rPr>
              <a:t>邻接表是图的一种链式存储结构</a:t>
            </a:r>
          </a:p>
          <a:p>
            <a:pPr eaLnBrk="1" hangingPunct="1">
              <a:spcBef>
                <a:spcPct val="30000"/>
              </a:spcBef>
            </a:pPr>
            <a:r>
              <a:rPr lang="zh-CN" altLang="en-US" dirty="0">
                <a:latin typeface="黑体" pitchFamily="49" charset="-122"/>
                <a:ea typeface="黑体" pitchFamily="49" charset="-122"/>
              </a:rPr>
              <a:t>在邻接表中，每个顶点设置一个单链表，其每个结点都是依附于该顶点的边（或以该顶点为尾的弧）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14368" y="1171564"/>
            <a:ext cx="6629400" cy="685800"/>
          </a:xfrm>
        </p:spPr>
        <p:txBody>
          <a:bodyPr/>
          <a:lstStyle/>
          <a:p>
            <a:pPr algn="l" eaLnBrk="1" hangingPunct="1"/>
            <a:r>
              <a:rPr lang="zh-CN" altLang="en-US" sz="3200" dirty="0">
                <a:latin typeface="黑体" pitchFamily="49" charset="-122"/>
                <a:ea typeface="黑体" pitchFamily="49" charset="-122"/>
              </a:rPr>
              <a:t>二、邻接表</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无向图</a:t>
            </a:r>
            <a:r>
              <a:rPr lang="en-US" altLang="zh-CN" sz="3200" dirty="0">
                <a:latin typeface="黑体" pitchFamily="49" charset="-122"/>
                <a:ea typeface="黑体" pitchFamily="49" charset="-122"/>
              </a:rPr>
              <a:t>)</a:t>
            </a:r>
          </a:p>
        </p:txBody>
      </p:sp>
      <p:grpSp>
        <p:nvGrpSpPr>
          <p:cNvPr id="2" name="Group 6"/>
          <p:cNvGrpSpPr>
            <a:grpSpLocks/>
          </p:cNvGrpSpPr>
          <p:nvPr/>
        </p:nvGrpSpPr>
        <p:grpSpPr bwMode="auto">
          <a:xfrm>
            <a:off x="6429388" y="1285860"/>
            <a:ext cx="2357454" cy="2071702"/>
            <a:chOff x="0" y="0"/>
            <a:chExt cx="1824" cy="1440"/>
          </a:xfrm>
        </p:grpSpPr>
        <p:sp>
          <p:nvSpPr>
            <p:cNvPr id="28783" name="Line 7"/>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28784" name="Line 8"/>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28785" name="Line 9"/>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28786" name="Line 10"/>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28787" name="Line 11"/>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28788" name="Line 12"/>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28789" name="Line 13"/>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28790" name="Line 14"/>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28791" name="Line 15"/>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28792" name="Line 16"/>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7"/>
            <p:cNvGrpSpPr>
              <a:grpSpLocks/>
            </p:cNvGrpSpPr>
            <p:nvPr/>
          </p:nvGrpSpPr>
          <p:grpSpPr bwMode="auto">
            <a:xfrm>
              <a:off x="0" y="0"/>
              <a:ext cx="1824" cy="1440"/>
              <a:chOff x="0" y="0"/>
              <a:chExt cx="1824" cy="1440"/>
            </a:xfrm>
          </p:grpSpPr>
          <p:sp>
            <p:nvSpPr>
              <p:cNvPr id="28794"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28795"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28796"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28797"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28798"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28799"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graphicFrame>
        <p:nvGraphicFramePr>
          <p:cNvPr id="32792" name="Group 24"/>
          <p:cNvGraphicFramePr>
            <a:graphicFrameLocks noGrp="1"/>
          </p:cNvGraphicFramePr>
          <p:nvPr/>
        </p:nvGraphicFramePr>
        <p:xfrm>
          <a:off x="719150" y="2071678"/>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5" name="Group 48"/>
          <p:cNvGrpSpPr>
            <a:grpSpLocks/>
          </p:cNvGrpSpPr>
          <p:nvPr/>
        </p:nvGrpSpPr>
        <p:grpSpPr bwMode="auto">
          <a:xfrm>
            <a:off x="2118104" y="2071678"/>
            <a:ext cx="787400" cy="369888"/>
            <a:chOff x="-1" y="0"/>
            <a:chExt cx="1517" cy="368"/>
          </a:xfrm>
        </p:grpSpPr>
        <p:sp>
          <p:nvSpPr>
            <p:cNvPr id="28781" name="Text Box 49"/>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1</a:t>
              </a:r>
            </a:p>
          </p:txBody>
        </p:sp>
        <p:sp>
          <p:nvSpPr>
            <p:cNvPr id="28782" name="Text Box 50"/>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6" name="Group 51"/>
          <p:cNvGrpSpPr>
            <a:grpSpLocks/>
          </p:cNvGrpSpPr>
          <p:nvPr/>
        </p:nvGrpSpPr>
        <p:grpSpPr bwMode="auto">
          <a:xfrm>
            <a:off x="3268919" y="2071678"/>
            <a:ext cx="787400" cy="369888"/>
            <a:chOff x="0" y="0"/>
            <a:chExt cx="1516" cy="368"/>
          </a:xfrm>
        </p:grpSpPr>
        <p:sp>
          <p:nvSpPr>
            <p:cNvPr id="28779" name="Text Box 52"/>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4</a:t>
              </a:r>
            </a:p>
          </p:txBody>
        </p:sp>
        <p:sp>
          <p:nvSpPr>
            <p:cNvPr id="28780" name="Text Box 53"/>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7" name="Group 54"/>
          <p:cNvGrpSpPr>
            <a:grpSpLocks/>
          </p:cNvGrpSpPr>
          <p:nvPr/>
        </p:nvGrpSpPr>
        <p:grpSpPr bwMode="auto">
          <a:xfrm>
            <a:off x="4419735" y="2071678"/>
            <a:ext cx="787400" cy="369888"/>
            <a:chOff x="0" y="0"/>
            <a:chExt cx="1516" cy="368"/>
          </a:xfrm>
        </p:grpSpPr>
        <p:sp>
          <p:nvSpPr>
            <p:cNvPr id="28777" name="Text Box 55"/>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5</a:t>
              </a:r>
            </a:p>
          </p:txBody>
        </p:sp>
        <p:sp>
          <p:nvSpPr>
            <p:cNvPr id="28778" name="Text Box 56"/>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06" name="Line 57"/>
          <p:cNvSpPr>
            <a:spLocks noChangeShapeType="1"/>
          </p:cNvSpPr>
          <p:nvPr/>
        </p:nvSpPr>
        <p:spPr bwMode="auto">
          <a:xfrm>
            <a:off x="1633550" y="224471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07" name="Line 58"/>
          <p:cNvSpPr>
            <a:spLocks noChangeShapeType="1"/>
          </p:cNvSpPr>
          <p:nvPr/>
        </p:nvSpPr>
        <p:spPr bwMode="auto">
          <a:xfrm>
            <a:off x="2784365" y="224471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08" name="Line 59"/>
          <p:cNvSpPr>
            <a:spLocks noChangeShapeType="1"/>
          </p:cNvSpPr>
          <p:nvPr/>
        </p:nvSpPr>
        <p:spPr bwMode="auto">
          <a:xfrm>
            <a:off x="3935181" y="2244716"/>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8" name="Group 60"/>
          <p:cNvGrpSpPr>
            <a:grpSpLocks/>
          </p:cNvGrpSpPr>
          <p:nvPr/>
        </p:nvGrpSpPr>
        <p:grpSpPr bwMode="auto">
          <a:xfrm>
            <a:off x="2118104" y="2757478"/>
            <a:ext cx="787400" cy="369888"/>
            <a:chOff x="-1" y="0"/>
            <a:chExt cx="1517" cy="368"/>
          </a:xfrm>
        </p:grpSpPr>
        <p:sp>
          <p:nvSpPr>
            <p:cNvPr id="28775" name="Text Box 61"/>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28776" name="Text Box 62"/>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9" name="Group 63"/>
          <p:cNvGrpSpPr>
            <a:grpSpLocks/>
          </p:cNvGrpSpPr>
          <p:nvPr/>
        </p:nvGrpSpPr>
        <p:grpSpPr bwMode="auto">
          <a:xfrm>
            <a:off x="3268919" y="2757478"/>
            <a:ext cx="787400" cy="369888"/>
            <a:chOff x="0" y="0"/>
            <a:chExt cx="1516" cy="368"/>
          </a:xfrm>
        </p:grpSpPr>
        <p:sp>
          <p:nvSpPr>
            <p:cNvPr id="28773" name="Text Box 64"/>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2</a:t>
              </a:r>
            </a:p>
          </p:txBody>
        </p:sp>
        <p:sp>
          <p:nvSpPr>
            <p:cNvPr id="28774" name="Text Box 65"/>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0" name="Group 66"/>
          <p:cNvGrpSpPr>
            <a:grpSpLocks/>
          </p:cNvGrpSpPr>
          <p:nvPr/>
        </p:nvGrpSpPr>
        <p:grpSpPr bwMode="auto">
          <a:xfrm>
            <a:off x="4419735" y="2757478"/>
            <a:ext cx="787400" cy="369888"/>
            <a:chOff x="0" y="0"/>
            <a:chExt cx="1516" cy="368"/>
          </a:xfrm>
        </p:grpSpPr>
        <p:sp>
          <p:nvSpPr>
            <p:cNvPr id="28771" name="Text Box 67"/>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3</a:t>
              </a:r>
            </a:p>
          </p:txBody>
        </p:sp>
        <p:sp>
          <p:nvSpPr>
            <p:cNvPr id="28772" name="Text Box 68"/>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28712" name="Line 69"/>
          <p:cNvSpPr>
            <a:spLocks noChangeShapeType="1"/>
          </p:cNvSpPr>
          <p:nvPr/>
        </p:nvSpPr>
        <p:spPr bwMode="auto">
          <a:xfrm>
            <a:off x="1633550" y="293051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13" name="Line 70"/>
          <p:cNvSpPr>
            <a:spLocks noChangeShapeType="1"/>
          </p:cNvSpPr>
          <p:nvPr/>
        </p:nvSpPr>
        <p:spPr bwMode="auto">
          <a:xfrm>
            <a:off x="2784365" y="293051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14" name="Line 71"/>
          <p:cNvSpPr>
            <a:spLocks noChangeShapeType="1"/>
          </p:cNvSpPr>
          <p:nvPr/>
        </p:nvSpPr>
        <p:spPr bwMode="auto">
          <a:xfrm>
            <a:off x="3935181" y="2930516"/>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1" name="Group 72"/>
          <p:cNvGrpSpPr>
            <a:grpSpLocks/>
          </p:cNvGrpSpPr>
          <p:nvPr/>
        </p:nvGrpSpPr>
        <p:grpSpPr bwMode="auto">
          <a:xfrm>
            <a:off x="2118104" y="3367078"/>
            <a:ext cx="787400" cy="369888"/>
            <a:chOff x="-1" y="0"/>
            <a:chExt cx="1517" cy="368"/>
          </a:xfrm>
        </p:grpSpPr>
        <p:sp>
          <p:nvSpPr>
            <p:cNvPr id="28769" name="Text Box 73"/>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1</a:t>
              </a:r>
            </a:p>
          </p:txBody>
        </p:sp>
        <p:sp>
          <p:nvSpPr>
            <p:cNvPr id="28770" name="Text Box 74"/>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2" name="Group 75"/>
          <p:cNvGrpSpPr>
            <a:grpSpLocks/>
          </p:cNvGrpSpPr>
          <p:nvPr/>
        </p:nvGrpSpPr>
        <p:grpSpPr bwMode="auto">
          <a:xfrm>
            <a:off x="3268919" y="3367078"/>
            <a:ext cx="787400" cy="369888"/>
            <a:chOff x="0" y="0"/>
            <a:chExt cx="1516" cy="368"/>
          </a:xfrm>
        </p:grpSpPr>
        <p:sp>
          <p:nvSpPr>
            <p:cNvPr id="28767" name="Text Box 76"/>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3</a:t>
              </a:r>
            </a:p>
          </p:txBody>
        </p:sp>
        <p:sp>
          <p:nvSpPr>
            <p:cNvPr id="28768" name="Text Box 77"/>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17" name="Line 78"/>
          <p:cNvSpPr>
            <a:spLocks noChangeShapeType="1"/>
          </p:cNvSpPr>
          <p:nvPr/>
        </p:nvSpPr>
        <p:spPr bwMode="auto">
          <a:xfrm>
            <a:off x="1633550" y="354011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18" name="Line 79"/>
          <p:cNvSpPr>
            <a:spLocks noChangeShapeType="1"/>
          </p:cNvSpPr>
          <p:nvPr/>
        </p:nvSpPr>
        <p:spPr bwMode="auto">
          <a:xfrm>
            <a:off x="2784365" y="3540116"/>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3" name="Group 80"/>
          <p:cNvGrpSpPr>
            <a:grpSpLocks/>
          </p:cNvGrpSpPr>
          <p:nvPr/>
        </p:nvGrpSpPr>
        <p:grpSpPr bwMode="auto">
          <a:xfrm>
            <a:off x="2118104" y="4052878"/>
            <a:ext cx="787400" cy="369888"/>
            <a:chOff x="-1" y="0"/>
            <a:chExt cx="1517" cy="368"/>
          </a:xfrm>
        </p:grpSpPr>
        <p:sp>
          <p:nvSpPr>
            <p:cNvPr id="28765" name="Text Box 81"/>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1</a:t>
              </a:r>
            </a:p>
          </p:txBody>
        </p:sp>
        <p:sp>
          <p:nvSpPr>
            <p:cNvPr id="28766" name="Text Box 82"/>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4" name="Group 83"/>
          <p:cNvGrpSpPr>
            <a:grpSpLocks/>
          </p:cNvGrpSpPr>
          <p:nvPr/>
        </p:nvGrpSpPr>
        <p:grpSpPr bwMode="auto">
          <a:xfrm>
            <a:off x="3268919" y="4052878"/>
            <a:ext cx="787400" cy="369888"/>
            <a:chOff x="0" y="0"/>
            <a:chExt cx="1516" cy="368"/>
          </a:xfrm>
        </p:grpSpPr>
        <p:sp>
          <p:nvSpPr>
            <p:cNvPr id="28763" name="Text Box 84"/>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2</a:t>
              </a:r>
            </a:p>
          </p:txBody>
        </p:sp>
        <p:sp>
          <p:nvSpPr>
            <p:cNvPr id="28764" name="Text Box 85"/>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5" name="Group 86"/>
          <p:cNvGrpSpPr>
            <a:grpSpLocks/>
          </p:cNvGrpSpPr>
          <p:nvPr/>
        </p:nvGrpSpPr>
        <p:grpSpPr bwMode="auto">
          <a:xfrm>
            <a:off x="4419735" y="4052878"/>
            <a:ext cx="787400" cy="369888"/>
            <a:chOff x="0" y="0"/>
            <a:chExt cx="1516" cy="368"/>
          </a:xfrm>
        </p:grpSpPr>
        <p:sp>
          <p:nvSpPr>
            <p:cNvPr id="28761" name="Text Box 87"/>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4</a:t>
              </a:r>
            </a:p>
          </p:txBody>
        </p:sp>
        <p:sp>
          <p:nvSpPr>
            <p:cNvPr id="28762" name="Text Box 88"/>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28722" name="Line 89"/>
          <p:cNvSpPr>
            <a:spLocks noChangeShapeType="1"/>
          </p:cNvSpPr>
          <p:nvPr/>
        </p:nvSpPr>
        <p:spPr bwMode="auto">
          <a:xfrm>
            <a:off x="1633550" y="422591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23" name="Line 90"/>
          <p:cNvSpPr>
            <a:spLocks noChangeShapeType="1"/>
          </p:cNvSpPr>
          <p:nvPr/>
        </p:nvSpPr>
        <p:spPr bwMode="auto">
          <a:xfrm>
            <a:off x="2784365" y="422591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24" name="Line 91"/>
          <p:cNvSpPr>
            <a:spLocks noChangeShapeType="1"/>
          </p:cNvSpPr>
          <p:nvPr/>
        </p:nvSpPr>
        <p:spPr bwMode="auto">
          <a:xfrm>
            <a:off x="3935181" y="4225916"/>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6" name="Group 92"/>
          <p:cNvGrpSpPr>
            <a:grpSpLocks/>
          </p:cNvGrpSpPr>
          <p:nvPr/>
        </p:nvGrpSpPr>
        <p:grpSpPr bwMode="auto">
          <a:xfrm>
            <a:off x="5570550" y="4052878"/>
            <a:ext cx="787400" cy="369888"/>
            <a:chOff x="0" y="0"/>
            <a:chExt cx="1516" cy="368"/>
          </a:xfrm>
        </p:grpSpPr>
        <p:sp>
          <p:nvSpPr>
            <p:cNvPr id="28759" name="Text Box 93"/>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5</a:t>
              </a:r>
            </a:p>
          </p:txBody>
        </p:sp>
        <p:sp>
          <p:nvSpPr>
            <p:cNvPr id="28760" name="Text Box 94"/>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26" name="Line 95"/>
          <p:cNvSpPr>
            <a:spLocks noChangeShapeType="1"/>
          </p:cNvSpPr>
          <p:nvPr/>
        </p:nvSpPr>
        <p:spPr bwMode="auto">
          <a:xfrm>
            <a:off x="5085996" y="4225916"/>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7" name="Group 96"/>
          <p:cNvGrpSpPr>
            <a:grpSpLocks/>
          </p:cNvGrpSpPr>
          <p:nvPr/>
        </p:nvGrpSpPr>
        <p:grpSpPr bwMode="auto">
          <a:xfrm>
            <a:off x="2118104" y="4662478"/>
            <a:ext cx="787400" cy="369888"/>
            <a:chOff x="-1" y="0"/>
            <a:chExt cx="1517" cy="368"/>
          </a:xfrm>
        </p:grpSpPr>
        <p:sp>
          <p:nvSpPr>
            <p:cNvPr id="28757" name="Text Box 97"/>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28758" name="Text Box 98"/>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8" name="Group 99"/>
          <p:cNvGrpSpPr>
            <a:grpSpLocks/>
          </p:cNvGrpSpPr>
          <p:nvPr/>
        </p:nvGrpSpPr>
        <p:grpSpPr bwMode="auto">
          <a:xfrm>
            <a:off x="3268919" y="4662478"/>
            <a:ext cx="787400" cy="369888"/>
            <a:chOff x="0" y="0"/>
            <a:chExt cx="1516" cy="368"/>
          </a:xfrm>
        </p:grpSpPr>
        <p:sp>
          <p:nvSpPr>
            <p:cNvPr id="28755" name="Text Box 100"/>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3</a:t>
              </a:r>
            </a:p>
          </p:txBody>
        </p:sp>
        <p:sp>
          <p:nvSpPr>
            <p:cNvPr id="28756" name="Text Box 101"/>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9" name="Group 102"/>
          <p:cNvGrpSpPr>
            <a:grpSpLocks/>
          </p:cNvGrpSpPr>
          <p:nvPr/>
        </p:nvGrpSpPr>
        <p:grpSpPr bwMode="auto">
          <a:xfrm>
            <a:off x="4419735" y="4662478"/>
            <a:ext cx="787400" cy="369888"/>
            <a:chOff x="0" y="0"/>
            <a:chExt cx="1516" cy="368"/>
          </a:xfrm>
        </p:grpSpPr>
        <p:sp>
          <p:nvSpPr>
            <p:cNvPr id="28753" name="Text Box 103"/>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5</a:t>
              </a:r>
            </a:p>
          </p:txBody>
        </p:sp>
        <p:sp>
          <p:nvSpPr>
            <p:cNvPr id="28754" name="Text Box 104"/>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30" name="Line 105"/>
          <p:cNvSpPr>
            <a:spLocks noChangeShapeType="1"/>
          </p:cNvSpPr>
          <p:nvPr/>
        </p:nvSpPr>
        <p:spPr bwMode="auto">
          <a:xfrm>
            <a:off x="1633550" y="483551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31" name="Line 106"/>
          <p:cNvSpPr>
            <a:spLocks noChangeShapeType="1"/>
          </p:cNvSpPr>
          <p:nvPr/>
        </p:nvSpPr>
        <p:spPr bwMode="auto">
          <a:xfrm>
            <a:off x="2784365" y="483551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32" name="Line 107"/>
          <p:cNvSpPr>
            <a:spLocks noChangeShapeType="1"/>
          </p:cNvSpPr>
          <p:nvPr/>
        </p:nvSpPr>
        <p:spPr bwMode="auto">
          <a:xfrm>
            <a:off x="3935181" y="4835516"/>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20" name="Group 108"/>
          <p:cNvGrpSpPr>
            <a:grpSpLocks/>
          </p:cNvGrpSpPr>
          <p:nvPr/>
        </p:nvGrpSpPr>
        <p:grpSpPr bwMode="auto">
          <a:xfrm>
            <a:off x="2118104" y="5272078"/>
            <a:ext cx="787400" cy="369888"/>
            <a:chOff x="-1" y="0"/>
            <a:chExt cx="1517" cy="368"/>
          </a:xfrm>
        </p:grpSpPr>
        <p:sp>
          <p:nvSpPr>
            <p:cNvPr id="28751" name="Text Box 109"/>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28752" name="Text Box 110"/>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21" name="Group 111"/>
          <p:cNvGrpSpPr>
            <a:grpSpLocks/>
          </p:cNvGrpSpPr>
          <p:nvPr/>
        </p:nvGrpSpPr>
        <p:grpSpPr bwMode="auto">
          <a:xfrm>
            <a:off x="3268919" y="5272078"/>
            <a:ext cx="787400" cy="369888"/>
            <a:chOff x="0" y="0"/>
            <a:chExt cx="1516" cy="368"/>
          </a:xfrm>
        </p:grpSpPr>
        <p:sp>
          <p:nvSpPr>
            <p:cNvPr id="28749" name="Text Box 112"/>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1</a:t>
              </a:r>
            </a:p>
          </p:txBody>
        </p:sp>
        <p:sp>
          <p:nvSpPr>
            <p:cNvPr id="28750" name="Text Box 113"/>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22" name="Group 114"/>
          <p:cNvGrpSpPr>
            <a:grpSpLocks/>
          </p:cNvGrpSpPr>
          <p:nvPr/>
        </p:nvGrpSpPr>
        <p:grpSpPr bwMode="auto">
          <a:xfrm>
            <a:off x="4419735" y="5272078"/>
            <a:ext cx="787400" cy="369888"/>
            <a:chOff x="0" y="0"/>
            <a:chExt cx="1516" cy="368"/>
          </a:xfrm>
        </p:grpSpPr>
        <p:sp>
          <p:nvSpPr>
            <p:cNvPr id="28747" name="Text Box 115"/>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3</a:t>
              </a:r>
            </a:p>
          </p:txBody>
        </p:sp>
        <p:sp>
          <p:nvSpPr>
            <p:cNvPr id="28748" name="Text Box 116"/>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28736" name="Line 117"/>
          <p:cNvSpPr>
            <a:spLocks noChangeShapeType="1"/>
          </p:cNvSpPr>
          <p:nvPr/>
        </p:nvSpPr>
        <p:spPr bwMode="auto">
          <a:xfrm>
            <a:off x="1633550" y="544511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37" name="Line 118"/>
          <p:cNvSpPr>
            <a:spLocks noChangeShapeType="1"/>
          </p:cNvSpPr>
          <p:nvPr/>
        </p:nvSpPr>
        <p:spPr bwMode="auto">
          <a:xfrm>
            <a:off x="2784365" y="544511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8738" name="Line 119"/>
          <p:cNvSpPr>
            <a:spLocks noChangeShapeType="1"/>
          </p:cNvSpPr>
          <p:nvPr/>
        </p:nvSpPr>
        <p:spPr bwMode="auto">
          <a:xfrm>
            <a:off x="3935181" y="5445116"/>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23" name="Group 120"/>
          <p:cNvGrpSpPr>
            <a:grpSpLocks/>
          </p:cNvGrpSpPr>
          <p:nvPr/>
        </p:nvGrpSpPr>
        <p:grpSpPr bwMode="auto">
          <a:xfrm>
            <a:off x="5570550" y="5272078"/>
            <a:ext cx="787400" cy="369888"/>
            <a:chOff x="0" y="0"/>
            <a:chExt cx="1516" cy="368"/>
          </a:xfrm>
        </p:grpSpPr>
        <p:sp>
          <p:nvSpPr>
            <p:cNvPr id="28745" name="Text Box 121"/>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4</a:t>
              </a:r>
            </a:p>
          </p:txBody>
        </p:sp>
        <p:sp>
          <p:nvSpPr>
            <p:cNvPr id="28746" name="Text Box 122"/>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40" name="Line 123"/>
          <p:cNvSpPr>
            <a:spLocks noChangeShapeType="1"/>
          </p:cNvSpPr>
          <p:nvPr/>
        </p:nvSpPr>
        <p:spPr bwMode="auto">
          <a:xfrm>
            <a:off x="5085996" y="5445116"/>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24" name="Group 124"/>
          <p:cNvGrpSpPr>
            <a:grpSpLocks/>
          </p:cNvGrpSpPr>
          <p:nvPr/>
        </p:nvGrpSpPr>
        <p:grpSpPr bwMode="auto">
          <a:xfrm>
            <a:off x="5570550" y="2757478"/>
            <a:ext cx="787400" cy="369888"/>
            <a:chOff x="0" y="0"/>
            <a:chExt cx="1516" cy="368"/>
          </a:xfrm>
        </p:grpSpPr>
        <p:sp>
          <p:nvSpPr>
            <p:cNvPr id="28743" name="Text Box 125"/>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5</a:t>
              </a:r>
            </a:p>
          </p:txBody>
        </p:sp>
        <p:sp>
          <p:nvSpPr>
            <p:cNvPr id="28744" name="Text Box 126"/>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t>
              </a:r>
            </a:p>
          </p:txBody>
        </p:sp>
      </p:grpSp>
      <p:sp>
        <p:nvSpPr>
          <p:cNvPr id="28742" name="Line 127"/>
          <p:cNvSpPr>
            <a:spLocks noChangeShapeType="1"/>
          </p:cNvSpPr>
          <p:nvPr/>
        </p:nvSpPr>
        <p:spPr bwMode="auto">
          <a:xfrm>
            <a:off x="5085996" y="293051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106" name="Text Box 4"/>
          <p:cNvSpPr txBox="1">
            <a:spLocks noChangeArrowheads="1"/>
          </p:cNvSpPr>
          <p:nvPr/>
        </p:nvSpPr>
        <p:spPr bwMode="auto">
          <a:xfrm>
            <a:off x="500034" y="1428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第二节　图的存储结构</a:t>
            </a:r>
          </a:p>
        </p:txBody>
      </p:sp>
      <p:sp>
        <p:nvSpPr>
          <p:cNvPr id="25" name="文本框 24">
            <a:extLst>
              <a:ext uri="{FF2B5EF4-FFF2-40B4-BE49-F238E27FC236}">
                <a16:creationId xmlns:a16="http://schemas.microsoft.com/office/drawing/2014/main" id="{A36E0C26-3A49-E2D8-169E-1B0B95FB50AC}"/>
              </a:ext>
            </a:extLst>
          </p:cNvPr>
          <p:cNvSpPr txBox="1"/>
          <p:nvPr/>
        </p:nvSpPr>
        <p:spPr>
          <a:xfrm>
            <a:off x="6606706" y="5164912"/>
            <a:ext cx="2464202" cy="954107"/>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单链表结点顺序不确定。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92"/>
                                        </p:tgtEl>
                                        <p:attrNameLst>
                                          <p:attrName>style.visibility</p:attrName>
                                        </p:attrNameLst>
                                      </p:cBhvr>
                                      <p:to>
                                        <p:strVal val="visible"/>
                                      </p:to>
                                    </p:set>
                                    <p:anim calcmode="lin" valueType="num">
                                      <p:cBhvr additive="base">
                                        <p:cTn id="7" dur="500" fill="hold"/>
                                        <p:tgtEl>
                                          <p:spTgt spid="32792"/>
                                        </p:tgtEl>
                                        <p:attrNameLst>
                                          <p:attrName>ppt_x</p:attrName>
                                        </p:attrNameLst>
                                      </p:cBhvr>
                                      <p:tavLst>
                                        <p:tav tm="0">
                                          <p:val>
                                            <p:strVal val="0-#ppt_w/2"/>
                                          </p:val>
                                        </p:tav>
                                        <p:tav tm="100000">
                                          <p:val>
                                            <p:strVal val="#ppt_x"/>
                                          </p:val>
                                        </p:tav>
                                      </p:tavLst>
                                    </p:anim>
                                    <p:anim calcmode="lin" valueType="num">
                                      <p:cBhvr additive="base">
                                        <p:cTn id="8" dur="500" fill="hold"/>
                                        <p:tgtEl>
                                          <p:spTgt spid="327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7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70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7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7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7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7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7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7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71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7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7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87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87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87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873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73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873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873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73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74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6" grpId="0" animBg="1"/>
      <p:bldP spid="28707" grpId="0" animBg="1"/>
      <p:bldP spid="28708" grpId="0" animBg="1"/>
      <p:bldP spid="28712" grpId="0" animBg="1"/>
      <p:bldP spid="28713" grpId="0" animBg="1"/>
      <p:bldP spid="28714" grpId="0" animBg="1"/>
      <p:bldP spid="28717" grpId="0" animBg="1"/>
      <p:bldP spid="28718" grpId="0" animBg="1"/>
      <p:bldP spid="28722" grpId="0" animBg="1"/>
      <p:bldP spid="28723" grpId="0" animBg="1"/>
      <p:bldP spid="28724" grpId="0" animBg="1"/>
      <p:bldP spid="28726" grpId="0" animBg="1"/>
      <p:bldP spid="28730" grpId="0" animBg="1"/>
      <p:bldP spid="28731" grpId="0" animBg="1"/>
      <p:bldP spid="28732" grpId="0" animBg="1"/>
      <p:bldP spid="28736" grpId="0" animBg="1"/>
      <p:bldP spid="28737" grpId="0" animBg="1"/>
      <p:bldP spid="28738" grpId="0" animBg="1"/>
      <p:bldP spid="28740" grpId="0" animBg="1"/>
      <p:bldP spid="28742" grpId="0" animBg="1"/>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4"/>
          <p:cNvGrpSpPr>
            <a:grpSpLocks/>
          </p:cNvGrpSpPr>
          <p:nvPr/>
        </p:nvGrpSpPr>
        <p:grpSpPr bwMode="auto">
          <a:xfrm>
            <a:off x="6240293" y="1169914"/>
            <a:ext cx="2394148" cy="2215356"/>
            <a:chOff x="0" y="0"/>
            <a:chExt cx="5993" cy="4680"/>
          </a:xfrm>
        </p:grpSpPr>
        <p:sp>
          <p:nvSpPr>
            <p:cNvPr id="29764" name="Oval 65"/>
            <p:cNvSpPr>
              <a:spLocks noChangeArrowheads="1"/>
            </p:cNvSpPr>
            <p:nvPr/>
          </p:nvSpPr>
          <p:spPr bwMode="auto">
            <a:xfrm>
              <a:off x="1438" y="0"/>
              <a:ext cx="719" cy="877"/>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B</a:t>
              </a:r>
              <a:endParaRPr lang="en-US" altLang="zh-CN" sz="2800" b="0" i="0" dirty="0">
                <a:latin typeface="+mn-ea"/>
                <a:ea typeface="+mn-ea"/>
              </a:endParaRPr>
            </a:p>
          </p:txBody>
        </p:sp>
        <p:sp>
          <p:nvSpPr>
            <p:cNvPr id="29765" name="Oval 66"/>
            <p:cNvSpPr>
              <a:spLocks noChangeArrowheads="1"/>
            </p:cNvSpPr>
            <p:nvPr/>
          </p:nvSpPr>
          <p:spPr bwMode="auto">
            <a:xfrm>
              <a:off x="0" y="1919"/>
              <a:ext cx="719" cy="842"/>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A</a:t>
              </a:r>
              <a:endParaRPr lang="en-US" altLang="zh-CN" sz="2800" b="0" i="0" dirty="0">
                <a:latin typeface="+mn-ea"/>
                <a:ea typeface="+mn-ea"/>
              </a:endParaRPr>
            </a:p>
          </p:txBody>
        </p:sp>
        <p:sp>
          <p:nvSpPr>
            <p:cNvPr id="29766" name="Line 67"/>
            <p:cNvSpPr>
              <a:spLocks noChangeShapeType="1"/>
            </p:cNvSpPr>
            <p:nvPr/>
          </p:nvSpPr>
          <p:spPr bwMode="auto">
            <a:xfrm flipH="1">
              <a:off x="360" y="600"/>
              <a:ext cx="1199" cy="1439"/>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67" name="Line 68"/>
            <p:cNvSpPr>
              <a:spLocks noChangeShapeType="1"/>
            </p:cNvSpPr>
            <p:nvPr/>
          </p:nvSpPr>
          <p:spPr bwMode="auto">
            <a:xfrm>
              <a:off x="2161" y="361"/>
              <a:ext cx="2157" cy="3480"/>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68" name="Line 69"/>
            <p:cNvSpPr>
              <a:spLocks noChangeShapeType="1"/>
            </p:cNvSpPr>
            <p:nvPr/>
          </p:nvSpPr>
          <p:spPr bwMode="auto">
            <a:xfrm>
              <a:off x="719" y="2519"/>
              <a:ext cx="3719" cy="1442"/>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69" name="Line 70"/>
            <p:cNvSpPr>
              <a:spLocks noChangeShapeType="1"/>
            </p:cNvSpPr>
            <p:nvPr/>
          </p:nvSpPr>
          <p:spPr bwMode="auto">
            <a:xfrm flipH="1">
              <a:off x="2140" y="600"/>
              <a:ext cx="1938" cy="3480"/>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70" name="Line 71"/>
            <p:cNvSpPr>
              <a:spLocks noChangeShapeType="1"/>
            </p:cNvSpPr>
            <p:nvPr/>
          </p:nvSpPr>
          <p:spPr bwMode="auto">
            <a:xfrm>
              <a:off x="4562" y="481"/>
              <a:ext cx="962" cy="1558"/>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71" name="Line 72"/>
            <p:cNvSpPr>
              <a:spLocks noChangeShapeType="1"/>
            </p:cNvSpPr>
            <p:nvPr/>
          </p:nvSpPr>
          <p:spPr bwMode="auto">
            <a:xfrm flipH="1">
              <a:off x="2161" y="2642"/>
              <a:ext cx="3137" cy="1558"/>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72" name="Line 73"/>
            <p:cNvSpPr>
              <a:spLocks noChangeShapeType="1"/>
            </p:cNvSpPr>
            <p:nvPr/>
          </p:nvSpPr>
          <p:spPr bwMode="auto">
            <a:xfrm flipH="1">
              <a:off x="1798" y="922"/>
              <a:ext cx="3" cy="3038"/>
            </a:xfrm>
            <a:prstGeom prst="line">
              <a:avLst/>
            </a:prstGeom>
            <a:noFill/>
            <a:ln w="28575" cap="sq">
              <a:solidFill>
                <a:srgbClr val="00B050"/>
              </a:solidFill>
              <a:round/>
              <a:headEnd/>
              <a:tailEnd/>
            </a:ln>
          </p:spPr>
          <p:txBody>
            <a:bodyPr wrap="none" anchor="ctr"/>
            <a:lstStyle/>
            <a:p>
              <a:endParaRPr lang="zh-CN" altLang="en-US" sz="2800" b="0" i="0">
                <a:latin typeface="+mn-ea"/>
                <a:ea typeface="+mn-ea"/>
              </a:endParaRPr>
            </a:p>
          </p:txBody>
        </p:sp>
        <p:sp>
          <p:nvSpPr>
            <p:cNvPr id="29773" name="Oval 74"/>
            <p:cNvSpPr>
              <a:spLocks noChangeArrowheads="1"/>
            </p:cNvSpPr>
            <p:nvPr/>
          </p:nvSpPr>
          <p:spPr bwMode="auto">
            <a:xfrm>
              <a:off x="3969" y="0"/>
              <a:ext cx="716" cy="839"/>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dirty="0">
                  <a:solidFill>
                    <a:schemeClr val="tx2"/>
                  </a:solidFill>
                  <a:latin typeface="+mn-ea"/>
                  <a:ea typeface="+mn-ea"/>
                </a:rPr>
                <a:t>C</a:t>
              </a:r>
              <a:endParaRPr lang="en-US" altLang="zh-CN" sz="2800" b="0" i="0" dirty="0">
                <a:latin typeface="+mn-ea"/>
                <a:ea typeface="+mn-ea"/>
              </a:endParaRPr>
            </a:p>
          </p:txBody>
        </p:sp>
        <p:sp>
          <p:nvSpPr>
            <p:cNvPr id="29774" name="Oval 75"/>
            <p:cNvSpPr>
              <a:spLocks noChangeArrowheads="1"/>
            </p:cNvSpPr>
            <p:nvPr/>
          </p:nvSpPr>
          <p:spPr bwMode="auto">
            <a:xfrm>
              <a:off x="5274" y="1919"/>
              <a:ext cx="719" cy="842"/>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a:solidFill>
                    <a:schemeClr val="tx2"/>
                  </a:solidFill>
                  <a:latin typeface="+mn-ea"/>
                  <a:ea typeface="+mn-ea"/>
                </a:rPr>
                <a:t>D</a:t>
              </a:r>
            </a:p>
          </p:txBody>
        </p:sp>
        <p:sp>
          <p:nvSpPr>
            <p:cNvPr id="29775" name="Oval 76"/>
            <p:cNvSpPr>
              <a:spLocks noChangeArrowheads="1"/>
            </p:cNvSpPr>
            <p:nvPr/>
          </p:nvSpPr>
          <p:spPr bwMode="auto">
            <a:xfrm>
              <a:off x="1438" y="3841"/>
              <a:ext cx="719" cy="839"/>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a:solidFill>
                    <a:schemeClr val="tx2"/>
                  </a:solidFill>
                  <a:latin typeface="+mn-ea"/>
                  <a:ea typeface="+mn-ea"/>
                </a:rPr>
                <a:t>F</a:t>
              </a:r>
              <a:endParaRPr lang="en-US" altLang="zh-CN" sz="2800" b="0" i="0">
                <a:latin typeface="+mn-ea"/>
                <a:ea typeface="+mn-ea"/>
              </a:endParaRPr>
            </a:p>
          </p:txBody>
        </p:sp>
        <p:sp>
          <p:nvSpPr>
            <p:cNvPr id="29776" name="Oval 77"/>
            <p:cNvSpPr>
              <a:spLocks noChangeArrowheads="1"/>
            </p:cNvSpPr>
            <p:nvPr/>
          </p:nvSpPr>
          <p:spPr bwMode="auto">
            <a:xfrm>
              <a:off x="3959" y="3841"/>
              <a:ext cx="719" cy="839"/>
            </a:xfrm>
            <a:prstGeom prst="ellipse">
              <a:avLst/>
            </a:prstGeom>
            <a:solidFill>
              <a:srgbClr val="FFC000">
                <a:alpha val="50195"/>
              </a:srgbClr>
            </a:solidFill>
            <a:ln w="28575" cap="sq">
              <a:solidFill>
                <a:schemeClr val="tx2"/>
              </a:solidFill>
              <a:round/>
              <a:headEnd/>
              <a:tailEnd/>
            </a:ln>
          </p:spPr>
          <p:txBody>
            <a:bodyPr wrap="none" anchor="ctr"/>
            <a:lstStyle/>
            <a:p>
              <a:pPr algn="ctr" eaLnBrk="1" hangingPunct="1">
                <a:buFont typeface="Arial" pitchFamily="34" charset="0"/>
                <a:buNone/>
              </a:pPr>
              <a:r>
                <a:rPr lang="en-US" altLang="zh-CN" sz="2800" b="0" i="0">
                  <a:solidFill>
                    <a:schemeClr val="tx2"/>
                  </a:solidFill>
                  <a:latin typeface="+mn-ea"/>
                  <a:ea typeface="+mn-ea"/>
                </a:rPr>
                <a:t>E</a:t>
              </a:r>
              <a:endParaRPr lang="en-US" altLang="zh-CN" sz="2800" b="0" i="0">
                <a:latin typeface="+mn-ea"/>
                <a:ea typeface="+mn-ea"/>
              </a:endParaRPr>
            </a:p>
          </p:txBody>
        </p:sp>
      </p:grpSp>
      <p:sp>
        <p:nvSpPr>
          <p:cNvPr id="29763" name="Rectangle 80"/>
          <p:cNvSpPr>
            <a:spLocks noGrp="1" noChangeArrowheads="1"/>
          </p:cNvSpPr>
          <p:nvPr/>
        </p:nvSpPr>
        <p:spPr bwMode="auto">
          <a:xfrm>
            <a:off x="509560" y="1088019"/>
            <a:ext cx="8496300" cy="685800"/>
          </a:xfrm>
          <a:prstGeom prst="rect">
            <a:avLst/>
          </a:prstGeom>
          <a:noFill/>
          <a:ln w="9525">
            <a:noFill/>
            <a:miter lim="800000"/>
            <a:headEnd/>
            <a:tailEnd/>
          </a:ln>
        </p:spPr>
        <p:txBody>
          <a:bodyPr anchor="b"/>
          <a:lstStyle/>
          <a:p>
            <a:pPr eaLnBrk="1" hangingPunct="1"/>
            <a:r>
              <a:rPr lang="zh-CN" altLang="en-US" sz="2800" b="0" i="0" dirty="0">
                <a:solidFill>
                  <a:schemeClr val="tx2"/>
                </a:solidFill>
                <a:latin typeface="黑体" pitchFamily="49" charset="-122"/>
                <a:ea typeface="黑体" pitchFamily="49" charset="-122"/>
              </a:rPr>
              <a:t>练习：</a:t>
            </a:r>
            <a:r>
              <a:rPr lang="zh-CN" altLang="en-US" sz="2800" b="0" i="0" dirty="0">
                <a:latin typeface="黑体" pitchFamily="49" charset="-122"/>
                <a:ea typeface="黑体" pitchFamily="49" charset="-122"/>
              </a:rPr>
              <a:t>画出右图的邻接表表示。</a:t>
            </a:r>
          </a:p>
        </p:txBody>
      </p:sp>
      <p:sp>
        <p:nvSpPr>
          <p:cNvPr id="81" name="Text Box 4"/>
          <p:cNvSpPr txBox="1">
            <a:spLocks noChangeArrowheads="1"/>
          </p:cNvSpPr>
          <p:nvPr/>
        </p:nvSpPr>
        <p:spPr bwMode="auto">
          <a:xfrm>
            <a:off x="500034" y="1428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练习</a:t>
            </a:r>
          </a:p>
        </p:txBody>
      </p:sp>
      <p:graphicFrame>
        <p:nvGraphicFramePr>
          <p:cNvPr id="3" name="Group 24">
            <a:extLst>
              <a:ext uri="{FF2B5EF4-FFF2-40B4-BE49-F238E27FC236}">
                <a16:creationId xmlns:a16="http://schemas.microsoft.com/office/drawing/2014/main" id="{0B559BFE-624C-A607-8206-7D4ADB5F14DB}"/>
              </a:ext>
            </a:extLst>
          </p:cNvPr>
          <p:cNvGraphicFramePr>
            <a:graphicFrameLocks noGrp="1"/>
          </p:cNvGraphicFramePr>
          <p:nvPr>
            <p:extLst>
              <p:ext uri="{D42A27DB-BD31-4B8C-83A1-F6EECF244321}">
                <p14:modId xmlns:p14="http://schemas.microsoft.com/office/powerpoint/2010/main" val="4040669545"/>
              </p:ext>
            </p:extLst>
          </p:nvPr>
        </p:nvGraphicFramePr>
        <p:xfrm>
          <a:off x="611560" y="1916832"/>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B</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C</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D</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E</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F</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4" name="Group 48">
            <a:extLst>
              <a:ext uri="{FF2B5EF4-FFF2-40B4-BE49-F238E27FC236}">
                <a16:creationId xmlns:a16="http://schemas.microsoft.com/office/drawing/2014/main" id="{AB6D0F7F-8678-7713-3429-2D369BF308BE}"/>
              </a:ext>
            </a:extLst>
          </p:cNvPr>
          <p:cNvGrpSpPr>
            <a:grpSpLocks/>
          </p:cNvGrpSpPr>
          <p:nvPr/>
        </p:nvGrpSpPr>
        <p:grpSpPr bwMode="auto">
          <a:xfrm>
            <a:off x="2010514" y="1916832"/>
            <a:ext cx="787400" cy="369888"/>
            <a:chOff x="-1" y="0"/>
            <a:chExt cx="1517" cy="368"/>
          </a:xfrm>
        </p:grpSpPr>
        <p:sp>
          <p:nvSpPr>
            <p:cNvPr id="5" name="Text Box 49">
              <a:extLst>
                <a:ext uri="{FF2B5EF4-FFF2-40B4-BE49-F238E27FC236}">
                  <a16:creationId xmlns:a16="http://schemas.microsoft.com/office/drawing/2014/main" id="{ED8ADFA7-A9C9-5C6A-11C3-EBE1EB16666D}"/>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6" name="Text Box 50">
              <a:extLst>
                <a:ext uri="{FF2B5EF4-FFF2-40B4-BE49-F238E27FC236}">
                  <a16:creationId xmlns:a16="http://schemas.microsoft.com/office/drawing/2014/main" id="{4F4609E9-61D9-1222-89B0-A734A24E2666}"/>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7" name="Group 51">
            <a:extLst>
              <a:ext uri="{FF2B5EF4-FFF2-40B4-BE49-F238E27FC236}">
                <a16:creationId xmlns:a16="http://schemas.microsoft.com/office/drawing/2014/main" id="{B7DDA156-94A8-B2BE-C561-F7D99D610C5B}"/>
              </a:ext>
            </a:extLst>
          </p:cNvPr>
          <p:cNvGrpSpPr>
            <a:grpSpLocks/>
          </p:cNvGrpSpPr>
          <p:nvPr/>
        </p:nvGrpSpPr>
        <p:grpSpPr bwMode="auto">
          <a:xfrm>
            <a:off x="3161329" y="1916832"/>
            <a:ext cx="787400" cy="369888"/>
            <a:chOff x="0" y="0"/>
            <a:chExt cx="1516" cy="368"/>
          </a:xfrm>
        </p:grpSpPr>
        <p:sp>
          <p:nvSpPr>
            <p:cNvPr id="8" name="Text Box 52">
              <a:extLst>
                <a:ext uri="{FF2B5EF4-FFF2-40B4-BE49-F238E27FC236}">
                  <a16:creationId xmlns:a16="http://schemas.microsoft.com/office/drawing/2014/main" id="{5B5B608D-7B12-8BEF-7A5E-5949F097DE2B}"/>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4</a:t>
              </a:r>
            </a:p>
          </p:txBody>
        </p:sp>
        <p:sp>
          <p:nvSpPr>
            <p:cNvPr id="9" name="Text Box 53">
              <a:extLst>
                <a:ext uri="{FF2B5EF4-FFF2-40B4-BE49-F238E27FC236}">
                  <a16:creationId xmlns:a16="http://schemas.microsoft.com/office/drawing/2014/main" id="{555C629B-80DD-E4BD-CF87-017DD1C2A491}"/>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13" name="Line 57">
            <a:extLst>
              <a:ext uri="{FF2B5EF4-FFF2-40B4-BE49-F238E27FC236}">
                <a16:creationId xmlns:a16="http://schemas.microsoft.com/office/drawing/2014/main" id="{ED4CC912-BC51-C603-CC13-AE2B5F0C8DB8}"/>
              </a:ext>
            </a:extLst>
          </p:cNvPr>
          <p:cNvSpPr>
            <a:spLocks noChangeShapeType="1"/>
          </p:cNvSpPr>
          <p:nvPr/>
        </p:nvSpPr>
        <p:spPr bwMode="auto">
          <a:xfrm>
            <a:off x="1525960" y="20898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14" name="Line 58">
            <a:extLst>
              <a:ext uri="{FF2B5EF4-FFF2-40B4-BE49-F238E27FC236}">
                <a16:creationId xmlns:a16="http://schemas.microsoft.com/office/drawing/2014/main" id="{26F30794-82E5-EF56-951A-20A9CB39B198}"/>
              </a:ext>
            </a:extLst>
          </p:cNvPr>
          <p:cNvSpPr>
            <a:spLocks noChangeShapeType="1"/>
          </p:cNvSpPr>
          <p:nvPr/>
        </p:nvSpPr>
        <p:spPr bwMode="auto">
          <a:xfrm>
            <a:off x="2676775" y="20898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6" name="Group 60">
            <a:extLst>
              <a:ext uri="{FF2B5EF4-FFF2-40B4-BE49-F238E27FC236}">
                <a16:creationId xmlns:a16="http://schemas.microsoft.com/office/drawing/2014/main" id="{AC580CF2-CD37-F1C0-C1A1-83616AB2ABCB}"/>
              </a:ext>
            </a:extLst>
          </p:cNvPr>
          <p:cNvGrpSpPr>
            <a:grpSpLocks/>
          </p:cNvGrpSpPr>
          <p:nvPr/>
        </p:nvGrpSpPr>
        <p:grpSpPr bwMode="auto">
          <a:xfrm>
            <a:off x="2010514" y="2602632"/>
            <a:ext cx="787400" cy="369888"/>
            <a:chOff x="-1" y="0"/>
            <a:chExt cx="1517" cy="368"/>
          </a:xfrm>
        </p:grpSpPr>
        <p:sp>
          <p:nvSpPr>
            <p:cNvPr id="17" name="Text Box 61">
              <a:extLst>
                <a:ext uri="{FF2B5EF4-FFF2-40B4-BE49-F238E27FC236}">
                  <a16:creationId xmlns:a16="http://schemas.microsoft.com/office/drawing/2014/main" id="{0C22826F-E645-C1FE-0022-3718DE76ACA0}"/>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18" name="Text Box 62">
              <a:extLst>
                <a:ext uri="{FF2B5EF4-FFF2-40B4-BE49-F238E27FC236}">
                  <a16:creationId xmlns:a16="http://schemas.microsoft.com/office/drawing/2014/main" id="{4DC3A29D-A81B-1EDB-D693-CBA4D4F67A89}"/>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9" name="Group 63">
            <a:extLst>
              <a:ext uri="{FF2B5EF4-FFF2-40B4-BE49-F238E27FC236}">
                <a16:creationId xmlns:a16="http://schemas.microsoft.com/office/drawing/2014/main" id="{15EE1DF8-FA42-1071-DFBC-B17C771C3F00}"/>
              </a:ext>
            </a:extLst>
          </p:cNvPr>
          <p:cNvGrpSpPr>
            <a:grpSpLocks/>
          </p:cNvGrpSpPr>
          <p:nvPr/>
        </p:nvGrpSpPr>
        <p:grpSpPr bwMode="auto">
          <a:xfrm>
            <a:off x="3161329" y="2602632"/>
            <a:ext cx="787400" cy="369888"/>
            <a:chOff x="0" y="0"/>
            <a:chExt cx="1516" cy="368"/>
          </a:xfrm>
        </p:grpSpPr>
        <p:sp>
          <p:nvSpPr>
            <p:cNvPr id="20" name="Text Box 64">
              <a:extLst>
                <a:ext uri="{FF2B5EF4-FFF2-40B4-BE49-F238E27FC236}">
                  <a16:creationId xmlns:a16="http://schemas.microsoft.com/office/drawing/2014/main" id="{D969018F-DF46-BABA-836D-194B2B22CEED}"/>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4</a:t>
              </a:r>
            </a:p>
          </p:txBody>
        </p:sp>
        <p:sp>
          <p:nvSpPr>
            <p:cNvPr id="21" name="Text Box 65">
              <a:extLst>
                <a:ext uri="{FF2B5EF4-FFF2-40B4-BE49-F238E27FC236}">
                  <a16:creationId xmlns:a16="http://schemas.microsoft.com/office/drawing/2014/main" id="{5727387A-7CDD-E707-BC84-A56054D19C67}"/>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22" name="Group 66">
            <a:extLst>
              <a:ext uri="{FF2B5EF4-FFF2-40B4-BE49-F238E27FC236}">
                <a16:creationId xmlns:a16="http://schemas.microsoft.com/office/drawing/2014/main" id="{926D06C1-C746-9251-C474-06392A2AF2F1}"/>
              </a:ext>
            </a:extLst>
          </p:cNvPr>
          <p:cNvGrpSpPr>
            <a:grpSpLocks/>
          </p:cNvGrpSpPr>
          <p:nvPr/>
        </p:nvGrpSpPr>
        <p:grpSpPr bwMode="auto">
          <a:xfrm>
            <a:off x="4312145" y="2602632"/>
            <a:ext cx="787400" cy="369888"/>
            <a:chOff x="0" y="0"/>
            <a:chExt cx="1516" cy="368"/>
          </a:xfrm>
        </p:grpSpPr>
        <p:sp>
          <p:nvSpPr>
            <p:cNvPr id="23" name="Text Box 67">
              <a:extLst>
                <a:ext uri="{FF2B5EF4-FFF2-40B4-BE49-F238E27FC236}">
                  <a16:creationId xmlns:a16="http://schemas.microsoft.com/office/drawing/2014/main" id="{36B22673-0A6A-525C-E4A4-D156FB6D3210}"/>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a:t>
              </a:r>
            </a:p>
          </p:txBody>
        </p:sp>
        <p:sp>
          <p:nvSpPr>
            <p:cNvPr id="24" name="Text Box 68">
              <a:extLst>
                <a:ext uri="{FF2B5EF4-FFF2-40B4-BE49-F238E27FC236}">
                  <a16:creationId xmlns:a16="http://schemas.microsoft.com/office/drawing/2014/main" id="{8139BE90-26B2-755F-3259-CDD28D52ABB3}"/>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25" name="Line 69">
            <a:extLst>
              <a:ext uri="{FF2B5EF4-FFF2-40B4-BE49-F238E27FC236}">
                <a16:creationId xmlns:a16="http://schemas.microsoft.com/office/drawing/2014/main" id="{7929852F-3758-1069-85EA-427FDB700AE3}"/>
              </a:ext>
            </a:extLst>
          </p:cNvPr>
          <p:cNvSpPr>
            <a:spLocks noChangeShapeType="1"/>
          </p:cNvSpPr>
          <p:nvPr/>
        </p:nvSpPr>
        <p:spPr bwMode="auto">
          <a:xfrm>
            <a:off x="1525960" y="27756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6" name="Line 70">
            <a:extLst>
              <a:ext uri="{FF2B5EF4-FFF2-40B4-BE49-F238E27FC236}">
                <a16:creationId xmlns:a16="http://schemas.microsoft.com/office/drawing/2014/main" id="{6829E200-0FBA-7BE1-E0AC-E52614AC61DA}"/>
              </a:ext>
            </a:extLst>
          </p:cNvPr>
          <p:cNvSpPr>
            <a:spLocks noChangeShapeType="1"/>
          </p:cNvSpPr>
          <p:nvPr/>
        </p:nvSpPr>
        <p:spPr bwMode="auto">
          <a:xfrm>
            <a:off x="2676775" y="27756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7" name="Line 71">
            <a:extLst>
              <a:ext uri="{FF2B5EF4-FFF2-40B4-BE49-F238E27FC236}">
                <a16:creationId xmlns:a16="http://schemas.microsoft.com/office/drawing/2014/main" id="{081E0A52-DBC9-1C59-F4EA-BF2E7ACDC3E5}"/>
              </a:ext>
            </a:extLst>
          </p:cNvPr>
          <p:cNvSpPr>
            <a:spLocks noChangeShapeType="1"/>
          </p:cNvSpPr>
          <p:nvPr/>
        </p:nvSpPr>
        <p:spPr bwMode="auto">
          <a:xfrm>
            <a:off x="3827591" y="27756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28" name="Group 72">
            <a:extLst>
              <a:ext uri="{FF2B5EF4-FFF2-40B4-BE49-F238E27FC236}">
                <a16:creationId xmlns:a16="http://schemas.microsoft.com/office/drawing/2014/main" id="{146D5743-2989-D569-C6BC-CD98F6762A2B}"/>
              </a:ext>
            </a:extLst>
          </p:cNvPr>
          <p:cNvGrpSpPr>
            <a:grpSpLocks/>
          </p:cNvGrpSpPr>
          <p:nvPr/>
        </p:nvGrpSpPr>
        <p:grpSpPr bwMode="auto">
          <a:xfrm>
            <a:off x="2010514" y="3212232"/>
            <a:ext cx="787400" cy="369888"/>
            <a:chOff x="-1" y="0"/>
            <a:chExt cx="1517" cy="368"/>
          </a:xfrm>
        </p:grpSpPr>
        <p:sp>
          <p:nvSpPr>
            <p:cNvPr id="29" name="Text Box 73">
              <a:extLst>
                <a:ext uri="{FF2B5EF4-FFF2-40B4-BE49-F238E27FC236}">
                  <a16:creationId xmlns:a16="http://schemas.microsoft.com/office/drawing/2014/main" id="{8BA6E305-673C-CACB-324B-3D3370F8A998}"/>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3</a:t>
              </a:r>
            </a:p>
          </p:txBody>
        </p:sp>
        <p:sp>
          <p:nvSpPr>
            <p:cNvPr id="30" name="Text Box 74">
              <a:extLst>
                <a:ext uri="{FF2B5EF4-FFF2-40B4-BE49-F238E27FC236}">
                  <a16:creationId xmlns:a16="http://schemas.microsoft.com/office/drawing/2014/main" id="{920B7D74-D037-C6A2-D7FC-ED3E61467F4B}"/>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100" name="组合 99">
            <a:extLst>
              <a:ext uri="{FF2B5EF4-FFF2-40B4-BE49-F238E27FC236}">
                <a16:creationId xmlns:a16="http://schemas.microsoft.com/office/drawing/2014/main" id="{1660B993-6F0E-0033-3FFB-558686710A23}"/>
              </a:ext>
            </a:extLst>
          </p:cNvPr>
          <p:cNvGrpSpPr/>
          <p:nvPr/>
        </p:nvGrpSpPr>
        <p:grpSpPr>
          <a:xfrm>
            <a:off x="3161329" y="3195768"/>
            <a:ext cx="798551" cy="407054"/>
            <a:chOff x="3161329" y="3195768"/>
            <a:chExt cx="798551" cy="407054"/>
          </a:xfrm>
        </p:grpSpPr>
        <p:sp>
          <p:nvSpPr>
            <p:cNvPr id="33" name="Text Box 77">
              <a:extLst>
                <a:ext uri="{FF2B5EF4-FFF2-40B4-BE49-F238E27FC236}">
                  <a16:creationId xmlns:a16="http://schemas.microsoft.com/office/drawing/2014/main" id="{501E471C-5B27-5849-890D-160F00D22354}"/>
                </a:ext>
              </a:extLst>
            </p:cNvPr>
            <p:cNvSpPr txBox="1">
              <a:spLocks noChangeArrowheads="1"/>
            </p:cNvSpPr>
            <p:nvPr/>
          </p:nvSpPr>
          <p:spPr bwMode="auto">
            <a:xfrm>
              <a:off x="3615952" y="3195768"/>
              <a:ext cx="343928" cy="407053"/>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dirty="0"/>
            </a:p>
          </p:txBody>
        </p:sp>
        <p:sp>
          <p:nvSpPr>
            <p:cNvPr id="32" name="Text Box 76">
              <a:extLst>
                <a:ext uri="{FF2B5EF4-FFF2-40B4-BE49-F238E27FC236}">
                  <a16:creationId xmlns:a16="http://schemas.microsoft.com/office/drawing/2014/main" id="{88A74E4C-66EE-22DD-E339-E3B20B8D8305}"/>
                </a:ext>
              </a:extLst>
            </p:cNvPr>
            <p:cNvSpPr txBox="1">
              <a:spLocks noChangeArrowheads="1"/>
            </p:cNvSpPr>
            <p:nvPr/>
          </p:nvSpPr>
          <p:spPr bwMode="auto">
            <a:xfrm>
              <a:off x="3161329" y="3200434"/>
              <a:ext cx="454724" cy="40238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a:t>
              </a:r>
            </a:p>
          </p:txBody>
        </p:sp>
      </p:grpSp>
      <p:sp>
        <p:nvSpPr>
          <p:cNvPr id="34" name="Line 78">
            <a:extLst>
              <a:ext uri="{FF2B5EF4-FFF2-40B4-BE49-F238E27FC236}">
                <a16:creationId xmlns:a16="http://schemas.microsoft.com/office/drawing/2014/main" id="{97A96B0B-E8CD-8816-DBFB-98CE5E2C4FAA}"/>
              </a:ext>
            </a:extLst>
          </p:cNvPr>
          <p:cNvSpPr>
            <a:spLocks noChangeShapeType="1"/>
          </p:cNvSpPr>
          <p:nvPr/>
        </p:nvSpPr>
        <p:spPr bwMode="auto">
          <a:xfrm>
            <a:off x="1525960" y="33852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35" name="Line 79">
            <a:extLst>
              <a:ext uri="{FF2B5EF4-FFF2-40B4-BE49-F238E27FC236}">
                <a16:creationId xmlns:a16="http://schemas.microsoft.com/office/drawing/2014/main" id="{018D6CA2-1170-1156-FF85-6819ABE94405}"/>
              </a:ext>
            </a:extLst>
          </p:cNvPr>
          <p:cNvSpPr>
            <a:spLocks noChangeShapeType="1"/>
          </p:cNvSpPr>
          <p:nvPr/>
        </p:nvSpPr>
        <p:spPr bwMode="auto">
          <a:xfrm>
            <a:off x="2676775" y="33852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36" name="Group 80">
            <a:extLst>
              <a:ext uri="{FF2B5EF4-FFF2-40B4-BE49-F238E27FC236}">
                <a16:creationId xmlns:a16="http://schemas.microsoft.com/office/drawing/2014/main" id="{356C6132-8DCB-DB32-FC07-F1BFBF0A8AFA}"/>
              </a:ext>
            </a:extLst>
          </p:cNvPr>
          <p:cNvGrpSpPr>
            <a:grpSpLocks/>
          </p:cNvGrpSpPr>
          <p:nvPr/>
        </p:nvGrpSpPr>
        <p:grpSpPr bwMode="auto">
          <a:xfrm>
            <a:off x="2010514" y="3898032"/>
            <a:ext cx="787400" cy="369888"/>
            <a:chOff x="-1" y="0"/>
            <a:chExt cx="1517" cy="368"/>
          </a:xfrm>
        </p:grpSpPr>
        <p:sp>
          <p:nvSpPr>
            <p:cNvPr id="37" name="Text Box 81">
              <a:extLst>
                <a:ext uri="{FF2B5EF4-FFF2-40B4-BE49-F238E27FC236}">
                  <a16:creationId xmlns:a16="http://schemas.microsoft.com/office/drawing/2014/main" id="{456D0556-C01C-50E8-AF41-9212E0CB761E}"/>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a:t>
              </a:r>
            </a:p>
          </p:txBody>
        </p:sp>
        <p:sp>
          <p:nvSpPr>
            <p:cNvPr id="38" name="Text Box 82">
              <a:extLst>
                <a:ext uri="{FF2B5EF4-FFF2-40B4-BE49-F238E27FC236}">
                  <a16:creationId xmlns:a16="http://schemas.microsoft.com/office/drawing/2014/main" id="{C6FC12F6-C33A-CC26-B572-29C57CB3710C}"/>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39" name="Group 83">
            <a:extLst>
              <a:ext uri="{FF2B5EF4-FFF2-40B4-BE49-F238E27FC236}">
                <a16:creationId xmlns:a16="http://schemas.microsoft.com/office/drawing/2014/main" id="{C0D0377C-4974-2978-9326-A8A7565CE047}"/>
              </a:ext>
            </a:extLst>
          </p:cNvPr>
          <p:cNvGrpSpPr>
            <a:grpSpLocks/>
          </p:cNvGrpSpPr>
          <p:nvPr/>
        </p:nvGrpSpPr>
        <p:grpSpPr bwMode="auto">
          <a:xfrm>
            <a:off x="3091966" y="3895285"/>
            <a:ext cx="787400" cy="369888"/>
            <a:chOff x="0" y="0"/>
            <a:chExt cx="1516" cy="368"/>
          </a:xfrm>
        </p:grpSpPr>
        <p:sp>
          <p:nvSpPr>
            <p:cNvPr id="40" name="Text Box 84">
              <a:extLst>
                <a:ext uri="{FF2B5EF4-FFF2-40B4-BE49-F238E27FC236}">
                  <a16:creationId xmlns:a16="http://schemas.microsoft.com/office/drawing/2014/main" id="{62C3346A-9DF0-FE95-3CFD-02AB0BA7C2A4}"/>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a:t>
              </a:r>
            </a:p>
          </p:txBody>
        </p:sp>
        <p:sp>
          <p:nvSpPr>
            <p:cNvPr id="41" name="Text Box 85">
              <a:extLst>
                <a:ext uri="{FF2B5EF4-FFF2-40B4-BE49-F238E27FC236}">
                  <a16:creationId xmlns:a16="http://schemas.microsoft.com/office/drawing/2014/main" id="{7B1F58F2-9F6B-AD89-1379-15CDE6383C3B}"/>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45" name="Line 89">
            <a:extLst>
              <a:ext uri="{FF2B5EF4-FFF2-40B4-BE49-F238E27FC236}">
                <a16:creationId xmlns:a16="http://schemas.microsoft.com/office/drawing/2014/main" id="{2C9FFBA0-BF1D-C0EE-ECCE-0352E8E9B776}"/>
              </a:ext>
            </a:extLst>
          </p:cNvPr>
          <p:cNvSpPr>
            <a:spLocks noChangeShapeType="1"/>
          </p:cNvSpPr>
          <p:nvPr/>
        </p:nvSpPr>
        <p:spPr bwMode="auto">
          <a:xfrm>
            <a:off x="1525960" y="40710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46" name="Line 90">
            <a:extLst>
              <a:ext uri="{FF2B5EF4-FFF2-40B4-BE49-F238E27FC236}">
                <a16:creationId xmlns:a16="http://schemas.microsoft.com/office/drawing/2014/main" id="{8CCA4F1D-3CFF-C8C6-EB7E-68EB0F3FACA0}"/>
              </a:ext>
            </a:extLst>
          </p:cNvPr>
          <p:cNvSpPr>
            <a:spLocks noChangeShapeType="1"/>
          </p:cNvSpPr>
          <p:nvPr/>
        </p:nvSpPr>
        <p:spPr bwMode="auto">
          <a:xfrm>
            <a:off x="2676775" y="40710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52" name="Group 96">
            <a:extLst>
              <a:ext uri="{FF2B5EF4-FFF2-40B4-BE49-F238E27FC236}">
                <a16:creationId xmlns:a16="http://schemas.microsoft.com/office/drawing/2014/main" id="{329D2B7A-8A17-75C3-8C67-F4BBD0F764C2}"/>
              </a:ext>
            </a:extLst>
          </p:cNvPr>
          <p:cNvGrpSpPr>
            <a:grpSpLocks/>
          </p:cNvGrpSpPr>
          <p:nvPr/>
        </p:nvGrpSpPr>
        <p:grpSpPr bwMode="auto">
          <a:xfrm>
            <a:off x="2010514" y="4507632"/>
            <a:ext cx="787400" cy="369888"/>
            <a:chOff x="-1" y="0"/>
            <a:chExt cx="1517" cy="368"/>
          </a:xfrm>
        </p:grpSpPr>
        <p:sp>
          <p:nvSpPr>
            <p:cNvPr id="53" name="Text Box 97">
              <a:extLst>
                <a:ext uri="{FF2B5EF4-FFF2-40B4-BE49-F238E27FC236}">
                  <a16:creationId xmlns:a16="http://schemas.microsoft.com/office/drawing/2014/main" id="{1DACBD46-2431-B43A-BD30-F13823A547FF}"/>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0</a:t>
              </a:r>
            </a:p>
          </p:txBody>
        </p:sp>
        <p:sp>
          <p:nvSpPr>
            <p:cNvPr id="54" name="Text Box 98">
              <a:extLst>
                <a:ext uri="{FF2B5EF4-FFF2-40B4-BE49-F238E27FC236}">
                  <a16:creationId xmlns:a16="http://schemas.microsoft.com/office/drawing/2014/main" id="{7C7C4545-ECBC-64D5-42B5-5868B7BC7AF5}"/>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55" name="Group 99">
            <a:extLst>
              <a:ext uri="{FF2B5EF4-FFF2-40B4-BE49-F238E27FC236}">
                <a16:creationId xmlns:a16="http://schemas.microsoft.com/office/drawing/2014/main" id="{AA0A8DFD-765A-F87E-F1E6-8BF15AA54B5C}"/>
              </a:ext>
            </a:extLst>
          </p:cNvPr>
          <p:cNvGrpSpPr>
            <a:grpSpLocks/>
          </p:cNvGrpSpPr>
          <p:nvPr/>
        </p:nvGrpSpPr>
        <p:grpSpPr bwMode="auto">
          <a:xfrm>
            <a:off x="3161329" y="4507632"/>
            <a:ext cx="787400" cy="369888"/>
            <a:chOff x="0" y="0"/>
            <a:chExt cx="1516" cy="368"/>
          </a:xfrm>
        </p:grpSpPr>
        <p:sp>
          <p:nvSpPr>
            <p:cNvPr id="56" name="Text Box 100">
              <a:extLst>
                <a:ext uri="{FF2B5EF4-FFF2-40B4-BE49-F238E27FC236}">
                  <a16:creationId xmlns:a16="http://schemas.microsoft.com/office/drawing/2014/main" id="{DF3C8CEB-AD61-B647-2FB4-E61A028CF6E2}"/>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57" name="Text Box 101">
              <a:extLst>
                <a:ext uri="{FF2B5EF4-FFF2-40B4-BE49-F238E27FC236}">
                  <a16:creationId xmlns:a16="http://schemas.microsoft.com/office/drawing/2014/main" id="{09680081-FA69-1C77-D5F2-5D27F21E0F39}"/>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61" name="Line 105">
            <a:extLst>
              <a:ext uri="{FF2B5EF4-FFF2-40B4-BE49-F238E27FC236}">
                <a16:creationId xmlns:a16="http://schemas.microsoft.com/office/drawing/2014/main" id="{52C4BD47-6E70-4456-6337-AC99C37B6F20}"/>
              </a:ext>
            </a:extLst>
          </p:cNvPr>
          <p:cNvSpPr>
            <a:spLocks noChangeShapeType="1"/>
          </p:cNvSpPr>
          <p:nvPr/>
        </p:nvSpPr>
        <p:spPr bwMode="auto">
          <a:xfrm>
            <a:off x="1525960" y="46806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62" name="Line 106">
            <a:extLst>
              <a:ext uri="{FF2B5EF4-FFF2-40B4-BE49-F238E27FC236}">
                <a16:creationId xmlns:a16="http://schemas.microsoft.com/office/drawing/2014/main" id="{BA405684-52B7-68B5-4B5E-AC8E830B60B4}"/>
              </a:ext>
            </a:extLst>
          </p:cNvPr>
          <p:cNvSpPr>
            <a:spLocks noChangeShapeType="1"/>
          </p:cNvSpPr>
          <p:nvPr/>
        </p:nvSpPr>
        <p:spPr bwMode="auto">
          <a:xfrm>
            <a:off x="2676775" y="468067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64" name="Group 108">
            <a:extLst>
              <a:ext uri="{FF2B5EF4-FFF2-40B4-BE49-F238E27FC236}">
                <a16:creationId xmlns:a16="http://schemas.microsoft.com/office/drawing/2014/main" id="{FF96A5A2-C6BF-47CD-06BE-525BC5EB984D}"/>
              </a:ext>
            </a:extLst>
          </p:cNvPr>
          <p:cNvGrpSpPr>
            <a:grpSpLocks/>
          </p:cNvGrpSpPr>
          <p:nvPr/>
        </p:nvGrpSpPr>
        <p:grpSpPr bwMode="auto">
          <a:xfrm>
            <a:off x="2010514" y="5117232"/>
            <a:ext cx="787400" cy="369888"/>
            <a:chOff x="-1" y="0"/>
            <a:chExt cx="1517" cy="368"/>
          </a:xfrm>
        </p:grpSpPr>
        <p:sp>
          <p:nvSpPr>
            <p:cNvPr id="65" name="Text Box 109">
              <a:extLst>
                <a:ext uri="{FF2B5EF4-FFF2-40B4-BE49-F238E27FC236}">
                  <a16:creationId xmlns:a16="http://schemas.microsoft.com/office/drawing/2014/main" id="{C5B6D68B-C1F3-6BD8-DB0E-78931D9977A6}"/>
                </a:ext>
              </a:extLst>
            </p:cNvPr>
            <p:cNvSpPr txBox="1">
              <a:spLocks noChangeArrowheads="1"/>
            </p:cNvSpPr>
            <p:nvPr/>
          </p:nvSpPr>
          <p:spPr bwMode="auto">
            <a:xfrm>
              <a:off x="-1"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66" name="Text Box 110">
              <a:extLst>
                <a:ext uri="{FF2B5EF4-FFF2-40B4-BE49-F238E27FC236}">
                  <a16:creationId xmlns:a16="http://schemas.microsoft.com/office/drawing/2014/main" id="{5A941F5D-2F88-3108-316B-36C1ACF36A13}"/>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67" name="Group 111">
            <a:extLst>
              <a:ext uri="{FF2B5EF4-FFF2-40B4-BE49-F238E27FC236}">
                <a16:creationId xmlns:a16="http://schemas.microsoft.com/office/drawing/2014/main" id="{88893AEC-AA64-D92A-2D7B-95C9F2A63B86}"/>
              </a:ext>
            </a:extLst>
          </p:cNvPr>
          <p:cNvGrpSpPr>
            <a:grpSpLocks/>
          </p:cNvGrpSpPr>
          <p:nvPr/>
        </p:nvGrpSpPr>
        <p:grpSpPr bwMode="auto">
          <a:xfrm>
            <a:off x="3161329" y="5117232"/>
            <a:ext cx="787400" cy="369888"/>
            <a:chOff x="0" y="0"/>
            <a:chExt cx="1516" cy="368"/>
          </a:xfrm>
        </p:grpSpPr>
        <p:sp>
          <p:nvSpPr>
            <p:cNvPr id="68" name="Text Box 112">
              <a:extLst>
                <a:ext uri="{FF2B5EF4-FFF2-40B4-BE49-F238E27FC236}">
                  <a16:creationId xmlns:a16="http://schemas.microsoft.com/office/drawing/2014/main" id="{940B934F-4B65-40F4-AFDA-288715C8AAB0}"/>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a:t>
              </a:r>
            </a:p>
          </p:txBody>
        </p:sp>
        <p:sp>
          <p:nvSpPr>
            <p:cNvPr id="69" name="Text Box 113">
              <a:extLst>
                <a:ext uri="{FF2B5EF4-FFF2-40B4-BE49-F238E27FC236}">
                  <a16:creationId xmlns:a16="http://schemas.microsoft.com/office/drawing/2014/main" id="{67708991-BC3C-C71E-9D4D-6A3A0DFD7FA2}"/>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grpSp>
        <p:nvGrpSpPr>
          <p:cNvPr id="70" name="Group 114">
            <a:extLst>
              <a:ext uri="{FF2B5EF4-FFF2-40B4-BE49-F238E27FC236}">
                <a16:creationId xmlns:a16="http://schemas.microsoft.com/office/drawing/2014/main" id="{02CDF85A-5E35-02B2-3461-3CE31BE7427D}"/>
              </a:ext>
            </a:extLst>
          </p:cNvPr>
          <p:cNvGrpSpPr>
            <a:grpSpLocks/>
          </p:cNvGrpSpPr>
          <p:nvPr/>
        </p:nvGrpSpPr>
        <p:grpSpPr bwMode="auto">
          <a:xfrm>
            <a:off x="4312145" y="5117232"/>
            <a:ext cx="787400" cy="369888"/>
            <a:chOff x="0" y="0"/>
            <a:chExt cx="1516" cy="368"/>
          </a:xfrm>
        </p:grpSpPr>
        <p:sp>
          <p:nvSpPr>
            <p:cNvPr id="71" name="Text Box 115">
              <a:extLst>
                <a:ext uri="{FF2B5EF4-FFF2-40B4-BE49-F238E27FC236}">
                  <a16:creationId xmlns:a16="http://schemas.microsoft.com/office/drawing/2014/main" id="{B835D989-A2D3-9C10-8001-8A287CC22EAF}"/>
                </a:ext>
              </a:extLst>
            </p:cNvPr>
            <p:cNvSpPr txBox="1">
              <a:spLocks noChangeArrowheads="1"/>
            </p:cNvSpPr>
            <p:nvPr/>
          </p:nvSpPr>
          <p:spPr bwMode="auto">
            <a:xfrm>
              <a:off x="0" y="0"/>
              <a:ext cx="889"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4</a:t>
              </a:r>
            </a:p>
          </p:txBody>
        </p:sp>
        <p:sp>
          <p:nvSpPr>
            <p:cNvPr id="72" name="Text Box 116">
              <a:extLst>
                <a:ext uri="{FF2B5EF4-FFF2-40B4-BE49-F238E27FC236}">
                  <a16:creationId xmlns:a16="http://schemas.microsoft.com/office/drawing/2014/main" id="{8EFB2F23-E658-C378-047A-A508818D42C3}"/>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73" name="Line 117">
            <a:extLst>
              <a:ext uri="{FF2B5EF4-FFF2-40B4-BE49-F238E27FC236}">
                <a16:creationId xmlns:a16="http://schemas.microsoft.com/office/drawing/2014/main" id="{31C073A3-A348-E5C9-668E-58D79669192E}"/>
              </a:ext>
            </a:extLst>
          </p:cNvPr>
          <p:cNvSpPr>
            <a:spLocks noChangeShapeType="1"/>
          </p:cNvSpPr>
          <p:nvPr/>
        </p:nvSpPr>
        <p:spPr bwMode="auto">
          <a:xfrm>
            <a:off x="1525960" y="52902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74" name="Line 118">
            <a:extLst>
              <a:ext uri="{FF2B5EF4-FFF2-40B4-BE49-F238E27FC236}">
                <a16:creationId xmlns:a16="http://schemas.microsoft.com/office/drawing/2014/main" id="{0F37B2EF-7F47-0DB2-02CF-6ED707C79752}"/>
              </a:ext>
            </a:extLst>
          </p:cNvPr>
          <p:cNvSpPr>
            <a:spLocks noChangeShapeType="1"/>
          </p:cNvSpPr>
          <p:nvPr/>
        </p:nvSpPr>
        <p:spPr bwMode="auto">
          <a:xfrm>
            <a:off x="2676775" y="52902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75" name="Line 119">
            <a:extLst>
              <a:ext uri="{FF2B5EF4-FFF2-40B4-BE49-F238E27FC236}">
                <a16:creationId xmlns:a16="http://schemas.microsoft.com/office/drawing/2014/main" id="{CC50C22F-8BF5-C888-50DB-062C02FEA7BB}"/>
              </a:ext>
            </a:extLst>
          </p:cNvPr>
          <p:cNvSpPr>
            <a:spLocks noChangeShapeType="1"/>
          </p:cNvSpPr>
          <p:nvPr/>
        </p:nvSpPr>
        <p:spPr bwMode="auto">
          <a:xfrm>
            <a:off x="3827591" y="529027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86" name="文本框 85">
            <a:extLst>
              <a:ext uri="{FF2B5EF4-FFF2-40B4-BE49-F238E27FC236}">
                <a16:creationId xmlns:a16="http://schemas.microsoft.com/office/drawing/2014/main" id="{9FF8C86B-4E69-F124-EFA7-09F0D2B6B062}"/>
              </a:ext>
            </a:extLst>
          </p:cNvPr>
          <p:cNvSpPr txBox="1"/>
          <p:nvPr/>
        </p:nvSpPr>
        <p:spPr>
          <a:xfrm>
            <a:off x="3342847" y="1937433"/>
            <a:ext cx="811756" cy="369869"/>
          </a:xfrm>
          <a:prstGeom prst="rect">
            <a:avLst/>
          </a:prstGeom>
          <a:noFill/>
        </p:spPr>
        <p:txBody>
          <a:bodyPr wrap="square">
            <a:spAutoFit/>
          </a:bodyPr>
          <a:lstStyle/>
          <a:p>
            <a:pPr algn="ctr" eaLnBrk="1" hangingPunct="1">
              <a:buFont typeface="Arial" pitchFamily="34" charset="0"/>
              <a:buNone/>
            </a:pPr>
            <a:r>
              <a:rPr lang="en-US" altLang="zh-CN" i="0" dirty="0"/>
              <a:t>^</a:t>
            </a:r>
          </a:p>
        </p:txBody>
      </p:sp>
      <p:sp>
        <p:nvSpPr>
          <p:cNvPr id="88" name="文本框 87">
            <a:extLst>
              <a:ext uri="{FF2B5EF4-FFF2-40B4-BE49-F238E27FC236}">
                <a16:creationId xmlns:a16="http://schemas.microsoft.com/office/drawing/2014/main" id="{9522615D-BE76-1CC8-CDE1-513935AC41D7}"/>
              </a:ext>
            </a:extLst>
          </p:cNvPr>
          <p:cNvSpPr txBox="1"/>
          <p:nvPr/>
        </p:nvSpPr>
        <p:spPr>
          <a:xfrm>
            <a:off x="4572000" y="2591004"/>
            <a:ext cx="617188" cy="369332"/>
          </a:xfrm>
          <a:prstGeom prst="rect">
            <a:avLst/>
          </a:prstGeom>
          <a:noFill/>
        </p:spPr>
        <p:txBody>
          <a:bodyPr wrap="square">
            <a:spAutoFit/>
          </a:bodyPr>
          <a:lstStyle/>
          <a:p>
            <a:pPr algn="ctr" eaLnBrk="1" hangingPunct="1">
              <a:buFont typeface="Arial" pitchFamily="34" charset="0"/>
              <a:buNone/>
            </a:pPr>
            <a:r>
              <a:rPr lang="en-US" altLang="zh-CN" i="0" dirty="0"/>
              <a:t>^</a:t>
            </a:r>
          </a:p>
        </p:txBody>
      </p:sp>
      <p:sp>
        <p:nvSpPr>
          <p:cNvPr id="96" name="文本框 95">
            <a:extLst>
              <a:ext uri="{FF2B5EF4-FFF2-40B4-BE49-F238E27FC236}">
                <a16:creationId xmlns:a16="http://schemas.microsoft.com/office/drawing/2014/main" id="{CAC6D8F7-DE63-1FD3-EB2B-C0C09F56DD58}"/>
              </a:ext>
            </a:extLst>
          </p:cNvPr>
          <p:cNvSpPr txBox="1"/>
          <p:nvPr/>
        </p:nvSpPr>
        <p:spPr>
          <a:xfrm>
            <a:off x="3426911" y="3238044"/>
            <a:ext cx="617188" cy="369332"/>
          </a:xfrm>
          <a:prstGeom prst="rect">
            <a:avLst/>
          </a:prstGeom>
          <a:noFill/>
        </p:spPr>
        <p:txBody>
          <a:bodyPr wrap="square">
            <a:spAutoFit/>
          </a:bodyPr>
          <a:lstStyle/>
          <a:p>
            <a:pPr algn="ctr" eaLnBrk="1" hangingPunct="1">
              <a:buFont typeface="Arial" pitchFamily="34" charset="0"/>
              <a:buNone/>
            </a:pPr>
            <a:r>
              <a:rPr lang="en-US" altLang="zh-CN" i="0" dirty="0"/>
              <a:t>^</a:t>
            </a:r>
          </a:p>
        </p:txBody>
      </p:sp>
      <p:sp>
        <p:nvSpPr>
          <p:cNvPr id="97" name="Text Box 94">
            <a:extLst>
              <a:ext uri="{FF2B5EF4-FFF2-40B4-BE49-F238E27FC236}">
                <a16:creationId xmlns:a16="http://schemas.microsoft.com/office/drawing/2014/main" id="{D86DE46B-23F9-0E06-F0F5-597A704D163C}"/>
              </a:ext>
            </a:extLst>
          </p:cNvPr>
          <p:cNvSpPr txBox="1">
            <a:spLocks noChangeArrowheads="1"/>
          </p:cNvSpPr>
          <p:nvPr/>
        </p:nvSpPr>
        <p:spPr bwMode="auto">
          <a:xfrm>
            <a:off x="3599852" y="3918522"/>
            <a:ext cx="325659" cy="369888"/>
          </a:xfrm>
          <a:prstGeom prst="rect">
            <a:avLst/>
          </a:prstGeom>
          <a:noFill/>
          <a:ln w="25400">
            <a:noFill/>
            <a:miter lim="800000"/>
            <a:headEnd/>
            <a:tailEnd/>
          </a:ln>
        </p:spPr>
        <p:txBody>
          <a:bodyPr>
            <a:spAutoFit/>
          </a:bodyPr>
          <a:lstStyle/>
          <a:p>
            <a:pPr algn="ctr" eaLnBrk="1" hangingPunct="1">
              <a:buFont typeface="Arial" pitchFamily="34" charset="0"/>
              <a:buNone/>
            </a:pPr>
            <a:r>
              <a:rPr lang="en-US" altLang="zh-CN" i="0" dirty="0"/>
              <a:t>^</a:t>
            </a:r>
          </a:p>
        </p:txBody>
      </p:sp>
      <p:sp>
        <p:nvSpPr>
          <p:cNvPr id="98" name="Text Box 94">
            <a:extLst>
              <a:ext uri="{FF2B5EF4-FFF2-40B4-BE49-F238E27FC236}">
                <a16:creationId xmlns:a16="http://schemas.microsoft.com/office/drawing/2014/main" id="{AD98E21C-4880-D1F6-4278-5A1FA6731D4F}"/>
              </a:ext>
            </a:extLst>
          </p:cNvPr>
          <p:cNvSpPr txBox="1">
            <a:spLocks noChangeArrowheads="1"/>
          </p:cNvSpPr>
          <p:nvPr/>
        </p:nvSpPr>
        <p:spPr bwMode="auto">
          <a:xfrm>
            <a:off x="3599852" y="4517877"/>
            <a:ext cx="325659" cy="369888"/>
          </a:xfrm>
          <a:prstGeom prst="rect">
            <a:avLst/>
          </a:prstGeom>
          <a:noFill/>
          <a:ln w="25400">
            <a:noFill/>
            <a:miter lim="800000"/>
            <a:headEnd/>
            <a:tailEnd/>
          </a:ln>
        </p:spPr>
        <p:txBody>
          <a:bodyPr>
            <a:spAutoFit/>
          </a:bodyPr>
          <a:lstStyle/>
          <a:p>
            <a:pPr algn="ctr" eaLnBrk="1" hangingPunct="1">
              <a:buFont typeface="Arial" pitchFamily="34" charset="0"/>
              <a:buNone/>
            </a:pPr>
            <a:r>
              <a:rPr lang="en-US" altLang="zh-CN" i="0" dirty="0"/>
              <a:t>^</a:t>
            </a:r>
          </a:p>
        </p:txBody>
      </p:sp>
      <p:sp>
        <p:nvSpPr>
          <p:cNvPr id="99" name="文本框 98">
            <a:extLst>
              <a:ext uri="{FF2B5EF4-FFF2-40B4-BE49-F238E27FC236}">
                <a16:creationId xmlns:a16="http://schemas.microsoft.com/office/drawing/2014/main" id="{B3B1F4A8-6491-AFC5-DBBA-A9AC37EDEF0F}"/>
              </a:ext>
            </a:extLst>
          </p:cNvPr>
          <p:cNvSpPr txBox="1"/>
          <p:nvPr/>
        </p:nvSpPr>
        <p:spPr>
          <a:xfrm>
            <a:off x="4518029" y="5111221"/>
            <a:ext cx="811756" cy="369869"/>
          </a:xfrm>
          <a:prstGeom prst="rect">
            <a:avLst/>
          </a:prstGeom>
          <a:noFill/>
        </p:spPr>
        <p:txBody>
          <a:bodyPr wrap="square">
            <a:spAutoFit/>
          </a:bodyPr>
          <a:lstStyle/>
          <a:p>
            <a:pPr algn="ctr" eaLnBrk="1" hangingPunct="1">
              <a:buFont typeface="Arial" pitchFamily="34" charset="0"/>
              <a:buNone/>
            </a:pPr>
            <a:r>
              <a:rPr lang="en-US" altLang="zh-CN" i="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5" grpId="0" animBg="1"/>
      <p:bldP spid="26" grpId="0" animBg="1"/>
      <p:bldP spid="27" grpId="0" animBg="1"/>
      <p:bldP spid="34" grpId="0" animBg="1"/>
      <p:bldP spid="35" grpId="0" animBg="1"/>
      <p:bldP spid="45" grpId="0" animBg="1"/>
      <p:bldP spid="46" grpId="0" animBg="1"/>
      <p:bldP spid="61" grpId="0" animBg="1"/>
      <p:bldP spid="62" grpId="0" animBg="1"/>
      <p:bldP spid="73" grpId="0" animBg="1"/>
      <p:bldP spid="74" grpId="0" animBg="1"/>
      <p:bldP spid="75" grpId="0" animBg="1"/>
      <p:bldP spid="86" grpId="0"/>
      <p:bldP spid="88" grpId="0"/>
      <p:bldP spid="96" grpId="0"/>
      <p:bldP spid="97" grpId="0"/>
      <p:bldP spid="98" grpId="0"/>
      <p:bldP spid="9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14368" y="1142984"/>
            <a:ext cx="6629400" cy="685800"/>
          </a:xfrm>
        </p:spPr>
        <p:txBody>
          <a:bodyPr/>
          <a:lstStyle/>
          <a:p>
            <a:pPr algn="l" eaLnBrk="1" hangingPunct="1"/>
            <a:r>
              <a:rPr lang="zh-CN" altLang="en-US" sz="3200" dirty="0">
                <a:latin typeface="黑体" pitchFamily="49" charset="-122"/>
                <a:ea typeface="黑体" pitchFamily="49" charset="-122"/>
              </a:rPr>
              <a:t>二、邻接表</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有向图</a:t>
            </a:r>
            <a:r>
              <a:rPr lang="en-US" altLang="zh-CN" sz="3200" dirty="0">
                <a:latin typeface="黑体" pitchFamily="49" charset="-122"/>
                <a:ea typeface="黑体" pitchFamily="49" charset="-122"/>
              </a:rPr>
              <a:t>)</a:t>
            </a:r>
          </a:p>
        </p:txBody>
      </p:sp>
      <p:graphicFrame>
        <p:nvGraphicFramePr>
          <p:cNvPr id="34822" name="Group 6"/>
          <p:cNvGraphicFramePr>
            <a:graphicFrameLocks noGrp="1"/>
          </p:cNvGraphicFramePr>
          <p:nvPr/>
        </p:nvGraphicFramePr>
        <p:xfrm>
          <a:off x="609600" y="2214554"/>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6"/>
          <p:cNvGrpSpPr>
            <a:grpSpLocks/>
          </p:cNvGrpSpPr>
          <p:nvPr/>
        </p:nvGrpSpPr>
        <p:grpSpPr bwMode="auto">
          <a:xfrm>
            <a:off x="6072198" y="2928934"/>
            <a:ext cx="2571768" cy="2143124"/>
            <a:chOff x="0" y="0"/>
            <a:chExt cx="1920" cy="1536"/>
          </a:xfrm>
        </p:grpSpPr>
        <p:sp>
          <p:nvSpPr>
            <p:cNvPr id="30773" name="Line 27"/>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0774" name="Line 28"/>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0775" name="Line 29"/>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0776" name="Line 30"/>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0777" name="Line 31"/>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0778" name="Line 32"/>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0779" name="Oval 33"/>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30780" name="Oval 34"/>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30781" name="Oval 35"/>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30782" name="Oval 36"/>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30783" name="Oval 37"/>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nvGrpSpPr>
          <p:cNvPr id="4" name="Group 39"/>
          <p:cNvGrpSpPr>
            <a:grpSpLocks/>
          </p:cNvGrpSpPr>
          <p:nvPr/>
        </p:nvGrpSpPr>
        <p:grpSpPr bwMode="auto">
          <a:xfrm>
            <a:off x="2362200" y="2214554"/>
            <a:ext cx="990600" cy="482600"/>
            <a:chOff x="0" y="0"/>
            <a:chExt cx="1516" cy="304"/>
          </a:xfrm>
        </p:grpSpPr>
        <p:sp>
          <p:nvSpPr>
            <p:cNvPr id="30771" name="Text Box 40"/>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i="0" dirty="0"/>
                <a:t>1</a:t>
              </a:r>
            </a:p>
          </p:txBody>
        </p:sp>
        <p:sp>
          <p:nvSpPr>
            <p:cNvPr id="30772" name="Text Box 41"/>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30750" name="Line 42"/>
          <p:cNvSpPr>
            <a:spLocks noChangeShapeType="1"/>
          </p:cNvSpPr>
          <p:nvPr/>
        </p:nvSpPr>
        <p:spPr bwMode="auto">
          <a:xfrm>
            <a:off x="1752600" y="251935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5" name="Group 43"/>
          <p:cNvGrpSpPr>
            <a:grpSpLocks/>
          </p:cNvGrpSpPr>
          <p:nvPr/>
        </p:nvGrpSpPr>
        <p:grpSpPr bwMode="auto">
          <a:xfrm>
            <a:off x="3810000" y="2214554"/>
            <a:ext cx="990601" cy="482600"/>
            <a:chOff x="0" y="0"/>
            <a:chExt cx="1516" cy="304"/>
          </a:xfrm>
        </p:grpSpPr>
        <p:sp>
          <p:nvSpPr>
            <p:cNvPr id="30769" name="Text Box 44"/>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i="0" dirty="0"/>
                <a:t>3</a:t>
              </a:r>
            </a:p>
          </p:txBody>
        </p:sp>
        <p:sp>
          <p:nvSpPr>
            <p:cNvPr id="30770" name="Text Box 45"/>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30752" name="Line 46"/>
          <p:cNvSpPr>
            <a:spLocks noChangeShapeType="1"/>
          </p:cNvSpPr>
          <p:nvPr/>
        </p:nvSpPr>
        <p:spPr bwMode="auto">
          <a:xfrm>
            <a:off x="3200400" y="251935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6" name="Group 47"/>
          <p:cNvGrpSpPr>
            <a:grpSpLocks/>
          </p:cNvGrpSpPr>
          <p:nvPr/>
        </p:nvGrpSpPr>
        <p:grpSpPr bwMode="auto">
          <a:xfrm>
            <a:off x="5257800" y="2214554"/>
            <a:ext cx="990601" cy="461963"/>
            <a:chOff x="0" y="0"/>
            <a:chExt cx="1516" cy="291"/>
          </a:xfrm>
        </p:grpSpPr>
        <p:sp>
          <p:nvSpPr>
            <p:cNvPr id="30767" name="Text Box 48"/>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t>4</a:t>
              </a:r>
            </a:p>
          </p:txBody>
        </p:sp>
        <p:sp>
          <p:nvSpPr>
            <p:cNvPr id="30768" name="Text Box 49"/>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r>
                <a:rPr lang="en-US" altLang="zh-CN" sz="2400" b="0" i="0" dirty="0"/>
                <a:t>^</a:t>
              </a:r>
            </a:p>
          </p:txBody>
        </p:sp>
      </p:grpSp>
      <p:sp>
        <p:nvSpPr>
          <p:cNvPr id="30754" name="Line 50"/>
          <p:cNvSpPr>
            <a:spLocks noChangeShapeType="1"/>
          </p:cNvSpPr>
          <p:nvPr/>
        </p:nvSpPr>
        <p:spPr bwMode="auto">
          <a:xfrm>
            <a:off x="4648200" y="251935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7" name="Group 51"/>
          <p:cNvGrpSpPr>
            <a:grpSpLocks/>
          </p:cNvGrpSpPr>
          <p:nvPr/>
        </p:nvGrpSpPr>
        <p:grpSpPr bwMode="auto">
          <a:xfrm>
            <a:off x="2362200" y="2824154"/>
            <a:ext cx="990600" cy="482600"/>
            <a:chOff x="0" y="0"/>
            <a:chExt cx="1516" cy="304"/>
          </a:xfrm>
        </p:grpSpPr>
        <p:sp>
          <p:nvSpPr>
            <p:cNvPr id="30765" name="Text Box 52"/>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30766" name="Text Box 53"/>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a:t>^</a:t>
              </a:r>
            </a:p>
          </p:txBody>
        </p:sp>
      </p:grpSp>
      <p:sp>
        <p:nvSpPr>
          <p:cNvPr id="30756" name="Line 54"/>
          <p:cNvSpPr>
            <a:spLocks noChangeShapeType="1"/>
          </p:cNvSpPr>
          <p:nvPr/>
        </p:nvSpPr>
        <p:spPr bwMode="auto">
          <a:xfrm>
            <a:off x="1752600" y="312895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8" name="Group 55"/>
          <p:cNvGrpSpPr>
            <a:grpSpLocks/>
          </p:cNvGrpSpPr>
          <p:nvPr/>
        </p:nvGrpSpPr>
        <p:grpSpPr bwMode="auto">
          <a:xfrm>
            <a:off x="2362200" y="3433754"/>
            <a:ext cx="990600" cy="482600"/>
            <a:chOff x="0" y="0"/>
            <a:chExt cx="1516" cy="304"/>
          </a:xfrm>
        </p:grpSpPr>
        <p:sp>
          <p:nvSpPr>
            <p:cNvPr id="30763" name="Text Box 56"/>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4</a:t>
              </a:r>
            </a:p>
          </p:txBody>
        </p:sp>
        <p:sp>
          <p:nvSpPr>
            <p:cNvPr id="30764" name="Text Box 57"/>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a:t>^</a:t>
              </a:r>
            </a:p>
          </p:txBody>
        </p:sp>
      </p:grpSp>
      <p:sp>
        <p:nvSpPr>
          <p:cNvPr id="30758" name="Line 58"/>
          <p:cNvSpPr>
            <a:spLocks noChangeShapeType="1"/>
          </p:cNvSpPr>
          <p:nvPr/>
        </p:nvSpPr>
        <p:spPr bwMode="auto">
          <a:xfrm>
            <a:off x="1752600" y="3738554"/>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9" name="Group 59"/>
          <p:cNvGrpSpPr>
            <a:grpSpLocks/>
          </p:cNvGrpSpPr>
          <p:nvPr/>
        </p:nvGrpSpPr>
        <p:grpSpPr bwMode="auto">
          <a:xfrm>
            <a:off x="2362200" y="4043354"/>
            <a:ext cx="990600" cy="482600"/>
            <a:chOff x="0" y="0"/>
            <a:chExt cx="1516" cy="304"/>
          </a:xfrm>
        </p:grpSpPr>
        <p:sp>
          <p:nvSpPr>
            <p:cNvPr id="30761" name="Text Box 60"/>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30762" name="Text Box 61"/>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a:t>^</a:t>
              </a:r>
            </a:p>
          </p:txBody>
        </p:sp>
      </p:grpSp>
      <p:sp>
        <p:nvSpPr>
          <p:cNvPr id="30760" name="Line 62"/>
          <p:cNvSpPr>
            <a:spLocks noChangeShapeType="1"/>
          </p:cNvSpPr>
          <p:nvPr/>
        </p:nvSpPr>
        <p:spPr bwMode="auto">
          <a:xfrm>
            <a:off x="1752600" y="4348154"/>
            <a:ext cx="609600" cy="0"/>
          </a:xfrm>
          <a:prstGeom prst="line">
            <a:avLst/>
          </a:prstGeom>
          <a:noFill/>
          <a:ln w="28575">
            <a:solidFill>
              <a:srgbClr val="00FF00"/>
            </a:solidFill>
            <a:round/>
            <a:headEnd/>
            <a:tailEnd type="triangle" w="med" len="med"/>
          </a:ln>
        </p:spPr>
        <p:txBody>
          <a:bodyPr wrap="none"/>
          <a:lstStyle/>
          <a:p>
            <a:endParaRPr lang="zh-CN" altLang="en-US"/>
          </a:p>
        </p:txBody>
      </p:sp>
      <p:sp>
        <p:nvSpPr>
          <p:cNvPr id="34879" name="Rectangle 63"/>
          <p:cNvSpPr>
            <a:spLocks noChangeArrowheads="1"/>
          </p:cNvSpPr>
          <p:nvPr/>
        </p:nvSpPr>
        <p:spPr bwMode="auto">
          <a:xfrm>
            <a:off x="642910" y="5645360"/>
            <a:ext cx="8001056" cy="573042"/>
          </a:xfrm>
          <a:prstGeom prst="rect">
            <a:avLst/>
          </a:prstGeom>
          <a:noFill/>
          <a:ln w="9525">
            <a:noFill/>
            <a:miter lim="800000"/>
            <a:headEnd/>
            <a:tailEnd/>
          </a:ln>
        </p:spPr>
        <p:txBody>
          <a:bodyPr wrap="square">
            <a:spAutoFit/>
          </a:bodyPr>
          <a:lstStyle/>
          <a:p>
            <a:pPr eaLnBrk="1" hangingPunct="1">
              <a:lnSpc>
                <a:spcPct val="130000"/>
              </a:lnSpc>
              <a:buFont typeface="Arial" pitchFamily="34" charset="0"/>
              <a:buNone/>
            </a:pPr>
            <a:r>
              <a:rPr lang="zh-CN" altLang="en-US" sz="2800" b="0" i="0" dirty="0">
                <a:solidFill>
                  <a:srgbClr val="FF0000"/>
                </a:solidFill>
                <a:latin typeface="黑体" panose="02010609060101010101" pitchFamily="49" charset="-122"/>
                <a:ea typeface="黑体" panose="02010609060101010101" pitchFamily="49" charset="-122"/>
              </a:rPr>
              <a:t>有向图的邻接表中不易找到指向该顶点的弧。</a:t>
            </a:r>
          </a:p>
        </p:txBody>
      </p:sp>
      <p:sp>
        <p:nvSpPr>
          <p:cNvPr id="45" name="Text Box 4"/>
          <p:cNvSpPr txBox="1">
            <a:spLocks noChangeArrowheads="1"/>
          </p:cNvSpPr>
          <p:nvPr/>
        </p:nvSpPr>
        <p:spPr bwMode="auto">
          <a:xfrm>
            <a:off x="500034" y="1428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8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7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7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7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4879"/>
                                        </p:tgtEl>
                                        <p:attrNameLst>
                                          <p:attrName>style.visibility</p:attrName>
                                        </p:attrNameLst>
                                      </p:cBhvr>
                                      <p:to>
                                        <p:strVal val="visible"/>
                                      </p:to>
                                    </p:set>
                                    <p:anim calcmode="lin" valueType="num">
                                      <p:cBhvr additive="base">
                                        <p:cTn id="47" dur="500" fill="hold"/>
                                        <p:tgtEl>
                                          <p:spTgt spid="34879"/>
                                        </p:tgtEl>
                                        <p:attrNameLst>
                                          <p:attrName>ppt_x</p:attrName>
                                        </p:attrNameLst>
                                      </p:cBhvr>
                                      <p:tavLst>
                                        <p:tav tm="0">
                                          <p:val>
                                            <p:strVal val="0-#ppt_w/2"/>
                                          </p:val>
                                        </p:tav>
                                        <p:tav tm="100000">
                                          <p:val>
                                            <p:strVal val="#ppt_x"/>
                                          </p:val>
                                        </p:tav>
                                      </p:tavLst>
                                    </p:anim>
                                    <p:anim calcmode="lin" valueType="num">
                                      <p:cBhvr additive="base">
                                        <p:cTn id="48" dur="500" fill="hold"/>
                                        <p:tgtEl>
                                          <p:spTgt spid="348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0" grpId="0" animBg="1"/>
      <p:bldP spid="30752" grpId="0" animBg="1"/>
      <p:bldP spid="30754" grpId="0" animBg="1"/>
      <p:bldP spid="30756" grpId="0" animBg="1"/>
      <p:bldP spid="30758" grpId="0" animBg="1"/>
      <p:bldP spid="30760" grpId="0" animBg="1"/>
      <p:bldP spid="3487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571472" y="2357430"/>
            <a:ext cx="3505200" cy="2362200"/>
            <a:chOff x="0" y="0"/>
            <a:chExt cx="5520" cy="3720"/>
          </a:xfrm>
        </p:grpSpPr>
        <p:sp>
          <p:nvSpPr>
            <p:cNvPr id="31788" name="Line 41"/>
            <p:cNvSpPr>
              <a:spLocks noChangeShapeType="1"/>
            </p:cNvSpPr>
            <p:nvPr/>
          </p:nvSpPr>
          <p:spPr bwMode="auto">
            <a:xfrm flipH="1">
              <a:off x="360" y="360"/>
              <a:ext cx="2040" cy="108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89" name="Line 42"/>
            <p:cNvSpPr>
              <a:spLocks noChangeShapeType="1"/>
            </p:cNvSpPr>
            <p:nvPr/>
          </p:nvSpPr>
          <p:spPr bwMode="auto">
            <a:xfrm>
              <a:off x="600" y="2160"/>
              <a:ext cx="720" cy="108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0" name="Line 43"/>
            <p:cNvSpPr>
              <a:spLocks noChangeShapeType="1"/>
            </p:cNvSpPr>
            <p:nvPr/>
          </p:nvSpPr>
          <p:spPr bwMode="auto">
            <a:xfrm>
              <a:off x="2040" y="3240"/>
              <a:ext cx="1440" cy="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1" name="Line 44"/>
            <p:cNvSpPr>
              <a:spLocks noChangeShapeType="1"/>
            </p:cNvSpPr>
            <p:nvPr/>
          </p:nvSpPr>
          <p:spPr bwMode="auto">
            <a:xfrm flipH="1" flipV="1">
              <a:off x="3000" y="720"/>
              <a:ext cx="840" cy="216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2" name="Line 45"/>
            <p:cNvSpPr>
              <a:spLocks noChangeShapeType="1"/>
            </p:cNvSpPr>
            <p:nvPr/>
          </p:nvSpPr>
          <p:spPr bwMode="auto">
            <a:xfrm>
              <a:off x="3120" y="360"/>
              <a:ext cx="1920" cy="108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3" name="Line 46"/>
            <p:cNvSpPr>
              <a:spLocks noChangeShapeType="1"/>
            </p:cNvSpPr>
            <p:nvPr/>
          </p:nvSpPr>
          <p:spPr bwMode="auto">
            <a:xfrm flipH="1" flipV="1">
              <a:off x="720" y="1800"/>
              <a:ext cx="2760" cy="120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4" name="Line 47"/>
            <p:cNvSpPr>
              <a:spLocks noChangeShapeType="1"/>
            </p:cNvSpPr>
            <p:nvPr/>
          </p:nvSpPr>
          <p:spPr bwMode="auto">
            <a:xfrm flipH="1">
              <a:off x="1680" y="1800"/>
              <a:ext cx="3120" cy="1080"/>
            </a:xfrm>
            <a:prstGeom prst="line">
              <a:avLst/>
            </a:prstGeom>
            <a:noFill/>
            <a:ln w="38100" cap="sq">
              <a:solidFill>
                <a:srgbClr val="00B050"/>
              </a:solidFill>
              <a:round/>
              <a:headEnd/>
              <a:tailEnd type="triangle" w="med" len="lg"/>
            </a:ln>
          </p:spPr>
          <p:txBody>
            <a:bodyPr wrap="none" anchor="ctr"/>
            <a:lstStyle/>
            <a:p>
              <a:endParaRPr lang="zh-CN" altLang="en-US" i="0"/>
            </a:p>
          </p:txBody>
        </p:sp>
        <p:sp>
          <p:nvSpPr>
            <p:cNvPr id="31795" name="Oval 48"/>
            <p:cNvSpPr>
              <a:spLocks noChangeArrowheads="1"/>
            </p:cNvSpPr>
            <p:nvPr/>
          </p:nvSpPr>
          <p:spPr bwMode="auto">
            <a:xfrm>
              <a:off x="2400" y="0"/>
              <a:ext cx="720" cy="840"/>
            </a:xfrm>
            <a:prstGeom prst="ellipse">
              <a:avLst/>
            </a:prstGeom>
            <a:solidFill>
              <a:srgbClr val="FFC000">
                <a:alpha val="50195"/>
              </a:srgbClr>
            </a:solidFill>
            <a:ln w="25400" cap="sq">
              <a:solidFill>
                <a:schemeClr val="tx1"/>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A</a:t>
              </a:r>
              <a:endParaRPr lang="en-US" altLang="zh-CN" i="0" dirty="0">
                <a:latin typeface="Times New Roman" pitchFamily="18" charset="0"/>
              </a:endParaRPr>
            </a:p>
          </p:txBody>
        </p:sp>
        <p:sp>
          <p:nvSpPr>
            <p:cNvPr id="31796" name="Oval 49"/>
            <p:cNvSpPr>
              <a:spLocks noChangeArrowheads="1"/>
            </p:cNvSpPr>
            <p:nvPr/>
          </p:nvSpPr>
          <p:spPr bwMode="auto">
            <a:xfrm>
              <a:off x="0" y="144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B</a:t>
              </a:r>
              <a:endParaRPr lang="en-US" altLang="zh-CN" i="0" dirty="0">
                <a:latin typeface="Times New Roman" pitchFamily="18" charset="0"/>
              </a:endParaRPr>
            </a:p>
          </p:txBody>
        </p:sp>
        <p:sp>
          <p:nvSpPr>
            <p:cNvPr id="31797" name="Oval 50"/>
            <p:cNvSpPr>
              <a:spLocks noChangeArrowheads="1"/>
            </p:cNvSpPr>
            <p:nvPr/>
          </p:nvSpPr>
          <p:spPr bwMode="auto">
            <a:xfrm>
              <a:off x="4800" y="144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E</a:t>
              </a:r>
              <a:endParaRPr lang="en-US" altLang="zh-CN" i="0" dirty="0">
                <a:latin typeface="Times New Roman" pitchFamily="18" charset="0"/>
              </a:endParaRPr>
            </a:p>
          </p:txBody>
        </p:sp>
        <p:sp>
          <p:nvSpPr>
            <p:cNvPr id="31798" name="Oval 51"/>
            <p:cNvSpPr>
              <a:spLocks noChangeArrowheads="1"/>
            </p:cNvSpPr>
            <p:nvPr/>
          </p:nvSpPr>
          <p:spPr bwMode="auto">
            <a:xfrm>
              <a:off x="1320" y="288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C</a:t>
              </a:r>
              <a:endParaRPr lang="en-US" altLang="zh-CN" i="0" dirty="0">
                <a:latin typeface="Times New Roman" pitchFamily="18" charset="0"/>
              </a:endParaRPr>
            </a:p>
          </p:txBody>
        </p:sp>
        <p:sp>
          <p:nvSpPr>
            <p:cNvPr id="31799" name="Oval 52"/>
            <p:cNvSpPr>
              <a:spLocks noChangeArrowheads="1"/>
            </p:cNvSpPr>
            <p:nvPr/>
          </p:nvSpPr>
          <p:spPr bwMode="auto">
            <a:xfrm>
              <a:off x="3480" y="2880"/>
              <a:ext cx="720" cy="840"/>
            </a:xfrm>
            <a:prstGeom prst="ellipse">
              <a:avLst/>
            </a:prstGeom>
            <a:solidFill>
              <a:srgbClr val="FFC000">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D</a:t>
              </a:r>
              <a:endParaRPr lang="en-US" altLang="zh-CN" i="0" dirty="0">
                <a:latin typeface="Times New Roman" pitchFamily="18" charset="0"/>
              </a:endParaRPr>
            </a:p>
          </p:txBody>
        </p:sp>
      </p:grpSp>
      <p:sp>
        <p:nvSpPr>
          <p:cNvPr id="31787" name="Rectangle 55"/>
          <p:cNvSpPr>
            <a:spLocks noGrp="1" noChangeArrowheads="1"/>
          </p:cNvSpPr>
          <p:nvPr/>
        </p:nvSpPr>
        <p:spPr bwMode="auto">
          <a:xfrm>
            <a:off x="571472" y="1243002"/>
            <a:ext cx="8496300" cy="542924"/>
          </a:xfrm>
          <a:prstGeom prst="rect">
            <a:avLst/>
          </a:prstGeom>
          <a:noFill/>
          <a:ln w="9525">
            <a:noFill/>
            <a:miter lim="800000"/>
            <a:headEnd/>
            <a:tailEnd/>
          </a:ln>
        </p:spPr>
        <p:txBody>
          <a:bodyPr anchor="b"/>
          <a:lstStyle/>
          <a:p>
            <a:pPr eaLnBrk="1" hangingPunct="1"/>
            <a:r>
              <a:rPr lang="zh-CN" altLang="en-US" sz="2800" b="0" i="0" dirty="0">
                <a:latin typeface="黑体" pitchFamily="49" charset="-122"/>
                <a:ea typeface="黑体" pitchFamily="49" charset="-122"/>
              </a:rPr>
              <a:t>画出左图的邻接表表示。</a:t>
            </a:r>
          </a:p>
        </p:txBody>
      </p:sp>
      <p:sp>
        <p:nvSpPr>
          <p:cNvPr id="56" name="Text Box 4"/>
          <p:cNvSpPr txBox="1">
            <a:spLocks noChangeArrowheads="1"/>
          </p:cNvSpPr>
          <p:nvPr/>
        </p:nvSpPr>
        <p:spPr bwMode="auto">
          <a:xfrm>
            <a:off x="500034" y="14285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练习</a:t>
            </a:r>
          </a:p>
        </p:txBody>
      </p:sp>
      <p:graphicFrame>
        <p:nvGraphicFramePr>
          <p:cNvPr id="3" name="Group 6">
            <a:extLst>
              <a:ext uri="{FF2B5EF4-FFF2-40B4-BE49-F238E27FC236}">
                <a16:creationId xmlns:a16="http://schemas.microsoft.com/office/drawing/2014/main" id="{74A147C2-0E77-A55D-9CA8-E8DDFA0E17C8}"/>
              </a:ext>
            </a:extLst>
          </p:cNvPr>
          <p:cNvGraphicFramePr>
            <a:graphicFrameLocks noGrp="1"/>
          </p:cNvGraphicFramePr>
          <p:nvPr>
            <p:extLst>
              <p:ext uri="{D42A27DB-BD31-4B8C-83A1-F6EECF244321}">
                <p14:modId xmlns:p14="http://schemas.microsoft.com/office/powerpoint/2010/main" val="39016830"/>
              </p:ext>
            </p:extLst>
          </p:nvPr>
        </p:nvGraphicFramePr>
        <p:xfrm>
          <a:off x="4495827" y="2130759"/>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B</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C</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D</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E</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4" name="Group 39">
            <a:extLst>
              <a:ext uri="{FF2B5EF4-FFF2-40B4-BE49-F238E27FC236}">
                <a16:creationId xmlns:a16="http://schemas.microsoft.com/office/drawing/2014/main" id="{5CD7FBE8-D4D1-2F14-08E8-A73166296FBB}"/>
              </a:ext>
            </a:extLst>
          </p:cNvPr>
          <p:cNvGrpSpPr>
            <a:grpSpLocks/>
          </p:cNvGrpSpPr>
          <p:nvPr/>
        </p:nvGrpSpPr>
        <p:grpSpPr bwMode="auto">
          <a:xfrm>
            <a:off x="6248427" y="2130759"/>
            <a:ext cx="990600" cy="482600"/>
            <a:chOff x="0" y="0"/>
            <a:chExt cx="1516" cy="304"/>
          </a:xfrm>
        </p:grpSpPr>
        <p:sp>
          <p:nvSpPr>
            <p:cNvPr id="5" name="Text Box 40">
              <a:extLst>
                <a:ext uri="{FF2B5EF4-FFF2-40B4-BE49-F238E27FC236}">
                  <a16:creationId xmlns:a16="http://schemas.microsoft.com/office/drawing/2014/main" id="{4BACE09E-211D-2489-FF2D-F79E403BB11B}"/>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i="0" dirty="0"/>
                <a:t>1</a:t>
              </a:r>
            </a:p>
          </p:txBody>
        </p:sp>
        <p:sp>
          <p:nvSpPr>
            <p:cNvPr id="6" name="Text Box 41">
              <a:extLst>
                <a:ext uri="{FF2B5EF4-FFF2-40B4-BE49-F238E27FC236}">
                  <a16:creationId xmlns:a16="http://schemas.microsoft.com/office/drawing/2014/main" id="{528FC1EC-AB82-70FC-3EDC-28541F648B71}"/>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7" name="Line 42">
            <a:extLst>
              <a:ext uri="{FF2B5EF4-FFF2-40B4-BE49-F238E27FC236}">
                <a16:creationId xmlns:a16="http://schemas.microsoft.com/office/drawing/2014/main" id="{8B8C1C89-2E3C-4443-9DBE-62B9BF84BA53}"/>
              </a:ext>
            </a:extLst>
          </p:cNvPr>
          <p:cNvSpPr>
            <a:spLocks noChangeShapeType="1"/>
          </p:cNvSpPr>
          <p:nvPr/>
        </p:nvSpPr>
        <p:spPr bwMode="auto">
          <a:xfrm>
            <a:off x="5638827" y="24355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2" name="Group 47">
            <a:extLst>
              <a:ext uri="{FF2B5EF4-FFF2-40B4-BE49-F238E27FC236}">
                <a16:creationId xmlns:a16="http://schemas.microsoft.com/office/drawing/2014/main" id="{F8BE2892-40D7-9A10-B838-4E2B88B4A3C5}"/>
              </a:ext>
            </a:extLst>
          </p:cNvPr>
          <p:cNvGrpSpPr>
            <a:grpSpLocks/>
          </p:cNvGrpSpPr>
          <p:nvPr/>
        </p:nvGrpSpPr>
        <p:grpSpPr bwMode="auto">
          <a:xfrm>
            <a:off x="7629872" y="2130759"/>
            <a:ext cx="990601" cy="461963"/>
            <a:chOff x="0" y="0"/>
            <a:chExt cx="1516" cy="291"/>
          </a:xfrm>
        </p:grpSpPr>
        <p:sp>
          <p:nvSpPr>
            <p:cNvPr id="13" name="Text Box 48">
              <a:extLst>
                <a:ext uri="{FF2B5EF4-FFF2-40B4-BE49-F238E27FC236}">
                  <a16:creationId xmlns:a16="http://schemas.microsoft.com/office/drawing/2014/main" id="{34D0043E-9FE6-8791-3AD9-A8DFEE2630BC}"/>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t>4</a:t>
              </a:r>
            </a:p>
          </p:txBody>
        </p:sp>
        <p:sp>
          <p:nvSpPr>
            <p:cNvPr id="14" name="Text Box 49">
              <a:extLst>
                <a:ext uri="{FF2B5EF4-FFF2-40B4-BE49-F238E27FC236}">
                  <a16:creationId xmlns:a16="http://schemas.microsoft.com/office/drawing/2014/main" id="{7F667D0E-6730-7353-5636-6BE10AC9777A}"/>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r>
                <a:rPr lang="en-US" altLang="zh-CN" sz="2400" b="0" i="0" dirty="0"/>
                <a:t>^</a:t>
              </a:r>
            </a:p>
          </p:txBody>
        </p:sp>
      </p:grpSp>
      <p:sp>
        <p:nvSpPr>
          <p:cNvPr id="15" name="Line 50">
            <a:extLst>
              <a:ext uri="{FF2B5EF4-FFF2-40B4-BE49-F238E27FC236}">
                <a16:creationId xmlns:a16="http://schemas.microsoft.com/office/drawing/2014/main" id="{6A936E17-685A-9AFB-187C-9989E5AEAA9B}"/>
              </a:ext>
            </a:extLst>
          </p:cNvPr>
          <p:cNvSpPr>
            <a:spLocks noChangeShapeType="1"/>
          </p:cNvSpPr>
          <p:nvPr/>
        </p:nvSpPr>
        <p:spPr bwMode="auto">
          <a:xfrm>
            <a:off x="7020272" y="24355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6" name="Group 51">
            <a:extLst>
              <a:ext uri="{FF2B5EF4-FFF2-40B4-BE49-F238E27FC236}">
                <a16:creationId xmlns:a16="http://schemas.microsoft.com/office/drawing/2014/main" id="{8A5585A5-7965-9880-4732-B003D708ACC5}"/>
              </a:ext>
            </a:extLst>
          </p:cNvPr>
          <p:cNvGrpSpPr>
            <a:grpSpLocks/>
          </p:cNvGrpSpPr>
          <p:nvPr/>
        </p:nvGrpSpPr>
        <p:grpSpPr bwMode="auto">
          <a:xfrm>
            <a:off x="6248427" y="2740359"/>
            <a:ext cx="990600" cy="461963"/>
            <a:chOff x="0" y="0"/>
            <a:chExt cx="1516" cy="291"/>
          </a:xfrm>
        </p:grpSpPr>
        <p:sp>
          <p:nvSpPr>
            <p:cNvPr id="17" name="Text Box 52">
              <a:extLst>
                <a:ext uri="{FF2B5EF4-FFF2-40B4-BE49-F238E27FC236}">
                  <a16:creationId xmlns:a16="http://schemas.microsoft.com/office/drawing/2014/main" id="{64735480-5360-B3B2-969E-688FC42BF8E2}"/>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18" name="Text Box 53">
              <a:extLst>
                <a:ext uri="{FF2B5EF4-FFF2-40B4-BE49-F238E27FC236}">
                  <a16:creationId xmlns:a16="http://schemas.microsoft.com/office/drawing/2014/main" id="{11665E78-BADB-CC13-256A-50DC9D366186}"/>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19" name="Line 54">
            <a:extLst>
              <a:ext uri="{FF2B5EF4-FFF2-40B4-BE49-F238E27FC236}">
                <a16:creationId xmlns:a16="http://schemas.microsoft.com/office/drawing/2014/main" id="{D0C16361-23B8-7D6C-9BA3-963021CB4CF3}"/>
              </a:ext>
            </a:extLst>
          </p:cNvPr>
          <p:cNvSpPr>
            <a:spLocks noChangeShapeType="1"/>
          </p:cNvSpPr>
          <p:nvPr/>
        </p:nvSpPr>
        <p:spPr bwMode="auto">
          <a:xfrm>
            <a:off x="5638827" y="30451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20" name="Group 55">
            <a:extLst>
              <a:ext uri="{FF2B5EF4-FFF2-40B4-BE49-F238E27FC236}">
                <a16:creationId xmlns:a16="http://schemas.microsoft.com/office/drawing/2014/main" id="{5AAC5EB4-5125-D265-8752-39C211B9AA5D}"/>
              </a:ext>
            </a:extLst>
          </p:cNvPr>
          <p:cNvGrpSpPr>
            <a:grpSpLocks/>
          </p:cNvGrpSpPr>
          <p:nvPr/>
        </p:nvGrpSpPr>
        <p:grpSpPr bwMode="auto">
          <a:xfrm>
            <a:off x="6248427" y="3349959"/>
            <a:ext cx="990600" cy="482600"/>
            <a:chOff x="0" y="0"/>
            <a:chExt cx="1516" cy="304"/>
          </a:xfrm>
        </p:grpSpPr>
        <p:sp>
          <p:nvSpPr>
            <p:cNvPr id="21" name="Text Box 56">
              <a:extLst>
                <a:ext uri="{FF2B5EF4-FFF2-40B4-BE49-F238E27FC236}">
                  <a16:creationId xmlns:a16="http://schemas.microsoft.com/office/drawing/2014/main" id="{561521DC-D642-5EC5-B2E5-E1027DB7358E}"/>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3</a:t>
              </a:r>
            </a:p>
          </p:txBody>
        </p:sp>
        <p:sp>
          <p:nvSpPr>
            <p:cNvPr id="22" name="Text Box 57">
              <a:extLst>
                <a:ext uri="{FF2B5EF4-FFF2-40B4-BE49-F238E27FC236}">
                  <a16:creationId xmlns:a16="http://schemas.microsoft.com/office/drawing/2014/main" id="{8839FE11-C8B4-4AAB-D80E-93E7DD86CAB9}"/>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a:t>^</a:t>
              </a:r>
            </a:p>
          </p:txBody>
        </p:sp>
      </p:grpSp>
      <p:sp>
        <p:nvSpPr>
          <p:cNvPr id="23" name="Line 58">
            <a:extLst>
              <a:ext uri="{FF2B5EF4-FFF2-40B4-BE49-F238E27FC236}">
                <a16:creationId xmlns:a16="http://schemas.microsoft.com/office/drawing/2014/main" id="{CF49939B-031A-2BF5-F48E-BA3A958BC5CB}"/>
              </a:ext>
            </a:extLst>
          </p:cNvPr>
          <p:cNvSpPr>
            <a:spLocks noChangeShapeType="1"/>
          </p:cNvSpPr>
          <p:nvPr/>
        </p:nvSpPr>
        <p:spPr bwMode="auto">
          <a:xfrm>
            <a:off x="5638827" y="36547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32" name="组合 31">
            <a:extLst>
              <a:ext uri="{FF2B5EF4-FFF2-40B4-BE49-F238E27FC236}">
                <a16:creationId xmlns:a16="http://schemas.microsoft.com/office/drawing/2014/main" id="{5D638E32-82BD-8EE6-18D0-BB264B33D367}"/>
              </a:ext>
            </a:extLst>
          </p:cNvPr>
          <p:cNvGrpSpPr/>
          <p:nvPr/>
        </p:nvGrpSpPr>
        <p:grpSpPr>
          <a:xfrm>
            <a:off x="6248427" y="3959559"/>
            <a:ext cx="1028498" cy="477054"/>
            <a:chOff x="6248427" y="3959559"/>
            <a:chExt cx="1028498" cy="477054"/>
          </a:xfrm>
        </p:grpSpPr>
        <p:sp>
          <p:nvSpPr>
            <p:cNvPr id="25" name="Text Box 60">
              <a:extLst>
                <a:ext uri="{FF2B5EF4-FFF2-40B4-BE49-F238E27FC236}">
                  <a16:creationId xmlns:a16="http://schemas.microsoft.com/office/drawing/2014/main" id="{C806973E-834F-012F-36C0-179BD202949F}"/>
                </a:ext>
              </a:extLst>
            </p:cNvPr>
            <p:cNvSpPr txBox="1">
              <a:spLocks noChangeArrowheads="1"/>
            </p:cNvSpPr>
            <p:nvPr/>
          </p:nvSpPr>
          <p:spPr bwMode="auto">
            <a:xfrm>
              <a:off x="6248427" y="3959559"/>
              <a:ext cx="580899" cy="46196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26" name="Text Box 61">
              <a:extLst>
                <a:ext uri="{FF2B5EF4-FFF2-40B4-BE49-F238E27FC236}">
                  <a16:creationId xmlns:a16="http://schemas.microsoft.com/office/drawing/2014/main" id="{5DCCA5AB-0C96-DD44-5F29-48213A3831D1}"/>
                </a:ext>
              </a:extLst>
            </p:cNvPr>
            <p:cNvSpPr txBox="1">
              <a:spLocks noChangeArrowheads="1"/>
            </p:cNvSpPr>
            <p:nvPr/>
          </p:nvSpPr>
          <p:spPr bwMode="auto">
            <a:xfrm>
              <a:off x="6829326" y="3959559"/>
              <a:ext cx="447599" cy="477054"/>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sz="2500" dirty="0"/>
            </a:p>
          </p:txBody>
        </p:sp>
      </p:grpSp>
      <p:sp>
        <p:nvSpPr>
          <p:cNvPr id="27" name="Line 62">
            <a:extLst>
              <a:ext uri="{FF2B5EF4-FFF2-40B4-BE49-F238E27FC236}">
                <a16:creationId xmlns:a16="http://schemas.microsoft.com/office/drawing/2014/main" id="{A64475F3-79C7-C9A3-CC52-FFD25192E383}"/>
              </a:ext>
            </a:extLst>
          </p:cNvPr>
          <p:cNvSpPr>
            <a:spLocks noChangeShapeType="1"/>
          </p:cNvSpPr>
          <p:nvPr/>
        </p:nvSpPr>
        <p:spPr bwMode="auto">
          <a:xfrm>
            <a:off x="5638827" y="4264359"/>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28" name="Group 55">
            <a:extLst>
              <a:ext uri="{FF2B5EF4-FFF2-40B4-BE49-F238E27FC236}">
                <a16:creationId xmlns:a16="http://schemas.microsoft.com/office/drawing/2014/main" id="{446F1374-DE7A-02B6-EFE8-9AFCFA5E0890}"/>
              </a:ext>
            </a:extLst>
          </p:cNvPr>
          <p:cNvGrpSpPr>
            <a:grpSpLocks/>
          </p:cNvGrpSpPr>
          <p:nvPr/>
        </p:nvGrpSpPr>
        <p:grpSpPr bwMode="auto">
          <a:xfrm>
            <a:off x="7696228" y="3925672"/>
            <a:ext cx="990600" cy="482600"/>
            <a:chOff x="0" y="0"/>
            <a:chExt cx="1516" cy="304"/>
          </a:xfrm>
        </p:grpSpPr>
        <p:sp>
          <p:nvSpPr>
            <p:cNvPr id="29" name="Text Box 56">
              <a:extLst>
                <a:ext uri="{FF2B5EF4-FFF2-40B4-BE49-F238E27FC236}">
                  <a16:creationId xmlns:a16="http://schemas.microsoft.com/office/drawing/2014/main" id="{EDD58E70-D3FB-1F98-AFA0-395AD3187E9C}"/>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1</a:t>
              </a:r>
            </a:p>
          </p:txBody>
        </p:sp>
        <p:sp>
          <p:nvSpPr>
            <p:cNvPr id="30" name="Text Box 57">
              <a:extLst>
                <a:ext uri="{FF2B5EF4-FFF2-40B4-BE49-F238E27FC236}">
                  <a16:creationId xmlns:a16="http://schemas.microsoft.com/office/drawing/2014/main" id="{2157BFD0-8F89-F1EC-1A30-013ED62E750D}"/>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a:t>^</a:t>
              </a:r>
            </a:p>
          </p:txBody>
        </p:sp>
      </p:grpSp>
      <p:sp>
        <p:nvSpPr>
          <p:cNvPr id="31" name="Line 58">
            <a:extLst>
              <a:ext uri="{FF2B5EF4-FFF2-40B4-BE49-F238E27FC236}">
                <a16:creationId xmlns:a16="http://schemas.microsoft.com/office/drawing/2014/main" id="{4A2C4AA0-AA22-334E-DE8F-2BBC23570D31}"/>
              </a:ext>
            </a:extLst>
          </p:cNvPr>
          <p:cNvSpPr>
            <a:spLocks noChangeShapeType="1"/>
          </p:cNvSpPr>
          <p:nvPr/>
        </p:nvSpPr>
        <p:spPr bwMode="auto">
          <a:xfrm>
            <a:off x="7086628" y="4230472"/>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33" name="Group 51">
            <a:extLst>
              <a:ext uri="{FF2B5EF4-FFF2-40B4-BE49-F238E27FC236}">
                <a16:creationId xmlns:a16="http://schemas.microsoft.com/office/drawing/2014/main" id="{06381169-7514-2674-CD71-A585E0A34E25}"/>
              </a:ext>
            </a:extLst>
          </p:cNvPr>
          <p:cNvGrpSpPr>
            <a:grpSpLocks/>
          </p:cNvGrpSpPr>
          <p:nvPr/>
        </p:nvGrpSpPr>
        <p:grpSpPr bwMode="auto">
          <a:xfrm>
            <a:off x="6256872" y="4599923"/>
            <a:ext cx="990600" cy="461963"/>
            <a:chOff x="0" y="0"/>
            <a:chExt cx="1516" cy="291"/>
          </a:xfrm>
        </p:grpSpPr>
        <p:sp>
          <p:nvSpPr>
            <p:cNvPr id="34" name="Text Box 52">
              <a:extLst>
                <a:ext uri="{FF2B5EF4-FFF2-40B4-BE49-F238E27FC236}">
                  <a16:creationId xmlns:a16="http://schemas.microsoft.com/office/drawing/2014/main" id="{13F1CF1B-9D06-B93A-28A2-361D1F80CC4B}"/>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35" name="Text Box 53">
              <a:extLst>
                <a:ext uri="{FF2B5EF4-FFF2-40B4-BE49-F238E27FC236}">
                  <a16:creationId xmlns:a16="http://schemas.microsoft.com/office/drawing/2014/main" id="{9220F96B-3427-9A0F-15A1-C9E4E9042F4D}"/>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6" name="Line 54">
            <a:extLst>
              <a:ext uri="{FF2B5EF4-FFF2-40B4-BE49-F238E27FC236}">
                <a16:creationId xmlns:a16="http://schemas.microsoft.com/office/drawing/2014/main" id="{E5CA54A6-3CDB-6091-99B9-D0C474713F65}"/>
              </a:ext>
            </a:extLst>
          </p:cNvPr>
          <p:cNvSpPr>
            <a:spLocks noChangeShapeType="1"/>
          </p:cNvSpPr>
          <p:nvPr/>
        </p:nvSpPr>
        <p:spPr bwMode="auto">
          <a:xfrm>
            <a:off x="5647272" y="4904723"/>
            <a:ext cx="609600" cy="0"/>
          </a:xfrm>
          <a:prstGeom prst="line">
            <a:avLst/>
          </a:prstGeom>
          <a:noFill/>
          <a:ln w="28575">
            <a:solidFill>
              <a:srgbClr val="00FF00"/>
            </a:solidFill>
            <a:round/>
            <a:headEnd/>
            <a:tailEnd type="triangle" w="med" len="med"/>
          </a:ln>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9" grpId="0" animBg="1"/>
      <p:bldP spid="23" grpId="0" animBg="1"/>
      <p:bldP spid="27" grpId="0" animBg="1"/>
      <p:bldP spid="31" grpId="0" animBg="1"/>
      <p:bldP spid="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85806" y="1214422"/>
            <a:ext cx="6629400" cy="685800"/>
          </a:xfrm>
        </p:spPr>
        <p:txBody>
          <a:bodyPr/>
          <a:lstStyle/>
          <a:p>
            <a:pPr algn="l" eaLnBrk="1" hangingPunct="1"/>
            <a:r>
              <a:rPr lang="zh-CN" altLang="en-US" sz="3200" dirty="0">
                <a:latin typeface="黑体" pitchFamily="49" charset="-122"/>
                <a:ea typeface="黑体" pitchFamily="49" charset="-122"/>
              </a:rPr>
              <a:t>二、邻接表(网络</a:t>
            </a:r>
            <a:r>
              <a:rPr lang="en-US" altLang="zh-CN" sz="3200" dirty="0">
                <a:latin typeface="黑体" pitchFamily="49" charset="-122"/>
                <a:ea typeface="黑体" pitchFamily="49" charset="-122"/>
              </a:rPr>
              <a:t>)</a:t>
            </a:r>
          </a:p>
        </p:txBody>
      </p:sp>
      <p:sp>
        <p:nvSpPr>
          <p:cNvPr id="32772"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图的存储结构</a:t>
            </a:r>
          </a:p>
        </p:txBody>
      </p:sp>
      <p:graphicFrame>
        <p:nvGraphicFramePr>
          <p:cNvPr id="36870" name="Group 6"/>
          <p:cNvGraphicFramePr>
            <a:graphicFrameLocks noGrp="1"/>
          </p:cNvGraphicFramePr>
          <p:nvPr/>
        </p:nvGraphicFramePr>
        <p:xfrm>
          <a:off x="676292" y="2243149"/>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400" dirty="0">
                          <a:solidFill>
                            <a:schemeClr val="tx1"/>
                          </a:solidFill>
                        </a:rPr>
                        <a:t>^</a:t>
                      </a: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6"/>
          <p:cNvGrpSpPr>
            <a:grpSpLocks/>
          </p:cNvGrpSpPr>
          <p:nvPr/>
        </p:nvGrpSpPr>
        <p:grpSpPr bwMode="auto">
          <a:xfrm>
            <a:off x="5643570" y="3786190"/>
            <a:ext cx="2819400" cy="2324100"/>
            <a:chOff x="0" y="0"/>
            <a:chExt cx="1296" cy="1056"/>
          </a:xfrm>
        </p:grpSpPr>
        <p:grpSp>
          <p:nvGrpSpPr>
            <p:cNvPr id="3" name="Group 27"/>
            <p:cNvGrpSpPr>
              <a:grpSpLocks/>
            </p:cNvGrpSpPr>
            <p:nvPr/>
          </p:nvGrpSpPr>
          <p:grpSpPr bwMode="auto">
            <a:xfrm>
              <a:off x="0" y="0"/>
              <a:ext cx="1296" cy="1056"/>
              <a:chOff x="0" y="0"/>
              <a:chExt cx="1920" cy="1536"/>
            </a:xfrm>
          </p:grpSpPr>
          <p:sp>
            <p:nvSpPr>
              <p:cNvPr id="32833" name="Line 2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2834" name="Line 2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2835" name="Line 3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2836" name="Line 31"/>
              <p:cNvSpPr>
                <a:spLocks noChangeShapeType="1"/>
              </p:cNvSpPr>
              <p:nvPr/>
            </p:nvSpPr>
            <p:spPr bwMode="auto">
              <a:xfrm flipH="1" flipV="1">
                <a:off x="1008" y="192"/>
                <a:ext cx="386" cy="1057"/>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2837" name="Line 3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2838" name="Line 3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2839" name="Oval 34"/>
              <p:cNvSpPr>
                <a:spLocks noChangeArrowheads="1"/>
              </p:cNvSpPr>
              <p:nvPr/>
            </p:nvSpPr>
            <p:spPr bwMode="auto">
              <a:xfrm>
                <a:off x="0" y="481"/>
                <a:ext cx="288" cy="277"/>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32840" name="Oval 3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32841" name="Oval 3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32842" name="Oval 37"/>
              <p:cNvSpPr>
                <a:spLocks noChangeArrowheads="1"/>
              </p:cNvSpPr>
              <p:nvPr/>
            </p:nvSpPr>
            <p:spPr bwMode="auto">
              <a:xfrm>
                <a:off x="1632" y="528"/>
                <a:ext cx="288" cy="27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32843" name="Oval 3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sp>
          <p:nvSpPr>
            <p:cNvPr id="32827" name="Text Box 39"/>
            <p:cNvSpPr txBox="1">
              <a:spLocks noChangeArrowheads="1"/>
            </p:cNvSpPr>
            <p:nvPr/>
          </p:nvSpPr>
          <p:spPr bwMode="auto">
            <a:xfrm>
              <a:off x="192" y="5"/>
              <a:ext cx="240" cy="208"/>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5</a:t>
              </a:r>
            </a:p>
          </p:txBody>
        </p:sp>
        <p:sp>
          <p:nvSpPr>
            <p:cNvPr id="32828" name="Text Box 40"/>
            <p:cNvSpPr txBox="1">
              <a:spLocks noChangeArrowheads="1"/>
            </p:cNvSpPr>
            <p:nvPr/>
          </p:nvSpPr>
          <p:spPr bwMode="auto">
            <a:xfrm>
              <a:off x="0" y="581"/>
              <a:ext cx="240" cy="207"/>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5</a:t>
              </a:r>
            </a:p>
          </p:txBody>
        </p:sp>
        <p:sp>
          <p:nvSpPr>
            <p:cNvPr id="32829" name="Text Box 41"/>
            <p:cNvSpPr txBox="1">
              <a:spLocks noChangeArrowheads="1"/>
            </p:cNvSpPr>
            <p:nvPr/>
          </p:nvSpPr>
          <p:spPr bwMode="auto">
            <a:xfrm>
              <a:off x="816" y="5"/>
              <a:ext cx="384" cy="208"/>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15</a:t>
              </a:r>
            </a:p>
          </p:txBody>
        </p:sp>
        <p:sp>
          <p:nvSpPr>
            <p:cNvPr id="32830" name="Text Box 42"/>
            <p:cNvSpPr txBox="1">
              <a:spLocks noChangeArrowheads="1"/>
            </p:cNvSpPr>
            <p:nvPr/>
          </p:nvSpPr>
          <p:spPr bwMode="auto">
            <a:xfrm>
              <a:off x="528" y="581"/>
              <a:ext cx="239" cy="207"/>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1</a:t>
              </a:r>
            </a:p>
          </p:txBody>
        </p:sp>
        <p:sp>
          <p:nvSpPr>
            <p:cNvPr id="32831" name="Text Box 43"/>
            <p:cNvSpPr txBox="1">
              <a:spLocks noChangeArrowheads="1"/>
            </p:cNvSpPr>
            <p:nvPr/>
          </p:nvSpPr>
          <p:spPr bwMode="auto">
            <a:xfrm>
              <a:off x="576" y="293"/>
              <a:ext cx="240" cy="208"/>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7</a:t>
              </a:r>
            </a:p>
          </p:txBody>
        </p:sp>
        <p:sp>
          <p:nvSpPr>
            <p:cNvPr id="32832" name="Text Box 44"/>
            <p:cNvSpPr txBox="1">
              <a:spLocks noChangeArrowheads="1"/>
            </p:cNvSpPr>
            <p:nvPr/>
          </p:nvSpPr>
          <p:spPr bwMode="auto">
            <a:xfrm>
              <a:off x="624" y="730"/>
              <a:ext cx="240" cy="208"/>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a:t>2</a:t>
              </a:r>
            </a:p>
          </p:txBody>
        </p:sp>
      </p:grpSp>
      <p:grpSp>
        <p:nvGrpSpPr>
          <p:cNvPr id="5" name="Group 46"/>
          <p:cNvGrpSpPr>
            <a:grpSpLocks/>
          </p:cNvGrpSpPr>
          <p:nvPr/>
        </p:nvGrpSpPr>
        <p:grpSpPr bwMode="auto">
          <a:xfrm>
            <a:off x="2352692" y="2243149"/>
            <a:ext cx="1295400" cy="461963"/>
            <a:chOff x="0" y="0"/>
            <a:chExt cx="2160" cy="291"/>
          </a:xfrm>
        </p:grpSpPr>
        <p:sp>
          <p:nvSpPr>
            <p:cNvPr id="32823" name="Text Box 47"/>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a:latin typeface="+mn-ea"/>
                  <a:ea typeface="+mn-ea"/>
                </a:rPr>
                <a:t>1</a:t>
              </a:r>
            </a:p>
          </p:txBody>
        </p:sp>
        <p:sp>
          <p:nvSpPr>
            <p:cNvPr id="32824" name="Text Box 48"/>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a:solidFill>
                    <a:schemeClr val="hlink"/>
                  </a:solidFill>
                  <a:latin typeface="+mn-ea"/>
                  <a:ea typeface="+mn-ea"/>
                </a:rPr>
                <a:t>5</a:t>
              </a:r>
            </a:p>
          </p:txBody>
        </p:sp>
        <p:sp>
          <p:nvSpPr>
            <p:cNvPr id="32825" name="Text Box 49"/>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sz="2400" b="0" i="0">
                <a:latin typeface="+mn-ea"/>
                <a:ea typeface="+mn-ea"/>
              </a:endParaRPr>
            </a:p>
          </p:txBody>
        </p:sp>
      </p:grpSp>
      <p:sp>
        <p:nvSpPr>
          <p:cNvPr id="32797" name="Line 50"/>
          <p:cNvSpPr>
            <a:spLocks noChangeShapeType="1"/>
          </p:cNvSpPr>
          <p:nvPr/>
        </p:nvSpPr>
        <p:spPr bwMode="auto">
          <a:xfrm>
            <a:off x="1819292" y="2471749"/>
            <a:ext cx="5334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6" name="Group 51"/>
          <p:cNvGrpSpPr>
            <a:grpSpLocks/>
          </p:cNvGrpSpPr>
          <p:nvPr/>
        </p:nvGrpSpPr>
        <p:grpSpPr bwMode="auto">
          <a:xfrm>
            <a:off x="4029092" y="2243149"/>
            <a:ext cx="1295400" cy="461963"/>
            <a:chOff x="0" y="0"/>
            <a:chExt cx="2160" cy="291"/>
          </a:xfrm>
        </p:grpSpPr>
        <p:sp>
          <p:nvSpPr>
            <p:cNvPr id="32820" name="Text Box 52"/>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a:latin typeface="+mn-ea"/>
                  <a:ea typeface="+mn-ea"/>
                </a:rPr>
                <a:t>3</a:t>
              </a:r>
            </a:p>
          </p:txBody>
        </p:sp>
        <p:sp>
          <p:nvSpPr>
            <p:cNvPr id="32821" name="Text Box 53"/>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a:solidFill>
                    <a:schemeClr val="hlink"/>
                  </a:solidFill>
                  <a:latin typeface="+mn-ea"/>
                  <a:ea typeface="+mn-ea"/>
                </a:rPr>
                <a:t>7</a:t>
              </a:r>
            </a:p>
          </p:txBody>
        </p:sp>
        <p:sp>
          <p:nvSpPr>
            <p:cNvPr id="32822" name="Text Box 54"/>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sz="2400" b="0" i="0">
                <a:latin typeface="+mn-ea"/>
                <a:ea typeface="+mn-ea"/>
              </a:endParaRPr>
            </a:p>
          </p:txBody>
        </p:sp>
      </p:grpSp>
      <p:sp>
        <p:nvSpPr>
          <p:cNvPr id="32799" name="Line 55"/>
          <p:cNvSpPr>
            <a:spLocks noChangeShapeType="1"/>
          </p:cNvSpPr>
          <p:nvPr/>
        </p:nvSpPr>
        <p:spPr bwMode="auto">
          <a:xfrm>
            <a:off x="3495692" y="2471749"/>
            <a:ext cx="533400" cy="0"/>
          </a:xfrm>
          <a:prstGeom prst="line">
            <a:avLst/>
          </a:prstGeom>
          <a:noFill/>
          <a:ln w="28575">
            <a:solidFill>
              <a:srgbClr val="00FF00"/>
            </a:solidFill>
            <a:round/>
            <a:headEnd/>
            <a:tailEnd type="triangle" w="med" len="med"/>
          </a:ln>
        </p:spPr>
        <p:txBody>
          <a:bodyPr wrap="none"/>
          <a:lstStyle/>
          <a:p>
            <a:endParaRPr lang="zh-CN" altLang="en-US" sz="2400" b="0" i="0">
              <a:latin typeface="+mn-ea"/>
              <a:ea typeface="+mn-ea"/>
            </a:endParaRPr>
          </a:p>
        </p:txBody>
      </p:sp>
      <p:grpSp>
        <p:nvGrpSpPr>
          <p:cNvPr id="7" name="Group 56"/>
          <p:cNvGrpSpPr>
            <a:grpSpLocks/>
          </p:cNvGrpSpPr>
          <p:nvPr/>
        </p:nvGrpSpPr>
        <p:grpSpPr bwMode="auto">
          <a:xfrm>
            <a:off x="5705492" y="2243149"/>
            <a:ext cx="1295400" cy="461963"/>
            <a:chOff x="0" y="0"/>
            <a:chExt cx="2160" cy="291"/>
          </a:xfrm>
        </p:grpSpPr>
        <p:sp>
          <p:nvSpPr>
            <p:cNvPr id="32817" name="Text Box 57"/>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4</a:t>
              </a:r>
            </a:p>
          </p:txBody>
        </p:sp>
        <p:sp>
          <p:nvSpPr>
            <p:cNvPr id="32818" name="Text Box 58"/>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solidFill>
                    <a:schemeClr val="hlink"/>
                  </a:solidFill>
                  <a:latin typeface="+mn-ea"/>
                  <a:ea typeface="+mn-ea"/>
                </a:rPr>
                <a:t>15</a:t>
              </a:r>
            </a:p>
          </p:txBody>
        </p:sp>
        <p:sp>
          <p:nvSpPr>
            <p:cNvPr id="32819" name="Text Box 59"/>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a:t>
              </a:r>
            </a:p>
          </p:txBody>
        </p:sp>
      </p:grpSp>
      <p:sp>
        <p:nvSpPr>
          <p:cNvPr id="32801" name="Line 60"/>
          <p:cNvSpPr>
            <a:spLocks noChangeShapeType="1"/>
          </p:cNvSpPr>
          <p:nvPr/>
        </p:nvSpPr>
        <p:spPr bwMode="auto">
          <a:xfrm>
            <a:off x="5172092" y="2471749"/>
            <a:ext cx="533400" cy="0"/>
          </a:xfrm>
          <a:prstGeom prst="line">
            <a:avLst/>
          </a:prstGeom>
          <a:noFill/>
          <a:ln w="28575">
            <a:solidFill>
              <a:srgbClr val="00FF00"/>
            </a:solidFill>
            <a:round/>
            <a:headEnd/>
            <a:tailEnd type="triangle" w="med" len="med"/>
          </a:ln>
        </p:spPr>
        <p:txBody>
          <a:bodyPr wrap="none"/>
          <a:lstStyle/>
          <a:p>
            <a:endParaRPr lang="zh-CN" altLang="en-US" sz="2400" b="0" i="0">
              <a:latin typeface="+mn-ea"/>
              <a:ea typeface="+mn-ea"/>
            </a:endParaRPr>
          </a:p>
        </p:txBody>
      </p:sp>
      <p:grpSp>
        <p:nvGrpSpPr>
          <p:cNvPr id="8" name="Group 61"/>
          <p:cNvGrpSpPr>
            <a:grpSpLocks/>
          </p:cNvGrpSpPr>
          <p:nvPr/>
        </p:nvGrpSpPr>
        <p:grpSpPr bwMode="auto">
          <a:xfrm>
            <a:off x="2352692" y="2928949"/>
            <a:ext cx="1295400" cy="461963"/>
            <a:chOff x="0" y="0"/>
            <a:chExt cx="2160" cy="291"/>
          </a:xfrm>
        </p:grpSpPr>
        <p:sp>
          <p:nvSpPr>
            <p:cNvPr id="32814" name="Text Box 62"/>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2</a:t>
              </a:r>
            </a:p>
          </p:txBody>
        </p:sp>
        <p:sp>
          <p:nvSpPr>
            <p:cNvPr id="32815" name="Text Box 63"/>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solidFill>
                    <a:schemeClr val="hlink"/>
                  </a:solidFill>
                  <a:latin typeface="+mn-ea"/>
                  <a:ea typeface="+mn-ea"/>
                </a:rPr>
                <a:t>5</a:t>
              </a:r>
            </a:p>
          </p:txBody>
        </p:sp>
        <p:sp>
          <p:nvSpPr>
            <p:cNvPr id="32816" name="Text Box 64"/>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dirty="0">
                  <a:latin typeface="+mn-ea"/>
                  <a:ea typeface="+mn-ea"/>
                </a:rPr>
                <a:t>^</a:t>
              </a:r>
            </a:p>
          </p:txBody>
        </p:sp>
      </p:grpSp>
      <p:sp>
        <p:nvSpPr>
          <p:cNvPr id="32803" name="Line 65"/>
          <p:cNvSpPr>
            <a:spLocks noChangeShapeType="1"/>
          </p:cNvSpPr>
          <p:nvPr/>
        </p:nvSpPr>
        <p:spPr bwMode="auto">
          <a:xfrm>
            <a:off x="1819292" y="3157549"/>
            <a:ext cx="5334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9" name="Group 66"/>
          <p:cNvGrpSpPr>
            <a:grpSpLocks/>
          </p:cNvGrpSpPr>
          <p:nvPr/>
        </p:nvGrpSpPr>
        <p:grpSpPr bwMode="auto">
          <a:xfrm>
            <a:off x="2352692" y="3614749"/>
            <a:ext cx="1295400" cy="461963"/>
            <a:chOff x="0" y="0"/>
            <a:chExt cx="2160" cy="291"/>
          </a:xfrm>
        </p:grpSpPr>
        <p:sp>
          <p:nvSpPr>
            <p:cNvPr id="32811" name="Text Box 67"/>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4</a:t>
              </a:r>
            </a:p>
          </p:txBody>
        </p:sp>
        <p:sp>
          <p:nvSpPr>
            <p:cNvPr id="32812" name="Text Box 68"/>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solidFill>
                    <a:schemeClr val="hlink"/>
                  </a:solidFill>
                  <a:latin typeface="+mn-ea"/>
                  <a:ea typeface="+mn-ea"/>
                </a:rPr>
                <a:t>1</a:t>
              </a:r>
            </a:p>
          </p:txBody>
        </p:sp>
        <p:sp>
          <p:nvSpPr>
            <p:cNvPr id="32813" name="Text Box 69"/>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a:t>
              </a:r>
            </a:p>
          </p:txBody>
        </p:sp>
      </p:grpSp>
      <p:sp>
        <p:nvSpPr>
          <p:cNvPr id="32805" name="Line 70"/>
          <p:cNvSpPr>
            <a:spLocks noChangeShapeType="1"/>
          </p:cNvSpPr>
          <p:nvPr/>
        </p:nvSpPr>
        <p:spPr bwMode="auto">
          <a:xfrm>
            <a:off x="1819292" y="3843349"/>
            <a:ext cx="5334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0" name="Group 71"/>
          <p:cNvGrpSpPr>
            <a:grpSpLocks/>
          </p:cNvGrpSpPr>
          <p:nvPr/>
        </p:nvGrpSpPr>
        <p:grpSpPr bwMode="auto">
          <a:xfrm>
            <a:off x="2352692" y="4300549"/>
            <a:ext cx="1295400" cy="461963"/>
            <a:chOff x="0" y="0"/>
            <a:chExt cx="2160" cy="291"/>
          </a:xfrm>
        </p:grpSpPr>
        <p:sp>
          <p:nvSpPr>
            <p:cNvPr id="32808" name="Text Box 72"/>
            <p:cNvSpPr txBox="1">
              <a:spLocks noChangeArrowheads="1"/>
            </p:cNvSpPr>
            <p:nvPr/>
          </p:nvSpPr>
          <p:spPr bwMode="auto">
            <a:xfrm>
              <a:off x="0" y="0"/>
              <a:ext cx="768"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2</a:t>
              </a:r>
            </a:p>
          </p:txBody>
        </p:sp>
        <p:sp>
          <p:nvSpPr>
            <p:cNvPr id="32809" name="Text Box 73"/>
            <p:cNvSpPr txBox="1">
              <a:spLocks noChangeArrowheads="1"/>
            </p:cNvSpPr>
            <p:nvPr/>
          </p:nvSpPr>
          <p:spPr bwMode="auto">
            <a:xfrm>
              <a:off x="768" y="0"/>
              <a:ext cx="815"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solidFill>
                    <a:schemeClr val="hlink"/>
                  </a:solidFill>
                  <a:latin typeface="+mn-ea"/>
                  <a:ea typeface="+mn-ea"/>
                </a:rPr>
                <a:t>2</a:t>
              </a:r>
            </a:p>
          </p:txBody>
        </p:sp>
        <p:sp>
          <p:nvSpPr>
            <p:cNvPr id="32810" name="Text Box 74"/>
            <p:cNvSpPr txBox="1">
              <a:spLocks noChangeArrowheads="1"/>
            </p:cNvSpPr>
            <p:nvPr/>
          </p:nvSpPr>
          <p:spPr bwMode="auto">
            <a:xfrm>
              <a:off x="1583" y="0"/>
              <a:ext cx="577" cy="291"/>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400" b="0" i="0">
                  <a:latin typeface="+mn-ea"/>
                  <a:ea typeface="+mn-ea"/>
                </a:rPr>
                <a:t>^</a:t>
              </a:r>
            </a:p>
          </p:txBody>
        </p:sp>
      </p:grpSp>
      <p:sp>
        <p:nvSpPr>
          <p:cNvPr id="32807" name="Line 75"/>
          <p:cNvSpPr>
            <a:spLocks noChangeShapeType="1"/>
          </p:cNvSpPr>
          <p:nvPr/>
        </p:nvSpPr>
        <p:spPr bwMode="auto">
          <a:xfrm>
            <a:off x="1819292" y="4529149"/>
            <a:ext cx="533400" cy="0"/>
          </a:xfrm>
          <a:prstGeom prst="line">
            <a:avLst/>
          </a:prstGeom>
          <a:noFill/>
          <a:ln w="28575">
            <a:solidFill>
              <a:srgbClr val="00FF00"/>
            </a:solidFill>
            <a:round/>
            <a:headEnd/>
            <a:tailEnd type="triangle" w="med" len="med"/>
          </a:ln>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blinds(horizontal)">
                                      <p:cBhvr>
                                        <p:cTn id="7" dur="500"/>
                                        <p:tgtEl>
                                          <p:spTgt spid="368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79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279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280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80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280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80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7" grpId="0" animBg="1"/>
      <p:bldP spid="32799" grpId="0" animBg="1"/>
      <p:bldP spid="32801" grpId="0" animBg="1"/>
      <p:bldP spid="32803" grpId="0" animBg="1"/>
      <p:bldP spid="32805" grpId="0" animBg="1"/>
      <p:bldP spid="3280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28670" y="1123968"/>
            <a:ext cx="6629400" cy="685800"/>
          </a:xfrm>
        </p:spPr>
        <p:txBody>
          <a:bodyPr/>
          <a:lstStyle/>
          <a:p>
            <a:pPr algn="l" eaLnBrk="1" hangingPunct="1"/>
            <a:r>
              <a:rPr lang="zh-CN" altLang="en-US" sz="3200" dirty="0">
                <a:latin typeface="黑体" pitchFamily="49" charset="-122"/>
                <a:ea typeface="黑体" pitchFamily="49" charset="-122"/>
              </a:rPr>
              <a:t>二、邻接表</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结点结构</a:t>
            </a:r>
            <a:r>
              <a:rPr lang="en-US" altLang="zh-CN" sz="3200" dirty="0">
                <a:latin typeface="黑体" pitchFamily="49" charset="-122"/>
                <a:ea typeface="黑体" pitchFamily="49" charset="-122"/>
              </a:rPr>
              <a:t>)</a:t>
            </a:r>
          </a:p>
        </p:txBody>
      </p:sp>
      <p:sp>
        <p:nvSpPr>
          <p:cNvPr id="33797" name="Rectangle 5"/>
          <p:cNvSpPr>
            <a:spLocks noGrp="1" noChangeArrowheads="1"/>
          </p:cNvSpPr>
          <p:nvPr>
            <p:ph type="body" idx="1"/>
          </p:nvPr>
        </p:nvSpPr>
        <p:spPr>
          <a:xfrm>
            <a:off x="452470" y="1962168"/>
            <a:ext cx="8763000" cy="4038600"/>
          </a:xfrm>
        </p:spPr>
        <p:txBody>
          <a:bodyPr/>
          <a:lstStyle/>
          <a:p>
            <a:pPr eaLnBrk="1" hangingPunct="1">
              <a:spcBef>
                <a:spcPct val="0"/>
              </a:spcBef>
            </a:pPr>
            <a:r>
              <a:rPr lang="zh-CN" altLang="en-US" dirty="0">
                <a:latin typeface="黑体" pitchFamily="49" charset="-122"/>
                <a:ea typeface="黑体" pitchFamily="49" charset="-122"/>
              </a:rPr>
              <a:t>边(弧)的结点结构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adjvex</a:t>
            </a:r>
            <a:r>
              <a:rPr lang="en-US" altLang="zh-CN" dirty="0">
                <a:latin typeface="黑体" pitchFamily="49" charset="-122"/>
                <a:ea typeface="黑体" pitchFamily="49" charset="-122"/>
              </a:rPr>
              <a:t>; // </a:t>
            </a:r>
            <a:r>
              <a:rPr lang="zh-CN" altLang="en-US" dirty="0">
                <a:latin typeface="黑体" pitchFamily="49" charset="-122"/>
                <a:ea typeface="黑体" pitchFamily="49" charset="-122"/>
              </a:rPr>
              <a:t>该边(弧)所指向的顶点的位置</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nextarc</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指向下一条边(弧)指针</a:t>
            </a:r>
          </a:p>
          <a:p>
            <a:pPr eaLnBrk="1" hangingPunct="1">
              <a:spcBef>
                <a:spcPct val="0"/>
              </a:spcBef>
              <a:buFont typeface="Wingdings" pitchFamily="2" charset="2"/>
              <a:buNone/>
            </a:pPr>
            <a:r>
              <a:rPr lang="en-US" altLang="zh-CN" dirty="0">
                <a:latin typeface="黑体" pitchFamily="49" charset="-122"/>
                <a:ea typeface="黑体" pitchFamily="49" charset="-122"/>
              </a:rPr>
              <a:t>   info;   // </a:t>
            </a:r>
            <a:r>
              <a:rPr lang="zh-CN" altLang="en-US" dirty="0">
                <a:latin typeface="黑体" pitchFamily="49" charset="-122"/>
                <a:ea typeface="黑体" pitchFamily="49" charset="-122"/>
              </a:rPr>
              <a:t>该边(弧)相关信息的指针或权值</a:t>
            </a:r>
          </a:p>
          <a:p>
            <a:pPr eaLnBrk="1" hangingPunct="1">
              <a:spcBef>
                <a:spcPct val="0"/>
              </a:spcBef>
            </a:pPr>
            <a:endParaRPr lang="en-US" altLang="zh-CN" b="1" dirty="0">
              <a:latin typeface="黑体" pitchFamily="49" charset="-122"/>
              <a:ea typeface="黑体" pitchFamily="49" charset="-122"/>
            </a:endParaRPr>
          </a:p>
          <a:p>
            <a:pPr eaLnBrk="1" hangingPunct="1">
              <a:spcBef>
                <a:spcPct val="0"/>
              </a:spcBef>
            </a:pPr>
            <a:endParaRPr lang="zh-CN" altLang="en-US" b="1"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顶点的结点结构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data;    // </a:t>
            </a:r>
            <a:r>
              <a:rPr lang="zh-CN" altLang="en-US" dirty="0">
                <a:latin typeface="黑体" pitchFamily="49" charset="-122"/>
                <a:ea typeface="黑体" pitchFamily="49" charset="-122"/>
              </a:rPr>
              <a:t>顶点信息</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firstarc</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指向第一条依附该顶点的边(弧)</a:t>
            </a:r>
          </a:p>
        </p:txBody>
      </p:sp>
      <p:grpSp>
        <p:nvGrpSpPr>
          <p:cNvPr id="2" name="Group 7"/>
          <p:cNvGrpSpPr>
            <a:grpSpLocks/>
          </p:cNvGrpSpPr>
          <p:nvPr/>
        </p:nvGrpSpPr>
        <p:grpSpPr bwMode="auto">
          <a:xfrm>
            <a:off x="4714876" y="3875094"/>
            <a:ext cx="3733800" cy="369888"/>
            <a:chOff x="0" y="0"/>
            <a:chExt cx="2160" cy="233"/>
          </a:xfrm>
        </p:grpSpPr>
        <p:sp>
          <p:nvSpPr>
            <p:cNvPr id="33803" name="Text Box 8"/>
            <p:cNvSpPr txBox="1">
              <a:spLocks noChangeArrowheads="1"/>
            </p:cNvSpPr>
            <p:nvPr/>
          </p:nvSpPr>
          <p:spPr bwMode="auto">
            <a:xfrm>
              <a:off x="0" y="0"/>
              <a:ext cx="768"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adjvex</a:t>
              </a:r>
            </a:p>
          </p:txBody>
        </p:sp>
        <p:sp>
          <p:nvSpPr>
            <p:cNvPr id="33804" name="Text Box 9"/>
            <p:cNvSpPr txBox="1">
              <a:spLocks noChangeArrowheads="1"/>
            </p:cNvSpPr>
            <p:nvPr/>
          </p:nvSpPr>
          <p:spPr bwMode="auto">
            <a:xfrm>
              <a:off x="768" y="0"/>
              <a:ext cx="816"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nextarc</a:t>
              </a:r>
            </a:p>
          </p:txBody>
        </p:sp>
        <p:sp>
          <p:nvSpPr>
            <p:cNvPr id="33805" name="Text Box 10"/>
            <p:cNvSpPr txBox="1">
              <a:spLocks noChangeArrowheads="1"/>
            </p:cNvSpPr>
            <p:nvPr/>
          </p:nvSpPr>
          <p:spPr bwMode="auto">
            <a:xfrm>
              <a:off x="1584" y="0"/>
              <a:ext cx="576"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info</a:t>
              </a:r>
            </a:p>
          </p:txBody>
        </p:sp>
      </p:grpSp>
      <p:grpSp>
        <p:nvGrpSpPr>
          <p:cNvPr id="3" name="Group 11"/>
          <p:cNvGrpSpPr>
            <a:grpSpLocks/>
          </p:cNvGrpSpPr>
          <p:nvPr/>
        </p:nvGrpSpPr>
        <p:grpSpPr bwMode="auto">
          <a:xfrm>
            <a:off x="5143504" y="4786322"/>
            <a:ext cx="2738438" cy="369888"/>
            <a:chOff x="0" y="0"/>
            <a:chExt cx="1725" cy="233"/>
          </a:xfrm>
        </p:grpSpPr>
        <p:sp>
          <p:nvSpPr>
            <p:cNvPr id="33801" name="Text Box 12"/>
            <p:cNvSpPr txBox="1">
              <a:spLocks noChangeArrowheads="1"/>
            </p:cNvSpPr>
            <p:nvPr/>
          </p:nvSpPr>
          <p:spPr bwMode="auto">
            <a:xfrm>
              <a:off x="0" y="0"/>
              <a:ext cx="836"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data</a:t>
              </a:r>
            </a:p>
          </p:txBody>
        </p:sp>
        <p:sp>
          <p:nvSpPr>
            <p:cNvPr id="33802" name="Text Box 13"/>
            <p:cNvSpPr txBox="1">
              <a:spLocks noChangeArrowheads="1"/>
            </p:cNvSpPr>
            <p:nvPr/>
          </p:nvSpPr>
          <p:spPr bwMode="auto">
            <a:xfrm>
              <a:off x="836" y="0"/>
              <a:ext cx="889" cy="233"/>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a:t>firstarc</a:t>
              </a:r>
            </a:p>
          </p:txBody>
        </p:sp>
      </p:grpSp>
      <p:sp>
        <p:nvSpPr>
          <p:cNvPr id="14"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04796" y="1071546"/>
            <a:ext cx="5715000" cy="685800"/>
          </a:xfrm>
        </p:spPr>
        <p:txBody>
          <a:bodyPr/>
          <a:lstStyle/>
          <a:p>
            <a:pPr algn="l" eaLnBrk="1" hangingPunct="1"/>
            <a:r>
              <a:rPr lang="zh-CN" altLang="en-US" sz="3200" dirty="0">
                <a:latin typeface="黑体" pitchFamily="49" charset="-122"/>
                <a:ea typeface="黑体" pitchFamily="49" charset="-122"/>
              </a:rPr>
              <a:t>二、无向图(</a:t>
            </a:r>
            <a:r>
              <a:rPr lang="en-US" altLang="zh-CN" sz="3200" dirty="0" err="1">
                <a:latin typeface="黑体" pitchFamily="49" charset="-122"/>
                <a:ea typeface="黑体" pitchFamily="49" charset="-122"/>
              </a:rPr>
              <a:t>Undigraph</a:t>
            </a:r>
            <a:r>
              <a:rPr lang="en-US" altLang="zh-CN" sz="3200" dirty="0">
                <a:latin typeface="黑体" pitchFamily="49" charset="-122"/>
                <a:ea typeface="黑体" pitchFamily="49" charset="-122"/>
              </a:rPr>
              <a:t>)</a:t>
            </a:r>
          </a:p>
        </p:txBody>
      </p:sp>
      <p:sp>
        <p:nvSpPr>
          <p:cNvPr id="7173" name="Rectangle 5"/>
          <p:cNvSpPr>
            <a:spLocks noGrp="1" noChangeArrowheads="1"/>
          </p:cNvSpPr>
          <p:nvPr>
            <p:ph type="body" idx="1"/>
          </p:nvPr>
        </p:nvSpPr>
        <p:spPr>
          <a:xfrm>
            <a:off x="523908" y="1914532"/>
            <a:ext cx="8763000" cy="2514600"/>
          </a:xfrm>
        </p:spPr>
        <p:txBody>
          <a:bodyPr/>
          <a:lstStyle/>
          <a:p>
            <a:pPr eaLnBrk="1" hangingPunct="1">
              <a:spcBef>
                <a:spcPct val="30000"/>
              </a:spcBef>
            </a:pPr>
            <a:r>
              <a:rPr lang="zh-CN" altLang="en-US" dirty="0">
                <a:latin typeface="黑体" pitchFamily="49" charset="-122"/>
                <a:ea typeface="黑体" pitchFamily="49" charset="-122"/>
              </a:rPr>
              <a:t>用(</a:t>
            </a:r>
            <a:r>
              <a:rPr lang="en-US" altLang="zh-CN" dirty="0" err="1">
                <a:latin typeface="黑体" pitchFamily="49" charset="-122"/>
                <a:ea typeface="黑体" pitchFamily="49" charset="-122"/>
              </a:rPr>
              <a:t>x,y</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表示两个顶点</a:t>
            </a:r>
            <a:r>
              <a:rPr lang="en-US" altLang="zh-CN" dirty="0" err="1">
                <a:latin typeface="黑体" pitchFamily="49" charset="-122"/>
                <a:ea typeface="黑体" pitchFamily="49" charset="-122"/>
              </a:rPr>
              <a:t>x,y</a:t>
            </a:r>
            <a:r>
              <a:rPr lang="zh-CN" altLang="en-US" dirty="0">
                <a:latin typeface="黑体" pitchFamily="49" charset="-122"/>
                <a:ea typeface="黑体" pitchFamily="49" charset="-122"/>
              </a:rPr>
              <a:t>之间的一条边(</a:t>
            </a:r>
            <a:r>
              <a:rPr lang="en-US" altLang="zh-CN" dirty="0">
                <a:latin typeface="黑体" pitchFamily="49" charset="-122"/>
                <a:ea typeface="黑体" pitchFamily="49" charset="-122"/>
              </a:rPr>
              <a:t>edge)</a:t>
            </a:r>
          </a:p>
          <a:p>
            <a:pPr eaLnBrk="1" hangingPunct="1">
              <a:spcBef>
                <a:spcPct val="30000"/>
              </a:spcBef>
            </a:pPr>
            <a:r>
              <a:rPr lang="en-US" altLang="zh-CN" dirty="0">
                <a:latin typeface="黑体" pitchFamily="49" charset="-122"/>
                <a:ea typeface="黑体" pitchFamily="49" charset="-122"/>
              </a:rPr>
              <a:t>N={V,E}，V={0,1,2,3,4,5}，E={(0,1), (0,4), (0,5), (1,2), (1,3), (1,5), (2,3), (3,4), (3,5), (4,5)}</a:t>
            </a:r>
            <a:endParaRPr lang="zh-CN" altLang="en-US" dirty="0">
              <a:latin typeface="黑体" pitchFamily="49" charset="-122"/>
              <a:ea typeface="黑体" pitchFamily="49" charset="-122"/>
            </a:endParaRPr>
          </a:p>
        </p:txBody>
      </p:sp>
      <p:grpSp>
        <p:nvGrpSpPr>
          <p:cNvPr id="2" name="Group 7"/>
          <p:cNvGrpSpPr>
            <a:grpSpLocks/>
          </p:cNvGrpSpPr>
          <p:nvPr/>
        </p:nvGrpSpPr>
        <p:grpSpPr bwMode="auto">
          <a:xfrm>
            <a:off x="5676928" y="3929066"/>
            <a:ext cx="2895600" cy="2286000"/>
            <a:chOff x="0" y="0"/>
            <a:chExt cx="1824" cy="1440"/>
          </a:xfrm>
        </p:grpSpPr>
        <p:sp>
          <p:nvSpPr>
            <p:cNvPr id="7176"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7177" name="Line 9"/>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7178"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7179"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7180"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7181" name="Line 13"/>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7182" name="Line 14"/>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7183" name="Line 15"/>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7184"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7185"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7187"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7188"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7189"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7190"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7191"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7192"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25"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42910" y="2012928"/>
            <a:ext cx="9005887" cy="3788538"/>
          </a:xfrm>
          <a:prstGeom prst="rect">
            <a:avLst/>
          </a:prstGeom>
          <a:noFill/>
          <a:ln w="9525">
            <a:noFill/>
            <a:miter lim="800000"/>
            <a:headEnd/>
            <a:tailEnd/>
          </a:ln>
        </p:spPr>
        <p:txBody>
          <a:bodyPr>
            <a:spAutoFit/>
          </a:bodyPr>
          <a:lstStyle/>
          <a:p>
            <a:pPr eaLnBrk="1" hangingPunct="1">
              <a:lnSpc>
                <a:spcPct val="125000"/>
              </a:lnSpc>
              <a:buFont typeface="Arial" pitchFamily="34" charset="0"/>
              <a:buNone/>
            </a:pPr>
            <a:r>
              <a:rPr lang="en-US" altLang="zh-CN" sz="2800" b="0" i="0" dirty="0">
                <a:latin typeface="+mn-ea"/>
                <a:ea typeface="+mn-ea"/>
              </a:rPr>
              <a:t>class  </a:t>
            </a:r>
            <a:r>
              <a:rPr lang="en-US" altLang="zh-CN" sz="2800" b="0" i="0" dirty="0" err="1">
                <a:latin typeface="+mn-ea"/>
                <a:ea typeface="+mn-ea"/>
              </a:rPr>
              <a:t>ArcNode</a:t>
            </a:r>
            <a:r>
              <a:rPr lang="en-US" altLang="zh-CN" sz="2800" b="0" i="0" dirty="0">
                <a:latin typeface="+mn-ea"/>
                <a:ea typeface="+mn-ea"/>
              </a:rPr>
              <a:t> {  </a:t>
            </a:r>
          </a:p>
          <a:p>
            <a:pPr eaLnBrk="1" hangingPunct="1">
              <a:lnSpc>
                <a:spcPct val="125000"/>
              </a:lnSpc>
              <a:buFont typeface="Arial" pitchFamily="34" charset="0"/>
              <a:buNone/>
            </a:pPr>
            <a:r>
              <a:rPr lang="en-US" altLang="zh-CN" sz="2800" b="0" i="0" dirty="0">
                <a:latin typeface="+mn-ea"/>
                <a:ea typeface="+mn-ea"/>
              </a:rPr>
              <a:t>    int     </a:t>
            </a:r>
            <a:r>
              <a:rPr lang="en-US" altLang="zh-CN" sz="2800" b="0" i="0" dirty="0" err="1">
                <a:latin typeface="+mn-ea"/>
                <a:ea typeface="+mn-ea"/>
              </a:rPr>
              <a:t>adjvex</a:t>
            </a:r>
            <a:r>
              <a:rPr lang="en-US" altLang="zh-CN" sz="2800" b="0" i="0" dirty="0">
                <a:latin typeface="+mn-ea"/>
                <a:ea typeface="+mn-ea"/>
              </a:rPr>
              <a:t>;  // </a:t>
            </a:r>
            <a:r>
              <a:rPr lang="zh-CN" altLang="en-US" sz="2800" b="0" i="0" dirty="0">
                <a:latin typeface="+mn-ea"/>
                <a:ea typeface="+mn-ea"/>
              </a:rPr>
              <a:t>该弧所指向的顶点的位置</a:t>
            </a:r>
          </a:p>
          <a:p>
            <a:pPr eaLnBrk="1" hangingPunct="1">
              <a:lnSpc>
                <a:spcPct val="125000"/>
              </a:lnSpc>
              <a:buFont typeface="Arial" pitchFamily="34" charset="0"/>
              <a:buNone/>
            </a:pPr>
            <a:r>
              <a:rPr lang="zh-CN" altLang="en-US" sz="2800" b="0" i="0" dirty="0">
                <a:latin typeface="+mn-ea"/>
                <a:ea typeface="+mn-ea"/>
              </a:rPr>
              <a:t>  </a:t>
            </a:r>
            <a:r>
              <a:rPr lang="en-US" altLang="zh-CN" sz="2800" b="0" i="0" dirty="0">
                <a:latin typeface="+mn-ea"/>
                <a:ea typeface="+mn-ea"/>
              </a:rPr>
              <a:t>  </a:t>
            </a:r>
            <a:r>
              <a:rPr lang="en-US" altLang="zh-CN" sz="2800" b="0" i="0" dirty="0" err="1">
                <a:latin typeface="+mn-ea"/>
                <a:ea typeface="+mn-ea"/>
              </a:rPr>
              <a:t>ArcNode</a:t>
            </a:r>
            <a:r>
              <a:rPr lang="en-US" altLang="zh-CN" sz="2800" b="0" i="0" dirty="0">
                <a:latin typeface="+mn-ea"/>
                <a:ea typeface="+mn-ea"/>
              </a:rPr>
              <a:t>    *</a:t>
            </a:r>
            <a:r>
              <a:rPr lang="en-US" altLang="zh-CN" sz="2800" b="0" i="0" dirty="0" err="1">
                <a:latin typeface="+mn-ea"/>
                <a:ea typeface="+mn-ea"/>
              </a:rPr>
              <a:t>nextarc</a:t>
            </a:r>
            <a:r>
              <a:rPr lang="en-US" altLang="zh-CN" sz="2800" b="0" i="0" dirty="0">
                <a:latin typeface="+mn-ea"/>
                <a:ea typeface="+mn-ea"/>
              </a:rPr>
              <a:t>; </a:t>
            </a:r>
          </a:p>
          <a:p>
            <a:pPr eaLnBrk="1" hangingPunct="1">
              <a:lnSpc>
                <a:spcPct val="125000"/>
              </a:lnSpc>
              <a:buFont typeface="Arial" pitchFamily="34" charset="0"/>
              <a:buNone/>
            </a:pPr>
            <a:r>
              <a:rPr lang="en-US" altLang="zh-CN" sz="2800" b="0" i="0" dirty="0">
                <a:latin typeface="+mn-ea"/>
                <a:ea typeface="+mn-ea"/>
              </a:rPr>
              <a:t>                     // </a:t>
            </a:r>
            <a:r>
              <a:rPr lang="zh-CN" altLang="en-US" sz="2800" b="0" i="0" dirty="0">
                <a:latin typeface="+mn-ea"/>
                <a:ea typeface="+mn-ea"/>
              </a:rPr>
              <a:t>指向下一条弧的指针</a:t>
            </a:r>
          </a:p>
          <a:p>
            <a:pPr eaLnBrk="1" hangingPunct="1">
              <a:lnSpc>
                <a:spcPct val="125000"/>
              </a:lnSpc>
              <a:buFont typeface="Arial" pitchFamily="34" charset="0"/>
              <a:buNone/>
            </a:pPr>
            <a:r>
              <a:rPr lang="zh-CN" altLang="en-US" sz="2800" b="0" i="0" dirty="0">
                <a:latin typeface="+mn-ea"/>
                <a:ea typeface="+mn-ea"/>
              </a:rPr>
              <a:t>  </a:t>
            </a:r>
            <a:r>
              <a:rPr lang="en-US" altLang="zh-CN" sz="2800" b="0" i="0" dirty="0">
                <a:latin typeface="+mn-ea"/>
                <a:ea typeface="+mn-ea"/>
              </a:rPr>
              <a:t>  </a:t>
            </a:r>
            <a:r>
              <a:rPr lang="en-US" altLang="zh-CN" sz="2800" b="0" i="0" dirty="0" err="1">
                <a:latin typeface="+mn-ea"/>
                <a:ea typeface="+mn-ea"/>
              </a:rPr>
              <a:t>InfoType</a:t>
            </a:r>
            <a:r>
              <a:rPr lang="en-US" altLang="zh-CN" sz="2800" b="0" i="0" dirty="0">
                <a:latin typeface="+mn-ea"/>
                <a:ea typeface="+mn-ea"/>
              </a:rPr>
              <a:t>   *info; </a:t>
            </a:r>
          </a:p>
          <a:p>
            <a:pPr eaLnBrk="1" hangingPunct="1">
              <a:lnSpc>
                <a:spcPct val="125000"/>
              </a:lnSpc>
              <a:buFont typeface="Arial" pitchFamily="34" charset="0"/>
              <a:buNone/>
            </a:pPr>
            <a:r>
              <a:rPr lang="en-US" altLang="zh-CN" sz="2800" b="0" i="0" dirty="0">
                <a:latin typeface="+mn-ea"/>
                <a:ea typeface="+mn-ea"/>
              </a:rPr>
              <a:t>                     //</a:t>
            </a:r>
            <a:r>
              <a:rPr lang="zh-CN" altLang="en-US" sz="2800" b="0" i="0" dirty="0">
                <a:latin typeface="+mn-ea"/>
                <a:ea typeface="+mn-ea"/>
              </a:rPr>
              <a:t>该弧相关信息的指针或权值</a:t>
            </a:r>
          </a:p>
          <a:p>
            <a:pPr eaLnBrk="1" hangingPunct="1">
              <a:lnSpc>
                <a:spcPct val="125000"/>
              </a:lnSpc>
              <a:buFont typeface="Arial" pitchFamily="34" charset="0"/>
              <a:buNone/>
            </a:pPr>
            <a:r>
              <a:rPr lang="en-US" altLang="zh-CN" sz="2800" b="0" i="0" dirty="0">
                <a:latin typeface="+mn-ea"/>
                <a:ea typeface="+mn-ea"/>
              </a:rPr>
              <a:t>};</a:t>
            </a:r>
          </a:p>
        </p:txBody>
      </p:sp>
      <p:sp>
        <p:nvSpPr>
          <p:cNvPr id="7" name="TextBox 6"/>
          <p:cNvSpPr txBox="1"/>
          <p:nvPr/>
        </p:nvSpPr>
        <p:spPr>
          <a:xfrm>
            <a:off x="506930" y="1255871"/>
            <a:ext cx="3214710" cy="523220"/>
          </a:xfrm>
          <a:prstGeom prst="rect">
            <a:avLst/>
          </a:prstGeom>
          <a:noFill/>
        </p:spPr>
        <p:txBody>
          <a:bodyPr wrap="square" rtlCol="0">
            <a:spAutoFit/>
          </a:bodyPr>
          <a:lstStyle/>
          <a:p>
            <a:r>
              <a:rPr lang="zh-CN" altLang="en-US" sz="2800" b="0" i="0" dirty="0">
                <a:solidFill>
                  <a:srgbClr val="FF0000"/>
                </a:solidFill>
                <a:latin typeface="黑体" panose="02010609060101010101" pitchFamily="49" charset="-122"/>
                <a:ea typeface="黑体" panose="02010609060101010101" pitchFamily="49" charset="-122"/>
              </a:rPr>
              <a:t>弧结点结构：</a:t>
            </a:r>
          </a:p>
        </p:txBody>
      </p:sp>
      <p:sp>
        <p:nvSpPr>
          <p:cNvPr id="8"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图的邻接表存储</a:t>
            </a:r>
          </a:p>
        </p:txBody>
      </p:sp>
      <p:grpSp>
        <p:nvGrpSpPr>
          <p:cNvPr id="9" name="组合 8"/>
          <p:cNvGrpSpPr/>
          <p:nvPr/>
        </p:nvGrpSpPr>
        <p:grpSpPr>
          <a:xfrm>
            <a:off x="4000496" y="1357298"/>
            <a:ext cx="4500594" cy="542420"/>
            <a:chOff x="4000496" y="1357298"/>
            <a:chExt cx="4314001" cy="542420"/>
          </a:xfrm>
        </p:grpSpPr>
        <p:sp>
          <p:nvSpPr>
            <p:cNvPr id="29699" name="Rectangle 3"/>
            <p:cNvSpPr>
              <a:spLocks noChangeArrowheads="1"/>
            </p:cNvSpPr>
            <p:nvPr/>
          </p:nvSpPr>
          <p:spPr bwMode="auto">
            <a:xfrm>
              <a:off x="4000496" y="1357298"/>
              <a:ext cx="4314001" cy="523220"/>
            </a:xfrm>
            <a:prstGeom prst="rect">
              <a:avLst/>
            </a:prstGeom>
            <a:solidFill>
              <a:srgbClr val="BEC1FE">
                <a:alpha val="50195"/>
              </a:srgbClr>
            </a:solidFill>
            <a:ln w="28575" cap="sq">
              <a:solidFill>
                <a:srgbClr val="000099"/>
              </a:solidFill>
              <a:miter lim="800000"/>
              <a:headEnd/>
              <a:tailEnd/>
            </a:ln>
          </p:spPr>
          <p:txBody>
            <a:bodyPr wrap="none">
              <a:spAutoFit/>
            </a:bodyPr>
            <a:lstStyle/>
            <a:p>
              <a:pPr eaLnBrk="1" hangingPunct="1">
                <a:buFont typeface="Arial" pitchFamily="34" charset="0"/>
                <a:buNone/>
              </a:pPr>
              <a:r>
                <a:rPr lang="en-US" altLang="zh-CN" sz="2800" b="0" i="0" dirty="0" err="1">
                  <a:solidFill>
                    <a:srgbClr val="000099"/>
                  </a:solidFill>
                  <a:latin typeface="+mn-ea"/>
                  <a:ea typeface="+mn-ea"/>
                </a:rPr>
                <a:t>adjvex</a:t>
              </a:r>
              <a:r>
                <a:rPr lang="en-US" altLang="zh-CN" sz="2800" b="0" i="0" dirty="0">
                  <a:solidFill>
                    <a:srgbClr val="000099"/>
                  </a:solidFill>
                  <a:latin typeface="+mn-ea"/>
                  <a:ea typeface="+mn-ea"/>
                </a:rPr>
                <a:t>   </a:t>
              </a:r>
              <a:r>
                <a:rPr lang="en-US" altLang="zh-CN" sz="2800" b="0" i="0" dirty="0" err="1">
                  <a:solidFill>
                    <a:srgbClr val="000099"/>
                  </a:solidFill>
                  <a:latin typeface="+mn-ea"/>
                  <a:ea typeface="+mn-ea"/>
                </a:rPr>
                <a:t>nextarc</a:t>
              </a:r>
              <a:r>
                <a:rPr lang="en-US" altLang="zh-CN" sz="2800" b="0" i="0" dirty="0">
                  <a:solidFill>
                    <a:srgbClr val="000099"/>
                  </a:solidFill>
                  <a:latin typeface="+mn-ea"/>
                  <a:ea typeface="+mn-ea"/>
                </a:rPr>
                <a:t>   info</a:t>
              </a:r>
            </a:p>
          </p:txBody>
        </p:sp>
        <p:cxnSp>
          <p:nvCxnSpPr>
            <p:cNvPr id="10" name="直接连接符 9"/>
            <p:cNvCxnSpPr/>
            <p:nvPr/>
          </p:nvCxnSpPr>
          <p:spPr bwMode="auto">
            <a:xfrm rot="5400000">
              <a:off x="6783879" y="1648891"/>
              <a:ext cx="50006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rot="5400000">
              <a:off x="4964115" y="1606537"/>
              <a:ext cx="500066"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9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6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714348" y="2000240"/>
            <a:ext cx="8429652" cy="2893100"/>
          </a:xfrm>
          <a:prstGeom prst="rect">
            <a:avLst/>
          </a:prstGeom>
          <a:noFill/>
          <a:ln w="9525">
            <a:noFill/>
            <a:miter lim="800000"/>
            <a:headEnd/>
            <a:tailEnd/>
          </a:ln>
        </p:spPr>
        <p:txBody>
          <a:bodyPr wrap="square">
            <a:spAutoFit/>
          </a:bodyPr>
          <a:lstStyle/>
          <a:p>
            <a:pPr eaLnBrk="1" hangingPunct="1">
              <a:lnSpc>
                <a:spcPct val="130000"/>
              </a:lnSpc>
              <a:buFont typeface="Arial" pitchFamily="34" charset="0"/>
              <a:buNone/>
            </a:pPr>
            <a:r>
              <a:rPr lang="en-US" altLang="zh-CN" sz="2800" b="0" i="0" dirty="0">
                <a:latin typeface="+mn-ea"/>
                <a:ea typeface="+mn-ea"/>
              </a:rPr>
              <a:t>class  </a:t>
            </a:r>
            <a:r>
              <a:rPr lang="en-US" altLang="zh-CN" sz="2800" b="0" i="0" dirty="0" err="1">
                <a:latin typeface="+mn-ea"/>
                <a:ea typeface="+mn-ea"/>
              </a:rPr>
              <a:t>VNode</a:t>
            </a:r>
            <a:r>
              <a:rPr lang="en-US" altLang="zh-CN" sz="2800" b="0" i="0" dirty="0">
                <a:latin typeface="+mn-ea"/>
                <a:ea typeface="+mn-ea"/>
              </a:rPr>
              <a:t> { </a:t>
            </a:r>
          </a:p>
          <a:p>
            <a:pPr eaLnBrk="1" hangingPunct="1">
              <a:lnSpc>
                <a:spcPct val="130000"/>
              </a:lnSpc>
              <a:buFont typeface="Arial" pitchFamily="34" charset="0"/>
              <a:buNone/>
            </a:pPr>
            <a:r>
              <a:rPr lang="en-US" altLang="zh-CN" sz="2800" b="0" i="0" dirty="0">
                <a:latin typeface="+mn-ea"/>
                <a:ea typeface="+mn-ea"/>
              </a:rPr>
              <a:t>    char  data;   // </a:t>
            </a:r>
            <a:r>
              <a:rPr lang="zh-CN" altLang="en-US" sz="2800" b="0" i="0" dirty="0">
                <a:latin typeface="+mn-ea"/>
                <a:ea typeface="+mn-ea"/>
              </a:rPr>
              <a:t>顶点信息</a:t>
            </a:r>
          </a:p>
          <a:p>
            <a:pPr eaLnBrk="1" hangingPunct="1">
              <a:lnSpc>
                <a:spcPct val="130000"/>
              </a:lnSpc>
              <a:buFont typeface="Arial" pitchFamily="34" charset="0"/>
              <a:buNone/>
            </a:pPr>
            <a:r>
              <a:rPr lang="zh-CN" altLang="en-US" sz="2800" b="0" i="0" dirty="0">
                <a:latin typeface="+mn-ea"/>
                <a:ea typeface="+mn-ea"/>
              </a:rPr>
              <a:t>  </a:t>
            </a:r>
            <a:r>
              <a:rPr lang="en-US" altLang="zh-CN" sz="2800" b="0" i="0" dirty="0">
                <a:latin typeface="+mn-ea"/>
                <a:ea typeface="+mn-ea"/>
              </a:rPr>
              <a:t>  </a:t>
            </a:r>
            <a:r>
              <a:rPr lang="en-US" altLang="zh-CN" sz="2800" b="0" i="0" dirty="0" err="1">
                <a:latin typeface="+mn-ea"/>
                <a:ea typeface="+mn-ea"/>
              </a:rPr>
              <a:t>ArcNode</a:t>
            </a:r>
            <a:r>
              <a:rPr lang="en-US" altLang="zh-CN" sz="2800" b="0" i="0" dirty="0">
                <a:latin typeface="+mn-ea"/>
                <a:ea typeface="+mn-ea"/>
              </a:rPr>
              <a:t>  *</a:t>
            </a:r>
            <a:r>
              <a:rPr lang="en-US" altLang="zh-CN" sz="2800" b="0" i="0" dirty="0" err="1">
                <a:latin typeface="+mn-ea"/>
                <a:ea typeface="+mn-ea"/>
              </a:rPr>
              <a:t>firstarc</a:t>
            </a:r>
            <a:r>
              <a:rPr lang="en-US" altLang="zh-CN" sz="2800" b="0" i="0" dirty="0">
                <a:latin typeface="+mn-ea"/>
                <a:ea typeface="+mn-ea"/>
              </a:rPr>
              <a:t>; </a:t>
            </a:r>
          </a:p>
          <a:p>
            <a:pPr eaLnBrk="1" hangingPunct="1">
              <a:lnSpc>
                <a:spcPct val="130000"/>
              </a:lnSpc>
              <a:buFont typeface="Arial" pitchFamily="34" charset="0"/>
              <a:buNone/>
            </a:pPr>
            <a:r>
              <a:rPr lang="en-US" altLang="zh-CN" sz="2800" b="0" i="0" dirty="0">
                <a:latin typeface="+mn-ea"/>
                <a:ea typeface="+mn-ea"/>
              </a:rPr>
              <a:t>                   // </a:t>
            </a:r>
            <a:r>
              <a:rPr lang="zh-CN" altLang="en-US" sz="2800" b="0" i="0" dirty="0">
                <a:latin typeface="+mn-ea"/>
                <a:ea typeface="+mn-ea"/>
              </a:rPr>
              <a:t>指向第一条依附该顶点的弧</a:t>
            </a:r>
          </a:p>
          <a:p>
            <a:pPr eaLnBrk="1" hangingPunct="1">
              <a:lnSpc>
                <a:spcPct val="130000"/>
              </a:lnSpc>
              <a:buFont typeface="Arial" pitchFamily="34" charset="0"/>
              <a:buNone/>
            </a:pPr>
            <a:r>
              <a:rPr lang="en-US" altLang="zh-CN" sz="2800" b="0" i="0" dirty="0">
                <a:latin typeface="+mn-ea"/>
                <a:ea typeface="+mn-ea"/>
              </a:rPr>
              <a:t>} ; </a:t>
            </a:r>
          </a:p>
        </p:txBody>
      </p:sp>
      <p:sp>
        <p:nvSpPr>
          <p:cNvPr id="6" name="TextBox 5"/>
          <p:cNvSpPr txBox="1"/>
          <p:nvPr/>
        </p:nvSpPr>
        <p:spPr>
          <a:xfrm>
            <a:off x="569670" y="1333491"/>
            <a:ext cx="3714776" cy="523220"/>
          </a:xfrm>
          <a:prstGeom prst="rect">
            <a:avLst/>
          </a:prstGeom>
          <a:noFill/>
        </p:spPr>
        <p:txBody>
          <a:bodyPr wrap="square" rtlCol="0">
            <a:spAutoFit/>
          </a:bodyPr>
          <a:lstStyle/>
          <a:p>
            <a:r>
              <a:rPr lang="zh-CN" altLang="en-US" sz="2800" b="0" i="0" dirty="0">
                <a:solidFill>
                  <a:srgbClr val="FF0000"/>
                </a:solidFill>
                <a:latin typeface="黑体" panose="02010609060101010101" pitchFamily="49" charset="-122"/>
                <a:ea typeface="黑体" panose="02010609060101010101" pitchFamily="49" charset="-122"/>
              </a:rPr>
              <a:t>顶点的结点结构：</a:t>
            </a:r>
          </a:p>
        </p:txBody>
      </p:sp>
      <p:grpSp>
        <p:nvGrpSpPr>
          <p:cNvPr id="8" name="组合 7"/>
          <p:cNvGrpSpPr/>
          <p:nvPr/>
        </p:nvGrpSpPr>
        <p:grpSpPr>
          <a:xfrm>
            <a:off x="4729134" y="1353911"/>
            <a:ext cx="3227242" cy="523222"/>
            <a:chOff x="4500562" y="1357299"/>
            <a:chExt cx="2569934" cy="954110"/>
          </a:xfrm>
        </p:grpSpPr>
        <p:sp>
          <p:nvSpPr>
            <p:cNvPr id="30723" name="Rectangle 3"/>
            <p:cNvSpPr>
              <a:spLocks noChangeArrowheads="1"/>
            </p:cNvSpPr>
            <p:nvPr/>
          </p:nvSpPr>
          <p:spPr bwMode="auto">
            <a:xfrm>
              <a:off x="4500562" y="1357299"/>
              <a:ext cx="2569934" cy="954107"/>
            </a:xfrm>
            <a:prstGeom prst="rect">
              <a:avLst/>
            </a:prstGeom>
            <a:solidFill>
              <a:srgbClr val="99CCFF">
                <a:alpha val="50195"/>
              </a:srgbClr>
            </a:solidFill>
            <a:ln w="28575" cap="sq">
              <a:solidFill>
                <a:srgbClr val="000099"/>
              </a:solidFill>
              <a:miter lim="800000"/>
              <a:headEnd/>
              <a:tailEnd/>
            </a:ln>
          </p:spPr>
          <p:txBody>
            <a:bodyPr wrap="square">
              <a:spAutoFit/>
            </a:bodyPr>
            <a:lstStyle/>
            <a:p>
              <a:pPr eaLnBrk="1" hangingPunct="1">
                <a:buFont typeface="Arial" pitchFamily="34" charset="0"/>
                <a:buNone/>
              </a:pPr>
              <a:r>
                <a:rPr lang="zh-CN" altLang="en-US" sz="2800" b="0" i="0" dirty="0">
                  <a:solidFill>
                    <a:srgbClr val="000099"/>
                  </a:solidFill>
                  <a:latin typeface="+mn-ea"/>
                  <a:ea typeface="+mn-ea"/>
                </a:rPr>
                <a:t> </a:t>
              </a:r>
              <a:r>
                <a:rPr lang="en-US" altLang="zh-CN" sz="2800" b="0" i="0" dirty="0">
                  <a:solidFill>
                    <a:srgbClr val="000099"/>
                  </a:solidFill>
                  <a:latin typeface="+mn-ea"/>
                  <a:ea typeface="+mn-ea"/>
                </a:rPr>
                <a:t>data   </a:t>
              </a:r>
              <a:r>
                <a:rPr lang="en-US" altLang="zh-CN" sz="2800" b="0" i="0" dirty="0" err="1">
                  <a:solidFill>
                    <a:srgbClr val="000099"/>
                  </a:solidFill>
                  <a:latin typeface="+mn-ea"/>
                  <a:ea typeface="+mn-ea"/>
                </a:rPr>
                <a:t>firstarc</a:t>
              </a:r>
              <a:endParaRPr lang="en-US" altLang="zh-CN" sz="2800" b="0" i="0" dirty="0">
                <a:solidFill>
                  <a:srgbClr val="000099"/>
                </a:solidFill>
                <a:latin typeface="+mn-ea"/>
                <a:ea typeface="+mn-ea"/>
              </a:endParaRPr>
            </a:p>
          </p:txBody>
        </p:sp>
        <p:cxnSp>
          <p:nvCxnSpPr>
            <p:cNvPr id="7" name="直接连接符 6"/>
            <p:cNvCxnSpPr>
              <a:cxnSpLocks/>
            </p:cNvCxnSpPr>
            <p:nvPr/>
          </p:nvCxnSpPr>
          <p:spPr bwMode="auto">
            <a:xfrm>
              <a:off x="5572926" y="1358090"/>
              <a:ext cx="0" cy="95331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9"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图的邻接表存储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2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39750" y="1341438"/>
            <a:ext cx="8229600" cy="3539430"/>
          </a:xfrm>
          <a:prstGeom prst="rect">
            <a:avLst/>
          </a:prstGeom>
          <a:noFill/>
          <a:ln w="9525">
            <a:noFill/>
            <a:miter lim="800000"/>
            <a:headEnd/>
            <a:tailEnd/>
          </a:ln>
        </p:spPr>
        <p:txBody>
          <a:bodyPr>
            <a:spAutoFit/>
          </a:bodyPr>
          <a:lstStyle/>
          <a:p>
            <a:pPr eaLnBrk="1" hangingPunct="1">
              <a:spcBef>
                <a:spcPct val="40000"/>
              </a:spcBef>
              <a:buFont typeface="Arial" pitchFamily="34" charset="0"/>
              <a:buNone/>
            </a:pPr>
            <a:r>
              <a:rPr lang="en-US" altLang="zh-CN" sz="2800" b="0" i="0" dirty="0">
                <a:latin typeface="Times New Roman" pitchFamily="18" charset="0"/>
                <a:ea typeface="楷体_GB2312" pitchFamily="1" charset="-122"/>
              </a:rPr>
              <a:t>#define N 100</a:t>
            </a:r>
          </a:p>
          <a:p>
            <a:pPr eaLnBrk="1" hangingPunct="1">
              <a:spcBef>
                <a:spcPct val="40000"/>
              </a:spcBef>
              <a:buFont typeface="Arial" pitchFamily="34" charset="0"/>
              <a:buNone/>
            </a:pPr>
            <a:r>
              <a:rPr lang="en-US" altLang="zh-CN" sz="2800" b="0" i="0" dirty="0">
                <a:latin typeface="Times New Roman" pitchFamily="18" charset="0"/>
                <a:ea typeface="楷体_GB2312" pitchFamily="1" charset="-122"/>
              </a:rPr>
              <a:t>class  </a:t>
            </a:r>
            <a:r>
              <a:rPr lang="en-US" altLang="zh-CN" sz="2800" b="0" i="0" dirty="0" err="1">
                <a:latin typeface="Times New Roman" pitchFamily="18" charset="0"/>
                <a:ea typeface="楷体_GB2312" pitchFamily="1" charset="-122"/>
              </a:rPr>
              <a:t>ALGraph</a:t>
            </a:r>
            <a:r>
              <a:rPr lang="en-US" altLang="zh-CN" sz="2800" b="0" i="0" dirty="0">
                <a:latin typeface="Times New Roman" pitchFamily="18" charset="0"/>
                <a:ea typeface="楷体_GB2312" pitchFamily="1" charset="-122"/>
              </a:rPr>
              <a:t>{  </a:t>
            </a:r>
          </a:p>
          <a:p>
            <a:pPr eaLnBrk="1" hangingPunct="1">
              <a:spcBef>
                <a:spcPct val="40000"/>
              </a:spcBef>
              <a:buFont typeface="Arial" pitchFamily="34" charset="0"/>
              <a:buNone/>
            </a:pPr>
            <a:r>
              <a:rPr lang="en-US" altLang="zh-CN" sz="2800" b="0" i="0" dirty="0">
                <a:latin typeface="Times New Roman" pitchFamily="18" charset="0"/>
                <a:ea typeface="楷体_GB2312" pitchFamily="1" charset="-122"/>
              </a:rPr>
              <a:t>     </a:t>
            </a:r>
            <a:r>
              <a:rPr lang="en-US" altLang="zh-CN" sz="2800" b="0" i="0" dirty="0" err="1">
                <a:latin typeface="Times New Roman" pitchFamily="18" charset="0"/>
                <a:ea typeface="楷体_GB2312" pitchFamily="1" charset="-122"/>
              </a:rPr>
              <a:t>VNode</a:t>
            </a:r>
            <a:r>
              <a:rPr lang="en-US" altLang="zh-CN" sz="2800" b="0" i="0" dirty="0">
                <a:latin typeface="Times New Roman" pitchFamily="18" charset="0"/>
                <a:ea typeface="楷体_GB2312" pitchFamily="1" charset="-122"/>
              </a:rPr>
              <a:t>  vertices[N];</a:t>
            </a:r>
          </a:p>
          <a:p>
            <a:pPr eaLnBrk="1" hangingPunct="1">
              <a:spcBef>
                <a:spcPct val="40000"/>
              </a:spcBef>
              <a:buFont typeface="Arial" pitchFamily="34" charset="0"/>
              <a:buNone/>
            </a:pPr>
            <a:r>
              <a:rPr lang="en-US" altLang="zh-CN" sz="2800" b="0" i="0" dirty="0">
                <a:latin typeface="Times New Roman" pitchFamily="18" charset="0"/>
                <a:ea typeface="楷体_GB2312" pitchFamily="1" charset="-122"/>
              </a:rPr>
              <a:t>     </a:t>
            </a:r>
            <a:r>
              <a:rPr lang="en-US" altLang="zh-CN" sz="2800" b="0" i="0" dirty="0" err="1">
                <a:latin typeface="Times New Roman" pitchFamily="18" charset="0"/>
                <a:ea typeface="楷体_GB2312" pitchFamily="1" charset="-122"/>
              </a:rPr>
              <a:t>int</a:t>
            </a:r>
            <a:r>
              <a:rPr lang="en-US" altLang="zh-CN" sz="2800" b="0" i="0" dirty="0">
                <a:latin typeface="Times New Roman" pitchFamily="18" charset="0"/>
                <a:ea typeface="楷体_GB2312" pitchFamily="1" charset="-122"/>
              </a:rPr>
              <a:t>      </a:t>
            </a:r>
            <a:r>
              <a:rPr lang="en-US" altLang="zh-CN" sz="2800" b="0" i="0" dirty="0" err="1">
                <a:latin typeface="Times New Roman" pitchFamily="18" charset="0"/>
                <a:ea typeface="楷体_GB2312" pitchFamily="1" charset="-122"/>
              </a:rPr>
              <a:t>vexnum</a:t>
            </a:r>
            <a:r>
              <a:rPr lang="en-US" altLang="zh-CN" sz="2800" b="0" i="0" dirty="0">
                <a:latin typeface="Times New Roman" pitchFamily="18" charset="0"/>
                <a:ea typeface="楷体_GB2312" pitchFamily="1" charset="-122"/>
              </a:rPr>
              <a:t>, </a:t>
            </a:r>
            <a:r>
              <a:rPr lang="en-US" altLang="zh-CN" sz="2800" b="0" i="0" dirty="0" err="1">
                <a:latin typeface="Times New Roman" pitchFamily="18" charset="0"/>
                <a:ea typeface="楷体_GB2312" pitchFamily="1" charset="-122"/>
              </a:rPr>
              <a:t>arcnum</a:t>
            </a:r>
            <a:r>
              <a:rPr lang="en-US" altLang="zh-CN" sz="2800" b="0" i="0" dirty="0">
                <a:latin typeface="Times New Roman" pitchFamily="18" charset="0"/>
                <a:ea typeface="楷体_GB2312" pitchFamily="1" charset="-122"/>
              </a:rPr>
              <a:t>; </a:t>
            </a:r>
          </a:p>
          <a:p>
            <a:pPr eaLnBrk="1" hangingPunct="1">
              <a:spcBef>
                <a:spcPct val="40000"/>
              </a:spcBef>
              <a:buFont typeface="Arial" pitchFamily="34" charset="0"/>
              <a:buNone/>
            </a:pPr>
            <a:r>
              <a:rPr lang="en-US" altLang="zh-CN" sz="2800" b="0" i="0" dirty="0">
                <a:latin typeface="Times New Roman" pitchFamily="18" charset="0"/>
                <a:ea typeface="楷体_GB2312" pitchFamily="1" charset="-122"/>
              </a:rPr>
              <a:t>     //int      kind;          // </a:t>
            </a:r>
            <a:r>
              <a:rPr lang="zh-CN" altLang="en-US" sz="2800" b="0" i="0" dirty="0">
                <a:latin typeface="Times New Roman" pitchFamily="18" charset="0"/>
                <a:ea typeface="楷体_GB2312" pitchFamily="1" charset="-122"/>
              </a:rPr>
              <a:t>图</a:t>
            </a:r>
            <a:r>
              <a:rPr lang="zh-CN" altLang="en-US" sz="2800" b="0" i="0" dirty="0">
                <a:ea typeface="楷体_GB2312" pitchFamily="1" charset="-122"/>
              </a:rPr>
              <a:t>类型</a:t>
            </a:r>
            <a:endParaRPr lang="zh-CN" altLang="en-US" sz="2800" b="0" i="0" dirty="0">
              <a:latin typeface="Times New Roman" pitchFamily="18" charset="0"/>
              <a:ea typeface="楷体_GB2312" pitchFamily="1" charset="-122"/>
            </a:endParaRPr>
          </a:p>
          <a:p>
            <a:pPr eaLnBrk="1" hangingPunct="1">
              <a:spcBef>
                <a:spcPct val="40000"/>
              </a:spcBef>
              <a:buFont typeface="Arial" pitchFamily="34" charset="0"/>
              <a:buNone/>
            </a:pPr>
            <a:r>
              <a:rPr lang="zh-CN" altLang="en-US" sz="2800" b="0" i="0" dirty="0">
                <a:latin typeface="Times New Roman" pitchFamily="18" charset="0"/>
                <a:ea typeface="楷体_GB2312" pitchFamily="1" charset="-122"/>
              </a:rPr>
              <a:t>  </a:t>
            </a:r>
            <a:r>
              <a:rPr lang="en-US" altLang="zh-CN" sz="2800" b="0" i="0" dirty="0">
                <a:latin typeface="Times New Roman" pitchFamily="18" charset="0"/>
                <a:ea typeface="楷体_GB2312" pitchFamily="1" charset="-122"/>
              </a:rPr>
              <a:t>};</a:t>
            </a:r>
          </a:p>
        </p:txBody>
      </p:sp>
      <p:sp>
        <p:nvSpPr>
          <p:cNvPr id="31748" name="AutoShape 4">
            <a:hlinkClick r:id="rId2" action="ppaction://hlinksldjump" highlightClick="1"/>
          </p:cNvPr>
          <p:cNvSpPr>
            <a:spLocks noChangeArrowheads="1"/>
          </p:cNvSpPr>
          <p:nvPr/>
        </p:nvSpPr>
        <p:spPr bwMode="auto">
          <a:xfrm>
            <a:off x="8458200" y="6096000"/>
            <a:ext cx="381000" cy="381000"/>
          </a:xfrm>
          <a:prstGeom prst="actionButtonBackPrevious">
            <a:avLst/>
          </a:prstGeom>
          <a:solidFill>
            <a:schemeClr val="bg2"/>
          </a:solidFill>
          <a:ln w="9525">
            <a:solidFill>
              <a:schemeClr val="tx2"/>
            </a:solidFill>
            <a:miter lim="800000"/>
            <a:headEnd/>
            <a:tailEnd/>
          </a:ln>
        </p:spPr>
        <p:txBody>
          <a:bodyPr wrap="none" anchor="ctr"/>
          <a:lstStyle/>
          <a:p>
            <a:pPr eaLnBrk="1" hangingPunct="1">
              <a:buFont typeface="Arial" pitchFamily="34" charset="0"/>
              <a:buNone/>
            </a:pPr>
            <a:endParaRPr lang="zh-CN" altLang="en-US"/>
          </a:p>
        </p:txBody>
      </p:sp>
      <p:sp>
        <p:nvSpPr>
          <p:cNvPr id="5"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图的邻接表存储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strips(downLeft)">
                                      <p:cBhvr>
                                        <p:cTn id="7" dur="500"/>
                                        <p:tgtEl>
                                          <p:spTgt spid="31746"/>
                                        </p:tgtEl>
                                      </p:cBhvr>
                                    </p:animEffect>
                                  </p:childTnLst>
                                </p:cTn>
                              </p:par>
                            </p:childTnLst>
                          </p:cTn>
                        </p:par>
                        <p:par>
                          <p:cTn id="8" fill="hold" nodeType="afterGroup">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31748"/>
                                        </p:tgtEl>
                                        <p:attrNameLst>
                                          <p:attrName>style.visibility</p:attrName>
                                        </p:attrNameLst>
                                      </p:cBhvr>
                                      <p:to>
                                        <p:strVal val="visible"/>
                                      </p:to>
                                    </p:set>
                                    <p:anim calcmode="lin" valueType="num">
                                      <p:cBhvr additive="base">
                                        <p:cTn id="11" dur="500" fill="hold"/>
                                        <p:tgtEl>
                                          <p:spTgt spid="31748"/>
                                        </p:tgtEl>
                                        <p:attrNameLst>
                                          <p:attrName>ppt_x</p:attrName>
                                        </p:attrNameLst>
                                      </p:cBhvr>
                                      <p:tavLst>
                                        <p:tav tm="0">
                                          <p:val>
                                            <p:strVal val="1+#ppt_w/2"/>
                                          </p:val>
                                        </p:tav>
                                        <p:tav tm="100000">
                                          <p:val>
                                            <p:strVal val="#ppt_x"/>
                                          </p:val>
                                        </p:tav>
                                      </p:tavLst>
                                    </p:anim>
                                    <p:anim calcmode="lin" valueType="num">
                                      <p:cBhvr additive="base">
                                        <p:cTn id="12"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28670" y="1123968"/>
            <a:ext cx="6629400" cy="685800"/>
          </a:xfrm>
        </p:spPr>
        <p:txBody>
          <a:bodyPr/>
          <a:lstStyle/>
          <a:p>
            <a:pPr algn="l" eaLnBrk="1" hangingPunct="1"/>
            <a:r>
              <a:rPr lang="zh-CN" altLang="en-US" sz="3200" dirty="0">
                <a:latin typeface="黑体" pitchFamily="49" charset="-122"/>
                <a:ea typeface="黑体" pitchFamily="49" charset="-122"/>
              </a:rPr>
              <a:t>二、邻接表(性质)</a:t>
            </a:r>
            <a:endParaRPr lang="en-US" altLang="zh-CN" sz="3200" dirty="0">
              <a:latin typeface="黑体" pitchFamily="49" charset="-122"/>
              <a:ea typeface="黑体" pitchFamily="49" charset="-122"/>
            </a:endParaRPr>
          </a:p>
        </p:txBody>
      </p:sp>
      <p:sp>
        <p:nvSpPr>
          <p:cNvPr id="37892" name="Text Box 4"/>
          <p:cNvSpPr txBox="1">
            <a:spLocks noChangeArrowheads="1"/>
          </p:cNvSpPr>
          <p:nvPr/>
        </p:nvSpPr>
        <p:spPr bwMode="auto">
          <a:xfrm>
            <a:off x="50003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图的存储结构</a:t>
            </a:r>
          </a:p>
        </p:txBody>
      </p:sp>
      <p:sp>
        <p:nvSpPr>
          <p:cNvPr id="37893" name="Rectangle 5"/>
          <p:cNvSpPr>
            <a:spLocks noGrp="1" noChangeArrowheads="1"/>
          </p:cNvSpPr>
          <p:nvPr>
            <p:ph type="body" idx="1"/>
          </p:nvPr>
        </p:nvSpPr>
        <p:spPr>
          <a:xfrm>
            <a:off x="571472" y="1928802"/>
            <a:ext cx="8249000" cy="2928958"/>
          </a:xfrm>
        </p:spPr>
        <p:txBody>
          <a:bodyPr/>
          <a:lstStyle/>
          <a:p>
            <a:pPr eaLnBrk="1" hangingPunct="1">
              <a:spcBef>
                <a:spcPct val="30000"/>
              </a:spcBef>
            </a:pPr>
            <a:r>
              <a:rPr lang="zh-CN" altLang="en-US" dirty="0">
                <a:latin typeface="黑体" pitchFamily="49" charset="-122"/>
                <a:ea typeface="黑体" pitchFamily="49" charset="-122"/>
              </a:rPr>
              <a:t>对于有向图的邻接表，其第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个链表中结点的个数只是该顶点的出度；如果要计算入度，必须遍历整个邻接表[也可以建立一个</a:t>
            </a:r>
            <a:r>
              <a:rPr lang="zh-CN" altLang="en-US" dirty="0">
                <a:solidFill>
                  <a:schemeClr val="hlink"/>
                </a:solidFill>
                <a:latin typeface="黑体" pitchFamily="49" charset="-122"/>
                <a:ea typeface="黑体" pitchFamily="49" charset="-122"/>
              </a:rPr>
              <a:t>逆邻接表</a:t>
            </a:r>
            <a:r>
              <a:rPr lang="zh-CN" altLang="en-US" dirty="0">
                <a:latin typeface="黑体" pitchFamily="49" charset="-122"/>
                <a:ea typeface="黑体" pitchFamily="49" charset="-122"/>
              </a:rPr>
              <a:t>]。</a:t>
            </a:r>
          </a:p>
          <a:p>
            <a:pPr eaLnBrk="1" hangingPunct="1">
              <a:spcBef>
                <a:spcPct val="30000"/>
              </a:spcBef>
            </a:pPr>
            <a:r>
              <a:rPr lang="zh-CN" altLang="en-US" dirty="0">
                <a:latin typeface="黑体" pitchFamily="49" charset="-122"/>
                <a:ea typeface="黑体" pitchFamily="49" charset="-122"/>
              </a:rPr>
              <a:t>要判定两个顶点</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和</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是否有边（或弧），必须搜索整个第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个和第</a:t>
            </a:r>
            <a:r>
              <a:rPr lang="en-US" altLang="zh-CN" dirty="0">
                <a:latin typeface="黑体" pitchFamily="49" charset="-122"/>
                <a:ea typeface="黑体" pitchFamily="49" charset="-122"/>
              </a:rPr>
              <a:t>j</a:t>
            </a:r>
            <a:r>
              <a:rPr lang="zh-CN" altLang="en-US" dirty="0">
                <a:latin typeface="黑体" pitchFamily="49" charset="-122"/>
                <a:ea typeface="黑体" pitchFamily="49" charset="-122"/>
              </a:rPr>
              <a:t>个链表，不及邻接矩阵方便。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28670" y="1214422"/>
            <a:ext cx="6629400" cy="585523"/>
          </a:xfrm>
        </p:spPr>
        <p:txBody>
          <a:bodyPr/>
          <a:lstStyle/>
          <a:p>
            <a:pPr algn="l" eaLnBrk="1" hangingPunct="1"/>
            <a:r>
              <a:rPr lang="zh-CN" altLang="en-US" sz="3200" dirty="0">
                <a:latin typeface="黑体" pitchFamily="49" charset="-122"/>
                <a:ea typeface="黑体" pitchFamily="49" charset="-122"/>
              </a:rPr>
              <a:t>二、邻接表(有向图的</a:t>
            </a:r>
            <a:r>
              <a:rPr lang="zh-CN" altLang="en-US" sz="3200" dirty="0">
                <a:solidFill>
                  <a:schemeClr val="hlink"/>
                </a:solidFill>
                <a:latin typeface="黑体" pitchFamily="49" charset="-122"/>
                <a:ea typeface="黑体" pitchFamily="49" charset="-122"/>
              </a:rPr>
              <a:t>逆邻接表</a:t>
            </a:r>
            <a:r>
              <a:rPr lang="zh-CN" altLang="en-US" sz="3200" dirty="0">
                <a:latin typeface="黑体" pitchFamily="49" charset="-122"/>
                <a:ea typeface="黑体" pitchFamily="49" charset="-122"/>
              </a:rPr>
              <a:t>)</a:t>
            </a:r>
            <a:endParaRPr lang="en-US" altLang="zh-CN" sz="3200" dirty="0">
              <a:latin typeface="黑体" pitchFamily="49" charset="-122"/>
              <a:ea typeface="黑体" pitchFamily="49" charset="-122"/>
            </a:endParaRPr>
          </a:p>
        </p:txBody>
      </p:sp>
      <p:sp>
        <p:nvSpPr>
          <p:cNvPr id="38916" name="Text Box 4"/>
          <p:cNvSpPr txBox="1">
            <a:spLocks noChangeArrowheads="1"/>
          </p:cNvSpPr>
          <p:nvPr/>
        </p:nvSpPr>
        <p:spPr bwMode="auto">
          <a:xfrm>
            <a:off x="457200"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图的存储结构</a:t>
            </a:r>
          </a:p>
        </p:txBody>
      </p:sp>
      <p:sp>
        <p:nvSpPr>
          <p:cNvPr id="38917" name="Rectangle 5"/>
          <p:cNvSpPr>
            <a:spLocks noGrp="1" noChangeArrowheads="1"/>
          </p:cNvSpPr>
          <p:nvPr>
            <p:ph type="body" idx="1"/>
          </p:nvPr>
        </p:nvSpPr>
        <p:spPr>
          <a:xfrm>
            <a:off x="595346" y="1909746"/>
            <a:ext cx="8763000" cy="590560"/>
          </a:xfrm>
        </p:spPr>
        <p:txBody>
          <a:bodyPr/>
          <a:lstStyle/>
          <a:p>
            <a:pPr eaLnBrk="1" hangingPunct="1">
              <a:spcBef>
                <a:spcPct val="30000"/>
              </a:spcBef>
            </a:pPr>
            <a:r>
              <a:rPr lang="zh-CN" altLang="en-US" dirty="0">
                <a:latin typeface="黑体" pitchFamily="49" charset="-122"/>
                <a:ea typeface="黑体" pitchFamily="49" charset="-122"/>
              </a:rPr>
              <a:t>逆邻接表中，弧的箭头向内</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入弧</a:t>
            </a:r>
            <a:r>
              <a:rPr lang="en-US" altLang="zh-CN" dirty="0">
                <a:latin typeface="黑体" pitchFamily="49" charset="-122"/>
                <a:ea typeface="黑体" pitchFamily="49" charset="-122"/>
              </a:rPr>
              <a:t>)</a:t>
            </a:r>
          </a:p>
        </p:txBody>
      </p:sp>
      <p:graphicFrame>
        <p:nvGraphicFramePr>
          <p:cNvPr id="38919" name="Group 7"/>
          <p:cNvGraphicFramePr>
            <a:graphicFrameLocks noGrp="1"/>
          </p:cNvGraphicFramePr>
          <p:nvPr>
            <p:extLst>
              <p:ext uri="{D42A27DB-BD31-4B8C-83A1-F6EECF244321}">
                <p14:modId xmlns:p14="http://schemas.microsoft.com/office/powerpoint/2010/main" val="4221438305"/>
              </p:ext>
            </p:extLst>
          </p:nvPr>
        </p:nvGraphicFramePr>
        <p:xfrm>
          <a:off x="881066" y="2857496"/>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27"/>
          <p:cNvGrpSpPr>
            <a:grpSpLocks/>
          </p:cNvGrpSpPr>
          <p:nvPr/>
        </p:nvGrpSpPr>
        <p:grpSpPr bwMode="auto">
          <a:xfrm>
            <a:off x="5929322" y="3143248"/>
            <a:ext cx="2819400" cy="2286000"/>
            <a:chOff x="0" y="0"/>
            <a:chExt cx="1920" cy="1536"/>
          </a:xfrm>
        </p:grpSpPr>
        <p:sp>
          <p:nvSpPr>
            <p:cNvPr id="38965" name="Line 2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8966" name="Line 2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8967" name="Line 3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8968" name="Line 3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8969" name="Line 3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8970" name="Line 3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8971" name="Oval 3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38972" name="Oval 3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38973" name="Oval 3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38974" name="Oval 3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38975" name="Oval 3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nvGrpSpPr>
          <p:cNvPr id="4" name="Group 40"/>
          <p:cNvGrpSpPr>
            <a:grpSpLocks/>
          </p:cNvGrpSpPr>
          <p:nvPr/>
        </p:nvGrpSpPr>
        <p:grpSpPr bwMode="auto">
          <a:xfrm>
            <a:off x="4081466" y="4076696"/>
            <a:ext cx="990600" cy="461963"/>
            <a:chOff x="0" y="0"/>
            <a:chExt cx="1516" cy="291"/>
          </a:xfrm>
        </p:grpSpPr>
        <p:sp>
          <p:nvSpPr>
            <p:cNvPr id="38963" name="Text Box 41"/>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3</a:t>
              </a:r>
            </a:p>
          </p:txBody>
        </p:sp>
        <p:sp>
          <p:nvSpPr>
            <p:cNvPr id="38964" name="Text Box 42"/>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8942" name="Line 43"/>
          <p:cNvSpPr>
            <a:spLocks noChangeShapeType="1"/>
          </p:cNvSpPr>
          <p:nvPr/>
        </p:nvSpPr>
        <p:spPr bwMode="auto">
          <a:xfrm>
            <a:off x="3471866" y="438149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5" name="Group 44"/>
          <p:cNvGrpSpPr>
            <a:grpSpLocks/>
          </p:cNvGrpSpPr>
          <p:nvPr/>
        </p:nvGrpSpPr>
        <p:grpSpPr bwMode="auto">
          <a:xfrm>
            <a:off x="2633666" y="5295896"/>
            <a:ext cx="990600" cy="482600"/>
            <a:chOff x="0" y="0"/>
            <a:chExt cx="1516" cy="304"/>
          </a:xfrm>
        </p:grpSpPr>
        <p:sp>
          <p:nvSpPr>
            <p:cNvPr id="38961" name="Text Box 45"/>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38962" name="Text Box 46"/>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38944" name="Line 47"/>
          <p:cNvSpPr>
            <a:spLocks noChangeShapeType="1"/>
          </p:cNvSpPr>
          <p:nvPr/>
        </p:nvSpPr>
        <p:spPr bwMode="auto">
          <a:xfrm>
            <a:off x="2024066" y="560069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6" name="Group 48"/>
          <p:cNvGrpSpPr>
            <a:grpSpLocks/>
          </p:cNvGrpSpPr>
          <p:nvPr/>
        </p:nvGrpSpPr>
        <p:grpSpPr bwMode="auto">
          <a:xfrm>
            <a:off x="4081466" y="5295896"/>
            <a:ext cx="990600" cy="461963"/>
            <a:chOff x="0" y="0"/>
            <a:chExt cx="1516" cy="291"/>
          </a:xfrm>
        </p:grpSpPr>
        <p:sp>
          <p:nvSpPr>
            <p:cNvPr id="38959" name="Text Box 49"/>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38960" name="Text Box 50"/>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8946" name="Line 51"/>
          <p:cNvSpPr>
            <a:spLocks noChangeShapeType="1"/>
          </p:cNvSpPr>
          <p:nvPr/>
        </p:nvSpPr>
        <p:spPr bwMode="auto">
          <a:xfrm>
            <a:off x="3471866" y="560069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7" name="Group 52"/>
          <p:cNvGrpSpPr>
            <a:grpSpLocks/>
          </p:cNvGrpSpPr>
          <p:nvPr/>
        </p:nvGrpSpPr>
        <p:grpSpPr bwMode="auto">
          <a:xfrm>
            <a:off x="2633666" y="3467096"/>
            <a:ext cx="990600" cy="461963"/>
            <a:chOff x="0" y="0"/>
            <a:chExt cx="1516" cy="291"/>
          </a:xfrm>
        </p:grpSpPr>
        <p:sp>
          <p:nvSpPr>
            <p:cNvPr id="38957" name="Text Box 53"/>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38958" name="Text Box 54"/>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8948" name="Line 55"/>
          <p:cNvSpPr>
            <a:spLocks noChangeShapeType="1"/>
          </p:cNvSpPr>
          <p:nvPr/>
        </p:nvSpPr>
        <p:spPr bwMode="auto">
          <a:xfrm>
            <a:off x="2024066" y="377189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8" name="Group 56"/>
          <p:cNvGrpSpPr>
            <a:grpSpLocks/>
          </p:cNvGrpSpPr>
          <p:nvPr/>
        </p:nvGrpSpPr>
        <p:grpSpPr bwMode="auto">
          <a:xfrm>
            <a:off x="2633666" y="4076696"/>
            <a:ext cx="990600" cy="482600"/>
            <a:chOff x="0" y="0"/>
            <a:chExt cx="1516" cy="304"/>
          </a:xfrm>
        </p:grpSpPr>
        <p:sp>
          <p:nvSpPr>
            <p:cNvPr id="38955" name="Text Box 57"/>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1</a:t>
              </a:r>
            </a:p>
          </p:txBody>
        </p:sp>
        <p:sp>
          <p:nvSpPr>
            <p:cNvPr id="38956" name="Text Box 58"/>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38950" name="Line 59"/>
          <p:cNvSpPr>
            <a:spLocks noChangeShapeType="1"/>
          </p:cNvSpPr>
          <p:nvPr/>
        </p:nvSpPr>
        <p:spPr bwMode="auto">
          <a:xfrm>
            <a:off x="2024066" y="4381496"/>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9" name="Group 60"/>
          <p:cNvGrpSpPr>
            <a:grpSpLocks/>
          </p:cNvGrpSpPr>
          <p:nvPr/>
        </p:nvGrpSpPr>
        <p:grpSpPr bwMode="auto">
          <a:xfrm>
            <a:off x="2633666" y="4686296"/>
            <a:ext cx="990600" cy="461963"/>
            <a:chOff x="0" y="0"/>
            <a:chExt cx="1516" cy="291"/>
          </a:xfrm>
        </p:grpSpPr>
        <p:sp>
          <p:nvSpPr>
            <p:cNvPr id="38953" name="Text Box 61"/>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38954" name="Text Box 62"/>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8952" name="Line 63"/>
          <p:cNvSpPr>
            <a:spLocks noChangeShapeType="1"/>
          </p:cNvSpPr>
          <p:nvPr/>
        </p:nvSpPr>
        <p:spPr bwMode="auto">
          <a:xfrm>
            <a:off x="2024066" y="4991096"/>
            <a:ext cx="609600" cy="0"/>
          </a:xfrm>
          <a:prstGeom prst="line">
            <a:avLst/>
          </a:prstGeom>
          <a:noFill/>
          <a:ln w="28575">
            <a:solidFill>
              <a:srgbClr val="00FF00"/>
            </a:solidFill>
            <a:round/>
            <a:headEnd/>
            <a:tailEnd type="triangle" w="med" len="med"/>
          </a:ln>
        </p:spPr>
        <p:txBody>
          <a:bodyPr wrap="none"/>
          <a:lstStyle/>
          <a:p>
            <a:endParaRPr lang="zh-CN" altLang="en-US"/>
          </a:p>
        </p:txBody>
      </p:sp>
      <p:sp>
        <p:nvSpPr>
          <p:cNvPr id="11" name="文本框 10">
            <a:extLst>
              <a:ext uri="{FF2B5EF4-FFF2-40B4-BE49-F238E27FC236}">
                <a16:creationId xmlns:a16="http://schemas.microsoft.com/office/drawing/2014/main" id="{A04E5599-A3DF-5050-B7CC-044EF4D7C4F5}"/>
              </a:ext>
            </a:extLst>
          </p:cNvPr>
          <p:cNvSpPr txBox="1"/>
          <p:nvPr/>
        </p:nvSpPr>
        <p:spPr>
          <a:xfrm>
            <a:off x="-465976" y="2977631"/>
            <a:ext cx="4677936" cy="461665"/>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mn-ea"/>
                <a:ea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9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9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9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2" grpId="0" animBg="1"/>
      <p:bldP spid="38944" grpId="0" animBg="1"/>
      <p:bldP spid="38946" grpId="0" animBg="1"/>
      <p:bldP spid="38948" grpId="0" animBg="1"/>
      <p:bldP spid="38950" grpId="0" animBg="1"/>
      <p:bldP spid="38952"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000100" y="3000372"/>
            <a:ext cx="3071834" cy="2286000"/>
            <a:chOff x="5334000" y="152400"/>
            <a:chExt cx="3505200" cy="2286000"/>
          </a:xfrm>
        </p:grpSpPr>
        <p:sp>
          <p:nvSpPr>
            <p:cNvPr id="39938" name="Line 2"/>
            <p:cNvSpPr>
              <a:spLocks noChangeShapeType="1"/>
            </p:cNvSpPr>
            <p:nvPr/>
          </p:nvSpPr>
          <p:spPr bwMode="auto">
            <a:xfrm flipH="1">
              <a:off x="5562600" y="381000"/>
              <a:ext cx="1295400" cy="6858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39" name="Line 3"/>
            <p:cNvSpPr>
              <a:spLocks noChangeShapeType="1"/>
            </p:cNvSpPr>
            <p:nvPr/>
          </p:nvSpPr>
          <p:spPr bwMode="auto">
            <a:xfrm>
              <a:off x="5715000" y="1524000"/>
              <a:ext cx="457200" cy="587375"/>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0" name="Line 4"/>
            <p:cNvSpPr>
              <a:spLocks noChangeShapeType="1"/>
            </p:cNvSpPr>
            <p:nvPr/>
          </p:nvSpPr>
          <p:spPr bwMode="auto">
            <a:xfrm>
              <a:off x="6629400" y="2209800"/>
              <a:ext cx="914400" cy="1588"/>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1" name="Line 5"/>
            <p:cNvSpPr>
              <a:spLocks noChangeShapeType="1"/>
            </p:cNvSpPr>
            <p:nvPr/>
          </p:nvSpPr>
          <p:spPr bwMode="auto">
            <a:xfrm flipH="1" flipV="1">
              <a:off x="7086600" y="533400"/>
              <a:ext cx="685800" cy="15240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2" name="Line 6"/>
            <p:cNvSpPr>
              <a:spLocks noChangeShapeType="1"/>
            </p:cNvSpPr>
            <p:nvPr/>
          </p:nvSpPr>
          <p:spPr bwMode="auto">
            <a:xfrm>
              <a:off x="7315200" y="381000"/>
              <a:ext cx="1295400" cy="6858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3" name="Line 7"/>
            <p:cNvSpPr>
              <a:spLocks noChangeShapeType="1"/>
            </p:cNvSpPr>
            <p:nvPr/>
          </p:nvSpPr>
          <p:spPr bwMode="auto">
            <a:xfrm flipH="1" flipV="1">
              <a:off x="5791200" y="1295400"/>
              <a:ext cx="1828800" cy="7620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4" name="Line 8"/>
            <p:cNvSpPr>
              <a:spLocks noChangeShapeType="1"/>
            </p:cNvSpPr>
            <p:nvPr/>
          </p:nvSpPr>
          <p:spPr bwMode="auto">
            <a:xfrm flipH="1">
              <a:off x="6400800" y="1295400"/>
              <a:ext cx="1981200" cy="685800"/>
            </a:xfrm>
            <a:prstGeom prst="line">
              <a:avLst/>
            </a:prstGeom>
            <a:noFill/>
            <a:ln w="25400" cap="sq">
              <a:solidFill>
                <a:srgbClr val="000066"/>
              </a:solidFill>
              <a:round/>
              <a:headEnd/>
              <a:tailEnd type="triangle" w="med" len="lg"/>
            </a:ln>
          </p:spPr>
          <p:txBody>
            <a:bodyPr wrap="none" anchor="ctr"/>
            <a:lstStyle/>
            <a:p>
              <a:endParaRPr lang="zh-CN" altLang="en-US" i="0"/>
            </a:p>
          </p:txBody>
        </p:sp>
        <p:sp>
          <p:nvSpPr>
            <p:cNvPr id="39945" name="Oval 9"/>
            <p:cNvSpPr>
              <a:spLocks noChangeArrowheads="1"/>
            </p:cNvSpPr>
            <p:nvPr/>
          </p:nvSpPr>
          <p:spPr bwMode="auto">
            <a:xfrm>
              <a:off x="6858000" y="1524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dirty="0">
                  <a:solidFill>
                    <a:srgbClr val="000066"/>
                  </a:solidFill>
                  <a:latin typeface="Times New Roman" pitchFamily="18" charset="0"/>
                </a:rPr>
                <a:t>A</a:t>
              </a:r>
              <a:endParaRPr lang="en-US" altLang="zh-CN" i="0" dirty="0">
                <a:latin typeface="Times New Roman" pitchFamily="18" charset="0"/>
              </a:endParaRPr>
            </a:p>
          </p:txBody>
        </p:sp>
        <p:sp>
          <p:nvSpPr>
            <p:cNvPr id="39946" name="Oval 10"/>
            <p:cNvSpPr>
              <a:spLocks noChangeArrowheads="1"/>
            </p:cNvSpPr>
            <p:nvPr/>
          </p:nvSpPr>
          <p:spPr bwMode="auto">
            <a:xfrm>
              <a:off x="5334000" y="10668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a:solidFill>
                    <a:srgbClr val="000066"/>
                  </a:solidFill>
                  <a:latin typeface="Times New Roman" pitchFamily="18" charset="0"/>
                </a:rPr>
                <a:t>B</a:t>
              </a:r>
              <a:endParaRPr lang="en-US" altLang="zh-CN" i="0">
                <a:latin typeface="Times New Roman" pitchFamily="18" charset="0"/>
              </a:endParaRPr>
            </a:p>
          </p:txBody>
        </p:sp>
        <p:sp>
          <p:nvSpPr>
            <p:cNvPr id="39947" name="Oval 11"/>
            <p:cNvSpPr>
              <a:spLocks noChangeArrowheads="1"/>
            </p:cNvSpPr>
            <p:nvPr/>
          </p:nvSpPr>
          <p:spPr bwMode="auto">
            <a:xfrm>
              <a:off x="8382000" y="10668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a:solidFill>
                    <a:srgbClr val="000066"/>
                  </a:solidFill>
                  <a:latin typeface="Times New Roman" pitchFamily="18" charset="0"/>
                </a:rPr>
                <a:t>E</a:t>
              </a:r>
              <a:endParaRPr lang="en-US" altLang="zh-CN" i="0">
                <a:latin typeface="Times New Roman" pitchFamily="18" charset="0"/>
              </a:endParaRPr>
            </a:p>
          </p:txBody>
        </p:sp>
        <p:sp>
          <p:nvSpPr>
            <p:cNvPr id="39948" name="Oval 12"/>
            <p:cNvSpPr>
              <a:spLocks noChangeArrowheads="1"/>
            </p:cNvSpPr>
            <p:nvPr/>
          </p:nvSpPr>
          <p:spPr bwMode="auto">
            <a:xfrm>
              <a:off x="6172200" y="19812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a:solidFill>
                    <a:srgbClr val="000066"/>
                  </a:solidFill>
                  <a:latin typeface="Times New Roman" pitchFamily="18" charset="0"/>
                </a:rPr>
                <a:t>C</a:t>
              </a:r>
              <a:endParaRPr lang="en-US" altLang="zh-CN" i="0">
                <a:latin typeface="Times New Roman" pitchFamily="18" charset="0"/>
              </a:endParaRPr>
            </a:p>
          </p:txBody>
        </p:sp>
        <p:sp>
          <p:nvSpPr>
            <p:cNvPr id="39949" name="Oval 13"/>
            <p:cNvSpPr>
              <a:spLocks noChangeArrowheads="1"/>
            </p:cNvSpPr>
            <p:nvPr/>
          </p:nvSpPr>
          <p:spPr bwMode="auto">
            <a:xfrm>
              <a:off x="7543800" y="1981200"/>
              <a:ext cx="457200" cy="457200"/>
            </a:xfrm>
            <a:prstGeom prst="ellipse">
              <a:avLst/>
            </a:prstGeom>
            <a:solidFill>
              <a:srgbClr val="A7E2FF">
                <a:alpha val="50195"/>
              </a:srgbClr>
            </a:solidFill>
            <a:ln w="25400" cap="sq">
              <a:solidFill>
                <a:srgbClr val="000080"/>
              </a:solidFill>
              <a:round/>
              <a:headEnd/>
              <a:tailEnd/>
            </a:ln>
          </p:spPr>
          <p:txBody>
            <a:bodyPr wrap="none" anchor="ctr"/>
            <a:lstStyle/>
            <a:p>
              <a:pPr algn="ctr" eaLnBrk="1" hangingPunct="1">
                <a:buFont typeface="Arial" pitchFamily="34" charset="0"/>
                <a:buNone/>
              </a:pPr>
              <a:r>
                <a:rPr lang="en-US" altLang="zh-CN" sz="3600" b="1" i="0">
                  <a:solidFill>
                    <a:srgbClr val="000066"/>
                  </a:solidFill>
                  <a:latin typeface="Times New Roman" pitchFamily="18" charset="0"/>
                </a:rPr>
                <a:t>D</a:t>
              </a:r>
              <a:endParaRPr lang="en-US" altLang="zh-CN" i="0">
                <a:latin typeface="Times New Roman" pitchFamily="18" charset="0"/>
              </a:endParaRPr>
            </a:p>
          </p:txBody>
        </p:sp>
      </p:grpSp>
      <p:sp>
        <p:nvSpPr>
          <p:cNvPr id="39981" name="Rectangle 45"/>
          <p:cNvSpPr>
            <a:spLocks noChangeArrowheads="1"/>
          </p:cNvSpPr>
          <p:nvPr/>
        </p:nvSpPr>
        <p:spPr bwMode="auto">
          <a:xfrm>
            <a:off x="642910" y="1285860"/>
            <a:ext cx="8001056" cy="1157817"/>
          </a:xfrm>
          <a:prstGeom prst="rect">
            <a:avLst/>
          </a:prstGeom>
          <a:noFill/>
          <a:ln w="9525">
            <a:noFill/>
            <a:miter lim="800000"/>
            <a:headEnd/>
            <a:tailEnd/>
          </a:ln>
        </p:spPr>
        <p:txBody>
          <a:bodyPr wrap="square">
            <a:spAutoFit/>
          </a:bodyPr>
          <a:lstStyle/>
          <a:p>
            <a:pPr eaLnBrk="1" hangingPunct="1">
              <a:lnSpc>
                <a:spcPct val="130000"/>
              </a:lnSpc>
              <a:buFont typeface="Arial" pitchFamily="34" charset="0"/>
              <a:buNone/>
            </a:pPr>
            <a:r>
              <a:rPr lang="zh-CN" altLang="en-US" sz="2800" b="0" i="0" dirty="0">
                <a:latin typeface="+mn-ea"/>
                <a:ea typeface="+mn-ea"/>
              </a:rPr>
              <a:t>有向图的逆邻接表中，每个顶点链接的是指向该顶点的弧。</a:t>
            </a:r>
            <a:r>
              <a:rPr lang="en-US" altLang="zh-CN" sz="2800" b="0" i="0" dirty="0">
                <a:latin typeface="+mn-ea"/>
                <a:ea typeface="+mn-ea"/>
              </a:rPr>
              <a:t>(</a:t>
            </a:r>
            <a:r>
              <a:rPr lang="zh-CN" altLang="en-US" sz="2800" b="0" i="0" dirty="0">
                <a:latin typeface="+mn-ea"/>
                <a:ea typeface="+mn-ea"/>
              </a:rPr>
              <a:t>以该顶点为头的弧</a:t>
            </a:r>
            <a:r>
              <a:rPr lang="en-US" altLang="zh-CN" sz="2800" b="0" i="0" dirty="0">
                <a:latin typeface="+mn-ea"/>
                <a:ea typeface="+mn-ea"/>
              </a:rPr>
              <a:t>)</a:t>
            </a:r>
          </a:p>
        </p:txBody>
      </p:sp>
      <p:sp>
        <p:nvSpPr>
          <p:cNvPr id="47" name="Text Box 4"/>
          <p:cNvSpPr txBox="1">
            <a:spLocks noChangeArrowheads="1"/>
          </p:cNvSpPr>
          <p:nvPr/>
        </p:nvSpPr>
        <p:spPr bwMode="auto">
          <a:xfrm>
            <a:off x="457200"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有向图的逆邻接表</a:t>
            </a:r>
          </a:p>
        </p:txBody>
      </p:sp>
      <p:graphicFrame>
        <p:nvGraphicFramePr>
          <p:cNvPr id="2" name="Group 7">
            <a:extLst>
              <a:ext uri="{FF2B5EF4-FFF2-40B4-BE49-F238E27FC236}">
                <a16:creationId xmlns:a16="http://schemas.microsoft.com/office/drawing/2014/main" id="{18350CE6-C831-C747-6F20-FC17C0D12E56}"/>
              </a:ext>
            </a:extLst>
          </p:cNvPr>
          <p:cNvGraphicFramePr>
            <a:graphicFrameLocks noGrp="1"/>
          </p:cNvGraphicFramePr>
          <p:nvPr>
            <p:extLst>
              <p:ext uri="{D42A27DB-BD31-4B8C-83A1-F6EECF244321}">
                <p14:modId xmlns:p14="http://schemas.microsoft.com/office/powerpoint/2010/main" val="1635834768"/>
              </p:ext>
            </p:extLst>
          </p:nvPr>
        </p:nvGraphicFramePr>
        <p:xfrm>
          <a:off x="4428027" y="2657471"/>
          <a:ext cx="1295400" cy="2971801"/>
        </p:xfrm>
        <a:graphic>
          <a:graphicData uri="http://schemas.openxmlformats.org/drawingml/2006/table">
            <a:tbl>
              <a:tblPr/>
              <a:tblGrid>
                <a:gridCol w="7397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B</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C</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D</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E</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 name="Group 40">
            <a:extLst>
              <a:ext uri="{FF2B5EF4-FFF2-40B4-BE49-F238E27FC236}">
                <a16:creationId xmlns:a16="http://schemas.microsoft.com/office/drawing/2014/main" id="{C7BA5A2B-C327-42BA-83BE-466F50F2A742}"/>
              </a:ext>
            </a:extLst>
          </p:cNvPr>
          <p:cNvGrpSpPr>
            <a:grpSpLocks/>
          </p:cNvGrpSpPr>
          <p:nvPr/>
        </p:nvGrpSpPr>
        <p:grpSpPr bwMode="auto">
          <a:xfrm>
            <a:off x="7628427" y="3876671"/>
            <a:ext cx="990600" cy="461963"/>
            <a:chOff x="0" y="0"/>
            <a:chExt cx="1516" cy="291"/>
          </a:xfrm>
        </p:grpSpPr>
        <p:sp>
          <p:nvSpPr>
            <p:cNvPr id="4" name="Text Box 41">
              <a:extLst>
                <a:ext uri="{FF2B5EF4-FFF2-40B4-BE49-F238E27FC236}">
                  <a16:creationId xmlns:a16="http://schemas.microsoft.com/office/drawing/2014/main" id="{B0D4A2F3-28DE-9FDB-BDD0-F594C5B32F2F}"/>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4</a:t>
              </a:r>
            </a:p>
          </p:txBody>
        </p:sp>
        <p:sp>
          <p:nvSpPr>
            <p:cNvPr id="5" name="Text Box 42">
              <a:extLst>
                <a:ext uri="{FF2B5EF4-FFF2-40B4-BE49-F238E27FC236}">
                  <a16:creationId xmlns:a16="http://schemas.microsoft.com/office/drawing/2014/main" id="{D6B2F3A9-6DCC-B0CA-4B03-D5A997D10F33}"/>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6" name="Line 43">
            <a:extLst>
              <a:ext uri="{FF2B5EF4-FFF2-40B4-BE49-F238E27FC236}">
                <a16:creationId xmlns:a16="http://schemas.microsoft.com/office/drawing/2014/main" id="{48665037-A811-F86F-F80B-0A40EC45DE6B}"/>
              </a:ext>
            </a:extLst>
          </p:cNvPr>
          <p:cNvSpPr>
            <a:spLocks noChangeShapeType="1"/>
          </p:cNvSpPr>
          <p:nvPr/>
        </p:nvSpPr>
        <p:spPr bwMode="auto">
          <a:xfrm>
            <a:off x="7018827" y="418147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7" name="Group 44">
            <a:extLst>
              <a:ext uri="{FF2B5EF4-FFF2-40B4-BE49-F238E27FC236}">
                <a16:creationId xmlns:a16="http://schemas.microsoft.com/office/drawing/2014/main" id="{D22E2D77-CAC3-826C-03A3-CB144C7CCAA2}"/>
              </a:ext>
            </a:extLst>
          </p:cNvPr>
          <p:cNvGrpSpPr>
            <a:grpSpLocks/>
          </p:cNvGrpSpPr>
          <p:nvPr/>
        </p:nvGrpSpPr>
        <p:grpSpPr bwMode="auto">
          <a:xfrm>
            <a:off x="6180627" y="5095871"/>
            <a:ext cx="990600" cy="482600"/>
            <a:chOff x="0" y="0"/>
            <a:chExt cx="1516" cy="304"/>
          </a:xfrm>
        </p:grpSpPr>
        <p:sp>
          <p:nvSpPr>
            <p:cNvPr id="8" name="Text Box 45">
              <a:extLst>
                <a:ext uri="{FF2B5EF4-FFF2-40B4-BE49-F238E27FC236}">
                  <a16:creationId xmlns:a16="http://schemas.microsoft.com/office/drawing/2014/main" id="{519DB43F-95EB-A383-7D38-C8B3D54E5E51}"/>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9" name="Text Box 46">
              <a:extLst>
                <a:ext uri="{FF2B5EF4-FFF2-40B4-BE49-F238E27FC236}">
                  <a16:creationId xmlns:a16="http://schemas.microsoft.com/office/drawing/2014/main" id="{A4C1A05F-9A6A-655B-621D-426590012CF6}"/>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10" name="Line 47">
            <a:extLst>
              <a:ext uri="{FF2B5EF4-FFF2-40B4-BE49-F238E27FC236}">
                <a16:creationId xmlns:a16="http://schemas.microsoft.com/office/drawing/2014/main" id="{D6A2077C-6F6E-B25C-FF3B-DDB7E5F02D77}"/>
              </a:ext>
            </a:extLst>
          </p:cNvPr>
          <p:cNvSpPr>
            <a:spLocks noChangeShapeType="1"/>
          </p:cNvSpPr>
          <p:nvPr/>
        </p:nvSpPr>
        <p:spPr bwMode="auto">
          <a:xfrm>
            <a:off x="5571027" y="540067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5" name="Group 52">
            <a:extLst>
              <a:ext uri="{FF2B5EF4-FFF2-40B4-BE49-F238E27FC236}">
                <a16:creationId xmlns:a16="http://schemas.microsoft.com/office/drawing/2014/main" id="{96DD35AC-BA7C-B853-9824-A65BEEF31CDA}"/>
              </a:ext>
            </a:extLst>
          </p:cNvPr>
          <p:cNvGrpSpPr>
            <a:grpSpLocks/>
          </p:cNvGrpSpPr>
          <p:nvPr/>
        </p:nvGrpSpPr>
        <p:grpSpPr bwMode="auto">
          <a:xfrm>
            <a:off x="6180627" y="3267071"/>
            <a:ext cx="990600" cy="461963"/>
            <a:chOff x="0" y="0"/>
            <a:chExt cx="1516" cy="291"/>
          </a:xfrm>
        </p:grpSpPr>
        <p:sp>
          <p:nvSpPr>
            <p:cNvPr id="16" name="Text Box 53">
              <a:extLst>
                <a:ext uri="{FF2B5EF4-FFF2-40B4-BE49-F238E27FC236}">
                  <a16:creationId xmlns:a16="http://schemas.microsoft.com/office/drawing/2014/main" id="{95181F0E-BAEC-0DF0-F560-39339E2EE355}"/>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0</a:t>
              </a:r>
            </a:p>
          </p:txBody>
        </p:sp>
        <p:sp>
          <p:nvSpPr>
            <p:cNvPr id="17" name="Text Box 54">
              <a:extLst>
                <a:ext uri="{FF2B5EF4-FFF2-40B4-BE49-F238E27FC236}">
                  <a16:creationId xmlns:a16="http://schemas.microsoft.com/office/drawing/2014/main" id="{D2362744-8055-493B-1B6B-5B4E732B8440}"/>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sz="2400" b="0" i="0" dirty="0">
                <a:latin typeface="+mn-ea"/>
                <a:ea typeface="+mn-ea"/>
              </a:endParaRPr>
            </a:p>
          </p:txBody>
        </p:sp>
      </p:grpSp>
      <p:sp>
        <p:nvSpPr>
          <p:cNvPr id="18" name="Line 55">
            <a:extLst>
              <a:ext uri="{FF2B5EF4-FFF2-40B4-BE49-F238E27FC236}">
                <a16:creationId xmlns:a16="http://schemas.microsoft.com/office/drawing/2014/main" id="{8AC2C795-02CD-FDD3-BE2C-6F46CBE90D99}"/>
              </a:ext>
            </a:extLst>
          </p:cNvPr>
          <p:cNvSpPr>
            <a:spLocks noChangeShapeType="1"/>
          </p:cNvSpPr>
          <p:nvPr/>
        </p:nvSpPr>
        <p:spPr bwMode="auto">
          <a:xfrm>
            <a:off x="5571027" y="357187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19" name="Group 56">
            <a:extLst>
              <a:ext uri="{FF2B5EF4-FFF2-40B4-BE49-F238E27FC236}">
                <a16:creationId xmlns:a16="http://schemas.microsoft.com/office/drawing/2014/main" id="{E74B5ABF-9028-CB53-D3E0-06CFEFB87D1F}"/>
              </a:ext>
            </a:extLst>
          </p:cNvPr>
          <p:cNvGrpSpPr>
            <a:grpSpLocks/>
          </p:cNvGrpSpPr>
          <p:nvPr/>
        </p:nvGrpSpPr>
        <p:grpSpPr bwMode="auto">
          <a:xfrm>
            <a:off x="6180627" y="3876671"/>
            <a:ext cx="990600" cy="482600"/>
            <a:chOff x="0" y="0"/>
            <a:chExt cx="1516" cy="304"/>
          </a:xfrm>
        </p:grpSpPr>
        <p:sp>
          <p:nvSpPr>
            <p:cNvPr id="20" name="Text Box 57">
              <a:extLst>
                <a:ext uri="{FF2B5EF4-FFF2-40B4-BE49-F238E27FC236}">
                  <a16:creationId xmlns:a16="http://schemas.microsoft.com/office/drawing/2014/main" id="{79F5B1EA-A4BF-DF59-62AB-A95CC4AEFCD1}"/>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1</a:t>
              </a:r>
            </a:p>
          </p:txBody>
        </p:sp>
        <p:sp>
          <p:nvSpPr>
            <p:cNvPr id="21" name="Text Box 58">
              <a:extLst>
                <a:ext uri="{FF2B5EF4-FFF2-40B4-BE49-F238E27FC236}">
                  <a16:creationId xmlns:a16="http://schemas.microsoft.com/office/drawing/2014/main" id="{9DBE4D39-27B7-0E69-C67D-59482D203B1F}"/>
                </a:ext>
              </a:extLst>
            </p:cNvPr>
            <p:cNvSpPr txBox="1">
              <a:spLocks noChangeArrowheads="1"/>
            </p:cNvSpPr>
            <p:nvPr/>
          </p:nvSpPr>
          <p:spPr bwMode="auto">
            <a:xfrm>
              <a:off x="889" y="0"/>
              <a:ext cx="627" cy="304"/>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a:p>
          </p:txBody>
        </p:sp>
      </p:grpSp>
      <p:sp>
        <p:nvSpPr>
          <p:cNvPr id="22" name="Line 59">
            <a:extLst>
              <a:ext uri="{FF2B5EF4-FFF2-40B4-BE49-F238E27FC236}">
                <a16:creationId xmlns:a16="http://schemas.microsoft.com/office/drawing/2014/main" id="{063DFB93-7A2F-62A1-4802-D8B20B693D39}"/>
              </a:ext>
            </a:extLst>
          </p:cNvPr>
          <p:cNvSpPr>
            <a:spLocks noChangeShapeType="1"/>
          </p:cNvSpPr>
          <p:nvPr/>
        </p:nvSpPr>
        <p:spPr bwMode="auto">
          <a:xfrm>
            <a:off x="5571027" y="418147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23" name="Group 60">
            <a:extLst>
              <a:ext uri="{FF2B5EF4-FFF2-40B4-BE49-F238E27FC236}">
                <a16:creationId xmlns:a16="http://schemas.microsoft.com/office/drawing/2014/main" id="{924EFDF1-0A36-5798-30DC-E806AF53DE3D}"/>
              </a:ext>
            </a:extLst>
          </p:cNvPr>
          <p:cNvGrpSpPr>
            <a:grpSpLocks/>
          </p:cNvGrpSpPr>
          <p:nvPr/>
        </p:nvGrpSpPr>
        <p:grpSpPr bwMode="auto">
          <a:xfrm>
            <a:off x="6180627" y="4486271"/>
            <a:ext cx="990600" cy="461963"/>
            <a:chOff x="0" y="0"/>
            <a:chExt cx="1516" cy="291"/>
          </a:xfrm>
        </p:grpSpPr>
        <p:sp>
          <p:nvSpPr>
            <p:cNvPr id="24" name="Text Box 61">
              <a:extLst>
                <a:ext uri="{FF2B5EF4-FFF2-40B4-BE49-F238E27FC236}">
                  <a16:creationId xmlns:a16="http://schemas.microsoft.com/office/drawing/2014/main" id="{6A87B42C-4A38-3F3F-F9D5-9AD3EF5C46BB}"/>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2</a:t>
              </a:r>
            </a:p>
          </p:txBody>
        </p:sp>
        <p:sp>
          <p:nvSpPr>
            <p:cNvPr id="25" name="Text Box 62">
              <a:extLst>
                <a:ext uri="{FF2B5EF4-FFF2-40B4-BE49-F238E27FC236}">
                  <a16:creationId xmlns:a16="http://schemas.microsoft.com/office/drawing/2014/main" id="{B7C65419-8CA4-5DEC-4CC2-D81B73D4CD23}"/>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26" name="Line 63">
            <a:extLst>
              <a:ext uri="{FF2B5EF4-FFF2-40B4-BE49-F238E27FC236}">
                <a16:creationId xmlns:a16="http://schemas.microsoft.com/office/drawing/2014/main" id="{834686FF-2314-3D26-D78B-21E1FB818D03}"/>
              </a:ext>
            </a:extLst>
          </p:cNvPr>
          <p:cNvSpPr>
            <a:spLocks noChangeShapeType="1"/>
          </p:cNvSpPr>
          <p:nvPr/>
        </p:nvSpPr>
        <p:spPr bwMode="auto">
          <a:xfrm>
            <a:off x="5571027" y="4791071"/>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27" name="Group 52">
            <a:extLst>
              <a:ext uri="{FF2B5EF4-FFF2-40B4-BE49-F238E27FC236}">
                <a16:creationId xmlns:a16="http://schemas.microsoft.com/office/drawing/2014/main" id="{DD05880F-14CD-05D5-B7D7-16A3DF2B9D49}"/>
              </a:ext>
            </a:extLst>
          </p:cNvPr>
          <p:cNvGrpSpPr>
            <a:grpSpLocks/>
          </p:cNvGrpSpPr>
          <p:nvPr/>
        </p:nvGrpSpPr>
        <p:grpSpPr bwMode="auto">
          <a:xfrm>
            <a:off x="6189712" y="2636912"/>
            <a:ext cx="990600" cy="461963"/>
            <a:chOff x="0" y="0"/>
            <a:chExt cx="1516" cy="291"/>
          </a:xfrm>
        </p:grpSpPr>
        <p:sp>
          <p:nvSpPr>
            <p:cNvPr id="28" name="Text Box 53">
              <a:extLst>
                <a:ext uri="{FF2B5EF4-FFF2-40B4-BE49-F238E27FC236}">
                  <a16:creationId xmlns:a16="http://schemas.microsoft.com/office/drawing/2014/main" id="{42F3AB0E-9291-1608-7BFF-899EE276D043}"/>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3</a:t>
              </a:r>
            </a:p>
          </p:txBody>
        </p:sp>
        <p:sp>
          <p:nvSpPr>
            <p:cNvPr id="29" name="Text Box 54">
              <a:extLst>
                <a:ext uri="{FF2B5EF4-FFF2-40B4-BE49-F238E27FC236}">
                  <a16:creationId xmlns:a16="http://schemas.microsoft.com/office/drawing/2014/main" id="{8419335B-05E5-AA3C-52A5-BC4ACC095502}"/>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0" name="Line 55">
            <a:extLst>
              <a:ext uri="{FF2B5EF4-FFF2-40B4-BE49-F238E27FC236}">
                <a16:creationId xmlns:a16="http://schemas.microsoft.com/office/drawing/2014/main" id="{C3349FE9-F833-10F7-FC07-7148F05ED495}"/>
              </a:ext>
            </a:extLst>
          </p:cNvPr>
          <p:cNvSpPr>
            <a:spLocks noChangeShapeType="1"/>
          </p:cNvSpPr>
          <p:nvPr/>
        </p:nvSpPr>
        <p:spPr bwMode="auto">
          <a:xfrm>
            <a:off x="5580112" y="2941712"/>
            <a:ext cx="609600" cy="0"/>
          </a:xfrm>
          <a:prstGeom prst="line">
            <a:avLst/>
          </a:prstGeom>
          <a:noFill/>
          <a:ln w="28575">
            <a:solidFill>
              <a:srgbClr val="00FF00"/>
            </a:solidFill>
            <a:round/>
            <a:headEnd/>
            <a:tailEnd type="triangle" w="med" len="med"/>
          </a:ln>
        </p:spPr>
        <p:txBody>
          <a:bodyPr wrap="none"/>
          <a:lstStyle/>
          <a:p>
            <a:endParaRPr lang="zh-CN" altLang="en-US"/>
          </a:p>
        </p:txBody>
      </p:sp>
      <p:grpSp>
        <p:nvGrpSpPr>
          <p:cNvPr id="31" name="Group 52">
            <a:extLst>
              <a:ext uri="{FF2B5EF4-FFF2-40B4-BE49-F238E27FC236}">
                <a16:creationId xmlns:a16="http://schemas.microsoft.com/office/drawing/2014/main" id="{270957B2-668E-B3EB-81CB-66596A591B92}"/>
              </a:ext>
            </a:extLst>
          </p:cNvPr>
          <p:cNvGrpSpPr>
            <a:grpSpLocks/>
          </p:cNvGrpSpPr>
          <p:nvPr/>
        </p:nvGrpSpPr>
        <p:grpSpPr bwMode="auto">
          <a:xfrm>
            <a:off x="7628427" y="3233974"/>
            <a:ext cx="990600" cy="419966"/>
            <a:chOff x="0" y="0"/>
            <a:chExt cx="1516" cy="291"/>
          </a:xfrm>
        </p:grpSpPr>
        <p:sp>
          <p:nvSpPr>
            <p:cNvPr id="32" name="Text Box 53">
              <a:extLst>
                <a:ext uri="{FF2B5EF4-FFF2-40B4-BE49-F238E27FC236}">
                  <a16:creationId xmlns:a16="http://schemas.microsoft.com/office/drawing/2014/main" id="{53AB122B-244B-050F-8345-718ED767D791}"/>
                </a:ext>
              </a:extLst>
            </p:cNvPr>
            <p:cNvSpPr txBox="1">
              <a:spLocks noChangeArrowheads="1"/>
            </p:cNvSpPr>
            <p:nvPr/>
          </p:nvSpPr>
          <p:spPr bwMode="auto">
            <a:xfrm>
              <a:off x="0" y="0"/>
              <a:ext cx="889"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3</a:t>
              </a:r>
            </a:p>
          </p:txBody>
        </p:sp>
        <p:sp>
          <p:nvSpPr>
            <p:cNvPr id="33" name="Text Box 54">
              <a:extLst>
                <a:ext uri="{FF2B5EF4-FFF2-40B4-BE49-F238E27FC236}">
                  <a16:creationId xmlns:a16="http://schemas.microsoft.com/office/drawing/2014/main" id="{4458CC16-A902-3B5A-1873-4F01DAFDA35C}"/>
                </a:ext>
              </a:extLst>
            </p:cNvPr>
            <p:cNvSpPr txBox="1">
              <a:spLocks noChangeArrowheads="1"/>
            </p:cNvSpPr>
            <p:nvPr/>
          </p:nvSpPr>
          <p:spPr bwMode="auto">
            <a:xfrm>
              <a:off x="889" y="0"/>
              <a:ext cx="627" cy="291"/>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400" b="0" i="0" dirty="0">
                  <a:latin typeface="+mn-ea"/>
                  <a:ea typeface="+mn-ea"/>
                </a:rPr>
                <a:t>^</a:t>
              </a:r>
            </a:p>
          </p:txBody>
        </p:sp>
      </p:grpSp>
      <p:sp>
        <p:nvSpPr>
          <p:cNvPr id="34" name="Line 55">
            <a:extLst>
              <a:ext uri="{FF2B5EF4-FFF2-40B4-BE49-F238E27FC236}">
                <a16:creationId xmlns:a16="http://schemas.microsoft.com/office/drawing/2014/main" id="{E3936352-18C3-A2DE-9484-05E5D6115772}"/>
              </a:ext>
            </a:extLst>
          </p:cNvPr>
          <p:cNvSpPr>
            <a:spLocks noChangeShapeType="1"/>
          </p:cNvSpPr>
          <p:nvPr/>
        </p:nvSpPr>
        <p:spPr bwMode="auto">
          <a:xfrm>
            <a:off x="7018827" y="3517776"/>
            <a:ext cx="609600" cy="0"/>
          </a:xfrm>
          <a:prstGeom prst="line">
            <a:avLst/>
          </a:prstGeom>
          <a:noFill/>
          <a:ln w="28575">
            <a:solidFill>
              <a:srgbClr val="00FF00"/>
            </a:solidFill>
            <a:round/>
            <a:headEnd/>
            <a:tailEnd type="triangle" w="med" len="med"/>
          </a:ln>
        </p:spPr>
        <p:txBody>
          <a:bodyPr wrap="none"/>
          <a:lstStyle/>
          <a:p>
            <a:endParaRPr lang="zh-CN" altLang="en-US"/>
          </a:p>
        </p:txBody>
      </p:sp>
      <p:sp>
        <p:nvSpPr>
          <p:cNvPr id="35" name="文本框 34">
            <a:extLst>
              <a:ext uri="{FF2B5EF4-FFF2-40B4-BE49-F238E27FC236}">
                <a16:creationId xmlns:a16="http://schemas.microsoft.com/office/drawing/2014/main" id="{DD98A779-9012-A203-5FFF-515C8D4A3B94}"/>
              </a:ext>
            </a:extLst>
          </p:cNvPr>
          <p:cNvSpPr txBox="1"/>
          <p:nvPr/>
        </p:nvSpPr>
        <p:spPr>
          <a:xfrm>
            <a:off x="4608555" y="5177925"/>
            <a:ext cx="4677936" cy="461665"/>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mn-ea"/>
                <a:ea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8" grpId="0" animBg="1"/>
      <p:bldP spid="22" grpId="0" animBg="1"/>
      <p:bldP spid="26" grpId="0" animBg="1"/>
      <p:bldP spid="30" grpId="0" animBg="1"/>
      <p:bldP spid="34" grpId="0" animBg="1"/>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28670" y="1071546"/>
            <a:ext cx="8291802" cy="685800"/>
          </a:xfrm>
        </p:spPr>
        <p:txBody>
          <a:bodyPr/>
          <a:lstStyle/>
          <a:p>
            <a:pPr algn="l" eaLnBrk="1" hangingPunct="1"/>
            <a:r>
              <a:rPr lang="zh-CN" altLang="en-US" sz="3200" dirty="0">
                <a:latin typeface="黑体" pitchFamily="49" charset="-122"/>
                <a:ea typeface="黑体" pitchFamily="49" charset="-122"/>
              </a:rPr>
              <a:t>三、十字链表(</a:t>
            </a:r>
            <a:r>
              <a:rPr lang="en-US" altLang="zh-CN" sz="3200" dirty="0">
                <a:latin typeface="黑体" pitchFamily="49" charset="-122"/>
                <a:ea typeface="黑体" pitchFamily="49" charset="-122"/>
              </a:rPr>
              <a:t>Orthogonal List</a:t>
            </a:r>
            <a:r>
              <a:rPr lang="zh-CN" altLang="en-US" sz="3200" dirty="0">
                <a:latin typeface="黑体" pitchFamily="49" charset="-122"/>
                <a:ea typeface="黑体" pitchFamily="49" charset="-122"/>
              </a:rPr>
              <a:t>)</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跳过）</a:t>
            </a:r>
          </a:p>
        </p:txBody>
      </p:sp>
      <p:sp>
        <p:nvSpPr>
          <p:cNvPr id="40964" name="Text Box 4"/>
          <p:cNvSpPr txBox="1">
            <a:spLocks noChangeArrowheads="1"/>
          </p:cNvSpPr>
          <p:nvPr/>
        </p:nvSpPr>
        <p:spPr bwMode="auto">
          <a:xfrm>
            <a:off x="61439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图的存储结构</a:t>
            </a:r>
          </a:p>
        </p:txBody>
      </p:sp>
      <p:sp>
        <p:nvSpPr>
          <p:cNvPr id="40965" name="Rectangle 5"/>
          <p:cNvSpPr>
            <a:spLocks noGrp="1" noChangeArrowheads="1"/>
          </p:cNvSpPr>
          <p:nvPr>
            <p:ph type="body" idx="1"/>
          </p:nvPr>
        </p:nvSpPr>
        <p:spPr>
          <a:xfrm>
            <a:off x="595346" y="1909746"/>
            <a:ext cx="8763000" cy="1590692"/>
          </a:xfrm>
        </p:spPr>
        <p:txBody>
          <a:bodyPr/>
          <a:lstStyle/>
          <a:p>
            <a:pPr eaLnBrk="1" hangingPunct="1">
              <a:spcBef>
                <a:spcPct val="30000"/>
              </a:spcBef>
            </a:pPr>
            <a:r>
              <a:rPr lang="zh-CN" altLang="en-US" dirty="0">
                <a:latin typeface="黑体" pitchFamily="49" charset="-122"/>
                <a:ea typeface="黑体" pitchFamily="49" charset="-122"/>
              </a:rPr>
              <a:t>十字链表是</a:t>
            </a:r>
            <a:r>
              <a:rPr lang="zh-CN" altLang="en-US" dirty="0">
                <a:solidFill>
                  <a:schemeClr val="hlink"/>
                </a:solidFill>
                <a:latin typeface="黑体" pitchFamily="49" charset="-122"/>
                <a:ea typeface="黑体" pitchFamily="49" charset="-122"/>
              </a:rPr>
              <a:t>有向图的另一种存储结构</a:t>
            </a:r>
          </a:p>
          <a:p>
            <a:pPr eaLnBrk="1" hangingPunct="1">
              <a:spcBef>
                <a:spcPct val="30000"/>
              </a:spcBef>
            </a:pPr>
            <a:r>
              <a:rPr lang="zh-CN" altLang="en-US" dirty="0">
                <a:latin typeface="黑体" pitchFamily="49" charset="-122"/>
                <a:ea typeface="黑体" pitchFamily="49" charset="-122"/>
              </a:rPr>
              <a:t>十字链表是将有向图的邻接表和逆邻接表结合起来的一种存储结构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0108" y="1123968"/>
            <a:ext cx="7543800" cy="685800"/>
          </a:xfrm>
        </p:spPr>
        <p:txBody>
          <a:bodyPr/>
          <a:lstStyle/>
          <a:p>
            <a:pPr algn="l" eaLnBrk="1" hangingPunct="1"/>
            <a:r>
              <a:rPr lang="zh-CN" altLang="en-US" sz="3200" dirty="0">
                <a:latin typeface="黑体" pitchFamily="49" charset="-122"/>
                <a:ea typeface="黑体" pitchFamily="49" charset="-122"/>
              </a:rPr>
              <a:t>三、十字链表</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结点结构</a:t>
            </a:r>
            <a:r>
              <a:rPr lang="en-US" altLang="zh-CN" sz="3200" dirty="0">
                <a:latin typeface="黑体" pitchFamily="49" charset="-122"/>
                <a:ea typeface="黑体" pitchFamily="49" charset="-122"/>
              </a:rPr>
              <a:t>)</a:t>
            </a:r>
          </a:p>
        </p:txBody>
      </p:sp>
      <p:sp>
        <p:nvSpPr>
          <p:cNvPr id="41989" name="Rectangle 5"/>
          <p:cNvSpPr>
            <a:spLocks noGrp="1" noChangeArrowheads="1"/>
          </p:cNvSpPr>
          <p:nvPr>
            <p:ph type="body" idx="1"/>
          </p:nvPr>
        </p:nvSpPr>
        <p:spPr>
          <a:xfrm>
            <a:off x="523908" y="1962168"/>
            <a:ext cx="8763000" cy="4038600"/>
          </a:xfrm>
        </p:spPr>
        <p:txBody>
          <a:bodyPr/>
          <a:lstStyle/>
          <a:p>
            <a:pPr eaLnBrk="1" hangingPunct="1">
              <a:spcBef>
                <a:spcPct val="0"/>
              </a:spcBef>
            </a:pPr>
            <a:r>
              <a:rPr lang="zh-CN" altLang="en-US" dirty="0">
                <a:latin typeface="黑体" pitchFamily="49" charset="-122"/>
                <a:ea typeface="黑体" pitchFamily="49" charset="-122"/>
              </a:rPr>
              <a:t>弧的结点结构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tailvex</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弧尾顶点的位置</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headvex</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弧头顶点的位置</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tlink</a:t>
            </a:r>
            <a:r>
              <a:rPr lang="en-US" altLang="zh-CN" dirty="0">
                <a:latin typeface="黑体" pitchFamily="49" charset="-122"/>
                <a:ea typeface="黑体" pitchFamily="49" charset="-122"/>
              </a:rPr>
              <a:t>;  // </a:t>
            </a:r>
            <a:r>
              <a:rPr lang="zh-CN" altLang="en-US" dirty="0">
                <a:latin typeface="黑体" pitchFamily="49" charset="-122"/>
                <a:ea typeface="黑体" pitchFamily="49" charset="-122"/>
              </a:rPr>
              <a:t>指向弧尾相同的下一条弧</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hlink</a:t>
            </a:r>
            <a:r>
              <a:rPr lang="en-US" altLang="zh-CN" dirty="0">
                <a:latin typeface="黑体" pitchFamily="49" charset="-122"/>
                <a:ea typeface="黑体" pitchFamily="49" charset="-122"/>
              </a:rPr>
              <a:t>;  // </a:t>
            </a:r>
            <a:r>
              <a:rPr lang="zh-CN" altLang="en-US" dirty="0">
                <a:latin typeface="黑体" pitchFamily="49" charset="-122"/>
                <a:ea typeface="黑体" pitchFamily="49" charset="-122"/>
              </a:rPr>
              <a:t>指向弧头相同的下一条弧</a:t>
            </a:r>
          </a:p>
          <a:p>
            <a:pPr eaLnBrk="1" hangingPunct="1">
              <a:spcBef>
                <a:spcPct val="0"/>
              </a:spcBef>
              <a:buFont typeface="Wingdings" pitchFamily="2" charset="2"/>
              <a:buNone/>
            </a:pPr>
            <a:r>
              <a:rPr lang="en-US" altLang="zh-CN" dirty="0">
                <a:latin typeface="黑体" pitchFamily="49" charset="-122"/>
                <a:ea typeface="黑体" pitchFamily="49" charset="-122"/>
              </a:rPr>
              <a:t>  info;   // </a:t>
            </a:r>
            <a:r>
              <a:rPr lang="zh-CN" altLang="en-US" dirty="0">
                <a:latin typeface="黑体" pitchFamily="49" charset="-122"/>
                <a:ea typeface="黑体" pitchFamily="49" charset="-122"/>
              </a:rPr>
              <a:t>该弧相关信息的指针或权值</a:t>
            </a:r>
          </a:p>
        </p:txBody>
      </p:sp>
      <p:grpSp>
        <p:nvGrpSpPr>
          <p:cNvPr id="2" name="Group 7"/>
          <p:cNvGrpSpPr>
            <a:grpSpLocks/>
          </p:cNvGrpSpPr>
          <p:nvPr/>
        </p:nvGrpSpPr>
        <p:grpSpPr bwMode="auto">
          <a:xfrm>
            <a:off x="1285852" y="5072074"/>
            <a:ext cx="6629400" cy="523876"/>
            <a:chOff x="0" y="0"/>
            <a:chExt cx="3648" cy="330"/>
          </a:xfrm>
        </p:grpSpPr>
        <p:sp>
          <p:nvSpPr>
            <p:cNvPr id="41992" name="Text Box 8"/>
            <p:cNvSpPr txBox="1">
              <a:spLocks noChangeArrowheads="1"/>
            </p:cNvSpPr>
            <p:nvPr/>
          </p:nvSpPr>
          <p:spPr bwMode="auto">
            <a:xfrm>
              <a:off x="0" y="0"/>
              <a:ext cx="768"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dirty="0" err="1"/>
                <a:t>tailvex</a:t>
              </a:r>
              <a:endParaRPr lang="en-US" altLang="zh-CN" sz="2800" i="0" dirty="0"/>
            </a:p>
          </p:txBody>
        </p:sp>
        <p:sp>
          <p:nvSpPr>
            <p:cNvPr id="41993" name="Text Box 9"/>
            <p:cNvSpPr txBox="1">
              <a:spLocks noChangeArrowheads="1"/>
            </p:cNvSpPr>
            <p:nvPr/>
          </p:nvSpPr>
          <p:spPr bwMode="auto">
            <a:xfrm>
              <a:off x="768" y="0"/>
              <a:ext cx="768"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a:t>headvex</a:t>
              </a:r>
            </a:p>
          </p:txBody>
        </p:sp>
        <p:sp>
          <p:nvSpPr>
            <p:cNvPr id="41994" name="Text Box 10"/>
            <p:cNvSpPr txBox="1">
              <a:spLocks noChangeArrowheads="1"/>
            </p:cNvSpPr>
            <p:nvPr/>
          </p:nvSpPr>
          <p:spPr bwMode="auto">
            <a:xfrm>
              <a:off x="1536" y="0"/>
              <a:ext cx="768"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a:t>hlink</a:t>
              </a:r>
            </a:p>
          </p:txBody>
        </p:sp>
        <p:sp>
          <p:nvSpPr>
            <p:cNvPr id="41995" name="Text Box 11"/>
            <p:cNvSpPr txBox="1">
              <a:spLocks noChangeArrowheads="1"/>
            </p:cNvSpPr>
            <p:nvPr/>
          </p:nvSpPr>
          <p:spPr bwMode="auto">
            <a:xfrm>
              <a:off x="2304" y="0"/>
              <a:ext cx="770"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a:t>tlink</a:t>
              </a:r>
            </a:p>
          </p:txBody>
        </p:sp>
        <p:sp>
          <p:nvSpPr>
            <p:cNvPr id="41996" name="Text Box 12"/>
            <p:cNvSpPr txBox="1">
              <a:spLocks noChangeArrowheads="1"/>
            </p:cNvSpPr>
            <p:nvPr/>
          </p:nvSpPr>
          <p:spPr bwMode="auto">
            <a:xfrm>
              <a:off x="3072" y="0"/>
              <a:ext cx="576"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a:t>info</a:t>
              </a:r>
            </a:p>
          </p:txBody>
        </p:sp>
      </p:grpSp>
      <p:sp>
        <p:nvSpPr>
          <p:cNvPr id="13" name="Text Box 4"/>
          <p:cNvSpPr txBox="1">
            <a:spLocks noChangeArrowheads="1"/>
          </p:cNvSpPr>
          <p:nvPr/>
        </p:nvSpPr>
        <p:spPr bwMode="auto">
          <a:xfrm>
            <a:off x="61439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28670" y="1142984"/>
            <a:ext cx="7543800" cy="685800"/>
          </a:xfrm>
        </p:spPr>
        <p:txBody>
          <a:bodyPr/>
          <a:lstStyle/>
          <a:p>
            <a:pPr algn="l" eaLnBrk="1" hangingPunct="1"/>
            <a:r>
              <a:rPr lang="zh-CN" altLang="en-US" sz="3200" dirty="0">
                <a:latin typeface="黑体" pitchFamily="49" charset="-122"/>
                <a:ea typeface="黑体" pitchFamily="49" charset="-122"/>
              </a:rPr>
              <a:t>三、十字链表</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结点结构</a:t>
            </a:r>
            <a:r>
              <a:rPr lang="en-US" altLang="zh-CN" sz="3200" dirty="0">
                <a:latin typeface="黑体" pitchFamily="49" charset="-122"/>
                <a:ea typeface="黑体" pitchFamily="49" charset="-122"/>
              </a:rPr>
              <a:t>)</a:t>
            </a:r>
          </a:p>
        </p:txBody>
      </p:sp>
      <p:sp>
        <p:nvSpPr>
          <p:cNvPr id="43013" name="Rectangle 5"/>
          <p:cNvSpPr>
            <a:spLocks noGrp="1" noChangeArrowheads="1"/>
          </p:cNvSpPr>
          <p:nvPr>
            <p:ph type="body" idx="1"/>
          </p:nvPr>
        </p:nvSpPr>
        <p:spPr>
          <a:xfrm>
            <a:off x="571472" y="1857364"/>
            <a:ext cx="8763000" cy="2000264"/>
          </a:xfrm>
        </p:spPr>
        <p:txBody>
          <a:bodyPr/>
          <a:lstStyle/>
          <a:p>
            <a:pPr eaLnBrk="1" hangingPunct="1">
              <a:spcBef>
                <a:spcPct val="0"/>
              </a:spcBef>
            </a:pPr>
            <a:r>
              <a:rPr lang="zh-CN" altLang="en-US" dirty="0">
                <a:latin typeface="黑体" pitchFamily="49" charset="-122"/>
                <a:ea typeface="黑体" pitchFamily="49" charset="-122"/>
              </a:rPr>
              <a:t>顶点的结点结构</a:t>
            </a:r>
          </a:p>
          <a:p>
            <a:pPr eaLnBrk="1" hangingPunct="1">
              <a:spcBef>
                <a:spcPct val="0"/>
              </a:spcBef>
              <a:buFont typeface="Wingdings" pitchFamily="2" charset="2"/>
              <a:buNone/>
            </a:pPr>
            <a:r>
              <a:rPr lang="en-US" altLang="zh-CN" dirty="0">
                <a:latin typeface="黑体" pitchFamily="49" charset="-122"/>
                <a:ea typeface="黑体" pitchFamily="49" charset="-122"/>
              </a:rPr>
              <a:t>data;    // </a:t>
            </a:r>
            <a:r>
              <a:rPr lang="zh-CN" altLang="en-US" dirty="0">
                <a:latin typeface="黑体" pitchFamily="49" charset="-122"/>
                <a:ea typeface="黑体" pitchFamily="49" charset="-122"/>
              </a:rPr>
              <a:t>与顶点相关的信息</a:t>
            </a:r>
          </a:p>
          <a:p>
            <a:pPr eaLnBrk="1" hangingPunct="1">
              <a:spcBef>
                <a:spcPct val="0"/>
              </a:spcBef>
              <a:buFont typeface="Wingdings" pitchFamily="2" charset="2"/>
              <a:buNone/>
            </a:pPr>
            <a:r>
              <a:rPr lang="en-US" altLang="zh-CN" dirty="0" err="1">
                <a:latin typeface="黑体" pitchFamily="49" charset="-122"/>
                <a:ea typeface="黑体" pitchFamily="49" charset="-122"/>
              </a:rPr>
              <a:t>firstin</a:t>
            </a:r>
            <a:r>
              <a:rPr lang="en-US" altLang="zh-CN" dirty="0">
                <a:latin typeface="黑体" pitchFamily="49" charset="-122"/>
                <a:ea typeface="黑体" pitchFamily="49" charset="-122"/>
              </a:rPr>
              <a:t>; // </a:t>
            </a:r>
            <a:r>
              <a:rPr lang="zh-CN" altLang="en-US" dirty="0">
                <a:latin typeface="黑体" pitchFamily="49" charset="-122"/>
                <a:ea typeface="黑体" pitchFamily="49" charset="-122"/>
              </a:rPr>
              <a:t>指向以顶点为弧头的第一个弧结点</a:t>
            </a:r>
          </a:p>
          <a:p>
            <a:pPr eaLnBrk="1" hangingPunct="1">
              <a:spcBef>
                <a:spcPct val="0"/>
              </a:spcBef>
              <a:buFont typeface="Wingdings" pitchFamily="2" charset="2"/>
              <a:buNone/>
            </a:pPr>
            <a:r>
              <a:rPr lang="en-US" altLang="zh-CN" dirty="0" err="1">
                <a:latin typeface="黑体" pitchFamily="49" charset="-122"/>
                <a:ea typeface="黑体" pitchFamily="49" charset="-122"/>
              </a:rPr>
              <a:t>firstout</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指向以顶点为弧尾的第一个弧结点</a:t>
            </a:r>
          </a:p>
        </p:txBody>
      </p:sp>
      <p:grpSp>
        <p:nvGrpSpPr>
          <p:cNvPr id="2" name="Group 7"/>
          <p:cNvGrpSpPr>
            <a:grpSpLocks/>
          </p:cNvGrpSpPr>
          <p:nvPr/>
        </p:nvGrpSpPr>
        <p:grpSpPr bwMode="auto">
          <a:xfrm>
            <a:off x="2857488" y="4357694"/>
            <a:ext cx="4883151" cy="523876"/>
            <a:chOff x="0" y="0"/>
            <a:chExt cx="3076" cy="330"/>
          </a:xfrm>
        </p:grpSpPr>
        <p:sp>
          <p:nvSpPr>
            <p:cNvPr id="43016" name="Text Box 8"/>
            <p:cNvSpPr txBox="1">
              <a:spLocks noChangeArrowheads="1"/>
            </p:cNvSpPr>
            <p:nvPr/>
          </p:nvSpPr>
          <p:spPr bwMode="auto">
            <a:xfrm>
              <a:off x="0" y="0"/>
              <a:ext cx="879"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dirty="0">
                  <a:latin typeface="+mn-ea"/>
                  <a:ea typeface="+mn-ea"/>
                </a:rPr>
                <a:t>data</a:t>
              </a:r>
            </a:p>
          </p:txBody>
        </p:sp>
        <p:sp>
          <p:nvSpPr>
            <p:cNvPr id="43017" name="Text Box 9"/>
            <p:cNvSpPr txBox="1">
              <a:spLocks noChangeArrowheads="1"/>
            </p:cNvSpPr>
            <p:nvPr/>
          </p:nvSpPr>
          <p:spPr bwMode="auto">
            <a:xfrm>
              <a:off x="879" y="0"/>
              <a:ext cx="879" cy="330"/>
            </a:xfrm>
            <a:prstGeom prst="rect">
              <a:avLst/>
            </a:prstGeom>
            <a:noFill/>
            <a:ln w="25400">
              <a:solidFill>
                <a:srgbClr val="0000FF"/>
              </a:solidFill>
              <a:miter lim="800000"/>
              <a:headEnd/>
              <a:tailEnd/>
            </a:ln>
          </p:spPr>
          <p:txBody>
            <a:bodyPr lIns="0" rIns="0">
              <a:spAutoFit/>
            </a:bodyPr>
            <a:lstStyle/>
            <a:p>
              <a:pPr algn="ctr" eaLnBrk="1" hangingPunct="1">
                <a:buFont typeface="Arial" pitchFamily="34" charset="0"/>
                <a:buNone/>
              </a:pPr>
              <a:r>
                <a:rPr lang="en-US" altLang="zh-CN" sz="2800" i="0" dirty="0" err="1">
                  <a:latin typeface="+mn-ea"/>
                  <a:ea typeface="+mn-ea"/>
                </a:rPr>
                <a:t>firstin</a:t>
              </a:r>
              <a:endParaRPr lang="en-US" altLang="zh-CN" sz="2800" i="0" dirty="0">
                <a:latin typeface="+mn-ea"/>
                <a:ea typeface="+mn-ea"/>
              </a:endParaRPr>
            </a:p>
          </p:txBody>
        </p:sp>
        <p:sp>
          <p:nvSpPr>
            <p:cNvPr id="43018" name="Text Box 10"/>
            <p:cNvSpPr txBox="1">
              <a:spLocks noChangeArrowheads="1"/>
            </p:cNvSpPr>
            <p:nvPr/>
          </p:nvSpPr>
          <p:spPr bwMode="auto">
            <a:xfrm>
              <a:off x="1758" y="0"/>
              <a:ext cx="1318" cy="330"/>
            </a:xfrm>
            <a:prstGeom prst="rect">
              <a:avLst/>
            </a:prstGeom>
            <a:noFill/>
            <a:ln w="25400">
              <a:solidFill>
                <a:srgbClr val="0000FF"/>
              </a:solidFill>
              <a:miter lim="800000"/>
              <a:headEnd/>
              <a:tailEnd/>
            </a:ln>
          </p:spPr>
          <p:txBody>
            <a:bodyPr wrap="square" lIns="0" rIns="0">
              <a:spAutoFit/>
            </a:bodyPr>
            <a:lstStyle/>
            <a:p>
              <a:pPr algn="ctr" eaLnBrk="1" hangingPunct="1">
                <a:buFont typeface="Arial" pitchFamily="34" charset="0"/>
                <a:buNone/>
              </a:pPr>
              <a:r>
                <a:rPr lang="en-US" altLang="zh-CN" sz="2800" i="0" dirty="0" err="1">
                  <a:latin typeface="+mn-ea"/>
                  <a:ea typeface="+mn-ea"/>
                </a:rPr>
                <a:t>firstout</a:t>
              </a:r>
              <a:endParaRPr lang="en-US" altLang="zh-CN" sz="2800" i="0" dirty="0">
                <a:latin typeface="+mn-ea"/>
                <a:ea typeface="+mn-ea"/>
              </a:endParaRPr>
            </a:p>
          </p:txBody>
        </p:sp>
      </p:grpSp>
      <p:sp>
        <p:nvSpPr>
          <p:cNvPr id="11" name="Text Box 4"/>
          <p:cNvSpPr txBox="1">
            <a:spLocks noChangeArrowheads="1"/>
          </p:cNvSpPr>
          <p:nvPr/>
        </p:nvSpPr>
        <p:spPr bwMode="auto">
          <a:xfrm>
            <a:off x="61439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71472" y="1171564"/>
            <a:ext cx="6629400" cy="685800"/>
          </a:xfrm>
        </p:spPr>
        <p:txBody>
          <a:bodyPr/>
          <a:lstStyle/>
          <a:p>
            <a:pPr algn="l" eaLnBrk="1" hangingPunct="1"/>
            <a:r>
              <a:rPr lang="zh-CN" altLang="en-US" sz="3200" dirty="0">
                <a:latin typeface="黑体" pitchFamily="49" charset="-122"/>
                <a:ea typeface="黑体" pitchFamily="49" charset="-122"/>
              </a:rPr>
              <a:t>三、十字链表</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举例</a:t>
            </a:r>
            <a:r>
              <a:rPr lang="en-US" altLang="zh-CN" sz="3200" dirty="0">
                <a:latin typeface="黑体" pitchFamily="49" charset="-122"/>
                <a:ea typeface="黑体" pitchFamily="49" charset="-122"/>
              </a:rPr>
              <a:t>)</a:t>
            </a:r>
          </a:p>
        </p:txBody>
      </p:sp>
      <p:graphicFrame>
        <p:nvGraphicFramePr>
          <p:cNvPr id="44038" name="Group 6"/>
          <p:cNvGraphicFramePr>
            <a:graphicFrameLocks noGrp="1"/>
          </p:cNvGraphicFramePr>
          <p:nvPr/>
        </p:nvGraphicFramePr>
        <p:xfrm>
          <a:off x="671530" y="2143116"/>
          <a:ext cx="1219200" cy="2971801"/>
        </p:xfrm>
        <a:graphic>
          <a:graphicData uri="http://schemas.openxmlformats.org/drawingml/2006/table">
            <a:tbl>
              <a:tblPr/>
              <a:tblGrid>
                <a:gridCol w="487363">
                  <a:extLst>
                    <a:ext uri="{9D8B030D-6E8A-4147-A177-3AD203B41FA5}">
                      <a16:colId xmlns:a16="http://schemas.microsoft.com/office/drawing/2014/main" val="20000"/>
                    </a:ext>
                  </a:extLst>
                </a:gridCol>
                <a:gridCol w="366712">
                  <a:extLst>
                    <a:ext uri="{9D8B030D-6E8A-4147-A177-3AD203B41FA5}">
                      <a16:colId xmlns:a16="http://schemas.microsoft.com/office/drawing/2014/main" val="20001"/>
                    </a:ext>
                  </a:extLst>
                </a:gridCol>
                <a:gridCol w="365125">
                  <a:extLst>
                    <a:ext uri="{9D8B030D-6E8A-4147-A177-3AD203B41FA5}">
                      <a16:colId xmlns:a16="http://schemas.microsoft.com/office/drawing/2014/main" val="20002"/>
                    </a:ext>
                  </a:extLst>
                </a:gridCol>
              </a:tblGrid>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32"/>
          <p:cNvGrpSpPr>
            <a:grpSpLocks/>
          </p:cNvGrpSpPr>
          <p:nvPr/>
        </p:nvGrpSpPr>
        <p:grpSpPr bwMode="auto">
          <a:xfrm>
            <a:off x="5786446" y="3571876"/>
            <a:ext cx="2819400" cy="2286000"/>
            <a:chOff x="0" y="0"/>
            <a:chExt cx="1920" cy="1536"/>
          </a:xfrm>
        </p:grpSpPr>
        <p:sp>
          <p:nvSpPr>
            <p:cNvPr id="44120" name="Line 33"/>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44121" name="Line 34"/>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44122" name="Line 35"/>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44123" name="Line 36"/>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44124" name="Line 37"/>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44125" name="Line 38"/>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44126" name="Oval 39"/>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44127" name="Oval 40"/>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44128" name="Oval 41"/>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44129" name="Oval 42"/>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44130" name="Oval 43"/>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nvGrpSpPr>
          <p:cNvPr id="3" name="Group 44"/>
          <p:cNvGrpSpPr>
            <a:grpSpLocks/>
          </p:cNvGrpSpPr>
          <p:nvPr/>
        </p:nvGrpSpPr>
        <p:grpSpPr bwMode="auto">
          <a:xfrm>
            <a:off x="2347930" y="2143116"/>
            <a:ext cx="1219200" cy="330200"/>
            <a:chOff x="0" y="0"/>
            <a:chExt cx="768" cy="208"/>
          </a:xfrm>
        </p:grpSpPr>
        <p:sp>
          <p:nvSpPr>
            <p:cNvPr id="44116" name="Text Box 45"/>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4117" name="Text Box 46"/>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sp>
          <p:nvSpPr>
            <p:cNvPr id="44118" name="Text Box 47"/>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4119" name="Text Box 48"/>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4" name="Group 49"/>
          <p:cNvGrpSpPr>
            <a:grpSpLocks/>
          </p:cNvGrpSpPr>
          <p:nvPr/>
        </p:nvGrpSpPr>
        <p:grpSpPr bwMode="auto">
          <a:xfrm>
            <a:off x="4100530" y="2143116"/>
            <a:ext cx="1219200" cy="330200"/>
            <a:chOff x="0" y="0"/>
            <a:chExt cx="768" cy="208"/>
          </a:xfrm>
        </p:grpSpPr>
        <p:sp>
          <p:nvSpPr>
            <p:cNvPr id="44112" name="Text Box 50"/>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4113" name="Text Box 51"/>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sp>
          <p:nvSpPr>
            <p:cNvPr id="44114" name="Text Box 52"/>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4115" name="Text Box 53"/>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5" name="Group 54"/>
          <p:cNvGrpSpPr>
            <a:grpSpLocks/>
          </p:cNvGrpSpPr>
          <p:nvPr/>
        </p:nvGrpSpPr>
        <p:grpSpPr bwMode="auto">
          <a:xfrm>
            <a:off x="5853130" y="2143116"/>
            <a:ext cx="1219200" cy="330200"/>
            <a:chOff x="0" y="0"/>
            <a:chExt cx="768" cy="208"/>
          </a:xfrm>
        </p:grpSpPr>
        <p:sp>
          <p:nvSpPr>
            <p:cNvPr id="44108" name="Text Box 55"/>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4109" name="Text Box 56"/>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4110" name="Text Box 57"/>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4111" name="Text Box 58"/>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6" name="Group 59"/>
          <p:cNvGrpSpPr>
            <a:grpSpLocks/>
          </p:cNvGrpSpPr>
          <p:nvPr/>
        </p:nvGrpSpPr>
        <p:grpSpPr bwMode="auto">
          <a:xfrm>
            <a:off x="2347930" y="2981316"/>
            <a:ext cx="1219200" cy="330200"/>
            <a:chOff x="0" y="0"/>
            <a:chExt cx="768" cy="208"/>
          </a:xfrm>
        </p:grpSpPr>
        <p:sp>
          <p:nvSpPr>
            <p:cNvPr id="44104" name="Text Box 60"/>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4105" name="Text Box 61"/>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4106" name="Text Box 62"/>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4107" name="Text Box 63"/>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7" name="Group 64"/>
          <p:cNvGrpSpPr>
            <a:grpSpLocks/>
          </p:cNvGrpSpPr>
          <p:nvPr/>
        </p:nvGrpSpPr>
        <p:grpSpPr bwMode="auto">
          <a:xfrm>
            <a:off x="2347930" y="3590916"/>
            <a:ext cx="1219200" cy="330200"/>
            <a:chOff x="0" y="0"/>
            <a:chExt cx="768" cy="208"/>
          </a:xfrm>
        </p:grpSpPr>
        <p:sp>
          <p:nvSpPr>
            <p:cNvPr id="44100" name="Text Box 65"/>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4101" name="Text Box 66"/>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4102" name="Text Box 67"/>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4103" name="Text Box 68"/>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8" name="Group 69"/>
          <p:cNvGrpSpPr>
            <a:grpSpLocks/>
          </p:cNvGrpSpPr>
          <p:nvPr/>
        </p:nvGrpSpPr>
        <p:grpSpPr bwMode="auto">
          <a:xfrm>
            <a:off x="2347930" y="4276716"/>
            <a:ext cx="1219200" cy="330200"/>
            <a:chOff x="0" y="0"/>
            <a:chExt cx="768" cy="208"/>
          </a:xfrm>
        </p:grpSpPr>
        <p:sp>
          <p:nvSpPr>
            <p:cNvPr id="44096" name="Text Box 70"/>
            <p:cNvSpPr txBox="1">
              <a:spLocks noChangeArrowheads="1"/>
            </p:cNvSpPr>
            <p:nvPr/>
          </p:nvSpPr>
          <p:spPr bwMode="auto">
            <a:xfrm>
              <a:off x="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4097" name="Text Box 71"/>
            <p:cNvSpPr txBox="1">
              <a:spLocks noChangeArrowheads="1"/>
            </p:cNvSpPr>
            <p:nvPr/>
          </p:nvSpPr>
          <p:spPr bwMode="auto">
            <a:xfrm>
              <a:off x="480"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sp>
          <p:nvSpPr>
            <p:cNvPr id="44098" name="Text Box 72"/>
            <p:cNvSpPr txBox="1">
              <a:spLocks noChangeArrowheads="1"/>
            </p:cNvSpPr>
            <p:nvPr/>
          </p:nvSpPr>
          <p:spPr bwMode="auto">
            <a:xfrm>
              <a:off x="240" y="0"/>
              <a:ext cx="240"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4099" name="Text Box 73"/>
            <p:cNvSpPr txBox="1">
              <a:spLocks noChangeArrowheads="1"/>
            </p:cNvSpPr>
            <p:nvPr/>
          </p:nvSpPr>
          <p:spPr bwMode="auto">
            <a:xfrm>
              <a:off x="624"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sp>
        <p:nvSpPr>
          <p:cNvPr id="44071" name="Line 74"/>
          <p:cNvSpPr>
            <a:spLocks noChangeShapeType="1"/>
          </p:cNvSpPr>
          <p:nvPr/>
        </p:nvSpPr>
        <p:spPr bwMode="auto">
          <a:xfrm>
            <a:off x="1754205" y="2300279"/>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2" name="Line 75"/>
          <p:cNvSpPr>
            <a:spLocks noChangeShapeType="1"/>
          </p:cNvSpPr>
          <p:nvPr/>
        </p:nvSpPr>
        <p:spPr bwMode="auto">
          <a:xfrm>
            <a:off x="3490930" y="2295516"/>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3" name="Line 76"/>
          <p:cNvSpPr>
            <a:spLocks noChangeShapeType="1"/>
          </p:cNvSpPr>
          <p:nvPr/>
        </p:nvSpPr>
        <p:spPr bwMode="auto">
          <a:xfrm>
            <a:off x="5243530" y="2295516"/>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4" name="Line 77"/>
          <p:cNvSpPr>
            <a:spLocks noChangeShapeType="1"/>
          </p:cNvSpPr>
          <p:nvPr/>
        </p:nvSpPr>
        <p:spPr bwMode="auto">
          <a:xfrm>
            <a:off x="1738330" y="3133716"/>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5" name="Line 78"/>
          <p:cNvSpPr>
            <a:spLocks noChangeShapeType="1"/>
          </p:cNvSpPr>
          <p:nvPr/>
        </p:nvSpPr>
        <p:spPr bwMode="auto">
          <a:xfrm>
            <a:off x="1738330" y="3743316"/>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6" name="Line 79"/>
          <p:cNvSpPr>
            <a:spLocks noChangeShapeType="1"/>
          </p:cNvSpPr>
          <p:nvPr/>
        </p:nvSpPr>
        <p:spPr bwMode="auto">
          <a:xfrm>
            <a:off x="1738330" y="4429116"/>
            <a:ext cx="609600" cy="0"/>
          </a:xfrm>
          <a:prstGeom prst="line">
            <a:avLst/>
          </a:prstGeom>
          <a:noFill/>
          <a:ln w="28575">
            <a:solidFill>
              <a:srgbClr val="00FF00"/>
            </a:solidFill>
            <a:round/>
            <a:headEnd/>
            <a:tailEnd type="triangle" w="sm" len="sm"/>
          </a:ln>
        </p:spPr>
        <p:txBody>
          <a:bodyPr wrap="none"/>
          <a:lstStyle/>
          <a:p>
            <a:endParaRPr lang="zh-CN" altLang="en-US"/>
          </a:p>
        </p:txBody>
      </p:sp>
      <p:sp>
        <p:nvSpPr>
          <p:cNvPr id="44077" name="Line 80"/>
          <p:cNvSpPr>
            <a:spLocks noChangeShapeType="1"/>
          </p:cNvSpPr>
          <p:nvPr/>
        </p:nvSpPr>
        <p:spPr bwMode="auto">
          <a:xfrm>
            <a:off x="1357330" y="2828916"/>
            <a:ext cx="1600200" cy="0"/>
          </a:xfrm>
          <a:prstGeom prst="line">
            <a:avLst/>
          </a:prstGeom>
          <a:noFill/>
          <a:ln w="28575">
            <a:solidFill>
              <a:srgbClr val="FF0000"/>
            </a:solidFill>
            <a:round/>
            <a:headEnd/>
            <a:tailEnd/>
          </a:ln>
        </p:spPr>
        <p:txBody>
          <a:bodyPr wrap="none"/>
          <a:lstStyle/>
          <a:p>
            <a:endParaRPr lang="zh-CN" altLang="en-US"/>
          </a:p>
        </p:txBody>
      </p:sp>
      <p:sp>
        <p:nvSpPr>
          <p:cNvPr id="44078" name="Line 81"/>
          <p:cNvSpPr>
            <a:spLocks noChangeShapeType="1"/>
          </p:cNvSpPr>
          <p:nvPr/>
        </p:nvSpPr>
        <p:spPr bwMode="auto">
          <a:xfrm flipV="1">
            <a:off x="2957530" y="2447916"/>
            <a:ext cx="0" cy="381000"/>
          </a:xfrm>
          <a:prstGeom prst="line">
            <a:avLst/>
          </a:prstGeom>
          <a:noFill/>
          <a:ln w="28575">
            <a:solidFill>
              <a:srgbClr val="FF0000"/>
            </a:solidFill>
            <a:round/>
            <a:headEnd/>
            <a:tailEnd type="triangle" w="sm" len="sm"/>
          </a:ln>
        </p:spPr>
        <p:txBody>
          <a:bodyPr wrap="none"/>
          <a:lstStyle/>
          <a:p>
            <a:endParaRPr lang="zh-CN" altLang="en-US"/>
          </a:p>
        </p:txBody>
      </p:sp>
      <p:sp>
        <p:nvSpPr>
          <p:cNvPr id="44079" name="Line 82"/>
          <p:cNvSpPr>
            <a:spLocks noChangeShapeType="1"/>
          </p:cNvSpPr>
          <p:nvPr/>
        </p:nvSpPr>
        <p:spPr bwMode="auto">
          <a:xfrm>
            <a:off x="1357330" y="3438516"/>
            <a:ext cx="1600200" cy="0"/>
          </a:xfrm>
          <a:prstGeom prst="line">
            <a:avLst/>
          </a:prstGeom>
          <a:noFill/>
          <a:ln w="28575">
            <a:solidFill>
              <a:srgbClr val="FF0000"/>
            </a:solidFill>
            <a:round/>
            <a:headEnd/>
            <a:tailEnd/>
          </a:ln>
        </p:spPr>
        <p:txBody>
          <a:bodyPr wrap="none"/>
          <a:lstStyle/>
          <a:p>
            <a:endParaRPr lang="zh-CN" altLang="en-US"/>
          </a:p>
        </p:txBody>
      </p:sp>
      <p:sp>
        <p:nvSpPr>
          <p:cNvPr id="44080" name="Line 83"/>
          <p:cNvSpPr>
            <a:spLocks noChangeShapeType="1"/>
          </p:cNvSpPr>
          <p:nvPr/>
        </p:nvSpPr>
        <p:spPr bwMode="auto">
          <a:xfrm flipV="1">
            <a:off x="2957530" y="3286116"/>
            <a:ext cx="0" cy="152400"/>
          </a:xfrm>
          <a:prstGeom prst="line">
            <a:avLst/>
          </a:prstGeom>
          <a:noFill/>
          <a:ln w="28575">
            <a:solidFill>
              <a:srgbClr val="FF0000"/>
            </a:solidFill>
            <a:round/>
            <a:headEnd/>
            <a:tailEnd type="triangle" w="sm" len="sm"/>
          </a:ln>
        </p:spPr>
        <p:txBody>
          <a:bodyPr wrap="none"/>
          <a:lstStyle/>
          <a:p>
            <a:endParaRPr lang="zh-CN" altLang="en-US"/>
          </a:p>
        </p:txBody>
      </p:sp>
      <p:sp>
        <p:nvSpPr>
          <p:cNvPr id="44081" name="Line 84"/>
          <p:cNvSpPr>
            <a:spLocks noChangeShapeType="1"/>
          </p:cNvSpPr>
          <p:nvPr/>
        </p:nvSpPr>
        <p:spPr bwMode="auto">
          <a:xfrm>
            <a:off x="3292493" y="3411529"/>
            <a:ext cx="609600" cy="0"/>
          </a:xfrm>
          <a:prstGeom prst="line">
            <a:avLst/>
          </a:prstGeom>
          <a:noFill/>
          <a:ln w="28575">
            <a:solidFill>
              <a:schemeClr val="hlink"/>
            </a:solidFill>
            <a:round/>
            <a:headEnd/>
            <a:tailEnd/>
          </a:ln>
        </p:spPr>
        <p:txBody>
          <a:bodyPr wrap="none"/>
          <a:lstStyle/>
          <a:p>
            <a:endParaRPr lang="zh-CN" altLang="en-US"/>
          </a:p>
        </p:txBody>
      </p:sp>
      <p:sp>
        <p:nvSpPr>
          <p:cNvPr id="44082" name="Line 85"/>
          <p:cNvSpPr>
            <a:spLocks noChangeShapeType="1"/>
          </p:cNvSpPr>
          <p:nvPr/>
        </p:nvSpPr>
        <p:spPr bwMode="auto">
          <a:xfrm flipH="1" flipV="1">
            <a:off x="3567130" y="4429116"/>
            <a:ext cx="304800" cy="0"/>
          </a:xfrm>
          <a:prstGeom prst="line">
            <a:avLst/>
          </a:prstGeom>
          <a:noFill/>
          <a:ln w="28575">
            <a:solidFill>
              <a:schemeClr val="hlink"/>
            </a:solidFill>
            <a:round/>
            <a:headEnd/>
            <a:tailEnd type="triangle" w="sm" len="sm"/>
          </a:ln>
        </p:spPr>
        <p:txBody>
          <a:bodyPr wrap="none"/>
          <a:lstStyle/>
          <a:p>
            <a:endParaRPr lang="zh-CN" altLang="en-US"/>
          </a:p>
        </p:txBody>
      </p:sp>
      <p:sp>
        <p:nvSpPr>
          <p:cNvPr id="44083" name="Line 86"/>
          <p:cNvSpPr>
            <a:spLocks noChangeShapeType="1"/>
          </p:cNvSpPr>
          <p:nvPr/>
        </p:nvSpPr>
        <p:spPr bwMode="auto">
          <a:xfrm>
            <a:off x="3871930" y="3438516"/>
            <a:ext cx="0" cy="990600"/>
          </a:xfrm>
          <a:prstGeom prst="line">
            <a:avLst/>
          </a:prstGeom>
          <a:noFill/>
          <a:ln w="28575">
            <a:solidFill>
              <a:schemeClr val="hlink"/>
            </a:solidFill>
            <a:round/>
            <a:headEnd/>
            <a:tailEnd/>
          </a:ln>
        </p:spPr>
        <p:txBody>
          <a:bodyPr wrap="none"/>
          <a:lstStyle/>
          <a:p>
            <a:endParaRPr lang="zh-CN" altLang="en-US"/>
          </a:p>
        </p:txBody>
      </p:sp>
      <p:sp>
        <p:nvSpPr>
          <p:cNvPr id="44084" name="Line 87"/>
          <p:cNvSpPr>
            <a:spLocks noChangeShapeType="1"/>
          </p:cNvSpPr>
          <p:nvPr/>
        </p:nvSpPr>
        <p:spPr bwMode="auto">
          <a:xfrm>
            <a:off x="1357330" y="4200516"/>
            <a:ext cx="3276600" cy="0"/>
          </a:xfrm>
          <a:prstGeom prst="line">
            <a:avLst/>
          </a:prstGeom>
          <a:noFill/>
          <a:ln w="28575">
            <a:solidFill>
              <a:srgbClr val="FF0000"/>
            </a:solidFill>
            <a:round/>
            <a:headEnd/>
            <a:tailEnd/>
          </a:ln>
        </p:spPr>
        <p:txBody>
          <a:bodyPr wrap="none"/>
          <a:lstStyle/>
          <a:p>
            <a:endParaRPr lang="zh-CN" altLang="en-US"/>
          </a:p>
        </p:txBody>
      </p:sp>
      <p:sp>
        <p:nvSpPr>
          <p:cNvPr id="44085" name="Line 88"/>
          <p:cNvSpPr>
            <a:spLocks noChangeShapeType="1"/>
          </p:cNvSpPr>
          <p:nvPr/>
        </p:nvSpPr>
        <p:spPr bwMode="auto">
          <a:xfrm flipV="1">
            <a:off x="4633930" y="2447916"/>
            <a:ext cx="0" cy="1752600"/>
          </a:xfrm>
          <a:prstGeom prst="line">
            <a:avLst/>
          </a:prstGeom>
          <a:noFill/>
          <a:ln w="28575">
            <a:solidFill>
              <a:srgbClr val="FF0000"/>
            </a:solidFill>
            <a:round/>
            <a:headEnd/>
            <a:tailEnd type="triangle" w="sm" len="sm"/>
          </a:ln>
        </p:spPr>
        <p:txBody>
          <a:bodyPr wrap="none"/>
          <a:lstStyle/>
          <a:p>
            <a:endParaRPr lang="zh-CN" altLang="en-US"/>
          </a:p>
        </p:txBody>
      </p:sp>
      <p:sp>
        <p:nvSpPr>
          <p:cNvPr id="44086" name="Line 89"/>
          <p:cNvSpPr>
            <a:spLocks noChangeShapeType="1"/>
          </p:cNvSpPr>
          <p:nvPr/>
        </p:nvSpPr>
        <p:spPr bwMode="auto">
          <a:xfrm>
            <a:off x="1341455" y="4940291"/>
            <a:ext cx="2895600" cy="0"/>
          </a:xfrm>
          <a:prstGeom prst="line">
            <a:avLst/>
          </a:prstGeom>
          <a:noFill/>
          <a:ln w="28575">
            <a:solidFill>
              <a:srgbClr val="FF0000"/>
            </a:solidFill>
            <a:round/>
            <a:headEnd/>
            <a:tailEnd/>
          </a:ln>
        </p:spPr>
        <p:txBody>
          <a:bodyPr wrap="none"/>
          <a:lstStyle/>
          <a:p>
            <a:endParaRPr lang="zh-CN" altLang="en-US"/>
          </a:p>
        </p:txBody>
      </p:sp>
      <p:sp>
        <p:nvSpPr>
          <p:cNvPr id="44087" name="Line 90"/>
          <p:cNvSpPr>
            <a:spLocks noChangeShapeType="1"/>
          </p:cNvSpPr>
          <p:nvPr/>
        </p:nvSpPr>
        <p:spPr bwMode="auto">
          <a:xfrm flipV="1">
            <a:off x="4294205" y="4076691"/>
            <a:ext cx="0" cy="838200"/>
          </a:xfrm>
          <a:prstGeom prst="line">
            <a:avLst/>
          </a:prstGeom>
          <a:noFill/>
          <a:ln w="28575">
            <a:solidFill>
              <a:srgbClr val="FF0000"/>
            </a:solidFill>
            <a:round/>
            <a:headEnd/>
            <a:tailEnd/>
          </a:ln>
        </p:spPr>
        <p:txBody>
          <a:bodyPr wrap="none"/>
          <a:lstStyle/>
          <a:p>
            <a:endParaRPr lang="zh-CN" altLang="en-US"/>
          </a:p>
        </p:txBody>
      </p:sp>
      <p:sp>
        <p:nvSpPr>
          <p:cNvPr id="44088" name="Line 91"/>
          <p:cNvSpPr>
            <a:spLocks noChangeShapeType="1"/>
          </p:cNvSpPr>
          <p:nvPr/>
        </p:nvSpPr>
        <p:spPr bwMode="auto">
          <a:xfrm>
            <a:off x="2998805" y="4100504"/>
            <a:ext cx="1295400" cy="0"/>
          </a:xfrm>
          <a:prstGeom prst="line">
            <a:avLst/>
          </a:prstGeom>
          <a:noFill/>
          <a:ln w="28575">
            <a:solidFill>
              <a:srgbClr val="FF0000"/>
            </a:solidFill>
            <a:round/>
            <a:headEnd/>
            <a:tailEnd/>
          </a:ln>
        </p:spPr>
        <p:txBody>
          <a:bodyPr wrap="none"/>
          <a:lstStyle/>
          <a:p>
            <a:endParaRPr lang="zh-CN" altLang="en-US"/>
          </a:p>
        </p:txBody>
      </p:sp>
      <p:sp>
        <p:nvSpPr>
          <p:cNvPr id="44089" name="Line 92"/>
          <p:cNvSpPr>
            <a:spLocks noChangeShapeType="1"/>
          </p:cNvSpPr>
          <p:nvPr/>
        </p:nvSpPr>
        <p:spPr bwMode="auto">
          <a:xfrm flipV="1">
            <a:off x="2978168" y="3884604"/>
            <a:ext cx="0" cy="228600"/>
          </a:xfrm>
          <a:prstGeom prst="line">
            <a:avLst/>
          </a:prstGeom>
          <a:noFill/>
          <a:ln w="28575">
            <a:solidFill>
              <a:srgbClr val="FF0000"/>
            </a:solidFill>
            <a:round/>
            <a:headEnd/>
            <a:tailEnd type="triangle" w="sm" len="sm"/>
          </a:ln>
        </p:spPr>
        <p:txBody>
          <a:bodyPr wrap="none"/>
          <a:lstStyle/>
          <a:p>
            <a:endParaRPr lang="zh-CN" altLang="en-US"/>
          </a:p>
        </p:txBody>
      </p:sp>
      <p:sp>
        <p:nvSpPr>
          <p:cNvPr id="44090" name="Line 93"/>
          <p:cNvSpPr>
            <a:spLocks noChangeShapeType="1"/>
          </p:cNvSpPr>
          <p:nvPr/>
        </p:nvSpPr>
        <p:spPr bwMode="auto">
          <a:xfrm>
            <a:off x="3216293" y="4059229"/>
            <a:ext cx="1066800" cy="0"/>
          </a:xfrm>
          <a:prstGeom prst="line">
            <a:avLst/>
          </a:prstGeom>
          <a:noFill/>
          <a:ln w="28575">
            <a:solidFill>
              <a:schemeClr val="hlink"/>
            </a:solidFill>
            <a:round/>
            <a:headEnd/>
            <a:tailEnd/>
          </a:ln>
        </p:spPr>
        <p:txBody>
          <a:bodyPr wrap="none"/>
          <a:lstStyle/>
          <a:p>
            <a:endParaRPr lang="zh-CN" altLang="en-US"/>
          </a:p>
        </p:txBody>
      </p:sp>
      <p:sp>
        <p:nvSpPr>
          <p:cNvPr id="44091" name="Line 94"/>
          <p:cNvSpPr>
            <a:spLocks noChangeShapeType="1"/>
          </p:cNvSpPr>
          <p:nvPr/>
        </p:nvSpPr>
        <p:spPr bwMode="auto">
          <a:xfrm flipH="1">
            <a:off x="4310080" y="2801929"/>
            <a:ext cx="0" cy="1219200"/>
          </a:xfrm>
          <a:prstGeom prst="line">
            <a:avLst/>
          </a:prstGeom>
          <a:noFill/>
          <a:ln w="28575">
            <a:solidFill>
              <a:schemeClr val="hlink"/>
            </a:solidFill>
            <a:round/>
            <a:headEnd/>
            <a:tailEnd/>
          </a:ln>
        </p:spPr>
        <p:txBody>
          <a:bodyPr wrap="none"/>
          <a:lstStyle/>
          <a:p>
            <a:endParaRPr lang="zh-CN" altLang="en-US"/>
          </a:p>
        </p:txBody>
      </p:sp>
      <p:sp>
        <p:nvSpPr>
          <p:cNvPr id="44092" name="Line 95"/>
          <p:cNvSpPr>
            <a:spLocks noChangeShapeType="1"/>
          </p:cNvSpPr>
          <p:nvPr/>
        </p:nvSpPr>
        <p:spPr bwMode="auto">
          <a:xfrm>
            <a:off x="4279918" y="2801929"/>
            <a:ext cx="2447925" cy="0"/>
          </a:xfrm>
          <a:prstGeom prst="line">
            <a:avLst/>
          </a:prstGeom>
          <a:noFill/>
          <a:ln w="28575">
            <a:solidFill>
              <a:schemeClr val="hlink"/>
            </a:solidFill>
            <a:round/>
            <a:headEnd/>
            <a:tailEnd/>
          </a:ln>
        </p:spPr>
        <p:txBody>
          <a:bodyPr wrap="none"/>
          <a:lstStyle/>
          <a:p>
            <a:endParaRPr lang="zh-CN" altLang="en-US"/>
          </a:p>
        </p:txBody>
      </p:sp>
      <p:sp>
        <p:nvSpPr>
          <p:cNvPr id="44093" name="Line 96"/>
          <p:cNvSpPr>
            <a:spLocks noChangeShapeType="1"/>
          </p:cNvSpPr>
          <p:nvPr/>
        </p:nvSpPr>
        <p:spPr bwMode="auto">
          <a:xfrm>
            <a:off x="6748480" y="2344729"/>
            <a:ext cx="0" cy="431800"/>
          </a:xfrm>
          <a:prstGeom prst="line">
            <a:avLst/>
          </a:prstGeom>
          <a:noFill/>
          <a:ln w="28575">
            <a:solidFill>
              <a:schemeClr val="hlink"/>
            </a:solidFill>
            <a:round/>
            <a:headEnd/>
            <a:tailEnd type="triangle" w="sm" len="sm"/>
          </a:ln>
        </p:spPr>
        <p:txBody>
          <a:bodyPr wrap="none"/>
          <a:lstStyle/>
          <a:p>
            <a:endParaRPr lang="zh-CN" altLang="en-US"/>
          </a:p>
        </p:txBody>
      </p:sp>
      <p:sp>
        <p:nvSpPr>
          <p:cNvPr id="44094" name="Line 97"/>
          <p:cNvSpPr>
            <a:spLocks noChangeShapeType="1"/>
          </p:cNvSpPr>
          <p:nvPr/>
        </p:nvSpPr>
        <p:spPr bwMode="auto">
          <a:xfrm flipV="1">
            <a:off x="3216293" y="3895716"/>
            <a:ext cx="0" cy="142875"/>
          </a:xfrm>
          <a:prstGeom prst="line">
            <a:avLst/>
          </a:prstGeom>
          <a:noFill/>
          <a:ln w="9525">
            <a:solidFill>
              <a:schemeClr val="hlink"/>
            </a:solidFill>
            <a:round/>
            <a:headEnd/>
            <a:tailEnd type="triangle" w="med" len="med"/>
          </a:ln>
        </p:spPr>
        <p:txBody>
          <a:bodyPr wrap="none"/>
          <a:lstStyle/>
          <a:p>
            <a:endParaRPr lang="zh-CN" altLang="en-US"/>
          </a:p>
        </p:txBody>
      </p:sp>
      <p:sp>
        <p:nvSpPr>
          <p:cNvPr id="44095" name="Line 98"/>
          <p:cNvSpPr>
            <a:spLocks noChangeShapeType="1"/>
          </p:cNvSpPr>
          <p:nvPr/>
        </p:nvSpPr>
        <p:spPr bwMode="auto">
          <a:xfrm>
            <a:off x="3292493" y="3221029"/>
            <a:ext cx="0" cy="228600"/>
          </a:xfrm>
          <a:prstGeom prst="line">
            <a:avLst/>
          </a:prstGeom>
          <a:noFill/>
          <a:ln w="28575">
            <a:solidFill>
              <a:schemeClr val="hlink"/>
            </a:solidFill>
            <a:round/>
            <a:headEnd/>
            <a:tailEnd/>
          </a:ln>
        </p:spPr>
        <p:txBody>
          <a:bodyPr wrap="none"/>
          <a:lstStyle/>
          <a:p>
            <a:endParaRPr lang="zh-CN" altLang="en-US"/>
          </a:p>
        </p:txBody>
      </p:sp>
      <p:sp>
        <p:nvSpPr>
          <p:cNvPr id="74" name="Text Box 4"/>
          <p:cNvSpPr txBox="1">
            <a:spLocks noChangeArrowheads="1"/>
          </p:cNvSpPr>
          <p:nvPr/>
        </p:nvSpPr>
        <p:spPr bwMode="auto">
          <a:xfrm>
            <a:off x="61439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28670" y="1142984"/>
            <a:ext cx="5715000" cy="685800"/>
          </a:xfrm>
        </p:spPr>
        <p:txBody>
          <a:bodyPr/>
          <a:lstStyle/>
          <a:p>
            <a:pPr algn="l" eaLnBrk="1" hangingPunct="1"/>
            <a:r>
              <a:rPr lang="zh-CN" altLang="en-US" sz="3200" dirty="0">
                <a:latin typeface="黑体" pitchFamily="49" charset="-122"/>
                <a:ea typeface="黑体" pitchFamily="49" charset="-122"/>
              </a:rPr>
              <a:t>二、无向图(完全图</a:t>
            </a:r>
            <a:r>
              <a:rPr lang="en-US" altLang="zh-CN" sz="3200" dirty="0">
                <a:latin typeface="黑体" pitchFamily="49" charset="-122"/>
                <a:ea typeface="黑体" pitchFamily="49" charset="-122"/>
              </a:rPr>
              <a:t>)</a:t>
            </a:r>
          </a:p>
        </p:txBody>
      </p:sp>
      <p:sp>
        <p:nvSpPr>
          <p:cNvPr id="8197" name="Rectangle 5"/>
          <p:cNvSpPr>
            <a:spLocks noGrp="1" noChangeArrowheads="1"/>
          </p:cNvSpPr>
          <p:nvPr>
            <p:ph type="body" idx="1"/>
          </p:nvPr>
        </p:nvSpPr>
        <p:spPr>
          <a:xfrm>
            <a:off x="523908" y="1981184"/>
            <a:ext cx="8763000" cy="2514600"/>
          </a:xfrm>
        </p:spPr>
        <p:txBody>
          <a:bodyPr/>
          <a:lstStyle/>
          <a:p>
            <a:pPr eaLnBrk="1" hangingPunct="1">
              <a:spcBef>
                <a:spcPct val="30000"/>
              </a:spcBef>
            </a:pPr>
            <a:r>
              <a:rPr lang="zh-CN" altLang="en-US" dirty="0">
                <a:latin typeface="黑体" pitchFamily="49" charset="-122"/>
                <a:ea typeface="黑体" pitchFamily="49" charset="-122"/>
              </a:rPr>
              <a:t>如果无向图有</a:t>
            </a:r>
            <a:r>
              <a:rPr lang="en-US" altLang="zh-CN" dirty="0">
                <a:latin typeface="黑体" pitchFamily="49" charset="-122"/>
                <a:ea typeface="黑体" pitchFamily="49" charset="-122"/>
              </a:rPr>
              <a:t>n(n-1)/2</a:t>
            </a:r>
            <a:r>
              <a:rPr lang="zh-CN" altLang="en-US" dirty="0">
                <a:latin typeface="黑体" pitchFamily="49" charset="-122"/>
                <a:ea typeface="黑体" pitchFamily="49" charset="-122"/>
              </a:rPr>
              <a:t>条边，则称为无向完全图</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3357554" y="3143248"/>
            <a:ext cx="2895600" cy="2286000"/>
            <a:chOff x="0" y="0"/>
            <a:chExt cx="1824" cy="1440"/>
          </a:xfrm>
        </p:grpSpPr>
        <p:sp>
          <p:nvSpPr>
            <p:cNvPr id="8200"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8201" name="Line 9"/>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8202"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8203"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8204"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8205" name="Line 13"/>
            <p:cNvSpPr>
              <a:spLocks noChangeShapeType="1"/>
            </p:cNvSpPr>
            <p:nvPr/>
          </p:nvSpPr>
          <p:spPr bwMode="auto">
            <a:xfrm flipH="1" flipV="1">
              <a:off x="528" y="197"/>
              <a:ext cx="1104" cy="523"/>
            </a:xfrm>
            <a:prstGeom prst="line">
              <a:avLst/>
            </a:prstGeom>
            <a:noFill/>
            <a:ln w="38100">
              <a:solidFill>
                <a:srgbClr val="009900"/>
              </a:solidFill>
              <a:round/>
              <a:headEnd/>
              <a:tailEnd/>
            </a:ln>
          </p:spPr>
          <p:txBody>
            <a:bodyPr wrap="none" lIns="0" rIns="0" anchor="ctr"/>
            <a:lstStyle/>
            <a:p>
              <a:endParaRPr lang="zh-CN" altLang="en-US" i="0"/>
            </a:p>
          </p:txBody>
        </p:sp>
        <p:sp>
          <p:nvSpPr>
            <p:cNvPr id="8206" name="Line 14"/>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8207" name="Line 15"/>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8208"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8209"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8210" name="Line 18"/>
            <p:cNvSpPr>
              <a:spLocks noChangeShapeType="1"/>
            </p:cNvSpPr>
            <p:nvPr/>
          </p:nvSpPr>
          <p:spPr bwMode="auto">
            <a:xfrm flipH="1" flipV="1">
              <a:off x="480" y="192"/>
              <a:ext cx="816" cy="1104"/>
            </a:xfrm>
            <a:prstGeom prst="line">
              <a:avLst/>
            </a:prstGeom>
            <a:noFill/>
            <a:ln w="38100">
              <a:solidFill>
                <a:srgbClr val="009900"/>
              </a:solidFill>
              <a:round/>
              <a:headEnd/>
              <a:tailEnd/>
            </a:ln>
          </p:spPr>
          <p:txBody>
            <a:bodyPr wrap="none" lIns="0" rIns="0" anchor="ctr"/>
            <a:lstStyle/>
            <a:p>
              <a:endParaRPr lang="zh-CN" altLang="en-US" i="0"/>
            </a:p>
          </p:txBody>
        </p:sp>
        <p:sp>
          <p:nvSpPr>
            <p:cNvPr id="8211" name="Line 19"/>
            <p:cNvSpPr>
              <a:spLocks noChangeShapeType="1"/>
            </p:cNvSpPr>
            <p:nvPr/>
          </p:nvSpPr>
          <p:spPr bwMode="auto">
            <a:xfrm flipV="1">
              <a:off x="528" y="192"/>
              <a:ext cx="768" cy="1056"/>
            </a:xfrm>
            <a:prstGeom prst="line">
              <a:avLst/>
            </a:prstGeom>
            <a:noFill/>
            <a:ln w="38100">
              <a:solidFill>
                <a:srgbClr val="009900"/>
              </a:solidFill>
              <a:round/>
              <a:headEnd/>
              <a:tailEnd/>
            </a:ln>
          </p:spPr>
          <p:txBody>
            <a:bodyPr wrap="none" lIns="0" rIns="0" anchor="ctr"/>
            <a:lstStyle/>
            <a:p>
              <a:endParaRPr lang="zh-CN" altLang="en-US" i="0"/>
            </a:p>
          </p:txBody>
        </p:sp>
        <p:sp>
          <p:nvSpPr>
            <p:cNvPr id="8212" name="Line 20"/>
            <p:cNvSpPr>
              <a:spLocks noChangeShapeType="1"/>
            </p:cNvSpPr>
            <p:nvPr/>
          </p:nvSpPr>
          <p:spPr bwMode="auto">
            <a:xfrm flipH="1">
              <a:off x="192" y="192"/>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8213" name="Line 21"/>
            <p:cNvSpPr>
              <a:spLocks noChangeShapeType="1"/>
            </p:cNvSpPr>
            <p:nvPr/>
          </p:nvSpPr>
          <p:spPr bwMode="auto">
            <a:xfrm flipH="1" flipV="1">
              <a:off x="192" y="768"/>
              <a:ext cx="1440" cy="0"/>
            </a:xfrm>
            <a:prstGeom prst="line">
              <a:avLst/>
            </a:prstGeom>
            <a:noFill/>
            <a:ln w="38100">
              <a:solidFill>
                <a:srgbClr val="009900"/>
              </a:solidFill>
              <a:round/>
              <a:headEnd/>
              <a:tailEnd/>
            </a:ln>
          </p:spPr>
          <p:txBody>
            <a:bodyPr wrap="none" lIns="0" rIns="0" anchor="ctr"/>
            <a:lstStyle/>
            <a:p>
              <a:endParaRPr lang="zh-CN" altLang="en-US" i="0"/>
            </a:p>
          </p:txBody>
        </p:sp>
        <p:sp>
          <p:nvSpPr>
            <p:cNvPr id="8214" name="Line 22"/>
            <p:cNvSpPr>
              <a:spLocks noChangeShapeType="1"/>
            </p:cNvSpPr>
            <p:nvPr/>
          </p:nvSpPr>
          <p:spPr bwMode="auto">
            <a:xfrm flipH="1" flipV="1">
              <a:off x="192" y="816"/>
              <a:ext cx="1008" cy="432"/>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23"/>
            <p:cNvGrpSpPr>
              <a:grpSpLocks/>
            </p:cNvGrpSpPr>
            <p:nvPr/>
          </p:nvGrpSpPr>
          <p:grpSpPr bwMode="auto">
            <a:xfrm>
              <a:off x="0" y="0"/>
              <a:ext cx="1824" cy="1440"/>
              <a:chOff x="0" y="0"/>
              <a:chExt cx="1824" cy="1440"/>
            </a:xfrm>
          </p:grpSpPr>
          <p:sp>
            <p:nvSpPr>
              <p:cNvPr id="8216" name="Oval 24"/>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8217" name="Oval 25"/>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8218" name="Oval 26"/>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8219" name="Oval 27"/>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8220" name="Oval 28"/>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8221" name="Oval 29"/>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30"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28670" y="1123944"/>
            <a:ext cx="8458200" cy="685800"/>
          </a:xfrm>
        </p:spPr>
        <p:txBody>
          <a:bodyPr/>
          <a:lstStyle/>
          <a:p>
            <a:pPr algn="l" eaLnBrk="1" hangingPunct="1"/>
            <a:r>
              <a:rPr lang="zh-CN" altLang="en-US" sz="3200" dirty="0">
                <a:latin typeface="黑体" pitchFamily="49" charset="-122"/>
                <a:ea typeface="黑体" pitchFamily="49" charset="-122"/>
              </a:rPr>
              <a:t>四、邻接多重表(</a:t>
            </a:r>
            <a:r>
              <a:rPr lang="en-US" altLang="zh-CN" sz="3200" dirty="0">
                <a:latin typeface="黑体" pitchFamily="49" charset="-122"/>
                <a:ea typeface="黑体" pitchFamily="49" charset="-122"/>
              </a:rPr>
              <a:t>Adjacency </a:t>
            </a:r>
            <a:r>
              <a:rPr lang="en-US" altLang="zh-CN" sz="3200" dirty="0" err="1">
                <a:latin typeface="黑体" pitchFamily="49" charset="-122"/>
                <a:ea typeface="黑体" pitchFamily="49" charset="-122"/>
              </a:rPr>
              <a:t>Multilist</a:t>
            </a:r>
            <a:r>
              <a:rPr lang="zh-CN" altLang="en-US" sz="3200" dirty="0">
                <a:latin typeface="黑体" pitchFamily="49" charset="-122"/>
                <a:ea typeface="黑体" pitchFamily="49" charset="-122"/>
              </a:rPr>
              <a:t>)</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跳过）</a:t>
            </a:r>
          </a:p>
        </p:txBody>
      </p:sp>
      <p:sp>
        <p:nvSpPr>
          <p:cNvPr id="45061" name="Rectangle 5"/>
          <p:cNvSpPr>
            <a:spLocks noGrp="1" noChangeArrowheads="1"/>
          </p:cNvSpPr>
          <p:nvPr>
            <p:ph type="body" idx="1"/>
          </p:nvPr>
        </p:nvSpPr>
        <p:spPr>
          <a:xfrm>
            <a:off x="571472" y="1962144"/>
            <a:ext cx="8143932" cy="3395682"/>
          </a:xfrm>
        </p:spPr>
        <p:txBody>
          <a:bodyPr/>
          <a:lstStyle/>
          <a:p>
            <a:pPr eaLnBrk="1" hangingPunct="1">
              <a:lnSpc>
                <a:spcPct val="90000"/>
              </a:lnSpc>
              <a:spcBef>
                <a:spcPct val="30000"/>
              </a:spcBef>
            </a:pPr>
            <a:r>
              <a:rPr lang="zh-CN" altLang="en-US" dirty="0">
                <a:latin typeface="黑体" pitchFamily="49" charset="-122"/>
                <a:ea typeface="黑体" pitchFamily="49" charset="-122"/>
              </a:rPr>
              <a:t>邻接多重表是</a:t>
            </a:r>
            <a:r>
              <a:rPr lang="zh-CN" altLang="en-US" dirty="0">
                <a:solidFill>
                  <a:schemeClr val="hlink"/>
                </a:solidFill>
                <a:latin typeface="黑体" pitchFamily="49" charset="-122"/>
                <a:ea typeface="黑体" pitchFamily="49" charset="-122"/>
              </a:rPr>
              <a:t>无向图的另一种存储结构</a:t>
            </a:r>
          </a:p>
          <a:p>
            <a:pPr eaLnBrk="1" hangingPunct="1">
              <a:lnSpc>
                <a:spcPct val="90000"/>
              </a:lnSpc>
              <a:spcBef>
                <a:spcPct val="30000"/>
              </a:spcBef>
            </a:pPr>
            <a:r>
              <a:rPr lang="zh-CN" altLang="en-US" dirty="0">
                <a:latin typeface="黑体" pitchFamily="49" charset="-122"/>
                <a:ea typeface="黑体" pitchFamily="49" charset="-122"/>
              </a:rPr>
              <a:t>在无向图中，一条边要用</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个结点表示</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分别从</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个顶点的角度看</a:t>
            </a:r>
            <a:r>
              <a:rPr lang="en-US" altLang="zh-CN" dirty="0">
                <a:latin typeface="黑体" pitchFamily="49" charset="-122"/>
                <a:ea typeface="黑体" pitchFamily="49" charset="-122"/>
              </a:rPr>
              <a:t>)</a:t>
            </a:r>
          </a:p>
          <a:p>
            <a:pPr eaLnBrk="1" hangingPunct="1">
              <a:lnSpc>
                <a:spcPct val="90000"/>
              </a:lnSpc>
              <a:spcBef>
                <a:spcPct val="30000"/>
              </a:spcBef>
            </a:pP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在邻接多重表中，一条边只用一个结点表示</a:t>
            </a:r>
          </a:p>
          <a:p>
            <a:pPr eaLnBrk="1" hangingPunct="1">
              <a:lnSpc>
                <a:spcPct val="90000"/>
              </a:lnSpc>
              <a:spcBef>
                <a:spcPct val="30000"/>
              </a:spcBef>
            </a:pPr>
            <a:r>
              <a:rPr lang="zh-CN" altLang="en-US" dirty="0">
                <a:solidFill>
                  <a:srgbClr val="CC0066"/>
                </a:solidFill>
                <a:latin typeface="黑体" pitchFamily="49" charset="-122"/>
                <a:ea typeface="黑体" pitchFamily="49" charset="-122"/>
              </a:rPr>
              <a:t>将所有具有某顶点的结点，全部用链连结起来，链所在的域为该顶点对应的指针域</a:t>
            </a:r>
          </a:p>
        </p:txBody>
      </p:sp>
      <p:sp>
        <p:nvSpPr>
          <p:cNvPr id="7" name="Text Box 4"/>
          <p:cNvSpPr txBox="1">
            <a:spLocks noChangeArrowheads="1"/>
          </p:cNvSpPr>
          <p:nvPr/>
        </p:nvSpPr>
        <p:spPr bwMode="auto">
          <a:xfrm>
            <a:off x="61439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28670" y="1071546"/>
            <a:ext cx="7543800" cy="685800"/>
          </a:xfrm>
        </p:spPr>
        <p:txBody>
          <a:bodyPr/>
          <a:lstStyle/>
          <a:p>
            <a:pPr algn="l" eaLnBrk="1" hangingPunct="1"/>
            <a:r>
              <a:rPr lang="zh-CN" altLang="en-US" sz="3200" dirty="0">
                <a:latin typeface="黑体" pitchFamily="49" charset="-122"/>
                <a:ea typeface="黑体" pitchFamily="49" charset="-122"/>
              </a:rPr>
              <a:t>四、邻接多重表</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结点结构</a:t>
            </a:r>
            <a:r>
              <a:rPr lang="en-US" altLang="zh-CN" sz="3200" dirty="0">
                <a:latin typeface="黑体" pitchFamily="49" charset="-122"/>
                <a:ea typeface="黑体" pitchFamily="49" charset="-122"/>
              </a:rPr>
              <a:t>)</a:t>
            </a:r>
          </a:p>
        </p:txBody>
      </p:sp>
      <p:sp>
        <p:nvSpPr>
          <p:cNvPr id="4608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549CB982-5CB1-4CA0-BB04-AACF0E6D150D}" type="slidenum">
              <a:rPr lang="zh-CN" altLang="en-US"/>
              <a:pPr algn="r" eaLnBrk="1" hangingPunct="1">
                <a:spcBef>
                  <a:spcPct val="50000"/>
                </a:spcBef>
                <a:buFont typeface="Arial" pitchFamily="34" charset="0"/>
                <a:buNone/>
              </a:pPr>
              <a:t>41</a:t>
            </a:fld>
            <a:endParaRPr lang="en-US" altLang="zh-CN"/>
          </a:p>
        </p:txBody>
      </p:sp>
      <p:sp>
        <p:nvSpPr>
          <p:cNvPr id="46085" name="Rectangle 5"/>
          <p:cNvSpPr>
            <a:spLocks noGrp="1" noChangeArrowheads="1"/>
          </p:cNvSpPr>
          <p:nvPr>
            <p:ph type="body" idx="1"/>
          </p:nvPr>
        </p:nvSpPr>
        <p:spPr>
          <a:xfrm>
            <a:off x="755576" y="1866889"/>
            <a:ext cx="8763000" cy="2857520"/>
          </a:xfrm>
        </p:spPr>
        <p:txBody>
          <a:bodyPr/>
          <a:lstStyle/>
          <a:p>
            <a:pPr eaLnBrk="1" hangingPunct="1">
              <a:spcBef>
                <a:spcPct val="0"/>
              </a:spcBef>
            </a:pPr>
            <a:r>
              <a:rPr lang="zh-CN" altLang="en-US" dirty="0">
                <a:latin typeface="黑体" pitchFamily="49" charset="-122"/>
                <a:ea typeface="黑体" pitchFamily="49" charset="-122"/>
              </a:rPr>
              <a:t>边的结点结构</a:t>
            </a:r>
          </a:p>
          <a:p>
            <a:pPr eaLnBrk="1" hangingPunct="1">
              <a:spcBef>
                <a:spcPct val="0"/>
              </a:spcBef>
              <a:buFont typeface="Wingdings" pitchFamily="2" charset="2"/>
              <a:buNone/>
            </a:pPr>
            <a:r>
              <a:rPr lang="en-US" altLang="zh-CN" dirty="0">
                <a:latin typeface="黑体" pitchFamily="49" charset="-122"/>
                <a:ea typeface="黑体" pitchFamily="49" charset="-122"/>
              </a:rPr>
              <a:t>  mark; // </a:t>
            </a:r>
            <a:r>
              <a:rPr lang="zh-CN" altLang="en-US" dirty="0">
                <a:latin typeface="黑体" pitchFamily="49" charset="-122"/>
                <a:ea typeface="黑体" pitchFamily="49" charset="-122"/>
              </a:rPr>
              <a:t>标记域，如指示该边是否被搜索过</a:t>
            </a:r>
          </a:p>
          <a:p>
            <a:pPr eaLnBrk="1" hangingPunct="1">
              <a:spcBef>
                <a:spcPct val="0"/>
              </a:spcBef>
              <a:buFont typeface="Wingdings" pitchFamily="2" charset="2"/>
              <a:buNone/>
            </a:pPr>
            <a:r>
              <a:rPr lang="zh-CN" altLang="en-US" dirty="0">
                <a:latin typeface="黑体" pitchFamily="49" charset="-122"/>
                <a:ea typeface="黑体" pitchFamily="49" charset="-122"/>
              </a:rPr>
              <a:t>  </a:t>
            </a:r>
            <a:r>
              <a:rPr lang="en-US" altLang="zh-CN" dirty="0" err="1">
                <a:latin typeface="黑体" pitchFamily="49" charset="-122"/>
                <a:ea typeface="黑体" pitchFamily="49" charset="-122"/>
              </a:rPr>
              <a:t>ivex,jvex</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该边所依附的两个顶点的位置</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ilink</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指向下一条依附于</a:t>
            </a:r>
            <a:r>
              <a:rPr lang="en-US" altLang="zh-CN" dirty="0" err="1">
                <a:latin typeface="黑体" pitchFamily="49" charset="-122"/>
                <a:ea typeface="黑体" pitchFamily="49" charset="-122"/>
              </a:rPr>
              <a:t>ivex</a:t>
            </a:r>
            <a:r>
              <a:rPr lang="zh-CN" altLang="en-US" dirty="0">
                <a:latin typeface="黑体" pitchFamily="49" charset="-122"/>
                <a:ea typeface="黑体" pitchFamily="49" charset="-122"/>
              </a:rPr>
              <a:t>的边</a:t>
            </a:r>
          </a:p>
          <a:p>
            <a:pPr eaLnBrk="1" hangingPunct="1">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jlink</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指向下一条依附于</a:t>
            </a:r>
            <a:r>
              <a:rPr lang="en-US" altLang="zh-CN" dirty="0" err="1">
                <a:latin typeface="黑体" pitchFamily="49" charset="-122"/>
                <a:ea typeface="黑体" pitchFamily="49" charset="-122"/>
              </a:rPr>
              <a:t>jvex</a:t>
            </a:r>
            <a:r>
              <a:rPr lang="zh-CN" altLang="en-US" dirty="0">
                <a:latin typeface="黑体" pitchFamily="49" charset="-122"/>
                <a:ea typeface="黑体" pitchFamily="49" charset="-122"/>
              </a:rPr>
              <a:t>的边</a:t>
            </a:r>
          </a:p>
          <a:p>
            <a:pPr eaLnBrk="1" hangingPunct="1">
              <a:spcBef>
                <a:spcPct val="0"/>
              </a:spcBef>
              <a:buFont typeface="Wingdings" pitchFamily="2" charset="2"/>
              <a:buNone/>
            </a:pPr>
            <a:r>
              <a:rPr lang="en-US" altLang="zh-CN" dirty="0">
                <a:latin typeface="黑体" pitchFamily="49" charset="-122"/>
                <a:ea typeface="黑体" pitchFamily="49" charset="-122"/>
              </a:rPr>
              <a:t>  info; // </a:t>
            </a:r>
            <a:r>
              <a:rPr lang="zh-CN" altLang="en-US" dirty="0">
                <a:latin typeface="黑体" pitchFamily="49" charset="-122"/>
                <a:ea typeface="黑体" pitchFamily="49" charset="-122"/>
              </a:rPr>
              <a:t>该边相关信息的指针或权值</a:t>
            </a:r>
          </a:p>
        </p:txBody>
      </p:sp>
      <p:grpSp>
        <p:nvGrpSpPr>
          <p:cNvPr id="2" name="Group 7"/>
          <p:cNvGrpSpPr>
            <a:grpSpLocks/>
          </p:cNvGrpSpPr>
          <p:nvPr/>
        </p:nvGrpSpPr>
        <p:grpSpPr bwMode="auto">
          <a:xfrm>
            <a:off x="1187624" y="4991111"/>
            <a:ext cx="6705600" cy="533401"/>
            <a:chOff x="0" y="-6"/>
            <a:chExt cx="4224" cy="336"/>
          </a:xfrm>
        </p:grpSpPr>
        <p:sp>
          <p:nvSpPr>
            <p:cNvPr id="46088" name="Text Box 8"/>
            <p:cNvSpPr txBox="1">
              <a:spLocks noChangeArrowheads="1"/>
            </p:cNvSpPr>
            <p:nvPr/>
          </p:nvSpPr>
          <p:spPr bwMode="auto">
            <a:xfrm>
              <a:off x="576" y="0"/>
              <a:ext cx="768"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err="1">
                  <a:latin typeface="+mn-ea"/>
                  <a:ea typeface="+mn-ea"/>
                </a:rPr>
                <a:t>ivex</a:t>
              </a:r>
              <a:endParaRPr lang="en-US" altLang="zh-CN" sz="2800" b="0" i="0" dirty="0">
                <a:latin typeface="+mn-ea"/>
                <a:ea typeface="+mn-ea"/>
              </a:endParaRPr>
            </a:p>
          </p:txBody>
        </p:sp>
        <p:sp>
          <p:nvSpPr>
            <p:cNvPr id="46089" name="Text Box 9"/>
            <p:cNvSpPr txBox="1">
              <a:spLocks noChangeArrowheads="1"/>
            </p:cNvSpPr>
            <p:nvPr/>
          </p:nvSpPr>
          <p:spPr bwMode="auto">
            <a:xfrm>
              <a:off x="0" y="0"/>
              <a:ext cx="576"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a:latin typeface="+mn-ea"/>
                  <a:ea typeface="+mn-ea"/>
                </a:rPr>
                <a:t>mark</a:t>
              </a:r>
            </a:p>
          </p:txBody>
        </p:sp>
        <p:sp>
          <p:nvSpPr>
            <p:cNvPr id="46090" name="Text Box 10"/>
            <p:cNvSpPr txBox="1">
              <a:spLocks noChangeArrowheads="1"/>
            </p:cNvSpPr>
            <p:nvPr/>
          </p:nvSpPr>
          <p:spPr bwMode="auto">
            <a:xfrm>
              <a:off x="1344" y="0"/>
              <a:ext cx="768"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err="1">
                  <a:latin typeface="+mn-ea"/>
                  <a:ea typeface="+mn-ea"/>
                </a:rPr>
                <a:t>ilink</a:t>
              </a:r>
              <a:endParaRPr lang="en-US" altLang="zh-CN" sz="2800" b="0" i="0" dirty="0">
                <a:latin typeface="+mn-ea"/>
                <a:ea typeface="+mn-ea"/>
              </a:endParaRPr>
            </a:p>
          </p:txBody>
        </p:sp>
        <p:sp>
          <p:nvSpPr>
            <p:cNvPr id="46091" name="Text Box 11"/>
            <p:cNvSpPr txBox="1">
              <a:spLocks noChangeArrowheads="1"/>
            </p:cNvSpPr>
            <p:nvPr/>
          </p:nvSpPr>
          <p:spPr bwMode="auto">
            <a:xfrm>
              <a:off x="2110" y="-6"/>
              <a:ext cx="768"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err="1">
                  <a:latin typeface="+mn-ea"/>
                  <a:ea typeface="+mn-ea"/>
                </a:rPr>
                <a:t>jvex</a:t>
              </a:r>
              <a:endParaRPr lang="en-US" altLang="zh-CN" sz="2800" b="0" i="0" dirty="0">
                <a:latin typeface="+mn-ea"/>
                <a:ea typeface="+mn-ea"/>
              </a:endParaRPr>
            </a:p>
          </p:txBody>
        </p:sp>
        <p:sp>
          <p:nvSpPr>
            <p:cNvPr id="46092" name="Text Box 12"/>
            <p:cNvSpPr txBox="1">
              <a:spLocks noChangeArrowheads="1"/>
            </p:cNvSpPr>
            <p:nvPr/>
          </p:nvSpPr>
          <p:spPr bwMode="auto">
            <a:xfrm>
              <a:off x="2880" y="0"/>
              <a:ext cx="768"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b="0" i="0" dirty="0" err="1">
                  <a:latin typeface="+mn-ea"/>
                  <a:ea typeface="+mn-ea"/>
                </a:rPr>
                <a:t>jlink</a:t>
              </a:r>
              <a:endParaRPr lang="en-US" altLang="zh-CN" sz="2800" b="0" i="0" dirty="0">
                <a:latin typeface="+mn-ea"/>
                <a:ea typeface="+mn-ea"/>
              </a:endParaRPr>
            </a:p>
          </p:txBody>
        </p:sp>
        <p:sp>
          <p:nvSpPr>
            <p:cNvPr id="46093" name="Text Box 13"/>
            <p:cNvSpPr txBox="1">
              <a:spLocks noChangeArrowheads="1"/>
            </p:cNvSpPr>
            <p:nvPr/>
          </p:nvSpPr>
          <p:spPr bwMode="auto">
            <a:xfrm>
              <a:off x="3648" y="0"/>
              <a:ext cx="576" cy="330"/>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sz="2800" i="0" dirty="0">
                  <a:latin typeface="+mn-ea"/>
                  <a:ea typeface="+mn-ea"/>
                </a:rPr>
                <a:t>info</a:t>
              </a:r>
            </a:p>
          </p:txBody>
        </p:sp>
      </p:grpSp>
      <p:sp>
        <p:nvSpPr>
          <p:cNvPr id="14" name="Text Box 4"/>
          <p:cNvSpPr txBox="1">
            <a:spLocks noChangeArrowheads="1"/>
          </p:cNvSpPr>
          <p:nvPr/>
        </p:nvSpPr>
        <p:spPr bwMode="auto">
          <a:xfrm>
            <a:off x="61439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00034" y="1142984"/>
            <a:ext cx="7543800" cy="685800"/>
          </a:xfrm>
        </p:spPr>
        <p:txBody>
          <a:bodyPr/>
          <a:lstStyle/>
          <a:p>
            <a:pPr algn="l" eaLnBrk="1" hangingPunct="1"/>
            <a:r>
              <a:rPr lang="zh-CN" altLang="en-US" sz="3200" dirty="0">
                <a:latin typeface="黑体" pitchFamily="49" charset="-122"/>
                <a:ea typeface="黑体" pitchFamily="49" charset="-122"/>
              </a:rPr>
              <a:t>四、邻接多重表</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举例</a:t>
            </a:r>
            <a:r>
              <a:rPr lang="en-US" altLang="zh-CN" sz="3200" dirty="0">
                <a:latin typeface="黑体" pitchFamily="49" charset="-122"/>
                <a:ea typeface="黑体" pitchFamily="49" charset="-122"/>
              </a:rPr>
              <a:t>)</a:t>
            </a:r>
          </a:p>
        </p:txBody>
      </p:sp>
      <p:grpSp>
        <p:nvGrpSpPr>
          <p:cNvPr id="2" name="Group 6"/>
          <p:cNvGrpSpPr>
            <a:grpSpLocks/>
          </p:cNvGrpSpPr>
          <p:nvPr/>
        </p:nvGrpSpPr>
        <p:grpSpPr bwMode="auto">
          <a:xfrm>
            <a:off x="6248400" y="4572000"/>
            <a:ext cx="2681318" cy="1857396"/>
            <a:chOff x="0" y="0"/>
            <a:chExt cx="1824" cy="1440"/>
          </a:xfrm>
        </p:grpSpPr>
        <p:sp>
          <p:nvSpPr>
            <p:cNvPr id="47232" name="Line 7"/>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a:p>
          </p:txBody>
        </p:sp>
        <p:sp>
          <p:nvSpPr>
            <p:cNvPr id="47233" name="Line 8"/>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a:p>
          </p:txBody>
        </p:sp>
        <p:sp>
          <p:nvSpPr>
            <p:cNvPr id="47234" name="Line 9"/>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a:p>
          </p:txBody>
        </p:sp>
        <p:sp>
          <p:nvSpPr>
            <p:cNvPr id="47235" name="Line 10"/>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a:p>
          </p:txBody>
        </p:sp>
        <p:sp>
          <p:nvSpPr>
            <p:cNvPr id="47236" name="Line 11"/>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a:p>
          </p:txBody>
        </p:sp>
        <p:sp>
          <p:nvSpPr>
            <p:cNvPr id="47237" name="Line 12"/>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a:p>
          </p:txBody>
        </p:sp>
        <p:sp>
          <p:nvSpPr>
            <p:cNvPr id="47238" name="Line 13"/>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a:p>
          </p:txBody>
        </p:sp>
        <p:sp>
          <p:nvSpPr>
            <p:cNvPr id="47239" name="Line 14"/>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a:p>
          </p:txBody>
        </p:sp>
        <p:sp>
          <p:nvSpPr>
            <p:cNvPr id="47240" name="Line 15"/>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a:p>
          </p:txBody>
        </p:sp>
        <p:sp>
          <p:nvSpPr>
            <p:cNvPr id="47241" name="Line 16"/>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a:p>
          </p:txBody>
        </p:sp>
        <p:grpSp>
          <p:nvGrpSpPr>
            <p:cNvPr id="3" name="Group 17"/>
            <p:cNvGrpSpPr>
              <a:grpSpLocks/>
            </p:cNvGrpSpPr>
            <p:nvPr/>
          </p:nvGrpSpPr>
          <p:grpSpPr bwMode="auto">
            <a:xfrm>
              <a:off x="0" y="0"/>
              <a:ext cx="1824" cy="1440"/>
              <a:chOff x="0" y="0"/>
              <a:chExt cx="1824" cy="1440"/>
            </a:xfrm>
          </p:grpSpPr>
          <p:sp>
            <p:nvSpPr>
              <p:cNvPr id="47243"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47244"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47245"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47246"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5</a:t>
                </a:r>
              </a:p>
            </p:txBody>
          </p:sp>
          <p:sp>
            <p:nvSpPr>
              <p:cNvPr id="47247"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47248"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graphicFrame>
        <p:nvGraphicFramePr>
          <p:cNvPr id="47128" name="Group 24"/>
          <p:cNvGraphicFramePr>
            <a:graphicFrameLocks noGrp="1"/>
          </p:cNvGraphicFramePr>
          <p:nvPr/>
        </p:nvGraphicFramePr>
        <p:xfrm>
          <a:off x="568351" y="2071678"/>
          <a:ext cx="1066800" cy="3657600"/>
        </p:xfrm>
        <a:graphic>
          <a:graphicData uri="http://schemas.openxmlformats.org/drawingml/2006/table">
            <a:tbl>
              <a:tblPr/>
              <a:tblGrid>
                <a:gridCol w="6096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7134" name="Line 47"/>
          <p:cNvSpPr>
            <a:spLocks noChangeShapeType="1"/>
          </p:cNvSpPr>
          <p:nvPr/>
        </p:nvSpPr>
        <p:spPr bwMode="auto">
          <a:xfrm>
            <a:off x="3159151" y="4822815"/>
            <a:ext cx="0" cy="457200"/>
          </a:xfrm>
          <a:prstGeom prst="line">
            <a:avLst/>
          </a:prstGeom>
          <a:noFill/>
          <a:ln w="28575">
            <a:solidFill>
              <a:schemeClr val="hlink"/>
            </a:solidFill>
            <a:round/>
            <a:headEnd/>
            <a:tailEnd type="triangle" w="med" len="med"/>
          </a:ln>
        </p:spPr>
        <p:txBody>
          <a:bodyPr wrap="none"/>
          <a:lstStyle/>
          <a:p>
            <a:endParaRPr lang="zh-CN" altLang="en-US"/>
          </a:p>
        </p:txBody>
      </p:sp>
      <p:grpSp>
        <p:nvGrpSpPr>
          <p:cNvPr id="4" name="Group 48"/>
          <p:cNvGrpSpPr>
            <a:grpSpLocks/>
          </p:cNvGrpSpPr>
          <p:nvPr/>
        </p:nvGrpSpPr>
        <p:grpSpPr bwMode="auto">
          <a:xfrm>
            <a:off x="1939951" y="2765415"/>
            <a:ext cx="1317625" cy="330200"/>
            <a:chOff x="0" y="0"/>
            <a:chExt cx="830" cy="208"/>
          </a:xfrm>
        </p:grpSpPr>
        <p:sp>
          <p:nvSpPr>
            <p:cNvPr id="47228" name="Text Box 4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7229" name="Text Box 5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30" name="Text Box 5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7231" name="Text Box 5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5" name="Group 53"/>
          <p:cNvGrpSpPr>
            <a:grpSpLocks/>
          </p:cNvGrpSpPr>
          <p:nvPr/>
        </p:nvGrpSpPr>
        <p:grpSpPr bwMode="auto">
          <a:xfrm>
            <a:off x="6969151" y="2765415"/>
            <a:ext cx="1317625" cy="330200"/>
            <a:chOff x="0" y="0"/>
            <a:chExt cx="830" cy="208"/>
          </a:xfrm>
        </p:grpSpPr>
        <p:sp>
          <p:nvSpPr>
            <p:cNvPr id="47224" name="Text Box 5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7225" name="Text Box 5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sp>
          <p:nvSpPr>
            <p:cNvPr id="47226" name="Text Box 5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5</a:t>
              </a:r>
            </a:p>
          </p:txBody>
        </p:sp>
        <p:sp>
          <p:nvSpPr>
            <p:cNvPr id="47227" name="Text Box 5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6" name="Group 58"/>
          <p:cNvGrpSpPr>
            <a:grpSpLocks/>
          </p:cNvGrpSpPr>
          <p:nvPr/>
        </p:nvGrpSpPr>
        <p:grpSpPr bwMode="auto">
          <a:xfrm>
            <a:off x="5292751" y="3984615"/>
            <a:ext cx="1317625" cy="330200"/>
            <a:chOff x="0" y="0"/>
            <a:chExt cx="830" cy="208"/>
          </a:xfrm>
        </p:grpSpPr>
        <p:sp>
          <p:nvSpPr>
            <p:cNvPr id="47220" name="Text Box 5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7221" name="Text Box 6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22" name="Text Box 6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5</a:t>
              </a:r>
            </a:p>
          </p:txBody>
        </p:sp>
        <p:sp>
          <p:nvSpPr>
            <p:cNvPr id="47223" name="Text Box 6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7" name="Group 63"/>
          <p:cNvGrpSpPr>
            <a:grpSpLocks/>
          </p:cNvGrpSpPr>
          <p:nvPr/>
        </p:nvGrpSpPr>
        <p:grpSpPr bwMode="auto">
          <a:xfrm>
            <a:off x="3616351" y="2765415"/>
            <a:ext cx="1317625" cy="330200"/>
            <a:chOff x="0" y="0"/>
            <a:chExt cx="830" cy="208"/>
          </a:xfrm>
        </p:grpSpPr>
        <p:sp>
          <p:nvSpPr>
            <p:cNvPr id="47216" name="Text Box 6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7217" name="Text Box 6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18" name="Text Box 6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7219" name="Text Box 6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8" name="Group 68"/>
          <p:cNvGrpSpPr>
            <a:grpSpLocks/>
          </p:cNvGrpSpPr>
          <p:nvPr/>
        </p:nvGrpSpPr>
        <p:grpSpPr bwMode="auto">
          <a:xfrm>
            <a:off x="1939951" y="5280015"/>
            <a:ext cx="1317625" cy="330200"/>
            <a:chOff x="0" y="0"/>
            <a:chExt cx="830" cy="208"/>
          </a:xfrm>
        </p:grpSpPr>
        <p:sp>
          <p:nvSpPr>
            <p:cNvPr id="47212" name="Text Box 6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5</a:t>
              </a:r>
            </a:p>
          </p:txBody>
        </p:sp>
        <p:sp>
          <p:nvSpPr>
            <p:cNvPr id="47213" name="Text Box 7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14" name="Text Box 7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7215" name="Text Box 7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9" name="Group 73"/>
          <p:cNvGrpSpPr>
            <a:grpSpLocks/>
          </p:cNvGrpSpPr>
          <p:nvPr/>
        </p:nvGrpSpPr>
        <p:grpSpPr bwMode="auto">
          <a:xfrm>
            <a:off x="1939951" y="4594215"/>
            <a:ext cx="1317625" cy="330200"/>
            <a:chOff x="0" y="0"/>
            <a:chExt cx="830" cy="208"/>
          </a:xfrm>
        </p:grpSpPr>
        <p:sp>
          <p:nvSpPr>
            <p:cNvPr id="47208" name="Text Box 7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7209" name="Text Box 7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10" name="Text Box 7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0</a:t>
              </a:r>
            </a:p>
          </p:txBody>
        </p:sp>
        <p:sp>
          <p:nvSpPr>
            <p:cNvPr id="47211" name="Text Box 7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10" name="Group 78"/>
          <p:cNvGrpSpPr>
            <a:grpSpLocks/>
          </p:cNvGrpSpPr>
          <p:nvPr/>
        </p:nvGrpSpPr>
        <p:grpSpPr bwMode="auto">
          <a:xfrm>
            <a:off x="1939951" y="3984615"/>
            <a:ext cx="1317625" cy="330200"/>
            <a:chOff x="0" y="0"/>
            <a:chExt cx="830" cy="208"/>
          </a:xfrm>
        </p:grpSpPr>
        <p:sp>
          <p:nvSpPr>
            <p:cNvPr id="47204" name="Text Box 7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7205" name="Text Box 8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06" name="Text Box 8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2</a:t>
              </a:r>
            </a:p>
          </p:txBody>
        </p:sp>
        <p:sp>
          <p:nvSpPr>
            <p:cNvPr id="47207" name="Text Box 8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11" name="Group 83"/>
          <p:cNvGrpSpPr>
            <a:grpSpLocks/>
          </p:cNvGrpSpPr>
          <p:nvPr/>
        </p:nvGrpSpPr>
        <p:grpSpPr bwMode="auto">
          <a:xfrm>
            <a:off x="3616351" y="3984615"/>
            <a:ext cx="1317625" cy="330200"/>
            <a:chOff x="0" y="0"/>
            <a:chExt cx="830" cy="208"/>
          </a:xfrm>
        </p:grpSpPr>
        <p:sp>
          <p:nvSpPr>
            <p:cNvPr id="47200" name="Text Box 8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7201" name="Text Box 8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202" name="Text Box 8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7203" name="Text Box 8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grpSp>
      <p:grpSp>
        <p:nvGrpSpPr>
          <p:cNvPr id="12" name="Group 88"/>
          <p:cNvGrpSpPr>
            <a:grpSpLocks/>
          </p:cNvGrpSpPr>
          <p:nvPr/>
        </p:nvGrpSpPr>
        <p:grpSpPr bwMode="auto">
          <a:xfrm>
            <a:off x="3616351" y="5280015"/>
            <a:ext cx="1317625" cy="330200"/>
            <a:chOff x="0" y="0"/>
            <a:chExt cx="830" cy="208"/>
          </a:xfrm>
        </p:grpSpPr>
        <p:sp>
          <p:nvSpPr>
            <p:cNvPr id="47196" name="Text Box 89"/>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5</a:t>
              </a:r>
            </a:p>
          </p:txBody>
        </p:sp>
        <p:sp>
          <p:nvSpPr>
            <p:cNvPr id="47197" name="Text Box 90"/>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198" name="Text Box 91"/>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4</a:t>
              </a:r>
            </a:p>
          </p:txBody>
        </p:sp>
        <p:sp>
          <p:nvSpPr>
            <p:cNvPr id="47199" name="Text Box 92"/>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grpSp>
        <p:nvGrpSpPr>
          <p:cNvPr id="13" name="Group 93"/>
          <p:cNvGrpSpPr>
            <a:grpSpLocks/>
          </p:cNvGrpSpPr>
          <p:nvPr/>
        </p:nvGrpSpPr>
        <p:grpSpPr bwMode="auto">
          <a:xfrm>
            <a:off x="5292751" y="2765415"/>
            <a:ext cx="1317625" cy="330200"/>
            <a:chOff x="0" y="0"/>
            <a:chExt cx="830" cy="208"/>
          </a:xfrm>
        </p:grpSpPr>
        <p:sp>
          <p:nvSpPr>
            <p:cNvPr id="47192" name="Text Box 94"/>
            <p:cNvSpPr txBox="1">
              <a:spLocks noChangeArrowheads="1"/>
            </p:cNvSpPr>
            <p:nvPr/>
          </p:nvSpPr>
          <p:spPr bwMode="auto">
            <a:xfrm>
              <a:off x="0"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1</a:t>
              </a:r>
            </a:p>
          </p:txBody>
        </p:sp>
        <p:sp>
          <p:nvSpPr>
            <p:cNvPr id="47193" name="Text Box 95"/>
            <p:cNvSpPr txBox="1">
              <a:spLocks noChangeArrowheads="1"/>
            </p:cNvSpPr>
            <p:nvPr/>
          </p:nvSpPr>
          <p:spPr bwMode="auto">
            <a:xfrm>
              <a:off x="271"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endParaRPr lang="en-US" altLang="zh-CN" sz="2000"/>
            </a:p>
          </p:txBody>
        </p:sp>
        <p:sp>
          <p:nvSpPr>
            <p:cNvPr id="47194" name="Text Box 96"/>
            <p:cNvSpPr txBox="1">
              <a:spLocks noChangeArrowheads="1"/>
            </p:cNvSpPr>
            <p:nvPr/>
          </p:nvSpPr>
          <p:spPr bwMode="auto">
            <a:xfrm>
              <a:off x="415" y="0"/>
              <a:ext cx="271"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3</a:t>
              </a:r>
            </a:p>
          </p:txBody>
        </p:sp>
        <p:sp>
          <p:nvSpPr>
            <p:cNvPr id="47195" name="Text Box 97"/>
            <p:cNvSpPr txBox="1">
              <a:spLocks noChangeArrowheads="1"/>
            </p:cNvSpPr>
            <p:nvPr/>
          </p:nvSpPr>
          <p:spPr bwMode="auto">
            <a:xfrm>
              <a:off x="686" y="0"/>
              <a:ext cx="144" cy="208"/>
            </a:xfrm>
            <a:prstGeom prst="rect">
              <a:avLst/>
            </a:prstGeom>
            <a:noFill/>
            <a:ln w="25400">
              <a:solidFill>
                <a:srgbClr val="0000FF"/>
              </a:solidFill>
              <a:miter lim="800000"/>
              <a:headEnd/>
              <a:tailEnd/>
            </a:ln>
          </p:spPr>
          <p:txBody>
            <a:bodyPr lIns="0" tIns="0" rIns="0" bIns="0">
              <a:spAutoFit/>
            </a:bodyPr>
            <a:lstStyle/>
            <a:p>
              <a:pPr algn="ctr" eaLnBrk="1" hangingPunct="1">
                <a:buFont typeface="Arial" pitchFamily="34" charset="0"/>
                <a:buNone/>
              </a:pPr>
              <a:r>
                <a:rPr lang="en-US" altLang="zh-CN" sz="2000"/>
                <a:t>^</a:t>
              </a:r>
            </a:p>
          </p:txBody>
        </p:sp>
      </p:grpSp>
      <p:sp>
        <p:nvSpPr>
          <p:cNvPr id="47145" name="Line 98"/>
          <p:cNvSpPr>
            <a:spLocks noChangeShapeType="1"/>
          </p:cNvSpPr>
          <p:nvPr/>
        </p:nvSpPr>
        <p:spPr bwMode="auto">
          <a:xfrm>
            <a:off x="1279551" y="2874953"/>
            <a:ext cx="484188" cy="0"/>
          </a:xfrm>
          <a:prstGeom prst="line">
            <a:avLst/>
          </a:prstGeom>
          <a:noFill/>
          <a:ln w="28575">
            <a:solidFill>
              <a:srgbClr val="FF00FF"/>
            </a:solidFill>
            <a:round/>
            <a:headEnd/>
            <a:tailEnd type="triangle" w="med" len="med"/>
          </a:ln>
        </p:spPr>
        <p:txBody>
          <a:bodyPr wrap="none"/>
          <a:lstStyle/>
          <a:p>
            <a:endParaRPr lang="zh-CN" altLang="en-US"/>
          </a:p>
        </p:txBody>
      </p:sp>
      <p:sp>
        <p:nvSpPr>
          <p:cNvPr id="47146" name="Line 99"/>
          <p:cNvSpPr>
            <a:spLocks noChangeShapeType="1"/>
          </p:cNvSpPr>
          <p:nvPr/>
        </p:nvSpPr>
        <p:spPr bwMode="auto">
          <a:xfrm>
            <a:off x="1350989" y="3405178"/>
            <a:ext cx="3048000" cy="0"/>
          </a:xfrm>
          <a:prstGeom prst="line">
            <a:avLst/>
          </a:prstGeom>
          <a:noFill/>
          <a:ln w="28575">
            <a:solidFill>
              <a:srgbClr val="FF00FF"/>
            </a:solidFill>
            <a:round/>
            <a:headEnd/>
            <a:tailEnd/>
          </a:ln>
        </p:spPr>
        <p:txBody>
          <a:bodyPr wrap="none"/>
          <a:lstStyle/>
          <a:p>
            <a:endParaRPr lang="zh-CN" altLang="en-US"/>
          </a:p>
        </p:txBody>
      </p:sp>
      <p:sp>
        <p:nvSpPr>
          <p:cNvPr id="47147" name="Line 100"/>
          <p:cNvSpPr>
            <a:spLocks noChangeShapeType="1"/>
          </p:cNvSpPr>
          <p:nvPr/>
        </p:nvSpPr>
        <p:spPr bwMode="auto">
          <a:xfrm>
            <a:off x="1343051" y="4125903"/>
            <a:ext cx="484188" cy="0"/>
          </a:xfrm>
          <a:prstGeom prst="line">
            <a:avLst/>
          </a:prstGeom>
          <a:noFill/>
          <a:ln w="28575">
            <a:solidFill>
              <a:srgbClr val="FF00FF"/>
            </a:solidFill>
            <a:round/>
            <a:headEnd/>
            <a:tailEnd type="triangle" w="med" len="med"/>
          </a:ln>
        </p:spPr>
        <p:txBody>
          <a:bodyPr wrap="none"/>
          <a:lstStyle/>
          <a:p>
            <a:endParaRPr lang="zh-CN" altLang="en-US"/>
          </a:p>
        </p:txBody>
      </p:sp>
      <p:sp>
        <p:nvSpPr>
          <p:cNvPr id="47148" name="Line 101"/>
          <p:cNvSpPr>
            <a:spLocks noChangeShapeType="1"/>
          </p:cNvSpPr>
          <p:nvPr/>
        </p:nvSpPr>
        <p:spPr bwMode="auto">
          <a:xfrm>
            <a:off x="1374801" y="4845040"/>
            <a:ext cx="484188" cy="0"/>
          </a:xfrm>
          <a:prstGeom prst="line">
            <a:avLst/>
          </a:prstGeom>
          <a:noFill/>
          <a:ln w="28575">
            <a:solidFill>
              <a:srgbClr val="FF00FF"/>
            </a:solidFill>
            <a:round/>
            <a:headEnd/>
            <a:tailEnd type="triangle" w="med" len="med"/>
          </a:ln>
        </p:spPr>
        <p:txBody>
          <a:bodyPr wrap="none"/>
          <a:lstStyle/>
          <a:p>
            <a:endParaRPr lang="zh-CN" altLang="en-US"/>
          </a:p>
        </p:txBody>
      </p:sp>
      <p:sp>
        <p:nvSpPr>
          <p:cNvPr id="47149" name="Line 102"/>
          <p:cNvSpPr>
            <a:spLocks noChangeShapeType="1"/>
          </p:cNvSpPr>
          <p:nvPr/>
        </p:nvSpPr>
        <p:spPr bwMode="auto">
          <a:xfrm>
            <a:off x="1406551" y="5432415"/>
            <a:ext cx="484188" cy="0"/>
          </a:xfrm>
          <a:prstGeom prst="line">
            <a:avLst/>
          </a:prstGeom>
          <a:noFill/>
          <a:ln w="28575">
            <a:solidFill>
              <a:srgbClr val="FF00FF"/>
            </a:solidFill>
            <a:round/>
            <a:headEnd/>
            <a:tailEnd type="triangle" w="med" len="med"/>
          </a:ln>
        </p:spPr>
        <p:txBody>
          <a:bodyPr wrap="none"/>
          <a:lstStyle/>
          <a:p>
            <a:endParaRPr lang="zh-CN" altLang="en-US"/>
          </a:p>
        </p:txBody>
      </p:sp>
      <p:grpSp>
        <p:nvGrpSpPr>
          <p:cNvPr id="14" name="Group 103"/>
          <p:cNvGrpSpPr>
            <a:grpSpLocks/>
          </p:cNvGrpSpPr>
          <p:nvPr/>
        </p:nvGrpSpPr>
        <p:grpSpPr bwMode="auto">
          <a:xfrm>
            <a:off x="2473351" y="2613015"/>
            <a:ext cx="1600200" cy="304800"/>
            <a:chOff x="0" y="0"/>
            <a:chExt cx="1056" cy="192"/>
          </a:xfrm>
        </p:grpSpPr>
        <p:sp>
          <p:nvSpPr>
            <p:cNvPr id="47189" name="Line 104"/>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90" name="Line 105"/>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91" name="Line 106"/>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5" name="Group 107"/>
          <p:cNvGrpSpPr>
            <a:grpSpLocks/>
          </p:cNvGrpSpPr>
          <p:nvPr/>
        </p:nvGrpSpPr>
        <p:grpSpPr bwMode="auto">
          <a:xfrm>
            <a:off x="4225951" y="2613015"/>
            <a:ext cx="1524000" cy="304800"/>
            <a:chOff x="0" y="0"/>
            <a:chExt cx="1056" cy="192"/>
          </a:xfrm>
        </p:grpSpPr>
        <p:sp>
          <p:nvSpPr>
            <p:cNvPr id="47186" name="Line 108"/>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87" name="Line 109"/>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88" name="Line 110"/>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6" name="Group 111"/>
          <p:cNvGrpSpPr>
            <a:grpSpLocks/>
          </p:cNvGrpSpPr>
          <p:nvPr/>
        </p:nvGrpSpPr>
        <p:grpSpPr bwMode="auto">
          <a:xfrm>
            <a:off x="5902351" y="2613015"/>
            <a:ext cx="1524000" cy="304800"/>
            <a:chOff x="0" y="0"/>
            <a:chExt cx="1056" cy="192"/>
          </a:xfrm>
        </p:grpSpPr>
        <p:sp>
          <p:nvSpPr>
            <p:cNvPr id="47183" name="Line 112"/>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84" name="Line 113"/>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85" name="Line 114"/>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7" name="Group 115"/>
          <p:cNvGrpSpPr>
            <a:grpSpLocks/>
          </p:cNvGrpSpPr>
          <p:nvPr/>
        </p:nvGrpSpPr>
        <p:grpSpPr bwMode="auto">
          <a:xfrm>
            <a:off x="2473351" y="3832215"/>
            <a:ext cx="1600200" cy="304800"/>
            <a:chOff x="0" y="0"/>
            <a:chExt cx="1056" cy="192"/>
          </a:xfrm>
        </p:grpSpPr>
        <p:sp>
          <p:nvSpPr>
            <p:cNvPr id="47180" name="Line 116"/>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81" name="Line 117"/>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82" name="Line 118"/>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8" name="Group 119"/>
          <p:cNvGrpSpPr>
            <a:grpSpLocks/>
          </p:cNvGrpSpPr>
          <p:nvPr/>
        </p:nvGrpSpPr>
        <p:grpSpPr bwMode="auto">
          <a:xfrm>
            <a:off x="4225951" y="3832215"/>
            <a:ext cx="1524000" cy="304800"/>
            <a:chOff x="0" y="0"/>
            <a:chExt cx="1056" cy="192"/>
          </a:xfrm>
        </p:grpSpPr>
        <p:sp>
          <p:nvSpPr>
            <p:cNvPr id="47177" name="Line 120"/>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78" name="Line 121"/>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79" name="Line 122"/>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grpSp>
        <p:nvGrpSpPr>
          <p:cNvPr id="19" name="Group 123"/>
          <p:cNvGrpSpPr>
            <a:grpSpLocks/>
          </p:cNvGrpSpPr>
          <p:nvPr/>
        </p:nvGrpSpPr>
        <p:grpSpPr bwMode="auto">
          <a:xfrm>
            <a:off x="2473351" y="5127615"/>
            <a:ext cx="1600200" cy="304800"/>
            <a:chOff x="0" y="0"/>
            <a:chExt cx="1056" cy="192"/>
          </a:xfrm>
        </p:grpSpPr>
        <p:sp>
          <p:nvSpPr>
            <p:cNvPr id="47174" name="Line 124"/>
            <p:cNvSpPr>
              <a:spLocks noChangeShapeType="1"/>
            </p:cNvSpPr>
            <p:nvPr/>
          </p:nvSpPr>
          <p:spPr bwMode="auto">
            <a:xfrm>
              <a:off x="1056" y="0"/>
              <a:ext cx="0" cy="96"/>
            </a:xfrm>
            <a:prstGeom prst="line">
              <a:avLst/>
            </a:prstGeom>
            <a:noFill/>
            <a:ln w="28575">
              <a:solidFill>
                <a:srgbClr val="00FF00"/>
              </a:solidFill>
              <a:round/>
              <a:headEnd/>
              <a:tailEnd type="triangle" w="sm" len="sm"/>
            </a:ln>
          </p:spPr>
          <p:txBody>
            <a:bodyPr wrap="none" lIns="0" rIns="0"/>
            <a:lstStyle/>
            <a:p>
              <a:endParaRPr lang="zh-CN" altLang="en-US"/>
            </a:p>
          </p:txBody>
        </p:sp>
        <p:sp>
          <p:nvSpPr>
            <p:cNvPr id="47175" name="Line 125"/>
            <p:cNvSpPr>
              <a:spLocks noChangeShapeType="1"/>
            </p:cNvSpPr>
            <p:nvPr/>
          </p:nvSpPr>
          <p:spPr bwMode="auto">
            <a:xfrm flipV="1">
              <a:off x="0" y="0"/>
              <a:ext cx="0" cy="192"/>
            </a:xfrm>
            <a:prstGeom prst="line">
              <a:avLst/>
            </a:prstGeom>
            <a:noFill/>
            <a:ln w="28575">
              <a:solidFill>
                <a:srgbClr val="00FF00"/>
              </a:solidFill>
              <a:round/>
              <a:headEnd/>
              <a:tailEnd/>
            </a:ln>
          </p:spPr>
          <p:txBody>
            <a:bodyPr wrap="none" lIns="0" rIns="0"/>
            <a:lstStyle/>
            <a:p>
              <a:endParaRPr lang="zh-CN" altLang="en-US"/>
            </a:p>
          </p:txBody>
        </p:sp>
        <p:sp>
          <p:nvSpPr>
            <p:cNvPr id="47176" name="Line 126"/>
            <p:cNvSpPr>
              <a:spLocks noChangeShapeType="1"/>
            </p:cNvSpPr>
            <p:nvPr/>
          </p:nvSpPr>
          <p:spPr bwMode="auto">
            <a:xfrm flipV="1">
              <a:off x="0" y="0"/>
              <a:ext cx="1056" cy="0"/>
            </a:xfrm>
            <a:prstGeom prst="line">
              <a:avLst/>
            </a:prstGeom>
            <a:noFill/>
            <a:ln w="28575">
              <a:solidFill>
                <a:srgbClr val="00FF00"/>
              </a:solidFill>
              <a:round/>
              <a:headEnd/>
              <a:tailEnd/>
            </a:ln>
          </p:spPr>
          <p:txBody>
            <a:bodyPr wrap="none" lIns="0" rIns="0"/>
            <a:lstStyle/>
            <a:p>
              <a:endParaRPr lang="zh-CN" altLang="en-US"/>
            </a:p>
          </p:txBody>
        </p:sp>
      </p:grpSp>
      <p:sp>
        <p:nvSpPr>
          <p:cNvPr id="47156" name="Line 127"/>
          <p:cNvSpPr>
            <a:spLocks noChangeShapeType="1"/>
          </p:cNvSpPr>
          <p:nvPr/>
        </p:nvSpPr>
        <p:spPr bwMode="auto">
          <a:xfrm>
            <a:off x="3159151" y="2994015"/>
            <a:ext cx="0" cy="1600200"/>
          </a:xfrm>
          <a:prstGeom prst="line">
            <a:avLst/>
          </a:prstGeom>
          <a:noFill/>
          <a:ln w="28575">
            <a:solidFill>
              <a:schemeClr val="hlink"/>
            </a:solidFill>
            <a:round/>
            <a:headEnd/>
            <a:tailEnd type="triangle" w="med" len="med"/>
          </a:ln>
        </p:spPr>
        <p:txBody>
          <a:bodyPr wrap="none"/>
          <a:lstStyle/>
          <a:p>
            <a:endParaRPr lang="zh-CN" altLang="en-US"/>
          </a:p>
        </p:txBody>
      </p:sp>
      <p:sp>
        <p:nvSpPr>
          <p:cNvPr id="47157" name="Line 128"/>
          <p:cNvSpPr>
            <a:spLocks noChangeShapeType="1"/>
          </p:cNvSpPr>
          <p:nvPr/>
        </p:nvSpPr>
        <p:spPr bwMode="auto">
          <a:xfrm>
            <a:off x="3175026" y="2325678"/>
            <a:ext cx="0" cy="457200"/>
          </a:xfrm>
          <a:prstGeom prst="line">
            <a:avLst/>
          </a:prstGeom>
          <a:noFill/>
          <a:ln w="28575">
            <a:solidFill>
              <a:srgbClr val="FF00FF"/>
            </a:solidFill>
            <a:round/>
            <a:headEnd/>
            <a:tailEnd type="triangle" w="med" len="med"/>
          </a:ln>
        </p:spPr>
        <p:txBody>
          <a:bodyPr wrap="none"/>
          <a:lstStyle/>
          <a:p>
            <a:endParaRPr lang="zh-CN" altLang="en-US"/>
          </a:p>
        </p:txBody>
      </p:sp>
      <p:sp>
        <p:nvSpPr>
          <p:cNvPr id="47158" name="Line 129"/>
          <p:cNvSpPr>
            <a:spLocks noChangeShapeType="1"/>
          </p:cNvSpPr>
          <p:nvPr/>
        </p:nvSpPr>
        <p:spPr bwMode="auto">
          <a:xfrm>
            <a:off x="1482751" y="2325678"/>
            <a:ext cx="1676400" cy="0"/>
          </a:xfrm>
          <a:prstGeom prst="line">
            <a:avLst/>
          </a:prstGeom>
          <a:noFill/>
          <a:ln w="28575">
            <a:solidFill>
              <a:srgbClr val="FF00FF"/>
            </a:solidFill>
            <a:round/>
            <a:headEnd/>
            <a:tailEnd/>
          </a:ln>
        </p:spPr>
        <p:txBody>
          <a:bodyPr wrap="none"/>
          <a:lstStyle/>
          <a:p>
            <a:endParaRPr lang="zh-CN" altLang="en-US"/>
          </a:p>
        </p:txBody>
      </p:sp>
      <p:sp>
        <p:nvSpPr>
          <p:cNvPr id="47159" name="Line 130"/>
          <p:cNvSpPr>
            <a:spLocks noChangeShapeType="1"/>
          </p:cNvSpPr>
          <p:nvPr/>
        </p:nvSpPr>
        <p:spPr bwMode="auto">
          <a:xfrm flipH="1" flipV="1">
            <a:off x="4408514" y="3044815"/>
            <a:ext cx="0" cy="381000"/>
          </a:xfrm>
          <a:prstGeom prst="line">
            <a:avLst/>
          </a:prstGeom>
          <a:noFill/>
          <a:ln w="28575">
            <a:solidFill>
              <a:srgbClr val="FF00FF"/>
            </a:solidFill>
            <a:round/>
            <a:headEnd/>
            <a:tailEnd type="triangle" w="sm" len="sm"/>
          </a:ln>
        </p:spPr>
        <p:txBody>
          <a:bodyPr wrap="none"/>
          <a:lstStyle/>
          <a:p>
            <a:endParaRPr lang="zh-CN" altLang="en-US"/>
          </a:p>
        </p:txBody>
      </p:sp>
      <p:sp>
        <p:nvSpPr>
          <p:cNvPr id="47160" name="Line 131"/>
          <p:cNvSpPr>
            <a:spLocks noChangeShapeType="1"/>
          </p:cNvSpPr>
          <p:nvPr/>
        </p:nvSpPr>
        <p:spPr bwMode="auto">
          <a:xfrm flipH="1" flipV="1">
            <a:off x="4830789" y="2935278"/>
            <a:ext cx="0" cy="685800"/>
          </a:xfrm>
          <a:prstGeom prst="line">
            <a:avLst/>
          </a:prstGeom>
          <a:noFill/>
          <a:ln w="28575">
            <a:solidFill>
              <a:srgbClr val="FF0000"/>
            </a:solidFill>
            <a:round/>
            <a:headEnd/>
            <a:tailEnd/>
          </a:ln>
        </p:spPr>
        <p:txBody>
          <a:bodyPr wrap="none"/>
          <a:lstStyle/>
          <a:p>
            <a:endParaRPr lang="zh-CN" altLang="en-US"/>
          </a:p>
        </p:txBody>
      </p:sp>
      <p:sp>
        <p:nvSpPr>
          <p:cNvPr id="47161" name="Line 132"/>
          <p:cNvSpPr>
            <a:spLocks noChangeShapeType="1"/>
          </p:cNvSpPr>
          <p:nvPr/>
        </p:nvSpPr>
        <p:spPr bwMode="auto">
          <a:xfrm>
            <a:off x="2166964" y="3638540"/>
            <a:ext cx="2667000" cy="0"/>
          </a:xfrm>
          <a:prstGeom prst="line">
            <a:avLst/>
          </a:prstGeom>
          <a:noFill/>
          <a:ln w="28575">
            <a:solidFill>
              <a:srgbClr val="FF0000"/>
            </a:solidFill>
            <a:round/>
            <a:headEnd/>
            <a:tailEnd/>
          </a:ln>
        </p:spPr>
        <p:txBody>
          <a:bodyPr wrap="none"/>
          <a:lstStyle/>
          <a:p>
            <a:endParaRPr lang="zh-CN" altLang="en-US"/>
          </a:p>
        </p:txBody>
      </p:sp>
      <p:sp>
        <p:nvSpPr>
          <p:cNvPr id="47162" name="Line 133"/>
          <p:cNvSpPr>
            <a:spLocks noChangeShapeType="1"/>
          </p:cNvSpPr>
          <p:nvPr/>
        </p:nvSpPr>
        <p:spPr bwMode="auto">
          <a:xfrm>
            <a:off x="2166964" y="3621078"/>
            <a:ext cx="0" cy="381000"/>
          </a:xfrm>
          <a:prstGeom prst="line">
            <a:avLst/>
          </a:prstGeom>
          <a:noFill/>
          <a:ln w="28575">
            <a:solidFill>
              <a:srgbClr val="FF0000"/>
            </a:solidFill>
            <a:round/>
            <a:headEnd/>
            <a:tailEnd type="triangle" w="med" len="med"/>
          </a:ln>
        </p:spPr>
        <p:txBody>
          <a:bodyPr wrap="none"/>
          <a:lstStyle/>
          <a:p>
            <a:endParaRPr lang="zh-CN" altLang="en-US"/>
          </a:p>
        </p:txBody>
      </p:sp>
      <p:sp>
        <p:nvSpPr>
          <p:cNvPr id="47163" name="Line 134"/>
          <p:cNvSpPr>
            <a:spLocks noChangeShapeType="1"/>
          </p:cNvSpPr>
          <p:nvPr/>
        </p:nvSpPr>
        <p:spPr bwMode="auto">
          <a:xfrm flipV="1">
            <a:off x="5902351" y="3146415"/>
            <a:ext cx="0" cy="1066800"/>
          </a:xfrm>
          <a:prstGeom prst="line">
            <a:avLst/>
          </a:prstGeom>
          <a:noFill/>
          <a:ln w="28575">
            <a:solidFill>
              <a:schemeClr val="hlink"/>
            </a:solidFill>
            <a:round/>
            <a:headEnd/>
            <a:tailEnd type="triangle" w="med" len="med"/>
          </a:ln>
        </p:spPr>
        <p:txBody>
          <a:bodyPr wrap="none"/>
          <a:lstStyle/>
          <a:p>
            <a:endParaRPr lang="zh-CN" altLang="en-US"/>
          </a:p>
        </p:txBody>
      </p:sp>
      <p:sp>
        <p:nvSpPr>
          <p:cNvPr id="47164" name="Line 135"/>
          <p:cNvSpPr>
            <a:spLocks noChangeShapeType="1"/>
          </p:cNvSpPr>
          <p:nvPr/>
        </p:nvSpPr>
        <p:spPr bwMode="auto">
          <a:xfrm flipH="1" flipV="1">
            <a:off x="2473351" y="4441815"/>
            <a:ext cx="0" cy="381000"/>
          </a:xfrm>
          <a:prstGeom prst="line">
            <a:avLst/>
          </a:prstGeom>
          <a:noFill/>
          <a:ln w="28575">
            <a:solidFill>
              <a:srgbClr val="00FF00"/>
            </a:solidFill>
            <a:round/>
            <a:headEnd/>
            <a:tailEnd/>
          </a:ln>
        </p:spPr>
        <p:txBody>
          <a:bodyPr wrap="none"/>
          <a:lstStyle/>
          <a:p>
            <a:endParaRPr lang="zh-CN" altLang="en-US"/>
          </a:p>
        </p:txBody>
      </p:sp>
      <p:sp>
        <p:nvSpPr>
          <p:cNvPr id="47165" name="Line 136"/>
          <p:cNvSpPr>
            <a:spLocks noChangeShapeType="1"/>
          </p:cNvSpPr>
          <p:nvPr/>
        </p:nvSpPr>
        <p:spPr bwMode="auto">
          <a:xfrm flipH="1" flipV="1">
            <a:off x="2473351" y="4441815"/>
            <a:ext cx="1905000" cy="0"/>
          </a:xfrm>
          <a:prstGeom prst="line">
            <a:avLst/>
          </a:prstGeom>
          <a:noFill/>
          <a:ln w="28575">
            <a:solidFill>
              <a:srgbClr val="00FF00"/>
            </a:solidFill>
            <a:round/>
            <a:headEnd/>
            <a:tailEnd/>
          </a:ln>
        </p:spPr>
        <p:txBody>
          <a:bodyPr wrap="none"/>
          <a:lstStyle/>
          <a:p>
            <a:endParaRPr lang="zh-CN" altLang="en-US"/>
          </a:p>
        </p:txBody>
      </p:sp>
      <p:sp>
        <p:nvSpPr>
          <p:cNvPr id="47166" name="Line 137"/>
          <p:cNvSpPr>
            <a:spLocks noChangeShapeType="1"/>
          </p:cNvSpPr>
          <p:nvPr/>
        </p:nvSpPr>
        <p:spPr bwMode="auto">
          <a:xfrm flipH="1" flipV="1">
            <a:off x="4378351" y="4289415"/>
            <a:ext cx="0" cy="152400"/>
          </a:xfrm>
          <a:prstGeom prst="line">
            <a:avLst/>
          </a:prstGeom>
          <a:noFill/>
          <a:ln w="28575">
            <a:solidFill>
              <a:srgbClr val="00FF00"/>
            </a:solidFill>
            <a:round/>
            <a:headEnd/>
            <a:tailEnd type="triangle" w="sm" len="sm"/>
          </a:ln>
        </p:spPr>
        <p:txBody>
          <a:bodyPr wrap="none"/>
          <a:lstStyle/>
          <a:p>
            <a:endParaRPr lang="zh-CN" altLang="en-US"/>
          </a:p>
        </p:txBody>
      </p:sp>
      <p:sp>
        <p:nvSpPr>
          <p:cNvPr id="47167" name="Line 138"/>
          <p:cNvSpPr>
            <a:spLocks noChangeShapeType="1"/>
          </p:cNvSpPr>
          <p:nvPr/>
        </p:nvSpPr>
        <p:spPr bwMode="auto">
          <a:xfrm>
            <a:off x="4835551" y="4137015"/>
            <a:ext cx="0" cy="1143000"/>
          </a:xfrm>
          <a:prstGeom prst="line">
            <a:avLst/>
          </a:prstGeom>
          <a:noFill/>
          <a:ln w="28575">
            <a:solidFill>
              <a:schemeClr val="hlink"/>
            </a:solidFill>
            <a:round/>
            <a:headEnd/>
            <a:tailEnd type="triangle" w="med" len="med"/>
          </a:ln>
        </p:spPr>
        <p:txBody>
          <a:bodyPr wrap="none"/>
          <a:lstStyle/>
          <a:p>
            <a:endParaRPr lang="zh-CN" altLang="en-US"/>
          </a:p>
        </p:txBody>
      </p:sp>
      <p:sp>
        <p:nvSpPr>
          <p:cNvPr id="47168" name="Line 139"/>
          <p:cNvSpPr>
            <a:spLocks noChangeShapeType="1"/>
          </p:cNvSpPr>
          <p:nvPr/>
        </p:nvSpPr>
        <p:spPr bwMode="auto">
          <a:xfrm flipH="1" flipV="1">
            <a:off x="4149751" y="5432415"/>
            <a:ext cx="0" cy="381000"/>
          </a:xfrm>
          <a:prstGeom prst="line">
            <a:avLst/>
          </a:prstGeom>
          <a:noFill/>
          <a:ln w="28575">
            <a:solidFill>
              <a:srgbClr val="00FF00"/>
            </a:solidFill>
            <a:round/>
            <a:headEnd/>
            <a:tailEnd/>
          </a:ln>
        </p:spPr>
        <p:txBody>
          <a:bodyPr wrap="none"/>
          <a:lstStyle/>
          <a:p>
            <a:endParaRPr lang="zh-CN" altLang="en-US"/>
          </a:p>
        </p:txBody>
      </p:sp>
      <p:sp>
        <p:nvSpPr>
          <p:cNvPr id="47169" name="Line 140"/>
          <p:cNvSpPr>
            <a:spLocks noChangeShapeType="1"/>
          </p:cNvSpPr>
          <p:nvPr/>
        </p:nvSpPr>
        <p:spPr bwMode="auto">
          <a:xfrm flipH="1" flipV="1">
            <a:off x="4149751" y="5813415"/>
            <a:ext cx="1752600" cy="0"/>
          </a:xfrm>
          <a:prstGeom prst="line">
            <a:avLst/>
          </a:prstGeom>
          <a:noFill/>
          <a:ln w="28575">
            <a:solidFill>
              <a:srgbClr val="00FF00"/>
            </a:solidFill>
            <a:round/>
            <a:headEnd/>
            <a:tailEnd/>
          </a:ln>
        </p:spPr>
        <p:txBody>
          <a:bodyPr wrap="none"/>
          <a:lstStyle/>
          <a:p>
            <a:endParaRPr lang="zh-CN" altLang="en-US"/>
          </a:p>
        </p:txBody>
      </p:sp>
      <p:sp>
        <p:nvSpPr>
          <p:cNvPr id="47170" name="Line 141"/>
          <p:cNvSpPr>
            <a:spLocks noChangeShapeType="1"/>
          </p:cNvSpPr>
          <p:nvPr/>
        </p:nvSpPr>
        <p:spPr bwMode="auto">
          <a:xfrm flipH="1" flipV="1">
            <a:off x="5902351" y="4289415"/>
            <a:ext cx="0" cy="1524000"/>
          </a:xfrm>
          <a:prstGeom prst="line">
            <a:avLst/>
          </a:prstGeom>
          <a:noFill/>
          <a:ln w="28575">
            <a:solidFill>
              <a:srgbClr val="00FF00"/>
            </a:solidFill>
            <a:round/>
            <a:headEnd/>
            <a:tailEnd type="triangle" w="sm" len="sm"/>
          </a:ln>
        </p:spPr>
        <p:txBody>
          <a:bodyPr wrap="none"/>
          <a:lstStyle/>
          <a:p>
            <a:endParaRPr lang="zh-CN" altLang="en-US"/>
          </a:p>
        </p:txBody>
      </p:sp>
      <p:sp>
        <p:nvSpPr>
          <p:cNvPr id="47171" name="Line 142"/>
          <p:cNvSpPr>
            <a:spLocks noChangeShapeType="1"/>
          </p:cNvSpPr>
          <p:nvPr/>
        </p:nvSpPr>
        <p:spPr bwMode="auto">
          <a:xfrm flipH="1" flipV="1">
            <a:off x="7959751" y="3070215"/>
            <a:ext cx="0" cy="381000"/>
          </a:xfrm>
          <a:prstGeom prst="line">
            <a:avLst/>
          </a:prstGeom>
          <a:noFill/>
          <a:ln w="28575">
            <a:solidFill>
              <a:srgbClr val="00FF00"/>
            </a:solidFill>
            <a:round/>
            <a:headEnd/>
            <a:tailEnd type="triangle" w="sm" len="sm"/>
          </a:ln>
        </p:spPr>
        <p:txBody>
          <a:bodyPr wrap="none"/>
          <a:lstStyle/>
          <a:p>
            <a:endParaRPr lang="zh-CN" altLang="en-US"/>
          </a:p>
        </p:txBody>
      </p:sp>
      <p:sp>
        <p:nvSpPr>
          <p:cNvPr id="47172" name="Line 143"/>
          <p:cNvSpPr>
            <a:spLocks noChangeShapeType="1"/>
          </p:cNvSpPr>
          <p:nvPr/>
        </p:nvSpPr>
        <p:spPr bwMode="auto">
          <a:xfrm flipV="1">
            <a:off x="6511951" y="3451215"/>
            <a:ext cx="1447800" cy="0"/>
          </a:xfrm>
          <a:prstGeom prst="line">
            <a:avLst/>
          </a:prstGeom>
          <a:noFill/>
          <a:ln w="28575">
            <a:solidFill>
              <a:srgbClr val="00FF00"/>
            </a:solidFill>
            <a:round/>
            <a:headEnd/>
            <a:tailEnd/>
          </a:ln>
        </p:spPr>
        <p:txBody>
          <a:bodyPr wrap="none"/>
          <a:lstStyle/>
          <a:p>
            <a:endParaRPr lang="zh-CN" altLang="en-US"/>
          </a:p>
        </p:txBody>
      </p:sp>
      <p:sp>
        <p:nvSpPr>
          <p:cNvPr id="47173" name="Line 144"/>
          <p:cNvSpPr>
            <a:spLocks noChangeShapeType="1"/>
          </p:cNvSpPr>
          <p:nvPr/>
        </p:nvSpPr>
        <p:spPr bwMode="auto">
          <a:xfrm flipH="1" flipV="1">
            <a:off x="6511951" y="3451215"/>
            <a:ext cx="0" cy="685800"/>
          </a:xfrm>
          <a:prstGeom prst="line">
            <a:avLst/>
          </a:prstGeom>
          <a:noFill/>
          <a:ln w="28575">
            <a:solidFill>
              <a:srgbClr val="00FF00"/>
            </a:solidFill>
            <a:round/>
            <a:headEnd/>
            <a:tailEnd/>
          </a:ln>
        </p:spPr>
        <p:txBody>
          <a:bodyPr wrap="none"/>
          <a:lstStyle/>
          <a:p>
            <a:endParaRPr lang="zh-CN" altLang="en-US"/>
          </a:p>
        </p:txBody>
      </p:sp>
      <p:sp>
        <p:nvSpPr>
          <p:cNvPr id="123" name="Text Box 4"/>
          <p:cNvSpPr txBox="1">
            <a:spLocks noChangeArrowheads="1"/>
          </p:cNvSpPr>
          <p:nvPr/>
        </p:nvSpPr>
        <p:spPr bwMode="auto">
          <a:xfrm>
            <a:off x="614394"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图的存储结构</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0108" y="1052530"/>
            <a:ext cx="7543800" cy="685800"/>
          </a:xfrm>
        </p:spPr>
        <p:txBody>
          <a:bodyPr/>
          <a:lstStyle/>
          <a:p>
            <a:pPr algn="l" eaLnBrk="1" hangingPunct="1"/>
            <a:r>
              <a:rPr lang="zh-CN" altLang="en-US" sz="3200" dirty="0">
                <a:latin typeface="黑体" pitchFamily="49" charset="-122"/>
                <a:ea typeface="黑体" pitchFamily="49" charset="-122"/>
              </a:rPr>
              <a:t>一、图的遍历</a:t>
            </a:r>
          </a:p>
        </p:txBody>
      </p:sp>
      <p:sp>
        <p:nvSpPr>
          <p:cNvPr id="481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436EDAF3-9E23-4350-A78A-E35085EAFA70}" type="slidenum">
              <a:rPr lang="zh-CN" altLang="en-US"/>
              <a:pPr algn="r" eaLnBrk="1" hangingPunct="1">
                <a:spcBef>
                  <a:spcPct val="50000"/>
                </a:spcBef>
                <a:buFont typeface="Arial" pitchFamily="34" charset="0"/>
                <a:buNone/>
              </a:pPr>
              <a:t>43</a:t>
            </a:fld>
            <a:endParaRPr lang="en-US" altLang="zh-CN"/>
          </a:p>
        </p:txBody>
      </p:sp>
      <p:sp>
        <p:nvSpPr>
          <p:cNvPr id="48132" name="Text Box 4"/>
          <p:cNvSpPr txBox="1">
            <a:spLocks noChangeArrowheads="1"/>
          </p:cNvSpPr>
          <p:nvPr/>
        </p:nvSpPr>
        <p:spPr bwMode="auto">
          <a:xfrm>
            <a:off x="50003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图的遍历</a:t>
            </a:r>
          </a:p>
        </p:txBody>
      </p:sp>
      <p:sp>
        <p:nvSpPr>
          <p:cNvPr id="48133" name="Rectangle 5"/>
          <p:cNvSpPr>
            <a:spLocks noGrp="1" noChangeArrowheads="1"/>
          </p:cNvSpPr>
          <p:nvPr>
            <p:ph type="body" idx="1"/>
          </p:nvPr>
        </p:nvSpPr>
        <p:spPr>
          <a:xfrm>
            <a:off x="523908" y="1890730"/>
            <a:ext cx="8763000" cy="4038600"/>
          </a:xfrm>
        </p:spPr>
        <p:txBody>
          <a:bodyPr/>
          <a:lstStyle/>
          <a:p>
            <a:pPr eaLnBrk="1" hangingPunct="1">
              <a:spcBef>
                <a:spcPct val="70000"/>
              </a:spcBef>
            </a:pPr>
            <a:r>
              <a:rPr lang="zh-CN" altLang="en-US" dirty="0">
                <a:latin typeface="黑体" pitchFamily="49" charset="-122"/>
                <a:ea typeface="黑体" pitchFamily="49" charset="-122"/>
              </a:rPr>
              <a:t>从图的某一顶点开始，访遍图中其余顶点，且使每一个顶点仅被访问一次。</a:t>
            </a:r>
          </a:p>
          <a:p>
            <a:pPr eaLnBrk="1" hangingPunct="1">
              <a:spcBef>
                <a:spcPct val="70000"/>
              </a:spcBef>
            </a:pPr>
            <a:r>
              <a:rPr lang="zh-CN" altLang="en-US" dirty="0">
                <a:latin typeface="黑体" pitchFamily="49" charset="-122"/>
                <a:ea typeface="黑体" pitchFamily="49" charset="-122"/>
              </a:rPr>
              <a:t>图的遍历主要应用于无向图。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76234" y="1142984"/>
            <a:ext cx="7543800" cy="685800"/>
          </a:xfrm>
        </p:spPr>
        <p:txBody>
          <a:bodyPr/>
          <a:lstStyle/>
          <a:p>
            <a:pPr algn="l" eaLnBrk="1" hangingPunct="1"/>
            <a:r>
              <a:rPr lang="zh-CN" altLang="en-US" sz="3200">
                <a:latin typeface="黑体" pitchFamily="49" charset="-122"/>
                <a:ea typeface="黑体" pitchFamily="49" charset="-122"/>
              </a:rPr>
              <a:t>二、深度优先搜索(</a:t>
            </a:r>
            <a:r>
              <a:rPr lang="en-US" altLang="zh-CN" sz="3200">
                <a:latin typeface="黑体" pitchFamily="49" charset="-122"/>
                <a:ea typeface="黑体" pitchFamily="49" charset="-122"/>
              </a:rPr>
              <a:t>DFS)</a:t>
            </a:r>
          </a:p>
        </p:txBody>
      </p:sp>
      <p:sp>
        <p:nvSpPr>
          <p:cNvPr id="4915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C5624972-95CD-4555-9945-992EF9B0B8A6}" type="slidenum">
              <a:rPr lang="zh-CN" altLang="en-US"/>
              <a:pPr algn="r" eaLnBrk="1" hangingPunct="1">
                <a:spcBef>
                  <a:spcPct val="50000"/>
                </a:spcBef>
                <a:buFont typeface="Arial" pitchFamily="34" charset="0"/>
                <a:buNone/>
              </a:pPr>
              <a:t>44</a:t>
            </a:fld>
            <a:endParaRPr lang="en-US" altLang="zh-CN"/>
          </a:p>
        </p:txBody>
      </p:sp>
      <p:sp>
        <p:nvSpPr>
          <p:cNvPr id="49157" name="Rectangle 5"/>
          <p:cNvSpPr>
            <a:spLocks noGrp="1" noChangeArrowheads="1"/>
          </p:cNvSpPr>
          <p:nvPr>
            <p:ph type="body" idx="1"/>
          </p:nvPr>
        </p:nvSpPr>
        <p:spPr>
          <a:xfrm>
            <a:off x="500034" y="1981184"/>
            <a:ext cx="8763000" cy="4038600"/>
          </a:xfrm>
        </p:spPr>
        <p:txBody>
          <a:bodyPr/>
          <a:lstStyle/>
          <a:p>
            <a:pPr eaLnBrk="1" hangingPunct="1">
              <a:spcBef>
                <a:spcPct val="70000"/>
              </a:spcBef>
            </a:pPr>
            <a:r>
              <a:rPr lang="zh-CN" altLang="en-US" dirty="0">
                <a:latin typeface="黑体" pitchFamily="49" charset="-122"/>
                <a:ea typeface="黑体" pitchFamily="49" charset="-122"/>
              </a:rPr>
              <a:t>图的深度优先搜索是</a:t>
            </a:r>
            <a:r>
              <a:rPr lang="zh-CN" altLang="en-US" dirty="0">
                <a:solidFill>
                  <a:schemeClr val="hlink"/>
                </a:solidFill>
                <a:latin typeface="黑体" pitchFamily="49" charset="-122"/>
                <a:ea typeface="黑体" pitchFamily="49" charset="-122"/>
              </a:rPr>
              <a:t>树的先根遍历</a:t>
            </a:r>
            <a:r>
              <a:rPr lang="zh-CN" altLang="en-US" dirty="0">
                <a:latin typeface="黑体" pitchFamily="49" charset="-122"/>
                <a:ea typeface="黑体" pitchFamily="49" charset="-122"/>
              </a:rPr>
              <a:t>的推广</a:t>
            </a:r>
          </a:p>
          <a:p>
            <a:pPr eaLnBrk="1" hangingPunct="1">
              <a:spcBef>
                <a:spcPct val="70000"/>
              </a:spcBef>
            </a:pPr>
            <a:r>
              <a:rPr lang="zh-CN" altLang="en-US" dirty="0">
                <a:latin typeface="黑体" pitchFamily="49" charset="-122"/>
                <a:ea typeface="黑体" pitchFamily="49" charset="-122"/>
              </a:rPr>
              <a:t>图中可能存在回路，且图的任一顶点都可能与其它顶点相通，在访问完某个顶点之后可能会沿着某些边又回到了曾经访问过的顶点。</a:t>
            </a:r>
          </a:p>
          <a:p>
            <a:pPr eaLnBrk="1" hangingPunct="1">
              <a:spcBef>
                <a:spcPct val="70000"/>
              </a:spcBef>
            </a:pPr>
            <a:r>
              <a:rPr lang="zh-CN" altLang="en-US" dirty="0">
                <a:latin typeface="黑体" pitchFamily="49" charset="-122"/>
                <a:ea typeface="黑体" pitchFamily="49" charset="-122"/>
              </a:rPr>
              <a:t>为了避免重复访问，可设置一个标志顶点是否被访问过的辅助数组 </a:t>
            </a:r>
            <a:r>
              <a:rPr lang="en-US" altLang="zh-CN" dirty="0">
                <a:latin typeface="黑体" pitchFamily="49" charset="-122"/>
                <a:ea typeface="黑体" pitchFamily="49" charset="-122"/>
              </a:rPr>
              <a:t>visited[ ]</a:t>
            </a:r>
            <a:endParaRPr lang="zh-CN" altLang="en-US" dirty="0">
              <a:latin typeface="黑体" pitchFamily="49" charset="-122"/>
              <a:ea typeface="黑体" pitchFamily="49" charset="-122"/>
            </a:endParaRPr>
          </a:p>
        </p:txBody>
      </p:sp>
      <p:sp>
        <p:nvSpPr>
          <p:cNvPr id="7" name="Text Box 4"/>
          <p:cNvSpPr txBox="1">
            <a:spLocks noChangeArrowheads="1"/>
          </p:cNvSpPr>
          <p:nvPr/>
        </p:nvSpPr>
        <p:spPr bwMode="auto">
          <a:xfrm>
            <a:off x="50003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图的遍历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28670" y="1142984"/>
            <a:ext cx="7543800" cy="685800"/>
          </a:xfrm>
        </p:spPr>
        <p:txBody>
          <a:bodyPr/>
          <a:lstStyle/>
          <a:p>
            <a:pPr algn="l" eaLnBrk="1" hangingPunct="1"/>
            <a:r>
              <a:rPr lang="zh-CN" altLang="en-US" sz="3200" dirty="0">
                <a:latin typeface="黑体" pitchFamily="49" charset="-122"/>
                <a:ea typeface="黑体" pitchFamily="49" charset="-122"/>
              </a:rPr>
              <a:t>二、深度优先搜索(</a:t>
            </a:r>
            <a:r>
              <a:rPr lang="en-US" altLang="zh-CN" sz="3200" dirty="0">
                <a:latin typeface="黑体" pitchFamily="49" charset="-122"/>
                <a:ea typeface="黑体" pitchFamily="49" charset="-122"/>
              </a:rPr>
              <a:t>DFS</a:t>
            </a:r>
            <a:r>
              <a:rPr lang="zh-CN" altLang="en-US" sz="3200" dirty="0">
                <a:latin typeface="黑体" pitchFamily="49" charset="-122"/>
                <a:ea typeface="黑体" pitchFamily="49" charset="-122"/>
              </a:rPr>
              <a:t>算法)</a:t>
            </a:r>
          </a:p>
        </p:txBody>
      </p:sp>
      <p:sp>
        <p:nvSpPr>
          <p:cNvPr id="50180" name="Rectangle 4"/>
          <p:cNvSpPr>
            <a:spLocks noGrp="1" noChangeArrowheads="1"/>
          </p:cNvSpPr>
          <p:nvPr>
            <p:ph type="body" idx="1"/>
          </p:nvPr>
        </p:nvSpPr>
        <p:spPr>
          <a:xfrm>
            <a:off x="523908" y="1904984"/>
            <a:ext cx="8191496" cy="4038600"/>
          </a:xfrm>
        </p:spPr>
        <p:txBody>
          <a:bodyPr/>
          <a:lstStyle/>
          <a:p>
            <a:pPr eaLnBrk="1" hangingPunct="1">
              <a:lnSpc>
                <a:spcPct val="90000"/>
              </a:lnSpc>
              <a:spcBef>
                <a:spcPct val="40000"/>
              </a:spcBef>
            </a:pPr>
            <a:r>
              <a:rPr lang="zh-CN" altLang="en-US" sz="2800" dirty="0">
                <a:latin typeface="+mn-ea"/>
              </a:rPr>
              <a:t>所有顶点访问标志</a:t>
            </a:r>
            <a:r>
              <a:rPr lang="en-US" altLang="zh-CN" sz="2800" dirty="0">
                <a:latin typeface="+mn-ea"/>
              </a:rPr>
              <a:t>visited[]</a:t>
            </a:r>
            <a:r>
              <a:rPr lang="zh-CN" altLang="en-US" sz="2800" dirty="0">
                <a:latin typeface="+mn-ea"/>
              </a:rPr>
              <a:t>设置为</a:t>
            </a:r>
            <a:r>
              <a:rPr lang="en-US" altLang="zh-CN" sz="2800" dirty="0">
                <a:latin typeface="+mn-ea"/>
              </a:rPr>
              <a:t>FALSE</a:t>
            </a:r>
          </a:p>
          <a:p>
            <a:pPr eaLnBrk="1" hangingPunct="1">
              <a:lnSpc>
                <a:spcPct val="90000"/>
              </a:lnSpc>
              <a:spcBef>
                <a:spcPct val="40000"/>
              </a:spcBef>
            </a:pPr>
            <a:r>
              <a:rPr lang="zh-CN" altLang="en-US" sz="2800" dirty="0">
                <a:latin typeface="+mn-ea"/>
              </a:rPr>
              <a:t>从某顶点</a:t>
            </a:r>
            <a:r>
              <a:rPr lang="en-US" altLang="zh-CN" sz="2800" dirty="0">
                <a:latin typeface="+mn-ea"/>
              </a:rPr>
              <a:t>v</a:t>
            </a:r>
            <a:r>
              <a:rPr lang="en-US" altLang="zh-CN" sz="2800" baseline="-25000" dirty="0">
                <a:latin typeface="+mn-ea"/>
              </a:rPr>
              <a:t>0</a:t>
            </a:r>
            <a:r>
              <a:rPr lang="zh-CN" altLang="en-US" sz="2800" dirty="0">
                <a:latin typeface="+mn-ea"/>
              </a:rPr>
              <a:t>开始，设</a:t>
            </a:r>
            <a:r>
              <a:rPr lang="en-US" altLang="zh-CN" sz="2800" dirty="0">
                <a:latin typeface="+mn-ea"/>
              </a:rPr>
              <a:t>v=v</a:t>
            </a:r>
            <a:r>
              <a:rPr lang="en-US" altLang="zh-CN" sz="2800" baseline="-25000" dirty="0">
                <a:latin typeface="+mn-ea"/>
              </a:rPr>
              <a:t>0</a:t>
            </a:r>
          </a:p>
          <a:p>
            <a:pPr eaLnBrk="1" hangingPunct="1">
              <a:lnSpc>
                <a:spcPct val="90000"/>
              </a:lnSpc>
              <a:spcBef>
                <a:spcPct val="40000"/>
              </a:spcBef>
              <a:buFont typeface="Wingdings" pitchFamily="2" charset="2"/>
              <a:buNone/>
            </a:pPr>
            <a:r>
              <a:rPr lang="zh-CN" altLang="en-US" sz="2800" dirty="0">
                <a:latin typeface="+mn-ea"/>
              </a:rPr>
              <a:t>1.如果</a:t>
            </a:r>
            <a:r>
              <a:rPr lang="en-US" altLang="zh-CN" sz="2800" dirty="0">
                <a:latin typeface="+mn-ea"/>
              </a:rPr>
              <a:t>visited[v]=FALSE，</a:t>
            </a:r>
            <a:r>
              <a:rPr lang="zh-CN" altLang="en-US" sz="2800" dirty="0">
                <a:latin typeface="+mn-ea"/>
              </a:rPr>
              <a:t>则访问该顶点，且设</a:t>
            </a:r>
            <a:r>
              <a:rPr lang="en-US" altLang="zh-CN" sz="2800" dirty="0">
                <a:latin typeface="+mn-ea"/>
              </a:rPr>
              <a:t>visited[v]=TRUE</a:t>
            </a:r>
          </a:p>
          <a:p>
            <a:pPr eaLnBrk="1" hangingPunct="1">
              <a:lnSpc>
                <a:spcPct val="90000"/>
              </a:lnSpc>
              <a:spcBef>
                <a:spcPct val="40000"/>
              </a:spcBef>
              <a:buFont typeface="Wingdings" pitchFamily="2" charset="2"/>
              <a:buNone/>
            </a:pPr>
            <a:r>
              <a:rPr lang="zh-CN" altLang="en-US" sz="2800" dirty="0">
                <a:latin typeface="+mn-ea"/>
              </a:rPr>
              <a:t>2.如果找到当前顶点的一个新的相邻顶点</a:t>
            </a:r>
            <a:r>
              <a:rPr lang="en-US" altLang="zh-CN" sz="2800" dirty="0">
                <a:latin typeface="+mn-ea"/>
              </a:rPr>
              <a:t>w,</a:t>
            </a:r>
            <a:r>
              <a:rPr lang="zh-CN" altLang="en-US" sz="2800" dirty="0">
                <a:latin typeface="+mn-ea"/>
              </a:rPr>
              <a:t>设</a:t>
            </a:r>
            <a:r>
              <a:rPr lang="en-US" altLang="zh-CN" sz="2800" dirty="0">
                <a:latin typeface="+mn-ea"/>
              </a:rPr>
              <a:t>v=w,</a:t>
            </a:r>
          </a:p>
          <a:p>
            <a:pPr eaLnBrk="1" hangingPunct="1">
              <a:lnSpc>
                <a:spcPct val="90000"/>
              </a:lnSpc>
              <a:spcBef>
                <a:spcPct val="40000"/>
              </a:spcBef>
              <a:buFont typeface="Wingdings" pitchFamily="2" charset="2"/>
              <a:buNone/>
            </a:pPr>
            <a:r>
              <a:rPr lang="en-US" altLang="zh-CN" dirty="0">
                <a:latin typeface="+mn-ea"/>
              </a:rPr>
              <a:t>  </a:t>
            </a:r>
            <a:r>
              <a:rPr lang="zh-CN" altLang="en-US" sz="2800" dirty="0">
                <a:latin typeface="+mn-ea"/>
              </a:rPr>
              <a:t>重复1</a:t>
            </a:r>
          </a:p>
          <a:p>
            <a:pPr eaLnBrk="1" hangingPunct="1">
              <a:lnSpc>
                <a:spcPct val="90000"/>
              </a:lnSpc>
              <a:spcBef>
                <a:spcPct val="40000"/>
              </a:spcBef>
              <a:buFont typeface="Wingdings" pitchFamily="2" charset="2"/>
              <a:buNone/>
            </a:pPr>
            <a:r>
              <a:rPr lang="en-US" altLang="zh-CN" sz="2800" dirty="0">
                <a:latin typeface="+mn-ea"/>
              </a:rPr>
              <a:t>3.</a:t>
            </a:r>
            <a:r>
              <a:rPr lang="zh-CN" altLang="en-US" sz="2800" dirty="0">
                <a:latin typeface="+mn-ea"/>
              </a:rPr>
              <a:t>否则(说明当前顶点的所有相邻顶点都已被访问过，或者当前顶点没有相邻顶点)，如果当前顶点 是</a:t>
            </a:r>
            <a:r>
              <a:rPr lang="en-US" altLang="zh-CN" sz="2800" dirty="0">
                <a:latin typeface="+mn-ea"/>
              </a:rPr>
              <a:t>v</a:t>
            </a:r>
            <a:r>
              <a:rPr lang="en-US" altLang="zh-CN" sz="2800" baseline="-25000" dirty="0">
                <a:latin typeface="+mn-ea"/>
              </a:rPr>
              <a:t>0</a:t>
            </a:r>
            <a:r>
              <a:rPr lang="en-US" altLang="zh-CN" sz="2800" dirty="0">
                <a:latin typeface="+mn-ea"/>
              </a:rPr>
              <a:t>，</a:t>
            </a:r>
            <a:r>
              <a:rPr lang="zh-CN" altLang="en-US" sz="2800" dirty="0">
                <a:latin typeface="+mn-ea"/>
              </a:rPr>
              <a:t>退出；否则返回上一级顶点</a:t>
            </a:r>
            <a:r>
              <a:rPr lang="en-US" altLang="zh-CN" sz="2800" dirty="0">
                <a:latin typeface="+mn-ea"/>
              </a:rPr>
              <a:t>，</a:t>
            </a:r>
            <a:r>
              <a:rPr lang="zh-CN" altLang="en-US" sz="2800" dirty="0">
                <a:latin typeface="+mn-ea"/>
              </a:rPr>
              <a:t>重复2。</a:t>
            </a:r>
            <a:endParaRPr lang="en-US" altLang="zh-CN" sz="2800" dirty="0">
              <a:latin typeface="+mn-ea"/>
            </a:endParaRPr>
          </a:p>
        </p:txBody>
      </p:sp>
      <p:sp>
        <p:nvSpPr>
          <p:cNvPr id="6" name="Text Box 4"/>
          <p:cNvSpPr txBox="1">
            <a:spLocks noChangeArrowheads="1"/>
          </p:cNvSpPr>
          <p:nvPr/>
        </p:nvSpPr>
        <p:spPr bwMode="auto">
          <a:xfrm>
            <a:off x="50003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图的遍历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8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8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Oval 2"/>
          <p:cNvSpPr>
            <a:spLocks noChangeArrowheads="1"/>
          </p:cNvSpPr>
          <p:nvPr/>
        </p:nvSpPr>
        <p:spPr bwMode="auto">
          <a:xfrm>
            <a:off x="3871930" y="1285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a</a:t>
            </a:r>
            <a:endParaRPr lang="en-US" altLang="zh-CN">
              <a:latin typeface="Times New Roman" pitchFamily="18" charset="0"/>
            </a:endParaRPr>
          </a:p>
        </p:txBody>
      </p:sp>
      <p:sp>
        <p:nvSpPr>
          <p:cNvPr id="51203" name="Oval 3"/>
          <p:cNvSpPr>
            <a:spLocks noChangeArrowheads="1"/>
          </p:cNvSpPr>
          <p:nvPr/>
        </p:nvSpPr>
        <p:spPr bwMode="auto">
          <a:xfrm>
            <a:off x="5243530" y="1285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b</a:t>
            </a:r>
            <a:endParaRPr lang="en-US" altLang="zh-CN">
              <a:latin typeface="Times New Roman" pitchFamily="18" charset="0"/>
            </a:endParaRPr>
          </a:p>
        </p:txBody>
      </p:sp>
      <p:sp>
        <p:nvSpPr>
          <p:cNvPr id="51204" name="Oval 4"/>
          <p:cNvSpPr>
            <a:spLocks noChangeArrowheads="1"/>
          </p:cNvSpPr>
          <p:nvPr/>
        </p:nvSpPr>
        <p:spPr bwMode="auto">
          <a:xfrm>
            <a:off x="2043130" y="2428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c</a:t>
            </a:r>
            <a:endParaRPr lang="en-US" altLang="zh-CN">
              <a:latin typeface="Times New Roman" pitchFamily="18" charset="0"/>
            </a:endParaRPr>
          </a:p>
        </p:txBody>
      </p:sp>
      <p:sp>
        <p:nvSpPr>
          <p:cNvPr id="51205" name="Oval 5"/>
          <p:cNvSpPr>
            <a:spLocks noChangeArrowheads="1"/>
          </p:cNvSpPr>
          <p:nvPr/>
        </p:nvSpPr>
        <p:spPr bwMode="auto">
          <a:xfrm>
            <a:off x="2805130" y="34956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h</a:t>
            </a:r>
            <a:endParaRPr lang="en-US" altLang="zh-CN">
              <a:latin typeface="Times New Roman" pitchFamily="18" charset="0"/>
            </a:endParaRPr>
          </a:p>
        </p:txBody>
      </p:sp>
      <p:sp>
        <p:nvSpPr>
          <p:cNvPr id="51206" name="Oval 6"/>
          <p:cNvSpPr>
            <a:spLocks noChangeArrowheads="1"/>
          </p:cNvSpPr>
          <p:nvPr/>
        </p:nvSpPr>
        <p:spPr bwMode="auto">
          <a:xfrm>
            <a:off x="3262330" y="2428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d</a:t>
            </a:r>
            <a:endParaRPr lang="en-US" altLang="zh-CN">
              <a:latin typeface="Times New Roman" pitchFamily="18" charset="0"/>
            </a:endParaRPr>
          </a:p>
        </p:txBody>
      </p:sp>
      <p:sp>
        <p:nvSpPr>
          <p:cNvPr id="51207" name="Oval 7"/>
          <p:cNvSpPr>
            <a:spLocks noChangeArrowheads="1"/>
          </p:cNvSpPr>
          <p:nvPr/>
        </p:nvSpPr>
        <p:spPr bwMode="auto">
          <a:xfrm>
            <a:off x="4405330" y="2428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e</a:t>
            </a:r>
            <a:endParaRPr lang="en-US" altLang="zh-CN">
              <a:latin typeface="Times New Roman" pitchFamily="18" charset="0"/>
            </a:endParaRPr>
          </a:p>
        </p:txBody>
      </p:sp>
      <p:sp>
        <p:nvSpPr>
          <p:cNvPr id="51208" name="Oval 8"/>
          <p:cNvSpPr>
            <a:spLocks noChangeArrowheads="1"/>
          </p:cNvSpPr>
          <p:nvPr/>
        </p:nvSpPr>
        <p:spPr bwMode="auto">
          <a:xfrm>
            <a:off x="4786330" y="34956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k</a:t>
            </a:r>
            <a:endParaRPr lang="en-US" altLang="zh-CN">
              <a:latin typeface="Times New Roman" pitchFamily="18" charset="0"/>
            </a:endParaRPr>
          </a:p>
        </p:txBody>
      </p:sp>
      <p:sp>
        <p:nvSpPr>
          <p:cNvPr id="51209" name="Oval 9"/>
          <p:cNvSpPr>
            <a:spLocks noChangeArrowheads="1"/>
          </p:cNvSpPr>
          <p:nvPr/>
        </p:nvSpPr>
        <p:spPr bwMode="auto">
          <a:xfrm>
            <a:off x="5624530" y="24288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f</a:t>
            </a:r>
            <a:endParaRPr lang="en-US" altLang="zh-CN">
              <a:latin typeface="Times New Roman" pitchFamily="18" charset="0"/>
            </a:endParaRPr>
          </a:p>
        </p:txBody>
      </p:sp>
      <p:sp>
        <p:nvSpPr>
          <p:cNvPr id="51210" name="Oval 10"/>
          <p:cNvSpPr>
            <a:spLocks noChangeArrowheads="1"/>
          </p:cNvSpPr>
          <p:nvPr/>
        </p:nvSpPr>
        <p:spPr bwMode="auto">
          <a:xfrm>
            <a:off x="6538930" y="1590660"/>
            <a:ext cx="533400" cy="457200"/>
          </a:xfrm>
          <a:prstGeom prst="ellipse">
            <a:avLst/>
          </a:prstGeom>
          <a:solidFill>
            <a:srgbClr val="FFFF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g</a:t>
            </a:r>
            <a:endParaRPr lang="en-US" altLang="zh-CN">
              <a:latin typeface="Times New Roman" pitchFamily="18" charset="0"/>
            </a:endParaRPr>
          </a:p>
        </p:txBody>
      </p:sp>
      <p:sp>
        <p:nvSpPr>
          <p:cNvPr id="51211" name="Line 11"/>
          <p:cNvSpPr>
            <a:spLocks noChangeShapeType="1"/>
          </p:cNvSpPr>
          <p:nvPr/>
        </p:nvSpPr>
        <p:spPr bwMode="auto">
          <a:xfrm flipH="1">
            <a:off x="2271730" y="1514460"/>
            <a:ext cx="1600200" cy="914400"/>
          </a:xfrm>
          <a:prstGeom prst="line">
            <a:avLst/>
          </a:prstGeom>
          <a:noFill/>
          <a:ln w="28575" cap="sq">
            <a:solidFill>
              <a:srgbClr val="800000"/>
            </a:solidFill>
            <a:round/>
            <a:headEnd/>
            <a:tailEnd/>
          </a:ln>
        </p:spPr>
        <p:txBody>
          <a:bodyPr wrap="none" anchor="ctr"/>
          <a:lstStyle/>
          <a:p>
            <a:endParaRPr lang="zh-CN" altLang="en-US"/>
          </a:p>
        </p:txBody>
      </p:sp>
      <p:sp>
        <p:nvSpPr>
          <p:cNvPr id="51212" name="Line 12"/>
          <p:cNvSpPr>
            <a:spLocks noChangeShapeType="1"/>
          </p:cNvSpPr>
          <p:nvPr/>
        </p:nvSpPr>
        <p:spPr bwMode="auto">
          <a:xfrm>
            <a:off x="2271730" y="2886060"/>
            <a:ext cx="609600" cy="685800"/>
          </a:xfrm>
          <a:prstGeom prst="line">
            <a:avLst/>
          </a:prstGeom>
          <a:noFill/>
          <a:ln w="28575" cap="sq">
            <a:solidFill>
              <a:srgbClr val="800000"/>
            </a:solidFill>
            <a:round/>
            <a:headEnd/>
            <a:tailEnd/>
          </a:ln>
        </p:spPr>
        <p:txBody>
          <a:bodyPr wrap="none" anchor="ctr"/>
          <a:lstStyle/>
          <a:p>
            <a:endParaRPr lang="zh-CN" altLang="en-US"/>
          </a:p>
        </p:txBody>
      </p:sp>
      <p:sp>
        <p:nvSpPr>
          <p:cNvPr id="51213" name="Line 13"/>
          <p:cNvSpPr>
            <a:spLocks noChangeShapeType="1"/>
          </p:cNvSpPr>
          <p:nvPr/>
        </p:nvSpPr>
        <p:spPr bwMode="auto">
          <a:xfrm>
            <a:off x="3338530" y="3786190"/>
            <a:ext cx="1447800" cy="0"/>
          </a:xfrm>
          <a:prstGeom prst="line">
            <a:avLst/>
          </a:prstGeom>
          <a:noFill/>
          <a:ln w="28575" cap="sq">
            <a:solidFill>
              <a:srgbClr val="800000"/>
            </a:solidFill>
            <a:round/>
            <a:headEnd/>
            <a:tailEnd/>
          </a:ln>
        </p:spPr>
        <p:txBody>
          <a:bodyPr wrap="none" anchor="ctr"/>
          <a:lstStyle/>
          <a:p>
            <a:endParaRPr lang="zh-CN" altLang="en-US"/>
          </a:p>
        </p:txBody>
      </p:sp>
      <p:sp>
        <p:nvSpPr>
          <p:cNvPr id="51214" name="Line 14"/>
          <p:cNvSpPr>
            <a:spLocks noChangeShapeType="1"/>
          </p:cNvSpPr>
          <p:nvPr/>
        </p:nvSpPr>
        <p:spPr bwMode="auto">
          <a:xfrm flipH="1">
            <a:off x="3567130" y="1666860"/>
            <a:ext cx="381000" cy="762000"/>
          </a:xfrm>
          <a:prstGeom prst="line">
            <a:avLst/>
          </a:prstGeom>
          <a:noFill/>
          <a:ln w="19050" cap="sq">
            <a:solidFill>
              <a:srgbClr val="800000"/>
            </a:solidFill>
            <a:round/>
            <a:headEnd/>
            <a:tailEnd/>
          </a:ln>
        </p:spPr>
        <p:txBody>
          <a:bodyPr wrap="none" anchor="ctr"/>
          <a:lstStyle/>
          <a:p>
            <a:endParaRPr lang="zh-CN" altLang="en-US"/>
          </a:p>
        </p:txBody>
      </p:sp>
      <p:sp>
        <p:nvSpPr>
          <p:cNvPr id="51215" name="Line 15"/>
          <p:cNvSpPr>
            <a:spLocks noChangeShapeType="1"/>
          </p:cNvSpPr>
          <p:nvPr/>
        </p:nvSpPr>
        <p:spPr bwMode="auto">
          <a:xfrm flipH="1">
            <a:off x="3033730" y="2809860"/>
            <a:ext cx="381000" cy="685800"/>
          </a:xfrm>
          <a:prstGeom prst="line">
            <a:avLst/>
          </a:prstGeom>
          <a:noFill/>
          <a:ln w="28575" cap="sq">
            <a:solidFill>
              <a:srgbClr val="800000"/>
            </a:solidFill>
            <a:round/>
            <a:headEnd/>
            <a:tailEnd/>
          </a:ln>
        </p:spPr>
        <p:txBody>
          <a:bodyPr wrap="none" anchor="ctr"/>
          <a:lstStyle/>
          <a:p>
            <a:endParaRPr lang="zh-CN" altLang="en-US"/>
          </a:p>
        </p:txBody>
      </p:sp>
      <p:sp>
        <p:nvSpPr>
          <p:cNvPr id="51216" name="Line 16"/>
          <p:cNvSpPr>
            <a:spLocks noChangeShapeType="1"/>
          </p:cNvSpPr>
          <p:nvPr/>
        </p:nvSpPr>
        <p:spPr bwMode="auto">
          <a:xfrm>
            <a:off x="4862530" y="2886060"/>
            <a:ext cx="152400" cy="609600"/>
          </a:xfrm>
          <a:prstGeom prst="line">
            <a:avLst/>
          </a:prstGeom>
          <a:noFill/>
          <a:ln w="28575" cap="sq">
            <a:solidFill>
              <a:srgbClr val="800000"/>
            </a:solidFill>
            <a:round/>
            <a:headEnd/>
            <a:tailEnd/>
          </a:ln>
        </p:spPr>
        <p:txBody>
          <a:bodyPr wrap="none" anchor="ctr"/>
          <a:lstStyle/>
          <a:p>
            <a:endParaRPr lang="zh-CN" altLang="en-US"/>
          </a:p>
        </p:txBody>
      </p:sp>
      <p:sp>
        <p:nvSpPr>
          <p:cNvPr id="51217" name="Line 17"/>
          <p:cNvSpPr>
            <a:spLocks noChangeShapeType="1"/>
          </p:cNvSpPr>
          <p:nvPr/>
        </p:nvSpPr>
        <p:spPr bwMode="auto">
          <a:xfrm>
            <a:off x="4329130" y="1666860"/>
            <a:ext cx="304800" cy="762000"/>
          </a:xfrm>
          <a:prstGeom prst="line">
            <a:avLst/>
          </a:prstGeom>
          <a:noFill/>
          <a:ln w="19050" cap="sq">
            <a:solidFill>
              <a:srgbClr val="800000"/>
            </a:solidFill>
            <a:round/>
            <a:headEnd/>
            <a:tailEnd/>
          </a:ln>
        </p:spPr>
        <p:txBody>
          <a:bodyPr wrap="none" anchor="ctr"/>
          <a:lstStyle/>
          <a:p>
            <a:endParaRPr lang="zh-CN" altLang="en-US"/>
          </a:p>
        </p:txBody>
      </p:sp>
      <p:sp>
        <p:nvSpPr>
          <p:cNvPr id="51218" name="Line 18"/>
          <p:cNvSpPr>
            <a:spLocks noChangeShapeType="1"/>
          </p:cNvSpPr>
          <p:nvPr/>
        </p:nvSpPr>
        <p:spPr bwMode="auto">
          <a:xfrm>
            <a:off x="4405330" y="1514460"/>
            <a:ext cx="1447800" cy="914400"/>
          </a:xfrm>
          <a:prstGeom prst="line">
            <a:avLst/>
          </a:prstGeom>
          <a:noFill/>
          <a:ln w="19050" cap="sq">
            <a:solidFill>
              <a:srgbClr val="800000"/>
            </a:solidFill>
            <a:round/>
            <a:headEnd/>
            <a:tailEnd/>
          </a:ln>
        </p:spPr>
        <p:txBody>
          <a:bodyPr wrap="none" anchor="ctr"/>
          <a:lstStyle/>
          <a:p>
            <a:endParaRPr lang="zh-CN" altLang="en-US"/>
          </a:p>
        </p:txBody>
      </p:sp>
      <p:sp>
        <p:nvSpPr>
          <p:cNvPr id="51219" name="Line 19"/>
          <p:cNvSpPr>
            <a:spLocks noChangeShapeType="1"/>
          </p:cNvSpPr>
          <p:nvPr/>
        </p:nvSpPr>
        <p:spPr bwMode="auto">
          <a:xfrm flipH="1">
            <a:off x="5319730" y="2886060"/>
            <a:ext cx="609600" cy="762000"/>
          </a:xfrm>
          <a:prstGeom prst="line">
            <a:avLst/>
          </a:prstGeom>
          <a:noFill/>
          <a:ln w="28575" cap="sq">
            <a:solidFill>
              <a:srgbClr val="800000"/>
            </a:solidFill>
            <a:round/>
            <a:headEnd/>
            <a:tailEnd/>
          </a:ln>
        </p:spPr>
        <p:txBody>
          <a:bodyPr wrap="none" anchor="ctr"/>
          <a:lstStyle/>
          <a:p>
            <a:endParaRPr lang="zh-CN" altLang="en-US"/>
          </a:p>
        </p:txBody>
      </p:sp>
      <p:sp>
        <p:nvSpPr>
          <p:cNvPr id="51220" name="Line 20"/>
          <p:cNvSpPr>
            <a:spLocks noChangeShapeType="1"/>
          </p:cNvSpPr>
          <p:nvPr/>
        </p:nvSpPr>
        <p:spPr bwMode="auto">
          <a:xfrm>
            <a:off x="5776930" y="1514460"/>
            <a:ext cx="762000" cy="228600"/>
          </a:xfrm>
          <a:prstGeom prst="line">
            <a:avLst/>
          </a:prstGeom>
          <a:noFill/>
          <a:ln w="28575" cap="sq">
            <a:solidFill>
              <a:srgbClr val="800000"/>
            </a:solidFill>
            <a:round/>
            <a:headEnd/>
            <a:tailEnd/>
          </a:ln>
        </p:spPr>
        <p:txBody>
          <a:bodyPr wrap="none" anchor="ctr"/>
          <a:lstStyle/>
          <a:p>
            <a:endParaRPr lang="zh-CN" altLang="en-US"/>
          </a:p>
        </p:txBody>
      </p:sp>
      <p:sp>
        <p:nvSpPr>
          <p:cNvPr id="51248" name="Oval 48"/>
          <p:cNvSpPr>
            <a:spLocks noChangeArrowheads="1"/>
          </p:cNvSpPr>
          <p:nvPr/>
        </p:nvSpPr>
        <p:spPr bwMode="auto">
          <a:xfrm>
            <a:off x="3871930" y="1275891"/>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a</a:t>
            </a:r>
            <a:endParaRPr lang="en-US" altLang="zh-CN">
              <a:latin typeface="Times New Roman" pitchFamily="18" charset="0"/>
            </a:endParaRPr>
          </a:p>
        </p:txBody>
      </p:sp>
      <p:sp>
        <p:nvSpPr>
          <p:cNvPr id="51249" name="Line 49"/>
          <p:cNvSpPr>
            <a:spLocks noChangeShapeType="1"/>
          </p:cNvSpPr>
          <p:nvPr/>
        </p:nvSpPr>
        <p:spPr bwMode="auto">
          <a:xfrm flipH="1">
            <a:off x="2271730" y="1514460"/>
            <a:ext cx="1600200" cy="914400"/>
          </a:xfrm>
          <a:prstGeom prst="line">
            <a:avLst/>
          </a:prstGeom>
          <a:noFill/>
          <a:ln w="38100" cap="sq">
            <a:solidFill>
              <a:srgbClr val="0000FF"/>
            </a:solidFill>
            <a:round/>
            <a:headEnd/>
            <a:tailEnd/>
          </a:ln>
        </p:spPr>
        <p:txBody>
          <a:bodyPr wrap="none" anchor="ctr"/>
          <a:lstStyle/>
          <a:p>
            <a:endParaRPr lang="zh-CN" altLang="en-US"/>
          </a:p>
        </p:txBody>
      </p:sp>
      <p:sp>
        <p:nvSpPr>
          <p:cNvPr id="51250" name="Oval 50"/>
          <p:cNvSpPr>
            <a:spLocks noChangeArrowheads="1"/>
          </p:cNvSpPr>
          <p:nvPr/>
        </p:nvSpPr>
        <p:spPr bwMode="auto">
          <a:xfrm>
            <a:off x="2043130" y="2428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c</a:t>
            </a:r>
            <a:endParaRPr lang="en-US" altLang="zh-CN">
              <a:latin typeface="Times New Roman" pitchFamily="18" charset="0"/>
            </a:endParaRPr>
          </a:p>
        </p:txBody>
      </p:sp>
      <p:sp>
        <p:nvSpPr>
          <p:cNvPr id="51251" name="Line 51"/>
          <p:cNvSpPr>
            <a:spLocks noChangeShapeType="1"/>
          </p:cNvSpPr>
          <p:nvPr/>
        </p:nvSpPr>
        <p:spPr bwMode="auto">
          <a:xfrm>
            <a:off x="2271730" y="2886060"/>
            <a:ext cx="609600" cy="685800"/>
          </a:xfrm>
          <a:prstGeom prst="line">
            <a:avLst/>
          </a:prstGeom>
          <a:noFill/>
          <a:ln w="38100" cap="sq">
            <a:solidFill>
              <a:srgbClr val="0000FF"/>
            </a:solidFill>
            <a:round/>
            <a:headEnd/>
            <a:tailEnd/>
          </a:ln>
        </p:spPr>
        <p:txBody>
          <a:bodyPr wrap="none" anchor="ctr"/>
          <a:lstStyle/>
          <a:p>
            <a:endParaRPr lang="zh-CN" altLang="en-US"/>
          </a:p>
        </p:txBody>
      </p:sp>
      <p:sp>
        <p:nvSpPr>
          <p:cNvPr id="51252" name="Oval 52"/>
          <p:cNvSpPr>
            <a:spLocks noChangeArrowheads="1"/>
          </p:cNvSpPr>
          <p:nvPr/>
        </p:nvSpPr>
        <p:spPr bwMode="auto">
          <a:xfrm>
            <a:off x="2805130" y="34956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h</a:t>
            </a:r>
            <a:endParaRPr lang="en-US" altLang="zh-CN">
              <a:latin typeface="Times New Roman" pitchFamily="18" charset="0"/>
            </a:endParaRPr>
          </a:p>
        </p:txBody>
      </p:sp>
      <p:sp>
        <p:nvSpPr>
          <p:cNvPr id="51253" name="Line 53"/>
          <p:cNvSpPr>
            <a:spLocks noChangeShapeType="1"/>
          </p:cNvSpPr>
          <p:nvPr/>
        </p:nvSpPr>
        <p:spPr bwMode="auto">
          <a:xfrm flipH="1">
            <a:off x="3033730" y="2809860"/>
            <a:ext cx="381000" cy="685800"/>
          </a:xfrm>
          <a:prstGeom prst="line">
            <a:avLst/>
          </a:prstGeom>
          <a:noFill/>
          <a:ln w="38100" cap="sq">
            <a:solidFill>
              <a:srgbClr val="0000FF"/>
            </a:solidFill>
            <a:round/>
            <a:headEnd/>
            <a:tailEnd/>
          </a:ln>
        </p:spPr>
        <p:txBody>
          <a:bodyPr wrap="none" anchor="ctr"/>
          <a:lstStyle/>
          <a:p>
            <a:endParaRPr lang="zh-CN" altLang="en-US"/>
          </a:p>
        </p:txBody>
      </p:sp>
      <p:sp>
        <p:nvSpPr>
          <p:cNvPr id="51254" name="Line 54"/>
          <p:cNvSpPr>
            <a:spLocks noChangeShapeType="1"/>
          </p:cNvSpPr>
          <p:nvPr/>
        </p:nvSpPr>
        <p:spPr bwMode="auto">
          <a:xfrm>
            <a:off x="3338514" y="3786190"/>
            <a:ext cx="1447800" cy="0"/>
          </a:xfrm>
          <a:prstGeom prst="line">
            <a:avLst/>
          </a:prstGeom>
          <a:noFill/>
          <a:ln w="38100" cap="sq">
            <a:solidFill>
              <a:srgbClr val="0000FF"/>
            </a:solidFill>
            <a:round/>
            <a:headEnd/>
            <a:tailEnd/>
          </a:ln>
        </p:spPr>
        <p:txBody>
          <a:bodyPr wrap="none" anchor="ctr"/>
          <a:lstStyle/>
          <a:p>
            <a:endParaRPr lang="zh-CN" altLang="en-US"/>
          </a:p>
        </p:txBody>
      </p:sp>
      <p:sp>
        <p:nvSpPr>
          <p:cNvPr id="51255" name="Oval 55"/>
          <p:cNvSpPr>
            <a:spLocks noChangeArrowheads="1"/>
          </p:cNvSpPr>
          <p:nvPr/>
        </p:nvSpPr>
        <p:spPr bwMode="auto">
          <a:xfrm>
            <a:off x="4786330" y="34956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k</a:t>
            </a:r>
            <a:endParaRPr lang="en-US" altLang="zh-CN">
              <a:latin typeface="Times New Roman" pitchFamily="18" charset="0"/>
            </a:endParaRPr>
          </a:p>
        </p:txBody>
      </p:sp>
      <p:sp>
        <p:nvSpPr>
          <p:cNvPr id="51256" name="Line 56"/>
          <p:cNvSpPr>
            <a:spLocks noChangeShapeType="1"/>
          </p:cNvSpPr>
          <p:nvPr/>
        </p:nvSpPr>
        <p:spPr bwMode="auto">
          <a:xfrm flipH="1">
            <a:off x="5319730" y="2886060"/>
            <a:ext cx="609600" cy="762000"/>
          </a:xfrm>
          <a:prstGeom prst="line">
            <a:avLst/>
          </a:prstGeom>
          <a:noFill/>
          <a:ln w="38100" cap="sq">
            <a:solidFill>
              <a:srgbClr val="0000FF"/>
            </a:solidFill>
            <a:round/>
            <a:headEnd/>
            <a:tailEnd/>
          </a:ln>
        </p:spPr>
        <p:txBody>
          <a:bodyPr wrap="none" anchor="ctr"/>
          <a:lstStyle/>
          <a:p>
            <a:endParaRPr lang="zh-CN" altLang="en-US"/>
          </a:p>
        </p:txBody>
      </p:sp>
      <p:sp>
        <p:nvSpPr>
          <p:cNvPr id="51257" name="Oval 57"/>
          <p:cNvSpPr>
            <a:spLocks noChangeArrowheads="1"/>
          </p:cNvSpPr>
          <p:nvPr/>
        </p:nvSpPr>
        <p:spPr bwMode="auto">
          <a:xfrm>
            <a:off x="5624530" y="2428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f</a:t>
            </a:r>
            <a:endParaRPr lang="en-US" altLang="zh-CN">
              <a:latin typeface="Times New Roman" pitchFamily="18" charset="0"/>
            </a:endParaRPr>
          </a:p>
        </p:txBody>
      </p:sp>
      <p:sp>
        <p:nvSpPr>
          <p:cNvPr id="51258" name="Line 58"/>
          <p:cNvSpPr>
            <a:spLocks noChangeShapeType="1"/>
          </p:cNvSpPr>
          <p:nvPr/>
        </p:nvSpPr>
        <p:spPr bwMode="auto">
          <a:xfrm>
            <a:off x="4862530" y="2886060"/>
            <a:ext cx="152400" cy="609600"/>
          </a:xfrm>
          <a:prstGeom prst="line">
            <a:avLst/>
          </a:prstGeom>
          <a:noFill/>
          <a:ln w="38100" cap="sq">
            <a:solidFill>
              <a:srgbClr val="0000FF"/>
            </a:solidFill>
            <a:round/>
            <a:headEnd/>
            <a:tailEnd/>
          </a:ln>
        </p:spPr>
        <p:txBody>
          <a:bodyPr wrap="none" anchor="ctr"/>
          <a:lstStyle/>
          <a:p>
            <a:endParaRPr lang="zh-CN" altLang="en-US"/>
          </a:p>
        </p:txBody>
      </p:sp>
      <p:sp>
        <p:nvSpPr>
          <p:cNvPr id="51259" name="Oval 59"/>
          <p:cNvSpPr>
            <a:spLocks noChangeArrowheads="1"/>
          </p:cNvSpPr>
          <p:nvPr/>
        </p:nvSpPr>
        <p:spPr bwMode="auto">
          <a:xfrm>
            <a:off x="4405330" y="2428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e</a:t>
            </a:r>
            <a:endParaRPr lang="en-US" altLang="zh-CN">
              <a:latin typeface="Times New Roman" pitchFamily="18" charset="0"/>
            </a:endParaRPr>
          </a:p>
        </p:txBody>
      </p:sp>
      <p:sp>
        <p:nvSpPr>
          <p:cNvPr id="51260" name="Oval 60"/>
          <p:cNvSpPr>
            <a:spLocks noChangeArrowheads="1"/>
          </p:cNvSpPr>
          <p:nvPr/>
        </p:nvSpPr>
        <p:spPr bwMode="auto">
          <a:xfrm>
            <a:off x="3262330" y="2428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d</a:t>
            </a:r>
            <a:endParaRPr lang="en-US" altLang="zh-CN">
              <a:latin typeface="Times New Roman" pitchFamily="18" charset="0"/>
            </a:endParaRPr>
          </a:p>
        </p:txBody>
      </p:sp>
      <p:sp>
        <p:nvSpPr>
          <p:cNvPr id="51261" name="Oval 61"/>
          <p:cNvSpPr>
            <a:spLocks noChangeArrowheads="1"/>
          </p:cNvSpPr>
          <p:nvPr/>
        </p:nvSpPr>
        <p:spPr bwMode="auto">
          <a:xfrm>
            <a:off x="5243530" y="12858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b</a:t>
            </a:r>
            <a:endParaRPr lang="en-US" altLang="zh-CN">
              <a:latin typeface="Times New Roman" pitchFamily="18" charset="0"/>
            </a:endParaRPr>
          </a:p>
        </p:txBody>
      </p:sp>
      <p:sp>
        <p:nvSpPr>
          <p:cNvPr id="51262" name="Line 62"/>
          <p:cNvSpPr>
            <a:spLocks noChangeShapeType="1"/>
          </p:cNvSpPr>
          <p:nvPr/>
        </p:nvSpPr>
        <p:spPr bwMode="auto">
          <a:xfrm>
            <a:off x="5776930" y="1514460"/>
            <a:ext cx="762000" cy="228600"/>
          </a:xfrm>
          <a:prstGeom prst="line">
            <a:avLst/>
          </a:prstGeom>
          <a:noFill/>
          <a:ln w="38100" cap="sq">
            <a:solidFill>
              <a:srgbClr val="0000FF"/>
            </a:solidFill>
            <a:round/>
            <a:headEnd/>
            <a:tailEnd/>
          </a:ln>
        </p:spPr>
        <p:txBody>
          <a:bodyPr wrap="none" anchor="ctr"/>
          <a:lstStyle/>
          <a:p>
            <a:endParaRPr lang="zh-CN" altLang="en-US"/>
          </a:p>
        </p:txBody>
      </p:sp>
      <p:sp>
        <p:nvSpPr>
          <p:cNvPr id="51263" name="Oval 63"/>
          <p:cNvSpPr>
            <a:spLocks noChangeArrowheads="1"/>
          </p:cNvSpPr>
          <p:nvPr/>
        </p:nvSpPr>
        <p:spPr bwMode="auto">
          <a:xfrm>
            <a:off x="6538930" y="1590660"/>
            <a:ext cx="533400" cy="457200"/>
          </a:xfrm>
          <a:prstGeom prst="ellipse">
            <a:avLst/>
          </a:prstGeom>
          <a:solidFill>
            <a:srgbClr val="FFCC99">
              <a:alpha val="50195"/>
            </a:srgbClr>
          </a:solidFill>
          <a:ln w="28575" cap="sq">
            <a:solidFill>
              <a:srgbClr val="993300"/>
            </a:solidFill>
            <a:round/>
            <a:headEnd/>
            <a:tailEnd/>
          </a:ln>
        </p:spPr>
        <p:txBody>
          <a:bodyPr wrap="none" anchor="ctr"/>
          <a:lstStyle/>
          <a:p>
            <a:pPr algn="ctr" eaLnBrk="1" hangingPunct="1">
              <a:buFont typeface="Arial" pitchFamily="34" charset="0"/>
              <a:buNone/>
            </a:pPr>
            <a:r>
              <a:rPr lang="en-US" altLang="zh-CN" sz="3600" b="1">
                <a:solidFill>
                  <a:srgbClr val="800000"/>
                </a:solidFill>
                <a:latin typeface="Times New Roman" pitchFamily="18" charset="0"/>
              </a:rPr>
              <a:t>g</a:t>
            </a:r>
            <a:endParaRPr lang="en-US" altLang="zh-CN">
              <a:latin typeface="Times New Roman" pitchFamily="18" charset="0"/>
            </a:endParaRPr>
          </a:p>
        </p:txBody>
      </p:sp>
      <p:sp>
        <p:nvSpPr>
          <p:cNvPr id="51264" name="Text Box 64"/>
          <p:cNvSpPr txBox="1">
            <a:spLocks noChangeArrowheads="1"/>
          </p:cNvSpPr>
          <p:nvPr/>
        </p:nvSpPr>
        <p:spPr bwMode="auto">
          <a:xfrm>
            <a:off x="477476" y="4620292"/>
            <a:ext cx="1808508"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solidFill>
                  <a:srgbClr val="000099"/>
                </a:solidFill>
                <a:latin typeface="黑体" panose="02010609060101010101" pitchFamily="49" charset="-122"/>
                <a:ea typeface="黑体" panose="02010609060101010101" pitchFamily="49" charset="-122"/>
              </a:rPr>
              <a:t>访问标志</a:t>
            </a:r>
            <a:r>
              <a:rPr lang="en-US" altLang="zh-CN" sz="2800" b="0" i="0" dirty="0">
                <a:solidFill>
                  <a:srgbClr val="000099"/>
                </a:solidFill>
                <a:latin typeface="黑体" panose="02010609060101010101" pitchFamily="49" charset="-122"/>
                <a:ea typeface="黑体" panose="02010609060101010101" pitchFamily="49" charset="-122"/>
              </a:rPr>
              <a:t>:</a:t>
            </a:r>
            <a:endParaRPr lang="en-US" altLang="zh-CN" sz="2800" b="0" i="0" dirty="0">
              <a:latin typeface="黑体" panose="02010609060101010101" pitchFamily="49" charset="-122"/>
              <a:ea typeface="黑体" panose="02010609060101010101" pitchFamily="49" charset="-122"/>
            </a:endParaRPr>
          </a:p>
        </p:txBody>
      </p:sp>
      <p:sp>
        <p:nvSpPr>
          <p:cNvPr id="51265" name="Text Box 65"/>
          <p:cNvSpPr txBox="1">
            <a:spLocks noChangeArrowheads="1"/>
          </p:cNvSpPr>
          <p:nvPr/>
        </p:nvSpPr>
        <p:spPr bwMode="auto">
          <a:xfrm>
            <a:off x="500034" y="5548986"/>
            <a:ext cx="1808508"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solidFill>
                  <a:srgbClr val="800000"/>
                </a:solidFill>
                <a:latin typeface="黑体" panose="02010609060101010101" pitchFamily="49" charset="-122"/>
                <a:ea typeface="黑体" panose="02010609060101010101" pitchFamily="49" charset="-122"/>
              </a:rPr>
              <a:t>访问次序</a:t>
            </a:r>
            <a:r>
              <a:rPr lang="en-US" altLang="zh-CN" sz="2800" b="0" i="0" dirty="0">
                <a:solidFill>
                  <a:srgbClr val="800000"/>
                </a:solidFill>
                <a:latin typeface="黑体" panose="02010609060101010101" pitchFamily="49" charset="-122"/>
                <a:ea typeface="黑体" panose="02010609060101010101" pitchFamily="49" charset="-122"/>
              </a:rPr>
              <a:t>:</a:t>
            </a:r>
            <a:endParaRPr lang="en-US" altLang="zh-CN" sz="2800" b="0" i="0" dirty="0">
              <a:latin typeface="黑体" panose="02010609060101010101" pitchFamily="49" charset="-122"/>
              <a:ea typeface="黑体" panose="02010609060101010101" pitchFamily="49" charset="-122"/>
            </a:endParaRPr>
          </a:p>
        </p:txBody>
      </p:sp>
      <p:sp>
        <p:nvSpPr>
          <p:cNvPr id="51266" name="Text Box 66"/>
          <p:cNvSpPr txBox="1">
            <a:spLocks noChangeArrowheads="1"/>
          </p:cNvSpPr>
          <p:nvPr/>
        </p:nvSpPr>
        <p:spPr bwMode="auto">
          <a:xfrm>
            <a:off x="642910" y="1357298"/>
            <a:ext cx="726481"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solidFill>
                  <a:srgbClr val="FF0000"/>
                </a:solidFill>
                <a:latin typeface="+mn-ea"/>
                <a:ea typeface="+mn-ea"/>
              </a:rPr>
              <a:t>例</a:t>
            </a:r>
            <a:r>
              <a:rPr lang="en-US" altLang="zh-CN" sz="2800" b="0" i="0" dirty="0">
                <a:solidFill>
                  <a:srgbClr val="FF0000"/>
                </a:solidFill>
                <a:latin typeface="+mn-ea"/>
                <a:ea typeface="+mn-ea"/>
              </a:rPr>
              <a:t>:</a:t>
            </a:r>
          </a:p>
        </p:txBody>
      </p:sp>
      <p:sp>
        <p:nvSpPr>
          <p:cNvPr id="51267" name="Text Box 67"/>
          <p:cNvSpPr txBox="1">
            <a:spLocks noChangeArrowheads="1"/>
          </p:cNvSpPr>
          <p:nvPr/>
        </p:nvSpPr>
        <p:spPr bwMode="auto">
          <a:xfrm>
            <a:off x="2625742" y="4116891"/>
            <a:ext cx="6096000" cy="461665"/>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en-US" altLang="zh-CN" sz="2400" i="0" dirty="0">
                <a:solidFill>
                  <a:srgbClr val="3333FF"/>
                </a:solidFill>
                <a:latin typeface="+mn-ea"/>
                <a:ea typeface="+mn-ea"/>
              </a:rPr>
              <a:t>0   1   2   3   4   5   6   7   8</a:t>
            </a:r>
            <a:endParaRPr lang="en-US" altLang="zh-CN" sz="2400" i="0" dirty="0">
              <a:latin typeface="+mn-ea"/>
              <a:ea typeface="+mn-ea"/>
            </a:endParaRPr>
          </a:p>
        </p:txBody>
      </p:sp>
      <p:sp>
        <p:nvSpPr>
          <p:cNvPr id="51268" name="Line 68"/>
          <p:cNvSpPr>
            <a:spLocks noChangeShapeType="1"/>
          </p:cNvSpPr>
          <p:nvPr/>
        </p:nvSpPr>
        <p:spPr bwMode="auto">
          <a:xfrm flipV="1">
            <a:off x="3262330" y="2809860"/>
            <a:ext cx="2438400" cy="762000"/>
          </a:xfrm>
          <a:prstGeom prst="line">
            <a:avLst/>
          </a:prstGeom>
          <a:noFill/>
          <a:ln w="19050" cap="sq">
            <a:solidFill>
              <a:srgbClr val="800000"/>
            </a:solidFill>
            <a:round/>
            <a:headEnd/>
            <a:tailEnd/>
          </a:ln>
        </p:spPr>
        <p:txBody>
          <a:bodyPr wrap="none" anchor="ctr"/>
          <a:lstStyle/>
          <a:p>
            <a:endParaRPr lang="zh-CN" altLang="en-US"/>
          </a:p>
        </p:txBody>
      </p:sp>
      <p:sp>
        <p:nvSpPr>
          <p:cNvPr id="51269" name="AutoShape 69">
            <a:hlinkClick r:id="rId2" action="ppaction://hlinksldjump" highlightClick="1"/>
          </p:cNvPr>
          <p:cNvSpPr>
            <a:spLocks noChangeArrowheads="1"/>
          </p:cNvSpPr>
          <p:nvPr/>
        </p:nvSpPr>
        <p:spPr bwMode="auto">
          <a:xfrm>
            <a:off x="8382000" y="6172200"/>
            <a:ext cx="381000" cy="381000"/>
          </a:xfrm>
          <a:prstGeom prst="actionButtonBackPrevious">
            <a:avLst/>
          </a:prstGeom>
          <a:solidFill>
            <a:schemeClr val="bg2"/>
          </a:solidFill>
          <a:ln w="9525">
            <a:solidFill>
              <a:schemeClr val="tx2"/>
            </a:solidFill>
            <a:miter lim="800000"/>
            <a:headEnd/>
            <a:tailEnd/>
          </a:ln>
        </p:spPr>
        <p:txBody>
          <a:bodyPr wrap="none" anchor="ctr"/>
          <a:lstStyle/>
          <a:p>
            <a:pPr eaLnBrk="1" hangingPunct="1">
              <a:buFont typeface="Arial" pitchFamily="34" charset="0"/>
              <a:buNone/>
            </a:pPr>
            <a:endParaRPr lang="zh-CN" altLang="en-US"/>
          </a:p>
        </p:txBody>
      </p:sp>
      <p:sp>
        <p:nvSpPr>
          <p:cNvPr id="51270" name="Text Box 70"/>
          <p:cNvSpPr txBox="1">
            <a:spLocks noChangeArrowheads="1"/>
          </p:cNvSpPr>
          <p:nvPr/>
        </p:nvSpPr>
        <p:spPr bwMode="auto">
          <a:xfrm>
            <a:off x="2428924" y="5098564"/>
            <a:ext cx="5815484" cy="461665"/>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en-US" altLang="zh-CN" dirty="0">
                <a:solidFill>
                  <a:srgbClr val="3333FF"/>
                </a:solidFill>
                <a:latin typeface="Times New Roman" pitchFamily="18" charset="0"/>
              </a:rPr>
              <a:t>  </a:t>
            </a:r>
            <a:r>
              <a:rPr lang="en-US" altLang="zh-CN" sz="2400" b="0" i="0" dirty="0">
                <a:solidFill>
                  <a:srgbClr val="3333FF"/>
                </a:solidFill>
                <a:latin typeface="+mn-ea"/>
                <a:ea typeface="+mn-ea"/>
              </a:rPr>
              <a:t>a   b   c   d    e   f   g   h   k</a:t>
            </a:r>
            <a:endParaRPr lang="en-US" altLang="zh-CN" sz="2400" b="0" i="0" dirty="0">
              <a:latin typeface="+mn-ea"/>
              <a:ea typeface="+mn-ea"/>
            </a:endParaRPr>
          </a:p>
        </p:txBody>
      </p:sp>
      <p:sp>
        <p:nvSpPr>
          <p:cNvPr id="51271" name="AutoShape 71"/>
          <p:cNvSpPr>
            <a:spLocks noChangeArrowheads="1"/>
          </p:cNvSpPr>
          <p:nvPr/>
        </p:nvSpPr>
        <p:spPr bwMode="auto">
          <a:xfrm>
            <a:off x="6300788" y="1916113"/>
            <a:ext cx="2771805" cy="1584325"/>
          </a:xfrm>
          <a:prstGeom prst="cloudCallout">
            <a:avLst>
              <a:gd name="adj1" fmla="val -33343"/>
              <a:gd name="adj2" fmla="val 70042"/>
            </a:avLst>
          </a:prstGeom>
          <a:solidFill>
            <a:srgbClr val="FFFF00"/>
          </a:solidFill>
          <a:ln w="9525">
            <a:solidFill>
              <a:srgbClr val="339966"/>
            </a:solidFill>
            <a:round/>
            <a:headEnd/>
            <a:tailEnd/>
          </a:ln>
        </p:spPr>
        <p:txBody>
          <a:bodyPr lIns="0" tIns="0" rIns="0" bIns="0"/>
          <a:lstStyle/>
          <a:p>
            <a:pPr algn="ctr" eaLnBrk="1" hangingPunct="1">
              <a:buFont typeface="Arial" pitchFamily="34" charset="0"/>
              <a:buNone/>
            </a:pPr>
            <a:r>
              <a:rPr lang="zh-CN" altLang="en-US" sz="2400" i="0" dirty="0"/>
              <a:t>存储结构未定，遍历顺序不确定</a:t>
            </a:r>
          </a:p>
        </p:txBody>
      </p:sp>
      <p:sp>
        <p:nvSpPr>
          <p:cNvPr id="72"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深度优先搜索例</a:t>
            </a:r>
          </a:p>
        </p:txBody>
      </p:sp>
      <p:graphicFrame>
        <p:nvGraphicFramePr>
          <p:cNvPr id="2" name="表格 2">
            <a:extLst>
              <a:ext uri="{FF2B5EF4-FFF2-40B4-BE49-F238E27FC236}">
                <a16:creationId xmlns:a16="http://schemas.microsoft.com/office/drawing/2014/main" id="{8B478B82-5CA3-B4D8-5955-4B20AFF8253C}"/>
              </a:ext>
            </a:extLst>
          </p:cNvPr>
          <p:cNvGraphicFramePr>
            <a:graphicFrameLocks noGrp="1"/>
          </p:cNvGraphicFramePr>
          <p:nvPr>
            <p:extLst>
              <p:ext uri="{D42A27DB-BD31-4B8C-83A1-F6EECF244321}">
                <p14:modId xmlns:p14="http://schemas.microsoft.com/office/powerpoint/2010/main" val="110831185"/>
              </p:ext>
            </p:extLst>
          </p:nvPr>
        </p:nvGraphicFramePr>
        <p:xfrm>
          <a:off x="2490108" y="4531541"/>
          <a:ext cx="5486400" cy="614038"/>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4046827708"/>
                    </a:ext>
                  </a:extLst>
                </a:gridCol>
                <a:gridCol w="609600">
                  <a:extLst>
                    <a:ext uri="{9D8B030D-6E8A-4147-A177-3AD203B41FA5}">
                      <a16:colId xmlns:a16="http://schemas.microsoft.com/office/drawing/2014/main" val="2674584971"/>
                    </a:ext>
                  </a:extLst>
                </a:gridCol>
                <a:gridCol w="609600">
                  <a:extLst>
                    <a:ext uri="{9D8B030D-6E8A-4147-A177-3AD203B41FA5}">
                      <a16:colId xmlns:a16="http://schemas.microsoft.com/office/drawing/2014/main" val="3430386262"/>
                    </a:ext>
                  </a:extLst>
                </a:gridCol>
                <a:gridCol w="609600">
                  <a:extLst>
                    <a:ext uri="{9D8B030D-6E8A-4147-A177-3AD203B41FA5}">
                      <a16:colId xmlns:a16="http://schemas.microsoft.com/office/drawing/2014/main" val="1271447791"/>
                    </a:ext>
                  </a:extLst>
                </a:gridCol>
                <a:gridCol w="609600">
                  <a:extLst>
                    <a:ext uri="{9D8B030D-6E8A-4147-A177-3AD203B41FA5}">
                      <a16:colId xmlns:a16="http://schemas.microsoft.com/office/drawing/2014/main" val="824221106"/>
                    </a:ext>
                  </a:extLst>
                </a:gridCol>
                <a:gridCol w="609600">
                  <a:extLst>
                    <a:ext uri="{9D8B030D-6E8A-4147-A177-3AD203B41FA5}">
                      <a16:colId xmlns:a16="http://schemas.microsoft.com/office/drawing/2014/main" val="1107061277"/>
                    </a:ext>
                  </a:extLst>
                </a:gridCol>
                <a:gridCol w="609600">
                  <a:extLst>
                    <a:ext uri="{9D8B030D-6E8A-4147-A177-3AD203B41FA5}">
                      <a16:colId xmlns:a16="http://schemas.microsoft.com/office/drawing/2014/main" val="2908009437"/>
                    </a:ext>
                  </a:extLst>
                </a:gridCol>
                <a:gridCol w="609600">
                  <a:extLst>
                    <a:ext uri="{9D8B030D-6E8A-4147-A177-3AD203B41FA5}">
                      <a16:colId xmlns:a16="http://schemas.microsoft.com/office/drawing/2014/main" val="559800276"/>
                    </a:ext>
                  </a:extLst>
                </a:gridCol>
                <a:gridCol w="609600">
                  <a:extLst>
                    <a:ext uri="{9D8B030D-6E8A-4147-A177-3AD203B41FA5}">
                      <a16:colId xmlns:a16="http://schemas.microsoft.com/office/drawing/2014/main" val="3545772013"/>
                    </a:ext>
                  </a:extLst>
                </a:gridCol>
              </a:tblGrid>
              <a:tr h="614038">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a:p>
                  </a:txBody>
                  <a:tcPr/>
                </a:tc>
                <a:tc>
                  <a:txBody>
                    <a:bodyPr/>
                    <a:lstStyle/>
                    <a:p>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3101797656"/>
                  </a:ext>
                </a:extLst>
              </a:tr>
            </a:tbl>
          </a:graphicData>
        </a:graphic>
      </p:graphicFrame>
      <p:sp>
        <p:nvSpPr>
          <p:cNvPr id="3" name="文本框 2">
            <a:extLst>
              <a:ext uri="{FF2B5EF4-FFF2-40B4-BE49-F238E27FC236}">
                <a16:creationId xmlns:a16="http://schemas.microsoft.com/office/drawing/2014/main" id="{E891CFAF-3DA6-8E08-73D0-945EB4BF0BC0}"/>
              </a:ext>
            </a:extLst>
          </p:cNvPr>
          <p:cNvSpPr txBox="1"/>
          <p:nvPr/>
        </p:nvSpPr>
        <p:spPr>
          <a:xfrm>
            <a:off x="2576530"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4" name="文本框 3">
            <a:extLst>
              <a:ext uri="{FF2B5EF4-FFF2-40B4-BE49-F238E27FC236}">
                <a16:creationId xmlns:a16="http://schemas.microsoft.com/office/drawing/2014/main" id="{E03384FC-9A7E-0662-0FC6-DE7067F792FC}"/>
              </a:ext>
            </a:extLst>
          </p:cNvPr>
          <p:cNvSpPr txBox="1"/>
          <p:nvPr/>
        </p:nvSpPr>
        <p:spPr>
          <a:xfrm>
            <a:off x="3250704"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5" name="文本框 4">
            <a:extLst>
              <a:ext uri="{FF2B5EF4-FFF2-40B4-BE49-F238E27FC236}">
                <a16:creationId xmlns:a16="http://schemas.microsoft.com/office/drawing/2014/main" id="{A2A6D9A9-F779-D88B-67CF-F7F4123C7481}"/>
              </a:ext>
            </a:extLst>
          </p:cNvPr>
          <p:cNvSpPr txBox="1"/>
          <p:nvPr/>
        </p:nvSpPr>
        <p:spPr>
          <a:xfrm>
            <a:off x="3826768"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6" name="文本框 5">
            <a:extLst>
              <a:ext uri="{FF2B5EF4-FFF2-40B4-BE49-F238E27FC236}">
                <a16:creationId xmlns:a16="http://schemas.microsoft.com/office/drawing/2014/main" id="{39CD0D40-C4A4-7550-5CAE-4AE73ED8ABE0}"/>
              </a:ext>
            </a:extLst>
          </p:cNvPr>
          <p:cNvSpPr txBox="1"/>
          <p:nvPr/>
        </p:nvSpPr>
        <p:spPr>
          <a:xfrm>
            <a:off x="4474840"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7" name="文本框 6">
            <a:extLst>
              <a:ext uri="{FF2B5EF4-FFF2-40B4-BE49-F238E27FC236}">
                <a16:creationId xmlns:a16="http://schemas.microsoft.com/office/drawing/2014/main" id="{E46FE4A9-A644-C9CE-1FB7-C77A2265B6B1}"/>
              </a:ext>
            </a:extLst>
          </p:cNvPr>
          <p:cNvSpPr txBox="1"/>
          <p:nvPr/>
        </p:nvSpPr>
        <p:spPr>
          <a:xfrm>
            <a:off x="5122912"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8" name="文本框 7">
            <a:extLst>
              <a:ext uri="{FF2B5EF4-FFF2-40B4-BE49-F238E27FC236}">
                <a16:creationId xmlns:a16="http://schemas.microsoft.com/office/drawing/2014/main" id="{6F664AFA-AC4A-4A76-1ADA-FE443E7AB3E7}"/>
              </a:ext>
            </a:extLst>
          </p:cNvPr>
          <p:cNvSpPr txBox="1"/>
          <p:nvPr/>
        </p:nvSpPr>
        <p:spPr>
          <a:xfrm>
            <a:off x="5657519" y="4581128"/>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9" name="文本框 8">
            <a:extLst>
              <a:ext uri="{FF2B5EF4-FFF2-40B4-BE49-F238E27FC236}">
                <a16:creationId xmlns:a16="http://schemas.microsoft.com/office/drawing/2014/main" id="{36FE15F1-A6D0-5E3D-4B34-AA50955937FC}"/>
              </a:ext>
            </a:extLst>
          </p:cNvPr>
          <p:cNvSpPr txBox="1"/>
          <p:nvPr/>
        </p:nvSpPr>
        <p:spPr>
          <a:xfrm>
            <a:off x="6358606" y="4562903"/>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10" name="文本框 9">
            <a:extLst>
              <a:ext uri="{FF2B5EF4-FFF2-40B4-BE49-F238E27FC236}">
                <a16:creationId xmlns:a16="http://schemas.microsoft.com/office/drawing/2014/main" id="{FF49C6E3-0DC6-08B3-8B20-D37CB7080023}"/>
              </a:ext>
            </a:extLst>
          </p:cNvPr>
          <p:cNvSpPr txBox="1"/>
          <p:nvPr/>
        </p:nvSpPr>
        <p:spPr>
          <a:xfrm>
            <a:off x="6909367" y="4588525"/>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11" name="文本框 10">
            <a:extLst>
              <a:ext uri="{FF2B5EF4-FFF2-40B4-BE49-F238E27FC236}">
                <a16:creationId xmlns:a16="http://schemas.microsoft.com/office/drawing/2014/main" id="{F42B4E94-A705-B178-DFE1-B36836F5305D}"/>
              </a:ext>
            </a:extLst>
          </p:cNvPr>
          <p:cNvSpPr txBox="1"/>
          <p:nvPr/>
        </p:nvSpPr>
        <p:spPr>
          <a:xfrm>
            <a:off x="7519137" y="4597344"/>
            <a:ext cx="457200" cy="461665"/>
          </a:xfrm>
          <a:prstGeom prst="rect">
            <a:avLst/>
          </a:prstGeom>
          <a:noFill/>
        </p:spPr>
        <p:txBody>
          <a:bodyPr wrap="square" rtlCol="0">
            <a:spAutoFit/>
          </a:bodyPr>
          <a:lstStyle/>
          <a:p>
            <a:r>
              <a:rPr lang="en-US" altLang="zh-CN" sz="2400" b="0" i="0" dirty="0">
                <a:latin typeface="+mn-ea"/>
                <a:ea typeface="+mn-ea"/>
              </a:rPr>
              <a:t>F</a:t>
            </a:r>
            <a:endParaRPr lang="zh-CN" altLang="en-US" sz="2400" b="0" i="0" dirty="0">
              <a:latin typeface="+mn-ea"/>
              <a:ea typeface="+mn-ea"/>
            </a:endParaRPr>
          </a:p>
        </p:txBody>
      </p:sp>
      <p:sp>
        <p:nvSpPr>
          <p:cNvPr id="13" name="文本框 12">
            <a:extLst>
              <a:ext uri="{FF2B5EF4-FFF2-40B4-BE49-F238E27FC236}">
                <a16:creationId xmlns:a16="http://schemas.microsoft.com/office/drawing/2014/main" id="{12764193-4C25-1E30-A734-B6442EF1D295}"/>
              </a:ext>
            </a:extLst>
          </p:cNvPr>
          <p:cNvSpPr txBox="1"/>
          <p:nvPr/>
        </p:nvSpPr>
        <p:spPr>
          <a:xfrm>
            <a:off x="2583802" y="4597690"/>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14" name="文本框 13">
            <a:extLst>
              <a:ext uri="{FF2B5EF4-FFF2-40B4-BE49-F238E27FC236}">
                <a16:creationId xmlns:a16="http://schemas.microsoft.com/office/drawing/2014/main" id="{7FBE450D-526B-7A3C-D2A9-6E30B5F03E21}"/>
              </a:ext>
            </a:extLst>
          </p:cNvPr>
          <p:cNvSpPr txBox="1"/>
          <p:nvPr/>
        </p:nvSpPr>
        <p:spPr>
          <a:xfrm>
            <a:off x="2627784" y="5560229"/>
            <a:ext cx="271953" cy="430887"/>
          </a:xfrm>
          <a:prstGeom prst="rect">
            <a:avLst/>
          </a:prstGeom>
          <a:noFill/>
        </p:spPr>
        <p:txBody>
          <a:bodyPr wrap="square" lIns="0" tIns="0" rIns="0" bIns="0" rtlCol="0">
            <a:spAutoFit/>
          </a:bodyPr>
          <a:lstStyle/>
          <a:p>
            <a:r>
              <a:rPr lang="en-US" altLang="zh-CN" sz="2800" i="0" dirty="0">
                <a:latin typeface="+mn-ea"/>
                <a:ea typeface="+mn-ea"/>
              </a:rPr>
              <a:t>a</a:t>
            </a:r>
            <a:endParaRPr lang="zh-CN" altLang="en-US" sz="2800" i="0" dirty="0">
              <a:latin typeface="+mn-ea"/>
              <a:ea typeface="+mn-ea"/>
            </a:endParaRPr>
          </a:p>
        </p:txBody>
      </p:sp>
      <p:sp>
        <p:nvSpPr>
          <p:cNvPr id="12" name="文本框 11">
            <a:extLst>
              <a:ext uri="{FF2B5EF4-FFF2-40B4-BE49-F238E27FC236}">
                <a16:creationId xmlns:a16="http://schemas.microsoft.com/office/drawing/2014/main" id="{82E0ADF4-4942-10AA-6915-5F2C1BA9228F}"/>
              </a:ext>
            </a:extLst>
          </p:cNvPr>
          <p:cNvSpPr txBox="1"/>
          <p:nvPr/>
        </p:nvSpPr>
        <p:spPr>
          <a:xfrm>
            <a:off x="3833814" y="4588524"/>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15" name="文本框 14">
            <a:extLst>
              <a:ext uri="{FF2B5EF4-FFF2-40B4-BE49-F238E27FC236}">
                <a16:creationId xmlns:a16="http://schemas.microsoft.com/office/drawing/2014/main" id="{810DEB53-F8A0-D347-9318-01F1011A5D85}"/>
              </a:ext>
            </a:extLst>
          </p:cNvPr>
          <p:cNvSpPr txBox="1"/>
          <p:nvPr/>
        </p:nvSpPr>
        <p:spPr>
          <a:xfrm>
            <a:off x="3212892" y="5538237"/>
            <a:ext cx="271953" cy="430887"/>
          </a:xfrm>
          <a:prstGeom prst="rect">
            <a:avLst/>
          </a:prstGeom>
          <a:noFill/>
        </p:spPr>
        <p:txBody>
          <a:bodyPr wrap="square" lIns="0" tIns="0" rIns="0" bIns="0" rtlCol="0">
            <a:spAutoFit/>
          </a:bodyPr>
          <a:lstStyle/>
          <a:p>
            <a:r>
              <a:rPr lang="en-US" altLang="zh-CN" sz="2800" i="0" dirty="0">
                <a:latin typeface="+mn-ea"/>
                <a:ea typeface="+mn-ea"/>
              </a:rPr>
              <a:t>c</a:t>
            </a:r>
            <a:endParaRPr lang="zh-CN" altLang="en-US" sz="2800" i="0" dirty="0">
              <a:latin typeface="+mn-ea"/>
              <a:ea typeface="+mn-ea"/>
            </a:endParaRPr>
          </a:p>
        </p:txBody>
      </p:sp>
      <p:sp>
        <p:nvSpPr>
          <p:cNvPr id="16" name="文本框 15">
            <a:extLst>
              <a:ext uri="{FF2B5EF4-FFF2-40B4-BE49-F238E27FC236}">
                <a16:creationId xmlns:a16="http://schemas.microsoft.com/office/drawing/2014/main" id="{96BF0EBB-D1C3-9F2C-C07A-9E90F05F68FC}"/>
              </a:ext>
            </a:extLst>
          </p:cNvPr>
          <p:cNvSpPr txBox="1"/>
          <p:nvPr/>
        </p:nvSpPr>
        <p:spPr>
          <a:xfrm>
            <a:off x="3833814" y="5548986"/>
            <a:ext cx="271953" cy="430887"/>
          </a:xfrm>
          <a:prstGeom prst="rect">
            <a:avLst/>
          </a:prstGeom>
          <a:noFill/>
        </p:spPr>
        <p:txBody>
          <a:bodyPr wrap="square" lIns="0" tIns="0" rIns="0" bIns="0" rtlCol="0">
            <a:spAutoFit/>
          </a:bodyPr>
          <a:lstStyle/>
          <a:p>
            <a:r>
              <a:rPr lang="en-US" altLang="zh-CN" sz="2800" i="0" dirty="0">
                <a:latin typeface="+mn-ea"/>
                <a:ea typeface="+mn-ea"/>
              </a:rPr>
              <a:t>h</a:t>
            </a:r>
            <a:endParaRPr lang="zh-CN" altLang="en-US" sz="2800" i="0" dirty="0">
              <a:latin typeface="+mn-ea"/>
              <a:ea typeface="+mn-ea"/>
            </a:endParaRPr>
          </a:p>
        </p:txBody>
      </p:sp>
      <p:sp>
        <p:nvSpPr>
          <p:cNvPr id="17" name="文本框 16">
            <a:extLst>
              <a:ext uri="{FF2B5EF4-FFF2-40B4-BE49-F238E27FC236}">
                <a16:creationId xmlns:a16="http://schemas.microsoft.com/office/drawing/2014/main" id="{434AA043-867F-20D6-E8B9-B16978F2DF15}"/>
              </a:ext>
            </a:extLst>
          </p:cNvPr>
          <p:cNvSpPr txBox="1"/>
          <p:nvPr/>
        </p:nvSpPr>
        <p:spPr>
          <a:xfrm>
            <a:off x="6908843" y="4573136"/>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18" name="文本框 17">
            <a:extLst>
              <a:ext uri="{FF2B5EF4-FFF2-40B4-BE49-F238E27FC236}">
                <a16:creationId xmlns:a16="http://schemas.microsoft.com/office/drawing/2014/main" id="{64002A2B-7A99-DA81-D051-B61F4903EE72}"/>
              </a:ext>
            </a:extLst>
          </p:cNvPr>
          <p:cNvSpPr txBox="1"/>
          <p:nvPr/>
        </p:nvSpPr>
        <p:spPr>
          <a:xfrm>
            <a:off x="4454736" y="5560229"/>
            <a:ext cx="271953" cy="430887"/>
          </a:xfrm>
          <a:prstGeom prst="rect">
            <a:avLst/>
          </a:prstGeom>
          <a:noFill/>
        </p:spPr>
        <p:txBody>
          <a:bodyPr wrap="square" lIns="0" tIns="0" rIns="0" bIns="0" rtlCol="0">
            <a:spAutoFit/>
          </a:bodyPr>
          <a:lstStyle/>
          <a:p>
            <a:r>
              <a:rPr lang="en-US" altLang="zh-CN" sz="2800" i="0" dirty="0">
                <a:latin typeface="+mn-ea"/>
                <a:ea typeface="+mn-ea"/>
              </a:rPr>
              <a:t>d</a:t>
            </a:r>
            <a:endParaRPr lang="zh-CN" altLang="en-US" sz="2800" i="0" dirty="0">
              <a:latin typeface="+mn-ea"/>
              <a:ea typeface="+mn-ea"/>
            </a:endParaRPr>
          </a:p>
        </p:txBody>
      </p:sp>
      <p:sp>
        <p:nvSpPr>
          <p:cNvPr id="19" name="文本框 18">
            <a:extLst>
              <a:ext uri="{FF2B5EF4-FFF2-40B4-BE49-F238E27FC236}">
                <a16:creationId xmlns:a16="http://schemas.microsoft.com/office/drawing/2014/main" id="{52737513-3E20-EA57-3B25-277B9EF34CCF}"/>
              </a:ext>
            </a:extLst>
          </p:cNvPr>
          <p:cNvSpPr txBox="1"/>
          <p:nvPr/>
        </p:nvSpPr>
        <p:spPr>
          <a:xfrm>
            <a:off x="4441700" y="4612711"/>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0" name="文本框 19">
            <a:extLst>
              <a:ext uri="{FF2B5EF4-FFF2-40B4-BE49-F238E27FC236}">
                <a16:creationId xmlns:a16="http://schemas.microsoft.com/office/drawing/2014/main" id="{0C00B028-2B88-1F80-E350-418FF82C01DA}"/>
              </a:ext>
            </a:extLst>
          </p:cNvPr>
          <p:cNvSpPr txBox="1"/>
          <p:nvPr/>
        </p:nvSpPr>
        <p:spPr>
          <a:xfrm>
            <a:off x="5053030" y="5553015"/>
            <a:ext cx="271953" cy="430887"/>
          </a:xfrm>
          <a:prstGeom prst="rect">
            <a:avLst/>
          </a:prstGeom>
          <a:noFill/>
        </p:spPr>
        <p:txBody>
          <a:bodyPr wrap="square" lIns="0" tIns="0" rIns="0" bIns="0" rtlCol="0">
            <a:spAutoFit/>
          </a:bodyPr>
          <a:lstStyle/>
          <a:p>
            <a:r>
              <a:rPr lang="en-US" altLang="zh-CN" sz="2800" i="0" dirty="0">
                <a:latin typeface="+mn-ea"/>
                <a:ea typeface="+mn-ea"/>
              </a:rPr>
              <a:t>k</a:t>
            </a:r>
            <a:endParaRPr lang="zh-CN" altLang="en-US" sz="2800" i="0" dirty="0">
              <a:latin typeface="+mn-ea"/>
              <a:ea typeface="+mn-ea"/>
            </a:endParaRPr>
          </a:p>
        </p:txBody>
      </p:sp>
      <p:sp>
        <p:nvSpPr>
          <p:cNvPr id="21" name="文本框 20">
            <a:extLst>
              <a:ext uri="{FF2B5EF4-FFF2-40B4-BE49-F238E27FC236}">
                <a16:creationId xmlns:a16="http://schemas.microsoft.com/office/drawing/2014/main" id="{F33A28FC-5466-55E9-B590-A0807C18ACEF}"/>
              </a:ext>
            </a:extLst>
          </p:cNvPr>
          <p:cNvSpPr txBox="1"/>
          <p:nvPr/>
        </p:nvSpPr>
        <p:spPr>
          <a:xfrm>
            <a:off x="7510060" y="4607727"/>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2" name="文本框 21">
            <a:extLst>
              <a:ext uri="{FF2B5EF4-FFF2-40B4-BE49-F238E27FC236}">
                <a16:creationId xmlns:a16="http://schemas.microsoft.com/office/drawing/2014/main" id="{49D6501A-CF3E-F146-2EFA-79E9F0E59372}"/>
              </a:ext>
            </a:extLst>
          </p:cNvPr>
          <p:cNvSpPr txBox="1"/>
          <p:nvPr/>
        </p:nvSpPr>
        <p:spPr>
          <a:xfrm>
            <a:off x="5717153" y="5548986"/>
            <a:ext cx="271953" cy="430887"/>
          </a:xfrm>
          <a:prstGeom prst="rect">
            <a:avLst/>
          </a:prstGeom>
          <a:noFill/>
        </p:spPr>
        <p:txBody>
          <a:bodyPr wrap="square" lIns="0" tIns="0" rIns="0" bIns="0" rtlCol="0">
            <a:spAutoFit/>
          </a:bodyPr>
          <a:lstStyle/>
          <a:p>
            <a:r>
              <a:rPr lang="en-US" altLang="zh-CN" sz="2800" i="0" dirty="0">
                <a:latin typeface="+mn-ea"/>
                <a:ea typeface="+mn-ea"/>
              </a:rPr>
              <a:t>f</a:t>
            </a:r>
            <a:endParaRPr lang="zh-CN" altLang="en-US" sz="2800" i="0" dirty="0">
              <a:latin typeface="+mn-ea"/>
              <a:ea typeface="+mn-ea"/>
            </a:endParaRPr>
          </a:p>
        </p:txBody>
      </p:sp>
      <p:sp>
        <p:nvSpPr>
          <p:cNvPr id="23" name="文本框 22">
            <a:extLst>
              <a:ext uri="{FF2B5EF4-FFF2-40B4-BE49-F238E27FC236}">
                <a16:creationId xmlns:a16="http://schemas.microsoft.com/office/drawing/2014/main" id="{91ECE759-B578-56C1-BC33-9BA108E0B80E}"/>
              </a:ext>
            </a:extLst>
          </p:cNvPr>
          <p:cNvSpPr txBox="1"/>
          <p:nvPr/>
        </p:nvSpPr>
        <p:spPr>
          <a:xfrm>
            <a:off x="5632876" y="4605017"/>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4" name="文本框 23">
            <a:extLst>
              <a:ext uri="{FF2B5EF4-FFF2-40B4-BE49-F238E27FC236}">
                <a16:creationId xmlns:a16="http://schemas.microsoft.com/office/drawing/2014/main" id="{D332575C-D981-2ED6-09F3-CE541A548B3C}"/>
              </a:ext>
            </a:extLst>
          </p:cNvPr>
          <p:cNvSpPr txBox="1"/>
          <p:nvPr/>
        </p:nvSpPr>
        <p:spPr>
          <a:xfrm>
            <a:off x="5108368" y="4581128"/>
            <a:ext cx="412697"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5" name="文本框 24">
            <a:extLst>
              <a:ext uri="{FF2B5EF4-FFF2-40B4-BE49-F238E27FC236}">
                <a16:creationId xmlns:a16="http://schemas.microsoft.com/office/drawing/2014/main" id="{5E3B3B03-840D-C66A-F7A3-88EC02C70A5E}"/>
              </a:ext>
            </a:extLst>
          </p:cNvPr>
          <p:cNvSpPr txBox="1"/>
          <p:nvPr/>
        </p:nvSpPr>
        <p:spPr>
          <a:xfrm>
            <a:off x="6316154" y="5548985"/>
            <a:ext cx="271953" cy="430887"/>
          </a:xfrm>
          <a:prstGeom prst="rect">
            <a:avLst/>
          </a:prstGeom>
          <a:noFill/>
        </p:spPr>
        <p:txBody>
          <a:bodyPr wrap="square" lIns="0" tIns="0" rIns="0" bIns="0" rtlCol="0">
            <a:spAutoFit/>
          </a:bodyPr>
          <a:lstStyle/>
          <a:p>
            <a:r>
              <a:rPr lang="en-US" altLang="zh-CN" sz="2800" i="0" dirty="0">
                <a:latin typeface="+mn-ea"/>
                <a:ea typeface="+mn-ea"/>
              </a:rPr>
              <a:t>e</a:t>
            </a:r>
            <a:endParaRPr lang="zh-CN" altLang="en-US" sz="2800" i="0" dirty="0">
              <a:latin typeface="+mn-ea"/>
              <a:ea typeface="+mn-ea"/>
            </a:endParaRPr>
          </a:p>
        </p:txBody>
      </p:sp>
      <p:sp>
        <p:nvSpPr>
          <p:cNvPr id="26" name="文本框 25">
            <a:extLst>
              <a:ext uri="{FF2B5EF4-FFF2-40B4-BE49-F238E27FC236}">
                <a16:creationId xmlns:a16="http://schemas.microsoft.com/office/drawing/2014/main" id="{DC4DE96A-48B6-743B-7B58-DB8779FBD528}"/>
              </a:ext>
            </a:extLst>
          </p:cNvPr>
          <p:cNvSpPr txBox="1"/>
          <p:nvPr/>
        </p:nvSpPr>
        <p:spPr>
          <a:xfrm>
            <a:off x="7069524" y="5548984"/>
            <a:ext cx="271953" cy="430887"/>
          </a:xfrm>
          <a:prstGeom prst="rect">
            <a:avLst/>
          </a:prstGeom>
          <a:noFill/>
        </p:spPr>
        <p:txBody>
          <a:bodyPr wrap="square" lIns="0" tIns="0" rIns="0" bIns="0" rtlCol="0">
            <a:spAutoFit/>
          </a:bodyPr>
          <a:lstStyle/>
          <a:p>
            <a:r>
              <a:rPr lang="en-US" altLang="zh-CN" sz="2800" i="0" dirty="0">
                <a:latin typeface="+mn-ea"/>
                <a:ea typeface="+mn-ea"/>
              </a:rPr>
              <a:t>b</a:t>
            </a:r>
            <a:endParaRPr lang="zh-CN" altLang="en-US" sz="2800" i="0" dirty="0">
              <a:latin typeface="+mn-ea"/>
              <a:ea typeface="+mn-ea"/>
            </a:endParaRPr>
          </a:p>
        </p:txBody>
      </p:sp>
      <p:sp>
        <p:nvSpPr>
          <p:cNvPr id="27" name="文本框 26">
            <a:extLst>
              <a:ext uri="{FF2B5EF4-FFF2-40B4-BE49-F238E27FC236}">
                <a16:creationId xmlns:a16="http://schemas.microsoft.com/office/drawing/2014/main" id="{851C9811-E9D2-1F46-218E-06C0D3AD15C8}"/>
              </a:ext>
            </a:extLst>
          </p:cNvPr>
          <p:cNvSpPr txBox="1"/>
          <p:nvPr/>
        </p:nvSpPr>
        <p:spPr>
          <a:xfrm>
            <a:off x="3245728" y="4591843"/>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28" name="文本框 27">
            <a:extLst>
              <a:ext uri="{FF2B5EF4-FFF2-40B4-BE49-F238E27FC236}">
                <a16:creationId xmlns:a16="http://schemas.microsoft.com/office/drawing/2014/main" id="{2874E6F0-0896-E65D-F612-158967A91D2C}"/>
              </a:ext>
            </a:extLst>
          </p:cNvPr>
          <p:cNvSpPr txBox="1"/>
          <p:nvPr/>
        </p:nvSpPr>
        <p:spPr>
          <a:xfrm>
            <a:off x="7625732" y="5497158"/>
            <a:ext cx="271953" cy="430887"/>
          </a:xfrm>
          <a:prstGeom prst="rect">
            <a:avLst/>
          </a:prstGeom>
          <a:noFill/>
        </p:spPr>
        <p:txBody>
          <a:bodyPr wrap="square" lIns="0" tIns="0" rIns="0" bIns="0" rtlCol="0">
            <a:spAutoFit/>
          </a:bodyPr>
          <a:lstStyle/>
          <a:p>
            <a:r>
              <a:rPr lang="en-US" altLang="zh-CN" sz="2800" i="0" dirty="0">
                <a:latin typeface="+mn-ea"/>
                <a:ea typeface="+mn-ea"/>
              </a:rPr>
              <a:t>g</a:t>
            </a:r>
            <a:endParaRPr lang="zh-CN" altLang="en-US" sz="2800" i="0" dirty="0">
              <a:latin typeface="+mn-ea"/>
              <a:ea typeface="+mn-ea"/>
            </a:endParaRPr>
          </a:p>
        </p:txBody>
      </p:sp>
      <p:sp>
        <p:nvSpPr>
          <p:cNvPr id="29" name="文本框 28">
            <a:extLst>
              <a:ext uri="{FF2B5EF4-FFF2-40B4-BE49-F238E27FC236}">
                <a16:creationId xmlns:a16="http://schemas.microsoft.com/office/drawing/2014/main" id="{1A16DC35-D754-79FC-1E8D-FEAB2E59AC06}"/>
              </a:ext>
            </a:extLst>
          </p:cNvPr>
          <p:cNvSpPr txBox="1"/>
          <p:nvPr/>
        </p:nvSpPr>
        <p:spPr>
          <a:xfrm>
            <a:off x="6357796" y="4549110"/>
            <a:ext cx="457200" cy="461665"/>
          </a:xfrm>
          <a:prstGeom prst="rect">
            <a:avLst/>
          </a:prstGeom>
          <a:noFill/>
        </p:spPr>
        <p:txBody>
          <a:bodyPr wrap="square"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65"/>
                                        </p:tgtEl>
                                        <p:attrNameLst>
                                          <p:attrName>style.visibility</p:attrName>
                                        </p:attrNameLst>
                                      </p:cBhvr>
                                      <p:to>
                                        <p:strVal val="visible"/>
                                      </p:to>
                                    </p:set>
                                    <p:anim calcmode="lin" valueType="num">
                                      <p:cBhvr additive="base">
                                        <p:cTn id="7" dur="500" fill="hold"/>
                                        <p:tgtEl>
                                          <p:spTgt spid="51265"/>
                                        </p:tgtEl>
                                        <p:attrNameLst>
                                          <p:attrName>ppt_x</p:attrName>
                                        </p:attrNameLst>
                                      </p:cBhvr>
                                      <p:tavLst>
                                        <p:tav tm="0">
                                          <p:val>
                                            <p:strVal val="0-#ppt_w/2"/>
                                          </p:val>
                                        </p:tav>
                                        <p:tav tm="100000">
                                          <p:val>
                                            <p:strVal val="#ppt_x"/>
                                          </p:val>
                                        </p:tav>
                                      </p:tavLst>
                                    </p:anim>
                                    <p:anim calcmode="lin" valueType="num">
                                      <p:cBhvr additive="base">
                                        <p:cTn id="8" dur="500" fill="hold"/>
                                        <p:tgtEl>
                                          <p:spTgt spid="512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1248"/>
                                        </p:tgtEl>
                                        <p:attrNameLst>
                                          <p:attrName>style.visibility</p:attrName>
                                        </p:attrNameLst>
                                      </p:cBhvr>
                                      <p:to>
                                        <p:strVal val="visible"/>
                                      </p:to>
                                    </p:set>
                                    <p:animEffect transition="in" filter="wipe(left)">
                                      <p:cBhvr>
                                        <p:cTn id="13" dur="500"/>
                                        <p:tgtEl>
                                          <p:spTgt spid="5124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grpId="0" nodeType="clickEffect">
                                  <p:stCondLst>
                                    <p:cond delay="0"/>
                                  </p:stCondLst>
                                  <p:childTnLst>
                                    <p:set>
                                      <p:cBhvr>
                                        <p:cTn id="27" dur="1" fill="hold">
                                          <p:stCondLst>
                                            <p:cond delay="0"/>
                                          </p:stCondLst>
                                        </p:cTn>
                                        <p:tgtEl>
                                          <p:spTgt spid="51249"/>
                                        </p:tgtEl>
                                        <p:attrNameLst>
                                          <p:attrName>style.visibility</p:attrName>
                                        </p:attrNameLst>
                                      </p:cBhvr>
                                      <p:to>
                                        <p:strVal val="visible"/>
                                      </p:to>
                                    </p:set>
                                    <p:anim calcmode="lin" valueType="num">
                                      <p:cBhvr>
                                        <p:cTn id="28" dur="500" fill="hold"/>
                                        <p:tgtEl>
                                          <p:spTgt spid="51249"/>
                                        </p:tgtEl>
                                        <p:attrNameLst>
                                          <p:attrName>ppt_x</p:attrName>
                                        </p:attrNameLst>
                                      </p:cBhvr>
                                      <p:tavLst>
                                        <p:tav tm="0">
                                          <p:val>
                                            <p:strVal val="#ppt_x"/>
                                          </p:val>
                                        </p:tav>
                                        <p:tav tm="100000">
                                          <p:val>
                                            <p:strVal val="#ppt_x"/>
                                          </p:val>
                                        </p:tav>
                                      </p:tavLst>
                                    </p:anim>
                                    <p:anim calcmode="lin" valueType="num">
                                      <p:cBhvr>
                                        <p:cTn id="29" dur="500" fill="hold"/>
                                        <p:tgtEl>
                                          <p:spTgt spid="51249"/>
                                        </p:tgtEl>
                                        <p:attrNameLst>
                                          <p:attrName>ppt_y</p:attrName>
                                        </p:attrNameLst>
                                      </p:cBhvr>
                                      <p:tavLst>
                                        <p:tav tm="0">
                                          <p:val>
                                            <p:strVal val="#ppt_y-#ppt_h/2"/>
                                          </p:val>
                                        </p:tav>
                                        <p:tav tm="100000">
                                          <p:val>
                                            <p:strVal val="#ppt_y"/>
                                          </p:val>
                                        </p:tav>
                                      </p:tavLst>
                                    </p:anim>
                                    <p:anim calcmode="lin" valueType="num">
                                      <p:cBhvr>
                                        <p:cTn id="30" dur="500" fill="hold"/>
                                        <p:tgtEl>
                                          <p:spTgt spid="51249"/>
                                        </p:tgtEl>
                                        <p:attrNameLst>
                                          <p:attrName>ppt_w</p:attrName>
                                        </p:attrNameLst>
                                      </p:cBhvr>
                                      <p:tavLst>
                                        <p:tav tm="0">
                                          <p:val>
                                            <p:strVal val="#ppt_w"/>
                                          </p:val>
                                        </p:tav>
                                        <p:tav tm="100000">
                                          <p:val>
                                            <p:strVal val="#ppt_w"/>
                                          </p:val>
                                        </p:tav>
                                      </p:tavLst>
                                    </p:anim>
                                    <p:anim calcmode="lin" valueType="num">
                                      <p:cBhvr>
                                        <p:cTn id="31" dur="500" fill="hold"/>
                                        <p:tgtEl>
                                          <p:spTgt spid="51249"/>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1250"/>
                                        </p:tgtEl>
                                        <p:attrNameLst>
                                          <p:attrName>style.visibility</p:attrName>
                                        </p:attrNameLst>
                                      </p:cBhvr>
                                      <p:to>
                                        <p:strVal val="visible"/>
                                      </p:to>
                                    </p:set>
                                    <p:animEffect transition="in" filter="wipe(left)">
                                      <p:cBhvr>
                                        <p:cTn id="36" dur="500"/>
                                        <p:tgtEl>
                                          <p:spTgt spid="5125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5"/>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7" presetClass="entr" presetSubtype="1" fill="hold" grpId="0" nodeType="clickEffect">
                                  <p:stCondLst>
                                    <p:cond delay="0"/>
                                  </p:stCondLst>
                                  <p:childTnLst>
                                    <p:set>
                                      <p:cBhvr>
                                        <p:cTn id="50" dur="1" fill="hold">
                                          <p:stCondLst>
                                            <p:cond delay="0"/>
                                          </p:stCondLst>
                                        </p:cTn>
                                        <p:tgtEl>
                                          <p:spTgt spid="51251"/>
                                        </p:tgtEl>
                                        <p:attrNameLst>
                                          <p:attrName>style.visibility</p:attrName>
                                        </p:attrNameLst>
                                      </p:cBhvr>
                                      <p:to>
                                        <p:strVal val="visible"/>
                                      </p:to>
                                    </p:set>
                                    <p:anim calcmode="lin" valueType="num">
                                      <p:cBhvr>
                                        <p:cTn id="51" dur="500" fill="hold"/>
                                        <p:tgtEl>
                                          <p:spTgt spid="51251"/>
                                        </p:tgtEl>
                                        <p:attrNameLst>
                                          <p:attrName>ppt_x</p:attrName>
                                        </p:attrNameLst>
                                      </p:cBhvr>
                                      <p:tavLst>
                                        <p:tav tm="0">
                                          <p:val>
                                            <p:strVal val="#ppt_x"/>
                                          </p:val>
                                        </p:tav>
                                        <p:tav tm="100000">
                                          <p:val>
                                            <p:strVal val="#ppt_x"/>
                                          </p:val>
                                        </p:tav>
                                      </p:tavLst>
                                    </p:anim>
                                    <p:anim calcmode="lin" valueType="num">
                                      <p:cBhvr>
                                        <p:cTn id="52" dur="500" fill="hold"/>
                                        <p:tgtEl>
                                          <p:spTgt spid="51251"/>
                                        </p:tgtEl>
                                        <p:attrNameLst>
                                          <p:attrName>ppt_y</p:attrName>
                                        </p:attrNameLst>
                                      </p:cBhvr>
                                      <p:tavLst>
                                        <p:tav tm="0">
                                          <p:val>
                                            <p:strVal val="#ppt_y-#ppt_h/2"/>
                                          </p:val>
                                        </p:tav>
                                        <p:tav tm="100000">
                                          <p:val>
                                            <p:strVal val="#ppt_y"/>
                                          </p:val>
                                        </p:tav>
                                      </p:tavLst>
                                    </p:anim>
                                    <p:anim calcmode="lin" valueType="num">
                                      <p:cBhvr>
                                        <p:cTn id="53" dur="500" fill="hold"/>
                                        <p:tgtEl>
                                          <p:spTgt spid="51251"/>
                                        </p:tgtEl>
                                        <p:attrNameLst>
                                          <p:attrName>ppt_w</p:attrName>
                                        </p:attrNameLst>
                                      </p:cBhvr>
                                      <p:tavLst>
                                        <p:tav tm="0">
                                          <p:val>
                                            <p:strVal val="#ppt_w"/>
                                          </p:val>
                                        </p:tav>
                                        <p:tav tm="100000">
                                          <p:val>
                                            <p:strVal val="#ppt_w"/>
                                          </p:val>
                                        </p:tav>
                                      </p:tavLst>
                                    </p:anim>
                                    <p:anim calcmode="lin" valueType="num">
                                      <p:cBhvr>
                                        <p:cTn id="54" dur="500" fill="hold"/>
                                        <p:tgtEl>
                                          <p:spTgt spid="51251"/>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1252"/>
                                        </p:tgtEl>
                                        <p:attrNameLst>
                                          <p:attrName>style.visibility</p:attrName>
                                        </p:attrNameLst>
                                      </p:cBhvr>
                                      <p:to>
                                        <p:strVal val="visible"/>
                                      </p:to>
                                    </p:set>
                                    <p:animEffect transition="in" filter="wipe(left)">
                                      <p:cBhvr>
                                        <p:cTn id="59" dur="500"/>
                                        <p:tgtEl>
                                          <p:spTgt spid="5125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10"/>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7" presetClass="entr" presetSubtype="4" fill="hold" grpId="0" nodeType="clickEffect">
                                  <p:stCondLst>
                                    <p:cond delay="0"/>
                                  </p:stCondLst>
                                  <p:childTnLst>
                                    <p:set>
                                      <p:cBhvr>
                                        <p:cTn id="73" dur="1" fill="hold">
                                          <p:stCondLst>
                                            <p:cond delay="0"/>
                                          </p:stCondLst>
                                        </p:cTn>
                                        <p:tgtEl>
                                          <p:spTgt spid="51253"/>
                                        </p:tgtEl>
                                        <p:attrNameLst>
                                          <p:attrName>style.visibility</p:attrName>
                                        </p:attrNameLst>
                                      </p:cBhvr>
                                      <p:to>
                                        <p:strVal val="visible"/>
                                      </p:to>
                                    </p:set>
                                    <p:anim calcmode="lin" valueType="num">
                                      <p:cBhvr>
                                        <p:cTn id="74" dur="500" fill="hold"/>
                                        <p:tgtEl>
                                          <p:spTgt spid="51253"/>
                                        </p:tgtEl>
                                        <p:attrNameLst>
                                          <p:attrName>ppt_x</p:attrName>
                                        </p:attrNameLst>
                                      </p:cBhvr>
                                      <p:tavLst>
                                        <p:tav tm="0">
                                          <p:val>
                                            <p:strVal val="#ppt_x"/>
                                          </p:val>
                                        </p:tav>
                                        <p:tav tm="100000">
                                          <p:val>
                                            <p:strVal val="#ppt_x"/>
                                          </p:val>
                                        </p:tav>
                                      </p:tavLst>
                                    </p:anim>
                                    <p:anim calcmode="lin" valueType="num">
                                      <p:cBhvr>
                                        <p:cTn id="75" dur="500" fill="hold"/>
                                        <p:tgtEl>
                                          <p:spTgt spid="51253"/>
                                        </p:tgtEl>
                                        <p:attrNameLst>
                                          <p:attrName>ppt_y</p:attrName>
                                        </p:attrNameLst>
                                      </p:cBhvr>
                                      <p:tavLst>
                                        <p:tav tm="0">
                                          <p:val>
                                            <p:strVal val="#ppt_y+#ppt_h/2"/>
                                          </p:val>
                                        </p:tav>
                                        <p:tav tm="100000">
                                          <p:val>
                                            <p:strVal val="#ppt_y"/>
                                          </p:val>
                                        </p:tav>
                                      </p:tavLst>
                                    </p:anim>
                                    <p:anim calcmode="lin" valueType="num">
                                      <p:cBhvr>
                                        <p:cTn id="76" dur="500" fill="hold"/>
                                        <p:tgtEl>
                                          <p:spTgt spid="51253"/>
                                        </p:tgtEl>
                                        <p:attrNameLst>
                                          <p:attrName>ppt_w</p:attrName>
                                        </p:attrNameLst>
                                      </p:cBhvr>
                                      <p:tavLst>
                                        <p:tav tm="0">
                                          <p:val>
                                            <p:strVal val="#ppt_w"/>
                                          </p:val>
                                        </p:tav>
                                        <p:tav tm="100000">
                                          <p:val>
                                            <p:strVal val="#ppt_w"/>
                                          </p:val>
                                        </p:tav>
                                      </p:tavLst>
                                    </p:anim>
                                    <p:anim calcmode="lin" valueType="num">
                                      <p:cBhvr>
                                        <p:cTn id="77" dur="500" fill="hold"/>
                                        <p:tgtEl>
                                          <p:spTgt spid="51253"/>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1260"/>
                                        </p:tgtEl>
                                        <p:attrNameLst>
                                          <p:attrName>style.visibility</p:attrName>
                                        </p:attrNameLst>
                                      </p:cBhvr>
                                      <p:to>
                                        <p:strVal val="visible"/>
                                      </p:to>
                                    </p:set>
                                    <p:animEffect transition="in" filter="wipe(left)">
                                      <p:cBhvr>
                                        <p:cTn id="82" dur="500"/>
                                        <p:tgtEl>
                                          <p:spTgt spid="51260"/>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6"/>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grpId="0" nodeType="clickEffect">
                                  <p:stCondLst>
                                    <p:cond delay="0"/>
                                  </p:stCondLst>
                                  <p:childTnLst>
                                    <p:set>
                                      <p:cBhvr>
                                        <p:cTn id="96" dur="1" fill="hold">
                                          <p:stCondLst>
                                            <p:cond delay="0"/>
                                          </p:stCondLst>
                                        </p:cTn>
                                        <p:tgtEl>
                                          <p:spTgt spid="51254"/>
                                        </p:tgtEl>
                                        <p:attrNameLst>
                                          <p:attrName>style.visibility</p:attrName>
                                        </p:attrNameLst>
                                      </p:cBhvr>
                                      <p:to>
                                        <p:strVal val="visible"/>
                                      </p:to>
                                    </p:set>
                                    <p:anim calcmode="lin" valueType="num">
                                      <p:cBhvr>
                                        <p:cTn id="97" dur="500" fill="hold"/>
                                        <p:tgtEl>
                                          <p:spTgt spid="51254"/>
                                        </p:tgtEl>
                                        <p:attrNameLst>
                                          <p:attrName>ppt_x</p:attrName>
                                        </p:attrNameLst>
                                      </p:cBhvr>
                                      <p:tavLst>
                                        <p:tav tm="0">
                                          <p:val>
                                            <p:strVal val="#ppt_x-#ppt_w/2"/>
                                          </p:val>
                                        </p:tav>
                                        <p:tav tm="100000">
                                          <p:val>
                                            <p:strVal val="#ppt_x"/>
                                          </p:val>
                                        </p:tav>
                                      </p:tavLst>
                                    </p:anim>
                                    <p:anim calcmode="lin" valueType="num">
                                      <p:cBhvr>
                                        <p:cTn id="98" dur="500" fill="hold"/>
                                        <p:tgtEl>
                                          <p:spTgt spid="51254"/>
                                        </p:tgtEl>
                                        <p:attrNameLst>
                                          <p:attrName>ppt_y</p:attrName>
                                        </p:attrNameLst>
                                      </p:cBhvr>
                                      <p:tavLst>
                                        <p:tav tm="0">
                                          <p:val>
                                            <p:strVal val="#ppt_y"/>
                                          </p:val>
                                        </p:tav>
                                        <p:tav tm="100000">
                                          <p:val>
                                            <p:strVal val="#ppt_y"/>
                                          </p:val>
                                        </p:tav>
                                      </p:tavLst>
                                    </p:anim>
                                    <p:anim calcmode="lin" valueType="num">
                                      <p:cBhvr>
                                        <p:cTn id="99" dur="500" fill="hold"/>
                                        <p:tgtEl>
                                          <p:spTgt spid="51254"/>
                                        </p:tgtEl>
                                        <p:attrNameLst>
                                          <p:attrName>ppt_w</p:attrName>
                                        </p:attrNameLst>
                                      </p:cBhvr>
                                      <p:tavLst>
                                        <p:tav tm="0">
                                          <p:val>
                                            <p:fltVal val="0"/>
                                          </p:val>
                                        </p:tav>
                                        <p:tav tm="100000">
                                          <p:val>
                                            <p:strVal val="#ppt_w"/>
                                          </p:val>
                                        </p:tav>
                                      </p:tavLst>
                                    </p:anim>
                                    <p:anim calcmode="lin" valueType="num">
                                      <p:cBhvr>
                                        <p:cTn id="100" dur="500" fill="hold"/>
                                        <p:tgtEl>
                                          <p:spTgt spid="51254"/>
                                        </p:tgtEl>
                                        <p:attrNameLst>
                                          <p:attrName>ppt_h</p:attrName>
                                        </p:attrNameLst>
                                      </p:cBhvr>
                                      <p:tavLst>
                                        <p:tav tm="0">
                                          <p:val>
                                            <p:strVal val="#ppt_h"/>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51255"/>
                                        </p:tgtEl>
                                        <p:attrNameLst>
                                          <p:attrName>style.visibility</p:attrName>
                                        </p:attrNameLst>
                                      </p:cBhvr>
                                      <p:to>
                                        <p:strVal val="visible"/>
                                      </p:to>
                                    </p:set>
                                    <p:animEffect transition="in" filter="wipe(left)">
                                      <p:cBhvr>
                                        <p:cTn id="105" dur="500"/>
                                        <p:tgtEl>
                                          <p:spTgt spid="51255"/>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2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0" nodeType="clickEffect">
                                  <p:stCondLst>
                                    <p:cond delay="0"/>
                                  </p:stCondLst>
                                  <p:childTnLst>
                                    <p:set>
                                      <p:cBhvr>
                                        <p:cTn id="113" dur="1" fill="hold">
                                          <p:stCondLst>
                                            <p:cond delay="0"/>
                                          </p:stCondLst>
                                        </p:cTn>
                                        <p:tgtEl>
                                          <p:spTgt spid="11"/>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2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7" presetClass="entr" presetSubtype="4" fill="hold" grpId="0" nodeType="clickEffect">
                                  <p:stCondLst>
                                    <p:cond delay="0"/>
                                  </p:stCondLst>
                                  <p:childTnLst>
                                    <p:set>
                                      <p:cBhvr>
                                        <p:cTn id="119" dur="1" fill="hold">
                                          <p:stCondLst>
                                            <p:cond delay="0"/>
                                          </p:stCondLst>
                                        </p:cTn>
                                        <p:tgtEl>
                                          <p:spTgt spid="51256"/>
                                        </p:tgtEl>
                                        <p:attrNameLst>
                                          <p:attrName>style.visibility</p:attrName>
                                        </p:attrNameLst>
                                      </p:cBhvr>
                                      <p:to>
                                        <p:strVal val="visible"/>
                                      </p:to>
                                    </p:set>
                                    <p:anim calcmode="lin" valueType="num">
                                      <p:cBhvr>
                                        <p:cTn id="120" dur="500" fill="hold"/>
                                        <p:tgtEl>
                                          <p:spTgt spid="51256"/>
                                        </p:tgtEl>
                                        <p:attrNameLst>
                                          <p:attrName>ppt_x</p:attrName>
                                        </p:attrNameLst>
                                      </p:cBhvr>
                                      <p:tavLst>
                                        <p:tav tm="0">
                                          <p:val>
                                            <p:strVal val="#ppt_x"/>
                                          </p:val>
                                        </p:tav>
                                        <p:tav tm="100000">
                                          <p:val>
                                            <p:strVal val="#ppt_x"/>
                                          </p:val>
                                        </p:tav>
                                      </p:tavLst>
                                    </p:anim>
                                    <p:anim calcmode="lin" valueType="num">
                                      <p:cBhvr>
                                        <p:cTn id="121" dur="500" fill="hold"/>
                                        <p:tgtEl>
                                          <p:spTgt spid="51256"/>
                                        </p:tgtEl>
                                        <p:attrNameLst>
                                          <p:attrName>ppt_y</p:attrName>
                                        </p:attrNameLst>
                                      </p:cBhvr>
                                      <p:tavLst>
                                        <p:tav tm="0">
                                          <p:val>
                                            <p:strVal val="#ppt_y+#ppt_h/2"/>
                                          </p:val>
                                        </p:tav>
                                        <p:tav tm="100000">
                                          <p:val>
                                            <p:strVal val="#ppt_y"/>
                                          </p:val>
                                        </p:tav>
                                      </p:tavLst>
                                    </p:anim>
                                    <p:anim calcmode="lin" valueType="num">
                                      <p:cBhvr>
                                        <p:cTn id="122" dur="500" fill="hold"/>
                                        <p:tgtEl>
                                          <p:spTgt spid="51256"/>
                                        </p:tgtEl>
                                        <p:attrNameLst>
                                          <p:attrName>ppt_w</p:attrName>
                                        </p:attrNameLst>
                                      </p:cBhvr>
                                      <p:tavLst>
                                        <p:tav tm="0">
                                          <p:val>
                                            <p:strVal val="#ppt_w"/>
                                          </p:val>
                                        </p:tav>
                                        <p:tav tm="100000">
                                          <p:val>
                                            <p:strVal val="#ppt_w"/>
                                          </p:val>
                                        </p:tav>
                                      </p:tavLst>
                                    </p:anim>
                                    <p:anim calcmode="lin" valueType="num">
                                      <p:cBhvr>
                                        <p:cTn id="123" dur="500" fill="hold"/>
                                        <p:tgtEl>
                                          <p:spTgt spid="51256"/>
                                        </p:tgtEl>
                                        <p:attrNameLst>
                                          <p:attrName>ppt_h</p:attrName>
                                        </p:attrNameLst>
                                      </p:cBhvr>
                                      <p:tavLst>
                                        <p:tav tm="0">
                                          <p:val>
                                            <p:fltVal val="0"/>
                                          </p:val>
                                        </p:tav>
                                        <p:tav tm="100000">
                                          <p:val>
                                            <p:strVal val="#ppt_h"/>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51257"/>
                                        </p:tgtEl>
                                        <p:attrNameLst>
                                          <p:attrName>style.visibility</p:attrName>
                                        </p:attrNameLst>
                                      </p:cBhvr>
                                      <p:to>
                                        <p:strVal val="visible"/>
                                      </p:to>
                                    </p:set>
                                    <p:animEffect transition="in" filter="wipe(left)">
                                      <p:cBhvr>
                                        <p:cTn id="128" dur="500"/>
                                        <p:tgtEl>
                                          <p:spTgt spid="51257"/>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0" nodeType="clickEffect">
                                  <p:stCondLst>
                                    <p:cond delay="0"/>
                                  </p:stCondLst>
                                  <p:childTnLst>
                                    <p:set>
                                      <p:cBhvr>
                                        <p:cTn id="136" dur="1" fill="hold">
                                          <p:stCondLst>
                                            <p:cond delay="0"/>
                                          </p:stCondLst>
                                        </p:cTn>
                                        <p:tgtEl>
                                          <p:spTgt spid="8"/>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7" presetClass="entr" presetSubtype="4" fill="hold" grpId="0" nodeType="clickEffect">
                                  <p:stCondLst>
                                    <p:cond delay="0"/>
                                  </p:stCondLst>
                                  <p:childTnLst>
                                    <p:set>
                                      <p:cBhvr>
                                        <p:cTn id="142" dur="1" fill="hold">
                                          <p:stCondLst>
                                            <p:cond delay="0"/>
                                          </p:stCondLst>
                                        </p:cTn>
                                        <p:tgtEl>
                                          <p:spTgt spid="51258"/>
                                        </p:tgtEl>
                                        <p:attrNameLst>
                                          <p:attrName>style.visibility</p:attrName>
                                        </p:attrNameLst>
                                      </p:cBhvr>
                                      <p:to>
                                        <p:strVal val="visible"/>
                                      </p:to>
                                    </p:set>
                                    <p:anim calcmode="lin" valueType="num">
                                      <p:cBhvr>
                                        <p:cTn id="143" dur="500" fill="hold"/>
                                        <p:tgtEl>
                                          <p:spTgt spid="51258"/>
                                        </p:tgtEl>
                                        <p:attrNameLst>
                                          <p:attrName>ppt_x</p:attrName>
                                        </p:attrNameLst>
                                      </p:cBhvr>
                                      <p:tavLst>
                                        <p:tav tm="0">
                                          <p:val>
                                            <p:strVal val="#ppt_x"/>
                                          </p:val>
                                        </p:tav>
                                        <p:tav tm="100000">
                                          <p:val>
                                            <p:strVal val="#ppt_x"/>
                                          </p:val>
                                        </p:tav>
                                      </p:tavLst>
                                    </p:anim>
                                    <p:anim calcmode="lin" valueType="num">
                                      <p:cBhvr>
                                        <p:cTn id="144" dur="500" fill="hold"/>
                                        <p:tgtEl>
                                          <p:spTgt spid="51258"/>
                                        </p:tgtEl>
                                        <p:attrNameLst>
                                          <p:attrName>ppt_y</p:attrName>
                                        </p:attrNameLst>
                                      </p:cBhvr>
                                      <p:tavLst>
                                        <p:tav tm="0">
                                          <p:val>
                                            <p:strVal val="#ppt_y+#ppt_h/2"/>
                                          </p:val>
                                        </p:tav>
                                        <p:tav tm="100000">
                                          <p:val>
                                            <p:strVal val="#ppt_y"/>
                                          </p:val>
                                        </p:tav>
                                      </p:tavLst>
                                    </p:anim>
                                    <p:anim calcmode="lin" valueType="num">
                                      <p:cBhvr>
                                        <p:cTn id="145" dur="500" fill="hold"/>
                                        <p:tgtEl>
                                          <p:spTgt spid="51258"/>
                                        </p:tgtEl>
                                        <p:attrNameLst>
                                          <p:attrName>ppt_w</p:attrName>
                                        </p:attrNameLst>
                                      </p:cBhvr>
                                      <p:tavLst>
                                        <p:tav tm="0">
                                          <p:val>
                                            <p:strVal val="#ppt_w"/>
                                          </p:val>
                                        </p:tav>
                                        <p:tav tm="100000">
                                          <p:val>
                                            <p:strVal val="#ppt_w"/>
                                          </p:val>
                                        </p:tav>
                                      </p:tavLst>
                                    </p:anim>
                                    <p:anim calcmode="lin" valueType="num">
                                      <p:cBhvr>
                                        <p:cTn id="146" dur="500" fill="hold"/>
                                        <p:tgtEl>
                                          <p:spTgt spid="51258"/>
                                        </p:tgtEl>
                                        <p:attrNameLst>
                                          <p:attrName>ppt_h</p:attrName>
                                        </p:attrNameLst>
                                      </p:cBhvr>
                                      <p:tavLst>
                                        <p:tav tm="0">
                                          <p:val>
                                            <p:fltVal val="0"/>
                                          </p:val>
                                        </p:tav>
                                        <p:tav tm="100000">
                                          <p:val>
                                            <p:strVal val="#ppt_h"/>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51259"/>
                                        </p:tgtEl>
                                        <p:attrNameLst>
                                          <p:attrName>style.visibility</p:attrName>
                                        </p:attrNameLst>
                                      </p:cBhvr>
                                      <p:to>
                                        <p:strVal val="visible"/>
                                      </p:to>
                                    </p:set>
                                    <p:animEffect transition="in" filter="wipe(left)">
                                      <p:cBhvr>
                                        <p:cTn id="151" dur="500"/>
                                        <p:tgtEl>
                                          <p:spTgt spid="51259"/>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25"/>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0" nodeType="clickEffect">
                                  <p:stCondLst>
                                    <p:cond delay="0"/>
                                  </p:stCondLst>
                                  <p:childTnLst>
                                    <p:set>
                                      <p:cBhvr>
                                        <p:cTn id="159" dur="1" fill="hold">
                                          <p:stCondLst>
                                            <p:cond delay="0"/>
                                          </p:stCondLst>
                                        </p:cTn>
                                        <p:tgtEl>
                                          <p:spTgt spid="7"/>
                                        </p:tgtEl>
                                        <p:attrNameLst>
                                          <p:attrName>style.visibility</p:attrName>
                                        </p:attrNameLst>
                                      </p:cBhvr>
                                      <p:to>
                                        <p:strVal val="hidden"/>
                                      </p:to>
                                    </p:set>
                                  </p:childTnLst>
                                </p:cTn>
                              </p:par>
                              <p:par>
                                <p:cTn id="160" presetID="1" presetClass="entr" presetSubtype="0" fill="hold" grpId="0" nodeType="withEffect">
                                  <p:stCondLst>
                                    <p:cond delay="0"/>
                                  </p:stCondLst>
                                  <p:childTnLst>
                                    <p:set>
                                      <p:cBhvr>
                                        <p:cTn id="161" dur="1" fill="hold">
                                          <p:stCondLst>
                                            <p:cond delay="0"/>
                                          </p:stCondLst>
                                        </p:cTn>
                                        <p:tgtEl>
                                          <p:spTgt spid="24"/>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51261"/>
                                        </p:tgtEl>
                                        <p:attrNameLst>
                                          <p:attrName>style.visibility</p:attrName>
                                        </p:attrNameLst>
                                      </p:cBhvr>
                                      <p:to>
                                        <p:strVal val="visible"/>
                                      </p:to>
                                    </p:set>
                                    <p:animEffect transition="in" filter="wipe(left)">
                                      <p:cBhvr>
                                        <p:cTn id="166" dur="500"/>
                                        <p:tgtEl>
                                          <p:spTgt spid="51261"/>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0" nodeType="clickEffect">
                                  <p:stCondLst>
                                    <p:cond delay="0"/>
                                  </p:stCondLst>
                                  <p:childTnLst>
                                    <p:set>
                                      <p:cBhvr>
                                        <p:cTn id="174" dur="1" fill="hold">
                                          <p:stCondLst>
                                            <p:cond delay="0"/>
                                          </p:stCondLst>
                                        </p:cTn>
                                        <p:tgtEl>
                                          <p:spTgt spid="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27"/>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7" presetClass="entr" presetSubtype="1" fill="hold" grpId="0" nodeType="clickEffect">
                                  <p:stCondLst>
                                    <p:cond delay="0"/>
                                  </p:stCondLst>
                                  <p:childTnLst>
                                    <p:set>
                                      <p:cBhvr>
                                        <p:cTn id="180" dur="1" fill="hold">
                                          <p:stCondLst>
                                            <p:cond delay="0"/>
                                          </p:stCondLst>
                                        </p:cTn>
                                        <p:tgtEl>
                                          <p:spTgt spid="51262"/>
                                        </p:tgtEl>
                                        <p:attrNameLst>
                                          <p:attrName>style.visibility</p:attrName>
                                        </p:attrNameLst>
                                      </p:cBhvr>
                                      <p:to>
                                        <p:strVal val="visible"/>
                                      </p:to>
                                    </p:set>
                                    <p:anim calcmode="lin" valueType="num">
                                      <p:cBhvr>
                                        <p:cTn id="181" dur="500" fill="hold"/>
                                        <p:tgtEl>
                                          <p:spTgt spid="51262"/>
                                        </p:tgtEl>
                                        <p:attrNameLst>
                                          <p:attrName>ppt_x</p:attrName>
                                        </p:attrNameLst>
                                      </p:cBhvr>
                                      <p:tavLst>
                                        <p:tav tm="0">
                                          <p:val>
                                            <p:strVal val="#ppt_x"/>
                                          </p:val>
                                        </p:tav>
                                        <p:tav tm="100000">
                                          <p:val>
                                            <p:strVal val="#ppt_x"/>
                                          </p:val>
                                        </p:tav>
                                      </p:tavLst>
                                    </p:anim>
                                    <p:anim calcmode="lin" valueType="num">
                                      <p:cBhvr>
                                        <p:cTn id="182" dur="500" fill="hold"/>
                                        <p:tgtEl>
                                          <p:spTgt spid="51262"/>
                                        </p:tgtEl>
                                        <p:attrNameLst>
                                          <p:attrName>ppt_y</p:attrName>
                                        </p:attrNameLst>
                                      </p:cBhvr>
                                      <p:tavLst>
                                        <p:tav tm="0">
                                          <p:val>
                                            <p:strVal val="#ppt_y-#ppt_h/2"/>
                                          </p:val>
                                        </p:tav>
                                        <p:tav tm="100000">
                                          <p:val>
                                            <p:strVal val="#ppt_y"/>
                                          </p:val>
                                        </p:tav>
                                      </p:tavLst>
                                    </p:anim>
                                    <p:anim calcmode="lin" valueType="num">
                                      <p:cBhvr>
                                        <p:cTn id="183" dur="500" fill="hold"/>
                                        <p:tgtEl>
                                          <p:spTgt spid="51262"/>
                                        </p:tgtEl>
                                        <p:attrNameLst>
                                          <p:attrName>ppt_w</p:attrName>
                                        </p:attrNameLst>
                                      </p:cBhvr>
                                      <p:tavLst>
                                        <p:tav tm="0">
                                          <p:val>
                                            <p:strVal val="#ppt_w"/>
                                          </p:val>
                                        </p:tav>
                                        <p:tav tm="100000">
                                          <p:val>
                                            <p:strVal val="#ppt_w"/>
                                          </p:val>
                                        </p:tav>
                                      </p:tavLst>
                                    </p:anim>
                                    <p:anim calcmode="lin" valueType="num">
                                      <p:cBhvr>
                                        <p:cTn id="184" dur="500" fill="hold"/>
                                        <p:tgtEl>
                                          <p:spTgt spid="51262"/>
                                        </p:tgtEl>
                                        <p:attrNameLst>
                                          <p:attrName>ppt_h</p:attrName>
                                        </p:attrNameLst>
                                      </p:cBhvr>
                                      <p:tavLst>
                                        <p:tav tm="0">
                                          <p:val>
                                            <p:fltVal val="0"/>
                                          </p:val>
                                        </p:tav>
                                        <p:tav tm="100000">
                                          <p:val>
                                            <p:strVal val="#ppt_h"/>
                                          </p:val>
                                        </p:tav>
                                      </p:tavLst>
                                    </p:anim>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51263"/>
                                        </p:tgtEl>
                                        <p:attrNameLst>
                                          <p:attrName>style.visibility</p:attrName>
                                        </p:attrNameLst>
                                      </p:cBhvr>
                                      <p:to>
                                        <p:strVal val="visible"/>
                                      </p:to>
                                    </p:set>
                                    <p:animEffect transition="in" filter="wipe(left)">
                                      <p:cBhvr>
                                        <p:cTn id="189" dur="500"/>
                                        <p:tgtEl>
                                          <p:spTgt spid="51263"/>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28"/>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0" nodeType="clickEffect">
                                  <p:stCondLst>
                                    <p:cond delay="0"/>
                                  </p:stCondLst>
                                  <p:childTnLst>
                                    <p:set>
                                      <p:cBhvr>
                                        <p:cTn id="197" dur="1" fill="hold">
                                          <p:stCondLst>
                                            <p:cond delay="0"/>
                                          </p:stCondLst>
                                        </p:cTn>
                                        <p:tgtEl>
                                          <p:spTgt spid="9"/>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29"/>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18" presetClass="entr" presetSubtype="6" fill="hold" grpId="0" nodeType="clickEffect">
                                  <p:stCondLst>
                                    <p:cond delay="0"/>
                                  </p:stCondLst>
                                  <p:childTnLst>
                                    <p:set>
                                      <p:cBhvr>
                                        <p:cTn id="203" dur="1" fill="hold">
                                          <p:stCondLst>
                                            <p:cond delay="0"/>
                                          </p:stCondLst>
                                        </p:cTn>
                                        <p:tgtEl>
                                          <p:spTgt spid="51271"/>
                                        </p:tgtEl>
                                        <p:attrNameLst>
                                          <p:attrName>style.visibility</p:attrName>
                                        </p:attrNameLst>
                                      </p:cBhvr>
                                      <p:to>
                                        <p:strVal val="visible"/>
                                      </p:to>
                                    </p:set>
                                    <p:animEffect transition="in" filter="strips(downRight)">
                                      <p:cBhvr>
                                        <p:cTn id="204" dur="500"/>
                                        <p:tgtEl>
                                          <p:spTgt spid="5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8" grpId="0" animBg="1" autoUpdateAnimBg="0"/>
      <p:bldP spid="51249" grpId="0" animBg="1"/>
      <p:bldP spid="51250" grpId="0" animBg="1" autoUpdateAnimBg="0"/>
      <p:bldP spid="51251" grpId="0" animBg="1"/>
      <p:bldP spid="51252" grpId="0" animBg="1" autoUpdateAnimBg="0"/>
      <p:bldP spid="51253" grpId="0" animBg="1"/>
      <p:bldP spid="51254" grpId="0" animBg="1"/>
      <p:bldP spid="51255" grpId="0" animBg="1" autoUpdateAnimBg="0"/>
      <p:bldP spid="51256" grpId="0" animBg="1"/>
      <p:bldP spid="51257" grpId="0" animBg="1" autoUpdateAnimBg="0"/>
      <p:bldP spid="51258" grpId="0" animBg="1"/>
      <p:bldP spid="51259" grpId="0" animBg="1" autoUpdateAnimBg="0"/>
      <p:bldP spid="51260" grpId="0" animBg="1" autoUpdateAnimBg="0"/>
      <p:bldP spid="51261" grpId="0" animBg="1" autoUpdateAnimBg="0"/>
      <p:bldP spid="51262" grpId="0" animBg="1"/>
      <p:bldP spid="51263" grpId="0" animBg="1" autoUpdateAnimBg="0"/>
      <p:bldP spid="51265" grpId="0" autoUpdateAnimBg="0"/>
      <p:bldP spid="51271" grpId="0" animBg="1" autoUpdateAnimBg="0"/>
      <p:bldP spid="3" grpId="1"/>
      <p:bldP spid="4" grpId="0"/>
      <p:bldP spid="5" grpId="1"/>
      <p:bldP spid="6" grpId="0"/>
      <p:bldP spid="7" grpId="0"/>
      <p:bldP spid="8" grpId="0"/>
      <p:bldP spid="9" grpId="0"/>
      <p:bldP spid="10" grpId="0"/>
      <p:bldP spid="11" grpId="0"/>
      <p:bldP spid="13" grpId="0"/>
      <p:bldP spid="14" grpId="0"/>
      <p:bldP spid="12"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47672" y="1285860"/>
            <a:ext cx="7543800" cy="685800"/>
          </a:xfrm>
        </p:spPr>
        <p:txBody>
          <a:bodyPr/>
          <a:lstStyle/>
          <a:p>
            <a:pPr algn="l" eaLnBrk="1" hangingPunct="1"/>
            <a:r>
              <a:rPr lang="zh-CN" altLang="en-US" sz="3200" dirty="0">
                <a:latin typeface="黑体" pitchFamily="49" charset="-122"/>
                <a:ea typeface="黑体" pitchFamily="49" charset="-122"/>
              </a:rPr>
              <a:t>二、深度优先搜索</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举例</a:t>
            </a:r>
            <a:r>
              <a:rPr lang="en-US" altLang="zh-CN" sz="3200" dirty="0">
                <a:latin typeface="黑体" pitchFamily="49" charset="-122"/>
                <a:ea typeface="黑体" pitchFamily="49" charset="-122"/>
              </a:rPr>
              <a:t>)</a:t>
            </a:r>
          </a:p>
        </p:txBody>
      </p:sp>
      <p:sp>
        <p:nvSpPr>
          <p:cNvPr id="52228"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图的遍历</a:t>
            </a:r>
          </a:p>
        </p:txBody>
      </p:sp>
      <p:sp>
        <p:nvSpPr>
          <p:cNvPr id="52229" name="Rectangle 5"/>
          <p:cNvSpPr>
            <a:spLocks noGrp="1" noChangeArrowheads="1"/>
          </p:cNvSpPr>
          <p:nvPr>
            <p:ph type="body" idx="1"/>
          </p:nvPr>
        </p:nvSpPr>
        <p:spPr>
          <a:xfrm>
            <a:off x="571472" y="2124060"/>
            <a:ext cx="7249075" cy="4038600"/>
          </a:xfrm>
        </p:spPr>
        <p:txBody>
          <a:bodyPr/>
          <a:lstStyle/>
          <a:p>
            <a:pPr eaLnBrk="1" hangingPunct="1">
              <a:lnSpc>
                <a:spcPct val="90000"/>
              </a:lnSpc>
              <a:spcBef>
                <a:spcPct val="60000"/>
              </a:spcBef>
            </a:pPr>
            <a:r>
              <a:rPr lang="zh-CN" altLang="en-US" sz="2800" dirty="0">
                <a:latin typeface="黑体" pitchFamily="49" charset="-122"/>
                <a:ea typeface="黑体" pitchFamily="49" charset="-122"/>
              </a:rPr>
              <a:t>采用以下链表存储结构时，</a:t>
            </a:r>
            <a:r>
              <a:rPr lang="en-US" altLang="zh-CN" sz="2800" dirty="0">
                <a:latin typeface="黑体" pitchFamily="49" charset="-122"/>
                <a:ea typeface="黑体" pitchFamily="49" charset="-122"/>
              </a:rPr>
              <a:t>DFS</a:t>
            </a:r>
            <a:r>
              <a:rPr lang="zh-CN" altLang="en-US" sz="2800" dirty="0">
                <a:latin typeface="黑体" pitchFamily="49" charset="-122"/>
                <a:ea typeface="黑体" pitchFamily="49" charset="-122"/>
              </a:rPr>
              <a:t>次序为</a:t>
            </a:r>
          </a:p>
        </p:txBody>
      </p:sp>
      <p:grpSp>
        <p:nvGrpSpPr>
          <p:cNvPr id="107" name="组合 106"/>
          <p:cNvGrpSpPr/>
          <p:nvPr/>
        </p:nvGrpSpPr>
        <p:grpSpPr>
          <a:xfrm>
            <a:off x="6429388" y="3500438"/>
            <a:ext cx="2643206" cy="2286000"/>
            <a:chOff x="6019800" y="4564063"/>
            <a:chExt cx="2895600" cy="2286000"/>
          </a:xfrm>
        </p:grpSpPr>
        <p:sp>
          <p:nvSpPr>
            <p:cNvPr id="52231" name="Line 7"/>
            <p:cNvSpPr>
              <a:spLocks noChangeShapeType="1"/>
            </p:cNvSpPr>
            <p:nvPr/>
          </p:nvSpPr>
          <p:spPr bwMode="auto">
            <a:xfrm flipH="1">
              <a:off x="7010400" y="4786322"/>
              <a:ext cx="914400" cy="0"/>
            </a:xfrm>
            <a:prstGeom prst="line">
              <a:avLst/>
            </a:prstGeom>
            <a:noFill/>
            <a:ln w="38100">
              <a:solidFill>
                <a:schemeClr val="hlink"/>
              </a:solidFill>
              <a:round/>
              <a:headEnd/>
              <a:tailEnd/>
            </a:ln>
          </p:spPr>
          <p:txBody>
            <a:bodyPr wrap="none" lIns="0" rIns="0" anchor="ctr"/>
            <a:lstStyle/>
            <a:p>
              <a:endParaRPr lang="zh-CN" altLang="en-US"/>
            </a:p>
          </p:txBody>
        </p:sp>
        <p:sp>
          <p:nvSpPr>
            <p:cNvPr id="52232" name="Line 8"/>
            <p:cNvSpPr>
              <a:spLocks noChangeShapeType="1"/>
            </p:cNvSpPr>
            <p:nvPr/>
          </p:nvSpPr>
          <p:spPr bwMode="auto">
            <a:xfrm>
              <a:off x="8077200" y="4938722"/>
              <a:ext cx="0" cy="1524000"/>
            </a:xfrm>
            <a:prstGeom prst="line">
              <a:avLst/>
            </a:prstGeom>
            <a:noFill/>
            <a:ln w="38100">
              <a:solidFill>
                <a:srgbClr val="009900"/>
              </a:solidFill>
              <a:round/>
              <a:headEnd/>
              <a:tailEnd/>
            </a:ln>
          </p:spPr>
          <p:txBody>
            <a:bodyPr wrap="none" lIns="0" rIns="0" anchor="ctr"/>
            <a:lstStyle/>
            <a:p>
              <a:endParaRPr lang="zh-CN" altLang="en-US"/>
            </a:p>
          </p:txBody>
        </p:sp>
        <p:sp>
          <p:nvSpPr>
            <p:cNvPr id="52233" name="Line 9"/>
            <p:cNvSpPr>
              <a:spLocks noChangeShapeType="1"/>
            </p:cNvSpPr>
            <p:nvPr/>
          </p:nvSpPr>
          <p:spPr bwMode="auto">
            <a:xfrm>
              <a:off x="8153400" y="4862522"/>
              <a:ext cx="533400" cy="762000"/>
            </a:xfrm>
            <a:prstGeom prst="line">
              <a:avLst/>
            </a:prstGeom>
            <a:noFill/>
            <a:ln w="38100">
              <a:solidFill>
                <a:srgbClr val="009900"/>
              </a:solidFill>
              <a:round/>
              <a:headEnd/>
              <a:tailEnd/>
            </a:ln>
          </p:spPr>
          <p:txBody>
            <a:bodyPr wrap="none" lIns="0" rIns="0" anchor="ctr"/>
            <a:lstStyle/>
            <a:p>
              <a:endParaRPr lang="zh-CN" altLang="en-US"/>
            </a:p>
          </p:txBody>
        </p:sp>
        <p:sp>
          <p:nvSpPr>
            <p:cNvPr id="52234" name="Line 10"/>
            <p:cNvSpPr>
              <a:spLocks noChangeShapeType="1"/>
            </p:cNvSpPr>
            <p:nvPr/>
          </p:nvSpPr>
          <p:spPr bwMode="auto">
            <a:xfrm flipH="1">
              <a:off x="6324600" y="4862522"/>
              <a:ext cx="381000" cy="685800"/>
            </a:xfrm>
            <a:prstGeom prst="line">
              <a:avLst/>
            </a:prstGeom>
            <a:noFill/>
            <a:ln w="38100">
              <a:solidFill>
                <a:schemeClr val="hlink"/>
              </a:solidFill>
              <a:round/>
              <a:headEnd/>
              <a:tailEnd/>
            </a:ln>
          </p:spPr>
          <p:txBody>
            <a:bodyPr wrap="none" lIns="0" rIns="0" anchor="ctr"/>
            <a:lstStyle/>
            <a:p>
              <a:endParaRPr lang="zh-CN" altLang="en-US"/>
            </a:p>
          </p:txBody>
        </p:sp>
        <p:sp>
          <p:nvSpPr>
            <p:cNvPr id="52235" name="Line 11"/>
            <p:cNvSpPr>
              <a:spLocks noChangeShapeType="1"/>
            </p:cNvSpPr>
            <p:nvPr/>
          </p:nvSpPr>
          <p:spPr bwMode="auto">
            <a:xfrm flipH="1" flipV="1">
              <a:off x="6781800" y="4938722"/>
              <a:ext cx="0" cy="1600200"/>
            </a:xfrm>
            <a:prstGeom prst="line">
              <a:avLst/>
            </a:prstGeom>
            <a:noFill/>
            <a:ln w="38100">
              <a:solidFill>
                <a:srgbClr val="009900"/>
              </a:solidFill>
              <a:round/>
              <a:headEnd/>
              <a:tailEnd/>
            </a:ln>
          </p:spPr>
          <p:txBody>
            <a:bodyPr wrap="none" lIns="0" rIns="0" anchor="ctr"/>
            <a:lstStyle/>
            <a:p>
              <a:endParaRPr lang="zh-CN" altLang="en-US"/>
            </a:p>
          </p:txBody>
        </p:sp>
        <p:sp>
          <p:nvSpPr>
            <p:cNvPr id="52236" name="Line 12"/>
            <p:cNvSpPr>
              <a:spLocks noChangeShapeType="1"/>
            </p:cNvSpPr>
            <p:nvPr/>
          </p:nvSpPr>
          <p:spPr bwMode="auto">
            <a:xfrm flipH="1" flipV="1">
              <a:off x="6858000" y="4862522"/>
              <a:ext cx="1752600" cy="914400"/>
            </a:xfrm>
            <a:prstGeom prst="line">
              <a:avLst/>
            </a:prstGeom>
            <a:noFill/>
            <a:ln w="38100">
              <a:solidFill>
                <a:srgbClr val="009900"/>
              </a:solidFill>
              <a:round/>
              <a:headEnd/>
              <a:tailEnd/>
            </a:ln>
          </p:spPr>
          <p:txBody>
            <a:bodyPr wrap="none" lIns="0" rIns="0" anchor="ctr"/>
            <a:lstStyle/>
            <a:p>
              <a:endParaRPr lang="zh-CN" altLang="en-US"/>
            </a:p>
          </p:txBody>
        </p:sp>
        <p:sp>
          <p:nvSpPr>
            <p:cNvPr id="52237" name="Line 13"/>
            <p:cNvSpPr>
              <a:spLocks noChangeShapeType="1"/>
            </p:cNvSpPr>
            <p:nvPr/>
          </p:nvSpPr>
          <p:spPr bwMode="auto">
            <a:xfrm flipH="1" flipV="1">
              <a:off x="6248400" y="5853122"/>
              <a:ext cx="457200" cy="685800"/>
            </a:xfrm>
            <a:prstGeom prst="line">
              <a:avLst/>
            </a:prstGeom>
            <a:noFill/>
            <a:ln w="38100">
              <a:solidFill>
                <a:schemeClr val="hlink"/>
              </a:solidFill>
              <a:round/>
              <a:headEnd/>
              <a:tailEnd/>
            </a:ln>
          </p:spPr>
          <p:txBody>
            <a:bodyPr wrap="none" lIns="0" rIns="0" anchor="ctr"/>
            <a:lstStyle/>
            <a:p>
              <a:endParaRPr lang="zh-CN" altLang="en-US"/>
            </a:p>
          </p:txBody>
        </p:sp>
        <p:sp>
          <p:nvSpPr>
            <p:cNvPr id="52238" name="Line 14"/>
            <p:cNvSpPr>
              <a:spLocks noChangeShapeType="1"/>
            </p:cNvSpPr>
            <p:nvPr/>
          </p:nvSpPr>
          <p:spPr bwMode="auto">
            <a:xfrm flipH="1">
              <a:off x="6858000" y="6615122"/>
              <a:ext cx="1143000" cy="0"/>
            </a:xfrm>
            <a:prstGeom prst="line">
              <a:avLst/>
            </a:prstGeom>
            <a:noFill/>
            <a:ln w="38100">
              <a:solidFill>
                <a:schemeClr val="hlink"/>
              </a:solidFill>
              <a:round/>
              <a:headEnd/>
              <a:tailEnd/>
            </a:ln>
          </p:spPr>
          <p:txBody>
            <a:bodyPr wrap="none" lIns="0" rIns="0" anchor="ctr"/>
            <a:lstStyle/>
            <a:p>
              <a:endParaRPr lang="zh-CN" altLang="en-US"/>
            </a:p>
          </p:txBody>
        </p:sp>
        <p:sp>
          <p:nvSpPr>
            <p:cNvPr id="52239" name="Line 15"/>
            <p:cNvSpPr>
              <a:spLocks noChangeShapeType="1"/>
            </p:cNvSpPr>
            <p:nvPr/>
          </p:nvSpPr>
          <p:spPr bwMode="auto">
            <a:xfrm flipH="1">
              <a:off x="6934200" y="5776922"/>
              <a:ext cx="1676400" cy="762000"/>
            </a:xfrm>
            <a:prstGeom prst="line">
              <a:avLst/>
            </a:prstGeom>
            <a:noFill/>
            <a:ln w="38100">
              <a:solidFill>
                <a:srgbClr val="009900"/>
              </a:solidFill>
              <a:round/>
              <a:headEnd/>
              <a:tailEnd/>
            </a:ln>
          </p:spPr>
          <p:txBody>
            <a:bodyPr wrap="none" lIns="0" rIns="0" anchor="ctr"/>
            <a:lstStyle/>
            <a:p>
              <a:endParaRPr lang="zh-CN" altLang="en-US"/>
            </a:p>
          </p:txBody>
        </p:sp>
        <p:sp>
          <p:nvSpPr>
            <p:cNvPr id="52240" name="Line 16"/>
            <p:cNvSpPr>
              <a:spLocks noChangeShapeType="1"/>
            </p:cNvSpPr>
            <p:nvPr/>
          </p:nvSpPr>
          <p:spPr bwMode="auto">
            <a:xfrm flipH="1">
              <a:off x="8153400" y="5853122"/>
              <a:ext cx="533400" cy="762000"/>
            </a:xfrm>
            <a:prstGeom prst="line">
              <a:avLst/>
            </a:prstGeom>
            <a:noFill/>
            <a:ln w="38100">
              <a:solidFill>
                <a:schemeClr val="hlink"/>
              </a:solidFill>
              <a:round/>
              <a:headEnd/>
              <a:tailEnd/>
            </a:ln>
          </p:spPr>
          <p:txBody>
            <a:bodyPr wrap="none" lIns="0" rIns="0" anchor="ctr"/>
            <a:lstStyle/>
            <a:p>
              <a:endParaRPr lang="zh-CN" altLang="en-US"/>
            </a:p>
          </p:txBody>
        </p:sp>
        <p:grpSp>
          <p:nvGrpSpPr>
            <p:cNvPr id="2" name="Group 17"/>
            <p:cNvGrpSpPr>
              <a:grpSpLocks/>
            </p:cNvGrpSpPr>
            <p:nvPr/>
          </p:nvGrpSpPr>
          <p:grpSpPr bwMode="auto">
            <a:xfrm>
              <a:off x="6019800" y="4564063"/>
              <a:ext cx="2895600" cy="2286000"/>
              <a:chOff x="0" y="0"/>
              <a:chExt cx="1824" cy="1440"/>
            </a:xfrm>
          </p:grpSpPr>
          <p:sp>
            <p:nvSpPr>
              <p:cNvPr id="52354"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52355"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52356"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52357"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5</a:t>
                </a:r>
              </a:p>
            </p:txBody>
          </p:sp>
          <p:sp>
            <p:nvSpPr>
              <p:cNvPr id="52358"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52359"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graphicFrame>
        <p:nvGraphicFramePr>
          <p:cNvPr id="52248" name="Group 24"/>
          <p:cNvGraphicFramePr>
            <a:graphicFrameLocks noGrp="1"/>
          </p:cNvGraphicFramePr>
          <p:nvPr>
            <p:extLst>
              <p:ext uri="{D42A27DB-BD31-4B8C-83A1-F6EECF244321}">
                <p14:modId xmlns:p14="http://schemas.microsoft.com/office/powerpoint/2010/main" val="394266186"/>
              </p:ext>
            </p:extLst>
          </p:nvPr>
        </p:nvGraphicFramePr>
        <p:xfrm>
          <a:off x="642910" y="2857496"/>
          <a:ext cx="1066800" cy="2825752"/>
        </p:xfrm>
        <a:graphic>
          <a:graphicData uri="http://schemas.openxmlformats.org/drawingml/2006/table">
            <a:tbl>
              <a:tblPr/>
              <a:tblGrid>
                <a:gridCol w="387350">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290512">
                  <a:extLst>
                    <a:ext uri="{9D8B030D-6E8A-4147-A177-3AD203B41FA5}">
                      <a16:colId xmlns:a16="http://schemas.microsoft.com/office/drawing/2014/main" val="20002"/>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0</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5</a:t>
                      </a: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3" name="Group 54"/>
          <p:cNvGrpSpPr>
            <a:grpSpLocks/>
          </p:cNvGrpSpPr>
          <p:nvPr/>
        </p:nvGrpSpPr>
        <p:grpSpPr bwMode="auto">
          <a:xfrm>
            <a:off x="1542737" y="2838918"/>
            <a:ext cx="4724400" cy="2781450"/>
            <a:chOff x="0" y="0"/>
            <a:chExt cx="3744" cy="2268"/>
          </a:xfrm>
        </p:grpSpPr>
        <p:grpSp>
          <p:nvGrpSpPr>
            <p:cNvPr id="4" name="Group 55"/>
            <p:cNvGrpSpPr>
              <a:grpSpLocks/>
            </p:cNvGrpSpPr>
            <p:nvPr/>
          </p:nvGrpSpPr>
          <p:grpSpPr bwMode="auto">
            <a:xfrm>
              <a:off x="384" y="0"/>
              <a:ext cx="624" cy="251"/>
              <a:chOff x="-1" y="0"/>
              <a:chExt cx="1517" cy="397"/>
            </a:xfrm>
          </p:grpSpPr>
          <p:sp>
            <p:nvSpPr>
              <p:cNvPr id="52352" name="Text Box 56"/>
              <p:cNvSpPr txBox="1">
                <a:spLocks noChangeArrowheads="1"/>
              </p:cNvSpPr>
              <p:nvPr/>
            </p:nvSpPr>
            <p:spPr bwMode="auto">
              <a:xfrm>
                <a:off x="-1"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1</a:t>
                </a:r>
              </a:p>
            </p:txBody>
          </p:sp>
          <p:sp>
            <p:nvSpPr>
              <p:cNvPr id="52353" name="Text Box 57"/>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5" name="Group 58"/>
            <p:cNvGrpSpPr>
              <a:grpSpLocks/>
            </p:cNvGrpSpPr>
            <p:nvPr/>
          </p:nvGrpSpPr>
          <p:grpSpPr bwMode="auto">
            <a:xfrm>
              <a:off x="1296" y="0"/>
              <a:ext cx="624" cy="251"/>
              <a:chOff x="0" y="0"/>
              <a:chExt cx="1516" cy="397"/>
            </a:xfrm>
          </p:grpSpPr>
          <p:sp>
            <p:nvSpPr>
              <p:cNvPr id="52350" name="Text Box 59"/>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4</a:t>
                </a:r>
              </a:p>
            </p:txBody>
          </p:sp>
          <p:sp>
            <p:nvSpPr>
              <p:cNvPr id="52351" name="Text Box 60"/>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6" name="Group 61"/>
            <p:cNvGrpSpPr>
              <a:grpSpLocks/>
            </p:cNvGrpSpPr>
            <p:nvPr/>
          </p:nvGrpSpPr>
          <p:grpSpPr bwMode="auto">
            <a:xfrm>
              <a:off x="2208" y="0"/>
              <a:ext cx="624" cy="251"/>
              <a:chOff x="0" y="0"/>
              <a:chExt cx="1516" cy="397"/>
            </a:xfrm>
          </p:grpSpPr>
          <p:sp>
            <p:nvSpPr>
              <p:cNvPr id="52348" name="Text Box 62"/>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5</a:t>
                </a:r>
              </a:p>
            </p:txBody>
          </p:sp>
          <p:sp>
            <p:nvSpPr>
              <p:cNvPr id="52349" name="Text Box 63"/>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277" name="Line 64"/>
            <p:cNvSpPr>
              <a:spLocks noChangeShapeType="1"/>
            </p:cNvSpPr>
            <p:nvPr/>
          </p:nvSpPr>
          <p:spPr bwMode="auto">
            <a:xfrm>
              <a:off x="0" y="192"/>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78" name="Line 65"/>
            <p:cNvSpPr>
              <a:spLocks noChangeShapeType="1"/>
            </p:cNvSpPr>
            <p:nvPr/>
          </p:nvSpPr>
          <p:spPr bwMode="auto">
            <a:xfrm>
              <a:off x="912" y="192"/>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79" name="Line 66"/>
            <p:cNvSpPr>
              <a:spLocks noChangeShapeType="1"/>
            </p:cNvSpPr>
            <p:nvPr/>
          </p:nvSpPr>
          <p:spPr bwMode="auto">
            <a:xfrm>
              <a:off x="1824" y="192"/>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7" name="Group 67"/>
            <p:cNvGrpSpPr>
              <a:grpSpLocks/>
            </p:cNvGrpSpPr>
            <p:nvPr/>
          </p:nvGrpSpPr>
          <p:grpSpPr bwMode="auto">
            <a:xfrm>
              <a:off x="384" y="432"/>
              <a:ext cx="624" cy="251"/>
              <a:chOff x="-1" y="0"/>
              <a:chExt cx="1517" cy="398"/>
            </a:xfrm>
          </p:grpSpPr>
          <p:sp>
            <p:nvSpPr>
              <p:cNvPr id="52346" name="Text Box 68"/>
              <p:cNvSpPr txBox="1">
                <a:spLocks noChangeArrowheads="1"/>
              </p:cNvSpPr>
              <p:nvPr/>
            </p:nvSpPr>
            <p:spPr bwMode="auto">
              <a:xfrm>
                <a:off x="-1"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0</a:t>
                </a:r>
              </a:p>
            </p:txBody>
          </p:sp>
          <p:sp>
            <p:nvSpPr>
              <p:cNvPr id="52347" name="Text Box 69"/>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8" name="Group 70"/>
            <p:cNvGrpSpPr>
              <a:grpSpLocks/>
            </p:cNvGrpSpPr>
            <p:nvPr/>
          </p:nvGrpSpPr>
          <p:grpSpPr bwMode="auto">
            <a:xfrm>
              <a:off x="1296" y="432"/>
              <a:ext cx="624" cy="251"/>
              <a:chOff x="0" y="0"/>
              <a:chExt cx="1516" cy="398"/>
            </a:xfrm>
          </p:grpSpPr>
          <p:sp>
            <p:nvSpPr>
              <p:cNvPr id="52344" name="Text Box 71"/>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2</a:t>
                </a:r>
              </a:p>
            </p:txBody>
          </p:sp>
          <p:sp>
            <p:nvSpPr>
              <p:cNvPr id="52345" name="Text Box 72"/>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9" name="Group 73"/>
            <p:cNvGrpSpPr>
              <a:grpSpLocks/>
            </p:cNvGrpSpPr>
            <p:nvPr/>
          </p:nvGrpSpPr>
          <p:grpSpPr bwMode="auto">
            <a:xfrm>
              <a:off x="2208" y="432"/>
              <a:ext cx="624" cy="251"/>
              <a:chOff x="0" y="0"/>
              <a:chExt cx="1516" cy="398"/>
            </a:xfrm>
          </p:grpSpPr>
          <p:sp>
            <p:nvSpPr>
              <p:cNvPr id="52342" name="Text Box 74"/>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3</a:t>
                </a:r>
              </a:p>
            </p:txBody>
          </p:sp>
          <p:sp>
            <p:nvSpPr>
              <p:cNvPr id="52343" name="Text Box 75"/>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sp>
          <p:nvSpPr>
            <p:cNvPr id="52283" name="Line 76"/>
            <p:cNvSpPr>
              <a:spLocks noChangeShapeType="1"/>
            </p:cNvSpPr>
            <p:nvPr/>
          </p:nvSpPr>
          <p:spPr bwMode="auto">
            <a:xfrm>
              <a:off x="0" y="6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84" name="Line 77"/>
            <p:cNvSpPr>
              <a:spLocks noChangeShapeType="1"/>
            </p:cNvSpPr>
            <p:nvPr/>
          </p:nvSpPr>
          <p:spPr bwMode="auto">
            <a:xfrm>
              <a:off x="912" y="6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85" name="Line 78"/>
            <p:cNvSpPr>
              <a:spLocks noChangeShapeType="1"/>
            </p:cNvSpPr>
            <p:nvPr/>
          </p:nvSpPr>
          <p:spPr bwMode="auto">
            <a:xfrm>
              <a:off x="1824" y="6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0" name="Group 79"/>
            <p:cNvGrpSpPr>
              <a:grpSpLocks/>
            </p:cNvGrpSpPr>
            <p:nvPr/>
          </p:nvGrpSpPr>
          <p:grpSpPr bwMode="auto">
            <a:xfrm>
              <a:off x="384" y="815"/>
              <a:ext cx="624" cy="251"/>
              <a:chOff x="-1" y="-1"/>
              <a:chExt cx="1517" cy="398"/>
            </a:xfrm>
          </p:grpSpPr>
          <p:sp>
            <p:nvSpPr>
              <p:cNvPr id="52340" name="Text Box 80"/>
              <p:cNvSpPr txBox="1">
                <a:spLocks noChangeArrowheads="1"/>
              </p:cNvSpPr>
              <p:nvPr/>
            </p:nvSpPr>
            <p:spPr bwMode="auto">
              <a:xfrm>
                <a:off x="-1"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1</a:t>
                </a:r>
              </a:p>
            </p:txBody>
          </p:sp>
          <p:sp>
            <p:nvSpPr>
              <p:cNvPr id="52341" name="Text Box 81"/>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1" name="Group 82"/>
            <p:cNvGrpSpPr>
              <a:grpSpLocks/>
            </p:cNvGrpSpPr>
            <p:nvPr/>
          </p:nvGrpSpPr>
          <p:grpSpPr bwMode="auto">
            <a:xfrm>
              <a:off x="1296" y="815"/>
              <a:ext cx="624" cy="251"/>
              <a:chOff x="0" y="-1"/>
              <a:chExt cx="1516" cy="398"/>
            </a:xfrm>
          </p:grpSpPr>
          <p:sp>
            <p:nvSpPr>
              <p:cNvPr id="52338" name="Text Box 83"/>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3</a:t>
                </a:r>
              </a:p>
            </p:txBody>
          </p:sp>
          <p:sp>
            <p:nvSpPr>
              <p:cNvPr id="52339" name="Text Box 84"/>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288" name="Line 85"/>
            <p:cNvSpPr>
              <a:spLocks noChangeShapeType="1"/>
            </p:cNvSpPr>
            <p:nvPr/>
          </p:nvSpPr>
          <p:spPr bwMode="auto">
            <a:xfrm>
              <a:off x="0" y="10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89" name="Line 86"/>
            <p:cNvSpPr>
              <a:spLocks noChangeShapeType="1"/>
            </p:cNvSpPr>
            <p:nvPr/>
          </p:nvSpPr>
          <p:spPr bwMode="auto">
            <a:xfrm>
              <a:off x="912" y="10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2" name="Group 87"/>
            <p:cNvGrpSpPr>
              <a:grpSpLocks/>
            </p:cNvGrpSpPr>
            <p:nvPr/>
          </p:nvGrpSpPr>
          <p:grpSpPr bwMode="auto">
            <a:xfrm>
              <a:off x="384" y="1248"/>
              <a:ext cx="624" cy="251"/>
              <a:chOff x="-1" y="0"/>
              <a:chExt cx="1517" cy="397"/>
            </a:xfrm>
          </p:grpSpPr>
          <p:sp>
            <p:nvSpPr>
              <p:cNvPr id="52336" name="Text Box 88"/>
              <p:cNvSpPr txBox="1">
                <a:spLocks noChangeArrowheads="1"/>
              </p:cNvSpPr>
              <p:nvPr/>
            </p:nvSpPr>
            <p:spPr bwMode="auto">
              <a:xfrm>
                <a:off x="-1"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1</a:t>
                </a:r>
              </a:p>
            </p:txBody>
          </p:sp>
          <p:sp>
            <p:nvSpPr>
              <p:cNvPr id="52337" name="Text Box 89"/>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3" name="Group 90"/>
            <p:cNvGrpSpPr>
              <a:grpSpLocks/>
            </p:cNvGrpSpPr>
            <p:nvPr/>
          </p:nvGrpSpPr>
          <p:grpSpPr bwMode="auto">
            <a:xfrm>
              <a:off x="1296" y="1248"/>
              <a:ext cx="624" cy="251"/>
              <a:chOff x="0" y="0"/>
              <a:chExt cx="1516" cy="397"/>
            </a:xfrm>
          </p:grpSpPr>
          <p:sp>
            <p:nvSpPr>
              <p:cNvPr id="52334" name="Text Box 91"/>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2</a:t>
                </a:r>
              </a:p>
            </p:txBody>
          </p:sp>
          <p:sp>
            <p:nvSpPr>
              <p:cNvPr id="52335" name="Text Box 92"/>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4" name="Group 93"/>
            <p:cNvGrpSpPr>
              <a:grpSpLocks/>
            </p:cNvGrpSpPr>
            <p:nvPr/>
          </p:nvGrpSpPr>
          <p:grpSpPr bwMode="auto">
            <a:xfrm>
              <a:off x="2208" y="1248"/>
              <a:ext cx="624" cy="251"/>
              <a:chOff x="0" y="0"/>
              <a:chExt cx="1516" cy="397"/>
            </a:xfrm>
          </p:grpSpPr>
          <p:sp>
            <p:nvSpPr>
              <p:cNvPr id="52332" name="Text Box 94"/>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4</a:t>
                </a:r>
              </a:p>
            </p:txBody>
          </p:sp>
          <p:sp>
            <p:nvSpPr>
              <p:cNvPr id="52333" name="Text Box 95"/>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sp>
          <p:nvSpPr>
            <p:cNvPr id="52293" name="Line 96"/>
            <p:cNvSpPr>
              <a:spLocks noChangeShapeType="1"/>
            </p:cNvSpPr>
            <p:nvPr/>
          </p:nvSpPr>
          <p:spPr bwMode="auto">
            <a:xfrm>
              <a:off x="0" y="1439"/>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94" name="Line 97"/>
            <p:cNvSpPr>
              <a:spLocks noChangeShapeType="1"/>
            </p:cNvSpPr>
            <p:nvPr/>
          </p:nvSpPr>
          <p:spPr bwMode="auto">
            <a:xfrm>
              <a:off x="912" y="1439"/>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295" name="Line 98"/>
            <p:cNvSpPr>
              <a:spLocks noChangeShapeType="1"/>
            </p:cNvSpPr>
            <p:nvPr/>
          </p:nvSpPr>
          <p:spPr bwMode="auto">
            <a:xfrm>
              <a:off x="1824" y="1439"/>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5" name="Group 99"/>
            <p:cNvGrpSpPr>
              <a:grpSpLocks/>
            </p:cNvGrpSpPr>
            <p:nvPr/>
          </p:nvGrpSpPr>
          <p:grpSpPr bwMode="auto">
            <a:xfrm>
              <a:off x="3120" y="1248"/>
              <a:ext cx="624" cy="251"/>
              <a:chOff x="0" y="0"/>
              <a:chExt cx="1516" cy="397"/>
            </a:xfrm>
          </p:grpSpPr>
          <p:sp>
            <p:nvSpPr>
              <p:cNvPr id="52330" name="Text Box 100"/>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5</a:t>
                </a:r>
              </a:p>
            </p:txBody>
          </p:sp>
          <p:sp>
            <p:nvSpPr>
              <p:cNvPr id="52331" name="Text Box 101"/>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297" name="Line 102"/>
            <p:cNvSpPr>
              <a:spLocks noChangeShapeType="1"/>
            </p:cNvSpPr>
            <p:nvPr/>
          </p:nvSpPr>
          <p:spPr bwMode="auto">
            <a:xfrm>
              <a:off x="2736" y="1439"/>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6" name="Group 103"/>
            <p:cNvGrpSpPr>
              <a:grpSpLocks/>
            </p:cNvGrpSpPr>
            <p:nvPr/>
          </p:nvGrpSpPr>
          <p:grpSpPr bwMode="auto">
            <a:xfrm>
              <a:off x="384" y="1632"/>
              <a:ext cx="624" cy="251"/>
              <a:chOff x="-1" y="0"/>
              <a:chExt cx="1517" cy="397"/>
            </a:xfrm>
          </p:grpSpPr>
          <p:sp>
            <p:nvSpPr>
              <p:cNvPr id="52328" name="Text Box 104"/>
              <p:cNvSpPr txBox="1">
                <a:spLocks noChangeArrowheads="1"/>
              </p:cNvSpPr>
              <p:nvPr/>
            </p:nvSpPr>
            <p:spPr bwMode="auto">
              <a:xfrm>
                <a:off x="-1"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0</a:t>
                </a:r>
              </a:p>
            </p:txBody>
          </p:sp>
          <p:sp>
            <p:nvSpPr>
              <p:cNvPr id="52329" name="Text Box 105"/>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7" name="Group 106"/>
            <p:cNvGrpSpPr>
              <a:grpSpLocks/>
            </p:cNvGrpSpPr>
            <p:nvPr/>
          </p:nvGrpSpPr>
          <p:grpSpPr bwMode="auto">
            <a:xfrm>
              <a:off x="1296" y="1632"/>
              <a:ext cx="624" cy="251"/>
              <a:chOff x="0" y="0"/>
              <a:chExt cx="1516" cy="397"/>
            </a:xfrm>
          </p:grpSpPr>
          <p:sp>
            <p:nvSpPr>
              <p:cNvPr id="52326" name="Text Box 107"/>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3</a:t>
                </a:r>
              </a:p>
            </p:txBody>
          </p:sp>
          <p:sp>
            <p:nvSpPr>
              <p:cNvPr id="52327" name="Text Box 108"/>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18" name="Group 109"/>
            <p:cNvGrpSpPr>
              <a:grpSpLocks/>
            </p:cNvGrpSpPr>
            <p:nvPr/>
          </p:nvGrpSpPr>
          <p:grpSpPr bwMode="auto">
            <a:xfrm>
              <a:off x="2208" y="1632"/>
              <a:ext cx="624" cy="251"/>
              <a:chOff x="0" y="0"/>
              <a:chExt cx="1516" cy="397"/>
            </a:xfrm>
          </p:grpSpPr>
          <p:sp>
            <p:nvSpPr>
              <p:cNvPr id="52324" name="Text Box 110"/>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5</a:t>
                </a:r>
              </a:p>
            </p:txBody>
          </p:sp>
          <p:sp>
            <p:nvSpPr>
              <p:cNvPr id="52325" name="Text Box 111"/>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301" name="Line 112"/>
            <p:cNvSpPr>
              <a:spLocks noChangeShapeType="1"/>
            </p:cNvSpPr>
            <p:nvPr/>
          </p:nvSpPr>
          <p:spPr bwMode="auto">
            <a:xfrm>
              <a:off x="0" y="18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302" name="Line 113"/>
            <p:cNvSpPr>
              <a:spLocks noChangeShapeType="1"/>
            </p:cNvSpPr>
            <p:nvPr/>
          </p:nvSpPr>
          <p:spPr bwMode="auto">
            <a:xfrm>
              <a:off x="912" y="18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303" name="Line 114"/>
            <p:cNvSpPr>
              <a:spLocks noChangeShapeType="1"/>
            </p:cNvSpPr>
            <p:nvPr/>
          </p:nvSpPr>
          <p:spPr bwMode="auto">
            <a:xfrm>
              <a:off x="1824" y="18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19" name="Group 115"/>
            <p:cNvGrpSpPr>
              <a:grpSpLocks/>
            </p:cNvGrpSpPr>
            <p:nvPr/>
          </p:nvGrpSpPr>
          <p:grpSpPr bwMode="auto">
            <a:xfrm>
              <a:off x="384" y="2017"/>
              <a:ext cx="624" cy="251"/>
              <a:chOff x="-1" y="0"/>
              <a:chExt cx="1517" cy="397"/>
            </a:xfrm>
          </p:grpSpPr>
          <p:sp>
            <p:nvSpPr>
              <p:cNvPr id="52322" name="Text Box 116"/>
              <p:cNvSpPr txBox="1">
                <a:spLocks noChangeArrowheads="1"/>
              </p:cNvSpPr>
              <p:nvPr/>
            </p:nvSpPr>
            <p:spPr bwMode="auto">
              <a:xfrm>
                <a:off x="-1"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0</a:t>
                </a:r>
              </a:p>
            </p:txBody>
          </p:sp>
          <p:sp>
            <p:nvSpPr>
              <p:cNvPr id="52323" name="Text Box 117"/>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20" name="Group 118"/>
            <p:cNvGrpSpPr>
              <a:grpSpLocks/>
            </p:cNvGrpSpPr>
            <p:nvPr/>
          </p:nvGrpSpPr>
          <p:grpSpPr bwMode="auto">
            <a:xfrm>
              <a:off x="1296" y="2017"/>
              <a:ext cx="624" cy="251"/>
              <a:chOff x="0" y="0"/>
              <a:chExt cx="1516" cy="397"/>
            </a:xfrm>
          </p:grpSpPr>
          <p:sp>
            <p:nvSpPr>
              <p:cNvPr id="52320" name="Text Box 119"/>
              <p:cNvSpPr txBox="1">
                <a:spLocks noChangeArrowheads="1"/>
              </p:cNvSpPr>
              <p:nvPr/>
            </p:nvSpPr>
            <p:spPr bwMode="auto">
              <a:xfrm>
                <a:off x="0" y="0"/>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1</a:t>
                </a:r>
              </a:p>
            </p:txBody>
          </p:sp>
          <p:sp>
            <p:nvSpPr>
              <p:cNvPr id="52321" name="Text Box 120"/>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grpSp>
          <p:nvGrpSpPr>
            <p:cNvPr id="21" name="Group 121"/>
            <p:cNvGrpSpPr>
              <a:grpSpLocks/>
            </p:cNvGrpSpPr>
            <p:nvPr/>
          </p:nvGrpSpPr>
          <p:grpSpPr bwMode="auto">
            <a:xfrm>
              <a:off x="2208" y="2015"/>
              <a:ext cx="624" cy="252"/>
              <a:chOff x="0" y="0"/>
              <a:chExt cx="1516" cy="400"/>
            </a:xfrm>
          </p:grpSpPr>
          <p:sp>
            <p:nvSpPr>
              <p:cNvPr id="52318" name="Text Box 122"/>
              <p:cNvSpPr txBox="1">
                <a:spLocks noChangeArrowheads="1"/>
              </p:cNvSpPr>
              <p:nvPr/>
            </p:nvSpPr>
            <p:spPr bwMode="auto">
              <a:xfrm>
                <a:off x="0" y="3"/>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3</a:t>
                </a:r>
              </a:p>
            </p:txBody>
          </p:sp>
          <p:sp>
            <p:nvSpPr>
              <p:cNvPr id="52319" name="Text Box 123"/>
              <p:cNvSpPr txBox="1">
                <a:spLocks noChangeArrowheads="1"/>
              </p:cNvSpPr>
              <p:nvPr/>
            </p:nvSpPr>
            <p:spPr bwMode="auto">
              <a:xfrm>
                <a:off x="889" y="0"/>
                <a:ext cx="627" cy="398"/>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endParaRPr lang="en-US" altLang="zh-CN" sz="2000" i="0"/>
              </a:p>
            </p:txBody>
          </p:sp>
        </p:grpSp>
        <p:sp>
          <p:nvSpPr>
            <p:cNvPr id="52307" name="Line 124"/>
            <p:cNvSpPr>
              <a:spLocks noChangeShapeType="1"/>
            </p:cNvSpPr>
            <p:nvPr/>
          </p:nvSpPr>
          <p:spPr bwMode="auto">
            <a:xfrm>
              <a:off x="0" y="22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308" name="Line 125"/>
            <p:cNvSpPr>
              <a:spLocks noChangeShapeType="1"/>
            </p:cNvSpPr>
            <p:nvPr/>
          </p:nvSpPr>
          <p:spPr bwMode="auto">
            <a:xfrm>
              <a:off x="912" y="22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sp>
          <p:nvSpPr>
            <p:cNvPr id="52309" name="Line 126"/>
            <p:cNvSpPr>
              <a:spLocks noChangeShapeType="1"/>
            </p:cNvSpPr>
            <p:nvPr/>
          </p:nvSpPr>
          <p:spPr bwMode="auto">
            <a:xfrm>
              <a:off x="1824" y="22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22" name="Group 127"/>
            <p:cNvGrpSpPr>
              <a:grpSpLocks/>
            </p:cNvGrpSpPr>
            <p:nvPr/>
          </p:nvGrpSpPr>
          <p:grpSpPr bwMode="auto">
            <a:xfrm>
              <a:off x="3120" y="2015"/>
              <a:ext cx="624" cy="251"/>
              <a:chOff x="0" y="0"/>
              <a:chExt cx="1516" cy="398"/>
            </a:xfrm>
          </p:grpSpPr>
          <p:sp>
            <p:nvSpPr>
              <p:cNvPr id="52316" name="Text Box 128"/>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4</a:t>
                </a:r>
              </a:p>
            </p:txBody>
          </p:sp>
          <p:sp>
            <p:nvSpPr>
              <p:cNvPr id="52317" name="Text Box 129"/>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311" name="Line 130"/>
            <p:cNvSpPr>
              <a:spLocks noChangeShapeType="1"/>
            </p:cNvSpPr>
            <p:nvPr/>
          </p:nvSpPr>
          <p:spPr bwMode="auto">
            <a:xfrm>
              <a:off x="2736" y="2208"/>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nvGrpSpPr>
            <p:cNvPr id="23" name="Group 131"/>
            <p:cNvGrpSpPr>
              <a:grpSpLocks/>
            </p:cNvGrpSpPr>
            <p:nvPr/>
          </p:nvGrpSpPr>
          <p:grpSpPr bwMode="auto">
            <a:xfrm>
              <a:off x="3120" y="432"/>
              <a:ext cx="624" cy="251"/>
              <a:chOff x="0" y="0"/>
              <a:chExt cx="1516" cy="398"/>
            </a:xfrm>
          </p:grpSpPr>
          <p:sp>
            <p:nvSpPr>
              <p:cNvPr id="52314" name="Text Box 132"/>
              <p:cNvSpPr txBox="1">
                <a:spLocks noChangeArrowheads="1"/>
              </p:cNvSpPr>
              <p:nvPr/>
            </p:nvSpPr>
            <p:spPr bwMode="auto">
              <a:xfrm>
                <a:off x="0" y="1"/>
                <a:ext cx="889"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5</a:t>
                </a:r>
              </a:p>
            </p:txBody>
          </p:sp>
          <p:sp>
            <p:nvSpPr>
              <p:cNvPr id="52315" name="Text Box 133"/>
              <p:cNvSpPr txBox="1">
                <a:spLocks noChangeArrowheads="1"/>
              </p:cNvSpPr>
              <p:nvPr/>
            </p:nvSpPr>
            <p:spPr bwMode="auto">
              <a:xfrm>
                <a:off x="889" y="0"/>
                <a:ext cx="627" cy="397"/>
              </a:xfrm>
              <a:prstGeom prst="rect">
                <a:avLst/>
              </a:prstGeom>
              <a:noFill/>
              <a:ln w="25400">
                <a:solidFill>
                  <a:srgbClr val="0000FF"/>
                </a:solidFill>
                <a:miter lim="800000"/>
                <a:headEnd/>
                <a:tailEnd/>
              </a:ln>
            </p:spPr>
            <p:txBody>
              <a:bodyPr tIns="0" bIns="0">
                <a:spAutoFit/>
              </a:bodyPr>
              <a:lstStyle/>
              <a:p>
                <a:pPr algn="ctr" eaLnBrk="1" hangingPunct="1">
                  <a:buFont typeface="Arial" pitchFamily="34" charset="0"/>
                  <a:buNone/>
                </a:pPr>
                <a:r>
                  <a:rPr lang="en-US" altLang="zh-CN" sz="2000" i="0"/>
                  <a:t>^</a:t>
                </a:r>
              </a:p>
            </p:txBody>
          </p:sp>
        </p:grpSp>
        <p:sp>
          <p:nvSpPr>
            <p:cNvPr id="52313" name="Line 134"/>
            <p:cNvSpPr>
              <a:spLocks noChangeShapeType="1"/>
            </p:cNvSpPr>
            <p:nvPr/>
          </p:nvSpPr>
          <p:spPr bwMode="auto">
            <a:xfrm>
              <a:off x="2736" y="624"/>
              <a:ext cx="384" cy="0"/>
            </a:xfrm>
            <a:prstGeom prst="line">
              <a:avLst/>
            </a:prstGeom>
            <a:noFill/>
            <a:ln w="28575">
              <a:solidFill>
                <a:srgbClr val="00FF00"/>
              </a:solidFill>
              <a:round/>
              <a:headEnd/>
              <a:tailEnd type="triangle" w="med" len="med"/>
            </a:ln>
          </p:spPr>
          <p:txBody>
            <a:bodyPr wrap="none" tIns="0" bIns="0"/>
            <a:lstStyle/>
            <a:p>
              <a:endParaRPr lang="zh-CN" altLang="en-US" i="0"/>
            </a:p>
          </p:txBody>
        </p:sp>
      </p:grpSp>
      <p:sp>
        <p:nvSpPr>
          <p:cNvPr id="52273" name="Text Box 135"/>
          <p:cNvSpPr txBox="1">
            <a:spLocks noChangeArrowheads="1"/>
          </p:cNvSpPr>
          <p:nvPr/>
        </p:nvSpPr>
        <p:spPr bwMode="auto">
          <a:xfrm>
            <a:off x="947710" y="5651496"/>
            <a:ext cx="609600" cy="336550"/>
          </a:xfrm>
          <a:prstGeom prst="rect">
            <a:avLst/>
          </a:prstGeom>
          <a:noFill/>
          <a:ln w="9525">
            <a:noFill/>
            <a:miter lim="800000"/>
            <a:headEnd/>
            <a:tailEnd/>
          </a:ln>
        </p:spPr>
        <p:txBody>
          <a:bodyPr>
            <a:spAutoFit/>
          </a:bodyPr>
          <a:lstStyle/>
          <a:p>
            <a:pPr eaLnBrk="1" hangingPunct="1">
              <a:spcBef>
                <a:spcPct val="50000"/>
              </a:spcBef>
              <a:buFont typeface="Arial" pitchFamily="34" charset="0"/>
              <a:buNone/>
            </a:pPr>
            <a:r>
              <a:rPr lang="en-US" altLang="zh-CN" sz="1600" i="0"/>
              <a:t>visit</a:t>
            </a:r>
          </a:p>
        </p:txBody>
      </p:sp>
      <p:sp>
        <p:nvSpPr>
          <p:cNvPr id="24" name="文本框 23">
            <a:extLst>
              <a:ext uri="{FF2B5EF4-FFF2-40B4-BE49-F238E27FC236}">
                <a16:creationId xmlns:a16="http://schemas.microsoft.com/office/drawing/2014/main" id="{7F882D0E-C4C0-222D-9B3E-FD8DA3D0402D}"/>
              </a:ext>
            </a:extLst>
          </p:cNvPr>
          <p:cNvSpPr txBox="1"/>
          <p:nvPr/>
        </p:nvSpPr>
        <p:spPr>
          <a:xfrm>
            <a:off x="6985851" y="2113692"/>
            <a:ext cx="834695" cy="430887"/>
          </a:xfrm>
          <a:prstGeom prst="rect">
            <a:avLst/>
          </a:prstGeom>
          <a:noFill/>
        </p:spPr>
        <p:txBody>
          <a:bodyPr wrap="square" lIns="0" tIns="0" rIns="0" bIns="0" rtlCol="0">
            <a:spAutoFit/>
          </a:bodyPr>
          <a:lstStyle/>
          <a:p>
            <a:r>
              <a:rPr lang="en-US" altLang="zh-CN" sz="2800" b="0" i="0" dirty="0">
                <a:latin typeface="+mn-ea"/>
                <a:ea typeface="+mn-ea"/>
              </a:rPr>
              <a:t>0</a:t>
            </a:r>
            <a:r>
              <a:rPr lang="zh-CN" altLang="en-US" sz="2800" b="0" i="0" dirty="0">
                <a:latin typeface="+mn-ea"/>
                <a:ea typeface="+mn-ea"/>
              </a:rPr>
              <a:t>、</a:t>
            </a:r>
          </a:p>
        </p:txBody>
      </p:sp>
      <p:sp>
        <p:nvSpPr>
          <p:cNvPr id="25" name="矩形 24">
            <a:extLst>
              <a:ext uri="{FF2B5EF4-FFF2-40B4-BE49-F238E27FC236}">
                <a16:creationId xmlns:a16="http://schemas.microsoft.com/office/drawing/2014/main" id="{35EEA67F-41FB-C8DA-388B-176A500708C9}"/>
              </a:ext>
            </a:extLst>
          </p:cNvPr>
          <p:cNvSpPr/>
          <p:nvPr/>
        </p:nvSpPr>
        <p:spPr bwMode="auto">
          <a:xfrm>
            <a:off x="2041864" y="2863846"/>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6" name="文本框 25">
            <a:extLst>
              <a:ext uri="{FF2B5EF4-FFF2-40B4-BE49-F238E27FC236}">
                <a16:creationId xmlns:a16="http://schemas.microsoft.com/office/drawing/2014/main" id="{4E5CF5C4-D31C-8770-5353-7F274EA01182}"/>
              </a:ext>
            </a:extLst>
          </p:cNvPr>
          <p:cNvSpPr txBox="1"/>
          <p:nvPr/>
        </p:nvSpPr>
        <p:spPr>
          <a:xfrm>
            <a:off x="7356777" y="2109089"/>
            <a:ext cx="834695" cy="430887"/>
          </a:xfrm>
          <a:prstGeom prst="rect">
            <a:avLst/>
          </a:prstGeom>
          <a:noFill/>
        </p:spPr>
        <p:txBody>
          <a:bodyPr wrap="square" lIns="0" tIns="0" rIns="0" bIns="0" rtlCol="0">
            <a:spAutoFit/>
          </a:bodyPr>
          <a:lstStyle/>
          <a:p>
            <a:r>
              <a:rPr lang="en-US" altLang="zh-CN" sz="2800" b="0" i="0" dirty="0">
                <a:latin typeface="+mn-ea"/>
                <a:ea typeface="+mn-ea"/>
              </a:rPr>
              <a:t>1</a:t>
            </a:r>
            <a:r>
              <a:rPr lang="zh-CN" altLang="en-US" sz="2800" b="0" i="0" dirty="0">
                <a:latin typeface="+mn-ea"/>
                <a:ea typeface="+mn-ea"/>
              </a:rPr>
              <a:t>、</a:t>
            </a:r>
          </a:p>
        </p:txBody>
      </p:sp>
      <p:sp>
        <p:nvSpPr>
          <p:cNvPr id="27" name="文本框 26">
            <a:extLst>
              <a:ext uri="{FF2B5EF4-FFF2-40B4-BE49-F238E27FC236}">
                <a16:creationId xmlns:a16="http://schemas.microsoft.com/office/drawing/2014/main" id="{CB4F2EE4-3ACB-9C1D-FDEF-470537B07478}"/>
              </a:ext>
            </a:extLst>
          </p:cNvPr>
          <p:cNvSpPr txBox="1"/>
          <p:nvPr/>
        </p:nvSpPr>
        <p:spPr>
          <a:xfrm>
            <a:off x="1127210" y="2863846"/>
            <a:ext cx="247577" cy="369332"/>
          </a:xfrm>
          <a:prstGeom prst="rect">
            <a:avLst/>
          </a:prstGeom>
          <a:noFill/>
        </p:spPr>
        <p:txBody>
          <a:bodyPr wrap="square" lIns="0" tIns="0" rIns="0" bIns="0" rtlCol="0">
            <a:spAutoFit/>
          </a:bodyPr>
          <a:lstStyle/>
          <a:p>
            <a:r>
              <a:rPr lang="en-US" altLang="zh-CN" sz="2400" b="0" i="0" dirty="0">
                <a:latin typeface="+mn-ea"/>
                <a:ea typeface="+mn-ea"/>
              </a:rPr>
              <a:t>F</a:t>
            </a:r>
            <a:endParaRPr lang="zh-CN" altLang="en-US" sz="2400" b="0" i="0" dirty="0">
              <a:latin typeface="+mn-ea"/>
              <a:ea typeface="+mn-ea"/>
            </a:endParaRPr>
          </a:p>
        </p:txBody>
      </p:sp>
      <p:sp>
        <p:nvSpPr>
          <p:cNvPr id="28" name="文本框 27">
            <a:extLst>
              <a:ext uri="{FF2B5EF4-FFF2-40B4-BE49-F238E27FC236}">
                <a16:creationId xmlns:a16="http://schemas.microsoft.com/office/drawing/2014/main" id="{C5C3185E-E3EF-F257-5372-DDB268DB7B44}"/>
              </a:ext>
            </a:extLst>
          </p:cNvPr>
          <p:cNvSpPr txBox="1"/>
          <p:nvPr/>
        </p:nvSpPr>
        <p:spPr>
          <a:xfrm>
            <a:off x="1156071" y="3347700"/>
            <a:ext cx="247577" cy="369332"/>
          </a:xfrm>
          <a:prstGeom prst="rect">
            <a:avLst/>
          </a:prstGeom>
          <a:noFill/>
        </p:spPr>
        <p:txBody>
          <a:bodyPr wrap="square" lIns="0" tIns="0" rIns="0" bIns="0" rtlCol="0">
            <a:spAutoFit/>
          </a:bodyPr>
          <a:lstStyle/>
          <a:p>
            <a:r>
              <a:rPr lang="en-US" altLang="zh-CN" sz="2400" b="0" i="0">
                <a:latin typeface="+mn-ea"/>
                <a:ea typeface="+mn-ea"/>
              </a:rPr>
              <a:t>F</a:t>
            </a:r>
            <a:endParaRPr lang="zh-CN" altLang="en-US" sz="2400" b="0" i="0" dirty="0">
              <a:latin typeface="+mn-ea"/>
              <a:ea typeface="+mn-ea"/>
            </a:endParaRPr>
          </a:p>
        </p:txBody>
      </p:sp>
      <p:sp>
        <p:nvSpPr>
          <p:cNvPr id="29" name="文本框 28">
            <a:extLst>
              <a:ext uri="{FF2B5EF4-FFF2-40B4-BE49-F238E27FC236}">
                <a16:creationId xmlns:a16="http://schemas.microsoft.com/office/drawing/2014/main" id="{42ED368F-8879-76EF-A263-CCEC4D330EE2}"/>
              </a:ext>
            </a:extLst>
          </p:cNvPr>
          <p:cNvSpPr txBox="1"/>
          <p:nvPr/>
        </p:nvSpPr>
        <p:spPr>
          <a:xfrm>
            <a:off x="1160220" y="3779748"/>
            <a:ext cx="247577" cy="369332"/>
          </a:xfrm>
          <a:prstGeom prst="rect">
            <a:avLst/>
          </a:prstGeom>
          <a:noFill/>
        </p:spPr>
        <p:txBody>
          <a:bodyPr wrap="square" lIns="0" tIns="0" rIns="0" bIns="0" rtlCol="0">
            <a:spAutoFit/>
          </a:bodyPr>
          <a:lstStyle/>
          <a:p>
            <a:r>
              <a:rPr lang="en-US" altLang="zh-CN" sz="2400" b="0" i="0" dirty="0">
                <a:latin typeface="+mn-ea"/>
                <a:ea typeface="+mn-ea"/>
              </a:rPr>
              <a:t>F</a:t>
            </a:r>
            <a:endParaRPr lang="zh-CN" altLang="en-US" sz="2400" b="0" i="0" dirty="0">
              <a:latin typeface="+mn-ea"/>
              <a:ea typeface="+mn-ea"/>
            </a:endParaRPr>
          </a:p>
        </p:txBody>
      </p:sp>
      <p:sp>
        <p:nvSpPr>
          <p:cNvPr id="30" name="文本框 29">
            <a:extLst>
              <a:ext uri="{FF2B5EF4-FFF2-40B4-BE49-F238E27FC236}">
                <a16:creationId xmlns:a16="http://schemas.microsoft.com/office/drawing/2014/main" id="{31CC4D37-F3EB-243D-95A9-AF1F5AFE4D94}"/>
              </a:ext>
            </a:extLst>
          </p:cNvPr>
          <p:cNvSpPr txBox="1"/>
          <p:nvPr/>
        </p:nvSpPr>
        <p:spPr>
          <a:xfrm>
            <a:off x="1156071" y="4283804"/>
            <a:ext cx="247577" cy="369332"/>
          </a:xfrm>
          <a:prstGeom prst="rect">
            <a:avLst/>
          </a:prstGeom>
          <a:noFill/>
        </p:spPr>
        <p:txBody>
          <a:bodyPr wrap="square" lIns="0" tIns="0" rIns="0" bIns="0" rtlCol="0">
            <a:spAutoFit/>
          </a:bodyPr>
          <a:lstStyle/>
          <a:p>
            <a:r>
              <a:rPr lang="en-US" altLang="zh-CN" sz="2400" b="0" i="0">
                <a:latin typeface="+mn-ea"/>
                <a:ea typeface="+mn-ea"/>
              </a:rPr>
              <a:t>F</a:t>
            </a:r>
            <a:endParaRPr lang="zh-CN" altLang="en-US" sz="2400" b="0" i="0" dirty="0">
              <a:latin typeface="+mn-ea"/>
              <a:ea typeface="+mn-ea"/>
            </a:endParaRPr>
          </a:p>
        </p:txBody>
      </p:sp>
      <p:sp>
        <p:nvSpPr>
          <p:cNvPr id="31" name="文本框 30">
            <a:extLst>
              <a:ext uri="{FF2B5EF4-FFF2-40B4-BE49-F238E27FC236}">
                <a16:creationId xmlns:a16="http://schemas.microsoft.com/office/drawing/2014/main" id="{DDBA8BEE-C7D9-27F4-897C-573B1E8E6366}"/>
              </a:ext>
            </a:extLst>
          </p:cNvPr>
          <p:cNvSpPr txBox="1"/>
          <p:nvPr/>
        </p:nvSpPr>
        <p:spPr>
          <a:xfrm>
            <a:off x="1156071" y="4715852"/>
            <a:ext cx="247577" cy="369332"/>
          </a:xfrm>
          <a:prstGeom prst="rect">
            <a:avLst/>
          </a:prstGeom>
          <a:noFill/>
        </p:spPr>
        <p:txBody>
          <a:bodyPr wrap="square" lIns="0" tIns="0" rIns="0" bIns="0" rtlCol="0">
            <a:spAutoFit/>
          </a:bodyPr>
          <a:lstStyle/>
          <a:p>
            <a:r>
              <a:rPr lang="en-US" altLang="zh-CN" sz="2400" b="0" i="0">
                <a:latin typeface="+mn-ea"/>
                <a:ea typeface="+mn-ea"/>
              </a:rPr>
              <a:t>F</a:t>
            </a:r>
            <a:endParaRPr lang="zh-CN" altLang="en-US" sz="2400" b="0" i="0" dirty="0">
              <a:latin typeface="+mn-ea"/>
              <a:ea typeface="+mn-ea"/>
            </a:endParaRPr>
          </a:p>
        </p:txBody>
      </p:sp>
      <p:sp>
        <p:nvSpPr>
          <p:cNvPr id="32" name="文本框 31">
            <a:extLst>
              <a:ext uri="{FF2B5EF4-FFF2-40B4-BE49-F238E27FC236}">
                <a16:creationId xmlns:a16="http://schemas.microsoft.com/office/drawing/2014/main" id="{8C18DF61-3195-DAC0-0E03-02AB2032A191}"/>
              </a:ext>
            </a:extLst>
          </p:cNvPr>
          <p:cNvSpPr txBox="1"/>
          <p:nvPr/>
        </p:nvSpPr>
        <p:spPr>
          <a:xfrm>
            <a:off x="1156071" y="5219908"/>
            <a:ext cx="247577" cy="369332"/>
          </a:xfrm>
          <a:prstGeom prst="rect">
            <a:avLst/>
          </a:prstGeom>
          <a:noFill/>
        </p:spPr>
        <p:txBody>
          <a:bodyPr wrap="square" lIns="0" tIns="0" rIns="0" bIns="0" rtlCol="0">
            <a:spAutoFit/>
          </a:bodyPr>
          <a:lstStyle/>
          <a:p>
            <a:r>
              <a:rPr lang="en-US" altLang="zh-CN" sz="2400" b="0" i="0" dirty="0">
                <a:latin typeface="+mn-ea"/>
                <a:ea typeface="+mn-ea"/>
              </a:rPr>
              <a:t>F</a:t>
            </a:r>
            <a:endParaRPr lang="zh-CN" altLang="en-US" sz="2400" b="0" i="0" dirty="0">
              <a:latin typeface="+mn-ea"/>
              <a:ea typeface="+mn-ea"/>
            </a:endParaRPr>
          </a:p>
        </p:txBody>
      </p:sp>
      <p:sp>
        <p:nvSpPr>
          <p:cNvPr id="33" name="文本框 32">
            <a:extLst>
              <a:ext uri="{FF2B5EF4-FFF2-40B4-BE49-F238E27FC236}">
                <a16:creationId xmlns:a16="http://schemas.microsoft.com/office/drawing/2014/main" id="{3E88EDEF-5E8D-0975-CFFE-C644DEADB929}"/>
              </a:ext>
            </a:extLst>
          </p:cNvPr>
          <p:cNvSpPr txBox="1"/>
          <p:nvPr/>
        </p:nvSpPr>
        <p:spPr>
          <a:xfrm>
            <a:off x="1156071" y="2852936"/>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34" name="文本框 33">
            <a:extLst>
              <a:ext uri="{FF2B5EF4-FFF2-40B4-BE49-F238E27FC236}">
                <a16:creationId xmlns:a16="http://schemas.microsoft.com/office/drawing/2014/main" id="{5EAF2BE8-D611-A98A-C389-B001B5266313}"/>
              </a:ext>
            </a:extLst>
          </p:cNvPr>
          <p:cNvSpPr txBox="1"/>
          <p:nvPr/>
        </p:nvSpPr>
        <p:spPr>
          <a:xfrm>
            <a:off x="1154171" y="3325398"/>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35" name="矩形 34">
            <a:extLst>
              <a:ext uri="{FF2B5EF4-FFF2-40B4-BE49-F238E27FC236}">
                <a16:creationId xmlns:a16="http://schemas.microsoft.com/office/drawing/2014/main" id="{07A5A2C5-80D8-F4C8-F1F6-71DD43F42591}"/>
              </a:ext>
            </a:extLst>
          </p:cNvPr>
          <p:cNvSpPr/>
          <p:nvPr/>
        </p:nvSpPr>
        <p:spPr bwMode="auto">
          <a:xfrm>
            <a:off x="3177801" y="3360217"/>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36" name="文本框 35">
            <a:extLst>
              <a:ext uri="{FF2B5EF4-FFF2-40B4-BE49-F238E27FC236}">
                <a16:creationId xmlns:a16="http://schemas.microsoft.com/office/drawing/2014/main" id="{B1E2D76A-91C9-0642-5251-FD5503B882BA}"/>
              </a:ext>
            </a:extLst>
          </p:cNvPr>
          <p:cNvSpPr txBox="1"/>
          <p:nvPr/>
        </p:nvSpPr>
        <p:spPr>
          <a:xfrm>
            <a:off x="7799918" y="2088605"/>
            <a:ext cx="834695" cy="430887"/>
          </a:xfrm>
          <a:prstGeom prst="rect">
            <a:avLst/>
          </a:prstGeom>
          <a:noFill/>
        </p:spPr>
        <p:txBody>
          <a:bodyPr wrap="square" lIns="0" tIns="0" rIns="0" bIns="0" rtlCol="0">
            <a:spAutoFit/>
          </a:bodyPr>
          <a:lstStyle/>
          <a:p>
            <a:r>
              <a:rPr lang="en-US" altLang="zh-CN" sz="2800" b="0" i="0" dirty="0">
                <a:latin typeface="+mn-ea"/>
                <a:ea typeface="+mn-ea"/>
              </a:rPr>
              <a:t>2</a:t>
            </a:r>
            <a:r>
              <a:rPr lang="zh-CN" altLang="en-US" sz="2800" b="0" i="0" dirty="0">
                <a:latin typeface="+mn-ea"/>
                <a:ea typeface="+mn-ea"/>
              </a:rPr>
              <a:t>、</a:t>
            </a:r>
          </a:p>
        </p:txBody>
      </p:sp>
      <p:sp>
        <p:nvSpPr>
          <p:cNvPr id="37" name="文本框 36">
            <a:extLst>
              <a:ext uri="{FF2B5EF4-FFF2-40B4-BE49-F238E27FC236}">
                <a16:creationId xmlns:a16="http://schemas.microsoft.com/office/drawing/2014/main" id="{AB6423BE-2982-CEFC-3658-DBE3D2A9B1A9}"/>
              </a:ext>
            </a:extLst>
          </p:cNvPr>
          <p:cNvSpPr txBox="1"/>
          <p:nvPr/>
        </p:nvSpPr>
        <p:spPr>
          <a:xfrm>
            <a:off x="1150448" y="3812675"/>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38" name="矩形 37">
            <a:extLst>
              <a:ext uri="{FF2B5EF4-FFF2-40B4-BE49-F238E27FC236}">
                <a16:creationId xmlns:a16="http://schemas.microsoft.com/office/drawing/2014/main" id="{B132B8CB-8C7F-F971-9C03-F8CA0CE89FFF}"/>
              </a:ext>
            </a:extLst>
          </p:cNvPr>
          <p:cNvSpPr/>
          <p:nvPr/>
        </p:nvSpPr>
        <p:spPr bwMode="auto">
          <a:xfrm>
            <a:off x="3165231" y="3826114"/>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39" name="文本框 38">
            <a:extLst>
              <a:ext uri="{FF2B5EF4-FFF2-40B4-BE49-F238E27FC236}">
                <a16:creationId xmlns:a16="http://schemas.microsoft.com/office/drawing/2014/main" id="{AA62D39F-FBE2-6444-46FB-9B2EF98EB43D}"/>
              </a:ext>
            </a:extLst>
          </p:cNvPr>
          <p:cNvSpPr txBox="1"/>
          <p:nvPr/>
        </p:nvSpPr>
        <p:spPr>
          <a:xfrm>
            <a:off x="8203118" y="2082748"/>
            <a:ext cx="834695" cy="430887"/>
          </a:xfrm>
          <a:prstGeom prst="rect">
            <a:avLst/>
          </a:prstGeom>
          <a:noFill/>
        </p:spPr>
        <p:txBody>
          <a:bodyPr wrap="square" lIns="0" tIns="0" rIns="0" bIns="0" rtlCol="0">
            <a:spAutoFit/>
          </a:bodyPr>
          <a:lstStyle/>
          <a:p>
            <a:r>
              <a:rPr lang="en-US" altLang="zh-CN" sz="2800" b="0" i="0" dirty="0">
                <a:latin typeface="+mn-ea"/>
                <a:ea typeface="+mn-ea"/>
              </a:rPr>
              <a:t>3</a:t>
            </a:r>
            <a:r>
              <a:rPr lang="zh-CN" altLang="en-US" sz="2800" b="0" i="0" dirty="0">
                <a:latin typeface="+mn-ea"/>
                <a:ea typeface="+mn-ea"/>
              </a:rPr>
              <a:t>、</a:t>
            </a:r>
          </a:p>
        </p:txBody>
      </p:sp>
      <p:sp>
        <p:nvSpPr>
          <p:cNvPr id="40" name="文本框 39">
            <a:extLst>
              <a:ext uri="{FF2B5EF4-FFF2-40B4-BE49-F238E27FC236}">
                <a16:creationId xmlns:a16="http://schemas.microsoft.com/office/drawing/2014/main" id="{3350C9E1-549F-7871-9E89-AD22FDE12CEB}"/>
              </a:ext>
            </a:extLst>
          </p:cNvPr>
          <p:cNvSpPr txBox="1"/>
          <p:nvPr/>
        </p:nvSpPr>
        <p:spPr>
          <a:xfrm>
            <a:off x="1147595" y="4299952"/>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43" name="矩形 42">
            <a:extLst>
              <a:ext uri="{FF2B5EF4-FFF2-40B4-BE49-F238E27FC236}">
                <a16:creationId xmlns:a16="http://schemas.microsoft.com/office/drawing/2014/main" id="{BFF490EE-D92D-170C-C7AD-FB7BDC5A3F47}"/>
              </a:ext>
            </a:extLst>
          </p:cNvPr>
          <p:cNvSpPr/>
          <p:nvPr/>
        </p:nvSpPr>
        <p:spPr bwMode="auto">
          <a:xfrm>
            <a:off x="4303755" y="4358101"/>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4" name="文本框 43">
            <a:extLst>
              <a:ext uri="{FF2B5EF4-FFF2-40B4-BE49-F238E27FC236}">
                <a16:creationId xmlns:a16="http://schemas.microsoft.com/office/drawing/2014/main" id="{485A873A-E16D-098D-BA28-5F8042A7C1B7}"/>
              </a:ext>
            </a:extLst>
          </p:cNvPr>
          <p:cNvSpPr txBox="1"/>
          <p:nvPr/>
        </p:nvSpPr>
        <p:spPr>
          <a:xfrm>
            <a:off x="8565967" y="2060848"/>
            <a:ext cx="834695" cy="430887"/>
          </a:xfrm>
          <a:prstGeom prst="rect">
            <a:avLst/>
          </a:prstGeom>
          <a:noFill/>
        </p:spPr>
        <p:txBody>
          <a:bodyPr wrap="square" lIns="0" tIns="0" rIns="0" bIns="0" rtlCol="0">
            <a:spAutoFit/>
          </a:bodyPr>
          <a:lstStyle/>
          <a:p>
            <a:r>
              <a:rPr lang="en-US" altLang="zh-CN" sz="2800" b="0" i="0" dirty="0">
                <a:latin typeface="+mn-ea"/>
                <a:ea typeface="+mn-ea"/>
              </a:rPr>
              <a:t>4</a:t>
            </a:r>
            <a:r>
              <a:rPr lang="zh-CN" altLang="en-US" sz="2800" b="0" i="0" dirty="0">
                <a:latin typeface="+mn-ea"/>
                <a:ea typeface="+mn-ea"/>
              </a:rPr>
              <a:t>、</a:t>
            </a:r>
          </a:p>
        </p:txBody>
      </p:sp>
      <p:sp>
        <p:nvSpPr>
          <p:cNvPr id="45" name="文本框 44">
            <a:extLst>
              <a:ext uri="{FF2B5EF4-FFF2-40B4-BE49-F238E27FC236}">
                <a16:creationId xmlns:a16="http://schemas.microsoft.com/office/drawing/2014/main" id="{99EE8064-1F2E-F0D2-5D3A-6A8AD71D9A4E}"/>
              </a:ext>
            </a:extLst>
          </p:cNvPr>
          <p:cNvSpPr txBox="1"/>
          <p:nvPr/>
        </p:nvSpPr>
        <p:spPr>
          <a:xfrm>
            <a:off x="1156071" y="4715852"/>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
        <p:nvSpPr>
          <p:cNvPr id="47" name="矩形 46">
            <a:extLst>
              <a:ext uri="{FF2B5EF4-FFF2-40B4-BE49-F238E27FC236}">
                <a16:creationId xmlns:a16="http://schemas.microsoft.com/office/drawing/2014/main" id="{2A207F4D-B51D-5B80-2D91-192B14F6886A}"/>
              </a:ext>
            </a:extLst>
          </p:cNvPr>
          <p:cNvSpPr/>
          <p:nvPr/>
        </p:nvSpPr>
        <p:spPr bwMode="auto">
          <a:xfrm>
            <a:off x="4313296" y="4801874"/>
            <a:ext cx="461436" cy="33052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8" name="文本框 47">
            <a:extLst>
              <a:ext uri="{FF2B5EF4-FFF2-40B4-BE49-F238E27FC236}">
                <a16:creationId xmlns:a16="http://schemas.microsoft.com/office/drawing/2014/main" id="{95F45493-7620-903E-717E-45491D5E3721}"/>
              </a:ext>
            </a:extLst>
          </p:cNvPr>
          <p:cNvSpPr txBox="1"/>
          <p:nvPr/>
        </p:nvSpPr>
        <p:spPr>
          <a:xfrm>
            <a:off x="8496445" y="2637493"/>
            <a:ext cx="417348" cy="428626"/>
          </a:xfrm>
          <a:prstGeom prst="rect">
            <a:avLst/>
          </a:prstGeom>
          <a:noFill/>
        </p:spPr>
        <p:txBody>
          <a:bodyPr wrap="square" lIns="0" tIns="0" rIns="0" bIns="0" rtlCol="0">
            <a:spAutoFit/>
          </a:bodyPr>
          <a:lstStyle/>
          <a:p>
            <a:r>
              <a:rPr lang="en-US" altLang="zh-CN" sz="2800" b="0" i="0" dirty="0">
                <a:latin typeface="+mn-ea"/>
                <a:ea typeface="+mn-ea"/>
              </a:rPr>
              <a:t>5</a:t>
            </a:r>
            <a:endParaRPr lang="zh-CN" altLang="en-US" sz="2800" b="0" i="0" dirty="0">
              <a:latin typeface="+mn-ea"/>
              <a:ea typeface="+mn-ea"/>
            </a:endParaRPr>
          </a:p>
        </p:txBody>
      </p:sp>
      <p:sp>
        <p:nvSpPr>
          <p:cNvPr id="49" name="文本框 48">
            <a:extLst>
              <a:ext uri="{FF2B5EF4-FFF2-40B4-BE49-F238E27FC236}">
                <a16:creationId xmlns:a16="http://schemas.microsoft.com/office/drawing/2014/main" id="{AE511D63-F32C-343D-7F78-E35C21E94A41}"/>
              </a:ext>
            </a:extLst>
          </p:cNvPr>
          <p:cNvSpPr txBox="1"/>
          <p:nvPr/>
        </p:nvSpPr>
        <p:spPr>
          <a:xfrm>
            <a:off x="1127210" y="5259862"/>
            <a:ext cx="247577" cy="369332"/>
          </a:xfrm>
          <a:prstGeom prst="rect">
            <a:avLst/>
          </a:prstGeom>
          <a:noFill/>
        </p:spPr>
        <p:txBody>
          <a:bodyPr wrap="square" lIns="0" tIns="0" rIns="0" bIns="0" rtlCol="0">
            <a:spAutoFit/>
          </a:bodyPr>
          <a:lstStyle/>
          <a:p>
            <a:r>
              <a:rPr lang="en-US" altLang="zh-CN" sz="2400" b="0" i="0" dirty="0">
                <a:solidFill>
                  <a:srgbClr val="FF0000"/>
                </a:solidFill>
                <a:latin typeface="+mn-ea"/>
                <a:ea typeface="+mn-ea"/>
              </a:rPr>
              <a:t>T</a:t>
            </a:r>
            <a:endParaRPr lang="zh-CN" altLang="en-US" sz="2400" b="0" i="0" dirty="0">
              <a:solidFill>
                <a:srgbClr val="FF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3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p:bldP spid="27" grpId="0"/>
      <p:bldP spid="28" grpId="0"/>
      <p:bldP spid="29" grpId="0"/>
      <p:bldP spid="30" grpId="0"/>
      <p:bldP spid="31" grpId="0"/>
      <p:bldP spid="32" grpId="0"/>
      <p:bldP spid="33" grpId="0"/>
      <p:bldP spid="34" grpId="0"/>
      <p:bldP spid="35" grpId="0" animBg="1"/>
      <p:bldP spid="36" grpId="0"/>
      <p:bldP spid="37" grpId="0"/>
      <p:bldP spid="38" grpId="0" animBg="1"/>
      <p:bldP spid="39" grpId="0"/>
      <p:bldP spid="40" grpId="0"/>
      <p:bldP spid="43" grpId="0" animBg="1"/>
      <p:bldP spid="44" grpId="0"/>
      <p:bldP spid="45" grpId="0"/>
      <p:bldP spid="47" grpId="0" animBg="1"/>
      <p:bldP spid="48" grpId="0"/>
      <p:bldP spid="4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42910" y="1285860"/>
            <a:ext cx="7543800" cy="685800"/>
          </a:xfrm>
        </p:spPr>
        <p:txBody>
          <a:bodyPr/>
          <a:lstStyle/>
          <a:p>
            <a:pPr algn="l" eaLnBrk="1" hangingPunct="1"/>
            <a:r>
              <a:rPr lang="zh-CN" altLang="en-US" sz="3200" dirty="0">
                <a:latin typeface="黑体" pitchFamily="49" charset="-122"/>
                <a:ea typeface="黑体" pitchFamily="49" charset="-122"/>
              </a:rPr>
              <a:t>二、深度优先搜索</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举例</a:t>
            </a:r>
            <a:r>
              <a:rPr lang="en-US" altLang="zh-CN" sz="3200" dirty="0">
                <a:latin typeface="黑体" pitchFamily="49" charset="-122"/>
                <a:ea typeface="黑体" pitchFamily="49" charset="-122"/>
              </a:rPr>
              <a:t>)</a:t>
            </a:r>
          </a:p>
        </p:txBody>
      </p:sp>
      <p:sp>
        <p:nvSpPr>
          <p:cNvPr id="5325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22ADF76B-A26C-4FC4-B967-BE37AEB7EF89}" type="slidenum">
              <a:rPr lang="zh-CN" altLang="en-US"/>
              <a:pPr algn="r" eaLnBrk="1" hangingPunct="1">
                <a:spcBef>
                  <a:spcPct val="50000"/>
                </a:spcBef>
                <a:buFont typeface="Arial" pitchFamily="34" charset="0"/>
                <a:buNone/>
              </a:pPr>
              <a:t>48</a:t>
            </a:fld>
            <a:endParaRPr lang="en-US" altLang="zh-CN"/>
          </a:p>
        </p:txBody>
      </p:sp>
      <p:sp>
        <p:nvSpPr>
          <p:cNvPr id="53253" name="Rectangle 5"/>
          <p:cNvSpPr>
            <a:spLocks noGrp="1" noChangeArrowheads="1"/>
          </p:cNvSpPr>
          <p:nvPr>
            <p:ph type="body" idx="1"/>
          </p:nvPr>
        </p:nvSpPr>
        <p:spPr>
          <a:xfrm>
            <a:off x="690550" y="2079447"/>
            <a:ext cx="8763000" cy="661998"/>
          </a:xfrm>
        </p:spPr>
        <p:txBody>
          <a:bodyPr/>
          <a:lstStyle/>
          <a:p>
            <a:pPr eaLnBrk="1" hangingPunct="1">
              <a:lnSpc>
                <a:spcPct val="90000"/>
              </a:lnSpc>
              <a:spcBef>
                <a:spcPct val="60000"/>
              </a:spcBef>
            </a:pPr>
            <a:r>
              <a:rPr lang="zh-CN" altLang="en-US" dirty="0">
                <a:latin typeface="黑体" pitchFamily="49" charset="-122"/>
                <a:ea typeface="黑体" pitchFamily="49" charset="-122"/>
              </a:rPr>
              <a:t>邻接矩阵存储，下图的</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次序为：</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3205194" y="3575525"/>
            <a:ext cx="3276600" cy="2819400"/>
            <a:chOff x="0" y="0"/>
            <a:chExt cx="2064" cy="1776"/>
          </a:xfrm>
        </p:grpSpPr>
        <p:sp>
          <p:nvSpPr>
            <p:cNvPr id="53256" name="Line 8"/>
            <p:cNvSpPr>
              <a:spLocks noChangeShapeType="1"/>
            </p:cNvSpPr>
            <p:nvPr/>
          </p:nvSpPr>
          <p:spPr bwMode="auto">
            <a:xfrm flipH="1">
              <a:off x="144" y="624"/>
              <a:ext cx="432" cy="480"/>
            </a:xfrm>
            <a:prstGeom prst="line">
              <a:avLst/>
            </a:prstGeom>
            <a:noFill/>
            <a:ln w="38100">
              <a:solidFill>
                <a:schemeClr val="hlink"/>
              </a:solidFill>
              <a:round/>
              <a:headEnd/>
              <a:tailEnd/>
            </a:ln>
          </p:spPr>
          <p:txBody>
            <a:bodyPr wrap="none" lIns="0" rIns="0" anchor="ctr"/>
            <a:lstStyle/>
            <a:p>
              <a:endParaRPr lang="zh-CN" altLang="en-US" i="0"/>
            </a:p>
          </p:txBody>
        </p:sp>
        <p:sp>
          <p:nvSpPr>
            <p:cNvPr id="53257" name="Line 9"/>
            <p:cNvSpPr>
              <a:spLocks noChangeShapeType="1"/>
            </p:cNvSpPr>
            <p:nvPr/>
          </p:nvSpPr>
          <p:spPr bwMode="auto">
            <a:xfrm flipH="1">
              <a:off x="576" y="192"/>
              <a:ext cx="432" cy="432"/>
            </a:xfrm>
            <a:prstGeom prst="line">
              <a:avLst/>
            </a:prstGeom>
            <a:noFill/>
            <a:ln w="38100">
              <a:solidFill>
                <a:schemeClr val="hlink"/>
              </a:solidFill>
              <a:round/>
              <a:headEnd/>
              <a:tailEnd/>
            </a:ln>
          </p:spPr>
          <p:txBody>
            <a:bodyPr wrap="none" lIns="0" rIns="0" anchor="ctr"/>
            <a:lstStyle/>
            <a:p>
              <a:endParaRPr lang="zh-CN" altLang="en-US" i="0"/>
            </a:p>
          </p:txBody>
        </p:sp>
        <p:sp>
          <p:nvSpPr>
            <p:cNvPr id="53258" name="Line 10"/>
            <p:cNvSpPr>
              <a:spLocks noChangeShapeType="1"/>
            </p:cNvSpPr>
            <p:nvPr/>
          </p:nvSpPr>
          <p:spPr bwMode="auto">
            <a:xfrm flipH="1" flipV="1">
              <a:off x="576" y="576"/>
              <a:ext cx="288" cy="672"/>
            </a:xfrm>
            <a:prstGeom prst="line">
              <a:avLst/>
            </a:prstGeom>
            <a:noFill/>
            <a:ln w="38100">
              <a:solidFill>
                <a:srgbClr val="009900"/>
              </a:solidFill>
              <a:round/>
              <a:headEnd/>
              <a:tailEnd/>
            </a:ln>
          </p:spPr>
          <p:txBody>
            <a:bodyPr wrap="none" lIns="0" rIns="0" anchor="ctr"/>
            <a:lstStyle/>
            <a:p>
              <a:endParaRPr lang="zh-CN" altLang="en-US" i="0"/>
            </a:p>
          </p:txBody>
        </p:sp>
        <p:sp>
          <p:nvSpPr>
            <p:cNvPr id="53259" name="Line 11"/>
            <p:cNvSpPr>
              <a:spLocks noChangeShapeType="1"/>
            </p:cNvSpPr>
            <p:nvPr/>
          </p:nvSpPr>
          <p:spPr bwMode="auto">
            <a:xfrm flipH="1" flipV="1">
              <a:off x="144" y="1152"/>
              <a:ext cx="960" cy="480"/>
            </a:xfrm>
            <a:prstGeom prst="line">
              <a:avLst/>
            </a:prstGeom>
            <a:noFill/>
            <a:ln w="38100">
              <a:solidFill>
                <a:schemeClr val="hlink"/>
              </a:solidFill>
              <a:round/>
              <a:headEnd/>
              <a:tailEnd/>
            </a:ln>
          </p:spPr>
          <p:txBody>
            <a:bodyPr wrap="none" lIns="0" rIns="0" anchor="ctr"/>
            <a:lstStyle/>
            <a:p>
              <a:endParaRPr lang="zh-CN" altLang="en-US" i="0"/>
            </a:p>
          </p:txBody>
        </p:sp>
        <p:sp>
          <p:nvSpPr>
            <p:cNvPr id="53260" name="Line 12"/>
            <p:cNvSpPr>
              <a:spLocks noChangeShapeType="1"/>
            </p:cNvSpPr>
            <p:nvPr/>
          </p:nvSpPr>
          <p:spPr bwMode="auto">
            <a:xfrm flipH="1" flipV="1">
              <a:off x="864" y="1248"/>
              <a:ext cx="240" cy="384"/>
            </a:xfrm>
            <a:prstGeom prst="line">
              <a:avLst/>
            </a:prstGeom>
            <a:noFill/>
            <a:ln w="38100">
              <a:solidFill>
                <a:schemeClr val="hlink"/>
              </a:solidFill>
              <a:round/>
              <a:headEnd/>
              <a:tailEnd/>
            </a:ln>
          </p:spPr>
          <p:txBody>
            <a:bodyPr wrap="none" lIns="0" rIns="0" anchor="ctr"/>
            <a:lstStyle/>
            <a:p>
              <a:endParaRPr lang="zh-CN" altLang="en-US" i="0"/>
            </a:p>
          </p:txBody>
        </p:sp>
        <p:sp>
          <p:nvSpPr>
            <p:cNvPr id="53261" name="Line 13"/>
            <p:cNvSpPr>
              <a:spLocks noChangeShapeType="1"/>
            </p:cNvSpPr>
            <p:nvPr/>
          </p:nvSpPr>
          <p:spPr bwMode="auto">
            <a:xfrm>
              <a:off x="1104" y="192"/>
              <a:ext cx="480" cy="384"/>
            </a:xfrm>
            <a:prstGeom prst="line">
              <a:avLst/>
            </a:prstGeom>
            <a:noFill/>
            <a:ln w="38100">
              <a:solidFill>
                <a:schemeClr val="hlink"/>
              </a:solidFill>
              <a:round/>
              <a:headEnd/>
              <a:tailEnd/>
            </a:ln>
          </p:spPr>
          <p:txBody>
            <a:bodyPr wrap="none" lIns="0" rIns="0" anchor="ctr"/>
            <a:lstStyle/>
            <a:p>
              <a:endParaRPr lang="zh-CN" altLang="en-US" i="0"/>
            </a:p>
          </p:txBody>
        </p:sp>
        <p:sp>
          <p:nvSpPr>
            <p:cNvPr id="53262" name="Line 14"/>
            <p:cNvSpPr>
              <a:spLocks noChangeShapeType="1"/>
            </p:cNvSpPr>
            <p:nvPr/>
          </p:nvSpPr>
          <p:spPr bwMode="auto">
            <a:xfrm flipH="1">
              <a:off x="1344" y="672"/>
              <a:ext cx="240" cy="480"/>
            </a:xfrm>
            <a:prstGeom prst="line">
              <a:avLst/>
            </a:prstGeom>
            <a:noFill/>
            <a:ln w="38100">
              <a:solidFill>
                <a:schemeClr val="hlink"/>
              </a:solidFill>
              <a:round/>
              <a:headEnd/>
              <a:tailEnd/>
            </a:ln>
          </p:spPr>
          <p:txBody>
            <a:bodyPr wrap="none" lIns="0" rIns="0" anchor="ctr"/>
            <a:lstStyle/>
            <a:p>
              <a:endParaRPr lang="zh-CN" altLang="en-US" i="0"/>
            </a:p>
          </p:txBody>
        </p:sp>
        <p:sp>
          <p:nvSpPr>
            <p:cNvPr id="53263" name="Line 15"/>
            <p:cNvSpPr>
              <a:spLocks noChangeShapeType="1"/>
            </p:cNvSpPr>
            <p:nvPr/>
          </p:nvSpPr>
          <p:spPr bwMode="auto">
            <a:xfrm>
              <a:off x="1632" y="720"/>
              <a:ext cx="288" cy="432"/>
            </a:xfrm>
            <a:prstGeom prst="line">
              <a:avLst/>
            </a:prstGeom>
            <a:noFill/>
            <a:ln w="38100">
              <a:solidFill>
                <a:schemeClr val="hlink"/>
              </a:solidFill>
              <a:round/>
              <a:headEnd/>
              <a:tailEnd/>
            </a:ln>
          </p:spPr>
          <p:txBody>
            <a:bodyPr wrap="none" lIns="0" rIns="0" anchor="ctr"/>
            <a:lstStyle/>
            <a:p>
              <a:endParaRPr lang="zh-CN" altLang="en-US" i="0"/>
            </a:p>
          </p:txBody>
        </p:sp>
        <p:grpSp>
          <p:nvGrpSpPr>
            <p:cNvPr id="3" name="Group 16"/>
            <p:cNvGrpSpPr>
              <a:grpSpLocks/>
            </p:cNvGrpSpPr>
            <p:nvPr/>
          </p:nvGrpSpPr>
          <p:grpSpPr bwMode="auto">
            <a:xfrm>
              <a:off x="0" y="0"/>
              <a:ext cx="2064" cy="1776"/>
              <a:chOff x="0" y="0"/>
              <a:chExt cx="2064" cy="1776"/>
            </a:xfrm>
          </p:grpSpPr>
          <p:sp>
            <p:nvSpPr>
              <p:cNvPr id="53265" name="Oval 17"/>
              <p:cNvSpPr>
                <a:spLocks noChangeArrowheads="1"/>
              </p:cNvSpPr>
              <p:nvPr/>
            </p:nvSpPr>
            <p:spPr bwMode="auto">
              <a:xfrm>
                <a:off x="912"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V1</a:t>
                </a:r>
              </a:p>
            </p:txBody>
          </p:sp>
          <p:sp>
            <p:nvSpPr>
              <p:cNvPr id="53266" name="Oval 18"/>
              <p:cNvSpPr>
                <a:spLocks noChangeArrowheads="1"/>
              </p:cNvSpPr>
              <p:nvPr/>
            </p:nvSpPr>
            <p:spPr bwMode="auto">
              <a:xfrm>
                <a:off x="1440" y="528"/>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V3</a:t>
                </a:r>
              </a:p>
            </p:txBody>
          </p:sp>
          <p:sp>
            <p:nvSpPr>
              <p:cNvPr id="53267" name="Oval 19"/>
              <p:cNvSpPr>
                <a:spLocks noChangeArrowheads="1"/>
              </p:cNvSpPr>
              <p:nvPr/>
            </p:nvSpPr>
            <p:spPr bwMode="auto">
              <a:xfrm>
                <a:off x="432"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V2</a:t>
                </a:r>
              </a:p>
            </p:txBody>
          </p:sp>
          <p:sp>
            <p:nvSpPr>
              <p:cNvPr id="53268" name="Oval 20"/>
              <p:cNvSpPr>
                <a:spLocks noChangeArrowheads="1"/>
              </p:cNvSpPr>
              <p:nvPr/>
            </p:nvSpPr>
            <p:spPr bwMode="auto">
              <a:xfrm>
                <a:off x="720" y="105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V5</a:t>
                </a:r>
              </a:p>
            </p:txBody>
          </p:sp>
          <p:sp>
            <p:nvSpPr>
              <p:cNvPr id="53269" name="Oval 21"/>
              <p:cNvSpPr>
                <a:spLocks noChangeArrowheads="1"/>
              </p:cNvSpPr>
              <p:nvPr/>
            </p:nvSpPr>
            <p:spPr bwMode="auto">
              <a:xfrm>
                <a:off x="0" y="100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V4</a:t>
                </a:r>
              </a:p>
            </p:txBody>
          </p:sp>
          <p:sp>
            <p:nvSpPr>
              <p:cNvPr id="53270" name="Oval 22"/>
              <p:cNvSpPr>
                <a:spLocks noChangeArrowheads="1"/>
              </p:cNvSpPr>
              <p:nvPr/>
            </p:nvSpPr>
            <p:spPr bwMode="auto">
              <a:xfrm>
                <a:off x="1200"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V6</a:t>
                </a:r>
              </a:p>
            </p:txBody>
          </p:sp>
          <p:sp>
            <p:nvSpPr>
              <p:cNvPr id="53271" name="Oval 23"/>
              <p:cNvSpPr>
                <a:spLocks noChangeArrowheads="1"/>
              </p:cNvSpPr>
              <p:nvPr/>
            </p:nvSpPr>
            <p:spPr bwMode="auto">
              <a:xfrm>
                <a:off x="1776"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V7</a:t>
                </a:r>
              </a:p>
            </p:txBody>
          </p:sp>
          <p:sp>
            <p:nvSpPr>
              <p:cNvPr id="53272" name="Oval 24"/>
              <p:cNvSpPr>
                <a:spLocks noChangeArrowheads="1"/>
              </p:cNvSpPr>
              <p:nvPr/>
            </p:nvSpPr>
            <p:spPr bwMode="auto">
              <a:xfrm>
                <a:off x="960" y="150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V8</a:t>
                </a:r>
              </a:p>
            </p:txBody>
          </p:sp>
        </p:grpSp>
      </p:grpSp>
      <p:sp>
        <p:nvSpPr>
          <p:cNvPr id="25"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图的遍历</a:t>
            </a:r>
          </a:p>
        </p:txBody>
      </p:sp>
      <p:sp>
        <p:nvSpPr>
          <p:cNvPr id="4" name="文本框 3">
            <a:extLst>
              <a:ext uri="{FF2B5EF4-FFF2-40B4-BE49-F238E27FC236}">
                <a16:creationId xmlns:a16="http://schemas.microsoft.com/office/drawing/2014/main" id="{2104F69A-F7BE-C9DD-5B4A-79E914677998}"/>
              </a:ext>
            </a:extLst>
          </p:cNvPr>
          <p:cNvSpPr txBox="1"/>
          <p:nvPr/>
        </p:nvSpPr>
        <p:spPr>
          <a:xfrm>
            <a:off x="1312434" y="2642159"/>
            <a:ext cx="739286" cy="430887"/>
          </a:xfrm>
          <a:prstGeom prst="rect">
            <a:avLst/>
          </a:prstGeom>
          <a:noFill/>
        </p:spPr>
        <p:txBody>
          <a:bodyPr wrap="square" lIns="0" tIns="0" rIns="0" bIns="0" rtlCol="0">
            <a:spAutoFit/>
          </a:bodyPr>
          <a:lstStyle/>
          <a:p>
            <a:r>
              <a:rPr lang="en-US" altLang="zh-CN" sz="2800" b="0" i="0" dirty="0"/>
              <a:t>V1</a:t>
            </a:r>
            <a:endParaRPr lang="zh-CN" altLang="en-US" sz="2800" b="0" i="0" dirty="0"/>
          </a:p>
        </p:txBody>
      </p:sp>
      <p:sp>
        <p:nvSpPr>
          <p:cNvPr id="5" name="Oval 17">
            <a:extLst>
              <a:ext uri="{FF2B5EF4-FFF2-40B4-BE49-F238E27FC236}">
                <a16:creationId xmlns:a16="http://schemas.microsoft.com/office/drawing/2014/main" id="{6B45B257-64EE-279B-87E4-413EFDDDDC0F}"/>
              </a:ext>
            </a:extLst>
          </p:cNvPr>
          <p:cNvSpPr>
            <a:spLocks noChangeArrowheads="1"/>
          </p:cNvSpPr>
          <p:nvPr/>
        </p:nvSpPr>
        <p:spPr bwMode="auto">
          <a:xfrm>
            <a:off x="4652994" y="3585932"/>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V1</a:t>
            </a:r>
          </a:p>
        </p:txBody>
      </p:sp>
      <p:sp>
        <p:nvSpPr>
          <p:cNvPr id="6" name="文本框 5">
            <a:extLst>
              <a:ext uri="{FF2B5EF4-FFF2-40B4-BE49-F238E27FC236}">
                <a16:creationId xmlns:a16="http://schemas.microsoft.com/office/drawing/2014/main" id="{5C085B52-8557-C442-3A61-0D7F3897924A}"/>
              </a:ext>
            </a:extLst>
          </p:cNvPr>
          <p:cNvSpPr txBox="1"/>
          <p:nvPr/>
        </p:nvSpPr>
        <p:spPr>
          <a:xfrm>
            <a:off x="1900760" y="2664554"/>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V2</a:t>
            </a:r>
            <a:endParaRPr lang="zh-CN" altLang="en-US" sz="2800" b="0" i="0" dirty="0"/>
          </a:p>
        </p:txBody>
      </p:sp>
      <p:sp>
        <p:nvSpPr>
          <p:cNvPr id="7" name="Oval 17">
            <a:extLst>
              <a:ext uri="{FF2B5EF4-FFF2-40B4-BE49-F238E27FC236}">
                <a16:creationId xmlns:a16="http://schemas.microsoft.com/office/drawing/2014/main" id="{AA9B86D2-105A-FF8B-AFB5-057577371CEE}"/>
              </a:ext>
            </a:extLst>
          </p:cNvPr>
          <p:cNvSpPr>
            <a:spLocks noChangeArrowheads="1"/>
          </p:cNvSpPr>
          <p:nvPr/>
        </p:nvSpPr>
        <p:spPr bwMode="auto">
          <a:xfrm>
            <a:off x="3890994" y="4336387"/>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V2</a:t>
            </a:r>
          </a:p>
        </p:txBody>
      </p:sp>
      <p:sp>
        <p:nvSpPr>
          <p:cNvPr id="8" name="Oval 17">
            <a:extLst>
              <a:ext uri="{FF2B5EF4-FFF2-40B4-BE49-F238E27FC236}">
                <a16:creationId xmlns:a16="http://schemas.microsoft.com/office/drawing/2014/main" id="{41FE4D99-7C7E-DE57-91CC-37DE4B97C2A2}"/>
              </a:ext>
            </a:extLst>
          </p:cNvPr>
          <p:cNvSpPr>
            <a:spLocks noChangeArrowheads="1"/>
          </p:cNvSpPr>
          <p:nvPr/>
        </p:nvSpPr>
        <p:spPr bwMode="auto">
          <a:xfrm>
            <a:off x="3200695" y="5175280"/>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V4</a:t>
            </a:r>
          </a:p>
        </p:txBody>
      </p:sp>
      <p:sp>
        <p:nvSpPr>
          <p:cNvPr id="9" name="文本框 8">
            <a:extLst>
              <a:ext uri="{FF2B5EF4-FFF2-40B4-BE49-F238E27FC236}">
                <a16:creationId xmlns:a16="http://schemas.microsoft.com/office/drawing/2014/main" id="{2CAD0C1D-884A-4ADA-840B-5073676CB24D}"/>
              </a:ext>
            </a:extLst>
          </p:cNvPr>
          <p:cNvSpPr txBox="1"/>
          <p:nvPr/>
        </p:nvSpPr>
        <p:spPr>
          <a:xfrm>
            <a:off x="2848782" y="2640302"/>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V4</a:t>
            </a:r>
            <a:endParaRPr lang="zh-CN" altLang="en-US" sz="2800" b="0" i="0" dirty="0"/>
          </a:p>
        </p:txBody>
      </p:sp>
      <p:sp>
        <p:nvSpPr>
          <p:cNvPr id="10" name="文本框 9">
            <a:extLst>
              <a:ext uri="{FF2B5EF4-FFF2-40B4-BE49-F238E27FC236}">
                <a16:creationId xmlns:a16="http://schemas.microsoft.com/office/drawing/2014/main" id="{7A010202-A4DB-CDD2-729F-CAA3E5AD9B64}"/>
              </a:ext>
            </a:extLst>
          </p:cNvPr>
          <p:cNvSpPr txBox="1"/>
          <p:nvPr/>
        </p:nvSpPr>
        <p:spPr>
          <a:xfrm>
            <a:off x="3714138" y="2650111"/>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V8</a:t>
            </a:r>
            <a:endParaRPr lang="zh-CN" altLang="en-US" sz="2800" b="0" i="0" dirty="0"/>
          </a:p>
        </p:txBody>
      </p:sp>
      <p:sp>
        <p:nvSpPr>
          <p:cNvPr id="11" name="文本框 10">
            <a:extLst>
              <a:ext uri="{FF2B5EF4-FFF2-40B4-BE49-F238E27FC236}">
                <a16:creationId xmlns:a16="http://schemas.microsoft.com/office/drawing/2014/main" id="{24FD5BD8-C3B7-9B12-5D3E-78C2EDBE7142}"/>
              </a:ext>
            </a:extLst>
          </p:cNvPr>
          <p:cNvSpPr txBox="1"/>
          <p:nvPr/>
        </p:nvSpPr>
        <p:spPr>
          <a:xfrm>
            <a:off x="4564522" y="2650110"/>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V5</a:t>
            </a:r>
            <a:endParaRPr lang="zh-CN" altLang="en-US" sz="2800" b="0" i="0" dirty="0"/>
          </a:p>
        </p:txBody>
      </p:sp>
      <p:sp>
        <p:nvSpPr>
          <p:cNvPr id="12" name="文本框 11">
            <a:extLst>
              <a:ext uri="{FF2B5EF4-FFF2-40B4-BE49-F238E27FC236}">
                <a16:creationId xmlns:a16="http://schemas.microsoft.com/office/drawing/2014/main" id="{C9E35B63-223D-4C36-E8C1-863EB6F25F32}"/>
              </a:ext>
            </a:extLst>
          </p:cNvPr>
          <p:cNvSpPr txBox="1"/>
          <p:nvPr/>
        </p:nvSpPr>
        <p:spPr>
          <a:xfrm>
            <a:off x="5466738" y="2636912"/>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V3</a:t>
            </a:r>
            <a:endParaRPr lang="zh-CN" altLang="en-US" sz="2800" b="0" i="0" dirty="0"/>
          </a:p>
        </p:txBody>
      </p:sp>
      <p:sp>
        <p:nvSpPr>
          <p:cNvPr id="13" name="文本框 12">
            <a:extLst>
              <a:ext uri="{FF2B5EF4-FFF2-40B4-BE49-F238E27FC236}">
                <a16:creationId xmlns:a16="http://schemas.microsoft.com/office/drawing/2014/main" id="{E3379F90-3BD4-EC16-B797-C0A394245B2B}"/>
              </a:ext>
            </a:extLst>
          </p:cNvPr>
          <p:cNvSpPr txBox="1"/>
          <p:nvPr/>
        </p:nvSpPr>
        <p:spPr>
          <a:xfrm>
            <a:off x="6280262" y="2636912"/>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V6</a:t>
            </a:r>
            <a:endParaRPr lang="zh-CN" altLang="en-US" sz="2800" b="0" i="0" dirty="0"/>
          </a:p>
        </p:txBody>
      </p:sp>
      <p:sp>
        <p:nvSpPr>
          <p:cNvPr id="14" name="文本框 13">
            <a:extLst>
              <a:ext uri="{FF2B5EF4-FFF2-40B4-BE49-F238E27FC236}">
                <a16:creationId xmlns:a16="http://schemas.microsoft.com/office/drawing/2014/main" id="{BA5C03DC-3532-25A6-F64F-6AFCD5ED33F2}"/>
              </a:ext>
            </a:extLst>
          </p:cNvPr>
          <p:cNvSpPr txBox="1"/>
          <p:nvPr/>
        </p:nvSpPr>
        <p:spPr>
          <a:xfrm>
            <a:off x="7103800" y="2624137"/>
            <a:ext cx="1015056" cy="430887"/>
          </a:xfrm>
          <a:prstGeom prst="rect">
            <a:avLst/>
          </a:prstGeom>
          <a:noFill/>
        </p:spPr>
        <p:txBody>
          <a:bodyPr wrap="square" lIns="0" tIns="0" rIns="0" bIns="0" rtlCol="0">
            <a:spAutoFit/>
          </a:bodyPr>
          <a:lstStyle/>
          <a:p>
            <a:r>
              <a:rPr lang="zh-CN" altLang="en-US" sz="2800" b="0" i="0" dirty="0"/>
              <a:t>、</a:t>
            </a:r>
            <a:r>
              <a:rPr lang="en-US" altLang="zh-CN" sz="2800" b="0" i="0" dirty="0"/>
              <a:t>V7</a:t>
            </a:r>
            <a:endParaRPr lang="zh-CN" altLang="en-US" sz="2800" b="0" i="0" dirty="0"/>
          </a:p>
        </p:txBody>
      </p:sp>
      <p:sp>
        <p:nvSpPr>
          <p:cNvPr id="15" name="Oval 17">
            <a:extLst>
              <a:ext uri="{FF2B5EF4-FFF2-40B4-BE49-F238E27FC236}">
                <a16:creationId xmlns:a16="http://schemas.microsoft.com/office/drawing/2014/main" id="{873301C4-941A-270E-783C-1E8B9F39B01E}"/>
              </a:ext>
            </a:extLst>
          </p:cNvPr>
          <p:cNvSpPr>
            <a:spLocks noChangeArrowheads="1"/>
          </p:cNvSpPr>
          <p:nvPr/>
        </p:nvSpPr>
        <p:spPr bwMode="auto">
          <a:xfrm>
            <a:off x="4729194" y="5966300"/>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V8</a:t>
            </a:r>
          </a:p>
        </p:txBody>
      </p:sp>
      <p:sp>
        <p:nvSpPr>
          <p:cNvPr id="16" name="Oval 17">
            <a:extLst>
              <a:ext uri="{FF2B5EF4-FFF2-40B4-BE49-F238E27FC236}">
                <a16:creationId xmlns:a16="http://schemas.microsoft.com/office/drawing/2014/main" id="{DB51B5C7-2787-3335-D7F6-43AAACE6FA19}"/>
              </a:ext>
            </a:extLst>
          </p:cNvPr>
          <p:cNvSpPr>
            <a:spLocks noChangeArrowheads="1"/>
          </p:cNvSpPr>
          <p:nvPr/>
        </p:nvSpPr>
        <p:spPr bwMode="auto">
          <a:xfrm>
            <a:off x="4343695" y="5261127"/>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V5</a:t>
            </a:r>
          </a:p>
        </p:txBody>
      </p:sp>
      <p:sp>
        <p:nvSpPr>
          <p:cNvPr id="17" name="Oval 17">
            <a:extLst>
              <a:ext uri="{FF2B5EF4-FFF2-40B4-BE49-F238E27FC236}">
                <a16:creationId xmlns:a16="http://schemas.microsoft.com/office/drawing/2014/main" id="{0E444B81-DC24-1502-180B-677FD59E987F}"/>
              </a:ext>
            </a:extLst>
          </p:cNvPr>
          <p:cNvSpPr>
            <a:spLocks noChangeArrowheads="1"/>
          </p:cNvSpPr>
          <p:nvPr/>
        </p:nvSpPr>
        <p:spPr bwMode="auto">
          <a:xfrm>
            <a:off x="5483760" y="4412931"/>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V3</a:t>
            </a:r>
          </a:p>
        </p:txBody>
      </p:sp>
      <p:sp>
        <p:nvSpPr>
          <p:cNvPr id="18" name="Oval 17">
            <a:extLst>
              <a:ext uri="{FF2B5EF4-FFF2-40B4-BE49-F238E27FC236}">
                <a16:creationId xmlns:a16="http://schemas.microsoft.com/office/drawing/2014/main" id="{51A0AC91-BAC4-EC8A-2755-E9AAB75D2C98}"/>
              </a:ext>
            </a:extLst>
          </p:cNvPr>
          <p:cNvSpPr>
            <a:spLocks noChangeArrowheads="1"/>
          </p:cNvSpPr>
          <p:nvPr/>
        </p:nvSpPr>
        <p:spPr bwMode="auto">
          <a:xfrm>
            <a:off x="5105695" y="5261126"/>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V6</a:t>
            </a:r>
          </a:p>
        </p:txBody>
      </p:sp>
      <p:sp>
        <p:nvSpPr>
          <p:cNvPr id="19" name="Oval 17">
            <a:extLst>
              <a:ext uri="{FF2B5EF4-FFF2-40B4-BE49-F238E27FC236}">
                <a16:creationId xmlns:a16="http://schemas.microsoft.com/office/drawing/2014/main" id="{70A089B6-3EF5-302E-5F47-CEADF71576CF}"/>
              </a:ext>
            </a:extLst>
          </p:cNvPr>
          <p:cNvSpPr>
            <a:spLocks noChangeArrowheads="1"/>
          </p:cNvSpPr>
          <p:nvPr/>
        </p:nvSpPr>
        <p:spPr bwMode="auto">
          <a:xfrm>
            <a:off x="6020095" y="5250337"/>
            <a:ext cx="457200" cy="430213"/>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V7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animBg="1"/>
      <p:bldP spid="9" grpId="0"/>
      <p:bldP spid="10" grpId="0"/>
      <p:bldP spid="11" grpId="0"/>
      <p:bldP spid="12" grpId="0"/>
      <p:bldP spid="13" grpId="0"/>
      <p:bldP spid="14" grpId="0"/>
      <p:bldP spid="15" grpId="0" animBg="1"/>
      <p:bldP spid="16" grpId="0" animBg="1"/>
      <p:bldP spid="17" grpId="0" animBg="1"/>
      <p:bldP spid="18" grpId="0" animBg="1"/>
      <p:bldP spid="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28670" y="1142984"/>
            <a:ext cx="7543800" cy="685800"/>
          </a:xfrm>
        </p:spPr>
        <p:txBody>
          <a:bodyPr/>
          <a:lstStyle/>
          <a:p>
            <a:pPr algn="l" eaLnBrk="1" hangingPunct="1"/>
            <a:r>
              <a:rPr lang="zh-CN" altLang="en-US" sz="3200" dirty="0">
                <a:latin typeface="黑体" pitchFamily="49" charset="-122"/>
                <a:ea typeface="黑体" pitchFamily="49" charset="-122"/>
              </a:rPr>
              <a:t>三、广度优先搜索(</a:t>
            </a:r>
            <a:r>
              <a:rPr lang="en-US" altLang="zh-CN" sz="3200" dirty="0">
                <a:latin typeface="黑体" pitchFamily="49" charset="-122"/>
                <a:ea typeface="黑体" pitchFamily="49" charset="-122"/>
              </a:rPr>
              <a:t>BFS)</a:t>
            </a:r>
          </a:p>
        </p:txBody>
      </p:sp>
      <p:sp>
        <p:nvSpPr>
          <p:cNvPr id="5427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559E7339-17A4-48E8-92BA-50A83E32AE96}" type="slidenum">
              <a:rPr lang="zh-CN" altLang="en-US"/>
              <a:pPr algn="r" eaLnBrk="1" hangingPunct="1">
                <a:spcBef>
                  <a:spcPct val="50000"/>
                </a:spcBef>
                <a:buFont typeface="Arial" pitchFamily="34" charset="0"/>
                <a:buNone/>
              </a:pPr>
              <a:t>49</a:t>
            </a:fld>
            <a:endParaRPr lang="en-US" altLang="zh-CN"/>
          </a:p>
        </p:txBody>
      </p:sp>
      <p:sp>
        <p:nvSpPr>
          <p:cNvPr id="54277" name="Rectangle 5"/>
          <p:cNvSpPr>
            <a:spLocks noGrp="1" noChangeArrowheads="1"/>
          </p:cNvSpPr>
          <p:nvPr>
            <p:ph type="body" idx="1"/>
          </p:nvPr>
        </p:nvSpPr>
        <p:spPr>
          <a:xfrm>
            <a:off x="595346" y="1962168"/>
            <a:ext cx="8334372" cy="2824154"/>
          </a:xfrm>
        </p:spPr>
        <p:txBody>
          <a:bodyPr/>
          <a:lstStyle/>
          <a:p>
            <a:pPr eaLnBrk="1" hangingPunct="1">
              <a:lnSpc>
                <a:spcPct val="90000"/>
              </a:lnSpc>
              <a:spcBef>
                <a:spcPct val="60000"/>
              </a:spcBef>
            </a:pPr>
            <a:r>
              <a:rPr lang="zh-CN" altLang="en-US" dirty="0">
                <a:latin typeface="黑体" pitchFamily="49" charset="-122"/>
                <a:ea typeface="黑体" pitchFamily="49" charset="-122"/>
              </a:rPr>
              <a:t>广度优先搜索(</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是一种分层搜索方法，同树的</a:t>
            </a:r>
            <a:r>
              <a:rPr lang="zh-CN" altLang="en-US" dirty="0">
                <a:solidFill>
                  <a:srgbClr val="0070C0"/>
                </a:solidFill>
                <a:latin typeface="黑体" pitchFamily="49" charset="-122"/>
                <a:ea typeface="黑体" pitchFamily="49" charset="-122"/>
              </a:rPr>
              <a:t>层次遍历</a:t>
            </a:r>
          </a:p>
          <a:p>
            <a:pPr eaLnBrk="1" hangingPunct="1">
              <a:lnSpc>
                <a:spcPct val="90000"/>
              </a:lnSpc>
              <a:spcBef>
                <a:spcPct val="60000"/>
              </a:spcBef>
            </a:pPr>
            <a:r>
              <a:rPr lang="en-US" altLang="zh-CN" dirty="0">
                <a:latin typeface="黑体" pitchFamily="49" charset="-122"/>
                <a:ea typeface="黑体" pitchFamily="49" charset="-122"/>
              </a:rPr>
              <a:t>BFS</a:t>
            </a:r>
            <a:r>
              <a:rPr lang="zh-CN" altLang="en-US" dirty="0">
                <a:latin typeface="黑体" pitchFamily="49" charset="-122"/>
                <a:ea typeface="黑体" pitchFamily="49" charset="-122"/>
              </a:rPr>
              <a:t>每向前走一步可能访问一批顶点, 不存在往回退的情况</a:t>
            </a:r>
          </a:p>
          <a:p>
            <a:pPr eaLnBrk="1" hangingPunct="1">
              <a:lnSpc>
                <a:spcPct val="90000"/>
              </a:lnSpc>
              <a:spcBef>
                <a:spcPct val="60000"/>
              </a:spcBef>
            </a:pPr>
            <a:r>
              <a:rPr lang="en-US" altLang="zh-CN" dirty="0">
                <a:latin typeface="黑体" pitchFamily="49" charset="-122"/>
                <a:ea typeface="黑体" pitchFamily="49" charset="-122"/>
              </a:rPr>
              <a:t>BFS</a:t>
            </a:r>
            <a:r>
              <a:rPr lang="zh-CN" altLang="en-US" dirty="0">
                <a:latin typeface="黑体" pitchFamily="49" charset="-122"/>
                <a:ea typeface="黑体" pitchFamily="49" charset="-122"/>
              </a:rPr>
              <a:t>不是一个递归的过程。</a:t>
            </a:r>
          </a:p>
        </p:txBody>
      </p:sp>
      <p:sp>
        <p:nvSpPr>
          <p:cNvPr id="7"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图的遍历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28670" y="1123968"/>
            <a:ext cx="5715000" cy="685800"/>
          </a:xfrm>
        </p:spPr>
        <p:txBody>
          <a:bodyPr/>
          <a:lstStyle/>
          <a:p>
            <a:pPr algn="l" eaLnBrk="1" hangingPunct="1"/>
            <a:r>
              <a:rPr lang="zh-CN" altLang="en-US" sz="3200" dirty="0">
                <a:latin typeface="黑体" pitchFamily="49" charset="-122"/>
                <a:ea typeface="黑体" pitchFamily="49" charset="-122"/>
              </a:rPr>
              <a:t>二、无向图</a:t>
            </a:r>
            <a:endParaRPr lang="en-US" altLang="zh-CN" sz="3200" dirty="0">
              <a:latin typeface="黑体" pitchFamily="49" charset="-122"/>
              <a:ea typeface="黑体" pitchFamily="49" charset="-122"/>
            </a:endParaRPr>
          </a:p>
        </p:txBody>
      </p:sp>
      <p:sp>
        <p:nvSpPr>
          <p:cNvPr id="9221" name="Rectangle 5"/>
          <p:cNvSpPr>
            <a:spLocks noGrp="1" noChangeArrowheads="1"/>
          </p:cNvSpPr>
          <p:nvPr>
            <p:ph type="body" idx="1"/>
          </p:nvPr>
        </p:nvSpPr>
        <p:spPr>
          <a:xfrm>
            <a:off x="452470" y="1962168"/>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邻接点：如果(</a:t>
            </a:r>
            <a:r>
              <a:rPr lang="en-US" altLang="zh-CN" dirty="0" err="1">
                <a:latin typeface="黑体" pitchFamily="49" charset="-122"/>
                <a:ea typeface="黑体" pitchFamily="49" charset="-122"/>
              </a:rPr>
              <a:t>x,y</a:t>
            </a:r>
            <a:r>
              <a:rPr lang="en-US" altLang="zh-CN" dirty="0">
                <a:latin typeface="黑体" pitchFamily="49" charset="-122"/>
                <a:ea typeface="黑体" pitchFamily="49" charset="-122"/>
              </a:rPr>
              <a:t>)</a:t>
            </a:r>
            <a:r>
              <a:rPr lang="zh-CN" altLang="en-US" dirty="0">
                <a:latin typeface="黑体" pitchFamily="49" charset="-122"/>
                <a:ea typeface="黑体" pitchFamily="49" charset="-122"/>
                <a:sym typeface="Symbol" pitchFamily="18" charset="2"/>
              </a:rPr>
              <a:t></a:t>
            </a:r>
            <a:r>
              <a:rPr lang="en-US" altLang="zh-CN" dirty="0">
                <a:latin typeface="黑体" pitchFamily="49" charset="-122"/>
                <a:ea typeface="黑体" pitchFamily="49" charset="-122"/>
                <a:sym typeface="Symbol" pitchFamily="18" charset="2"/>
              </a:rPr>
              <a:t>E,</a:t>
            </a:r>
            <a:r>
              <a:rPr lang="zh-CN" altLang="en-US" dirty="0">
                <a:latin typeface="黑体" pitchFamily="49" charset="-122"/>
                <a:ea typeface="黑体" pitchFamily="49" charset="-122"/>
                <a:sym typeface="Symbol" pitchFamily="18" charset="2"/>
              </a:rPr>
              <a:t>称</a:t>
            </a:r>
            <a:r>
              <a:rPr lang="en-US" altLang="zh-CN" dirty="0" err="1">
                <a:latin typeface="黑体" pitchFamily="49" charset="-122"/>
                <a:ea typeface="黑体" pitchFamily="49" charset="-122"/>
                <a:sym typeface="Symbol" pitchFamily="18" charset="2"/>
              </a:rPr>
              <a:t>x,y</a:t>
            </a:r>
            <a:r>
              <a:rPr lang="zh-CN" altLang="en-US" dirty="0">
                <a:latin typeface="黑体" pitchFamily="49" charset="-122"/>
                <a:ea typeface="黑体" pitchFamily="49" charset="-122"/>
                <a:sym typeface="Symbol" pitchFamily="18" charset="2"/>
              </a:rPr>
              <a:t>互为邻接点，即</a:t>
            </a:r>
            <a:r>
              <a:rPr lang="en-US" altLang="zh-CN" dirty="0" err="1">
                <a:latin typeface="黑体" pitchFamily="49" charset="-122"/>
                <a:ea typeface="黑体" pitchFamily="49" charset="-122"/>
                <a:sym typeface="Symbol" pitchFamily="18" charset="2"/>
              </a:rPr>
              <a:t>x,y</a:t>
            </a:r>
            <a:r>
              <a:rPr lang="zh-CN" altLang="en-US" dirty="0">
                <a:latin typeface="黑体" pitchFamily="49" charset="-122"/>
                <a:ea typeface="黑体" pitchFamily="49" charset="-122"/>
                <a:sym typeface="Symbol" pitchFamily="18" charset="2"/>
              </a:rPr>
              <a:t>相邻接</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依附：边(</a:t>
            </a:r>
            <a:r>
              <a:rPr lang="en-US" altLang="zh-CN" dirty="0" err="1">
                <a:latin typeface="黑体" pitchFamily="49" charset="-122"/>
                <a:ea typeface="黑体" pitchFamily="49" charset="-122"/>
                <a:sym typeface="Symbol" pitchFamily="18" charset="2"/>
              </a:rPr>
              <a:t>x,y</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sym typeface="Symbol" pitchFamily="18" charset="2"/>
              </a:rPr>
              <a:t>依附于顶点</a:t>
            </a:r>
            <a:r>
              <a:rPr lang="en-US" altLang="zh-CN" dirty="0" err="1">
                <a:latin typeface="黑体" pitchFamily="49" charset="-122"/>
                <a:ea typeface="黑体" pitchFamily="49" charset="-122"/>
                <a:sym typeface="Symbol" pitchFamily="18" charset="2"/>
              </a:rPr>
              <a:t>x,y</a:t>
            </a:r>
            <a:endParaRPr lang="en-US" altLang="zh-CN" dirty="0">
              <a:latin typeface="黑体" pitchFamily="49" charset="-122"/>
              <a:ea typeface="黑体" pitchFamily="49" charset="-122"/>
              <a:sym typeface="Symbol" pitchFamily="18" charset="2"/>
            </a:endParaRP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相关联：边(</a:t>
            </a:r>
            <a:r>
              <a:rPr lang="en-US" altLang="zh-CN" dirty="0" err="1">
                <a:latin typeface="黑体" pitchFamily="49" charset="-122"/>
                <a:ea typeface="黑体" pitchFamily="49" charset="-122"/>
                <a:sym typeface="Symbol" pitchFamily="18" charset="2"/>
              </a:rPr>
              <a:t>x,y</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sym typeface="Symbol" pitchFamily="18" charset="2"/>
              </a:rPr>
              <a:t>与</a:t>
            </a:r>
            <a:r>
              <a:rPr lang="en-US" altLang="zh-CN" dirty="0" err="1">
                <a:latin typeface="黑体" pitchFamily="49" charset="-122"/>
                <a:ea typeface="黑体" pitchFamily="49" charset="-122"/>
                <a:sym typeface="Symbol" pitchFamily="18" charset="2"/>
              </a:rPr>
              <a:t>x,y</a:t>
            </a:r>
            <a:r>
              <a:rPr lang="zh-CN" altLang="en-US" dirty="0">
                <a:latin typeface="黑体" pitchFamily="49" charset="-122"/>
                <a:ea typeface="黑体" pitchFamily="49" charset="-122"/>
                <a:sym typeface="Symbol" pitchFamily="18" charset="2"/>
              </a:rPr>
              <a:t>相关联</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顶点的度：和顶点相关联的边的数目，记为</a:t>
            </a:r>
            <a:r>
              <a:rPr lang="en-US" altLang="zh-CN" dirty="0">
                <a:latin typeface="黑体" pitchFamily="49" charset="-122"/>
                <a:ea typeface="黑体" pitchFamily="49" charset="-122"/>
                <a:sym typeface="Symbol" pitchFamily="18" charset="2"/>
              </a:rPr>
              <a:t>TD(x)</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5786446" y="4429132"/>
            <a:ext cx="2895600" cy="2286000"/>
            <a:chOff x="0" y="0"/>
            <a:chExt cx="1824" cy="1440"/>
          </a:xfrm>
        </p:grpSpPr>
        <p:sp>
          <p:nvSpPr>
            <p:cNvPr id="9224" name="Line 8"/>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i="0"/>
            </a:p>
          </p:txBody>
        </p:sp>
        <p:sp>
          <p:nvSpPr>
            <p:cNvPr id="9225" name="Line 9"/>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i="0"/>
            </a:p>
          </p:txBody>
        </p:sp>
        <p:sp>
          <p:nvSpPr>
            <p:cNvPr id="9226" name="Line 10"/>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9227" name="Line 11"/>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9228" name="Line 12"/>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9229" name="Line 13"/>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9230" name="Line 14"/>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9231" name="Line 15"/>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i="0"/>
            </a:p>
          </p:txBody>
        </p:sp>
        <p:sp>
          <p:nvSpPr>
            <p:cNvPr id="9232" name="Line 16"/>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9233" name="Line 17"/>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3" name="Group 18"/>
            <p:cNvGrpSpPr>
              <a:grpSpLocks/>
            </p:cNvGrpSpPr>
            <p:nvPr/>
          </p:nvGrpSpPr>
          <p:grpSpPr bwMode="auto">
            <a:xfrm>
              <a:off x="0" y="0"/>
              <a:ext cx="1824" cy="1440"/>
              <a:chOff x="0" y="0"/>
              <a:chExt cx="1824" cy="1440"/>
            </a:xfrm>
          </p:grpSpPr>
          <p:sp>
            <p:nvSpPr>
              <p:cNvPr id="9235" name="Oval 19"/>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9236" name="Oval 20"/>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9237" name="Oval 21"/>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9238" name="Oval 22"/>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9239" name="Oval 23"/>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9240" name="Oval 24"/>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25"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
        <p:nvSpPr>
          <p:cNvPr id="4" name="文本框 3">
            <a:extLst>
              <a:ext uri="{FF2B5EF4-FFF2-40B4-BE49-F238E27FC236}">
                <a16:creationId xmlns:a16="http://schemas.microsoft.com/office/drawing/2014/main" id="{B2B3685C-C864-4047-8A64-316A0F86C988}"/>
              </a:ext>
            </a:extLst>
          </p:cNvPr>
          <p:cNvSpPr txBox="1"/>
          <p:nvPr/>
        </p:nvSpPr>
        <p:spPr>
          <a:xfrm>
            <a:off x="605453" y="4717719"/>
            <a:ext cx="3822532" cy="523220"/>
          </a:xfrm>
          <a:prstGeom prst="rect">
            <a:avLst/>
          </a:prstGeom>
          <a:noFill/>
        </p:spPr>
        <p:txBody>
          <a:bodyPr wrap="square" rtlCol="0">
            <a:spAutoFit/>
          </a:bodyPr>
          <a:lstStyle/>
          <a:p>
            <a:r>
              <a:rPr lang="zh-CN" altLang="en-US" sz="2800" b="0" i="0" dirty="0">
                <a:latin typeface="黑体" pitchFamily="49" charset="-122"/>
                <a:ea typeface="黑体" pitchFamily="49" charset="-122"/>
              </a:rPr>
              <a:t>右图顶点的度分别为：</a:t>
            </a:r>
          </a:p>
        </p:txBody>
      </p:sp>
      <p:sp>
        <p:nvSpPr>
          <p:cNvPr id="24" name="文本框 23">
            <a:extLst>
              <a:ext uri="{FF2B5EF4-FFF2-40B4-BE49-F238E27FC236}">
                <a16:creationId xmlns:a16="http://schemas.microsoft.com/office/drawing/2014/main" id="{170F55F9-6AE2-476D-A26C-910066724E14}"/>
              </a:ext>
            </a:extLst>
          </p:cNvPr>
          <p:cNvSpPr txBox="1"/>
          <p:nvPr/>
        </p:nvSpPr>
        <p:spPr>
          <a:xfrm>
            <a:off x="633849" y="5715253"/>
            <a:ext cx="5000197" cy="954107"/>
          </a:xfrm>
          <a:prstGeom prst="rect">
            <a:avLst/>
          </a:prstGeom>
          <a:noFill/>
        </p:spPr>
        <p:txBody>
          <a:bodyPr wrap="square" rtlCol="0">
            <a:spAutoFit/>
          </a:bodyPr>
          <a:lstStyle/>
          <a:p>
            <a:r>
              <a:rPr lang="zh-CN" altLang="en-US" sz="2800" b="0" i="0" dirty="0">
                <a:latin typeface="黑体" pitchFamily="49" charset="-122"/>
                <a:ea typeface="黑体" pitchFamily="49" charset="-122"/>
              </a:rPr>
              <a:t>无向图顶点度之和为边数的两倍。</a:t>
            </a:r>
          </a:p>
        </p:txBody>
      </p:sp>
      <p:sp>
        <p:nvSpPr>
          <p:cNvPr id="5" name="文本框 4">
            <a:extLst>
              <a:ext uri="{FF2B5EF4-FFF2-40B4-BE49-F238E27FC236}">
                <a16:creationId xmlns:a16="http://schemas.microsoft.com/office/drawing/2014/main" id="{BDD23443-FB0A-9D85-833A-BD7AC6636288}"/>
              </a:ext>
            </a:extLst>
          </p:cNvPr>
          <p:cNvSpPr txBox="1"/>
          <p:nvPr/>
        </p:nvSpPr>
        <p:spPr>
          <a:xfrm>
            <a:off x="4089863" y="4705980"/>
            <a:ext cx="376222" cy="523220"/>
          </a:xfrm>
          <a:prstGeom prst="rect">
            <a:avLst/>
          </a:prstGeom>
          <a:noFill/>
        </p:spPr>
        <p:txBody>
          <a:bodyPr wrap="square" rtlCol="0">
            <a:spAutoFit/>
          </a:bodyPr>
          <a:lstStyle/>
          <a:p>
            <a:r>
              <a:rPr lang="en-US" altLang="zh-CN" sz="2800" b="0" i="0" dirty="0">
                <a:latin typeface="+mn-ea"/>
                <a:ea typeface="+mn-ea"/>
              </a:rPr>
              <a:t>3</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A93953AD-22D1-D6BB-7E7D-AF1174AF3795}"/>
              </a:ext>
            </a:extLst>
          </p:cNvPr>
          <p:cNvSpPr txBox="1"/>
          <p:nvPr/>
        </p:nvSpPr>
        <p:spPr>
          <a:xfrm>
            <a:off x="4474213" y="4690654"/>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4</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877DAA14-1435-15A1-1D2B-EC28D66806F4}"/>
              </a:ext>
            </a:extLst>
          </p:cNvPr>
          <p:cNvSpPr txBox="1"/>
          <p:nvPr/>
        </p:nvSpPr>
        <p:spPr>
          <a:xfrm>
            <a:off x="690554" y="5158122"/>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91691FF8-27AF-A35B-1062-DB10DAA9F052}"/>
              </a:ext>
            </a:extLst>
          </p:cNvPr>
          <p:cNvSpPr txBox="1"/>
          <p:nvPr/>
        </p:nvSpPr>
        <p:spPr>
          <a:xfrm>
            <a:off x="1453504" y="5166060"/>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4</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882313F7-2E1A-65EE-68D9-8BB40A405406}"/>
              </a:ext>
            </a:extLst>
          </p:cNvPr>
          <p:cNvSpPr txBox="1"/>
          <p:nvPr/>
        </p:nvSpPr>
        <p:spPr>
          <a:xfrm>
            <a:off x="2097139" y="5188080"/>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3</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4EE89B18-5489-6B1E-D4C6-125A1F9F5902}"/>
              </a:ext>
            </a:extLst>
          </p:cNvPr>
          <p:cNvSpPr txBox="1"/>
          <p:nvPr/>
        </p:nvSpPr>
        <p:spPr>
          <a:xfrm>
            <a:off x="2877833" y="5138028"/>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4</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5" grpId="0"/>
      <p:bldP spid="6" grpId="0"/>
      <p:bldP spid="7" grpId="0"/>
      <p:bldP spid="8"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28670" y="1142984"/>
            <a:ext cx="7543800" cy="685800"/>
          </a:xfrm>
        </p:spPr>
        <p:txBody>
          <a:bodyPr/>
          <a:lstStyle/>
          <a:p>
            <a:pPr algn="l" eaLnBrk="1" hangingPunct="1"/>
            <a:r>
              <a:rPr lang="zh-CN" altLang="en-US" sz="3200" dirty="0">
                <a:latin typeface="黑体" pitchFamily="49" charset="-122"/>
                <a:ea typeface="黑体" pitchFamily="49" charset="-122"/>
              </a:rPr>
              <a:t>三、广度优先搜索(</a:t>
            </a:r>
            <a:r>
              <a:rPr lang="en-US" altLang="zh-CN" sz="3200" dirty="0">
                <a:latin typeface="黑体" pitchFamily="49" charset="-122"/>
                <a:ea typeface="黑体" pitchFamily="49" charset="-122"/>
              </a:rPr>
              <a:t>BFS</a:t>
            </a:r>
            <a:r>
              <a:rPr lang="zh-CN" altLang="en-US" sz="3200" dirty="0">
                <a:latin typeface="黑体" pitchFamily="49" charset="-122"/>
                <a:ea typeface="黑体" pitchFamily="49" charset="-122"/>
              </a:rPr>
              <a:t>算法)</a:t>
            </a:r>
          </a:p>
        </p:txBody>
      </p:sp>
      <p:sp>
        <p:nvSpPr>
          <p:cNvPr id="5529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9AA743F-2F13-4704-9CD8-DB40FF3F4158}" type="slidenum">
              <a:rPr lang="zh-CN" altLang="en-US"/>
              <a:pPr algn="r" eaLnBrk="1" hangingPunct="1">
                <a:spcBef>
                  <a:spcPct val="50000"/>
                </a:spcBef>
                <a:buFont typeface="Arial" pitchFamily="34" charset="0"/>
                <a:buNone/>
              </a:pPr>
              <a:t>50</a:t>
            </a:fld>
            <a:endParaRPr lang="en-US" altLang="zh-CN"/>
          </a:p>
        </p:txBody>
      </p:sp>
      <p:sp>
        <p:nvSpPr>
          <p:cNvPr id="55301" name="Rectangle 5"/>
          <p:cNvSpPr>
            <a:spLocks noGrp="1" noChangeArrowheads="1"/>
          </p:cNvSpPr>
          <p:nvPr>
            <p:ph type="body" idx="1"/>
          </p:nvPr>
        </p:nvSpPr>
        <p:spPr>
          <a:xfrm>
            <a:off x="614394" y="1916599"/>
            <a:ext cx="8763000" cy="4038600"/>
          </a:xfrm>
        </p:spPr>
        <p:txBody>
          <a:bodyPr/>
          <a:lstStyle/>
          <a:p>
            <a:pPr eaLnBrk="1" hangingPunct="1">
              <a:lnSpc>
                <a:spcPct val="90000"/>
              </a:lnSpc>
              <a:spcBef>
                <a:spcPct val="30000"/>
              </a:spcBef>
            </a:pPr>
            <a:r>
              <a:rPr lang="zh-CN" altLang="en-US" sz="2800" dirty="0">
                <a:latin typeface="+mn-ea"/>
              </a:rPr>
              <a:t>所有顶点访问标志</a:t>
            </a:r>
            <a:r>
              <a:rPr lang="en-US" altLang="zh-CN" sz="2800" dirty="0">
                <a:latin typeface="+mn-ea"/>
              </a:rPr>
              <a:t>visited[]</a:t>
            </a:r>
            <a:r>
              <a:rPr lang="zh-CN" altLang="en-US" sz="2800" dirty="0">
                <a:latin typeface="+mn-ea"/>
              </a:rPr>
              <a:t>设置为</a:t>
            </a:r>
            <a:r>
              <a:rPr lang="en-US" altLang="zh-CN" sz="2800" dirty="0">
                <a:latin typeface="+mn-ea"/>
              </a:rPr>
              <a:t>FALSE</a:t>
            </a:r>
            <a:r>
              <a:rPr lang="zh-CN" altLang="en-US" sz="2800" dirty="0">
                <a:latin typeface="+mn-ea"/>
              </a:rPr>
              <a:t>。</a:t>
            </a:r>
            <a:endParaRPr lang="en-US" altLang="zh-CN" sz="2800" dirty="0">
              <a:latin typeface="+mn-ea"/>
            </a:endParaRPr>
          </a:p>
          <a:p>
            <a:pPr eaLnBrk="1" hangingPunct="1">
              <a:lnSpc>
                <a:spcPct val="90000"/>
              </a:lnSpc>
              <a:spcBef>
                <a:spcPct val="30000"/>
              </a:spcBef>
            </a:pPr>
            <a:r>
              <a:rPr lang="zh-CN" altLang="en-US" sz="2800" dirty="0">
                <a:latin typeface="+mn-ea"/>
              </a:rPr>
              <a:t>从某顶点</a:t>
            </a:r>
            <a:r>
              <a:rPr lang="en-US" altLang="zh-CN" sz="2800" dirty="0">
                <a:latin typeface="+mn-ea"/>
              </a:rPr>
              <a:t>v</a:t>
            </a:r>
            <a:r>
              <a:rPr lang="en-US" altLang="zh-CN" sz="2800" baseline="-25000" dirty="0">
                <a:latin typeface="+mn-ea"/>
              </a:rPr>
              <a:t>0</a:t>
            </a:r>
            <a:r>
              <a:rPr lang="zh-CN" altLang="en-US" sz="2800" dirty="0">
                <a:latin typeface="+mn-ea"/>
              </a:rPr>
              <a:t>开始，访问</a:t>
            </a:r>
            <a:r>
              <a:rPr lang="en-US" altLang="zh-CN" sz="2800" dirty="0">
                <a:latin typeface="+mn-ea"/>
              </a:rPr>
              <a:t>v</a:t>
            </a:r>
            <a:r>
              <a:rPr lang="en-US" altLang="zh-CN" sz="2800" baseline="-25000" dirty="0">
                <a:latin typeface="+mn-ea"/>
              </a:rPr>
              <a:t>0</a:t>
            </a:r>
            <a:r>
              <a:rPr lang="zh-CN" altLang="en-US" sz="2800" dirty="0">
                <a:latin typeface="+mn-ea"/>
              </a:rPr>
              <a:t>，</a:t>
            </a:r>
            <a:r>
              <a:rPr lang="en-US" altLang="zh-CN" sz="2800" dirty="0">
                <a:latin typeface="+mn-ea"/>
              </a:rPr>
              <a:t>visited[v</a:t>
            </a:r>
            <a:r>
              <a:rPr lang="en-US" altLang="zh-CN" sz="2800" baseline="-25000" dirty="0">
                <a:latin typeface="+mn-ea"/>
              </a:rPr>
              <a:t>0</a:t>
            </a:r>
            <a:r>
              <a:rPr lang="en-US" altLang="zh-CN" sz="2800" dirty="0">
                <a:latin typeface="+mn-ea"/>
              </a:rPr>
              <a:t>]=TRUE，</a:t>
            </a:r>
            <a:r>
              <a:rPr lang="zh-CN" altLang="en-US" sz="2800" dirty="0">
                <a:latin typeface="+mn-ea"/>
              </a:rPr>
              <a:t>将</a:t>
            </a:r>
            <a:r>
              <a:rPr lang="en-US" altLang="zh-CN" sz="2800" dirty="0">
                <a:latin typeface="+mn-ea"/>
              </a:rPr>
              <a:t>v</a:t>
            </a:r>
            <a:r>
              <a:rPr lang="en-US" altLang="zh-CN" sz="2800" baseline="-25000" dirty="0">
                <a:latin typeface="+mn-ea"/>
              </a:rPr>
              <a:t>0</a:t>
            </a:r>
            <a:r>
              <a:rPr lang="zh-CN" altLang="en-US" sz="2800" dirty="0">
                <a:latin typeface="+mn-ea"/>
              </a:rPr>
              <a:t>插入队列</a:t>
            </a:r>
            <a:r>
              <a:rPr lang="en-US" altLang="zh-CN" sz="2800" dirty="0">
                <a:latin typeface="+mn-ea"/>
              </a:rPr>
              <a:t>Q</a:t>
            </a:r>
            <a:endParaRPr lang="en-US" altLang="zh-CN" sz="2800" baseline="-25000" dirty="0">
              <a:latin typeface="+mn-ea"/>
            </a:endParaRPr>
          </a:p>
          <a:p>
            <a:pPr eaLnBrk="1" hangingPunct="1">
              <a:lnSpc>
                <a:spcPct val="90000"/>
              </a:lnSpc>
              <a:spcBef>
                <a:spcPct val="30000"/>
              </a:spcBef>
              <a:buFont typeface="Wingdings" pitchFamily="2" charset="2"/>
              <a:buNone/>
            </a:pPr>
            <a:r>
              <a:rPr lang="zh-CN" altLang="en-US" sz="2800" dirty="0">
                <a:latin typeface="+mn-ea"/>
              </a:rPr>
              <a:t>1.如果队列</a:t>
            </a:r>
            <a:r>
              <a:rPr lang="en-US" altLang="zh-CN" sz="2800" dirty="0">
                <a:latin typeface="+mn-ea"/>
              </a:rPr>
              <a:t>Q</a:t>
            </a:r>
            <a:r>
              <a:rPr lang="zh-CN" altLang="en-US" sz="2800" dirty="0">
                <a:latin typeface="+mn-ea"/>
              </a:rPr>
              <a:t>不空，则从队列</a:t>
            </a:r>
            <a:r>
              <a:rPr lang="en-US" altLang="zh-CN" sz="2800" dirty="0">
                <a:latin typeface="+mn-ea"/>
              </a:rPr>
              <a:t>Q</a:t>
            </a:r>
            <a:r>
              <a:rPr lang="zh-CN" altLang="en-US" sz="2800" dirty="0">
                <a:latin typeface="+mn-ea"/>
              </a:rPr>
              <a:t>头上取出一个顶点</a:t>
            </a:r>
            <a:r>
              <a:rPr lang="en-US" altLang="zh-CN" sz="2800" dirty="0">
                <a:latin typeface="+mn-ea"/>
              </a:rPr>
              <a:t>v,</a:t>
            </a:r>
            <a:r>
              <a:rPr lang="zh-CN" altLang="en-US" sz="2800" dirty="0">
                <a:latin typeface="+mn-ea"/>
              </a:rPr>
              <a:t>否则结束</a:t>
            </a:r>
          </a:p>
          <a:p>
            <a:pPr eaLnBrk="1" hangingPunct="1">
              <a:lnSpc>
                <a:spcPct val="90000"/>
              </a:lnSpc>
              <a:spcBef>
                <a:spcPct val="30000"/>
              </a:spcBef>
              <a:buFont typeface="Wingdings" pitchFamily="2" charset="2"/>
              <a:buNone/>
            </a:pPr>
            <a:r>
              <a:rPr lang="zh-CN" altLang="en-US" sz="2800" dirty="0">
                <a:latin typeface="+mn-ea"/>
              </a:rPr>
              <a:t>2.依次找到顶点</a:t>
            </a:r>
            <a:r>
              <a:rPr lang="en-US" altLang="zh-CN" sz="2800" dirty="0">
                <a:latin typeface="+mn-ea"/>
              </a:rPr>
              <a:t>v</a:t>
            </a:r>
            <a:r>
              <a:rPr lang="zh-CN" altLang="en-US" sz="2800" dirty="0">
                <a:latin typeface="+mn-ea"/>
              </a:rPr>
              <a:t>的所有相邻顶点</a:t>
            </a:r>
            <a:r>
              <a:rPr lang="en-US" altLang="zh-CN" sz="2800" dirty="0">
                <a:latin typeface="+mn-ea"/>
              </a:rPr>
              <a:t>v’，</a:t>
            </a:r>
            <a:r>
              <a:rPr lang="zh-CN" altLang="en-US" sz="2800" dirty="0">
                <a:latin typeface="+mn-ea"/>
              </a:rPr>
              <a:t>如果</a:t>
            </a:r>
            <a:r>
              <a:rPr lang="en-US" altLang="zh-CN" sz="2800" dirty="0">
                <a:latin typeface="+mn-ea"/>
              </a:rPr>
              <a:t>visited[v’]=FALSE</a:t>
            </a:r>
            <a:r>
              <a:rPr lang="zh-CN" altLang="en-US" sz="2800" dirty="0">
                <a:latin typeface="+mn-ea"/>
              </a:rPr>
              <a:t>，访问该顶点</a:t>
            </a:r>
            <a:r>
              <a:rPr lang="en-US" altLang="zh-CN" sz="2800" dirty="0" err="1">
                <a:latin typeface="+mn-ea"/>
              </a:rPr>
              <a:t>v’，visited</a:t>
            </a:r>
            <a:r>
              <a:rPr lang="en-US" altLang="zh-CN" sz="2800" dirty="0">
                <a:latin typeface="+mn-ea"/>
              </a:rPr>
              <a:t>[v’]=TRUE，</a:t>
            </a:r>
            <a:r>
              <a:rPr lang="zh-CN" altLang="en-US" sz="2800" dirty="0">
                <a:latin typeface="+mn-ea"/>
              </a:rPr>
              <a:t>将</a:t>
            </a:r>
            <a:r>
              <a:rPr lang="en-US" altLang="zh-CN" sz="2800" dirty="0">
                <a:latin typeface="+mn-ea"/>
              </a:rPr>
              <a:t>v’</a:t>
            </a:r>
            <a:r>
              <a:rPr lang="zh-CN" altLang="en-US" sz="2800" dirty="0">
                <a:latin typeface="+mn-ea"/>
              </a:rPr>
              <a:t>插入队列</a:t>
            </a:r>
            <a:r>
              <a:rPr lang="en-US" altLang="zh-CN" sz="2800" dirty="0">
                <a:latin typeface="+mn-ea"/>
              </a:rPr>
              <a:t>Q</a:t>
            </a:r>
          </a:p>
          <a:p>
            <a:pPr eaLnBrk="1" hangingPunct="1">
              <a:lnSpc>
                <a:spcPct val="90000"/>
              </a:lnSpc>
              <a:spcBef>
                <a:spcPct val="30000"/>
              </a:spcBef>
              <a:buFont typeface="Wingdings" pitchFamily="2" charset="2"/>
              <a:buNone/>
            </a:pPr>
            <a:r>
              <a:rPr lang="en-US" altLang="zh-CN" sz="2800" dirty="0">
                <a:latin typeface="+mn-ea"/>
              </a:rPr>
              <a:t>3.</a:t>
            </a:r>
            <a:r>
              <a:rPr lang="zh-CN" altLang="en-US" sz="2800" dirty="0">
                <a:latin typeface="+mn-ea"/>
              </a:rPr>
              <a:t>重复1,2</a:t>
            </a:r>
          </a:p>
        </p:txBody>
      </p:sp>
      <p:sp>
        <p:nvSpPr>
          <p:cNvPr id="7"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图的遍历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3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28670" y="1071546"/>
            <a:ext cx="7543800" cy="685800"/>
          </a:xfrm>
        </p:spPr>
        <p:txBody>
          <a:bodyPr/>
          <a:lstStyle/>
          <a:p>
            <a:pPr algn="l" eaLnBrk="1" hangingPunct="1"/>
            <a:r>
              <a:rPr lang="zh-CN" altLang="en-US" sz="3200" dirty="0">
                <a:latin typeface="黑体" pitchFamily="49" charset="-122"/>
                <a:ea typeface="黑体" pitchFamily="49" charset="-122"/>
              </a:rPr>
              <a:t>三、广度优先搜索</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举例</a:t>
            </a:r>
            <a:r>
              <a:rPr lang="en-US" altLang="zh-CN" sz="3200" dirty="0">
                <a:latin typeface="黑体" pitchFamily="49" charset="-122"/>
                <a:ea typeface="黑体" pitchFamily="49" charset="-122"/>
              </a:rPr>
              <a:t>)</a:t>
            </a:r>
          </a:p>
        </p:txBody>
      </p:sp>
      <p:sp>
        <p:nvSpPr>
          <p:cNvPr id="56324" name="Rectangle 4"/>
          <p:cNvSpPr>
            <a:spLocks noGrp="1" noChangeArrowheads="1"/>
          </p:cNvSpPr>
          <p:nvPr>
            <p:ph type="body" idx="1"/>
          </p:nvPr>
        </p:nvSpPr>
        <p:spPr>
          <a:xfrm>
            <a:off x="881098" y="4805346"/>
            <a:ext cx="8120058" cy="457200"/>
          </a:xfrm>
        </p:spPr>
        <p:txBody>
          <a:bodyPr/>
          <a:lstStyle/>
          <a:p>
            <a:pPr eaLnBrk="1" hangingPunct="1">
              <a:lnSpc>
                <a:spcPct val="90000"/>
              </a:lnSpc>
              <a:spcBef>
                <a:spcPct val="30000"/>
              </a:spcBef>
              <a:buFont typeface="Wingdings" pitchFamily="2" charset="2"/>
              <a:buNone/>
            </a:pPr>
            <a:r>
              <a:rPr lang="en-US" altLang="zh-CN" b="1" dirty="0">
                <a:latin typeface="黑体" pitchFamily="49" charset="-122"/>
                <a:ea typeface="黑体" pitchFamily="49" charset="-122"/>
              </a:rPr>
              <a:t>BFS</a:t>
            </a:r>
            <a:r>
              <a:rPr lang="zh-CN" altLang="en-US" b="1" dirty="0">
                <a:latin typeface="黑体" pitchFamily="49" charset="-122"/>
                <a:ea typeface="黑体" pitchFamily="49" charset="-122"/>
              </a:rPr>
              <a:t>为                     </a:t>
            </a:r>
            <a:r>
              <a:rPr lang="en-US" altLang="zh-CN" b="1" dirty="0">
                <a:latin typeface="黑体" pitchFamily="49" charset="-122"/>
                <a:ea typeface="黑体" pitchFamily="49" charset="-122"/>
              </a:rPr>
              <a:t>BFS</a:t>
            </a:r>
            <a:r>
              <a:rPr lang="zh-CN" altLang="en-US" b="1" dirty="0">
                <a:latin typeface="黑体" pitchFamily="49" charset="-122"/>
                <a:ea typeface="黑体" pitchFamily="49" charset="-122"/>
              </a:rPr>
              <a:t>为</a:t>
            </a:r>
            <a:endParaRPr lang="en-US" altLang="zh-CN" b="1" dirty="0">
              <a:latin typeface="黑体" pitchFamily="49" charset="-122"/>
              <a:ea typeface="黑体" pitchFamily="49" charset="-122"/>
            </a:endParaRPr>
          </a:p>
        </p:txBody>
      </p:sp>
      <p:grpSp>
        <p:nvGrpSpPr>
          <p:cNvPr id="2" name="Group 6"/>
          <p:cNvGrpSpPr>
            <a:grpSpLocks/>
          </p:cNvGrpSpPr>
          <p:nvPr/>
        </p:nvGrpSpPr>
        <p:grpSpPr bwMode="auto">
          <a:xfrm>
            <a:off x="757270" y="2214546"/>
            <a:ext cx="2895600" cy="2286000"/>
            <a:chOff x="0" y="0"/>
            <a:chExt cx="1824" cy="1440"/>
          </a:xfrm>
        </p:grpSpPr>
        <p:sp>
          <p:nvSpPr>
            <p:cNvPr id="56345" name="Line 7"/>
            <p:cNvSpPr>
              <a:spLocks noChangeShapeType="1"/>
            </p:cNvSpPr>
            <p:nvPr/>
          </p:nvSpPr>
          <p:spPr bwMode="auto">
            <a:xfrm flipH="1">
              <a:off x="624" y="149"/>
              <a:ext cx="576" cy="0"/>
            </a:xfrm>
            <a:prstGeom prst="line">
              <a:avLst/>
            </a:prstGeom>
            <a:noFill/>
            <a:ln w="38100">
              <a:solidFill>
                <a:srgbClr val="009900"/>
              </a:solidFill>
              <a:round/>
              <a:headEnd/>
              <a:tailEnd/>
            </a:ln>
          </p:spPr>
          <p:txBody>
            <a:bodyPr wrap="none" lIns="0" rIns="0" anchor="ctr"/>
            <a:lstStyle/>
            <a:p>
              <a:endParaRPr lang="zh-CN" altLang="en-US"/>
            </a:p>
          </p:txBody>
        </p:sp>
        <p:sp>
          <p:nvSpPr>
            <p:cNvPr id="56346" name="Line 8"/>
            <p:cNvSpPr>
              <a:spLocks noChangeShapeType="1"/>
            </p:cNvSpPr>
            <p:nvPr/>
          </p:nvSpPr>
          <p:spPr bwMode="auto">
            <a:xfrm>
              <a:off x="1296" y="245"/>
              <a:ext cx="0" cy="960"/>
            </a:xfrm>
            <a:prstGeom prst="line">
              <a:avLst/>
            </a:prstGeom>
            <a:noFill/>
            <a:ln w="38100">
              <a:solidFill>
                <a:srgbClr val="009900"/>
              </a:solidFill>
              <a:round/>
              <a:headEnd/>
              <a:tailEnd/>
            </a:ln>
          </p:spPr>
          <p:txBody>
            <a:bodyPr wrap="none" lIns="0" rIns="0" anchor="ctr"/>
            <a:lstStyle/>
            <a:p>
              <a:endParaRPr lang="zh-CN" altLang="en-US"/>
            </a:p>
          </p:txBody>
        </p:sp>
        <p:sp>
          <p:nvSpPr>
            <p:cNvPr id="56347" name="Line 9"/>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a:p>
          </p:txBody>
        </p:sp>
        <p:sp>
          <p:nvSpPr>
            <p:cNvPr id="56348" name="Line 10"/>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a:p>
          </p:txBody>
        </p:sp>
        <p:sp>
          <p:nvSpPr>
            <p:cNvPr id="56349" name="Line 11"/>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a:p>
          </p:txBody>
        </p:sp>
        <p:sp>
          <p:nvSpPr>
            <p:cNvPr id="56350" name="Line 12"/>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a:p>
          </p:txBody>
        </p:sp>
        <p:sp>
          <p:nvSpPr>
            <p:cNvPr id="56351" name="Line 13"/>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a:p>
          </p:txBody>
        </p:sp>
        <p:sp>
          <p:nvSpPr>
            <p:cNvPr id="56352" name="Line 14"/>
            <p:cNvSpPr>
              <a:spLocks noChangeShapeType="1"/>
            </p:cNvSpPr>
            <p:nvPr/>
          </p:nvSpPr>
          <p:spPr bwMode="auto">
            <a:xfrm flipH="1">
              <a:off x="528" y="1301"/>
              <a:ext cx="720" cy="0"/>
            </a:xfrm>
            <a:prstGeom prst="line">
              <a:avLst/>
            </a:prstGeom>
            <a:noFill/>
            <a:ln w="38100">
              <a:solidFill>
                <a:srgbClr val="009900"/>
              </a:solidFill>
              <a:round/>
              <a:headEnd/>
              <a:tailEnd/>
            </a:ln>
          </p:spPr>
          <p:txBody>
            <a:bodyPr wrap="none" lIns="0" rIns="0" anchor="ctr"/>
            <a:lstStyle/>
            <a:p>
              <a:endParaRPr lang="zh-CN" altLang="en-US"/>
            </a:p>
          </p:txBody>
        </p:sp>
        <p:sp>
          <p:nvSpPr>
            <p:cNvPr id="56353" name="Line 15"/>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a:p>
          </p:txBody>
        </p:sp>
        <p:sp>
          <p:nvSpPr>
            <p:cNvPr id="56354" name="Line 16"/>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a:p>
          </p:txBody>
        </p:sp>
        <p:grpSp>
          <p:nvGrpSpPr>
            <p:cNvPr id="3" name="Group 17"/>
            <p:cNvGrpSpPr>
              <a:grpSpLocks/>
            </p:cNvGrpSpPr>
            <p:nvPr/>
          </p:nvGrpSpPr>
          <p:grpSpPr bwMode="auto">
            <a:xfrm>
              <a:off x="0" y="0"/>
              <a:ext cx="1824" cy="1440"/>
              <a:chOff x="0" y="0"/>
              <a:chExt cx="1824" cy="1440"/>
            </a:xfrm>
          </p:grpSpPr>
          <p:sp>
            <p:nvSpPr>
              <p:cNvPr id="56356" name="Oval 18"/>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56357" name="Oval 19"/>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56358" name="Oval 20"/>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56359" name="Oval 21"/>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5</a:t>
                </a:r>
              </a:p>
            </p:txBody>
          </p:sp>
          <p:sp>
            <p:nvSpPr>
              <p:cNvPr id="56360" name="Oval 22"/>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56361" name="Oval 23"/>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grpSp>
      <p:grpSp>
        <p:nvGrpSpPr>
          <p:cNvPr id="4" name="Group 24"/>
          <p:cNvGrpSpPr>
            <a:grpSpLocks/>
          </p:cNvGrpSpPr>
          <p:nvPr/>
        </p:nvGrpSpPr>
        <p:grpSpPr bwMode="auto">
          <a:xfrm>
            <a:off x="5100670" y="1909746"/>
            <a:ext cx="3276600" cy="2819400"/>
            <a:chOff x="0" y="0"/>
            <a:chExt cx="2064" cy="1776"/>
          </a:xfrm>
        </p:grpSpPr>
        <p:sp>
          <p:nvSpPr>
            <p:cNvPr id="56328" name="Line 25"/>
            <p:cNvSpPr>
              <a:spLocks noChangeShapeType="1"/>
            </p:cNvSpPr>
            <p:nvPr/>
          </p:nvSpPr>
          <p:spPr bwMode="auto">
            <a:xfrm flipH="1">
              <a:off x="144" y="624"/>
              <a:ext cx="432" cy="480"/>
            </a:xfrm>
            <a:prstGeom prst="line">
              <a:avLst/>
            </a:prstGeom>
            <a:noFill/>
            <a:ln w="38100">
              <a:solidFill>
                <a:srgbClr val="00FF00"/>
              </a:solidFill>
              <a:round/>
              <a:headEnd/>
              <a:tailEnd/>
            </a:ln>
          </p:spPr>
          <p:txBody>
            <a:bodyPr wrap="none" lIns="0" rIns="0" anchor="ctr"/>
            <a:lstStyle/>
            <a:p>
              <a:endParaRPr lang="zh-CN" altLang="en-US"/>
            </a:p>
          </p:txBody>
        </p:sp>
        <p:sp>
          <p:nvSpPr>
            <p:cNvPr id="56329" name="Line 26"/>
            <p:cNvSpPr>
              <a:spLocks noChangeShapeType="1"/>
            </p:cNvSpPr>
            <p:nvPr/>
          </p:nvSpPr>
          <p:spPr bwMode="auto">
            <a:xfrm flipH="1">
              <a:off x="576" y="192"/>
              <a:ext cx="432" cy="432"/>
            </a:xfrm>
            <a:prstGeom prst="line">
              <a:avLst/>
            </a:prstGeom>
            <a:noFill/>
            <a:ln w="38100">
              <a:solidFill>
                <a:srgbClr val="00FF00"/>
              </a:solidFill>
              <a:round/>
              <a:headEnd/>
              <a:tailEnd/>
            </a:ln>
          </p:spPr>
          <p:txBody>
            <a:bodyPr wrap="none" lIns="0" rIns="0" anchor="ctr"/>
            <a:lstStyle/>
            <a:p>
              <a:endParaRPr lang="zh-CN" altLang="en-US"/>
            </a:p>
          </p:txBody>
        </p:sp>
        <p:sp>
          <p:nvSpPr>
            <p:cNvPr id="56330" name="Line 27"/>
            <p:cNvSpPr>
              <a:spLocks noChangeShapeType="1"/>
            </p:cNvSpPr>
            <p:nvPr/>
          </p:nvSpPr>
          <p:spPr bwMode="auto">
            <a:xfrm flipH="1" flipV="1">
              <a:off x="576" y="576"/>
              <a:ext cx="288" cy="672"/>
            </a:xfrm>
            <a:prstGeom prst="line">
              <a:avLst/>
            </a:prstGeom>
            <a:noFill/>
            <a:ln w="38100">
              <a:solidFill>
                <a:srgbClr val="00FF00"/>
              </a:solidFill>
              <a:round/>
              <a:headEnd/>
              <a:tailEnd/>
            </a:ln>
          </p:spPr>
          <p:txBody>
            <a:bodyPr wrap="none" lIns="0" rIns="0" anchor="ctr"/>
            <a:lstStyle/>
            <a:p>
              <a:endParaRPr lang="zh-CN" altLang="en-US"/>
            </a:p>
          </p:txBody>
        </p:sp>
        <p:sp>
          <p:nvSpPr>
            <p:cNvPr id="56331" name="Line 28"/>
            <p:cNvSpPr>
              <a:spLocks noChangeShapeType="1"/>
            </p:cNvSpPr>
            <p:nvPr/>
          </p:nvSpPr>
          <p:spPr bwMode="auto">
            <a:xfrm flipH="1" flipV="1">
              <a:off x="144" y="1152"/>
              <a:ext cx="960" cy="480"/>
            </a:xfrm>
            <a:prstGeom prst="line">
              <a:avLst/>
            </a:prstGeom>
            <a:noFill/>
            <a:ln w="38100">
              <a:solidFill>
                <a:srgbClr val="00FF00"/>
              </a:solidFill>
              <a:round/>
              <a:headEnd/>
              <a:tailEnd/>
            </a:ln>
          </p:spPr>
          <p:txBody>
            <a:bodyPr wrap="none" lIns="0" rIns="0" anchor="ctr"/>
            <a:lstStyle/>
            <a:p>
              <a:endParaRPr lang="zh-CN" altLang="en-US"/>
            </a:p>
          </p:txBody>
        </p:sp>
        <p:sp>
          <p:nvSpPr>
            <p:cNvPr id="56332" name="Line 29"/>
            <p:cNvSpPr>
              <a:spLocks noChangeShapeType="1"/>
            </p:cNvSpPr>
            <p:nvPr/>
          </p:nvSpPr>
          <p:spPr bwMode="auto">
            <a:xfrm flipH="1" flipV="1">
              <a:off x="864" y="1248"/>
              <a:ext cx="240" cy="384"/>
            </a:xfrm>
            <a:prstGeom prst="line">
              <a:avLst/>
            </a:prstGeom>
            <a:noFill/>
            <a:ln w="38100">
              <a:solidFill>
                <a:srgbClr val="00FF00"/>
              </a:solidFill>
              <a:round/>
              <a:headEnd/>
              <a:tailEnd/>
            </a:ln>
          </p:spPr>
          <p:txBody>
            <a:bodyPr wrap="none" lIns="0" rIns="0" anchor="ctr"/>
            <a:lstStyle/>
            <a:p>
              <a:endParaRPr lang="zh-CN" altLang="en-US"/>
            </a:p>
          </p:txBody>
        </p:sp>
        <p:sp>
          <p:nvSpPr>
            <p:cNvPr id="56333" name="Line 30"/>
            <p:cNvSpPr>
              <a:spLocks noChangeShapeType="1"/>
            </p:cNvSpPr>
            <p:nvPr/>
          </p:nvSpPr>
          <p:spPr bwMode="auto">
            <a:xfrm>
              <a:off x="1104" y="192"/>
              <a:ext cx="480" cy="384"/>
            </a:xfrm>
            <a:prstGeom prst="line">
              <a:avLst/>
            </a:prstGeom>
            <a:noFill/>
            <a:ln w="38100">
              <a:solidFill>
                <a:srgbClr val="00FF00"/>
              </a:solidFill>
              <a:round/>
              <a:headEnd/>
              <a:tailEnd/>
            </a:ln>
          </p:spPr>
          <p:txBody>
            <a:bodyPr wrap="none" lIns="0" rIns="0" anchor="ctr"/>
            <a:lstStyle/>
            <a:p>
              <a:endParaRPr lang="zh-CN" altLang="en-US"/>
            </a:p>
          </p:txBody>
        </p:sp>
        <p:sp>
          <p:nvSpPr>
            <p:cNvPr id="56334" name="Line 31"/>
            <p:cNvSpPr>
              <a:spLocks noChangeShapeType="1"/>
            </p:cNvSpPr>
            <p:nvPr/>
          </p:nvSpPr>
          <p:spPr bwMode="auto">
            <a:xfrm flipH="1">
              <a:off x="1344" y="672"/>
              <a:ext cx="240" cy="480"/>
            </a:xfrm>
            <a:prstGeom prst="line">
              <a:avLst/>
            </a:prstGeom>
            <a:noFill/>
            <a:ln w="38100">
              <a:solidFill>
                <a:srgbClr val="00FF00"/>
              </a:solidFill>
              <a:round/>
              <a:headEnd/>
              <a:tailEnd/>
            </a:ln>
          </p:spPr>
          <p:txBody>
            <a:bodyPr wrap="none" lIns="0" rIns="0" anchor="ctr"/>
            <a:lstStyle/>
            <a:p>
              <a:endParaRPr lang="zh-CN" altLang="en-US"/>
            </a:p>
          </p:txBody>
        </p:sp>
        <p:sp>
          <p:nvSpPr>
            <p:cNvPr id="56335" name="Line 32"/>
            <p:cNvSpPr>
              <a:spLocks noChangeShapeType="1"/>
            </p:cNvSpPr>
            <p:nvPr/>
          </p:nvSpPr>
          <p:spPr bwMode="auto">
            <a:xfrm>
              <a:off x="1632" y="720"/>
              <a:ext cx="288" cy="432"/>
            </a:xfrm>
            <a:prstGeom prst="line">
              <a:avLst/>
            </a:prstGeom>
            <a:noFill/>
            <a:ln w="38100">
              <a:solidFill>
                <a:srgbClr val="00FF00"/>
              </a:solidFill>
              <a:round/>
              <a:headEnd/>
              <a:tailEnd/>
            </a:ln>
          </p:spPr>
          <p:txBody>
            <a:bodyPr wrap="none" lIns="0" rIns="0" anchor="ctr"/>
            <a:lstStyle/>
            <a:p>
              <a:endParaRPr lang="zh-CN" altLang="en-US"/>
            </a:p>
          </p:txBody>
        </p:sp>
        <p:grpSp>
          <p:nvGrpSpPr>
            <p:cNvPr id="5" name="Group 33"/>
            <p:cNvGrpSpPr>
              <a:grpSpLocks/>
            </p:cNvGrpSpPr>
            <p:nvPr/>
          </p:nvGrpSpPr>
          <p:grpSpPr bwMode="auto">
            <a:xfrm>
              <a:off x="0" y="0"/>
              <a:ext cx="2064" cy="1776"/>
              <a:chOff x="0" y="0"/>
              <a:chExt cx="2064" cy="1776"/>
            </a:xfrm>
          </p:grpSpPr>
          <p:sp>
            <p:nvSpPr>
              <p:cNvPr id="56337" name="Oval 34"/>
              <p:cNvSpPr>
                <a:spLocks noChangeArrowheads="1"/>
              </p:cNvSpPr>
              <p:nvPr/>
            </p:nvSpPr>
            <p:spPr bwMode="auto">
              <a:xfrm>
                <a:off x="912"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V1</a:t>
                </a:r>
              </a:p>
            </p:txBody>
          </p:sp>
          <p:sp>
            <p:nvSpPr>
              <p:cNvPr id="56338" name="Oval 35"/>
              <p:cNvSpPr>
                <a:spLocks noChangeArrowheads="1"/>
              </p:cNvSpPr>
              <p:nvPr/>
            </p:nvSpPr>
            <p:spPr bwMode="auto">
              <a:xfrm>
                <a:off x="1440" y="528"/>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V3</a:t>
                </a:r>
              </a:p>
            </p:txBody>
          </p:sp>
          <p:sp>
            <p:nvSpPr>
              <p:cNvPr id="56339" name="Oval 36"/>
              <p:cNvSpPr>
                <a:spLocks noChangeArrowheads="1"/>
              </p:cNvSpPr>
              <p:nvPr/>
            </p:nvSpPr>
            <p:spPr bwMode="auto">
              <a:xfrm>
                <a:off x="432"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V2</a:t>
                </a:r>
              </a:p>
            </p:txBody>
          </p:sp>
          <p:sp>
            <p:nvSpPr>
              <p:cNvPr id="56340" name="Oval 37"/>
              <p:cNvSpPr>
                <a:spLocks noChangeArrowheads="1"/>
              </p:cNvSpPr>
              <p:nvPr/>
            </p:nvSpPr>
            <p:spPr bwMode="auto">
              <a:xfrm>
                <a:off x="720" y="105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V5</a:t>
                </a:r>
              </a:p>
            </p:txBody>
          </p:sp>
          <p:sp>
            <p:nvSpPr>
              <p:cNvPr id="56341" name="Oval 38"/>
              <p:cNvSpPr>
                <a:spLocks noChangeArrowheads="1"/>
              </p:cNvSpPr>
              <p:nvPr/>
            </p:nvSpPr>
            <p:spPr bwMode="auto">
              <a:xfrm>
                <a:off x="0" y="100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V4</a:t>
                </a:r>
              </a:p>
            </p:txBody>
          </p:sp>
          <p:sp>
            <p:nvSpPr>
              <p:cNvPr id="56342" name="Oval 39"/>
              <p:cNvSpPr>
                <a:spLocks noChangeArrowheads="1"/>
              </p:cNvSpPr>
              <p:nvPr/>
            </p:nvSpPr>
            <p:spPr bwMode="auto">
              <a:xfrm>
                <a:off x="1200"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V6</a:t>
                </a:r>
              </a:p>
            </p:txBody>
          </p:sp>
          <p:sp>
            <p:nvSpPr>
              <p:cNvPr id="56343" name="Oval 40"/>
              <p:cNvSpPr>
                <a:spLocks noChangeArrowheads="1"/>
              </p:cNvSpPr>
              <p:nvPr/>
            </p:nvSpPr>
            <p:spPr bwMode="auto">
              <a:xfrm>
                <a:off x="1776" y="105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V7</a:t>
                </a:r>
              </a:p>
            </p:txBody>
          </p:sp>
          <p:sp>
            <p:nvSpPr>
              <p:cNvPr id="56344" name="Oval 41"/>
              <p:cNvSpPr>
                <a:spLocks noChangeArrowheads="1"/>
              </p:cNvSpPr>
              <p:nvPr/>
            </p:nvSpPr>
            <p:spPr bwMode="auto">
              <a:xfrm>
                <a:off x="960" y="150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V8</a:t>
                </a:r>
              </a:p>
            </p:txBody>
          </p:sp>
        </p:grpSp>
      </p:grpSp>
      <p:sp>
        <p:nvSpPr>
          <p:cNvPr id="42"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图的遍历</a:t>
            </a:r>
          </a:p>
        </p:txBody>
      </p:sp>
      <p:sp>
        <p:nvSpPr>
          <p:cNvPr id="6" name="文本框 5">
            <a:extLst>
              <a:ext uri="{FF2B5EF4-FFF2-40B4-BE49-F238E27FC236}">
                <a16:creationId xmlns:a16="http://schemas.microsoft.com/office/drawing/2014/main" id="{CA349611-F043-AD3B-247E-F588D35EF00B}"/>
              </a:ext>
            </a:extLst>
          </p:cNvPr>
          <p:cNvSpPr txBox="1"/>
          <p:nvPr/>
        </p:nvSpPr>
        <p:spPr>
          <a:xfrm>
            <a:off x="1903512" y="4798313"/>
            <a:ext cx="508248" cy="430887"/>
          </a:xfrm>
          <a:prstGeom prst="rect">
            <a:avLst/>
          </a:prstGeom>
          <a:noFill/>
        </p:spPr>
        <p:txBody>
          <a:bodyPr wrap="square" lIns="0" tIns="0" rIns="0" bIns="0" rtlCol="0">
            <a:spAutoFit/>
          </a:bodyPr>
          <a:lstStyle/>
          <a:p>
            <a:r>
              <a:rPr lang="en-US" altLang="zh-CN" sz="2800" b="0" i="0" dirty="0">
                <a:latin typeface="+mn-ea"/>
                <a:ea typeface="+mn-ea"/>
              </a:rPr>
              <a:t>0</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6E0E84E2-12CC-ABE6-AA6F-47A62677BECF}"/>
              </a:ext>
            </a:extLst>
          </p:cNvPr>
          <p:cNvSpPr txBox="1"/>
          <p:nvPr/>
        </p:nvSpPr>
        <p:spPr>
          <a:xfrm>
            <a:off x="7136162" y="4805345"/>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V2</a:t>
            </a:r>
            <a:r>
              <a:rPr lang="zh-CN" altLang="en-US" sz="2800" b="0" i="0" dirty="0">
                <a:latin typeface="+mn-ea"/>
                <a:ea typeface="+mn-ea"/>
              </a:rPr>
              <a:t>、</a:t>
            </a:r>
            <a:r>
              <a:rPr lang="en-US" altLang="zh-CN" sz="2800" b="0" i="0" dirty="0">
                <a:latin typeface="+mn-ea"/>
                <a:ea typeface="+mn-ea"/>
              </a:rPr>
              <a:t>V3</a:t>
            </a:r>
            <a:endParaRPr lang="zh-CN" altLang="en-US" sz="2800" b="0" i="0" dirty="0">
              <a:latin typeface="+mn-ea"/>
              <a:ea typeface="+mn-ea"/>
            </a:endParaRPr>
          </a:p>
        </p:txBody>
      </p:sp>
      <p:sp>
        <p:nvSpPr>
          <p:cNvPr id="8" name="Oval 23">
            <a:extLst>
              <a:ext uri="{FF2B5EF4-FFF2-40B4-BE49-F238E27FC236}">
                <a16:creationId xmlns:a16="http://schemas.microsoft.com/office/drawing/2014/main" id="{BC2E4C61-E486-26E0-3D66-D0ED7B66D683}"/>
              </a:ext>
            </a:extLst>
          </p:cNvPr>
          <p:cNvSpPr>
            <a:spLocks noChangeArrowheads="1"/>
          </p:cNvSpPr>
          <p:nvPr/>
        </p:nvSpPr>
        <p:spPr bwMode="auto">
          <a:xfrm>
            <a:off x="2595531" y="2208197"/>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0</a:t>
            </a:r>
          </a:p>
        </p:txBody>
      </p:sp>
      <p:sp>
        <p:nvSpPr>
          <p:cNvPr id="9" name="Oval 23">
            <a:extLst>
              <a:ext uri="{FF2B5EF4-FFF2-40B4-BE49-F238E27FC236}">
                <a16:creationId xmlns:a16="http://schemas.microsoft.com/office/drawing/2014/main" id="{FE1CDF56-C1DE-7CB5-59D8-0CA2E9874327}"/>
              </a:ext>
            </a:extLst>
          </p:cNvPr>
          <p:cNvSpPr>
            <a:spLocks noChangeArrowheads="1"/>
          </p:cNvSpPr>
          <p:nvPr/>
        </p:nvSpPr>
        <p:spPr bwMode="auto">
          <a:xfrm>
            <a:off x="1281934" y="2208287"/>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1</a:t>
            </a:r>
          </a:p>
        </p:txBody>
      </p:sp>
      <p:cxnSp>
        <p:nvCxnSpPr>
          <p:cNvPr id="11" name="直接连接符 10">
            <a:extLst>
              <a:ext uri="{FF2B5EF4-FFF2-40B4-BE49-F238E27FC236}">
                <a16:creationId xmlns:a16="http://schemas.microsoft.com/office/drawing/2014/main" id="{0F12080C-6052-7297-F157-5B2D2AD24DA5}"/>
              </a:ext>
            </a:extLst>
          </p:cNvPr>
          <p:cNvCxnSpPr/>
          <p:nvPr/>
        </p:nvCxnSpPr>
        <p:spPr bwMode="auto">
          <a:xfrm>
            <a:off x="1795431" y="5229200"/>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2" name="直接连接符 11">
            <a:extLst>
              <a:ext uri="{FF2B5EF4-FFF2-40B4-BE49-F238E27FC236}">
                <a16:creationId xmlns:a16="http://schemas.microsoft.com/office/drawing/2014/main" id="{CC869CFE-BF1A-374B-F73D-1EDE7A18F0FA}"/>
              </a:ext>
            </a:extLst>
          </p:cNvPr>
          <p:cNvCxnSpPr/>
          <p:nvPr/>
        </p:nvCxnSpPr>
        <p:spPr bwMode="auto">
          <a:xfrm>
            <a:off x="2471770" y="5262546"/>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3" name="文本框 12">
            <a:extLst>
              <a:ext uri="{FF2B5EF4-FFF2-40B4-BE49-F238E27FC236}">
                <a16:creationId xmlns:a16="http://schemas.microsoft.com/office/drawing/2014/main" id="{992E8482-4553-1667-265C-83E992AFB9C8}"/>
              </a:ext>
            </a:extLst>
          </p:cNvPr>
          <p:cNvSpPr txBox="1"/>
          <p:nvPr/>
        </p:nvSpPr>
        <p:spPr>
          <a:xfrm>
            <a:off x="1032416" y="5373672"/>
            <a:ext cx="1307336"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3</a:t>
            </a:r>
            <a:endParaRPr lang="zh-CN" altLang="en-US" sz="2800" b="0" i="0" dirty="0">
              <a:latin typeface="+mn-ea"/>
              <a:ea typeface="+mn-ea"/>
            </a:endParaRPr>
          </a:p>
        </p:txBody>
      </p:sp>
      <p:cxnSp>
        <p:nvCxnSpPr>
          <p:cNvPr id="14" name="直接连接符 13">
            <a:extLst>
              <a:ext uri="{FF2B5EF4-FFF2-40B4-BE49-F238E27FC236}">
                <a16:creationId xmlns:a16="http://schemas.microsoft.com/office/drawing/2014/main" id="{9DBEA14D-6A76-7EC2-AB4A-E454BF857B49}"/>
              </a:ext>
            </a:extLst>
          </p:cNvPr>
          <p:cNvCxnSpPr/>
          <p:nvPr/>
        </p:nvCxnSpPr>
        <p:spPr bwMode="auto">
          <a:xfrm>
            <a:off x="3043270" y="5262546"/>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5" name="Oval 23">
            <a:extLst>
              <a:ext uri="{FF2B5EF4-FFF2-40B4-BE49-F238E27FC236}">
                <a16:creationId xmlns:a16="http://schemas.microsoft.com/office/drawing/2014/main" id="{9D1F46EF-5973-3C26-CF10-2102227CC9B0}"/>
              </a:ext>
            </a:extLst>
          </p:cNvPr>
          <p:cNvSpPr>
            <a:spLocks noChangeArrowheads="1"/>
          </p:cNvSpPr>
          <p:nvPr/>
        </p:nvSpPr>
        <p:spPr bwMode="auto">
          <a:xfrm>
            <a:off x="2585393" y="4078495"/>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4</a:t>
            </a:r>
          </a:p>
        </p:txBody>
      </p:sp>
      <p:sp>
        <p:nvSpPr>
          <p:cNvPr id="16" name="Oval 23">
            <a:extLst>
              <a:ext uri="{FF2B5EF4-FFF2-40B4-BE49-F238E27FC236}">
                <a16:creationId xmlns:a16="http://schemas.microsoft.com/office/drawing/2014/main" id="{17550733-510D-9073-F8FC-FFCD5A6F7244}"/>
              </a:ext>
            </a:extLst>
          </p:cNvPr>
          <p:cNvSpPr>
            <a:spLocks noChangeArrowheads="1"/>
          </p:cNvSpPr>
          <p:nvPr/>
        </p:nvSpPr>
        <p:spPr bwMode="auto">
          <a:xfrm>
            <a:off x="3198373" y="3206734"/>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5</a:t>
            </a:r>
          </a:p>
        </p:txBody>
      </p:sp>
      <p:cxnSp>
        <p:nvCxnSpPr>
          <p:cNvPr id="17" name="直接连接符 16">
            <a:extLst>
              <a:ext uri="{FF2B5EF4-FFF2-40B4-BE49-F238E27FC236}">
                <a16:creationId xmlns:a16="http://schemas.microsoft.com/office/drawing/2014/main" id="{39BCFAFA-3BFD-B162-D935-C74A4155837B}"/>
              </a:ext>
            </a:extLst>
          </p:cNvPr>
          <p:cNvCxnSpPr/>
          <p:nvPr/>
        </p:nvCxnSpPr>
        <p:spPr bwMode="auto">
          <a:xfrm>
            <a:off x="3500470" y="5262546"/>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36A47A44-C5CC-6E57-A611-5507F23F3DBD}"/>
              </a:ext>
            </a:extLst>
          </p:cNvPr>
          <p:cNvCxnSpPr/>
          <p:nvPr/>
        </p:nvCxnSpPr>
        <p:spPr bwMode="auto">
          <a:xfrm>
            <a:off x="1281934" y="5804559"/>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D9FE929A-3812-616F-1A6C-2A1B46667C7E}"/>
              </a:ext>
            </a:extLst>
          </p:cNvPr>
          <p:cNvCxnSpPr/>
          <p:nvPr/>
        </p:nvCxnSpPr>
        <p:spPr bwMode="auto">
          <a:xfrm>
            <a:off x="1862170" y="5804559"/>
            <a:ext cx="304800"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0" name="Oval 23">
            <a:extLst>
              <a:ext uri="{FF2B5EF4-FFF2-40B4-BE49-F238E27FC236}">
                <a16:creationId xmlns:a16="http://schemas.microsoft.com/office/drawing/2014/main" id="{F64091D1-B4A8-7929-871B-B5E3E8B15043}"/>
              </a:ext>
            </a:extLst>
          </p:cNvPr>
          <p:cNvSpPr>
            <a:spLocks noChangeArrowheads="1"/>
          </p:cNvSpPr>
          <p:nvPr/>
        </p:nvSpPr>
        <p:spPr bwMode="auto">
          <a:xfrm>
            <a:off x="752877" y="3138016"/>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2</a:t>
            </a:r>
          </a:p>
        </p:txBody>
      </p:sp>
      <p:sp>
        <p:nvSpPr>
          <p:cNvPr id="21" name="Oval 23">
            <a:extLst>
              <a:ext uri="{FF2B5EF4-FFF2-40B4-BE49-F238E27FC236}">
                <a16:creationId xmlns:a16="http://schemas.microsoft.com/office/drawing/2014/main" id="{9F791405-5203-FCDD-1C07-76464CABAF17}"/>
              </a:ext>
            </a:extLst>
          </p:cNvPr>
          <p:cNvSpPr>
            <a:spLocks noChangeArrowheads="1"/>
          </p:cNvSpPr>
          <p:nvPr/>
        </p:nvSpPr>
        <p:spPr bwMode="auto">
          <a:xfrm>
            <a:off x="1289993" y="4071922"/>
            <a:ext cx="457200" cy="428625"/>
          </a:xfrm>
          <a:prstGeom prst="ellipse">
            <a:avLst/>
          </a:prstGeom>
          <a:solidFill>
            <a:srgbClr val="FFC000"/>
          </a:soli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3</a:t>
            </a:r>
          </a:p>
        </p:txBody>
      </p:sp>
      <p:sp>
        <p:nvSpPr>
          <p:cNvPr id="22" name="文本框 21">
            <a:extLst>
              <a:ext uri="{FF2B5EF4-FFF2-40B4-BE49-F238E27FC236}">
                <a16:creationId xmlns:a16="http://schemas.microsoft.com/office/drawing/2014/main" id="{51D27143-DC66-B09F-119B-E6AFCB64FD21}"/>
              </a:ext>
            </a:extLst>
          </p:cNvPr>
          <p:cNvSpPr txBox="1"/>
          <p:nvPr/>
        </p:nvSpPr>
        <p:spPr>
          <a:xfrm>
            <a:off x="6723254" y="4815823"/>
            <a:ext cx="508248" cy="430887"/>
          </a:xfrm>
          <a:prstGeom prst="rect">
            <a:avLst/>
          </a:prstGeom>
          <a:noFill/>
        </p:spPr>
        <p:txBody>
          <a:bodyPr wrap="square" lIns="0" tIns="0" rIns="0" bIns="0" rtlCol="0">
            <a:spAutoFit/>
          </a:bodyPr>
          <a:lstStyle/>
          <a:p>
            <a:r>
              <a:rPr lang="en-US" altLang="zh-CN" sz="2800" b="0" i="0" dirty="0">
                <a:latin typeface="+mn-ea"/>
                <a:ea typeface="+mn-ea"/>
              </a:rPr>
              <a:t>V1</a:t>
            </a:r>
            <a:endParaRPr lang="zh-CN" altLang="en-US" sz="2800" b="0" i="0" dirty="0">
              <a:latin typeface="+mn-ea"/>
              <a:ea typeface="+mn-ea"/>
            </a:endParaRPr>
          </a:p>
        </p:txBody>
      </p:sp>
      <p:sp>
        <p:nvSpPr>
          <p:cNvPr id="23" name="文本框 22">
            <a:extLst>
              <a:ext uri="{FF2B5EF4-FFF2-40B4-BE49-F238E27FC236}">
                <a16:creationId xmlns:a16="http://schemas.microsoft.com/office/drawing/2014/main" id="{ABC1A94E-7E0D-5401-7879-60188B980978}"/>
              </a:ext>
            </a:extLst>
          </p:cNvPr>
          <p:cNvSpPr txBox="1"/>
          <p:nvPr/>
        </p:nvSpPr>
        <p:spPr>
          <a:xfrm>
            <a:off x="2154518" y="4837505"/>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4</a:t>
            </a:r>
            <a:r>
              <a:rPr lang="zh-CN" altLang="en-US" sz="2800" b="0" i="0" dirty="0">
                <a:latin typeface="+mn-ea"/>
                <a:ea typeface="+mn-ea"/>
              </a:rPr>
              <a:t>、</a:t>
            </a:r>
            <a:r>
              <a:rPr lang="en-US" altLang="zh-CN" sz="2800" b="0" i="0" dirty="0">
                <a:latin typeface="+mn-ea"/>
                <a:ea typeface="+mn-ea"/>
              </a:rPr>
              <a:t>5</a:t>
            </a:r>
            <a:endParaRPr lang="zh-CN" altLang="en-US" sz="2800" b="0" i="0" dirty="0">
              <a:latin typeface="+mn-ea"/>
              <a:ea typeface="+mn-ea"/>
            </a:endParaRPr>
          </a:p>
        </p:txBody>
      </p:sp>
      <p:sp>
        <p:nvSpPr>
          <p:cNvPr id="24" name="文本框 23">
            <a:extLst>
              <a:ext uri="{FF2B5EF4-FFF2-40B4-BE49-F238E27FC236}">
                <a16:creationId xmlns:a16="http://schemas.microsoft.com/office/drawing/2014/main" id="{4AD21141-ABA3-FB9A-BADD-B616F182135A}"/>
              </a:ext>
            </a:extLst>
          </p:cNvPr>
          <p:cNvSpPr txBox="1"/>
          <p:nvPr/>
        </p:nvSpPr>
        <p:spPr>
          <a:xfrm>
            <a:off x="5656454" y="5413358"/>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V4</a:t>
            </a:r>
            <a:r>
              <a:rPr lang="zh-CN" altLang="en-US" sz="2800" b="0" i="0" dirty="0">
                <a:latin typeface="+mn-ea"/>
                <a:ea typeface="+mn-ea"/>
              </a:rPr>
              <a:t>、</a:t>
            </a:r>
            <a:r>
              <a:rPr lang="en-US" altLang="zh-CN" sz="2800" b="0" i="0" dirty="0">
                <a:latin typeface="+mn-ea"/>
                <a:ea typeface="+mn-ea"/>
              </a:rPr>
              <a:t>V5</a:t>
            </a:r>
            <a:endParaRPr lang="zh-CN" altLang="en-US" sz="2800" b="0" i="0" dirty="0">
              <a:latin typeface="+mn-ea"/>
              <a:ea typeface="+mn-ea"/>
            </a:endParaRPr>
          </a:p>
        </p:txBody>
      </p:sp>
      <p:cxnSp>
        <p:nvCxnSpPr>
          <p:cNvPr id="26" name="直接连接符 25">
            <a:extLst>
              <a:ext uri="{FF2B5EF4-FFF2-40B4-BE49-F238E27FC236}">
                <a16:creationId xmlns:a16="http://schemas.microsoft.com/office/drawing/2014/main" id="{51097462-76B3-2551-5B78-2535FA957F77}"/>
              </a:ext>
            </a:extLst>
          </p:cNvPr>
          <p:cNvCxnSpPr>
            <a:endCxn id="22" idx="2"/>
          </p:cNvCxnSpPr>
          <p:nvPr/>
        </p:nvCxnSpPr>
        <p:spPr bwMode="auto">
          <a:xfrm flipV="1">
            <a:off x="6662770" y="5253476"/>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7" name="直接连接符 26">
            <a:extLst>
              <a:ext uri="{FF2B5EF4-FFF2-40B4-BE49-F238E27FC236}">
                <a16:creationId xmlns:a16="http://schemas.microsoft.com/office/drawing/2014/main" id="{7DAF05D8-30B0-D77F-0FF5-A133D8E3A0C1}"/>
              </a:ext>
            </a:extLst>
          </p:cNvPr>
          <p:cNvCxnSpPr/>
          <p:nvPr/>
        </p:nvCxnSpPr>
        <p:spPr bwMode="auto">
          <a:xfrm flipV="1">
            <a:off x="7474867" y="5248941"/>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8" name="直接连接符 27">
            <a:extLst>
              <a:ext uri="{FF2B5EF4-FFF2-40B4-BE49-F238E27FC236}">
                <a16:creationId xmlns:a16="http://schemas.microsoft.com/office/drawing/2014/main" id="{EEFC7D05-CB95-3CDF-D2F2-E30EAECBBE07}"/>
              </a:ext>
            </a:extLst>
          </p:cNvPr>
          <p:cNvCxnSpPr/>
          <p:nvPr/>
        </p:nvCxnSpPr>
        <p:spPr bwMode="auto">
          <a:xfrm flipV="1">
            <a:off x="8104378" y="5278190"/>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9" name="文本框 28">
            <a:extLst>
              <a:ext uri="{FF2B5EF4-FFF2-40B4-BE49-F238E27FC236}">
                <a16:creationId xmlns:a16="http://schemas.microsoft.com/office/drawing/2014/main" id="{F1ED8665-3FD3-B103-664F-3E2861BD5156}"/>
              </a:ext>
            </a:extLst>
          </p:cNvPr>
          <p:cNvSpPr txBox="1"/>
          <p:nvPr/>
        </p:nvSpPr>
        <p:spPr>
          <a:xfrm>
            <a:off x="7129573" y="5387044"/>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V6</a:t>
            </a:r>
            <a:r>
              <a:rPr lang="zh-CN" altLang="en-US" sz="2800" b="0" i="0" dirty="0">
                <a:latin typeface="+mn-ea"/>
                <a:ea typeface="+mn-ea"/>
              </a:rPr>
              <a:t>、</a:t>
            </a:r>
            <a:r>
              <a:rPr lang="en-US" altLang="zh-CN" sz="2800" b="0" i="0" dirty="0">
                <a:latin typeface="+mn-ea"/>
                <a:ea typeface="+mn-ea"/>
              </a:rPr>
              <a:t>V7</a:t>
            </a:r>
            <a:endParaRPr lang="zh-CN" altLang="en-US" sz="2800" b="0" i="0" dirty="0">
              <a:latin typeface="+mn-ea"/>
              <a:ea typeface="+mn-ea"/>
            </a:endParaRPr>
          </a:p>
        </p:txBody>
      </p:sp>
      <p:cxnSp>
        <p:nvCxnSpPr>
          <p:cNvPr id="30" name="直接连接符 29">
            <a:extLst>
              <a:ext uri="{FF2B5EF4-FFF2-40B4-BE49-F238E27FC236}">
                <a16:creationId xmlns:a16="http://schemas.microsoft.com/office/drawing/2014/main" id="{3A6FB880-1EEC-C535-1033-AFB52A0AD8DA}"/>
              </a:ext>
            </a:extLst>
          </p:cNvPr>
          <p:cNvCxnSpPr/>
          <p:nvPr/>
        </p:nvCxnSpPr>
        <p:spPr bwMode="auto">
          <a:xfrm flipV="1">
            <a:off x="5987421" y="5866024"/>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1" name="文本框 30">
            <a:extLst>
              <a:ext uri="{FF2B5EF4-FFF2-40B4-BE49-F238E27FC236}">
                <a16:creationId xmlns:a16="http://schemas.microsoft.com/office/drawing/2014/main" id="{D5496FC2-A7B4-9FE6-95FF-83ED1CA2E7E6}"/>
              </a:ext>
            </a:extLst>
          </p:cNvPr>
          <p:cNvSpPr txBox="1"/>
          <p:nvPr/>
        </p:nvSpPr>
        <p:spPr>
          <a:xfrm>
            <a:off x="5666927" y="6069184"/>
            <a:ext cx="1936432" cy="430887"/>
          </a:xfrm>
          <a:prstGeom prst="rect">
            <a:avLst/>
          </a:prstGeom>
          <a:noFill/>
        </p:spPr>
        <p:txBody>
          <a:bodyPr wrap="square" lIns="0" tIns="0" rIns="0" bIns="0" rtlCol="0">
            <a:spAutoFit/>
          </a:bodyPr>
          <a:lstStyle/>
          <a:p>
            <a:r>
              <a:rPr lang="zh-CN" altLang="en-US" sz="2800" b="0" i="0" dirty="0">
                <a:latin typeface="+mn-ea"/>
                <a:ea typeface="+mn-ea"/>
              </a:rPr>
              <a:t>、</a:t>
            </a:r>
            <a:r>
              <a:rPr lang="en-US" altLang="zh-CN" sz="2800" b="0" i="0" dirty="0">
                <a:latin typeface="+mn-ea"/>
                <a:ea typeface="+mn-ea"/>
              </a:rPr>
              <a:t>V8</a:t>
            </a:r>
            <a:endParaRPr lang="zh-CN" altLang="en-US" sz="2800" b="0" i="0" dirty="0">
              <a:latin typeface="+mn-ea"/>
              <a:ea typeface="+mn-ea"/>
            </a:endParaRPr>
          </a:p>
        </p:txBody>
      </p:sp>
      <p:cxnSp>
        <p:nvCxnSpPr>
          <p:cNvPr id="32" name="直接连接符 31">
            <a:extLst>
              <a:ext uri="{FF2B5EF4-FFF2-40B4-BE49-F238E27FC236}">
                <a16:creationId xmlns:a16="http://schemas.microsoft.com/office/drawing/2014/main" id="{945BDFDB-0130-8CBF-AD36-6E74041B1236}"/>
              </a:ext>
            </a:extLst>
          </p:cNvPr>
          <p:cNvCxnSpPr/>
          <p:nvPr/>
        </p:nvCxnSpPr>
        <p:spPr bwMode="auto">
          <a:xfrm flipV="1">
            <a:off x="6700870" y="5861489"/>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3" name="直接连接符 32">
            <a:extLst>
              <a:ext uri="{FF2B5EF4-FFF2-40B4-BE49-F238E27FC236}">
                <a16:creationId xmlns:a16="http://schemas.microsoft.com/office/drawing/2014/main" id="{ED5B5C7D-4695-6B11-90A2-86B5B6774F0F}"/>
              </a:ext>
            </a:extLst>
          </p:cNvPr>
          <p:cNvCxnSpPr/>
          <p:nvPr/>
        </p:nvCxnSpPr>
        <p:spPr bwMode="auto">
          <a:xfrm flipV="1">
            <a:off x="7465268" y="5877272"/>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4" name="直接连接符 33">
            <a:extLst>
              <a:ext uri="{FF2B5EF4-FFF2-40B4-BE49-F238E27FC236}">
                <a16:creationId xmlns:a16="http://schemas.microsoft.com/office/drawing/2014/main" id="{43AB75D4-7D39-BE38-1FEC-9E062134E50A}"/>
              </a:ext>
            </a:extLst>
          </p:cNvPr>
          <p:cNvCxnSpPr/>
          <p:nvPr/>
        </p:nvCxnSpPr>
        <p:spPr bwMode="auto">
          <a:xfrm flipV="1">
            <a:off x="8172400" y="5877272"/>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5" name="直接连接符 34">
            <a:extLst>
              <a:ext uri="{FF2B5EF4-FFF2-40B4-BE49-F238E27FC236}">
                <a16:creationId xmlns:a16="http://schemas.microsoft.com/office/drawing/2014/main" id="{C6D4389B-C529-FADC-C520-A424E5FEFAD7}"/>
              </a:ext>
            </a:extLst>
          </p:cNvPr>
          <p:cNvCxnSpPr/>
          <p:nvPr/>
        </p:nvCxnSpPr>
        <p:spPr bwMode="auto">
          <a:xfrm flipV="1">
            <a:off x="5940152" y="6516274"/>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6" name="直接连接符 35">
            <a:extLst>
              <a:ext uri="{FF2B5EF4-FFF2-40B4-BE49-F238E27FC236}">
                <a16:creationId xmlns:a16="http://schemas.microsoft.com/office/drawing/2014/main" id="{E8E0D442-4952-BA01-D09A-E5E5C264E0B1}"/>
              </a:ext>
            </a:extLst>
          </p:cNvPr>
          <p:cNvCxnSpPr/>
          <p:nvPr/>
        </p:nvCxnSpPr>
        <p:spPr bwMode="auto">
          <a:xfrm flipV="1">
            <a:off x="6129370" y="1513034"/>
            <a:ext cx="419100" cy="907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7" name="文本框 36">
            <a:extLst>
              <a:ext uri="{FF2B5EF4-FFF2-40B4-BE49-F238E27FC236}">
                <a16:creationId xmlns:a16="http://schemas.microsoft.com/office/drawing/2014/main" id="{778EB9F5-6248-53F3-F29D-89F88E9B5766}"/>
              </a:ext>
            </a:extLst>
          </p:cNvPr>
          <p:cNvSpPr txBox="1"/>
          <p:nvPr/>
        </p:nvSpPr>
        <p:spPr>
          <a:xfrm>
            <a:off x="6624670" y="1187216"/>
            <a:ext cx="1936432" cy="430887"/>
          </a:xfrm>
          <a:prstGeom prst="rect">
            <a:avLst/>
          </a:prstGeom>
          <a:noFill/>
        </p:spPr>
        <p:txBody>
          <a:bodyPr wrap="square" lIns="0" tIns="0" rIns="0" bIns="0" rtlCol="0">
            <a:spAutoFit/>
          </a:bodyPr>
          <a:lstStyle/>
          <a:p>
            <a:r>
              <a:rPr lang="zh-CN" altLang="en-US" sz="2800" b="0" i="0" dirty="0">
                <a:latin typeface="+mn-ea"/>
                <a:ea typeface="+mn-ea"/>
              </a:rPr>
              <a:t>表示取队头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3" grpId="0"/>
      <p:bldP spid="15" grpId="0" animBg="1"/>
      <p:bldP spid="16" grpId="0" animBg="1"/>
      <p:bldP spid="20" grpId="0" animBg="1"/>
      <p:bldP spid="21" grpId="0" animBg="1"/>
      <p:bldP spid="22" grpId="0"/>
      <p:bldP spid="23" grpId="0"/>
      <p:bldP spid="24" grpId="0"/>
      <p:bldP spid="29" grpId="0"/>
      <p:bldP spid="31" grpId="0"/>
      <p:bldP spid="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395536" y="1340768"/>
            <a:ext cx="8499475" cy="5000625"/>
          </a:xfrm>
        </p:spPr>
        <p:txBody>
          <a:bodyPr/>
          <a:lstStyle/>
          <a:p>
            <a:pPr eaLnBrk="1" hangingPunct="1"/>
            <a:r>
              <a:rPr lang="zh-CN" altLang="en-US" sz="2800" dirty="0">
                <a:latin typeface="黑体" pitchFamily="49" charset="-122"/>
                <a:ea typeface="黑体" pitchFamily="49" charset="-122"/>
                <a:sym typeface="Arial" pitchFamily="34" charset="0"/>
              </a:rPr>
              <a:t>如果图为连通图，则从该图的任意一个定点开始执行一次深度优先遍历或广度优先遍历，即可访问该连通图的所有顶点。</a:t>
            </a:r>
          </a:p>
          <a:p>
            <a:pPr eaLnBrk="1" hangingPunct="1"/>
            <a:r>
              <a:rPr lang="zh-CN" altLang="en-US" sz="2800" dirty="0">
                <a:latin typeface="黑体" pitchFamily="49" charset="-122"/>
                <a:ea typeface="黑体" pitchFamily="49" charset="-122"/>
                <a:sym typeface="Arial" pitchFamily="34" charset="0"/>
              </a:rPr>
              <a:t>如果图为非连通图，则依次从未访问过的顶点开始执行深度优先遍历或广度优先遍历，直至所有的顶点均被访问。</a:t>
            </a:r>
          </a:p>
          <a:p>
            <a:pPr eaLnBrk="1" hangingPunct="1"/>
            <a:r>
              <a:rPr lang="zh-CN" altLang="en-US" sz="2800" dirty="0">
                <a:latin typeface="黑体" pitchFamily="49" charset="-122"/>
                <a:ea typeface="黑体" pitchFamily="49" charset="-122"/>
                <a:sym typeface="Arial" pitchFamily="34" charset="0"/>
              </a:rPr>
              <a:t>事实上执行一次深度优先可以遍历一个连通分支。图有多少个连通分支，就调用多少次深度优先遍历。</a:t>
            </a:r>
          </a:p>
        </p:txBody>
      </p:sp>
      <p:sp>
        <p:nvSpPr>
          <p:cNvPr id="4"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图的遍历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42910" y="1219200"/>
            <a:ext cx="9144000" cy="4401205"/>
          </a:xfrm>
          <a:prstGeom prst="rect">
            <a:avLst/>
          </a:prstGeom>
          <a:noFill/>
          <a:ln w="9525">
            <a:noFill/>
            <a:miter lim="800000"/>
            <a:headEnd/>
            <a:tailEnd/>
          </a:ln>
        </p:spPr>
        <p:txBody>
          <a:bodyPr>
            <a:spAutoFit/>
          </a:bodyPr>
          <a:lstStyle/>
          <a:p>
            <a:pPr eaLnBrk="1" hangingPunct="1"/>
            <a:r>
              <a:rPr lang="zh-CN" altLang="en-US" sz="2800" b="0" i="0" dirty="0">
                <a:latin typeface="黑体" pitchFamily="49" charset="-122"/>
                <a:ea typeface="黑体" pitchFamily="49" charset="-122"/>
                <a:sym typeface="Arial" pitchFamily="34" charset="0"/>
              </a:rPr>
              <a:t>class ArcNode                 </a:t>
            </a:r>
            <a:r>
              <a:rPr lang="en-US" altLang="zh-CN" sz="2800" b="0" i="0" dirty="0">
                <a:latin typeface="黑体" pitchFamily="49" charset="-122"/>
                <a:ea typeface="黑体" pitchFamily="49" charset="-122"/>
                <a:sym typeface="Arial" pitchFamily="34" charset="0"/>
              </a:rPr>
              <a:t>//</a:t>
            </a:r>
            <a:r>
              <a:rPr lang="zh-CN" altLang="en-US" sz="2800" b="0" i="0" dirty="0">
                <a:latin typeface="黑体" pitchFamily="49" charset="-122"/>
                <a:ea typeface="黑体" pitchFamily="49" charset="-122"/>
                <a:sym typeface="Arial" pitchFamily="34" charset="0"/>
              </a:rPr>
              <a:t>弧结点</a:t>
            </a:r>
          </a:p>
          <a:p>
            <a:pPr eaLnBrk="1" hangingPunct="1"/>
            <a:r>
              <a:rPr lang="zh-CN" altLang="en-US" sz="2800" b="0" i="0" dirty="0">
                <a:latin typeface="黑体" pitchFamily="49" charset="-122"/>
                <a:ea typeface="黑体" pitchFamily="49" charset="-122"/>
                <a:sym typeface="Arial" pitchFamily="34" charset="0"/>
              </a:rPr>
              <a:t>{</a:t>
            </a:r>
          </a:p>
          <a:p>
            <a:pPr eaLnBrk="1" hangingPunct="1"/>
            <a:r>
              <a:rPr lang="zh-CN" altLang="en-US" sz="2800" b="0" i="0" dirty="0">
                <a:latin typeface="黑体" pitchFamily="49" charset="-122"/>
                <a:ea typeface="黑体" pitchFamily="49" charset="-122"/>
                <a:sym typeface="Arial" pitchFamily="34" charset="0"/>
              </a:rPr>
              <a:t>private:</a:t>
            </a:r>
          </a:p>
          <a:p>
            <a:pPr eaLnBrk="1" hangingPunct="1"/>
            <a:r>
              <a:rPr lang="zh-CN" altLang="en-US" sz="2800" b="0" i="0" dirty="0">
                <a:latin typeface="黑体" pitchFamily="49" charset="-122"/>
                <a:ea typeface="黑体" pitchFamily="49" charset="-122"/>
                <a:sym typeface="Arial" pitchFamily="34" charset="0"/>
              </a:rPr>
              <a:t>   int		adjvex;   </a:t>
            </a:r>
            <a:r>
              <a:rPr lang="en-US" altLang="zh-CN" sz="2800" b="0" i="0" dirty="0">
                <a:latin typeface="黑体" pitchFamily="49" charset="-122"/>
                <a:ea typeface="黑体" pitchFamily="49" charset="-122"/>
                <a:sym typeface="Arial" pitchFamily="34" charset="0"/>
              </a:rPr>
              <a:t>//</a:t>
            </a:r>
            <a:r>
              <a:rPr lang="zh-CN" altLang="en-US" sz="2800" b="0" i="0" dirty="0">
                <a:latin typeface="黑体" pitchFamily="49" charset="-122"/>
                <a:ea typeface="黑体" pitchFamily="49" charset="-122"/>
                <a:sym typeface="Arial" pitchFamily="34" charset="0"/>
              </a:rPr>
              <a:t>邻接点</a:t>
            </a:r>
          </a:p>
          <a:p>
            <a:pPr eaLnBrk="1" hangingPunct="1"/>
            <a:r>
              <a:rPr lang="zh-CN" altLang="en-US" sz="2800" b="0" i="0" dirty="0">
                <a:latin typeface="黑体" pitchFamily="49" charset="-122"/>
                <a:ea typeface="黑体" pitchFamily="49" charset="-122"/>
                <a:sym typeface="Arial" pitchFamily="34" charset="0"/>
              </a:rPr>
              <a:t>   ArcNode		*next;    </a:t>
            </a:r>
            <a:r>
              <a:rPr lang="en-US" altLang="zh-CN" sz="2800" b="0" i="0" dirty="0">
                <a:latin typeface="黑体" pitchFamily="49" charset="-122"/>
                <a:ea typeface="黑体" pitchFamily="49" charset="-122"/>
                <a:sym typeface="Arial" pitchFamily="34" charset="0"/>
              </a:rPr>
              <a:t>//</a:t>
            </a:r>
            <a:r>
              <a:rPr lang="zh-CN" altLang="en-US" sz="2800" b="0" i="0" dirty="0">
                <a:latin typeface="黑体" pitchFamily="49" charset="-122"/>
                <a:ea typeface="黑体" pitchFamily="49" charset="-122"/>
                <a:sym typeface="Arial" pitchFamily="34" charset="0"/>
              </a:rPr>
              <a:t>指向下一条弧</a:t>
            </a:r>
          </a:p>
          <a:p>
            <a:pPr eaLnBrk="1" hangingPunct="1"/>
            <a:r>
              <a:rPr lang="zh-CN" altLang="en-US" sz="2800" b="0" i="0" dirty="0">
                <a:latin typeface="黑体" pitchFamily="49" charset="-122"/>
                <a:ea typeface="黑体" pitchFamily="49" charset="-122"/>
                <a:sym typeface="Arial" pitchFamily="34" charset="0"/>
              </a:rPr>
              <a:t>   int		weight;   </a:t>
            </a:r>
            <a:r>
              <a:rPr lang="en-US" altLang="zh-CN" sz="2800" b="0" i="0" dirty="0">
                <a:latin typeface="黑体" pitchFamily="49" charset="-122"/>
                <a:ea typeface="黑体" pitchFamily="49" charset="-122"/>
                <a:sym typeface="Arial" pitchFamily="34" charset="0"/>
              </a:rPr>
              <a:t>//</a:t>
            </a:r>
            <a:r>
              <a:rPr lang="zh-CN" altLang="en-US" sz="2800" b="0" i="0" dirty="0">
                <a:latin typeface="黑体" pitchFamily="49" charset="-122"/>
                <a:ea typeface="黑体" pitchFamily="49" charset="-122"/>
                <a:sym typeface="Arial" pitchFamily="34" charset="0"/>
              </a:rPr>
              <a:t>权值等</a:t>
            </a:r>
          </a:p>
          <a:p>
            <a:pPr eaLnBrk="1" hangingPunct="1"/>
            <a:r>
              <a:rPr lang="zh-CN" altLang="en-US" sz="2800" b="0" i="0" dirty="0">
                <a:latin typeface="黑体" pitchFamily="49" charset="-122"/>
                <a:ea typeface="黑体" pitchFamily="49" charset="-122"/>
                <a:sym typeface="Arial" pitchFamily="34" charset="0"/>
              </a:rPr>
              <a:t>public:</a:t>
            </a:r>
          </a:p>
          <a:p>
            <a:pPr eaLnBrk="1" hangingPunct="1"/>
            <a:r>
              <a:rPr lang="zh-CN" altLang="en-US" sz="2800" b="0" i="0" dirty="0">
                <a:latin typeface="黑体" pitchFamily="49" charset="-122"/>
                <a:ea typeface="黑体" pitchFamily="49" charset="-122"/>
                <a:sym typeface="Arial" pitchFamily="34" charset="0"/>
              </a:rPr>
              <a:t>   ArcNode(int adj, int w,ArcNode *p=NULL)；</a:t>
            </a:r>
          </a:p>
          <a:p>
            <a:pPr eaLnBrk="1" hangingPunct="1"/>
            <a:r>
              <a:rPr lang="zh-CN" altLang="en-US" sz="2800" b="0" i="0" dirty="0">
                <a:latin typeface="黑体" pitchFamily="49" charset="-122"/>
                <a:ea typeface="黑体" pitchFamily="49" charset="-122"/>
                <a:sym typeface="Arial" pitchFamily="34" charset="0"/>
              </a:rPr>
              <a:t>   ArcNode(int adj, ArcNode *p=NULL)</a:t>
            </a:r>
          </a:p>
          <a:p>
            <a:pPr eaLnBrk="1" hangingPunct="1"/>
            <a:r>
              <a:rPr lang="zh-CN" altLang="en-US" sz="2800" b="0" i="0" dirty="0">
                <a:latin typeface="黑体" pitchFamily="49" charset="-122"/>
                <a:ea typeface="黑体" pitchFamily="49" charset="-122"/>
                <a:sym typeface="Arial" pitchFamily="34" charset="0"/>
              </a:rPr>
              <a:t>};</a:t>
            </a:r>
          </a:p>
        </p:txBody>
      </p:sp>
      <p:sp>
        <p:nvSpPr>
          <p:cNvPr id="3" name="灯片编号占位符 2"/>
          <p:cNvSpPr>
            <a:spLocks noGrp="1"/>
          </p:cNvSpPr>
          <p:nvPr>
            <p:ph type="sldNum" sz="quarter" idx="12"/>
          </p:nvPr>
        </p:nvSpPr>
        <p:spPr/>
        <p:txBody>
          <a:bodyPr/>
          <a:lstStyle/>
          <a:p>
            <a:fld id="{4277A394-743A-4E2C-A219-BDD5D8AA88D5}" type="slidenum">
              <a:rPr lang="zh-CN" altLang="en-US" smtClean="0"/>
              <a:pPr/>
              <a:t>53</a:t>
            </a:fld>
            <a:endParaRPr lang="en-US" altLang="zh-CN"/>
          </a:p>
        </p:txBody>
      </p:sp>
      <p:sp>
        <p:nvSpPr>
          <p:cNvPr id="4"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图的遍历实现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0">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37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37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37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8370">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83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14394" y="1249362"/>
            <a:ext cx="8713788" cy="3970318"/>
          </a:xfrm>
          <a:prstGeom prst="rect">
            <a:avLst/>
          </a:prstGeom>
          <a:noFill/>
          <a:ln w="9525">
            <a:noFill/>
            <a:miter lim="800000"/>
            <a:headEnd/>
            <a:tailEnd/>
          </a:ln>
        </p:spPr>
        <p:txBody>
          <a:bodyPr>
            <a:spAutoFit/>
          </a:bodyPr>
          <a:lstStyle/>
          <a:p>
            <a:pPr eaLnBrk="1" hangingPunct="1"/>
            <a:r>
              <a:rPr lang="en-US" altLang="zh-CN" sz="2800" b="0" i="0" dirty="0">
                <a:latin typeface="黑体" pitchFamily="49" charset="-122"/>
                <a:ea typeface="黑体" pitchFamily="49" charset="-122"/>
                <a:sym typeface="Arial" pitchFamily="34" charset="0"/>
              </a:rPr>
              <a:t>class </a:t>
            </a:r>
            <a:r>
              <a:rPr lang="en-US" altLang="zh-CN" sz="2800" b="0" i="0" dirty="0" err="1">
                <a:latin typeface="黑体" pitchFamily="49" charset="-122"/>
                <a:ea typeface="黑体" pitchFamily="49" charset="-122"/>
                <a:sym typeface="Arial" pitchFamily="34" charset="0"/>
              </a:rPr>
              <a:t>VNode</a:t>
            </a: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顶点结点</a:t>
            </a:r>
            <a:endParaRPr lang="en-US" altLang="zh-CN" sz="2800" b="0" i="0" dirty="0">
              <a:latin typeface="黑体" pitchFamily="49" charset="-122"/>
              <a:ea typeface="黑体" pitchFamily="49" charset="-122"/>
              <a:sym typeface="Arial" pitchFamily="34" charset="0"/>
            </a:endParaRPr>
          </a:p>
          <a:p>
            <a:pPr eaLnBrk="1" hangingPunct="1"/>
            <a:r>
              <a:rPr lang="en-US" altLang="zh-CN" sz="2800" b="0" i="0" dirty="0">
                <a:latin typeface="黑体" pitchFamily="49" charset="-122"/>
                <a:ea typeface="黑体" pitchFamily="49" charset="-122"/>
                <a:sym typeface="Arial" pitchFamily="34" charset="0"/>
              </a:rPr>
              <a:t>{</a:t>
            </a:r>
          </a:p>
          <a:p>
            <a:pPr eaLnBrk="1" hangingPunct="1"/>
            <a:r>
              <a:rPr lang="en-US" altLang="zh-CN" sz="2800" b="0" i="0" dirty="0">
                <a:latin typeface="黑体" pitchFamily="49" charset="-122"/>
                <a:ea typeface="黑体" pitchFamily="49" charset="-122"/>
                <a:sym typeface="Arial" pitchFamily="34" charset="0"/>
              </a:rPr>
              <a:t>private:</a:t>
            </a:r>
          </a:p>
          <a:p>
            <a:pPr eaLnBrk="1" hangingPunct="1"/>
            <a:r>
              <a:rPr lang="en-US" altLang="zh-CN" sz="2800" b="0" i="0" dirty="0">
                <a:latin typeface="黑体" pitchFamily="49" charset="-122"/>
                <a:ea typeface="黑体" pitchFamily="49" charset="-122"/>
                <a:sym typeface="Arial" pitchFamily="34" charset="0"/>
              </a:rPr>
              <a:t>	string 	</a:t>
            </a:r>
            <a:r>
              <a:rPr lang="en-US" altLang="zh-CN" sz="2800" b="0" i="0" dirty="0" err="1">
                <a:latin typeface="黑体" pitchFamily="49" charset="-122"/>
                <a:ea typeface="黑体" pitchFamily="49" charset="-122"/>
                <a:sym typeface="Arial" pitchFamily="34" charset="0"/>
              </a:rPr>
              <a:t>vexter</a:t>
            </a: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顶点</a:t>
            </a:r>
            <a:endParaRPr lang="en-US" altLang="zh-CN" sz="2800" b="0" i="0" dirty="0">
              <a:latin typeface="黑体" pitchFamily="49" charset="-122"/>
              <a:ea typeface="黑体" pitchFamily="49" charset="-122"/>
              <a:sym typeface="Arial" pitchFamily="34" charset="0"/>
            </a:endParaRPr>
          </a:p>
          <a:p>
            <a:pPr eaLnBrk="1" hangingPunct="1"/>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ArcNode</a:t>
            </a: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firstarc</a:t>
            </a: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指向第一条弧</a:t>
            </a:r>
            <a:endParaRPr lang="en-US" altLang="zh-CN" sz="2800" b="0" i="0" dirty="0">
              <a:latin typeface="黑体" pitchFamily="49" charset="-122"/>
              <a:ea typeface="黑体" pitchFamily="49" charset="-122"/>
              <a:sym typeface="Arial" pitchFamily="34" charset="0"/>
            </a:endParaRPr>
          </a:p>
          <a:p>
            <a:pPr eaLnBrk="1" hangingPunct="1"/>
            <a:r>
              <a:rPr lang="en-US" altLang="zh-CN" sz="2800" b="0" i="0" dirty="0">
                <a:latin typeface="黑体" pitchFamily="49" charset="-122"/>
                <a:ea typeface="黑体" pitchFamily="49" charset="-122"/>
                <a:sym typeface="Arial" pitchFamily="34" charset="0"/>
              </a:rPr>
              <a:t>public:</a:t>
            </a:r>
          </a:p>
          <a:p>
            <a:pPr eaLnBrk="1" hangingPunct="1"/>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VNode</a:t>
            </a:r>
            <a:r>
              <a:rPr lang="en-US" altLang="zh-CN" sz="2800" b="0" i="0" dirty="0">
                <a:latin typeface="黑体" pitchFamily="49" charset="-122"/>
                <a:ea typeface="黑体" pitchFamily="49" charset="-122"/>
                <a:sym typeface="Arial" pitchFamily="34" charset="0"/>
              </a:rPr>
              <a:t>(</a:t>
            </a:r>
            <a:r>
              <a:rPr lang="en-US" altLang="zh-CN" sz="2800" b="0" i="0" dirty="0" err="1">
                <a:latin typeface="黑体" pitchFamily="49" charset="-122"/>
                <a:ea typeface="黑体" pitchFamily="49" charset="-122"/>
                <a:sym typeface="Arial" pitchFamily="34" charset="0"/>
              </a:rPr>
              <a:t>ArcNode</a:t>
            </a:r>
            <a:r>
              <a:rPr lang="en-US" altLang="zh-CN" sz="2800" b="0" i="0" dirty="0">
                <a:latin typeface="黑体" pitchFamily="49" charset="-122"/>
                <a:ea typeface="黑体" pitchFamily="49" charset="-122"/>
                <a:sym typeface="Arial" pitchFamily="34" charset="0"/>
              </a:rPr>
              <a:t> *p=NULL)   //</a:t>
            </a:r>
            <a:r>
              <a:rPr lang="zh-CN" altLang="en-US" sz="2800" b="0" i="0" dirty="0">
                <a:latin typeface="黑体" pitchFamily="49" charset="-122"/>
                <a:ea typeface="黑体" pitchFamily="49" charset="-122"/>
                <a:sym typeface="Arial" pitchFamily="34" charset="0"/>
              </a:rPr>
              <a:t>构造函数</a:t>
            </a:r>
            <a:endParaRPr lang="en-US" altLang="zh-CN" sz="2800" b="0" i="0" dirty="0">
              <a:latin typeface="黑体" pitchFamily="49" charset="-122"/>
              <a:ea typeface="黑体" pitchFamily="49" charset="-122"/>
              <a:sym typeface="Arial" pitchFamily="34" charset="0"/>
            </a:endParaRPr>
          </a:p>
          <a:p>
            <a:pPr eaLnBrk="1" hangingPunct="1"/>
            <a:r>
              <a:rPr lang="en-US" altLang="zh-CN" sz="2800" b="0" i="0" dirty="0">
                <a:latin typeface="黑体" pitchFamily="49" charset="-122"/>
                <a:ea typeface="黑体" pitchFamily="49" charset="-122"/>
                <a:sym typeface="Arial" pitchFamily="34" charset="0"/>
              </a:rPr>
              <a:t>	friend class </a:t>
            </a:r>
            <a:r>
              <a:rPr lang="en-US" altLang="zh-CN" sz="2800" b="0" i="0" dirty="0" err="1">
                <a:latin typeface="黑体" pitchFamily="49" charset="-122"/>
                <a:ea typeface="黑体" pitchFamily="49" charset="-122"/>
                <a:sym typeface="Arial" pitchFamily="34" charset="0"/>
              </a:rPr>
              <a:t>ALGraph</a:t>
            </a: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加公有接口</a:t>
            </a:r>
            <a:endParaRPr lang="en-US" altLang="zh-CN" sz="2800" b="0" i="0" dirty="0">
              <a:latin typeface="黑体" pitchFamily="49" charset="-122"/>
              <a:ea typeface="黑体" pitchFamily="49" charset="-122"/>
              <a:sym typeface="Arial" pitchFamily="34" charset="0"/>
            </a:endParaRPr>
          </a:p>
          <a:p>
            <a:pPr eaLnBrk="1" hangingPunct="1"/>
            <a:r>
              <a:rPr lang="en-US" altLang="zh-CN" sz="2800" b="0" i="0" dirty="0">
                <a:latin typeface="黑体" pitchFamily="49" charset="-122"/>
                <a:ea typeface="黑体" pitchFamily="49" charset="-122"/>
                <a:sym typeface="Arial" pitchFamily="34" charset="0"/>
              </a:rPr>
              <a:t>};</a:t>
            </a:r>
          </a:p>
        </p:txBody>
      </p:sp>
      <p:sp>
        <p:nvSpPr>
          <p:cNvPr id="3" name="灯片编号占位符 2"/>
          <p:cNvSpPr>
            <a:spLocks noGrp="1"/>
          </p:cNvSpPr>
          <p:nvPr>
            <p:ph type="sldNum" sz="quarter" idx="12"/>
          </p:nvPr>
        </p:nvSpPr>
        <p:spPr/>
        <p:txBody>
          <a:bodyPr/>
          <a:lstStyle/>
          <a:p>
            <a:fld id="{4277A394-743A-4E2C-A219-BDD5D8AA88D5}" type="slidenum">
              <a:rPr lang="zh-CN" altLang="en-US" smtClean="0"/>
              <a:pPr/>
              <a:t>54</a:t>
            </a:fld>
            <a:endParaRPr lang="en-US" altLang="zh-CN"/>
          </a:p>
        </p:txBody>
      </p:sp>
      <p:sp>
        <p:nvSpPr>
          <p:cNvPr id="4" name="Text Box 4"/>
          <p:cNvSpPr txBox="1">
            <a:spLocks noChangeArrowheads="1"/>
          </p:cNvSpPr>
          <p:nvPr/>
        </p:nvSpPr>
        <p:spPr bwMode="auto">
          <a:xfrm>
            <a:off x="614394"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图的遍历实现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394">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939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939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39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39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3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521511" y="1114889"/>
            <a:ext cx="8643966" cy="5410712"/>
          </a:xfrm>
          <a:prstGeom prst="rect">
            <a:avLst/>
          </a:prstGeom>
          <a:noFill/>
          <a:ln w="9525">
            <a:noFill/>
            <a:miter lim="800000"/>
            <a:headEnd/>
            <a:tailEnd/>
          </a:ln>
        </p:spPr>
        <p:txBody>
          <a:bodyPr wrap="square">
            <a:spAutoFit/>
          </a:bodyPr>
          <a:lstStyle/>
          <a:p>
            <a:pPr eaLnBrk="1" hangingPunct="1">
              <a:lnSpc>
                <a:spcPct val="90000"/>
              </a:lnSpc>
            </a:pPr>
            <a:r>
              <a:rPr lang="en-US" altLang="zh-CN" sz="2400" b="0" i="0" dirty="0">
                <a:latin typeface="黑体" pitchFamily="49" charset="-122"/>
                <a:ea typeface="黑体" pitchFamily="49" charset="-122"/>
                <a:sym typeface="Arial" pitchFamily="34" charset="0"/>
              </a:rPr>
              <a:t>class </a:t>
            </a:r>
            <a:r>
              <a:rPr lang="en-US" altLang="zh-CN" sz="2400" b="0" i="0" dirty="0" err="1">
                <a:latin typeface="黑体" pitchFamily="49" charset="-122"/>
                <a:ea typeface="黑体" pitchFamily="49" charset="-122"/>
                <a:sym typeface="Arial" pitchFamily="34" charset="0"/>
              </a:rPr>
              <a:t>ALGraph</a:t>
            </a:r>
            <a:r>
              <a:rPr lang="en-US" altLang="zh-CN" sz="2400" b="0" i="0" dirty="0">
                <a:latin typeface="黑体" pitchFamily="49" charset="-122"/>
                <a:ea typeface="黑体" pitchFamily="49" charset="-122"/>
                <a:sym typeface="Arial" pitchFamily="34" charset="0"/>
              </a:rPr>
              <a:t>            //</a:t>
            </a:r>
            <a:r>
              <a:rPr lang="zh-CN" altLang="en-US" sz="2400" b="0" i="0" dirty="0">
                <a:latin typeface="黑体" pitchFamily="49" charset="-122"/>
                <a:ea typeface="黑体" pitchFamily="49" charset="-122"/>
                <a:sym typeface="Arial" pitchFamily="34" charset="0"/>
              </a:rPr>
              <a:t>图类型，邻接表存储</a:t>
            </a:r>
            <a:endParaRPr lang="en-US" altLang="zh-CN" sz="2400" b="0" i="0" dirty="0">
              <a:latin typeface="黑体" pitchFamily="49" charset="-122"/>
              <a:ea typeface="黑体" pitchFamily="49" charset="-122"/>
              <a:sym typeface="Arial" pitchFamily="34" charset="0"/>
            </a:endParaRPr>
          </a:p>
          <a:p>
            <a:pPr eaLnBrk="1" hangingPunct="1">
              <a:lnSpc>
                <a:spcPct val="90000"/>
              </a:lnSpc>
            </a:pPr>
            <a:r>
              <a:rPr lang="en-US" altLang="zh-CN" sz="2400" b="0" i="0" dirty="0">
                <a:latin typeface="黑体" pitchFamily="49" charset="-122"/>
                <a:ea typeface="黑体" pitchFamily="49" charset="-122"/>
                <a:sym typeface="Arial" pitchFamily="34" charset="0"/>
              </a:rPr>
              <a:t>{</a:t>
            </a:r>
          </a:p>
          <a:p>
            <a:pPr eaLnBrk="1" hangingPunct="1">
              <a:lnSpc>
                <a:spcPct val="90000"/>
              </a:lnSpc>
            </a:pPr>
            <a:r>
              <a:rPr lang="en-US" altLang="zh-CN" sz="2400" b="0" i="0" dirty="0">
                <a:latin typeface="黑体" pitchFamily="49" charset="-122"/>
                <a:ea typeface="黑体" pitchFamily="49" charset="-122"/>
                <a:sym typeface="Arial" pitchFamily="34" charset="0"/>
              </a:rPr>
              <a:t>private:</a:t>
            </a:r>
          </a:p>
          <a:p>
            <a:pPr eaLnBrk="1" hangingPunct="1">
              <a:lnSpc>
                <a:spcPct val="90000"/>
              </a:lnSpc>
            </a:pPr>
            <a:r>
              <a:rPr lang="en-US" altLang="zh-CN" sz="2400" b="0" i="0" dirty="0">
                <a:latin typeface="黑体" pitchFamily="49" charset="-122"/>
                <a:ea typeface="黑体" pitchFamily="49" charset="-122"/>
                <a:sym typeface="Arial" pitchFamily="34" charset="0"/>
              </a:rPr>
              <a:t>	</a:t>
            </a:r>
            <a:r>
              <a:rPr lang="en-US" altLang="zh-CN" sz="2400" b="0" i="0" dirty="0" err="1">
                <a:latin typeface="黑体" pitchFamily="49" charset="-122"/>
                <a:ea typeface="黑体" pitchFamily="49" charset="-122"/>
                <a:sym typeface="Arial" pitchFamily="34" charset="0"/>
              </a:rPr>
              <a:t>VNode</a:t>
            </a:r>
            <a:r>
              <a:rPr lang="en-US" altLang="zh-CN" sz="2400" b="0" i="0" dirty="0">
                <a:latin typeface="黑体" pitchFamily="49" charset="-122"/>
                <a:ea typeface="黑体" pitchFamily="49" charset="-122"/>
                <a:sym typeface="Arial" pitchFamily="34" charset="0"/>
              </a:rPr>
              <a:t>	     vertices[100];     //</a:t>
            </a:r>
            <a:r>
              <a:rPr lang="zh-CN" altLang="en-US" sz="2400" b="0" i="0" dirty="0">
                <a:latin typeface="黑体" pitchFamily="49" charset="-122"/>
                <a:ea typeface="黑体" pitchFamily="49" charset="-122"/>
                <a:sym typeface="Arial" pitchFamily="34" charset="0"/>
              </a:rPr>
              <a:t>顶点数组</a:t>
            </a:r>
            <a:endParaRPr lang="en-US" altLang="zh-CN" sz="2400" b="0" i="0" dirty="0">
              <a:latin typeface="黑体" pitchFamily="49" charset="-122"/>
              <a:ea typeface="黑体" pitchFamily="49" charset="-122"/>
              <a:sym typeface="Arial" pitchFamily="34" charset="0"/>
            </a:endParaRPr>
          </a:p>
          <a:p>
            <a:pPr eaLnBrk="1" hangingPunct="1">
              <a:lnSpc>
                <a:spcPct val="90000"/>
              </a:lnSpc>
            </a:pPr>
            <a:r>
              <a:rPr lang="en-US" altLang="zh-CN" sz="2400" b="0" i="0" dirty="0">
                <a:latin typeface="黑体" pitchFamily="49" charset="-122"/>
                <a:ea typeface="黑体" pitchFamily="49" charset="-122"/>
                <a:sym typeface="Arial" pitchFamily="34" charset="0"/>
              </a:rPr>
              <a:t>	int		</a:t>
            </a:r>
            <a:r>
              <a:rPr lang="en-US" altLang="zh-CN" sz="2400" b="0" i="0" dirty="0" err="1">
                <a:latin typeface="黑体" pitchFamily="49" charset="-122"/>
                <a:ea typeface="黑体" pitchFamily="49" charset="-122"/>
                <a:sym typeface="Arial" pitchFamily="34" charset="0"/>
              </a:rPr>
              <a:t>ArcNum</a:t>
            </a:r>
            <a:r>
              <a:rPr lang="en-US" altLang="zh-CN" sz="2400" b="0" i="0" dirty="0">
                <a:latin typeface="黑体" pitchFamily="49" charset="-122"/>
                <a:ea typeface="黑体" pitchFamily="49" charset="-122"/>
                <a:sym typeface="Arial" pitchFamily="34" charset="0"/>
              </a:rPr>
              <a:t>;           //</a:t>
            </a:r>
            <a:r>
              <a:rPr lang="zh-CN" altLang="en-US" sz="2400" b="0" i="0" dirty="0">
                <a:latin typeface="黑体" pitchFamily="49" charset="-122"/>
                <a:ea typeface="黑体" pitchFamily="49" charset="-122"/>
                <a:sym typeface="Arial" pitchFamily="34" charset="0"/>
              </a:rPr>
              <a:t>弧或边数</a:t>
            </a:r>
            <a:endParaRPr lang="en-US" altLang="zh-CN" sz="2400" b="0" i="0" dirty="0">
              <a:latin typeface="黑体" pitchFamily="49" charset="-122"/>
              <a:ea typeface="黑体" pitchFamily="49" charset="-122"/>
              <a:sym typeface="Arial" pitchFamily="34" charset="0"/>
            </a:endParaRPr>
          </a:p>
          <a:p>
            <a:pPr eaLnBrk="1" hangingPunct="1">
              <a:lnSpc>
                <a:spcPct val="90000"/>
              </a:lnSpc>
            </a:pPr>
            <a:r>
              <a:rPr lang="en-US" altLang="zh-CN" sz="2400" b="0" i="0" dirty="0">
                <a:latin typeface="黑体" pitchFamily="49" charset="-122"/>
                <a:ea typeface="黑体" pitchFamily="49" charset="-122"/>
                <a:sym typeface="Arial" pitchFamily="34" charset="0"/>
              </a:rPr>
              <a:t>	int		</a:t>
            </a:r>
            <a:r>
              <a:rPr lang="en-US" altLang="zh-CN" sz="2400" b="0" i="0" dirty="0" err="1">
                <a:latin typeface="黑体" pitchFamily="49" charset="-122"/>
                <a:ea typeface="黑体" pitchFamily="49" charset="-122"/>
                <a:sym typeface="Arial" pitchFamily="34" charset="0"/>
              </a:rPr>
              <a:t>VexNum</a:t>
            </a:r>
            <a:r>
              <a:rPr lang="en-US" altLang="zh-CN" sz="2400" b="0" i="0" dirty="0">
                <a:latin typeface="黑体" pitchFamily="49" charset="-122"/>
                <a:ea typeface="黑体" pitchFamily="49" charset="-122"/>
                <a:sym typeface="Arial" pitchFamily="34" charset="0"/>
              </a:rPr>
              <a:t>;           //</a:t>
            </a:r>
            <a:r>
              <a:rPr lang="zh-CN" altLang="en-US" sz="2400" b="0" i="0" dirty="0">
                <a:latin typeface="黑体" pitchFamily="49" charset="-122"/>
                <a:ea typeface="黑体" pitchFamily="49" charset="-122"/>
                <a:sym typeface="Arial" pitchFamily="34" charset="0"/>
              </a:rPr>
              <a:t>顶点数</a:t>
            </a:r>
            <a:endParaRPr lang="en-US" altLang="zh-CN" sz="2400" b="0" i="0" dirty="0">
              <a:latin typeface="黑体" pitchFamily="49" charset="-122"/>
              <a:ea typeface="黑体" pitchFamily="49" charset="-122"/>
              <a:sym typeface="Arial" pitchFamily="34" charset="0"/>
            </a:endParaRPr>
          </a:p>
          <a:p>
            <a:pPr eaLnBrk="1" hangingPunct="1">
              <a:lnSpc>
                <a:spcPct val="90000"/>
              </a:lnSpc>
            </a:pPr>
            <a:r>
              <a:rPr lang="en-US" altLang="zh-CN" sz="2400" b="0" i="0" dirty="0">
                <a:latin typeface="黑体" pitchFamily="49" charset="-122"/>
                <a:ea typeface="黑体" pitchFamily="49" charset="-122"/>
                <a:sym typeface="Arial" pitchFamily="34" charset="0"/>
              </a:rPr>
              <a:t>	int		</a:t>
            </a:r>
            <a:r>
              <a:rPr lang="en-US" altLang="zh-CN" sz="2400" b="0" i="0" dirty="0" err="1">
                <a:latin typeface="黑体" pitchFamily="49" charset="-122"/>
                <a:ea typeface="黑体" pitchFamily="49" charset="-122"/>
                <a:sym typeface="Arial" pitchFamily="34" charset="0"/>
              </a:rPr>
              <a:t>GKind</a:t>
            </a:r>
            <a:r>
              <a:rPr lang="en-US" altLang="zh-CN" sz="2400" b="0" i="0" dirty="0">
                <a:latin typeface="黑体" pitchFamily="49" charset="-122"/>
                <a:ea typeface="黑体" pitchFamily="49" charset="-122"/>
                <a:sym typeface="Arial" pitchFamily="34" charset="0"/>
              </a:rPr>
              <a:t>;            //</a:t>
            </a:r>
            <a:r>
              <a:rPr lang="zh-CN" altLang="en-US" sz="2400" b="0" i="0" dirty="0">
                <a:latin typeface="黑体" pitchFamily="49" charset="-122"/>
                <a:ea typeface="黑体" pitchFamily="49" charset="-122"/>
                <a:sym typeface="Arial" pitchFamily="34" charset="0"/>
              </a:rPr>
              <a:t>图类型</a:t>
            </a:r>
            <a:endParaRPr lang="en-US" altLang="zh-CN" sz="2400" b="0" i="0" dirty="0">
              <a:latin typeface="黑体" pitchFamily="49" charset="-122"/>
              <a:ea typeface="黑体" pitchFamily="49" charset="-122"/>
              <a:sym typeface="Arial" pitchFamily="34" charset="0"/>
            </a:endParaRPr>
          </a:p>
          <a:p>
            <a:pPr eaLnBrk="1" hangingPunct="1">
              <a:lnSpc>
                <a:spcPct val="90000"/>
              </a:lnSpc>
            </a:pPr>
            <a:r>
              <a:rPr lang="en-US" altLang="zh-CN" sz="2400" b="0" i="0" dirty="0">
                <a:latin typeface="黑体" pitchFamily="49" charset="-122"/>
                <a:ea typeface="黑体" pitchFamily="49" charset="-122"/>
                <a:sym typeface="Arial" pitchFamily="34" charset="0"/>
              </a:rPr>
              <a:t>	int		</a:t>
            </a:r>
            <a:r>
              <a:rPr lang="en-US" altLang="zh-CN" sz="2400" b="0" i="0" dirty="0" err="1">
                <a:latin typeface="黑体" pitchFamily="49" charset="-122"/>
                <a:ea typeface="黑体" pitchFamily="49" charset="-122"/>
                <a:sym typeface="Arial" pitchFamily="34" charset="0"/>
              </a:rPr>
              <a:t>GetLocVex</a:t>
            </a:r>
            <a:r>
              <a:rPr lang="en-US" altLang="zh-CN" sz="2400" b="0" i="0" dirty="0">
                <a:latin typeface="黑体" pitchFamily="49" charset="-122"/>
                <a:ea typeface="黑体" pitchFamily="49" charset="-122"/>
                <a:sym typeface="Arial" pitchFamily="34" charset="0"/>
              </a:rPr>
              <a:t>(string  vex);    //</a:t>
            </a:r>
            <a:r>
              <a:rPr lang="zh-CN" altLang="en-US" sz="2400" b="0" i="0" dirty="0">
                <a:latin typeface="黑体" pitchFamily="49" charset="-122"/>
                <a:ea typeface="黑体" pitchFamily="49" charset="-122"/>
                <a:sym typeface="Arial" pitchFamily="34" charset="0"/>
              </a:rPr>
              <a:t>顶点下标</a:t>
            </a:r>
            <a:endParaRPr lang="en-US" altLang="zh-CN" sz="2400" b="0" i="0" dirty="0">
              <a:latin typeface="黑体" pitchFamily="49" charset="-122"/>
              <a:ea typeface="黑体" pitchFamily="49" charset="-122"/>
              <a:sym typeface="Arial" pitchFamily="34" charset="0"/>
            </a:endParaRPr>
          </a:p>
          <a:p>
            <a:pPr eaLnBrk="1" hangingPunct="1">
              <a:lnSpc>
                <a:spcPct val="90000"/>
              </a:lnSpc>
            </a:pPr>
            <a:r>
              <a:rPr lang="en-US" altLang="zh-CN" sz="2400" b="0" i="0" dirty="0">
                <a:latin typeface="黑体" pitchFamily="49" charset="-122"/>
                <a:ea typeface="黑体" pitchFamily="49" charset="-122"/>
                <a:sym typeface="Arial" pitchFamily="34" charset="0"/>
              </a:rPr>
              <a:t>	void		BFS(char vex[],bool visited[]); //</a:t>
            </a:r>
            <a:r>
              <a:rPr lang="zh-CN" altLang="en-US" sz="2400" b="0" i="0" dirty="0">
                <a:latin typeface="黑体" pitchFamily="49" charset="-122"/>
                <a:ea typeface="黑体" pitchFamily="49" charset="-122"/>
                <a:sym typeface="Arial" pitchFamily="34" charset="0"/>
              </a:rPr>
              <a:t>广</a:t>
            </a:r>
            <a:endParaRPr lang="en-US" altLang="zh-CN" sz="2400" b="0" i="0" dirty="0">
              <a:latin typeface="黑体" pitchFamily="49" charset="-122"/>
              <a:ea typeface="黑体" pitchFamily="49" charset="-122"/>
              <a:sym typeface="Arial" pitchFamily="34" charset="0"/>
            </a:endParaRPr>
          </a:p>
          <a:p>
            <a:pPr eaLnBrk="1" hangingPunct="1">
              <a:lnSpc>
                <a:spcPct val="90000"/>
              </a:lnSpc>
            </a:pPr>
            <a:r>
              <a:rPr lang="en-US" altLang="zh-CN" sz="2400" b="0" i="0" dirty="0">
                <a:latin typeface="黑体" pitchFamily="49" charset="-122"/>
                <a:ea typeface="黑体" pitchFamily="49" charset="-122"/>
                <a:sym typeface="Arial" pitchFamily="34" charset="0"/>
              </a:rPr>
              <a:t>	void		DFS(char vex[],bool visited[]); //</a:t>
            </a:r>
            <a:r>
              <a:rPr lang="zh-CN" altLang="en-US" sz="2400" b="0" i="0" dirty="0">
                <a:latin typeface="黑体" pitchFamily="49" charset="-122"/>
                <a:ea typeface="黑体" pitchFamily="49" charset="-122"/>
                <a:sym typeface="Arial" pitchFamily="34" charset="0"/>
              </a:rPr>
              <a:t>深</a:t>
            </a:r>
            <a:endParaRPr lang="en-US" altLang="zh-CN" sz="2400" b="0" i="0" dirty="0">
              <a:latin typeface="黑体" pitchFamily="49" charset="-122"/>
              <a:ea typeface="黑体" pitchFamily="49" charset="-122"/>
              <a:sym typeface="Arial" pitchFamily="34" charset="0"/>
            </a:endParaRPr>
          </a:p>
          <a:p>
            <a:pPr eaLnBrk="1" hangingPunct="1">
              <a:lnSpc>
                <a:spcPct val="90000"/>
              </a:lnSpc>
            </a:pPr>
            <a:r>
              <a:rPr lang="en-US" altLang="zh-CN" sz="2400" b="0" i="0" dirty="0">
                <a:latin typeface="黑体" pitchFamily="49" charset="-122"/>
                <a:ea typeface="黑体" pitchFamily="49" charset="-122"/>
                <a:sym typeface="Arial" pitchFamily="34" charset="0"/>
              </a:rPr>
              <a:t>public:</a:t>
            </a:r>
          </a:p>
          <a:p>
            <a:pPr eaLnBrk="1" hangingPunct="1">
              <a:lnSpc>
                <a:spcPct val="90000"/>
              </a:lnSpc>
            </a:pPr>
            <a:r>
              <a:rPr lang="en-US" altLang="zh-CN" sz="2400" b="0" i="0" dirty="0">
                <a:latin typeface="黑体" pitchFamily="49" charset="-122"/>
                <a:ea typeface="黑体" pitchFamily="49" charset="-122"/>
                <a:sym typeface="Arial" pitchFamily="34" charset="0"/>
              </a:rPr>
              <a:t>	</a:t>
            </a:r>
            <a:r>
              <a:rPr lang="en-US" altLang="zh-CN" sz="2400" b="0" i="0" dirty="0" err="1">
                <a:latin typeface="黑体" pitchFamily="49" charset="-122"/>
                <a:ea typeface="黑体" pitchFamily="49" charset="-122"/>
                <a:sym typeface="Arial" pitchFamily="34" charset="0"/>
              </a:rPr>
              <a:t>ALGraph</a:t>
            </a:r>
            <a:r>
              <a:rPr lang="en-US" altLang="zh-CN" sz="2400" b="0" i="0" dirty="0">
                <a:latin typeface="黑体" pitchFamily="49" charset="-122"/>
                <a:ea typeface="黑体" pitchFamily="49" charset="-122"/>
                <a:sym typeface="Arial" pitchFamily="34" charset="0"/>
              </a:rPr>
              <a:t>(){};             //</a:t>
            </a:r>
            <a:r>
              <a:rPr lang="zh-CN" altLang="en-US" sz="2400" b="0" i="0" dirty="0">
                <a:latin typeface="黑体" pitchFamily="49" charset="-122"/>
                <a:ea typeface="黑体" pitchFamily="49" charset="-122"/>
                <a:sym typeface="Arial" pitchFamily="34" charset="0"/>
              </a:rPr>
              <a:t>构造函数</a:t>
            </a:r>
            <a:endParaRPr lang="en-US" altLang="zh-CN" sz="2400" b="0" i="0" dirty="0">
              <a:latin typeface="黑体" pitchFamily="49" charset="-122"/>
              <a:ea typeface="黑体" pitchFamily="49" charset="-122"/>
              <a:sym typeface="Arial" pitchFamily="34" charset="0"/>
            </a:endParaRPr>
          </a:p>
          <a:p>
            <a:pPr eaLnBrk="1" hangingPunct="1">
              <a:lnSpc>
                <a:spcPct val="90000"/>
              </a:lnSpc>
            </a:pPr>
            <a:r>
              <a:rPr lang="en-US" altLang="zh-CN" sz="2400" b="0" i="0" dirty="0">
                <a:latin typeface="黑体" pitchFamily="49" charset="-122"/>
                <a:ea typeface="黑体" pitchFamily="49" charset="-122"/>
                <a:sym typeface="Arial" pitchFamily="34" charset="0"/>
              </a:rPr>
              <a:t>	void </a:t>
            </a:r>
            <a:r>
              <a:rPr lang="en-US" altLang="zh-CN" sz="2400" b="0" i="0" dirty="0" err="1">
                <a:latin typeface="黑体" pitchFamily="49" charset="-122"/>
                <a:ea typeface="黑体" pitchFamily="49" charset="-122"/>
                <a:sym typeface="Arial" pitchFamily="34" charset="0"/>
              </a:rPr>
              <a:t>CreateALGraph</a:t>
            </a:r>
            <a:r>
              <a:rPr lang="en-US" altLang="zh-CN" sz="2400" b="0" i="0" dirty="0">
                <a:latin typeface="黑体" pitchFamily="49" charset="-122"/>
                <a:ea typeface="黑体" pitchFamily="49" charset="-122"/>
                <a:sym typeface="Arial" pitchFamily="34" charset="0"/>
              </a:rPr>
              <a:t>();    //</a:t>
            </a:r>
            <a:r>
              <a:rPr lang="zh-CN" altLang="en-US" sz="2400" b="0" i="0" dirty="0">
                <a:latin typeface="黑体" pitchFamily="49" charset="-122"/>
                <a:ea typeface="黑体" pitchFamily="49" charset="-122"/>
                <a:sym typeface="Arial" pitchFamily="34" charset="0"/>
              </a:rPr>
              <a:t>创建</a:t>
            </a:r>
            <a:endParaRPr lang="en-US" altLang="zh-CN" sz="2400" b="0" i="0" dirty="0">
              <a:latin typeface="黑体" pitchFamily="49" charset="-122"/>
              <a:ea typeface="黑体" pitchFamily="49" charset="-122"/>
              <a:sym typeface="Arial" pitchFamily="34" charset="0"/>
            </a:endParaRPr>
          </a:p>
          <a:p>
            <a:pPr eaLnBrk="1" hangingPunct="1">
              <a:lnSpc>
                <a:spcPct val="90000"/>
              </a:lnSpc>
            </a:pPr>
            <a:r>
              <a:rPr lang="en-US" altLang="zh-CN" sz="2400" b="0" i="0" dirty="0">
                <a:latin typeface="黑体" pitchFamily="49" charset="-122"/>
                <a:ea typeface="黑体" pitchFamily="49" charset="-122"/>
                <a:sym typeface="Arial" pitchFamily="34" charset="0"/>
              </a:rPr>
              <a:t>	void </a:t>
            </a:r>
            <a:r>
              <a:rPr lang="en-US" altLang="zh-CN" sz="2400" b="0" i="0" dirty="0" err="1">
                <a:latin typeface="黑体" pitchFamily="49" charset="-122"/>
                <a:ea typeface="黑体" pitchFamily="49" charset="-122"/>
                <a:sym typeface="Arial" pitchFamily="34" charset="0"/>
              </a:rPr>
              <a:t>BFSTraverse</a:t>
            </a:r>
            <a:r>
              <a:rPr lang="en-US" altLang="zh-CN" sz="2400" b="0" i="0" dirty="0">
                <a:latin typeface="黑体" pitchFamily="49" charset="-122"/>
                <a:ea typeface="黑体" pitchFamily="49" charset="-122"/>
                <a:sym typeface="Arial" pitchFamily="34" charset="0"/>
              </a:rPr>
              <a:t>( );     //</a:t>
            </a:r>
            <a:r>
              <a:rPr lang="zh-CN" altLang="en-US" sz="2400" b="0" i="0" dirty="0">
                <a:latin typeface="黑体" pitchFamily="49" charset="-122"/>
                <a:ea typeface="黑体" pitchFamily="49" charset="-122"/>
                <a:sym typeface="Arial" pitchFamily="34" charset="0"/>
              </a:rPr>
              <a:t>广搜</a:t>
            </a:r>
            <a:endParaRPr lang="en-US" altLang="zh-CN" sz="2400" b="0" i="0" dirty="0">
              <a:latin typeface="黑体" pitchFamily="49" charset="-122"/>
              <a:ea typeface="黑体" pitchFamily="49" charset="-122"/>
              <a:sym typeface="Arial" pitchFamily="34" charset="0"/>
            </a:endParaRPr>
          </a:p>
          <a:p>
            <a:pPr eaLnBrk="1" hangingPunct="1">
              <a:lnSpc>
                <a:spcPct val="90000"/>
              </a:lnSpc>
            </a:pPr>
            <a:r>
              <a:rPr lang="en-US" altLang="zh-CN" sz="2400" b="0" i="0" dirty="0">
                <a:latin typeface="黑体" pitchFamily="49" charset="-122"/>
                <a:ea typeface="黑体" pitchFamily="49" charset="-122"/>
                <a:sym typeface="Arial" pitchFamily="34" charset="0"/>
              </a:rPr>
              <a:t>	void </a:t>
            </a:r>
            <a:r>
              <a:rPr lang="en-US" altLang="zh-CN" sz="2400" b="0" i="0" dirty="0" err="1">
                <a:latin typeface="黑体" pitchFamily="49" charset="-122"/>
                <a:ea typeface="黑体" pitchFamily="49" charset="-122"/>
                <a:sym typeface="Arial" pitchFamily="34" charset="0"/>
              </a:rPr>
              <a:t>DFTraverse</a:t>
            </a:r>
            <a:r>
              <a:rPr lang="en-US" altLang="zh-CN" sz="2400" b="0" i="0" dirty="0">
                <a:latin typeface="黑体" pitchFamily="49" charset="-122"/>
                <a:ea typeface="黑体" pitchFamily="49" charset="-122"/>
                <a:sym typeface="Arial" pitchFamily="34" charset="0"/>
              </a:rPr>
              <a:t>( );      //</a:t>
            </a:r>
            <a:r>
              <a:rPr lang="zh-CN" altLang="en-US" sz="2400" b="0" i="0" dirty="0">
                <a:latin typeface="黑体" pitchFamily="49" charset="-122"/>
                <a:ea typeface="黑体" pitchFamily="49" charset="-122"/>
                <a:sym typeface="Arial" pitchFamily="34" charset="0"/>
              </a:rPr>
              <a:t>深搜</a:t>
            </a:r>
            <a:endParaRPr lang="en-US" altLang="zh-CN" sz="2400" b="0" i="0" dirty="0">
              <a:latin typeface="黑体" pitchFamily="49" charset="-122"/>
              <a:ea typeface="黑体" pitchFamily="49" charset="-122"/>
              <a:sym typeface="Arial" pitchFamily="34" charset="0"/>
            </a:endParaRPr>
          </a:p>
          <a:p>
            <a:pPr eaLnBrk="1" hangingPunct="1">
              <a:lnSpc>
                <a:spcPct val="90000"/>
              </a:lnSpc>
            </a:pPr>
            <a:r>
              <a:rPr lang="en-US" altLang="zh-CN" sz="2400" b="0" i="0" dirty="0">
                <a:latin typeface="黑体" pitchFamily="49" charset="-122"/>
                <a:ea typeface="黑体" pitchFamily="49" charset="-122"/>
                <a:sym typeface="Arial" pitchFamily="34" charset="0"/>
              </a:rPr>
              <a:t>};</a:t>
            </a:r>
          </a:p>
        </p:txBody>
      </p:sp>
      <p:sp>
        <p:nvSpPr>
          <p:cNvPr id="3" name="灯片编号占位符 2"/>
          <p:cNvSpPr>
            <a:spLocks noGrp="1"/>
          </p:cNvSpPr>
          <p:nvPr>
            <p:ph type="sldNum" sz="quarter" idx="12"/>
          </p:nvPr>
        </p:nvSpPr>
        <p:spPr/>
        <p:txBody>
          <a:bodyPr/>
          <a:lstStyle/>
          <a:p>
            <a:fld id="{4277A394-743A-4E2C-A219-BDD5D8AA88D5}" type="slidenum">
              <a:rPr lang="zh-CN" altLang="en-US" smtClean="0"/>
              <a:pPr/>
              <a:t>55</a:t>
            </a:fld>
            <a:endParaRPr lang="en-US" altLang="zh-CN"/>
          </a:p>
        </p:txBody>
      </p:sp>
      <p:sp>
        <p:nvSpPr>
          <p:cNvPr id="4" name="Text Box 4"/>
          <p:cNvSpPr txBox="1">
            <a:spLocks noChangeArrowheads="1"/>
          </p:cNvSpPr>
          <p:nvPr/>
        </p:nvSpPr>
        <p:spPr bwMode="auto">
          <a:xfrm>
            <a:off x="614394" y="87791"/>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图的遍历实现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18">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41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41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41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418">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418">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0418">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04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4"/>
          <p:cNvSpPr>
            <a:spLocks noGrp="1" noRot="1" noChangeArrowheads="1"/>
          </p:cNvSpPr>
          <p:nvPr>
            <p:ph type="body" idx="1"/>
          </p:nvPr>
        </p:nvSpPr>
        <p:spPr>
          <a:xfrm>
            <a:off x="614394" y="1226363"/>
            <a:ext cx="8842375" cy="4681537"/>
          </a:xfrm>
        </p:spPr>
        <p:txBody>
          <a:bodyPr/>
          <a:lstStyle/>
          <a:p>
            <a:pPr eaLnBrk="1" hangingPunct="1">
              <a:lnSpc>
                <a:spcPct val="80000"/>
              </a:lnSpc>
              <a:buFont typeface="Wingdings" panose="05000000000000000000" pitchFamily="2" charset="2"/>
              <a:buChar char="p"/>
            </a:pPr>
            <a:r>
              <a:rPr lang="zh-CN" altLang="en-US" dirty="0">
                <a:solidFill>
                  <a:srgbClr val="3333FF"/>
                </a:solidFill>
                <a:latin typeface="+mn-ea"/>
              </a:rPr>
              <a:t>深度优先搜索实现</a:t>
            </a:r>
          </a:p>
          <a:p>
            <a:pPr eaLnBrk="1" hangingPunct="1">
              <a:lnSpc>
                <a:spcPct val="80000"/>
              </a:lnSpc>
              <a:buFont typeface="Wingdings" pitchFamily="2" charset="2"/>
              <a:buNone/>
            </a:pPr>
            <a:r>
              <a:rPr lang="zh-CN" altLang="en-US" dirty="0">
                <a:latin typeface="+mn-ea"/>
              </a:rPr>
              <a:t>   </a:t>
            </a:r>
            <a:r>
              <a:rPr lang="zh-CN" altLang="en-US" dirty="0">
                <a:latin typeface="+mn-ea"/>
                <a:sym typeface="Arial" pitchFamily="34" charset="0"/>
              </a:rPr>
              <a:t>void ALGraph::DFS(VexType v,bool visited[])</a:t>
            </a:r>
          </a:p>
          <a:p>
            <a:pPr eaLnBrk="1" hangingPunct="1">
              <a:lnSpc>
                <a:spcPct val="80000"/>
              </a:lnSpc>
              <a:buFont typeface="Wingdings" pitchFamily="2" charset="2"/>
              <a:buNone/>
            </a:pPr>
            <a:r>
              <a:rPr lang="zh-CN" altLang="en-US" dirty="0">
                <a:latin typeface="+mn-ea"/>
                <a:sym typeface="Arial" pitchFamily="34" charset="0"/>
              </a:rPr>
              <a:t>   //利用栈或递归实现从顶点v出发深度搜索图G</a:t>
            </a:r>
          </a:p>
          <a:p>
            <a:pPr eaLnBrk="1" hangingPunct="1">
              <a:lnSpc>
                <a:spcPct val="80000"/>
              </a:lnSpc>
              <a:buFont typeface="Wingdings" pitchFamily="2" charset="2"/>
              <a:buNone/>
            </a:pPr>
            <a:r>
              <a:rPr lang="zh-CN" altLang="en-US" dirty="0">
                <a:latin typeface="+mn-ea"/>
                <a:sym typeface="Arial" pitchFamily="34" charset="0"/>
              </a:rPr>
              <a:t>    </a:t>
            </a:r>
          </a:p>
          <a:p>
            <a:pPr eaLnBrk="1" hangingPunct="1">
              <a:lnSpc>
                <a:spcPct val="80000"/>
              </a:lnSpc>
              <a:buFont typeface="Wingdings" pitchFamily="2" charset="2"/>
              <a:buNone/>
            </a:pPr>
            <a:r>
              <a:rPr lang="zh-CN" altLang="en-US" dirty="0">
                <a:latin typeface="+mn-ea"/>
                <a:sym typeface="Arial" pitchFamily="34" charset="0"/>
              </a:rPr>
              <a:t>   void ALGraph::DFSTraverse()</a:t>
            </a:r>
          </a:p>
          <a:p>
            <a:pPr eaLnBrk="1" hangingPunct="1">
              <a:lnSpc>
                <a:spcPct val="80000"/>
              </a:lnSpc>
              <a:buFont typeface="Wingdings" pitchFamily="2" charset="2"/>
              <a:buNone/>
            </a:pPr>
            <a:r>
              <a:rPr lang="zh-CN" altLang="en-US" dirty="0">
                <a:latin typeface="+mn-ea"/>
                <a:sym typeface="Arial" pitchFamily="34" charset="0"/>
              </a:rPr>
              <a:t>   //深度优先搜索图  </a:t>
            </a:r>
          </a:p>
          <a:p>
            <a:pPr eaLnBrk="1" hangingPunct="1">
              <a:lnSpc>
                <a:spcPct val="80000"/>
              </a:lnSpc>
              <a:buFont typeface="Wingdings" pitchFamily="2" charset="2"/>
              <a:buNone/>
            </a:pPr>
            <a:r>
              <a:rPr lang="zh-CN" altLang="en-US" dirty="0">
                <a:latin typeface="+mn-ea"/>
                <a:sym typeface="Arial" pitchFamily="34" charset="0"/>
              </a:rPr>
              <a:t>   //增加辅助数组vistied记录图顶点是否访问  </a:t>
            </a:r>
          </a:p>
          <a:p>
            <a:pPr eaLnBrk="1" hangingPunct="1">
              <a:lnSpc>
                <a:spcPct val="80000"/>
              </a:lnSpc>
              <a:buFont typeface="Wingdings" pitchFamily="2" charset="2"/>
              <a:buNone/>
            </a:pPr>
            <a:r>
              <a:rPr lang="zh-CN" altLang="en-US" dirty="0">
                <a:latin typeface="+mn-ea"/>
                <a:sym typeface="Arial" pitchFamily="34" charset="0"/>
              </a:rPr>
              <a:t>   //依某种顺序查找未被搜索的顶点v，调用DFS从v </a:t>
            </a:r>
          </a:p>
          <a:p>
            <a:pPr eaLnBrk="1" hangingPunct="1">
              <a:lnSpc>
                <a:spcPct val="80000"/>
              </a:lnSpc>
              <a:buFont typeface="Wingdings" pitchFamily="2" charset="2"/>
              <a:buNone/>
            </a:pPr>
            <a:r>
              <a:rPr lang="zh-CN" altLang="en-US" dirty="0">
                <a:latin typeface="+mn-ea"/>
                <a:sym typeface="Arial" pitchFamily="34" charset="0"/>
              </a:rPr>
              <a:t>   //出发深度优先搜索</a:t>
            </a:r>
          </a:p>
          <a:p>
            <a:pPr eaLnBrk="1" hangingPunct="1">
              <a:lnSpc>
                <a:spcPct val="80000"/>
              </a:lnSpc>
              <a:buFont typeface="Wingdings" pitchFamily="2" charset="2"/>
              <a:buNone/>
            </a:pPr>
            <a:r>
              <a:rPr lang="zh-CN" altLang="en-US" dirty="0">
                <a:latin typeface="+mn-ea"/>
              </a:rPr>
              <a:t> </a:t>
            </a:r>
          </a:p>
        </p:txBody>
      </p:sp>
      <p:sp>
        <p:nvSpPr>
          <p:cNvPr id="61445" name="Rectangle 5"/>
          <p:cNvSpPr>
            <a:spLocks noChangeArrowheads="1"/>
          </p:cNvSpPr>
          <p:nvPr/>
        </p:nvSpPr>
        <p:spPr bwMode="auto">
          <a:xfrm>
            <a:off x="750918" y="5372080"/>
            <a:ext cx="8569325" cy="519113"/>
          </a:xfrm>
          <a:prstGeom prst="rect">
            <a:avLst/>
          </a:prstGeom>
          <a:noFill/>
          <a:ln>
            <a:noFill/>
          </a:ln>
          <a:effectLst/>
        </p:spPr>
        <p:txBody>
          <a:bodyPr>
            <a:spAutoFit/>
          </a:bodyPr>
          <a:lstStyle/>
          <a:p>
            <a:pPr marL="342900" indent="-342900" eaLnBrk="1" hangingPunct="1">
              <a:spcBef>
                <a:spcPct val="20000"/>
              </a:spcBef>
              <a:buClr>
                <a:schemeClr val="hlink"/>
              </a:buClr>
              <a:buSzPct val="75000"/>
              <a:buFont typeface="Wingdings" pitchFamily="2" charset="2"/>
              <a:buNone/>
              <a:defRPr/>
            </a:pPr>
            <a:r>
              <a:rPr lang="zh-CN" altLang="en-US" sz="2800" b="0" i="0" dirty="0">
                <a:latin typeface="黑体" pitchFamily="49" charset="-122"/>
                <a:ea typeface="黑体" pitchFamily="49" charset="-122"/>
                <a:sym typeface="Arial" pitchFamily="34" charset="0"/>
              </a:rPr>
              <a:t>分析上述深度遍历的时间复杂度。</a:t>
            </a:r>
          </a:p>
        </p:txBody>
      </p:sp>
      <p:sp>
        <p:nvSpPr>
          <p:cNvPr id="5" name="Text Box 4"/>
          <p:cNvSpPr txBox="1">
            <a:spLocks noChangeArrowheads="1"/>
          </p:cNvSpPr>
          <p:nvPr/>
        </p:nvSpPr>
        <p:spPr bwMode="auto">
          <a:xfrm>
            <a:off x="614394" y="15922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图的遍历实现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4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Rot="1" noChangeArrowheads="1"/>
          </p:cNvSpPr>
          <p:nvPr>
            <p:ph type="body" idx="1"/>
          </p:nvPr>
        </p:nvSpPr>
        <p:spPr>
          <a:xfrm>
            <a:off x="539750" y="1268760"/>
            <a:ext cx="8842375" cy="4681537"/>
          </a:xfrm>
        </p:spPr>
        <p:txBody>
          <a:bodyPr/>
          <a:lstStyle/>
          <a:p>
            <a:pPr eaLnBrk="1" hangingPunct="1">
              <a:lnSpc>
                <a:spcPct val="80000"/>
              </a:lnSpc>
              <a:buFont typeface="Wingdings" panose="05000000000000000000" pitchFamily="2" charset="2"/>
              <a:buChar char="p"/>
            </a:pPr>
            <a:r>
              <a:rPr lang="zh-CN" altLang="en-US" sz="2800" dirty="0">
                <a:solidFill>
                  <a:srgbClr val="3333FF"/>
                </a:solidFill>
                <a:latin typeface="+mn-ea"/>
                <a:sym typeface="Arial" pitchFamily="34" charset="0"/>
              </a:rPr>
              <a:t>广度优</a:t>
            </a:r>
            <a:r>
              <a:rPr lang="zh-CN" altLang="en-US" sz="2800" dirty="0">
                <a:solidFill>
                  <a:srgbClr val="3333FF"/>
                </a:solidFill>
                <a:latin typeface="+mn-ea"/>
              </a:rPr>
              <a:t>先搜索实现</a:t>
            </a:r>
          </a:p>
          <a:p>
            <a:pPr eaLnBrk="1" hangingPunct="1">
              <a:lnSpc>
                <a:spcPct val="80000"/>
              </a:lnSpc>
              <a:buFont typeface="Wingdings" pitchFamily="2" charset="2"/>
              <a:buNone/>
            </a:pPr>
            <a:r>
              <a:rPr lang="zh-CN" altLang="en-US" sz="2800" dirty="0">
                <a:latin typeface="+mn-ea"/>
              </a:rPr>
              <a:t>   </a:t>
            </a:r>
            <a:r>
              <a:rPr lang="zh-CN" altLang="en-US" sz="2800" dirty="0">
                <a:latin typeface="+mn-ea"/>
                <a:sym typeface="Arial" pitchFamily="34" charset="0"/>
              </a:rPr>
              <a:t>void ALGraph::BFS(VexType v,bool visited[])</a:t>
            </a:r>
          </a:p>
          <a:p>
            <a:pPr eaLnBrk="1" hangingPunct="1">
              <a:lnSpc>
                <a:spcPct val="80000"/>
              </a:lnSpc>
              <a:buFont typeface="Wingdings" pitchFamily="2" charset="2"/>
              <a:buNone/>
            </a:pPr>
            <a:r>
              <a:rPr lang="zh-CN" altLang="en-US" sz="2800" dirty="0">
                <a:latin typeface="+mn-ea"/>
                <a:sym typeface="Arial" pitchFamily="34" charset="0"/>
              </a:rPr>
              <a:t>   //利用队列实现从顶点v出发广度搜索图G</a:t>
            </a:r>
          </a:p>
          <a:p>
            <a:pPr eaLnBrk="1" hangingPunct="1">
              <a:lnSpc>
                <a:spcPct val="80000"/>
              </a:lnSpc>
              <a:buFont typeface="Wingdings" pitchFamily="2" charset="2"/>
              <a:buNone/>
            </a:pPr>
            <a:r>
              <a:rPr lang="zh-CN" altLang="en-US" sz="2800" dirty="0">
                <a:latin typeface="+mn-ea"/>
                <a:sym typeface="Arial" pitchFamily="34" charset="0"/>
              </a:rPr>
              <a:t>    </a:t>
            </a:r>
          </a:p>
          <a:p>
            <a:pPr eaLnBrk="1" hangingPunct="1">
              <a:lnSpc>
                <a:spcPct val="80000"/>
              </a:lnSpc>
              <a:buFont typeface="Wingdings" pitchFamily="2" charset="2"/>
              <a:buNone/>
            </a:pPr>
            <a:r>
              <a:rPr lang="zh-CN" altLang="en-US" sz="2800" dirty="0">
                <a:latin typeface="+mn-ea"/>
                <a:sym typeface="Arial" pitchFamily="34" charset="0"/>
              </a:rPr>
              <a:t>   void ALGraph::BFSTraverse()</a:t>
            </a:r>
          </a:p>
          <a:p>
            <a:pPr eaLnBrk="1" hangingPunct="1">
              <a:lnSpc>
                <a:spcPct val="80000"/>
              </a:lnSpc>
              <a:buFont typeface="Wingdings" pitchFamily="2" charset="2"/>
              <a:buNone/>
            </a:pPr>
            <a:r>
              <a:rPr lang="zh-CN" altLang="en-US" sz="2800" dirty="0">
                <a:latin typeface="+mn-ea"/>
                <a:sym typeface="Arial" pitchFamily="34" charset="0"/>
              </a:rPr>
              <a:t>   //广度优先搜索图G  </a:t>
            </a:r>
          </a:p>
          <a:p>
            <a:pPr eaLnBrk="1" hangingPunct="1">
              <a:lnSpc>
                <a:spcPct val="80000"/>
              </a:lnSpc>
              <a:buFont typeface="Wingdings" pitchFamily="2" charset="2"/>
              <a:buNone/>
            </a:pPr>
            <a:r>
              <a:rPr lang="zh-CN" altLang="en-US" sz="2800" dirty="0">
                <a:latin typeface="+mn-ea"/>
                <a:sym typeface="Arial" pitchFamily="34" charset="0"/>
              </a:rPr>
              <a:t>   //增加辅助数组vistied记录图顶点是否访问  </a:t>
            </a:r>
          </a:p>
          <a:p>
            <a:pPr eaLnBrk="1" hangingPunct="1">
              <a:lnSpc>
                <a:spcPct val="80000"/>
              </a:lnSpc>
              <a:buFont typeface="Wingdings" pitchFamily="2" charset="2"/>
              <a:buNone/>
            </a:pPr>
            <a:r>
              <a:rPr lang="zh-CN" altLang="en-US" sz="2800" dirty="0">
                <a:latin typeface="+mn-ea"/>
                <a:sym typeface="Arial" pitchFamily="34" charset="0"/>
              </a:rPr>
              <a:t>   //依某种顺序查找未被搜索的顶点v，调用BFS从v </a:t>
            </a:r>
          </a:p>
          <a:p>
            <a:pPr eaLnBrk="1" hangingPunct="1">
              <a:lnSpc>
                <a:spcPct val="80000"/>
              </a:lnSpc>
              <a:buFont typeface="Wingdings" pitchFamily="2" charset="2"/>
              <a:buNone/>
            </a:pPr>
            <a:r>
              <a:rPr lang="zh-CN" altLang="en-US" sz="2800" dirty="0">
                <a:latin typeface="+mn-ea"/>
                <a:sym typeface="Arial" pitchFamily="34" charset="0"/>
              </a:rPr>
              <a:t>   //出发深度优先搜索</a:t>
            </a:r>
          </a:p>
          <a:p>
            <a:pPr eaLnBrk="1" hangingPunct="1">
              <a:lnSpc>
                <a:spcPct val="80000"/>
              </a:lnSpc>
              <a:buFont typeface="Wingdings" pitchFamily="2" charset="2"/>
              <a:buNone/>
            </a:pPr>
            <a:r>
              <a:rPr lang="zh-CN" altLang="en-US" sz="2400" dirty="0"/>
              <a:t> </a:t>
            </a:r>
          </a:p>
        </p:txBody>
      </p:sp>
      <p:sp>
        <p:nvSpPr>
          <p:cNvPr id="62468" name="Rectangle 4"/>
          <p:cNvSpPr>
            <a:spLocks noChangeArrowheads="1"/>
          </p:cNvSpPr>
          <p:nvPr/>
        </p:nvSpPr>
        <p:spPr bwMode="auto">
          <a:xfrm>
            <a:off x="531166" y="5143731"/>
            <a:ext cx="8569325" cy="519113"/>
          </a:xfrm>
          <a:prstGeom prst="rect">
            <a:avLst/>
          </a:prstGeom>
          <a:noFill/>
          <a:ln>
            <a:noFill/>
          </a:ln>
          <a:effectLst/>
        </p:spPr>
        <p:txBody>
          <a:bodyPr>
            <a:spAutoFit/>
          </a:bodyPr>
          <a:lstStyle/>
          <a:p>
            <a:pPr marL="342900" indent="-342900" eaLnBrk="1" hangingPunct="1">
              <a:spcBef>
                <a:spcPct val="20000"/>
              </a:spcBef>
              <a:buClr>
                <a:schemeClr val="hlink"/>
              </a:buClr>
              <a:buSzPct val="75000"/>
              <a:buFont typeface="Wingdings" pitchFamily="2" charset="2"/>
              <a:buNone/>
              <a:defRPr/>
            </a:pPr>
            <a:r>
              <a:rPr lang="zh-CN" altLang="en-US" sz="2800" i="0" dirty="0">
                <a:solidFill>
                  <a:srgbClr val="3333FF"/>
                </a:solidFill>
                <a:effectLst>
                  <a:outerShdw blurRad="38100" dist="38100" dir="2700000" algn="tl">
                    <a:srgbClr val="C0C0C0"/>
                  </a:outerShdw>
                </a:effectLst>
                <a:latin typeface="Arial" pitchFamily="34" charset="0"/>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分析上述广度遍历的时间复杂度。</a:t>
            </a:r>
          </a:p>
        </p:txBody>
      </p:sp>
      <p:sp>
        <p:nvSpPr>
          <p:cNvPr id="5" name="Text Box 4"/>
          <p:cNvSpPr txBox="1">
            <a:spLocks noChangeArrowheads="1"/>
          </p:cNvSpPr>
          <p:nvPr/>
        </p:nvSpPr>
        <p:spPr bwMode="auto">
          <a:xfrm>
            <a:off x="614394" y="15922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图的遍历实现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4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eaLnBrk="1" hangingPunct="1">
              <a:spcBef>
                <a:spcPct val="50000"/>
              </a:spcBef>
            </a:pPr>
            <a:r>
              <a:rPr lang="zh-CN" altLang="en-US" sz="4400" b="1" kern="1200" dirty="0">
                <a:latin typeface="Tahoma" panose="020B0604030504040204" pitchFamily="34" charset="0"/>
                <a:ea typeface="隶书" pitchFamily="49" charset="-122"/>
                <a:cs typeface="+mn-cs"/>
              </a:rPr>
              <a:t>图的遍历时间复杂度</a:t>
            </a:r>
          </a:p>
        </p:txBody>
      </p:sp>
      <p:sp>
        <p:nvSpPr>
          <p:cNvPr id="63491" name="Rectangle 3"/>
          <p:cNvSpPr>
            <a:spLocks noGrp="1" noChangeArrowheads="1"/>
          </p:cNvSpPr>
          <p:nvPr>
            <p:ph type="body" idx="1"/>
          </p:nvPr>
        </p:nvSpPr>
        <p:spPr>
          <a:xfrm>
            <a:off x="467544" y="1268760"/>
            <a:ext cx="8497887" cy="2873380"/>
          </a:xfrm>
        </p:spPr>
        <p:txBody>
          <a:bodyPr/>
          <a:lstStyle/>
          <a:p>
            <a:pPr eaLnBrk="1" hangingPunct="1"/>
            <a:r>
              <a:rPr lang="zh-CN" altLang="en-US" sz="2800" dirty="0">
                <a:latin typeface="黑体" pitchFamily="49" charset="-122"/>
                <a:ea typeface="黑体" pitchFamily="49" charset="-122"/>
                <a:sym typeface="Arial" pitchFamily="34" charset="0"/>
              </a:rPr>
              <a:t>无论是深度优先遍历还是广度优先遍历</a:t>
            </a:r>
            <a:r>
              <a:rPr lang="en-US" altLang="zh-CN" sz="2800" dirty="0">
                <a:latin typeface="黑体" pitchFamily="49" charset="-122"/>
                <a:ea typeface="黑体" pitchFamily="49" charset="-122"/>
                <a:sym typeface="Arial" pitchFamily="34" charset="0"/>
              </a:rPr>
              <a:t>,</a:t>
            </a:r>
            <a:r>
              <a:rPr lang="zh-CN" altLang="en-US" sz="2800" dirty="0">
                <a:latin typeface="黑体" pitchFamily="49" charset="-122"/>
                <a:ea typeface="黑体" pitchFamily="49" charset="-122"/>
                <a:sym typeface="Arial" pitchFamily="34" charset="0"/>
              </a:rPr>
              <a:t>其实质都是透过边或弧找邻接点的过程</a:t>
            </a:r>
            <a:r>
              <a:rPr lang="en-US" altLang="zh-CN" sz="2800" dirty="0">
                <a:latin typeface="黑体" pitchFamily="49" charset="-122"/>
                <a:ea typeface="黑体" pitchFamily="49" charset="-122"/>
                <a:sym typeface="Arial" pitchFamily="34" charset="0"/>
              </a:rPr>
              <a:t>,</a:t>
            </a:r>
            <a:r>
              <a:rPr lang="zh-CN" altLang="en-US" sz="2800" dirty="0">
                <a:latin typeface="黑体" pitchFamily="49" charset="-122"/>
                <a:ea typeface="黑体" pitchFamily="49" charset="-122"/>
                <a:sym typeface="Arial" pitchFamily="34" charset="0"/>
              </a:rPr>
              <a:t>只是访问的顺序不同。</a:t>
            </a:r>
          </a:p>
          <a:p>
            <a:pPr eaLnBrk="1" hangingPunct="1"/>
            <a:r>
              <a:rPr lang="zh-CN" altLang="en-US" sz="2800" dirty="0">
                <a:latin typeface="黑体" pitchFamily="49" charset="-122"/>
                <a:ea typeface="黑体" pitchFamily="49" charset="-122"/>
                <a:sym typeface="Arial" pitchFamily="34" charset="0"/>
              </a:rPr>
              <a:t>两者的时间复杂度相同</a:t>
            </a:r>
          </a:p>
          <a:p>
            <a:pPr eaLnBrk="1" hangingPunct="1"/>
            <a:r>
              <a:rPr lang="zh-CN" altLang="en-US" sz="2800" dirty="0">
                <a:latin typeface="黑体" pitchFamily="49" charset="-122"/>
                <a:ea typeface="黑体" pitchFamily="49" charset="-122"/>
                <a:sym typeface="Arial" pitchFamily="34" charset="0"/>
              </a:rPr>
              <a:t>取决于采取的存储结构，若用邻接矩阵为</a:t>
            </a:r>
            <a:r>
              <a:rPr lang="en-US" altLang="zh-CN" sz="2800" dirty="0">
                <a:latin typeface="黑体" pitchFamily="49" charset="-122"/>
                <a:ea typeface="黑体" pitchFamily="49" charset="-122"/>
                <a:sym typeface="Arial" pitchFamily="34" charset="0"/>
              </a:rPr>
              <a:t>O(n</a:t>
            </a:r>
            <a:r>
              <a:rPr lang="en-US" altLang="zh-CN" sz="2800" baseline="30000" dirty="0">
                <a:latin typeface="黑体" pitchFamily="49" charset="-122"/>
                <a:ea typeface="黑体" pitchFamily="49" charset="-122"/>
                <a:sym typeface="Arial" pitchFamily="34" charset="0"/>
              </a:rPr>
              <a:t>2</a:t>
            </a:r>
            <a:r>
              <a:rPr lang="en-US" altLang="zh-CN" sz="2800" dirty="0">
                <a:latin typeface="黑体" pitchFamily="49" charset="-122"/>
                <a:ea typeface="黑体" pitchFamily="49" charset="-122"/>
                <a:sym typeface="Arial" pitchFamily="34" charset="0"/>
              </a:rPr>
              <a:t>),</a:t>
            </a:r>
          </a:p>
          <a:p>
            <a:pPr marL="0" indent="0" eaLnBrk="1" hangingPunct="1">
              <a:buNone/>
            </a:pPr>
            <a:r>
              <a:rPr lang="en-US" altLang="zh-CN" dirty="0">
                <a:latin typeface="黑体" pitchFamily="49" charset="-122"/>
                <a:ea typeface="黑体" pitchFamily="49" charset="-122"/>
                <a:sym typeface="Arial" pitchFamily="34" charset="0"/>
              </a:rPr>
              <a:t>   </a:t>
            </a:r>
            <a:r>
              <a:rPr lang="zh-CN" altLang="en-US" sz="2800" dirty="0">
                <a:latin typeface="黑体" pitchFamily="49" charset="-122"/>
                <a:ea typeface="黑体" pitchFamily="49" charset="-122"/>
                <a:sym typeface="Arial" pitchFamily="34" charset="0"/>
              </a:rPr>
              <a:t>若用邻接表则为</a:t>
            </a:r>
            <a:r>
              <a:rPr lang="en-US" altLang="zh-CN" sz="2800" dirty="0">
                <a:latin typeface="黑体" pitchFamily="49" charset="-122"/>
                <a:ea typeface="黑体" pitchFamily="49" charset="-122"/>
                <a:sym typeface="Arial" pitchFamily="34" charset="0"/>
              </a:rPr>
              <a:t>O(</a:t>
            </a:r>
            <a:r>
              <a:rPr lang="en-US" altLang="zh-CN" sz="2800" dirty="0" err="1">
                <a:latin typeface="黑体" pitchFamily="49" charset="-122"/>
                <a:ea typeface="黑体" pitchFamily="49" charset="-122"/>
                <a:sym typeface="Arial" pitchFamily="34" charset="0"/>
              </a:rPr>
              <a:t>n+</a:t>
            </a:r>
            <a:r>
              <a:rPr lang="en-US" altLang="zh-CN" dirty="0" err="1">
                <a:latin typeface="黑体" pitchFamily="49" charset="-122"/>
                <a:ea typeface="黑体" pitchFamily="49" charset="-122"/>
                <a:sym typeface="Arial" pitchFamily="34" charset="0"/>
              </a:rPr>
              <a:t>e</a:t>
            </a:r>
            <a:r>
              <a:rPr lang="en-US" altLang="zh-CN" sz="2800" dirty="0">
                <a:latin typeface="黑体" pitchFamily="49" charset="-122"/>
                <a:ea typeface="黑体" pitchFamily="49" charset="-122"/>
                <a:sym typeface="Arial" pitchFamily="34" charset="0"/>
              </a:rPr>
              <a:t>) </a:t>
            </a:r>
            <a:r>
              <a:rPr lang="zh-CN" altLang="en-US" sz="2800" dirty="0">
                <a:latin typeface="黑体" pitchFamily="49" charset="-122"/>
                <a:ea typeface="黑体" pitchFamily="49" charset="-122"/>
                <a:sym typeface="Arial" pitchFamily="34" charset="0"/>
              </a:rPr>
              <a:t>。</a:t>
            </a:r>
            <a:endParaRPr lang="en-US" altLang="zh-CN" sz="2800" dirty="0">
              <a:latin typeface="黑体" pitchFamily="49" charset="-122"/>
              <a:ea typeface="黑体" pitchFamily="49" charset="-122"/>
              <a:sym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05696" y="1196752"/>
            <a:ext cx="8520112" cy="1222375"/>
          </a:xfrm>
        </p:spPr>
        <p:txBody>
          <a:bodyPr/>
          <a:lstStyle/>
          <a:p>
            <a:pPr algn="l" eaLnBrk="1" hangingPunct="1">
              <a:lnSpc>
                <a:spcPct val="150000"/>
              </a:lnSpc>
            </a:pPr>
            <a:r>
              <a:rPr lang="zh-CN" altLang="en-US" sz="2800" dirty="0">
                <a:solidFill>
                  <a:schemeClr val="tx1"/>
                </a:solidFill>
                <a:latin typeface="黑体" pitchFamily="49" charset="-122"/>
                <a:ea typeface="黑体" pitchFamily="49" charset="-122"/>
                <a:sym typeface="Arial" pitchFamily="34" charset="0"/>
              </a:rPr>
              <a:t>假设无向网G的邻接表表示如下图,写出从</a:t>
            </a:r>
            <a:r>
              <a:rPr lang="en-US" altLang="zh-CN" sz="2800" dirty="0">
                <a:solidFill>
                  <a:schemeClr val="tx1"/>
                </a:solidFill>
                <a:latin typeface="黑体" pitchFamily="49" charset="-122"/>
                <a:ea typeface="黑体" pitchFamily="49" charset="-122"/>
                <a:sym typeface="Arial" pitchFamily="34" charset="0"/>
              </a:rPr>
              <a:t>V1</a:t>
            </a:r>
            <a:r>
              <a:rPr lang="zh-CN" altLang="en-US" sz="2800" dirty="0">
                <a:solidFill>
                  <a:schemeClr val="tx1"/>
                </a:solidFill>
                <a:latin typeface="黑体" pitchFamily="49" charset="-122"/>
                <a:ea typeface="黑体" pitchFamily="49" charset="-122"/>
                <a:sym typeface="Arial" pitchFamily="34" charset="0"/>
              </a:rPr>
              <a:t>出发的深度、广度优先遍历结果。</a:t>
            </a:r>
          </a:p>
        </p:txBody>
      </p:sp>
      <p:sp>
        <p:nvSpPr>
          <p:cNvPr id="64515" name="Rectangle 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rPr>
              <a:t>练习</a:t>
            </a:r>
          </a:p>
        </p:txBody>
      </p:sp>
      <p:graphicFrame>
        <p:nvGraphicFramePr>
          <p:cNvPr id="64516" name="Object 4"/>
          <p:cNvGraphicFramePr>
            <a:graphicFrameLocks noGrp="1" noChangeAspect="1"/>
          </p:cNvGraphicFramePr>
          <p:nvPr>
            <p:ph idx="1"/>
          </p:nvPr>
        </p:nvGraphicFramePr>
        <p:xfrm>
          <a:off x="2051050" y="2709863"/>
          <a:ext cx="6778625" cy="3240087"/>
        </p:xfrm>
        <a:graphic>
          <a:graphicData uri="http://schemas.openxmlformats.org/presentationml/2006/ole">
            <mc:AlternateContent xmlns:mc="http://schemas.openxmlformats.org/markup-compatibility/2006">
              <mc:Choice xmlns:v="urn:schemas-microsoft-com:vml" Requires="v">
                <p:oleObj name="Visio" r:id="rId3" imgW="9499600" imgH="1866900" progId="Visio.Drawing.11">
                  <p:embed/>
                </p:oleObj>
              </mc:Choice>
              <mc:Fallback>
                <p:oleObj name="Visio" r:id="rId3" imgW="9499600" imgH="18669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709863"/>
                        <a:ext cx="6778625" cy="32400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文本框 2">
            <a:extLst>
              <a:ext uri="{FF2B5EF4-FFF2-40B4-BE49-F238E27FC236}">
                <a16:creationId xmlns:a16="http://schemas.microsoft.com/office/drawing/2014/main" id="{CCF6C988-327E-0B63-F673-663A30CED95A}"/>
              </a:ext>
            </a:extLst>
          </p:cNvPr>
          <p:cNvSpPr txBox="1"/>
          <p:nvPr/>
        </p:nvSpPr>
        <p:spPr>
          <a:xfrm>
            <a:off x="755576" y="5580618"/>
            <a:ext cx="4572000" cy="523220"/>
          </a:xfrm>
          <a:prstGeom prst="rect">
            <a:avLst/>
          </a:prstGeom>
          <a:noFill/>
        </p:spPr>
        <p:txBody>
          <a:bodyPr wrap="square">
            <a:spAutoFit/>
          </a:bodyPr>
          <a:lstStyle/>
          <a:p>
            <a:r>
              <a:rPr lang="en-US" altLang="zh-CN" sz="2800" b="0" i="0" dirty="0">
                <a:solidFill>
                  <a:srgbClr val="FF0000"/>
                </a:solidFill>
                <a:latin typeface="+mn-ea"/>
                <a:ea typeface="+mn-ea"/>
              </a:rPr>
              <a:t>DFS: V1,V4,V3,V5,V2</a:t>
            </a:r>
          </a:p>
        </p:txBody>
      </p:sp>
      <p:sp>
        <p:nvSpPr>
          <p:cNvPr id="5" name="文本框 4">
            <a:extLst>
              <a:ext uri="{FF2B5EF4-FFF2-40B4-BE49-F238E27FC236}">
                <a16:creationId xmlns:a16="http://schemas.microsoft.com/office/drawing/2014/main" id="{05201DD2-5BCE-3D1E-28E3-4068784512F9}"/>
              </a:ext>
            </a:extLst>
          </p:cNvPr>
          <p:cNvSpPr txBox="1"/>
          <p:nvPr/>
        </p:nvSpPr>
        <p:spPr>
          <a:xfrm>
            <a:off x="755576" y="6063354"/>
            <a:ext cx="4572000" cy="523220"/>
          </a:xfrm>
          <a:prstGeom prst="rect">
            <a:avLst/>
          </a:prstGeom>
          <a:noFill/>
        </p:spPr>
        <p:txBody>
          <a:bodyPr wrap="square">
            <a:spAutoFit/>
          </a:bodyPr>
          <a:lstStyle/>
          <a:p>
            <a:r>
              <a:rPr lang="en-US" altLang="zh-CN" sz="2800" b="0" i="0" dirty="0">
                <a:solidFill>
                  <a:srgbClr val="FF0000"/>
                </a:solidFill>
                <a:latin typeface="+mn-ea"/>
                <a:ea typeface="+mn-ea"/>
              </a:rPr>
              <a:t>BFS: V1,V4,V2,V3,V5</a:t>
            </a:r>
            <a:endParaRPr lang="zh-CN" altLang="en-US" sz="2800" b="0" i="0" dirty="0">
              <a:solidFill>
                <a:srgbClr val="FF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28670" y="1142984"/>
            <a:ext cx="5715000" cy="634047"/>
          </a:xfrm>
        </p:spPr>
        <p:txBody>
          <a:bodyPr/>
          <a:lstStyle/>
          <a:p>
            <a:pPr algn="l" eaLnBrk="1" hangingPunct="1"/>
            <a:r>
              <a:rPr lang="zh-CN" altLang="en-US" sz="3200" dirty="0">
                <a:latin typeface="黑体" pitchFamily="49" charset="-122"/>
                <a:ea typeface="黑体" pitchFamily="49" charset="-122"/>
              </a:rPr>
              <a:t>三、有向图(</a:t>
            </a:r>
            <a:r>
              <a:rPr lang="en-US" altLang="zh-CN" sz="3200" dirty="0">
                <a:latin typeface="黑体" pitchFamily="49" charset="-122"/>
                <a:ea typeface="黑体" pitchFamily="49" charset="-122"/>
              </a:rPr>
              <a:t>Digraph)</a:t>
            </a:r>
          </a:p>
        </p:txBody>
      </p:sp>
      <p:sp>
        <p:nvSpPr>
          <p:cNvPr id="10245" name="Rectangle 5"/>
          <p:cNvSpPr>
            <a:spLocks noGrp="1" noChangeArrowheads="1"/>
          </p:cNvSpPr>
          <p:nvPr>
            <p:ph type="body" idx="1"/>
          </p:nvPr>
        </p:nvSpPr>
        <p:spPr>
          <a:xfrm>
            <a:off x="452470" y="1981184"/>
            <a:ext cx="8763000" cy="2090758"/>
          </a:xfrm>
        </p:spPr>
        <p:txBody>
          <a:bodyPr/>
          <a:lstStyle/>
          <a:p>
            <a:pPr eaLnBrk="1" hangingPunct="1">
              <a:spcBef>
                <a:spcPct val="30000"/>
              </a:spcBef>
            </a:pPr>
            <a:r>
              <a:rPr lang="zh-CN" altLang="en-US" dirty="0">
                <a:latin typeface="黑体" pitchFamily="49" charset="-122"/>
                <a:ea typeface="黑体" pitchFamily="49" charset="-122"/>
              </a:rPr>
              <a:t>用&lt;</a:t>
            </a:r>
            <a:r>
              <a:rPr lang="en-US" altLang="zh-CN" dirty="0" err="1">
                <a:latin typeface="黑体" pitchFamily="49" charset="-122"/>
                <a:ea typeface="黑体" pitchFamily="49" charset="-122"/>
              </a:rPr>
              <a:t>x,y</a:t>
            </a:r>
            <a:r>
              <a:rPr lang="en-US" altLang="zh-CN" dirty="0">
                <a:latin typeface="黑体" pitchFamily="49" charset="-122"/>
                <a:ea typeface="黑体" pitchFamily="49" charset="-122"/>
              </a:rPr>
              <a:t>&gt;</a:t>
            </a:r>
            <a:r>
              <a:rPr lang="zh-CN" altLang="en-US" dirty="0">
                <a:latin typeface="黑体" pitchFamily="49" charset="-122"/>
                <a:ea typeface="黑体" pitchFamily="49" charset="-122"/>
              </a:rPr>
              <a:t>表示从</a:t>
            </a:r>
            <a:r>
              <a:rPr lang="en-US" altLang="zh-CN" dirty="0">
                <a:latin typeface="黑体" pitchFamily="49" charset="-122"/>
                <a:ea typeface="黑体" pitchFamily="49" charset="-122"/>
              </a:rPr>
              <a:t>x</a:t>
            </a:r>
            <a:r>
              <a:rPr lang="zh-CN" altLang="en-US" dirty="0">
                <a:latin typeface="黑体" pitchFamily="49" charset="-122"/>
                <a:ea typeface="黑体" pitchFamily="49" charset="-122"/>
              </a:rPr>
              <a:t>到</a:t>
            </a:r>
            <a:r>
              <a:rPr lang="en-US" altLang="zh-CN" dirty="0">
                <a:latin typeface="黑体" pitchFamily="49" charset="-122"/>
                <a:ea typeface="黑体" pitchFamily="49" charset="-122"/>
              </a:rPr>
              <a:t>y</a:t>
            </a:r>
            <a:r>
              <a:rPr lang="zh-CN" altLang="en-US" dirty="0">
                <a:latin typeface="黑体" pitchFamily="49" charset="-122"/>
                <a:ea typeface="黑体" pitchFamily="49" charset="-122"/>
              </a:rPr>
              <a:t>的一条弧(</a:t>
            </a:r>
            <a:r>
              <a:rPr lang="en-US" altLang="zh-CN" dirty="0">
                <a:latin typeface="黑体" pitchFamily="49" charset="-122"/>
                <a:ea typeface="黑体" pitchFamily="49" charset="-122"/>
              </a:rPr>
              <a:t>Arc)，</a:t>
            </a:r>
            <a:r>
              <a:rPr lang="zh-CN" altLang="en-US" dirty="0">
                <a:latin typeface="黑体" pitchFamily="49" charset="-122"/>
                <a:ea typeface="黑体" pitchFamily="49" charset="-122"/>
              </a:rPr>
              <a:t>且称</a:t>
            </a:r>
            <a:r>
              <a:rPr lang="en-US" altLang="zh-CN" dirty="0">
                <a:latin typeface="黑体" pitchFamily="49" charset="-122"/>
                <a:ea typeface="黑体" pitchFamily="49" charset="-122"/>
              </a:rPr>
              <a:t>x</a:t>
            </a:r>
            <a:r>
              <a:rPr lang="zh-CN" altLang="en-US" dirty="0">
                <a:latin typeface="黑体" pitchFamily="49" charset="-122"/>
                <a:ea typeface="黑体" pitchFamily="49" charset="-122"/>
              </a:rPr>
              <a:t>为弧尾，</a:t>
            </a:r>
            <a:r>
              <a:rPr lang="en-US" altLang="zh-CN" dirty="0">
                <a:latin typeface="黑体" pitchFamily="49" charset="-122"/>
                <a:ea typeface="黑体" pitchFamily="49" charset="-122"/>
              </a:rPr>
              <a:t>y</a:t>
            </a:r>
            <a:r>
              <a:rPr lang="zh-CN" altLang="en-US" dirty="0">
                <a:latin typeface="黑体" pitchFamily="49" charset="-122"/>
                <a:ea typeface="黑体" pitchFamily="49" charset="-122"/>
              </a:rPr>
              <a:t>为弧头</a:t>
            </a:r>
            <a:endParaRPr lang="en-US" altLang="zh-CN" dirty="0">
              <a:latin typeface="黑体" pitchFamily="49" charset="-122"/>
              <a:ea typeface="黑体" pitchFamily="49" charset="-122"/>
            </a:endParaRPr>
          </a:p>
          <a:p>
            <a:pPr eaLnBrk="1" hangingPunct="1">
              <a:spcBef>
                <a:spcPct val="30000"/>
              </a:spcBef>
            </a:pPr>
            <a:r>
              <a:rPr lang="en-US" altLang="zh-CN" dirty="0">
                <a:latin typeface="黑体" pitchFamily="49" charset="-122"/>
                <a:ea typeface="黑体" pitchFamily="49" charset="-122"/>
              </a:rPr>
              <a:t>N={V,E}，V={0,1,2,3,4}，E={&lt;0,1&gt;，&lt;0,3&gt;，&lt;0,4&gt;，&lt;1,2&gt;，&lt;2,4&gt;，&lt;3,2&gt; }</a:t>
            </a:r>
            <a:endParaRPr lang="zh-CN" altLang="en-US" dirty="0">
              <a:latin typeface="黑体" pitchFamily="49" charset="-122"/>
              <a:ea typeface="黑体" pitchFamily="49" charset="-122"/>
            </a:endParaRPr>
          </a:p>
        </p:txBody>
      </p:sp>
      <p:grpSp>
        <p:nvGrpSpPr>
          <p:cNvPr id="2" name="Group 7"/>
          <p:cNvGrpSpPr>
            <a:grpSpLocks/>
          </p:cNvGrpSpPr>
          <p:nvPr/>
        </p:nvGrpSpPr>
        <p:grpSpPr bwMode="auto">
          <a:xfrm>
            <a:off x="5786446" y="4071942"/>
            <a:ext cx="2819400" cy="2286000"/>
            <a:chOff x="0" y="0"/>
            <a:chExt cx="1920" cy="1536"/>
          </a:xfrm>
        </p:grpSpPr>
        <p:sp>
          <p:nvSpPr>
            <p:cNvPr id="10248"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0249"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0250"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0251"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0252"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0253"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0254"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0255"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0256"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0257"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0258"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sp>
        <p:nvSpPr>
          <p:cNvPr id="19"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00034" y="1071546"/>
            <a:ext cx="8291512" cy="1541462"/>
          </a:xfrm>
        </p:spPr>
        <p:txBody>
          <a:bodyPr/>
          <a:lstStyle/>
          <a:p>
            <a:pPr algn="l" eaLnBrk="1" hangingPunct="1"/>
            <a:r>
              <a:rPr lang="zh-CN" altLang="en-US" sz="2800" dirty="0">
                <a:solidFill>
                  <a:schemeClr val="tx1"/>
                </a:solidFill>
                <a:latin typeface="黑体" pitchFamily="49" charset="-122"/>
                <a:ea typeface="黑体" pitchFamily="49" charset="-122"/>
                <a:sym typeface="Arial" pitchFamily="34" charset="0"/>
              </a:rPr>
              <a:t>假设用邻接表存储，下图中边上序号表示边</a:t>
            </a:r>
            <a:br>
              <a:rPr lang="zh-CN" altLang="en-US" sz="2800" dirty="0">
                <a:solidFill>
                  <a:schemeClr val="tx1"/>
                </a:solidFill>
                <a:latin typeface="黑体" pitchFamily="49" charset="-122"/>
                <a:ea typeface="黑体" pitchFamily="49" charset="-122"/>
                <a:sym typeface="Arial" pitchFamily="34" charset="0"/>
              </a:rPr>
            </a:br>
            <a:r>
              <a:rPr lang="zh-CN" altLang="en-US" sz="2800" dirty="0">
                <a:solidFill>
                  <a:schemeClr val="tx1"/>
                </a:solidFill>
                <a:latin typeface="黑体" pitchFamily="49" charset="-122"/>
                <a:ea typeface="黑体" pitchFamily="49" charset="-122"/>
                <a:sym typeface="Arial" pitchFamily="34" charset="0"/>
              </a:rPr>
              <a:t>输入顺序(链表头插入)，画出该图邻接表，写出从</a:t>
            </a:r>
            <a:r>
              <a:rPr lang="en-US" altLang="zh-CN" sz="2800" dirty="0">
                <a:solidFill>
                  <a:schemeClr val="tx1"/>
                </a:solidFill>
                <a:latin typeface="黑体" pitchFamily="49" charset="-122"/>
                <a:ea typeface="黑体" pitchFamily="49" charset="-122"/>
                <a:sym typeface="Arial" pitchFamily="34" charset="0"/>
              </a:rPr>
              <a:t>V1</a:t>
            </a:r>
            <a:r>
              <a:rPr lang="zh-CN" altLang="en-US" sz="2800" dirty="0">
                <a:solidFill>
                  <a:schemeClr val="tx1"/>
                </a:solidFill>
                <a:latin typeface="黑体" pitchFamily="49" charset="-122"/>
                <a:ea typeface="黑体" pitchFamily="49" charset="-122"/>
                <a:sym typeface="Arial" pitchFamily="34" charset="0"/>
              </a:rPr>
              <a:t>出发的深度优先顺序和广度优先顺序。</a:t>
            </a:r>
          </a:p>
        </p:txBody>
      </p:sp>
      <p:sp>
        <p:nvSpPr>
          <p:cNvPr id="66563" name="Rectangle 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rPr>
              <a:t>练习</a:t>
            </a:r>
          </a:p>
        </p:txBody>
      </p:sp>
      <p:graphicFrame>
        <p:nvGraphicFramePr>
          <p:cNvPr id="66564" name="Object 4"/>
          <p:cNvGraphicFramePr>
            <a:graphicFrameLocks noChangeAspect="1"/>
          </p:cNvGraphicFramePr>
          <p:nvPr>
            <p:extLst>
              <p:ext uri="{D42A27DB-BD31-4B8C-83A1-F6EECF244321}">
                <p14:modId xmlns:p14="http://schemas.microsoft.com/office/powerpoint/2010/main" val="4002431268"/>
              </p:ext>
            </p:extLst>
          </p:nvPr>
        </p:nvGraphicFramePr>
        <p:xfrm>
          <a:off x="3134490" y="2401904"/>
          <a:ext cx="3022600" cy="3384550"/>
        </p:xfrm>
        <a:graphic>
          <a:graphicData uri="http://schemas.openxmlformats.org/presentationml/2006/ole">
            <mc:AlternateContent xmlns:mc="http://schemas.openxmlformats.org/markup-compatibility/2006">
              <mc:Choice xmlns:v="urn:schemas-microsoft-com:vml" Requires="v">
                <p:oleObj r:id="rId3" imgW="1854200" imgH="2667000" progId="">
                  <p:embed/>
                </p:oleObj>
              </mc:Choice>
              <mc:Fallback>
                <p:oleObj r:id="rId3" imgW="1854200" imgH="26670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490" y="2401904"/>
                        <a:ext cx="3022600" cy="33845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 name="文本框 2">
            <a:extLst>
              <a:ext uri="{FF2B5EF4-FFF2-40B4-BE49-F238E27FC236}">
                <a16:creationId xmlns:a16="http://schemas.microsoft.com/office/drawing/2014/main" id="{840E2116-2459-0747-7E9F-82DA6D5C1D94}"/>
              </a:ext>
            </a:extLst>
          </p:cNvPr>
          <p:cNvSpPr txBox="1"/>
          <p:nvPr/>
        </p:nvSpPr>
        <p:spPr>
          <a:xfrm>
            <a:off x="628419" y="5691585"/>
            <a:ext cx="4436590" cy="523220"/>
          </a:xfrm>
          <a:prstGeom prst="rect">
            <a:avLst/>
          </a:prstGeom>
          <a:noFill/>
        </p:spPr>
        <p:txBody>
          <a:bodyPr wrap="square">
            <a:spAutoFit/>
          </a:bodyPr>
          <a:lstStyle/>
          <a:p>
            <a:r>
              <a:rPr lang="en-US" altLang="zh-CN" sz="2800" b="0" i="0" dirty="0">
                <a:solidFill>
                  <a:srgbClr val="FF0000"/>
                </a:solidFill>
                <a:latin typeface="+mn-ea"/>
                <a:ea typeface="+mn-ea"/>
              </a:rPr>
              <a:t>DFS</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V1</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V4</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V5</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V2</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V3</a:t>
            </a:r>
          </a:p>
        </p:txBody>
      </p:sp>
      <p:sp>
        <p:nvSpPr>
          <p:cNvPr id="5" name="文本框 4">
            <a:extLst>
              <a:ext uri="{FF2B5EF4-FFF2-40B4-BE49-F238E27FC236}">
                <a16:creationId xmlns:a16="http://schemas.microsoft.com/office/drawing/2014/main" id="{09251188-4A3A-64BF-DFB5-DF05B3B52615}"/>
              </a:ext>
            </a:extLst>
          </p:cNvPr>
          <p:cNvSpPr txBox="1"/>
          <p:nvPr/>
        </p:nvSpPr>
        <p:spPr>
          <a:xfrm>
            <a:off x="628419" y="6182380"/>
            <a:ext cx="4572000" cy="523220"/>
          </a:xfrm>
          <a:prstGeom prst="rect">
            <a:avLst/>
          </a:prstGeom>
          <a:noFill/>
        </p:spPr>
        <p:txBody>
          <a:bodyPr wrap="square">
            <a:spAutoFit/>
          </a:bodyPr>
          <a:lstStyle/>
          <a:p>
            <a:r>
              <a:rPr lang="en-US" altLang="zh-CN" sz="2800" b="0" i="0" dirty="0">
                <a:solidFill>
                  <a:srgbClr val="FF0000"/>
                </a:solidFill>
                <a:latin typeface="+mn-ea"/>
                <a:ea typeface="+mn-ea"/>
              </a:rPr>
              <a:t>BFS</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V1</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V4, V2</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V5</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28670" y="1142984"/>
            <a:ext cx="7543800" cy="685800"/>
          </a:xfrm>
        </p:spPr>
        <p:txBody>
          <a:bodyPr/>
          <a:lstStyle/>
          <a:p>
            <a:pPr algn="l" eaLnBrk="1" hangingPunct="1"/>
            <a:r>
              <a:rPr lang="zh-CN" altLang="en-US" sz="3200">
                <a:latin typeface="黑体" pitchFamily="49" charset="-122"/>
                <a:ea typeface="黑体" pitchFamily="49" charset="-122"/>
              </a:rPr>
              <a:t>一、无向图的连通性</a:t>
            </a:r>
          </a:p>
        </p:txBody>
      </p:sp>
      <p:sp>
        <p:nvSpPr>
          <p:cNvPr id="6861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1D883382-7D79-4AD0-B585-1F89B1A2AFEF}" type="slidenum">
              <a:rPr lang="zh-CN" altLang="en-US"/>
              <a:pPr algn="r" eaLnBrk="1" hangingPunct="1">
                <a:spcBef>
                  <a:spcPct val="50000"/>
                </a:spcBef>
                <a:buFont typeface="Arial" pitchFamily="34" charset="0"/>
                <a:buNone/>
              </a:pPr>
              <a:t>61</a:t>
            </a:fld>
            <a:endParaRPr lang="en-US" altLang="zh-CN"/>
          </a:p>
        </p:txBody>
      </p:sp>
      <p:sp>
        <p:nvSpPr>
          <p:cNvPr id="68612" name="Text Box 4"/>
          <p:cNvSpPr txBox="1">
            <a:spLocks noChangeArrowheads="1"/>
          </p:cNvSpPr>
          <p:nvPr/>
        </p:nvSpPr>
        <p:spPr bwMode="auto">
          <a:xfrm>
            <a:off x="500034" y="285728"/>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第四节　图的连通性问题</a:t>
            </a:r>
          </a:p>
        </p:txBody>
      </p:sp>
      <p:sp>
        <p:nvSpPr>
          <p:cNvPr id="68613" name="Rectangle 5"/>
          <p:cNvSpPr>
            <a:spLocks noGrp="1" noChangeArrowheads="1"/>
          </p:cNvSpPr>
          <p:nvPr>
            <p:ph type="body" idx="1"/>
          </p:nvPr>
        </p:nvSpPr>
        <p:spPr>
          <a:xfrm>
            <a:off x="424887" y="1957704"/>
            <a:ext cx="8763000" cy="1090626"/>
          </a:xfrm>
        </p:spPr>
        <p:txBody>
          <a:bodyPr/>
          <a:lstStyle/>
          <a:p>
            <a:pPr eaLnBrk="1" hangingPunct="1">
              <a:spcBef>
                <a:spcPct val="30000"/>
              </a:spcBef>
            </a:pPr>
            <a:r>
              <a:rPr lang="zh-CN" altLang="en-US" dirty="0">
                <a:latin typeface="黑体" pitchFamily="49" charset="-122"/>
                <a:ea typeface="黑体" pitchFamily="49" charset="-122"/>
              </a:rPr>
              <a:t>如果无向图中，存在不连通的顶点，则该图称为非连通图。</a:t>
            </a:r>
          </a:p>
        </p:txBody>
      </p:sp>
      <p:grpSp>
        <p:nvGrpSpPr>
          <p:cNvPr id="2" name="Group 7"/>
          <p:cNvGrpSpPr>
            <a:grpSpLocks/>
          </p:cNvGrpSpPr>
          <p:nvPr/>
        </p:nvGrpSpPr>
        <p:grpSpPr bwMode="auto">
          <a:xfrm>
            <a:off x="1604399" y="3180495"/>
            <a:ext cx="6403975" cy="2133600"/>
            <a:chOff x="0" y="0"/>
            <a:chExt cx="4034" cy="1344"/>
          </a:xfrm>
        </p:grpSpPr>
        <p:sp>
          <p:nvSpPr>
            <p:cNvPr id="68616" name="Line 8"/>
            <p:cNvSpPr>
              <a:spLocks noChangeShapeType="1"/>
            </p:cNvSpPr>
            <p:nvPr/>
          </p:nvSpPr>
          <p:spPr bwMode="auto">
            <a:xfrm>
              <a:off x="2930" y="768"/>
              <a:ext cx="240" cy="336"/>
            </a:xfrm>
            <a:prstGeom prst="line">
              <a:avLst/>
            </a:prstGeom>
            <a:noFill/>
            <a:ln w="28575">
              <a:solidFill>
                <a:schemeClr val="accent2"/>
              </a:solidFill>
              <a:round/>
              <a:headEnd/>
              <a:tailEnd/>
            </a:ln>
          </p:spPr>
          <p:txBody>
            <a:bodyPr wrap="none" anchor="ctr"/>
            <a:lstStyle/>
            <a:p>
              <a:endParaRPr lang="zh-CN" altLang="en-US" i="0"/>
            </a:p>
          </p:txBody>
        </p:sp>
        <p:sp>
          <p:nvSpPr>
            <p:cNvPr id="68617" name="Line 9"/>
            <p:cNvSpPr>
              <a:spLocks noChangeShapeType="1"/>
            </p:cNvSpPr>
            <p:nvPr/>
          </p:nvSpPr>
          <p:spPr bwMode="auto">
            <a:xfrm flipH="1">
              <a:off x="3170" y="768"/>
              <a:ext cx="192" cy="336"/>
            </a:xfrm>
            <a:prstGeom prst="line">
              <a:avLst/>
            </a:prstGeom>
            <a:noFill/>
            <a:ln w="28575">
              <a:solidFill>
                <a:schemeClr val="accent2"/>
              </a:solidFill>
              <a:round/>
              <a:headEnd/>
              <a:tailEnd/>
            </a:ln>
          </p:spPr>
          <p:txBody>
            <a:bodyPr wrap="none" anchor="ctr"/>
            <a:lstStyle/>
            <a:p>
              <a:endParaRPr lang="zh-CN" altLang="en-US" i="0"/>
            </a:p>
          </p:txBody>
        </p:sp>
        <p:sp>
          <p:nvSpPr>
            <p:cNvPr id="68618" name="Line 10"/>
            <p:cNvSpPr>
              <a:spLocks noChangeShapeType="1"/>
            </p:cNvSpPr>
            <p:nvPr/>
          </p:nvSpPr>
          <p:spPr bwMode="auto">
            <a:xfrm>
              <a:off x="3458" y="240"/>
              <a:ext cx="432" cy="336"/>
            </a:xfrm>
            <a:prstGeom prst="line">
              <a:avLst/>
            </a:prstGeom>
            <a:noFill/>
            <a:ln w="28575">
              <a:solidFill>
                <a:schemeClr val="accent2"/>
              </a:solidFill>
              <a:round/>
              <a:headEnd/>
              <a:tailEnd/>
            </a:ln>
          </p:spPr>
          <p:txBody>
            <a:bodyPr wrap="none" anchor="ctr"/>
            <a:lstStyle/>
            <a:p>
              <a:endParaRPr lang="zh-CN" altLang="en-US" i="0"/>
            </a:p>
          </p:txBody>
        </p:sp>
        <p:sp>
          <p:nvSpPr>
            <p:cNvPr id="68619" name="Line 11"/>
            <p:cNvSpPr>
              <a:spLocks noChangeShapeType="1"/>
            </p:cNvSpPr>
            <p:nvPr/>
          </p:nvSpPr>
          <p:spPr bwMode="auto">
            <a:xfrm flipH="1">
              <a:off x="2978" y="240"/>
              <a:ext cx="384" cy="336"/>
            </a:xfrm>
            <a:prstGeom prst="line">
              <a:avLst/>
            </a:prstGeom>
            <a:noFill/>
            <a:ln w="28575">
              <a:solidFill>
                <a:schemeClr val="accent2"/>
              </a:solidFill>
              <a:round/>
              <a:headEnd/>
              <a:tailEnd/>
            </a:ln>
          </p:spPr>
          <p:txBody>
            <a:bodyPr wrap="none" anchor="ctr"/>
            <a:lstStyle/>
            <a:p>
              <a:endParaRPr lang="zh-CN" altLang="en-US" i="0"/>
            </a:p>
          </p:txBody>
        </p:sp>
        <p:sp>
          <p:nvSpPr>
            <p:cNvPr id="68620" name="Line 12"/>
            <p:cNvSpPr>
              <a:spLocks noChangeShapeType="1"/>
            </p:cNvSpPr>
            <p:nvPr/>
          </p:nvSpPr>
          <p:spPr bwMode="auto">
            <a:xfrm>
              <a:off x="3410" y="288"/>
              <a:ext cx="0" cy="288"/>
            </a:xfrm>
            <a:prstGeom prst="line">
              <a:avLst/>
            </a:prstGeom>
            <a:noFill/>
            <a:ln w="28575">
              <a:solidFill>
                <a:schemeClr val="accent2"/>
              </a:solidFill>
              <a:round/>
              <a:headEnd/>
              <a:tailEnd/>
            </a:ln>
          </p:spPr>
          <p:txBody>
            <a:bodyPr wrap="none" anchor="ctr"/>
            <a:lstStyle/>
            <a:p>
              <a:endParaRPr lang="zh-CN" altLang="en-US" i="0"/>
            </a:p>
          </p:txBody>
        </p:sp>
        <p:sp>
          <p:nvSpPr>
            <p:cNvPr id="68621" name="Line 13"/>
            <p:cNvSpPr>
              <a:spLocks noChangeShapeType="1"/>
            </p:cNvSpPr>
            <p:nvPr/>
          </p:nvSpPr>
          <p:spPr bwMode="auto">
            <a:xfrm flipH="1">
              <a:off x="576" y="672"/>
              <a:ext cx="960" cy="432"/>
            </a:xfrm>
            <a:prstGeom prst="line">
              <a:avLst/>
            </a:prstGeom>
            <a:noFill/>
            <a:ln w="28575">
              <a:solidFill>
                <a:schemeClr val="accent2"/>
              </a:solidFill>
              <a:round/>
              <a:headEnd/>
              <a:tailEnd/>
            </a:ln>
          </p:spPr>
          <p:txBody>
            <a:bodyPr wrap="none" anchor="ctr"/>
            <a:lstStyle/>
            <a:p>
              <a:endParaRPr lang="zh-CN" altLang="en-US" i="0"/>
            </a:p>
          </p:txBody>
        </p:sp>
        <p:sp>
          <p:nvSpPr>
            <p:cNvPr id="68622" name="Line 14"/>
            <p:cNvSpPr>
              <a:spLocks noChangeShapeType="1"/>
            </p:cNvSpPr>
            <p:nvPr/>
          </p:nvSpPr>
          <p:spPr bwMode="auto">
            <a:xfrm>
              <a:off x="576" y="1152"/>
              <a:ext cx="624" cy="0"/>
            </a:xfrm>
            <a:prstGeom prst="line">
              <a:avLst/>
            </a:prstGeom>
            <a:noFill/>
            <a:ln w="28575">
              <a:solidFill>
                <a:schemeClr val="accent2"/>
              </a:solidFill>
              <a:round/>
              <a:headEnd/>
              <a:tailEnd/>
            </a:ln>
          </p:spPr>
          <p:txBody>
            <a:bodyPr wrap="none" anchor="ctr"/>
            <a:lstStyle/>
            <a:p>
              <a:endParaRPr lang="zh-CN" altLang="en-US" i="0"/>
            </a:p>
          </p:txBody>
        </p:sp>
        <p:sp>
          <p:nvSpPr>
            <p:cNvPr id="68623" name="Line 15"/>
            <p:cNvSpPr>
              <a:spLocks noChangeShapeType="1"/>
            </p:cNvSpPr>
            <p:nvPr/>
          </p:nvSpPr>
          <p:spPr bwMode="auto">
            <a:xfrm>
              <a:off x="192" y="720"/>
              <a:ext cx="240" cy="336"/>
            </a:xfrm>
            <a:prstGeom prst="line">
              <a:avLst/>
            </a:prstGeom>
            <a:noFill/>
            <a:ln w="28575">
              <a:solidFill>
                <a:schemeClr val="accent2"/>
              </a:solidFill>
              <a:round/>
              <a:headEnd/>
              <a:tailEnd/>
            </a:ln>
          </p:spPr>
          <p:txBody>
            <a:bodyPr wrap="none" anchor="ctr"/>
            <a:lstStyle/>
            <a:p>
              <a:endParaRPr lang="zh-CN" altLang="en-US" i="0"/>
            </a:p>
          </p:txBody>
        </p:sp>
        <p:sp>
          <p:nvSpPr>
            <p:cNvPr id="68624" name="Line 16"/>
            <p:cNvSpPr>
              <a:spLocks noChangeShapeType="1"/>
            </p:cNvSpPr>
            <p:nvPr/>
          </p:nvSpPr>
          <p:spPr bwMode="auto">
            <a:xfrm flipH="1">
              <a:off x="1296" y="768"/>
              <a:ext cx="240" cy="288"/>
            </a:xfrm>
            <a:prstGeom prst="line">
              <a:avLst/>
            </a:prstGeom>
            <a:noFill/>
            <a:ln w="28575">
              <a:solidFill>
                <a:schemeClr val="accent2"/>
              </a:solidFill>
              <a:round/>
              <a:headEnd/>
              <a:tailEnd/>
            </a:ln>
          </p:spPr>
          <p:txBody>
            <a:bodyPr wrap="none" anchor="ctr"/>
            <a:lstStyle/>
            <a:p>
              <a:endParaRPr lang="zh-CN" altLang="en-US" i="0"/>
            </a:p>
          </p:txBody>
        </p:sp>
        <p:sp>
          <p:nvSpPr>
            <p:cNvPr id="68625" name="Line 17"/>
            <p:cNvSpPr>
              <a:spLocks noChangeShapeType="1"/>
            </p:cNvSpPr>
            <p:nvPr/>
          </p:nvSpPr>
          <p:spPr bwMode="auto">
            <a:xfrm>
              <a:off x="960" y="240"/>
              <a:ext cx="576" cy="336"/>
            </a:xfrm>
            <a:prstGeom prst="line">
              <a:avLst/>
            </a:prstGeom>
            <a:noFill/>
            <a:ln w="28575">
              <a:solidFill>
                <a:schemeClr val="accent2"/>
              </a:solidFill>
              <a:round/>
              <a:headEnd/>
              <a:tailEnd/>
            </a:ln>
          </p:spPr>
          <p:txBody>
            <a:bodyPr wrap="none" anchor="ctr"/>
            <a:lstStyle/>
            <a:p>
              <a:endParaRPr lang="zh-CN" altLang="en-US" i="0"/>
            </a:p>
          </p:txBody>
        </p:sp>
        <p:sp>
          <p:nvSpPr>
            <p:cNvPr id="68626" name="Line 18"/>
            <p:cNvSpPr>
              <a:spLocks noChangeShapeType="1"/>
            </p:cNvSpPr>
            <p:nvPr/>
          </p:nvSpPr>
          <p:spPr bwMode="auto">
            <a:xfrm>
              <a:off x="912" y="288"/>
              <a:ext cx="144" cy="240"/>
            </a:xfrm>
            <a:prstGeom prst="line">
              <a:avLst/>
            </a:prstGeom>
            <a:noFill/>
            <a:ln w="28575">
              <a:solidFill>
                <a:schemeClr val="accent2"/>
              </a:solidFill>
              <a:round/>
              <a:headEnd/>
              <a:tailEnd/>
            </a:ln>
          </p:spPr>
          <p:txBody>
            <a:bodyPr wrap="none" anchor="ctr"/>
            <a:lstStyle/>
            <a:p>
              <a:endParaRPr lang="zh-CN" altLang="en-US" i="0"/>
            </a:p>
          </p:txBody>
        </p:sp>
        <p:sp>
          <p:nvSpPr>
            <p:cNvPr id="68627" name="Line 19"/>
            <p:cNvSpPr>
              <a:spLocks noChangeShapeType="1"/>
            </p:cNvSpPr>
            <p:nvPr/>
          </p:nvSpPr>
          <p:spPr bwMode="auto">
            <a:xfrm flipH="1">
              <a:off x="672" y="288"/>
              <a:ext cx="144" cy="240"/>
            </a:xfrm>
            <a:prstGeom prst="line">
              <a:avLst/>
            </a:prstGeom>
            <a:noFill/>
            <a:ln w="28575">
              <a:solidFill>
                <a:schemeClr val="accent2"/>
              </a:solidFill>
              <a:round/>
              <a:headEnd/>
              <a:tailEnd/>
            </a:ln>
          </p:spPr>
          <p:txBody>
            <a:bodyPr wrap="none" anchor="ctr"/>
            <a:lstStyle/>
            <a:p>
              <a:endParaRPr lang="zh-CN" altLang="en-US" i="0"/>
            </a:p>
          </p:txBody>
        </p:sp>
        <p:sp>
          <p:nvSpPr>
            <p:cNvPr id="68628" name="Line 20"/>
            <p:cNvSpPr>
              <a:spLocks noChangeShapeType="1"/>
            </p:cNvSpPr>
            <p:nvPr/>
          </p:nvSpPr>
          <p:spPr bwMode="auto">
            <a:xfrm flipH="1">
              <a:off x="240" y="240"/>
              <a:ext cx="528" cy="336"/>
            </a:xfrm>
            <a:prstGeom prst="line">
              <a:avLst/>
            </a:prstGeom>
            <a:noFill/>
            <a:ln w="28575">
              <a:solidFill>
                <a:schemeClr val="accent2"/>
              </a:solidFill>
              <a:round/>
              <a:headEnd/>
              <a:tailEnd/>
            </a:ln>
          </p:spPr>
          <p:txBody>
            <a:bodyPr wrap="none" anchor="ctr"/>
            <a:lstStyle/>
            <a:p>
              <a:endParaRPr lang="zh-CN" altLang="en-US" i="0"/>
            </a:p>
          </p:txBody>
        </p:sp>
        <p:sp>
          <p:nvSpPr>
            <p:cNvPr id="65557" name="Oval 21" descr="粉色砂纸"/>
            <p:cNvSpPr>
              <a:spLocks noChangeArrowheads="1"/>
            </p:cNvSpPr>
            <p:nvPr/>
          </p:nvSpPr>
          <p:spPr bwMode="auto">
            <a:xfrm>
              <a:off x="720" y="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58" name="Oval 22" descr="粉色砂纸"/>
            <p:cNvSpPr>
              <a:spLocks noChangeArrowheads="1"/>
            </p:cNvSpPr>
            <p:nvPr/>
          </p:nvSpPr>
          <p:spPr bwMode="auto">
            <a:xfrm>
              <a:off x="1440" y="498"/>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59" name="Oval 23" descr="粉色砂纸"/>
            <p:cNvSpPr>
              <a:spLocks noChangeArrowheads="1"/>
            </p:cNvSpPr>
            <p:nvPr/>
          </p:nvSpPr>
          <p:spPr bwMode="auto">
            <a:xfrm>
              <a:off x="960" y="506"/>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60" name="Oval 24" descr="粉色砂纸"/>
            <p:cNvSpPr>
              <a:spLocks noChangeArrowheads="1"/>
            </p:cNvSpPr>
            <p:nvPr/>
          </p:nvSpPr>
          <p:spPr bwMode="auto">
            <a:xfrm>
              <a:off x="336"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61" name="Oval 25" descr="粉色砂纸"/>
            <p:cNvSpPr>
              <a:spLocks noChangeArrowheads="1"/>
            </p:cNvSpPr>
            <p:nvPr/>
          </p:nvSpPr>
          <p:spPr bwMode="auto">
            <a:xfrm>
              <a:off x="480" y="489"/>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34" name="Text Box 26"/>
            <p:cNvSpPr txBox="1">
              <a:spLocks noChangeArrowheads="1"/>
            </p:cNvSpPr>
            <p:nvPr/>
          </p:nvSpPr>
          <p:spPr bwMode="auto">
            <a:xfrm>
              <a:off x="730" y="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dirty="0">
                  <a:solidFill>
                    <a:schemeClr val="hlink"/>
                  </a:solidFill>
                  <a:latin typeface="Arial" pitchFamily="34" charset="0"/>
                </a:rPr>
                <a:t>A</a:t>
              </a:r>
              <a:endParaRPr lang="en-US" altLang="zh-CN" i="0" dirty="0">
                <a:solidFill>
                  <a:schemeClr val="hlink"/>
                </a:solidFill>
                <a:latin typeface="Times New Roman" pitchFamily="18" charset="0"/>
              </a:endParaRPr>
            </a:p>
          </p:txBody>
        </p:sp>
        <p:sp>
          <p:nvSpPr>
            <p:cNvPr id="68635" name="Text Box 27"/>
            <p:cNvSpPr txBox="1">
              <a:spLocks noChangeArrowheads="1"/>
            </p:cNvSpPr>
            <p:nvPr/>
          </p:nvSpPr>
          <p:spPr bwMode="auto">
            <a:xfrm>
              <a:off x="49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C</a:t>
              </a:r>
              <a:endParaRPr lang="en-US" altLang="zh-CN" i="0">
                <a:solidFill>
                  <a:schemeClr val="hlink"/>
                </a:solidFill>
                <a:latin typeface="Times New Roman" pitchFamily="18" charset="0"/>
              </a:endParaRPr>
            </a:p>
          </p:txBody>
        </p:sp>
        <p:sp>
          <p:nvSpPr>
            <p:cNvPr id="68636" name="Text Box 28"/>
            <p:cNvSpPr txBox="1">
              <a:spLocks noChangeArrowheads="1"/>
            </p:cNvSpPr>
            <p:nvPr/>
          </p:nvSpPr>
          <p:spPr bwMode="auto">
            <a:xfrm>
              <a:off x="97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D</a:t>
              </a:r>
              <a:endParaRPr lang="en-US" altLang="zh-CN" i="0">
                <a:solidFill>
                  <a:schemeClr val="hlink"/>
                </a:solidFill>
                <a:latin typeface="Times New Roman" pitchFamily="18" charset="0"/>
              </a:endParaRPr>
            </a:p>
          </p:txBody>
        </p:sp>
        <p:sp>
          <p:nvSpPr>
            <p:cNvPr id="68637" name="Text Box 29"/>
            <p:cNvSpPr txBox="1">
              <a:spLocks noChangeArrowheads="1"/>
            </p:cNvSpPr>
            <p:nvPr/>
          </p:nvSpPr>
          <p:spPr bwMode="auto">
            <a:xfrm>
              <a:off x="1463" y="498"/>
              <a:ext cx="265"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E</a:t>
              </a:r>
              <a:endParaRPr lang="en-US" altLang="zh-CN" i="0">
                <a:solidFill>
                  <a:schemeClr val="hlink"/>
                </a:solidFill>
                <a:latin typeface="Times New Roman" pitchFamily="18" charset="0"/>
              </a:endParaRPr>
            </a:p>
          </p:txBody>
        </p:sp>
        <p:sp>
          <p:nvSpPr>
            <p:cNvPr id="65566" name="Oval 30" descr="粉色砂纸"/>
            <p:cNvSpPr>
              <a:spLocks noChangeArrowheads="1"/>
            </p:cNvSpPr>
            <p:nvPr/>
          </p:nvSpPr>
          <p:spPr bwMode="auto">
            <a:xfrm>
              <a:off x="0" y="489"/>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5567" name="Oval 31" descr="粉色砂纸"/>
            <p:cNvSpPr>
              <a:spLocks noChangeArrowheads="1"/>
            </p:cNvSpPr>
            <p:nvPr/>
          </p:nvSpPr>
          <p:spPr bwMode="auto">
            <a:xfrm>
              <a:off x="3026"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40" name="Text Box 32"/>
            <p:cNvSpPr txBox="1">
              <a:spLocks noChangeArrowheads="1"/>
            </p:cNvSpPr>
            <p:nvPr/>
          </p:nvSpPr>
          <p:spPr bwMode="auto">
            <a:xfrm>
              <a:off x="1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B</a:t>
              </a:r>
              <a:endParaRPr lang="en-US" altLang="zh-CN" i="0">
                <a:solidFill>
                  <a:schemeClr val="hlink"/>
                </a:solidFill>
                <a:latin typeface="Times New Roman" pitchFamily="18" charset="0"/>
              </a:endParaRPr>
            </a:p>
          </p:txBody>
        </p:sp>
        <p:sp>
          <p:nvSpPr>
            <p:cNvPr id="68641" name="Text Box 33"/>
            <p:cNvSpPr txBox="1">
              <a:spLocks noChangeArrowheads="1"/>
            </p:cNvSpPr>
            <p:nvPr/>
          </p:nvSpPr>
          <p:spPr bwMode="auto">
            <a:xfrm>
              <a:off x="371" y="1017"/>
              <a:ext cx="25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F</a:t>
              </a:r>
              <a:endParaRPr lang="en-US" altLang="zh-CN" i="0">
                <a:solidFill>
                  <a:schemeClr val="hlink"/>
                </a:solidFill>
                <a:latin typeface="Times New Roman" pitchFamily="18" charset="0"/>
              </a:endParaRPr>
            </a:p>
          </p:txBody>
        </p:sp>
        <p:sp>
          <p:nvSpPr>
            <p:cNvPr id="68642" name="Text Box 34"/>
            <p:cNvSpPr txBox="1">
              <a:spLocks noChangeArrowheads="1"/>
            </p:cNvSpPr>
            <p:nvPr/>
          </p:nvSpPr>
          <p:spPr bwMode="auto">
            <a:xfrm>
              <a:off x="3026" y="1008"/>
              <a:ext cx="290"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O</a:t>
              </a:r>
              <a:endParaRPr lang="en-US" altLang="zh-CN" i="0">
                <a:solidFill>
                  <a:schemeClr val="hlink"/>
                </a:solidFill>
                <a:latin typeface="Times New Roman" pitchFamily="18" charset="0"/>
              </a:endParaRPr>
            </a:p>
          </p:txBody>
        </p:sp>
        <p:sp>
          <p:nvSpPr>
            <p:cNvPr id="65571" name="Oval 35" descr="粉色砂纸"/>
            <p:cNvSpPr>
              <a:spLocks noChangeArrowheads="1"/>
            </p:cNvSpPr>
            <p:nvPr/>
          </p:nvSpPr>
          <p:spPr bwMode="auto">
            <a:xfrm>
              <a:off x="1092"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44" name="Text Box 36"/>
            <p:cNvSpPr txBox="1">
              <a:spLocks noChangeArrowheads="1"/>
            </p:cNvSpPr>
            <p:nvPr/>
          </p:nvSpPr>
          <p:spPr bwMode="auto">
            <a:xfrm>
              <a:off x="1102" y="1017"/>
              <a:ext cx="290"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G</a:t>
              </a:r>
              <a:endParaRPr lang="en-US" altLang="zh-CN" i="0">
                <a:solidFill>
                  <a:schemeClr val="hlink"/>
                </a:solidFill>
                <a:latin typeface="Times New Roman" pitchFamily="18" charset="0"/>
              </a:endParaRPr>
            </a:p>
          </p:txBody>
        </p:sp>
        <p:sp>
          <p:nvSpPr>
            <p:cNvPr id="65573" name="Oval 37" descr="粉色砂纸"/>
            <p:cNvSpPr>
              <a:spLocks noChangeArrowheads="1"/>
            </p:cNvSpPr>
            <p:nvPr/>
          </p:nvSpPr>
          <p:spPr bwMode="auto">
            <a:xfrm>
              <a:off x="3746"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46" name="Text Box 38"/>
            <p:cNvSpPr txBox="1">
              <a:spLocks noChangeArrowheads="1"/>
            </p:cNvSpPr>
            <p:nvPr/>
          </p:nvSpPr>
          <p:spPr bwMode="auto">
            <a:xfrm>
              <a:off x="3756" y="48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N</a:t>
              </a:r>
              <a:endParaRPr lang="en-US" altLang="zh-CN" i="0">
                <a:solidFill>
                  <a:schemeClr val="hlink"/>
                </a:solidFill>
                <a:latin typeface="Times New Roman" pitchFamily="18" charset="0"/>
              </a:endParaRPr>
            </a:p>
          </p:txBody>
        </p:sp>
        <p:sp>
          <p:nvSpPr>
            <p:cNvPr id="65575" name="Oval 39" descr="粉色砂纸"/>
            <p:cNvSpPr>
              <a:spLocks noChangeArrowheads="1"/>
            </p:cNvSpPr>
            <p:nvPr/>
          </p:nvSpPr>
          <p:spPr bwMode="auto">
            <a:xfrm>
              <a:off x="3266"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48" name="Text Box 40"/>
            <p:cNvSpPr txBox="1">
              <a:spLocks noChangeArrowheads="1"/>
            </p:cNvSpPr>
            <p:nvPr/>
          </p:nvSpPr>
          <p:spPr bwMode="auto">
            <a:xfrm>
              <a:off x="3266" y="480"/>
              <a:ext cx="30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M</a:t>
              </a:r>
              <a:endParaRPr lang="en-US" altLang="zh-CN" i="0">
                <a:solidFill>
                  <a:schemeClr val="hlink"/>
                </a:solidFill>
                <a:latin typeface="Times New Roman" pitchFamily="18" charset="0"/>
              </a:endParaRPr>
            </a:p>
          </p:txBody>
        </p:sp>
        <p:sp>
          <p:nvSpPr>
            <p:cNvPr id="65577" name="Oval 41" descr="粉色砂纸"/>
            <p:cNvSpPr>
              <a:spLocks noChangeArrowheads="1"/>
            </p:cNvSpPr>
            <p:nvPr/>
          </p:nvSpPr>
          <p:spPr bwMode="auto">
            <a:xfrm>
              <a:off x="2774"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50" name="Text Box 42"/>
            <p:cNvSpPr txBox="1">
              <a:spLocks noChangeArrowheads="1"/>
            </p:cNvSpPr>
            <p:nvPr/>
          </p:nvSpPr>
          <p:spPr bwMode="auto">
            <a:xfrm>
              <a:off x="2784" y="480"/>
              <a:ext cx="25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L</a:t>
              </a:r>
              <a:endParaRPr lang="en-US" altLang="zh-CN" i="0">
                <a:solidFill>
                  <a:schemeClr val="hlink"/>
                </a:solidFill>
                <a:latin typeface="Times New Roman" pitchFamily="18" charset="0"/>
              </a:endParaRPr>
            </a:p>
          </p:txBody>
        </p:sp>
        <p:sp>
          <p:nvSpPr>
            <p:cNvPr id="65579" name="Oval 43" descr="粉色砂纸"/>
            <p:cNvSpPr>
              <a:spLocks noChangeArrowheads="1"/>
            </p:cNvSpPr>
            <p:nvPr/>
          </p:nvSpPr>
          <p:spPr bwMode="auto">
            <a:xfrm>
              <a:off x="3254" y="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8652" name="Text Box 44"/>
            <p:cNvSpPr txBox="1">
              <a:spLocks noChangeArrowheads="1"/>
            </p:cNvSpPr>
            <p:nvPr/>
          </p:nvSpPr>
          <p:spPr bwMode="auto">
            <a:xfrm>
              <a:off x="3264" y="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K</a:t>
              </a:r>
              <a:endParaRPr lang="en-US" altLang="zh-CN" i="0">
                <a:solidFill>
                  <a:schemeClr val="hlink"/>
                </a:solidFill>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28670" y="1195406"/>
            <a:ext cx="7543800" cy="685800"/>
          </a:xfrm>
        </p:spPr>
        <p:txBody>
          <a:bodyPr/>
          <a:lstStyle/>
          <a:p>
            <a:pPr algn="l" eaLnBrk="1" hangingPunct="1"/>
            <a:r>
              <a:rPr lang="zh-CN" altLang="en-US" sz="3200" dirty="0">
                <a:latin typeface="黑体" pitchFamily="49" charset="-122"/>
                <a:ea typeface="黑体" pitchFamily="49" charset="-122"/>
              </a:rPr>
              <a:t>二、无向图的连通分量</a:t>
            </a:r>
          </a:p>
        </p:txBody>
      </p:sp>
      <p:sp>
        <p:nvSpPr>
          <p:cNvPr id="6963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C3935548-F16B-4B1A-92B0-589F550B24B8}" type="slidenum">
              <a:rPr lang="zh-CN" altLang="en-US"/>
              <a:pPr algn="r" eaLnBrk="1" hangingPunct="1">
                <a:spcBef>
                  <a:spcPct val="50000"/>
                </a:spcBef>
                <a:buFont typeface="Arial" pitchFamily="34" charset="0"/>
                <a:buNone/>
              </a:pPr>
              <a:t>62</a:t>
            </a:fld>
            <a:endParaRPr lang="en-US" altLang="zh-CN"/>
          </a:p>
        </p:txBody>
      </p:sp>
      <p:sp>
        <p:nvSpPr>
          <p:cNvPr id="69637" name="Rectangle 5"/>
          <p:cNvSpPr>
            <a:spLocks noGrp="1" noChangeArrowheads="1"/>
          </p:cNvSpPr>
          <p:nvPr>
            <p:ph type="body" idx="1"/>
          </p:nvPr>
        </p:nvSpPr>
        <p:spPr>
          <a:xfrm>
            <a:off x="452470" y="2033606"/>
            <a:ext cx="8763000" cy="4038600"/>
          </a:xfrm>
        </p:spPr>
        <p:txBody>
          <a:bodyPr/>
          <a:lstStyle/>
          <a:p>
            <a:pPr eaLnBrk="1" hangingPunct="1">
              <a:spcBef>
                <a:spcPct val="70000"/>
              </a:spcBef>
            </a:pPr>
            <a:r>
              <a:rPr lang="zh-CN" altLang="en-US" dirty="0">
                <a:latin typeface="黑体" pitchFamily="49" charset="-122"/>
                <a:ea typeface="黑体" pitchFamily="49" charset="-122"/>
              </a:rPr>
              <a:t>非连通图的极大连通子图叫做连通分量</a:t>
            </a:r>
          </a:p>
          <a:p>
            <a:pPr eaLnBrk="1" hangingPunct="1">
              <a:spcBef>
                <a:spcPct val="70000"/>
              </a:spcBef>
            </a:pPr>
            <a:r>
              <a:rPr lang="zh-CN" altLang="en-US" dirty="0">
                <a:latin typeface="黑体" pitchFamily="49" charset="-122"/>
                <a:ea typeface="黑体" pitchFamily="49" charset="-122"/>
              </a:rPr>
              <a:t>若从无向图的每一个连通分量中的一个顶点出发进行</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遍历，可求得无向图的所有连通分量的生成树</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生成树)</a:t>
            </a:r>
          </a:p>
          <a:p>
            <a:pPr eaLnBrk="1" hangingPunct="1">
              <a:spcBef>
                <a:spcPct val="70000"/>
              </a:spcBef>
            </a:pPr>
            <a:r>
              <a:rPr lang="zh-CN" altLang="en-US" dirty="0">
                <a:latin typeface="黑体" pitchFamily="49" charset="-122"/>
                <a:ea typeface="黑体" pitchFamily="49" charset="-122"/>
              </a:rPr>
              <a:t>所有连通分量的生成树组成了非连通图的生成森林</a:t>
            </a:r>
          </a:p>
        </p:txBody>
      </p:sp>
      <p:sp>
        <p:nvSpPr>
          <p:cNvPr id="7" name="Text Box 4"/>
          <p:cNvSpPr txBox="1">
            <a:spLocks noChangeArrowheads="1"/>
          </p:cNvSpPr>
          <p:nvPr/>
        </p:nvSpPr>
        <p:spPr bwMode="auto">
          <a:xfrm>
            <a:off x="500034" y="285728"/>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第四节　图的连通性问题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04796" y="1142984"/>
            <a:ext cx="7543800" cy="685800"/>
          </a:xfrm>
        </p:spPr>
        <p:txBody>
          <a:bodyPr/>
          <a:lstStyle/>
          <a:p>
            <a:pPr algn="l" eaLnBrk="1" hangingPunct="1"/>
            <a:r>
              <a:rPr lang="zh-CN" altLang="en-US" sz="3200" dirty="0">
                <a:latin typeface="黑体" pitchFamily="49" charset="-122"/>
                <a:ea typeface="黑体" pitchFamily="49" charset="-122"/>
              </a:rPr>
              <a:t>二、无向图的生成树</a:t>
            </a:r>
          </a:p>
        </p:txBody>
      </p:sp>
      <p:sp>
        <p:nvSpPr>
          <p:cNvPr id="7065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B01827FF-E2D5-47E4-8073-8C064D00644E}" type="slidenum">
              <a:rPr lang="zh-CN" altLang="en-US"/>
              <a:pPr algn="r" eaLnBrk="1" hangingPunct="1">
                <a:spcBef>
                  <a:spcPct val="50000"/>
                </a:spcBef>
                <a:buFont typeface="Arial" pitchFamily="34" charset="0"/>
                <a:buNone/>
              </a:pPr>
              <a:t>63</a:t>
            </a:fld>
            <a:endParaRPr lang="en-US" altLang="zh-CN"/>
          </a:p>
        </p:txBody>
      </p:sp>
      <p:sp>
        <p:nvSpPr>
          <p:cNvPr id="70661" name="Rectangle 5"/>
          <p:cNvSpPr>
            <a:spLocks noGrp="1" noChangeArrowheads="1"/>
          </p:cNvSpPr>
          <p:nvPr>
            <p:ph type="body" idx="1"/>
          </p:nvPr>
        </p:nvSpPr>
        <p:spPr>
          <a:xfrm>
            <a:off x="595346" y="1981184"/>
            <a:ext cx="8763000" cy="1233502"/>
          </a:xfrm>
        </p:spPr>
        <p:txBody>
          <a:bodyPr/>
          <a:lstStyle/>
          <a:p>
            <a:pPr eaLnBrk="1" hangingPunct="1">
              <a:spcBef>
                <a:spcPct val="30000"/>
              </a:spcBef>
            </a:pPr>
            <a:r>
              <a:rPr lang="zh-CN" altLang="en-US" dirty="0">
                <a:latin typeface="黑体" pitchFamily="49" charset="-122"/>
                <a:ea typeface="黑体" pitchFamily="49" charset="-122"/>
              </a:rPr>
              <a:t>由</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遍历，求得连通分量称为</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生成树</a:t>
            </a:r>
          </a:p>
          <a:p>
            <a:pPr eaLnBrk="1" hangingPunct="1">
              <a:spcBef>
                <a:spcPct val="30000"/>
              </a:spcBef>
            </a:pPr>
            <a:r>
              <a:rPr lang="zh-CN" altLang="en-US" dirty="0">
                <a:latin typeface="黑体" pitchFamily="49" charset="-122"/>
                <a:ea typeface="黑体" pitchFamily="49" charset="-122"/>
              </a:rPr>
              <a:t>由</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遍历，求得连通分量称为</a:t>
            </a:r>
            <a:r>
              <a:rPr lang="en-US" altLang="zh-CN" dirty="0">
                <a:latin typeface="黑体" pitchFamily="49" charset="-122"/>
                <a:ea typeface="黑体" pitchFamily="49" charset="-122"/>
              </a:rPr>
              <a:t>BFS</a:t>
            </a:r>
            <a:r>
              <a:rPr lang="zh-CN" altLang="en-US" dirty="0">
                <a:latin typeface="黑体" pitchFamily="49" charset="-122"/>
                <a:ea typeface="黑体" pitchFamily="49" charset="-122"/>
              </a:rPr>
              <a:t>生成树</a:t>
            </a:r>
          </a:p>
        </p:txBody>
      </p:sp>
      <p:sp>
        <p:nvSpPr>
          <p:cNvPr id="70663" name="Rectangle 7"/>
          <p:cNvSpPr>
            <a:spLocks noChangeArrowheads="1"/>
          </p:cNvSpPr>
          <p:nvPr/>
        </p:nvSpPr>
        <p:spPr bwMode="auto">
          <a:xfrm>
            <a:off x="1981200" y="5900758"/>
            <a:ext cx="1233030"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latin typeface="宋体" pitchFamily="2" charset="-122"/>
              </a:rPr>
              <a:t>BFS</a:t>
            </a:r>
            <a:r>
              <a:rPr lang="zh-CN" altLang="en-US" i="0" dirty="0">
                <a:latin typeface="宋体" pitchFamily="2" charset="-122"/>
              </a:rPr>
              <a:t>生成树</a:t>
            </a:r>
          </a:p>
        </p:txBody>
      </p:sp>
      <p:sp>
        <p:nvSpPr>
          <p:cNvPr id="70664" name="Rectangle 8"/>
          <p:cNvSpPr>
            <a:spLocks noChangeArrowheads="1"/>
          </p:cNvSpPr>
          <p:nvPr/>
        </p:nvSpPr>
        <p:spPr bwMode="auto">
          <a:xfrm>
            <a:off x="6248400" y="5900758"/>
            <a:ext cx="1233030"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latin typeface="宋体" pitchFamily="2" charset="-122"/>
              </a:rPr>
              <a:t>DFS</a:t>
            </a:r>
            <a:r>
              <a:rPr lang="zh-CN" altLang="en-US" i="0" dirty="0">
                <a:latin typeface="宋体" pitchFamily="2" charset="-122"/>
              </a:rPr>
              <a:t>生成树</a:t>
            </a:r>
          </a:p>
        </p:txBody>
      </p:sp>
      <p:grpSp>
        <p:nvGrpSpPr>
          <p:cNvPr id="2" name="Group 9"/>
          <p:cNvGrpSpPr>
            <a:grpSpLocks/>
          </p:cNvGrpSpPr>
          <p:nvPr/>
        </p:nvGrpSpPr>
        <p:grpSpPr bwMode="auto">
          <a:xfrm>
            <a:off x="1428728" y="3571876"/>
            <a:ext cx="6403975" cy="2133600"/>
            <a:chOff x="0" y="0"/>
            <a:chExt cx="4034" cy="1344"/>
          </a:xfrm>
        </p:grpSpPr>
        <p:sp>
          <p:nvSpPr>
            <p:cNvPr id="70666" name="Line 10"/>
            <p:cNvSpPr>
              <a:spLocks noChangeShapeType="1"/>
            </p:cNvSpPr>
            <p:nvPr/>
          </p:nvSpPr>
          <p:spPr bwMode="auto">
            <a:xfrm>
              <a:off x="2930" y="768"/>
              <a:ext cx="240" cy="336"/>
            </a:xfrm>
            <a:prstGeom prst="line">
              <a:avLst/>
            </a:prstGeom>
            <a:noFill/>
            <a:ln w="28575">
              <a:solidFill>
                <a:schemeClr val="accent2"/>
              </a:solidFill>
              <a:round/>
              <a:headEnd/>
              <a:tailEnd/>
            </a:ln>
          </p:spPr>
          <p:txBody>
            <a:bodyPr wrap="none" anchor="ctr"/>
            <a:lstStyle/>
            <a:p>
              <a:endParaRPr lang="zh-CN" altLang="en-US" i="0"/>
            </a:p>
          </p:txBody>
        </p:sp>
        <p:sp>
          <p:nvSpPr>
            <p:cNvPr id="70667" name="Line 11"/>
            <p:cNvSpPr>
              <a:spLocks noChangeShapeType="1"/>
            </p:cNvSpPr>
            <p:nvPr/>
          </p:nvSpPr>
          <p:spPr bwMode="auto">
            <a:xfrm flipH="1">
              <a:off x="3170" y="768"/>
              <a:ext cx="192" cy="336"/>
            </a:xfrm>
            <a:prstGeom prst="line">
              <a:avLst/>
            </a:prstGeom>
            <a:noFill/>
            <a:ln w="28575">
              <a:solidFill>
                <a:srgbClr val="FFCC00"/>
              </a:solidFill>
              <a:round/>
              <a:headEnd/>
              <a:tailEnd/>
            </a:ln>
          </p:spPr>
          <p:txBody>
            <a:bodyPr wrap="none" anchor="ctr"/>
            <a:lstStyle/>
            <a:p>
              <a:endParaRPr lang="zh-CN" altLang="en-US" i="0"/>
            </a:p>
          </p:txBody>
        </p:sp>
        <p:sp>
          <p:nvSpPr>
            <p:cNvPr id="70668" name="Line 12"/>
            <p:cNvSpPr>
              <a:spLocks noChangeShapeType="1"/>
            </p:cNvSpPr>
            <p:nvPr/>
          </p:nvSpPr>
          <p:spPr bwMode="auto">
            <a:xfrm>
              <a:off x="3458" y="240"/>
              <a:ext cx="432" cy="336"/>
            </a:xfrm>
            <a:prstGeom prst="line">
              <a:avLst/>
            </a:prstGeom>
            <a:noFill/>
            <a:ln w="28575">
              <a:solidFill>
                <a:schemeClr val="accent2"/>
              </a:solidFill>
              <a:round/>
              <a:headEnd/>
              <a:tailEnd/>
            </a:ln>
          </p:spPr>
          <p:txBody>
            <a:bodyPr wrap="none" anchor="ctr"/>
            <a:lstStyle/>
            <a:p>
              <a:endParaRPr lang="zh-CN" altLang="en-US" i="0"/>
            </a:p>
          </p:txBody>
        </p:sp>
        <p:sp>
          <p:nvSpPr>
            <p:cNvPr id="70669" name="Line 13"/>
            <p:cNvSpPr>
              <a:spLocks noChangeShapeType="1"/>
            </p:cNvSpPr>
            <p:nvPr/>
          </p:nvSpPr>
          <p:spPr bwMode="auto">
            <a:xfrm flipH="1">
              <a:off x="2978" y="240"/>
              <a:ext cx="384" cy="336"/>
            </a:xfrm>
            <a:prstGeom prst="line">
              <a:avLst/>
            </a:prstGeom>
            <a:noFill/>
            <a:ln w="28575">
              <a:solidFill>
                <a:schemeClr val="accent2"/>
              </a:solidFill>
              <a:round/>
              <a:headEnd/>
              <a:tailEnd/>
            </a:ln>
          </p:spPr>
          <p:txBody>
            <a:bodyPr wrap="none" anchor="ctr"/>
            <a:lstStyle/>
            <a:p>
              <a:endParaRPr lang="zh-CN" altLang="en-US" i="0"/>
            </a:p>
          </p:txBody>
        </p:sp>
        <p:sp>
          <p:nvSpPr>
            <p:cNvPr id="70670" name="Line 14"/>
            <p:cNvSpPr>
              <a:spLocks noChangeShapeType="1"/>
            </p:cNvSpPr>
            <p:nvPr/>
          </p:nvSpPr>
          <p:spPr bwMode="auto">
            <a:xfrm>
              <a:off x="3410" y="288"/>
              <a:ext cx="0" cy="288"/>
            </a:xfrm>
            <a:prstGeom prst="line">
              <a:avLst/>
            </a:prstGeom>
            <a:noFill/>
            <a:ln w="28575" cap="rnd">
              <a:solidFill>
                <a:srgbClr val="C0C0C0"/>
              </a:solidFill>
              <a:prstDash val="sysDot"/>
              <a:round/>
              <a:headEnd/>
              <a:tailEnd/>
            </a:ln>
          </p:spPr>
          <p:txBody>
            <a:bodyPr wrap="none" anchor="ctr"/>
            <a:lstStyle/>
            <a:p>
              <a:endParaRPr lang="zh-CN" altLang="en-US" i="0"/>
            </a:p>
          </p:txBody>
        </p:sp>
        <p:sp>
          <p:nvSpPr>
            <p:cNvPr id="70671" name="Line 15"/>
            <p:cNvSpPr>
              <a:spLocks noChangeShapeType="1"/>
            </p:cNvSpPr>
            <p:nvPr/>
          </p:nvSpPr>
          <p:spPr bwMode="auto">
            <a:xfrm flipH="1">
              <a:off x="576" y="672"/>
              <a:ext cx="960" cy="432"/>
            </a:xfrm>
            <a:prstGeom prst="line">
              <a:avLst/>
            </a:prstGeom>
            <a:noFill/>
            <a:ln w="28575" cap="rnd">
              <a:solidFill>
                <a:srgbClr val="C0C0C0"/>
              </a:solidFill>
              <a:prstDash val="sysDot"/>
              <a:round/>
              <a:headEnd/>
              <a:tailEnd/>
            </a:ln>
          </p:spPr>
          <p:txBody>
            <a:bodyPr wrap="none" anchor="ctr"/>
            <a:lstStyle/>
            <a:p>
              <a:endParaRPr lang="zh-CN" altLang="en-US" i="0"/>
            </a:p>
          </p:txBody>
        </p:sp>
        <p:sp>
          <p:nvSpPr>
            <p:cNvPr id="70672" name="Line 16"/>
            <p:cNvSpPr>
              <a:spLocks noChangeShapeType="1"/>
            </p:cNvSpPr>
            <p:nvPr/>
          </p:nvSpPr>
          <p:spPr bwMode="auto">
            <a:xfrm>
              <a:off x="576" y="1152"/>
              <a:ext cx="624" cy="0"/>
            </a:xfrm>
            <a:prstGeom prst="line">
              <a:avLst/>
            </a:prstGeom>
            <a:noFill/>
            <a:ln w="28575" cap="rnd">
              <a:solidFill>
                <a:srgbClr val="C0C0C0"/>
              </a:solidFill>
              <a:prstDash val="sysDot"/>
              <a:round/>
              <a:headEnd/>
              <a:tailEnd/>
            </a:ln>
          </p:spPr>
          <p:txBody>
            <a:bodyPr wrap="none" anchor="ctr"/>
            <a:lstStyle/>
            <a:p>
              <a:endParaRPr lang="zh-CN" altLang="en-US" i="0"/>
            </a:p>
          </p:txBody>
        </p:sp>
        <p:sp>
          <p:nvSpPr>
            <p:cNvPr id="70673" name="Line 17"/>
            <p:cNvSpPr>
              <a:spLocks noChangeShapeType="1"/>
            </p:cNvSpPr>
            <p:nvPr/>
          </p:nvSpPr>
          <p:spPr bwMode="auto">
            <a:xfrm>
              <a:off x="192" y="720"/>
              <a:ext cx="240" cy="336"/>
            </a:xfrm>
            <a:prstGeom prst="line">
              <a:avLst/>
            </a:prstGeom>
            <a:noFill/>
            <a:ln w="28575">
              <a:solidFill>
                <a:schemeClr val="accent2"/>
              </a:solidFill>
              <a:round/>
              <a:headEnd/>
              <a:tailEnd/>
            </a:ln>
          </p:spPr>
          <p:txBody>
            <a:bodyPr wrap="none" anchor="ctr"/>
            <a:lstStyle/>
            <a:p>
              <a:endParaRPr lang="zh-CN" altLang="en-US" i="0"/>
            </a:p>
          </p:txBody>
        </p:sp>
        <p:sp>
          <p:nvSpPr>
            <p:cNvPr id="70674" name="Line 18"/>
            <p:cNvSpPr>
              <a:spLocks noChangeShapeType="1"/>
            </p:cNvSpPr>
            <p:nvPr/>
          </p:nvSpPr>
          <p:spPr bwMode="auto">
            <a:xfrm flipH="1">
              <a:off x="1296" y="768"/>
              <a:ext cx="240" cy="288"/>
            </a:xfrm>
            <a:prstGeom prst="line">
              <a:avLst/>
            </a:prstGeom>
            <a:noFill/>
            <a:ln w="28575">
              <a:solidFill>
                <a:schemeClr val="accent2"/>
              </a:solidFill>
              <a:round/>
              <a:headEnd/>
              <a:tailEnd/>
            </a:ln>
          </p:spPr>
          <p:txBody>
            <a:bodyPr wrap="none" anchor="ctr"/>
            <a:lstStyle/>
            <a:p>
              <a:endParaRPr lang="zh-CN" altLang="en-US" i="0"/>
            </a:p>
          </p:txBody>
        </p:sp>
        <p:sp>
          <p:nvSpPr>
            <p:cNvPr id="70675" name="Line 19"/>
            <p:cNvSpPr>
              <a:spLocks noChangeShapeType="1"/>
            </p:cNvSpPr>
            <p:nvPr/>
          </p:nvSpPr>
          <p:spPr bwMode="auto">
            <a:xfrm>
              <a:off x="960" y="240"/>
              <a:ext cx="576" cy="336"/>
            </a:xfrm>
            <a:prstGeom prst="line">
              <a:avLst/>
            </a:prstGeom>
            <a:noFill/>
            <a:ln w="28575">
              <a:solidFill>
                <a:schemeClr val="accent2"/>
              </a:solidFill>
              <a:round/>
              <a:headEnd/>
              <a:tailEnd/>
            </a:ln>
          </p:spPr>
          <p:txBody>
            <a:bodyPr wrap="none" anchor="ctr"/>
            <a:lstStyle/>
            <a:p>
              <a:endParaRPr lang="zh-CN" altLang="en-US" i="0"/>
            </a:p>
          </p:txBody>
        </p:sp>
        <p:sp>
          <p:nvSpPr>
            <p:cNvPr id="70676" name="Line 20"/>
            <p:cNvSpPr>
              <a:spLocks noChangeShapeType="1"/>
            </p:cNvSpPr>
            <p:nvPr/>
          </p:nvSpPr>
          <p:spPr bwMode="auto">
            <a:xfrm>
              <a:off x="912" y="288"/>
              <a:ext cx="144" cy="240"/>
            </a:xfrm>
            <a:prstGeom prst="line">
              <a:avLst/>
            </a:prstGeom>
            <a:noFill/>
            <a:ln w="28575">
              <a:solidFill>
                <a:schemeClr val="accent2"/>
              </a:solidFill>
              <a:round/>
              <a:headEnd/>
              <a:tailEnd/>
            </a:ln>
          </p:spPr>
          <p:txBody>
            <a:bodyPr wrap="none" anchor="ctr"/>
            <a:lstStyle/>
            <a:p>
              <a:endParaRPr lang="zh-CN" altLang="en-US" i="0"/>
            </a:p>
          </p:txBody>
        </p:sp>
        <p:sp>
          <p:nvSpPr>
            <p:cNvPr id="70677" name="Line 21"/>
            <p:cNvSpPr>
              <a:spLocks noChangeShapeType="1"/>
            </p:cNvSpPr>
            <p:nvPr/>
          </p:nvSpPr>
          <p:spPr bwMode="auto">
            <a:xfrm flipH="1">
              <a:off x="672" y="288"/>
              <a:ext cx="144" cy="240"/>
            </a:xfrm>
            <a:prstGeom prst="line">
              <a:avLst/>
            </a:prstGeom>
            <a:noFill/>
            <a:ln w="28575">
              <a:solidFill>
                <a:schemeClr val="accent2"/>
              </a:solidFill>
              <a:round/>
              <a:headEnd/>
              <a:tailEnd/>
            </a:ln>
          </p:spPr>
          <p:txBody>
            <a:bodyPr wrap="none" anchor="ctr"/>
            <a:lstStyle/>
            <a:p>
              <a:endParaRPr lang="zh-CN" altLang="en-US" i="0"/>
            </a:p>
          </p:txBody>
        </p:sp>
        <p:sp>
          <p:nvSpPr>
            <p:cNvPr id="70678" name="Line 22"/>
            <p:cNvSpPr>
              <a:spLocks noChangeShapeType="1"/>
            </p:cNvSpPr>
            <p:nvPr/>
          </p:nvSpPr>
          <p:spPr bwMode="auto">
            <a:xfrm flipH="1">
              <a:off x="240" y="240"/>
              <a:ext cx="528" cy="336"/>
            </a:xfrm>
            <a:prstGeom prst="line">
              <a:avLst/>
            </a:prstGeom>
            <a:noFill/>
            <a:ln w="28575">
              <a:solidFill>
                <a:schemeClr val="accent2"/>
              </a:solidFill>
              <a:round/>
              <a:headEnd/>
              <a:tailEnd/>
            </a:ln>
          </p:spPr>
          <p:txBody>
            <a:bodyPr wrap="none" anchor="ctr"/>
            <a:lstStyle/>
            <a:p>
              <a:endParaRPr lang="zh-CN" altLang="en-US" i="0"/>
            </a:p>
          </p:txBody>
        </p:sp>
        <p:sp>
          <p:nvSpPr>
            <p:cNvPr id="67607" name="Oval 23" descr="粉色砂纸"/>
            <p:cNvSpPr>
              <a:spLocks noChangeArrowheads="1"/>
            </p:cNvSpPr>
            <p:nvPr/>
          </p:nvSpPr>
          <p:spPr bwMode="auto">
            <a:xfrm>
              <a:off x="720" y="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08" name="Oval 24" descr="粉色砂纸"/>
            <p:cNvSpPr>
              <a:spLocks noChangeArrowheads="1"/>
            </p:cNvSpPr>
            <p:nvPr/>
          </p:nvSpPr>
          <p:spPr bwMode="auto">
            <a:xfrm>
              <a:off x="1440" y="498"/>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09" name="Oval 25" descr="粉色砂纸"/>
            <p:cNvSpPr>
              <a:spLocks noChangeArrowheads="1"/>
            </p:cNvSpPr>
            <p:nvPr/>
          </p:nvSpPr>
          <p:spPr bwMode="auto">
            <a:xfrm>
              <a:off x="960" y="506"/>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10" name="Oval 26" descr="粉色砂纸"/>
            <p:cNvSpPr>
              <a:spLocks noChangeArrowheads="1"/>
            </p:cNvSpPr>
            <p:nvPr/>
          </p:nvSpPr>
          <p:spPr bwMode="auto">
            <a:xfrm>
              <a:off x="336"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11" name="Oval 27" descr="粉色砂纸"/>
            <p:cNvSpPr>
              <a:spLocks noChangeArrowheads="1"/>
            </p:cNvSpPr>
            <p:nvPr/>
          </p:nvSpPr>
          <p:spPr bwMode="auto">
            <a:xfrm>
              <a:off x="480" y="489"/>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84" name="Text Box 28"/>
            <p:cNvSpPr txBox="1">
              <a:spLocks noChangeArrowheads="1"/>
            </p:cNvSpPr>
            <p:nvPr/>
          </p:nvSpPr>
          <p:spPr bwMode="auto">
            <a:xfrm>
              <a:off x="730" y="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A</a:t>
              </a:r>
              <a:endParaRPr lang="en-US" altLang="zh-CN" i="0">
                <a:solidFill>
                  <a:schemeClr val="hlink"/>
                </a:solidFill>
                <a:latin typeface="Times New Roman" pitchFamily="18" charset="0"/>
              </a:endParaRPr>
            </a:p>
          </p:txBody>
        </p:sp>
        <p:sp>
          <p:nvSpPr>
            <p:cNvPr id="70685" name="Text Box 29"/>
            <p:cNvSpPr txBox="1">
              <a:spLocks noChangeArrowheads="1"/>
            </p:cNvSpPr>
            <p:nvPr/>
          </p:nvSpPr>
          <p:spPr bwMode="auto">
            <a:xfrm>
              <a:off x="49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C</a:t>
              </a:r>
              <a:endParaRPr lang="en-US" altLang="zh-CN" i="0">
                <a:solidFill>
                  <a:schemeClr val="hlink"/>
                </a:solidFill>
                <a:latin typeface="Times New Roman" pitchFamily="18" charset="0"/>
              </a:endParaRPr>
            </a:p>
          </p:txBody>
        </p:sp>
        <p:sp>
          <p:nvSpPr>
            <p:cNvPr id="70686" name="Text Box 30"/>
            <p:cNvSpPr txBox="1">
              <a:spLocks noChangeArrowheads="1"/>
            </p:cNvSpPr>
            <p:nvPr/>
          </p:nvSpPr>
          <p:spPr bwMode="auto">
            <a:xfrm>
              <a:off x="97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dirty="0">
                  <a:solidFill>
                    <a:schemeClr val="hlink"/>
                  </a:solidFill>
                  <a:latin typeface="Arial" pitchFamily="34" charset="0"/>
                </a:rPr>
                <a:t>D</a:t>
              </a:r>
              <a:endParaRPr lang="en-US" altLang="zh-CN" i="0" dirty="0">
                <a:solidFill>
                  <a:schemeClr val="hlink"/>
                </a:solidFill>
                <a:latin typeface="Times New Roman" pitchFamily="18" charset="0"/>
              </a:endParaRPr>
            </a:p>
          </p:txBody>
        </p:sp>
        <p:sp>
          <p:nvSpPr>
            <p:cNvPr id="70687" name="Text Box 31"/>
            <p:cNvSpPr txBox="1">
              <a:spLocks noChangeArrowheads="1"/>
            </p:cNvSpPr>
            <p:nvPr/>
          </p:nvSpPr>
          <p:spPr bwMode="auto">
            <a:xfrm>
              <a:off x="1463" y="498"/>
              <a:ext cx="265"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E</a:t>
              </a:r>
              <a:endParaRPr lang="en-US" altLang="zh-CN" i="0">
                <a:solidFill>
                  <a:schemeClr val="hlink"/>
                </a:solidFill>
                <a:latin typeface="Times New Roman" pitchFamily="18" charset="0"/>
              </a:endParaRPr>
            </a:p>
          </p:txBody>
        </p:sp>
        <p:sp>
          <p:nvSpPr>
            <p:cNvPr id="67616" name="Oval 32" descr="粉色砂纸"/>
            <p:cNvSpPr>
              <a:spLocks noChangeArrowheads="1"/>
            </p:cNvSpPr>
            <p:nvPr/>
          </p:nvSpPr>
          <p:spPr bwMode="auto">
            <a:xfrm>
              <a:off x="0" y="489"/>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67617" name="Oval 33" descr="粉色砂纸"/>
            <p:cNvSpPr>
              <a:spLocks noChangeArrowheads="1"/>
            </p:cNvSpPr>
            <p:nvPr/>
          </p:nvSpPr>
          <p:spPr bwMode="auto">
            <a:xfrm>
              <a:off x="3026"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90" name="Text Box 34"/>
            <p:cNvSpPr txBox="1">
              <a:spLocks noChangeArrowheads="1"/>
            </p:cNvSpPr>
            <p:nvPr/>
          </p:nvSpPr>
          <p:spPr bwMode="auto">
            <a:xfrm>
              <a:off x="10" y="489"/>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B</a:t>
              </a:r>
              <a:endParaRPr lang="en-US" altLang="zh-CN" i="0">
                <a:solidFill>
                  <a:schemeClr val="hlink"/>
                </a:solidFill>
                <a:latin typeface="Times New Roman" pitchFamily="18" charset="0"/>
              </a:endParaRPr>
            </a:p>
          </p:txBody>
        </p:sp>
        <p:sp>
          <p:nvSpPr>
            <p:cNvPr id="70691" name="Text Box 35"/>
            <p:cNvSpPr txBox="1">
              <a:spLocks noChangeArrowheads="1"/>
            </p:cNvSpPr>
            <p:nvPr/>
          </p:nvSpPr>
          <p:spPr bwMode="auto">
            <a:xfrm>
              <a:off x="371" y="1017"/>
              <a:ext cx="25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F</a:t>
              </a:r>
              <a:endParaRPr lang="en-US" altLang="zh-CN" i="0">
                <a:solidFill>
                  <a:schemeClr val="hlink"/>
                </a:solidFill>
                <a:latin typeface="Times New Roman" pitchFamily="18" charset="0"/>
              </a:endParaRPr>
            </a:p>
          </p:txBody>
        </p:sp>
        <p:sp>
          <p:nvSpPr>
            <p:cNvPr id="70692" name="Text Box 36"/>
            <p:cNvSpPr txBox="1">
              <a:spLocks noChangeArrowheads="1"/>
            </p:cNvSpPr>
            <p:nvPr/>
          </p:nvSpPr>
          <p:spPr bwMode="auto">
            <a:xfrm>
              <a:off x="3026" y="1008"/>
              <a:ext cx="290"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O</a:t>
              </a:r>
              <a:endParaRPr lang="en-US" altLang="zh-CN" i="0">
                <a:solidFill>
                  <a:schemeClr val="hlink"/>
                </a:solidFill>
                <a:latin typeface="Times New Roman" pitchFamily="18" charset="0"/>
              </a:endParaRPr>
            </a:p>
          </p:txBody>
        </p:sp>
        <p:sp>
          <p:nvSpPr>
            <p:cNvPr id="67621" name="Oval 37" descr="粉色砂纸"/>
            <p:cNvSpPr>
              <a:spLocks noChangeArrowheads="1"/>
            </p:cNvSpPr>
            <p:nvPr/>
          </p:nvSpPr>
          <p:spPr bwMode="auto">
            <a:xfrm>
              <a:off x="1092" y="10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94" name="Text Box 38"/>
            <p:cNvSpPr txBox="1">
              <a:spLocks noChangeArrowheads="1"/>
            </p:cNvSpPr>
            <p:nvPr/>
          </p:nvSpPr>
          <p:spPr bwMode="auto">
            <a:xfrm>
              <a:off x="1102" y="1017"/>
              <a:ext cx="290"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G</a:t>
              </a:r>
              <a:endParaRPr lang="en-US" altLang="zh-CN" i="0">
                <a:solidFill>
                  <a:schemeClr val="hlink"/>
                </a:solidFill>
                <a:latin typeface="Times New Roman" pitchFamily="18" charset="0"/>
              </a:endParaRPr>
            </a:p>
          </p:txBody>
        </p:sp>
        <p:sp>
          <p:nvSpPr>
            <p:cNvPr id="67623" name="Oval 39" descr="粉色砂纸"/>
            <p:cNvSpPr>
              <a:spLocks noChangeArrowheads="1"/>
            </p:cNvSpPr>
            <p:nvPr/>
          </p:nvSpPr>
          <p:spPr bwMode="auto">
            <a:xfrm>
              <a:off x="3746"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96" name="Text Box 40"/>
            <p:cNvSpPr txBox="1">
              <a:spLocks noChangeArrowheads="1"/>
            </p:cNvSpPr>
            <p:nvPr/>
          </p:nvSpPr>
          <p:spPr bwMode="auto">
            <a:xfrm>
              <a:off x="3756" y="48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N</a:t>
              </a:r>
              <a:endParaRPr lang="en-US" altLang="zh-CN" i="0">
                <a:solidFill>
                  <a:schemeClr val="hlink"/>
                </a:solidFill>
                <a:latin typeface="Times New Roman" pitchFamily="18" charset="0"/>
              </a:endParaRPr>
            </a:p>
          </p:txBody>
        </p:sp>
        <p:sp>
          <p:nvSpPr>
            <p:cNvPr id="67625" name="Oval 41" descr="粉色砂纸"/>
            <p:cNvSpPr>
              <a:spLocks noChangeArrowheads="1"/>
            </p:cNvSpPr>
            <p:nvPr/>
          </p:nvSpPr>
          <p:spPr bwMode="auto">
            <a:xfrm>
              <a:off x="3266"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698" name="Text Box 42"/>
            <p:cNvSpPr txBox="1">
              <a:spLocks noChangeArrowheads="1"/>
            </p:cNvSpPr>
            <p:nvPr/>
          </p:nvSpPr>
          <p:spPr bwMode="auto">
            <a:xfrm>
              <a:off x="3266" y="480"/>
              <a:ext cx="30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M</a:t>
              </a:r>
              <a:endParaRPr lang="en-US" altLang="zh-CN" i="0">
                <a:solidFill>
                  <a:schemeClr val="hlink"/>
                </a:solidFill>
                <a:latin typeface="Times New Roman" pitchFamily="18" charset="0"/>
              </a:endParaRPr>
            </a:p>
          </p:txBody>
        </p:sp>
        <p:sp>
          <p:nvSpPr>
            <p:cNvPr id="67627" name="Oval 43" descr="粉色砂纸"/>
            <p:cNvSpPr>
              <a:spLocks noChangeArrowheads="1"/>
            </p:cNvSpPr>
            <p:nvPr/>
          </p:nvSpPr>
          <p:spPr bwMode="auto">
            <a:xfrm>
              <a:off x="2774" y="49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700" name="Text Box 44"/>
            <p:cNvSpPr txBox="1">
              <a:spLocks noChangeArrowheads="1"/>
            </p:cNvSpPr>
            <p:nvPr/>
          </p:nvSpPr>
          <p:spPr bwMode="auto">
            <a:xfrm>
              <a:off x="2784" y="480"/>
              <a:ext cx="253"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L</a:t>
              </a:r>
              <a:endParaRPr lang="en-US" altLang="zh-CN" i="0">
                <a:solidFill>
                  <a:schemeClr val="hlink"/>
                </a:solidFill>
                <a:latin typeface="Times New Roman" pitchFamily="18" charset="0"/>
              </a:endParaRPr>
            </a:p>
          </p:txBody>
        </p:sp>
        <p:sp>
          <p:nvSpPr>
            <p:cNvPr id="67629" name="Oval 45" descr="粉色砂纸"/>
            <p:cNvSpPr>
              <a:spLocks noChangeArrowheads="1"/>
            </p:cNvSpPr>
            <p:nvPr/>
          </p:nvSpPr>
          <p:spPr bwMode="auto">
            <a:xfrm>
              <a:off x="3254" y="17"/>
              <a:ext cx="288" cy="288"/>
            </a:xfrm>
            <a:prstGeom prst="ellipse">
              <a:avLst/>
            </a:prstGeom>
            <a:blipFill dpi="0" rotWithShape="0">
              <a:blip r:embed="rId2"/>
              <a:srcRect/>
              <a:tile tx="0" ty="0" sx="100000" sy="100000" flip="none" algn="tl"/>
            </a:blipFill>
            <a:ln w="9525">
              <a:solidFill>
                <a:srgbClr val="CC3300"/>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endParaRPr lang="zh-CN" altLang="en-US" sz="2400" i="0"/>
            </a:p>
          </p:txBody>
        </p:sp>
        <p:sp>
          <p:nvSpPr>
            <p:cNvPr id="70702" name="Text Box 46"/>
            <p:cNvSpPr txBox="1">
              <a:spLocks noChangeArrowheads="1"/>
            </p:cNvSpPr>
            <p:nvPr/>
          </p:nvSpPr>
          <p:spPr bwMode="auto">
            <a:xfrm>
              <a:off x="3264" y="0"/>
              <a:ext cx="278" cy="327"/>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1" i="0">
                  <a:solidFill>
                    <a:schemeClr val="hlink"/>
                  </a:solidFill>
                  <a:latin typeface="Arial" pitchFamily="34" charset="0"/>
                </a:rPr>
                <a:t>K</a:t>
              </a:r>
              <a:endParaRPr lang="en-US" altLang="zh-CN" i="0">
                <a:solidFill>
                  <a:schemeClr val="hlink"/>
                </a:solidFill>
                <a:latin typeface="Times New Roman" pitchFamily="18" charset="0"/>
              </a:endParaRPr>
            </a:p>
          </p:txBody>
        </p:sp>
      </p:grpSp>
      <p:sp>
        <p:nvSpPr>
          <p:cNvPr id="47" name="Text Box 4"/>
          <p:cNvSpPr txBox="1">
            <a:spLocks noChangeArrowheads="1"/>
          </p:cNvSpPr>
          <p:nvPr/>
        </p:nvSpPr>
        <p:spPr bwMode="auto">
          <a:xfrm>
            <a:off x="500034" y="3571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第四节　图的连通性问题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p:bldP spid="7066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1071546"/>
            <a:ext cx="7543800" cy="685800"/>
          </a:xfrm>
        </p:spPr>
        <p:txBody>
          <a:bodyPr/>
          <a:lstStyle/>
          <a:p>
            <a:pPr algn="l" eaLnBrk="1" hangingPunct="1"/>
            <a:r>
              <a:rPr lang="zh-CN" altLang="en-US" sz="3200" dirty="0">
                <a:latin typeface="黑体" pitchFamily="49" charset="-122"/>
                <a:ea typeface="黑体" pitchFamily="49" charset="-122"/>
              </a:rPr>
              <a:t>三、最小生成树</a:t>
            </a:r>
            <a:endParaRPr lang="en-US" altLang="zh-CN" sz="3200" dirty="0">
              <a:latin typeface="黑体" pitchFamily="49" charset="-122"/>
              <a:ea typeface="黑体" pitchFamily="49" charset="-122"/>
            </a:endParaRPr>
          </a:p>
        </p:txBody>
      </p:sp>
      <p:sp>
        <p:nvSpPr>
          <p:cNvPr id="7168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CC79CD8-9300-421D-B3BA-6071DC16EB77}" type="slidenum">
              <a:rPr lang="zh-CN" altLang="en-US"/>
              <a:pPr algn="r" eaLnBrk="1" hangingPunct="1">
                <a:spcBef>
                  <a:spcPct val="50000"/>
                </a:spcBef>
                <a:buFont typeface="Arial" pitchFamily="34" charset="0"/>
                <a:buNone/>
              </a:pPr>
              <a:t>64</a:t>
            </a:fld>
            <a:endParaRPr lang="en-US" altLang="zh-CN"/>
          </a:p>
        </p:txBody>
      </p:sp>
      <p:sp>
        <p:nvSpPr>
          <p:cNvPr id="71685" name="Rectangle 5"/>
          <p:cNvSpPr>
            <a:spLocks noGrp="1" noChangeArrowheads="1"/>
          </p:cNvSpPr>
          <p:nvPr>
            <p:ph type="body" idx="1"/>
          </p:nvPr>
        </p:nvSpPr>
        <p:spPr>
          <a:xfrm>
            <a:off x="500034" y="1857364"/>
            <a:ext cx="8763000" cy="4038600"/>
          </a:xfrm>
        </p:spPr>
        <p:txBody>
          <a:bodyPr/>
          <a:lstStyle/>
          <a:p>
            <a:pPr eaLnBrk="1" hangingPunct="1">
              <a:spcBef>
                <a:spcPct val="70000"/>
              </a:spcBef>
            </a:pPr>
            <a:r>
              <a:rPr lang="zh-CN" altLang="en-US" dirty="0">
                <a:latin typeface="黑体" pitchFamily="49" charset="-122"/>
                <a:ea typeface="黑体" pitchFamily="49" charset="-122"/>
              </a:rPr>
              <a:t>如果无向图中，边上有权值，则称该无向图为无向网</a:t>
            </a:r>
          </a:p>
          <a:p>
            <a:pPr eaLnBrk="1" hangingPunct="1">
              <a:spcBef>
                <a:spcPct val="70000"/>
              </a:spcBef>
            </a:pPr>
            <a:r>
              <a:rPr lang="zh-CN" altLang="en-US" dirty="0">
                <a:latin typeface="黑体" pitchFamily="49" charset="-122"/>
                <a:ea typeface="黑体" pitchFamily="49" charset="-122"/>
              </a:rPr>
              <a:t>如果无向网中的每个顶点都相通，称为连通网</a:t>
            </a:r>
          </a:p>
          <a:p>
            <a:pPr eaLnBrk="1" hangingPunct="1">
              <a:spcBef>
                <a:spcPct val="70000"/>
              </a:spcBef>
            </a:pPr>
            <a:r>
              <a:rPr lang="zh-CN" altLang="en-US" dirty="0">
                <a:latin typeface="黑体" pitchFamily="49" charset="-122"/>
                <a:ea typeface="黑体" pitchFamily="49" charset="-122"/>
              </a:rPr>
              <a:t>最小生成树(</a:t>
            </a:r>
            <a:r>
              <a:rPr lang="en-US" altLang="zh-CN" dirty="0">
                <a:latin typeface="黑体" pitchFamily="49" charset="-122"/>
                <a:ea typeface="黑体" pitchFamily="49" charset="-122"/>
              </a:rPr>
              <a:t>Minimum Cost Spanning Tree)</a:t>
            </a:r>
            <a:r>
              <a:rPr lang="zh-CN" altLang="en-US" dirty="0">
                <a:latin typeface="黑体" pitchFamily="49" charset="-122"/>
                <a:ea typeface="黑体" pitchFamily="49" charset="-122"/>
              </a:rPr>
              <a:t>是代价最小的连通网的生成树，即该生成树上的边的权值和最小</a:t>
            </a:r>
          </a:p>
        </p:txBody>
      </p:sp>
      <p:sp>
        <p:nvSpPr>
          <p:cNvPr id="7" name="Text Box 4"/>
          <p:cNvSpPr txBox="1">
            <a:spLocks noChangeArrowheads="1"/>
          </p:cNvSpPr>
          <p:nvPr/>
        </p:nvSpPr>
        <p:spPr bwMode="auto">
          <a:xfrm>
            <a:off x="500034" y="3571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第四节　图的连通性问题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28670" y="1071546"/>
            <a:ext cx="7543800" cy="685800"/>
          </a:xfrm>
        </p:spPr>
        <p:txBody>
          <a:bodyPr/>
          <a:lstStyle/>
          <a:p>
            <a:pPr algn="l" eaLnBrk="1" hangingPunct="1"/>
            <a:r>
              <a:rPr lang="zh-CN" altLang="en-US" sz="3200" dirty="0">
                <a:latin typeface="黑体" pitchFamily="49" charset="-122"/>
                <a:ea typeface="黑体" pitchFamily="49" charset="-122"/>
              </a:rPr>
              <a:t>三、最小生成树(准则</a:t>
            </a:r>
            <a:r>
              <a:rPr lang="en-US" altLang="zh-CN" sz="3200" dirty="0">
                <a:latin typeface="黑体" pitchFamily="49" charset="-122"/>
                <a:ea typeface="黑体" pitchFamily="49" charset="-122"/>
              </a:rPr>
              <a:t>)</a:t>
            </a:r>
          </a:p>
        </p:txBody>
      </p:sp>
      <p:sp>
        <p:nvSpPr>
          <p:cNvPr id="72707"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D2D8F61E-3856-444B-A633-2C78013F151A}" type="slidenum">
              <a:rPr lang="zh-CN" altLang="en-US"/>
              <a:pPr algn="r" eaLnBrk="1" hangingPunct="1">
                <a:spcBef>
                  <a:spcPct val="50000"/>
                </a:spcBef>
                <a:buFont typeface="Arial" pitchFamily="34" charset="0"/>
                <a:buNone/>
              </a:pPr>
              <a:t>65</a:t>
            </a:fld>
            <a:endParaRPr lang="en-US" altLang="zh-CN"/>
          </a:p>
        </p:txBody>
      </p:sp>
      <p:sp>
        <p:nvSpPr>
          <p:cNvPr id="70661" name="Rectangle 5"/>
          <p:cNvSpPr>
            <a:spLocks noGrp="1" noChangeArrowheads="1"/>
          </p:cNvSpPr>
          <p:nvPr>
            <p:ph type="body" idx="1"/>
          </p:nvPr>
        </p:nvSpPr>
        <p:spPr>
          <a:xfrm>
            <a:off x="571472" y="1909746"/>
            <a:ext cx="8763000" cy="4038600"/>
          </a:xfrm>
        </p:spPr>
        <p:txBody>
          <a:bodyPr/>
          <a:lstStyle/>
          <a:p>
            <a:pPr eaLnBrk="1" hangingPunct="1">
              <a:spcBef>
                <a:spcPct val="70000"/>
              </a:spcBef>
            </a:pPr>
            <a:r>
              <a:rPr lang="zh-CN" altLang="en-US" dirty="0">
                <a:latin typeface="黑体" pitchFamily="49" charset="-122"/>
                <a:ea typeface="黑体" pitchFamily="49" charset="-122"/>
              </a:rPr>
              <a:t>必须使用且仅使用连通网中的</a:t>
            </a:r>
            <a:r>
              <a:rPr lang="en-US" altLang="zh-CN" dirty="0">
                <a:latin typeface="黑体" pitchFamily="49" charset="-122"/>
                <a:ea typeface="黑体" pitchFamily="49" charset="-122"/>
              </a:rPr>
              <a:t>n-1</a:t>
            </a:r>
            <a:r>
              <a:rPr lang="zh-CN" altLang="en-US" dirty="0">
                <a:latin typeface="黑体" pitchFamily="49" charset="-122"/>
                <a:ea typeface="黑体" pitchFamily="49" charset="-122"/>
              </a:rPr>
              <a:t>条边来联结网络中的</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个顶点；</a:t>
            </a:r>
          </a:p>
          <a:p>
            <a:pPr eaLnBrk="1" hangingPunct="1">
              <a:spcBef>
                <a:spcPct val="70000"/>
              </a:spcBef>
            </a:pPr>
            <a:r>
              <a:rPr lang="zh-CN" altLang="en-US" dirty="0">
                <a:latin typeface="黑体" pitchFamily="49" charset="-122"/>
                <a:ea typeface="黑体" pitchFamily="49" charset="-122"/>
              </a:rPr>
              <a:t>不能使用产生回路的边；</a:t>
            </a:r>
          </a:p>
          <a:p>
            <a:pPr eaLnBrk="1" hangingPunct="1">
              <a:spcBef>
                <a:spcPct val="70000"/>
              </a:spcBef>
            </a:pPr>
            <a:r>
              <a:rPr lang="zh-CN" altLang="en-US" dirty="0">
                <a:latin typeface="黑体" pitchFamily="49" charset="-122"/>
                <a:ea typeface="黑体" pitchFamily="49" charset="-122"/>
              </a:rPr>
              <a:t>各边上的权值的总和达到最小。</a:t>
            </a:r>
          </a:p>
          <a:p>
            <a:pPr eaLnBrk="1" hangingPunct="1">
              <a:spcBef>
                <a:spcPct val="70000"/>
              </a:spcBef>
            </a:pPr>
            <a:r>
              <a:rPr lang="zh-CN" altLang="en-US" dirty="0">
                <a:latin typeface="黑体" pitchFamily="49" charset="-122"/>
                <a:ea typeface="黑体" pitchFamily="49" charset="-122"/>
                <a:sym typeface="Arial" pitchFamily="34" charset="0"/>
              </a:rPr>
              <a:t>常用于道路建设、线路铺设等应用中计算成本。</a:t>
            </a:r>
          </a:p>
        </p:txBody>
      </p:sp>
      <p:sp>
        <p:nvSpPr>
          <p:cNvPr id="7" name="Text Box 4"/>
          <p:cNvSpPr txBox="1">
            <a:spLocks noChangeArrowheads="1"/>
          </p:cNvSpPr>
          <p:nvPr/>
        </p:nvSpPr>
        <p:spPr bwMode="auto">
          <a:xfrm>
            <a:off x="500034" y="3571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第四节　图的连通性问题</a:t>
            </a:r>
          </a:p>
        </p:txBody>
      </p:sp>
      <p:sp>
        <p:nvSpPr>
          <p:cNvPr id="2" name="对话气泡: 椭圆形 1">
            <a:extLst>
              <a:ext uri="{FF2B5EF4-FFF2-40B4-BE49-F238E27FC236}">
                <a16:creationId xmlns:a16="http://schemas.microsoft.com/office/drawing/2014/main" id="{E3A79D02-6906-4AAE-90B6-CAC59EDB5B9A}"/>
              </a:ext>
            </a:extLst>
          </p:cNvPr>
          <p:cNvSpPr/>
          <p:nvPr/>
        </p:nvSpPr>
        <p:spPr bwMode="auto">
          <a:xfrm>
            <a:off x="1361522" y="1071546"/>
            <a:ext cx="7172878" cy="2423636"/>
          </a:xfrm>
          <a:prstGeom prst="wedgeEllipseCallout">
            <a:avLst>
              <a:gd name="adj1" fmla="val -25838"/>
              <a:gd name="adj2" fmla="val 96159"/>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要致富，先修路。“十四五”规划，共同富裕。</a:t>
            </a:r>
            <a:r>
              <a:rPr lang="zh-CN" altLang="en-US" sz="2800" i="0" dirty="0"/>
              <a:t>大力发展制造业、硬科技、实体经济、新能源、新基建、资本市场等。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61">
                                            <p:txEl>
                                              <p:pRg st="1" end="1"/>
                                            </p:txEl>
                                          </p:spTgt>
                                        </p:tgtEl>
                                        <p:attrNameLst>
                                          <p:attrName>style.visibility</p:attrName>
                                        </p:attrNameLst>
                                      </p:cBhvr>
                                      <p:to>
                                        <p:strVal val="visible"/>
                                      </p:to>
                                    </p:set>
                                    <p:animEffect transition="in" filter="blinds(horizontal)">
                                      <p:cBhvr>
                                        <p:cTn id="7" dur="500"/>
                                        <p:tgtEl>
                                          <p:spTgt spid="7066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61">
                                            <p:txEl>
                                              <p:pRg st="2" end="2"/>
                                            </p:txEl>
                                          </p:spTgt>
                                        </p:tgtEl>
                                        <p:attrNameLst>
                                          <p:attrName>style.visibility</p:attrName>
                                        </p:attrNameLst>
                                      </p:cBhvr>
                                      <p:to>
                                        <p:strVal val="visible"/>
                                      </p:to>
                                    </p:set>
                                    <p:animEffect transition="in" filter="blinds(horizontal)">
                                      <p:cBhvr>
                                        <p:cTn id="12" dur="500"/>
                                        <p:tgtEl>
                                          <p:spTgt spid="7066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animEffect transition="in" filter="blinds(horizontal)">
                                      <p:cBhvr>
                                        <p:cTn id="17" dur="500"/>
                                        <p:tgtEl>
                                          <p:spTgt spid="7066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28670" y="1142984"/>
            <a:ext cx="7543800" cy="685800"/>
          </a:xfrm>
        </p:spPr>
        <p:txBody>
          <a:bodyPr/>
          <a:lstStyle/>
          <a:p>
            <a:pPr algn="l" eaLnBrk="1" hangingPunct="1"/>
            <a:r>
              <a:rPr lang="zh-CN" altLang="en-US" sz="3200" dirty="0">
                <a:latin typeface="黑体" pitchFamily="49" charset="-122"/>
                <a:ea typeface="黑体" pitchFamily="49" charset="-122"/>
              </a:rPr>
              <a:t>四、普里姆(</a:t>
            </a:r>
            <a:r>
              <a:rPr lang="en-US" altLang="zh-CN" sz="3200" dirty="0">
                <a:latin typeface="黑体" pitchFamily="49" charset="-122"/>
                <a:ea typeface="黑体" pitchFamily="49" charset="-122"/>
              </a:rPr>
              <a:t>Prim)</a:t>
            </a:r>
            <a:r>
              <a:rPr lang="zh-CN" altLang="en-US" sz="3200" dirty="0">
                <a:latin typeface="黑体" pitchFamily="49" charset="-122"/>
                <a:ea typeface="黑体" pitchFamily="49" charset="-122"/>
              </a:rPr>
              <a:t>算法生成最小生成树</a:t>
            </a:r>
          </a:p>
        </p:txBody>
      </p:sp>
      <p:sp>
        <p:nvSpPr>
          <p:cNvPr id="737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A6FDCDB8-B13A-4BBF-BA4B-986DD0FDF098}" type="slidenum">
              <a:rPr lang="zh-CN" altLang="en-US"/>
              <a:pPr algn="r" eaLnBrk="1" hangingPunct="1">
                <a:spcBef>
                  <a:spcPct val="50000"/>
                </a:spcBef>
                <a:buFont typeface="Arial" pitchFamily="34" charset="0"/>
                <a:buNone/>
              </a:pPr>
              <a:t>66</a:t>
            </a:fld>
            <a:endParaRPr lang="en-US" altLang="zh-CN"/>
          </a:p>
        </p:txBody>
      </p:sp>
      <p:sp>
        <p:nvSpPr>
          <p:cNvPr id="73733" name="Rectangle 5"/>
          <p:cNvSpPr>
            <a:spLocks noGrp="1" noChangeArrowheads="1"/>
          </p:cNvSpPr>
          <p:nvPr>
            <p:ph type="body" idx="1"/>
          </p:nvPr>
        </p:nvSpPr>
        <p:spPr>
          <a:xfrm>
            <a:off x="595346" y="1981184"/>
            <a:ext cx="8334372" cy="4038600"/>
          </a:xfrm>
        </p:spPr>
        <p:txBody>
          <a:bodyPr/>
          <a:lstStyle/>
          <a:p>
            <a:pPr eaLnBrk="1" hangingPunct="1">
              <a:lnSpc>
                <a:spcPct val="80000"/>
              </a:lnSpc>
              <a:spcBef>
                <a:spcPct val="50000"/>
              </a:spcBef>
            </a:pPr>
            <a:r>
              <a:rPr lang="zh-CN" altLang="en-US" dirty="0">
                <a:latin typeface="黑体" pitchFamily="49" charset="-122"/>
                <a:ea typeface="黑体" pitchFamily="49" charset="-122"/>
              </a:rPr>
              <a:t>假设</a:t>
            </a:r>
            <a:r>
              <a:rPr lang="en-US" altLang="zh-CN" dirty="0">
                <a:latin typeface="黑体" pitchFamily="49" charset="-122"/>
                <a:ea typeface="黑体" pitchFamily="49" charset="-122"/>
              </a:rPr>
              <a:t>N=(V,E)</a:t>
            </a:r>
            <a:r>
              <a:rPr lang="zh-CN" altLang="en-US" dirty="0">
                <a:latin typeface="黑体" pitchFamily="49" charset="-122"/>
                <a:ea typeface="黑体" pitchFamily="49" charset="-122"/>
              </a:rPr>
              <a:t>是连通网</a:t>
            </a:r>
          </a:p>
          <a:p>
            <a:pPr eaLnBrk="1" hangingPunct="1">
              <a:lnSpc>
                <a:spcPct val="80000"/>
              </a:lnSpc>
              <a:spcBef>
                <a:spcPct val="50000"/>
              </a:spcBef>
            </a:pPr>
            <a:r>
              <a:rPr lang="en-US" altLang="zh-CN" dirty="0">
                <a:latin typeface="黑体" pitchFamily="49" charset="-122"/>
                <a:ea typeface="黑体" pitchFamily="49" charset="-122"/>
              </a:rPr>
              <a:t>TE</a:t>
            </a:r>
            <a:r>
              <a:rPr lang="zh-CN" altLang="en-US" dirty="0">
                <a:latin typeface="黑体" pitchFamily="49" charset="-122"/>
                <a:ea typeface="黑体" pitchFamily="49" charset="-122"/>
              </a:rPr>
              <a:t>是</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上最小生成树中边的集合</a:t>
            </a:r>
          </a:p>
          <a:p>
            <a:pPr eaLnBrk="1" hangingPunct="1">
              <a:lnSpc>
                <a:spcPct val="80000"/>
              </a:lnSpc>
              <a:spcBef>
                <a:spcPct val="50000"/>
              </a:spcBef>
              <a:buFont typeface="Wingdings" pitchFamily="2" charset="2"/>
              <a:buNone/>
            </a:pPr>
            <a:r>
              <a:rPr lang="zh-CN" altLang="en-US" dirty="0">
                <a:latin typeface="黑体" pitchFamily="49" charset="-122"/>
                <a:ea typeface="黑体" pitchFamily="49" charset="-122"/>
              </a:rPr>
              <a:t>1.</a:t>
            </a:r>
            <a:r>
              <a:rPr lang="en-US" altLang="zh-CN" dirty="0">
                <a:latin typeface="黑体" pitchFamily="49" charset="-122"/>
                <a:ea typeface="黑体" pitchFamily="49" charset="-122"/>
              </a:rPr>
              <a:t>U={u</a:t>
            </a:r>
            <a:r>
              <a:rPr lang="en-US" altLang="zh-CN" baseline="-25000" dirty="0">
                <a:latin typeface="黑体" pitchFamily="49" charset="-122"/>
                <a:ea typeface="黑体" pitchFamily="49" charset="-122"/>
              </a:rPr>
              <a:t>0</a:t>
            </a:r>
            <a:r>
              <a:rPr lang="en-US" altLang="zh-CN" dirty="0">
                <a:latin typeface="黑体" pitchFamily="49" charset="-122"/>
                <a:ea typeface="黑体" pitchFamily="49" charset="-122"/>
              </a:rPr>
              <a:t>}，(u</a:t>
            </a:r>
            <a:r>
              <a:rPr lang="en-US" altLang="zh-CN" baseline="-25000" dirty="0">
                <a:latin typeface="黑体" pitchFamily="49" charset="-122"/>
                <a:ea typeface="黑体" pitchFamily="49" charset="-122"/>
              </a:rPr>
              <a:t>0</a:t>
            </a:r>
            <a:r>
              <a:rPr lang="en-US" altLang="zh-CN" dirty="0">
                <a:latin typeface="黑体" pitchFamily="49" charset="-122"/>
                <a:ea typeface="黑体" pitchFamily="49" charset="-122"/>
                <a:sym typeface="Symbol" pitchFamily="18" charset="2"/>
              </a:rPr>
              <a:t>V), TE={}</a:t>
            </a:r>
          </a:p>
          <a:p>
            <a:pPr eaLnBrk="1" hangingPunct="1">
              <a:lnSpc>
                <a:spcPct val="80000"/>
              </a:lnSpc>
              <a:spcBef>
                <a:spcPct val="50000"/>
              </a:spcBef>
              <a:buFont typeface="Wingdings" pitchFamily="2" charset="2"/>
              <a:buNone/>
            </a:pPr>
            <a:r>
              <a:rPr lang="en-US" altLang="zh-CN" dirty="0">
                <a:latin typeface="黑体" pitchFamily="49" charset="-122"/>
                <a:ea typeface="黑体" pitchFamily="49" charset="-122"/>
                <a:sym typeface="Symbol" pitchFamily="18" charset="2"/>
              </a:rPr>
              <a:t>2.</a:t>
            </a:r>
            <a:r>
              <a:rPr lang="zh-CN" altLang="en-US" dirty="0">
                <a:latin typeface="黑体" pitchFamily="49" charset="-122"/>
                <a:ea typeface="黑体" pitchFamily="49" charset="-122"/>
                <a:sym typeface="Symbol" pitchFamily="18" charset="2"/>
              </a:rPr>
              <a:t>在所有</a:t>
            </a:r>
            <a:r>
              <a:rPr lang="en-US" altLang="zh-CN" dirty="0" err="1">
                <a:latin typeface="黑体" pitchFamily="49" charset="-122"/>
                <a:ea typeface="黑体" pitchFamily="49" charset="-122"/>
                <a:sym typeface="Symbol" pitchFamily="18" charset="2"/>
              </a:rPr>
              <a:t>uU,vV</a:t>
            </a:r>
            <a:r>
              <a:rPr lang="en-US" altLang="zh-CN" dirty="0">
                <a:latin typeface="黑体" pitchFamily="49" charset="-122"/>
                <a:ea typeface="黑体" pitchFamily="49" charset="-122"/>
                <a:sym typeface="Symbol" pitchFamily="18" charset="2"/>
              </a:rPr>
              <a:t>-U</a:t>
            </a:r>
            <a:r>
              <a:rPr lang="zh-CN" altLang="en-US" dirty="0">
                <a:latin typeface="黑体" pitchFamily="49" charset="-122"/>
                <a:ea typeface="黑体" pitchFamily="49" charset="-122"/>
                <a:sym typeface="Symbol" pitchFamily="18" charset="2"/>
              </a:rPr>
              <a:t>的边(</a:t>
            </a:r>
            <a:r>
              <a:rPr lang="en-US" altLang="zh-CN" dirty="0" err="1">
                <a:latin typeface="黑体" pitchFamily="49" charset="-122"/>
                <a:ea typeface="黑体" pitchFamily="49" charset="-122"/>
                <a:sym typeface="Symbol" pitchFamily="18" charset="2"/>
              </a:rPr>
              <a:t>u,v</a:t>
            </a:r>
            <a:r>
              <a:rPr lang="en-US" altLang="zh-CN" dirty="0">
                <a:latin typeface="黑体" pitchFamily="49" charset="-122"/>
                <a:ea typeface="黑体" pitchFamily="49" charset="-122"/>
                <a:sym typeface="Symbol" pitchFamily="18" charset="2"/>
              </a:rPr>
              <a:t>)E</a:t>
            </a:r>
            <a:r>
              <a:rPr lang="zh-CN" altLang="en-US" dirty="0">
                <a:latin typeface="黑体" pitchFamily="49" charset="-122"/>
                <a:ea typeface="黑体" pitchFamily="49" charset="-122"/>
                <a:sym typeface="Symbol" pitchFamily="18" charset="2"/>
              </a:rPr>
              <a:t>中找一条代价最小的边(</a:t>
            </a:r>
            <a:r>
              <a:rPr lang="en-US" altLang="zh-CN" dirty="0">
                <a:latin typeface="黑体" pitchFamily="49" charset="-122"/>
                <a:ea typeface="黑体" pitchFamily="49" charset="-122"/>
              </a:rPr>
              <a:t>u,v</a:t>
            </a:r>
            <a:r>
              <a:rPr lang="en-US" altLang="zh-CN" baseline="-25000" dirty="0">
                <a:latin typeface="黑体" pitchFamily="49" charset="-122"/>
                <a:ea typeface="黑体" pitchFamily="49" charset="-122"/>
              </a:rPr>
              <a:t>0</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并入集合</a:t>
            </a:r>
            <a:r>
              <a:rPr lang="en-US" altLang="zh-CN" dirty="0">
                <a:latin typeface="黑体" pitchFamily="49" charset="-122"/>
                <a:ea typeface="黑体" pitchFamily="49" charset="-122"/>
              </a:rPr>
              <a:t>TE，</a:t>
            </a:r>
            <a:r>
              <a:rPr lang="zh-CN" altLang="en-US" dirty="0">
                <a:latin typeface="黑体" pitchFamily="49" charset="-122"/>
                <a:ea typeface="黑体" pitchFamily="49" charset="-122"/>
              </a:rPr>
              <a:t>同时</a:t>
            </a:r>
            <a:r>
              <a:rPr lang="en-US" altLang="zh-CN" dirty="0">
                <a:latin typeface="黑体" pitchFamily="49" charset="-122"/>
                <a:ea typeface="黑体" pitchFamily="49" charset="-122"/>
              </a:rPr>
              <a:t>v</a:t>
            </a:r>
            <a:r>
              <a:rPr lang="en-US" altLang="zh-CN" baseline="-25000" dirty="0">
                <a:latin typeface="黑体" pitchFamily="49" charset="-122"/>
                <a:ea typeface="黑体" pitchFamily="49" charset="-122"/>
              </a:rPr>
              <a:t>0</a:t>
            </a:r>
            <a:r>
              <a:rPr lang="zh-CN" altLang="en-US" dirty="0">
                <a:latin typeface="黑体" pitchFamily="49" charset="-122"/>
                <a:ea typeface="黑体" pitchFamily="49" charset="-122"/>
              </a:rPr>
              <a:t>并入</a:t>
            </a:r>
            <a:r>
              <a:rPr lang="en-US" altLang="zh-CN" dirty="0">
                <a:latin typeface="黑体" pitchFamily="49" charset="-122"/>
                <a:ea typeface="黑体" pitchFamily="49" charset="-122"/>
              </a:rPr>
              <a:t>U</a:t>
            </a:r>
          </a:p>
          <a:p>
            <a:pPr eaLnBrk="1" hangingPunct="1">
              <a:lnSpc>
                <a:spcPct val="80000"/>
              </a:lnSpc>
              <a:spcBef>
                <a:spcPct val="5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重复2，直到</a:t>
            </a:r>
            <a:r>
              <a:rPr lang="en-US" altLang="zh-CN" dirty="0">
                <a:latin typeface="黑体" pitchFamily="49" charset="-122"/>
                <a:ea typeface="黑体" pitchFamily="49" charset="-122"/>
              </a:rPr>
              <a:t>U=V</a:t>
            </a:r>
            <a:r>
              <a:rPr lang="zh-CN" altLang="en-US" dirty="0">
                <a:latin typeface="黑体" pitchFamily="49" charset="-122"/>
                <a:ea typeface="黑体" pitchFamily="49" charset="-122"/>
              </a:rPr>
              <a:t>。</a:t>
            </a:r>
            <a:r>
              <a:rPr lang="zh-CN" altLang="en-US" dirty="0">
                <a:latin typeface="黑体" pitchFamily="49" charset="-122"/>
                <a:ea typeface="黑体" pitchFamily="49" charset="-122"/>
                <a:sym typeface="Arial" pitchFamily="34" charset="0"/>
              </a:rPr>
              <a:t>T=(V，TE)即为所求最小生成树。</a:t>
            </a:r>
          </a:p>
        </p:txBody>
      </p:sp>
      <p:sp>
        <p:nvSpPr>
          <p:cNvPr id="7" name="Text Box 4"/>
          <p:cNvSpPr txBox="1">
            <a:spLocks noChangeArrowheads="1"/>
          </p:cNvSpPr>
          <p:nvPr/>
        </p:nvSpPr>
        <p:spPr bwMode="auto">
          <a:xfrm>
            <a:off x="500034" y="3571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第四节　图的连通性问题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DD6D4381-2063-921B-DE0D-1A68AD7A71F0}"/>
              </a:ext>
            </a:extLst>
          </p:cNvPr>
          <p:cNvGrpSpPr/>
          <p:nvPr/>
        </p:nvGrpSpPr>
        <p:grpSpPr>
          <a:xfrm>
            <a:off x="2465040" y="1547589"/>
            <a:ext cx="4267200" cy="1981200"/>
            <a:chOff x="2465040" y="1547589"/>
            <a:chExt cx="4267200" cy="1981200"/>
          </a:xfrm>
        </p:grpSpPr>
        <p:sp>
          <p:nvSpPr>
            <p:cNvPr id="73731" name="AutoShape 3"/>
            <p:cNvSpPr>
              <a:spLocks noChangeArrowheads="1"/>
            </p:cNvSpPr>
            <p:nvPr/>
          </p:nvSpPr>
          <p:spPr bwMode="auto">
            <a:xfrm>
              <a:off x="2465040" y="1699989"/>
              <a:ext cx="1371600" cy="1600200"/>
            </a:xfrm>
            <a:prstGeom prst="roundRect">
              <a:avLst>
                <a:gd name="adj" fmla="val 16667"/>
              </a:avLst>
            </a:prstGeom>
            <a:noFill/>
            <a:ln w="12700" cap="sq">
              <a:solidFill>
                <a:srgbClr val="333399"/>
              </a:solidFill>
              <a:round/>
              <a:headEnd/>
              <a:tailEnd/>
            </a:ln>
          </p:spPr>
          <p:txBody>
            <a:bodyPr wrap="none" anchor="ctr"/>
            <a:lstStyle/>
            <a:p>
              <a:pPr eaLnBrk="1" hangingPunct="1">
                <a:buFont typeface="Arial" pitchFamily="34" charset="0"/>
                <a:buNone/>
              </a:pPr>
              <a:endParaRPr lang="zh-CN" altLang="en-US" i="0"/>
            </a:p>
          </p:txBody>
        </p:sp>
        <p:sp>
          <p:nvSpPr>
            <p:cNvPr id="73732" name="Oval 4"/>
            <p:cNvSpPr>
              <a:spLocks noChangeArrowheads="1"/>
            </p:cNvSpPr>
            <p:nvPr/>
          </p:nvSpPr>
          <p:spPr bwMode="auto">
            <a:xfrm>
              <a:off x="5208240" y="1547589"/>
              <a:ext cx="1524000" cy="1981200"/>
            </a:xfrm>
            <a:prstGeom prst="ellipse">
              <a:avLst/>
            </a:prstGeom>
            <a:noFill/>
            <a:ln w="12700" cap="sq">
              <a:solidFill>
                <a:srgbClr val="000082"/>
              </a:solidFill>
              <a:round/>
              <a:headEnd/>
              <a:tailEnd/>
            </a:ln>
          </p:spPr>
          <p:txBody>
            <a:bodyPr wrap="none" anchor="ctr"/>
            <a:lstStyle/>
            <a:p>
              <a:pPr eaLnBrk="1" hangingPunct="1">
                <a:buFont typeface="Arial" pitchFamily="34" charset="0"/>
                <a:buNone/>
              </a:pPr>
              <a:endParaRPr lang="zh-CN" altLang="en-US" i="0"/>
            </a:p>
          </p:txBody>
        </p:sp>
        <p:sp>
          <p:nvSpPr>
            <p:cNvPr id="73733" name="Oval 5"/>
            <p:cNvSpPr>
              <a:spLocks noChangeArrowheads="1"/>
            </p:cNvSpPr>
            <p:nvPr/>
          </p:nvSpPr>
          <p:spPr bwMode="auto">
            <a:xfrm>
              <a:off x="3150840" y="185238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73736" name="Oval 8"/>
            <p:cNvSpPr>
              <a:spLocks noChangeArrowheads="1"/>
            </p:cNvSpPr>
            <p:nvPr/>
          </p:nvSpPr>
          <p:spPr bwMode="auto">
            <a:xfrm>
              <a:off x="5741640" y="169998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73737" name="Oval 9"/>
            <p:cNvSpPr>
              <a:spLocks noChangeArrowheads="1"/>
            </p:cNvSpPr>
            <p:nvPr/>
          </p:nvSpPr>
          <p:spPr bwMode="auto">
            <a:xfrm>
              <a:off x="6198840" y="208098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73738" name="Oval 10"/>
            <p:cNvSpPr>
              <a:spLocks noChangeArrowheads="1"/>
            </p:cNvSpPr>
            <p:nvPr/>
          </p:nvSpPr>
          <p:spPr bwMode="auto">
            <a:xfrm>
              <a:off x="5817840" y="307158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73739" name="Oval 11"/>
            <p:cNvSpPr>
              <a:spLocks noChangeArrowheads="1"/>
            </p:cNvSpPr>
            <p:nvPr/>
          </p:nvSpPr>
          <p:spPr bwMode="auto">
            <a:xfrm>
              <a:off x="5513040" y="230958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73740" name="Oval 12"/>
            <p:cNvSpPr>
              <a:spLocks noChangeArrowheads="1"/>
            </p:cNvSpPr>
            <p:nvPr/>
          </p:nvSpPr>
          <p:spPr bwMode="auto">
            <a:xfrm>
              <a:off x="6198840" y="261438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73741" name="Line 13"/>
            <p:cNvSpPr>
              <a:spLocks noChangeShapeType="1"/>
            </p:cNvSpPr>
            <p:nvPr/>
          </p:nvSpPr>
          <p:spPr bwMode="auto">
            <a:xfrm flipV="1">
              <a:off x="3531840" y="1852389"/>
              <a:ext cx="2209800" cy="152400"/>
            </a:xfrm>
            <a:prstGeom prst="line">
              <a:avLst/>
            </a:prstGeom>
            <a:noFill/>
            <a:ln w="12700" cap="sq">
              <a:solidFill>
                <a:schemeClr val="tx2"/>
              </a:solidFill>
              <a:round/>
              <a:headEnd/>
              <a:tailEnd/>
            </a:ln>
          </p:spPr>
          <p:txBody>
            <a:bodyPr wrap="none" anchor="ctr"/>
            <a:lstStyle/>
            <a:p>
              <a:endParaRPr lang="zh-CN" altLang="en-US" i="0"/>
            </a:p>
          </p:txBody>
        </p:sp>
        <p:sp>
          <p:nvSpPr>
            <p:cNvPr id="73745" name="Line 17"/>
            <p:cNvSpPr>
              <a:spLocks noChangeShapeType="1"/>
            </p:cNvSpPr>
            <p:nvPr/>
          </p:nvSpPr>
          <p:spPr bwMode="auto">
            <a:xfrm>
              <a:off x="3455640" y="2004789"/>
              <a:ext cx="2743200" cy="228600"/>
            </a:xfrm>
            <a:prstGeom prst="line">
              <a:avLst/>
            </a:prstGeom>
            <a:noFill/>
            <a:ln w="12700" cap="sq">
              <a:solidFill>
                <a:schemeClr val="tx2"/>
              </a:solidFill>
              <a:round/>
              <a:headEnd/>
              <a:tailEnd/>
            </a:ln>
          </p:spPr>
          <p:txBody>
            <a:bodyPr wrap="none" anchor="ctr"/>
            <a:lstStyle/>
            <a:p>
              <a:endParaRPr lang="zh-CN" altLang="en-US" i="0"/>
            </a:p>
          </p:txBody>
        </p:sp>
        <p:sp>
          <p:nvSpPr>
            <p:cNvPr id="73747" name="Line 19"/>
            <p:cNvSpPr>
              <a:spLocks noChangeShapeType="1"/>
            </p:cNvSpPr>
            <p:nvPr/>
          </p:nvSpPr>
          <p:spPr bwMode="auto">
            <a:xfrm>
              <a:off x="3455640" y="2080989"/>
              <a:ext cx="2057400" cy="381000"/>
            </a:xfrm>
            <a:prstGeom prst="line">
              <a:avLst/>
            </a:prstGeom>
            <a:noFill/>
            <a:ln w="12700" cap="sq">
              <a:solidFill>
                <a:schemeClr val="tx2"/>
              </a:solidFill>
              <a:round/>
              <a:headEnd/>
              <a:tailEnd/>
            </a:ln>
          </p:spPr>
          <p:txBody>
            <a:bodyPr wrap="none" anchor="ctr"/>
            <a:lstStyle/>
            <a:p>
              <a:endParaRPr lang="zh-CN" altLang="en-US" i="0"/>
            </a:p>
          </p:txBody>
        </p:sp>
        <p:sp>
          <p:nvSpPr>
            <p:cNvPr id="73748" name="Line 20"/>
            <p:cNvSpPr>
              <a:spLocks noChangeShapeType="1"/>
            </p:cNvSpPr>
            <p:nvPr/>
          </p:nvSpPr>
          <p:spPr bwMode="auto">
            <a:xfrm>
              <a:off x="3455640" y="2080989"/>
              <a:ext cx="2057400" cy="381000"/>
            </a:xfrm>
            <a:prstGeom prst="line">
              <a:avLst/>
            </a:prstGeom>
            <a:noFill/>
            <a:ln w="38100" cap="sq">
              <a:solidFill>
                <a:srgbClr val="CC0000"/>
              </a:solidFill>
              <a:round/>
              <a:headEnd/>
              <a:tailEnd/>
            </a:ln>
          </p:spPr>
          <p:txBody>
            <a:bodyPr wrap="none" anchor="ctr"/>
            <a:lstStyle/>
            <a:p>
              <a:endParaRPr lang="zh-CN" altLang="en-US" i="0"/>
            </a:p>
          </p:txBody>
        </p:sp>
      </p:grpSp>
      <p:sp>
        <p:nvSpPr>
          <p:cNvPr id="75797" name="Text Box 21"/>
          <p:cNvSpPr txBox="1">
            <a:spLocks noChangeArrowheads="1"/>
          </p:cNvSpPr>
          <p:nvPr/>
        </p:nvSpPr>
        <p:spPr bwMode="auto">
          <a:xfrm>
            <a:off x="2774603" y="1196752"/>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a:t>U</a:t>
            </a:r>
          </a:p>
        </p:txBody>
      </p:sp>
      <p:sp>
        <p:nvSpPr>
          <p:cNvPr id="75798" name="Text Box 22"/>
          <p:cNvSpPr txBox="1">
            <a:spLocks noChangeArrowheads="1"/>
          </p:cNvSpPr>
          <p:nvPr/>
        </p:nvSpPr>
        <p:spPr bwMode="auto">
          <a:xfrm>
            <a:off x="5582890" y="1215796"/>
            <a:ext cx="595035"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U-V</a:t>
            </a:r>
          </a:p>
        </p:txBody>
      </p:sp>
      <p:sp>
        <p:nvSpPr>
          <p:cNvPr id="23" name="Text Box 4"/>
          <p:cNvSpPr txBox="1">
            <a:spLocks noChangeArrowheads="1"/>
          </p:cNvSpPr>
          <p:nvPr/>
        </p:nvSpPr>
        <p:spPr bwMode="auto">
          <a:xfrm>
            <a:off x="500034" y="3571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第四节　图的连通性问题</a:t>
            </a:r>
          </a:p>
        </p:txBody>
      </p:sp>
      <p:grpSp>
        <p:nvGrpSpPr>
          <p:cNvPr id="16" name="组合 15">
            <a:extLst>
              <a:ext uri="{FF2B5EF4-FFF2-40B4-BE49-F238E27FC236}">
                <a16:creationId xmlns:a16="http://schemas.microsoft.com/office/drawing/2014/main" id="{5905DBED-3223-7F82-6466-AF1126F4B5FE}"/>
              </a:ext>
            </a:extLst>
          </p:cNvPr>
          <p:cNvGrpSpPr/>
          <p:nvPr/>
        </p:nvGrpSpPr>
        <p:grpSpPr>
          <a:xfrm>
            <a:off x="2537048" y="3717032"/>
            <a:ext cx="4267200" cy="2332037"/>
            <a:chOff x="2537048" y="3717032"/>
            <a:chExt cx="4267200" cy="2332037"/>
          </a:xfrm>
        </p:grpSpPr>
        <p:sp>
          <p:nvSpPr>
            <p:cNvPr id="2" name="AutoShape 3">
              <a:extLst>
                <a:ext uri="{FF2B5EF4-FFF2-40B4-BE49-F238E27FC236}">
                  <a16:creationId xmlns:a16="http://schemas.microsoft.com/office/drawing/2014/main" id="{265242AC-142F-ADCF-8A54-D56C410C4B53}"/>
                </a:ext>
              </a:extLst>
            </p:cNvPr>
            <p:cNvSpPr>
              <a:spLocks noChangeArrowheads="1"/>
            </p:cNvSpPr>
            <p:nvPr/>
          </p:nvSpPr>
          <p:spPr bwMode="auto">
            <a:xfrm>
              <a:off x="2537048" y="4220269"/>
              <a:ext cx="1371600" cy="1600200"/>
            </a:xfrm>
            <a:prstGeom prst="roundRect">
              <a:avLst>
                <a:gd name="adj" fmla="val 16667"/>
              </a:avLst>
            </a:prstGeom>
            <a:noFill/>
            <a:ln w="12700" cap="sq">
              <a:solidFill>
                <a:srgbClr val="333399"/>
              </a:solidFill>
              <a:round/>
              <a:headEnd/>
              <a:tailEnd/>
            </a:ln>
          </p:spPr>
          <p:txBody>
            <a:bodyPr wrap="none" anchor="ctr"/>
            <a:lstStyle/>
            <a:p>
              <a:pPr eaLnBrk="1" hangingPunct="1">
                <a:buFont typeface="Arial" pitchFamily="34" charset="0"/>
                <a:buNone/>
              </a:pPr>
              <a:endParaRPr lang="zh-CN" altLang="en-US" i="0"/>
            </a:p>
          </p:txBody>
        </p:sp>
        <p:sp>
          <p:nvSpPr>
            <p:cNvPr id="3" name="Oval 4">
              <a:extLst>
                <a:ext uri="{FF2B5EF4-FFF2-40B4-BE49-F238E27FC236}">
                  <a16:creationId xmlns:a16="http://schemas.microsoft.com/office/drawing/2014/main" id="{930B4541-1676-DDC1-36BA-7006F90607DA}"/>
                </a:ext>
              </a:extLst>
            </p:cNvPr>
            <p:cNvSpPr>
              <a:spLocks noChangeArrowheads="1"/>
            </p:cNvSpPr>
            <p:nvPr/>
          </p:nvSpPr>
          <p:spPr bwMode="auto">
            <a:xfrm>
              <a:off x="5280248" y="4067869"/>
              <a:ext cx="1524000" cy="1981200"/>
            </a:xfrm>
            <a:prstGeom prst="ellipse">
              <a:avLst/>
            </a:prstGeom>
            <a:noFill/>
            <a:ln w="12700" cap="sq">
              <a:solidFill>
                <a:srgbClr val="000082"/>
              </a:solidFill>
              <a:round/>
              <a:headEnd/>
              <a:tailEnd/>
            </a:ln>
          </p:spPr>
          <p:txBody>
            <a:bodyPr wrap="none" anchor="ctr"/>
            <a:lstStyle/>
            <a:p>
              <a:pPr eaLnBrk="1" hangingPunct="1">
                <a:buFont typeface="Arial" pitchFamily="34" charset="0"/>
                <a:buNone/>
              </a:pPr>
              <a:endParaRPr lang="zh-CN" altLang="en-US" i="0"/>
            </a:p>
          </p:txBody>
        </p:sp>
        <p:sp>
          <p:nvSpPr>
            <p:cNvPr id="4" name="Oval 5">
              <a:extLst>
                <a:ext uri="{FF2B5EF4-FFF2-40B4-BE49-F238E27FC236}">
                  <a16:creationId xmlns:a16="http://schemas.microsoft.com/office/drawing/2014/main" id="{51185944-75FF-7D55-40DF-2FE61C30C045}"/>
                </a:ext>
              </a:extLst>
            </p:cNvPr>
            <p:cNvSpPr>
              <a:spLocks noChangeArrowheads="1"/>
            </p:cNvSpPr>
            <p:nvPr/>
          </p:nvSpPr>
          <p:spPr bwMode="auto">
            <a:xfrm>
              <a:off x="3222848" y="437266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5" name="Oval 6">
              <a:extLst>
                <a:ext uri="{FF2B5EF4-FFF2-40B4-BE49-F238E27FC236}">
                  <a16:creationId xmlns:a16="http://schemas.microsoft.com/office/drawing/2014/main" id="{664F5ABA-9D6A-26B6-98C7-9330AE306C98}"/>
                </a:ext>
              </a:extLst>
            </p:cNvPr>
            <p:cNvSpPr>
              <a:spLocks noChangeArrowheads="1"/>
            </p:cNvSpPr>
            <p:nvPr/>
          </p:nvSpPr>
          <p:spPr bwMode="auto">
            <a:xfrm>
              <a:off x="2689448" y="482986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6" name="Oval 8">
              <a:extLst>
                <a:ext uri="{FF2B5EF4-FFF2-40B4-BE49-F238E27FC236}">
                  <a16:creationId xmlns:a16="http://schemas.microsoft.com/office/drawing/2014/main" id="{6E0D9B1D-119A-9D79-4AB4-12E3EF24CFDB}"/>
                </a:ext>
              </a:extLst>
            </p:cNvPr>
            <p:cNvSpPr>
              <a:spLocks noChangeArrowheads="1"/>
            </p:cNvSpPr>
            <p:nvPr/>
          </p:nvSpPr>
          <p:spPr bwMode="auto">
            <a:xfrm>
              <a:off x="5813648" y="42202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7" name="Oval 9">
              <a:extLst>
                <a:ext uri="{FF2B5EF4-FFF2-40B4-BE49-F238E27FC236}">
                  <a16:creationId xmlns:a16="http://schemas.microsoft.com/office/drawing/2014/main" id="{2BFE1AB1-11FF-9AC1-92DB-724EDA717546}"/>
                </a:ext>
              </a:extLst>
            </p:cNvPr>
            <p:cNvSpPr>
              <a:spLocks noChangeArrowheads="1"/>
            </p:cNvSpPr>
            <p:nvPr/>
          </p:nvSpPr>
          <p:spPr bwMode="auto">
            <a:xfrm>
              <a:off x="6270848" y="46012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8" name="Oval 10">
              <a:extLst>
                <a:ext uri="{FF2B5EF4-FFF2-40B4-BE49-F238E27FC236}">
                  <a16:creationId xmlns:a16="http://schemas.microsoft.com/office/drawing/2014/main" id="{4F253B30-1444-3727-E400-6B4152353C1F}"/>
                </a:ext>
              </a:extLst>
            </p:cNvPr>
            <p:cNvSpPr>
              <a:spLocks noChangeArrowheads="1"/>
            </p:cNvSpPr>
            <p:nvPr/>
          </p:nvSpPr>
          <p:spPr bwMode="auto">
            <a:xfrm>
              <a:off x="5889848" y="55918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9" name="Oval 12">
              <a:extLst>
                <a:ext uri="{FF2B5EF4-FFF2-40B4-BE49-F238E27FC236}">
                  <a16:creationId xmlns:a16="http://schemas.microsoft.com/office/drawing/2014/main" id="{2B4B2D96-C1A6-6C0C-39DC-17575C1486F4}"/>
                </a:ext>
              </a:extLst>
            </p:cNvPr>
            <p:cNvSpPr>
              <a:spLocks noChangeArrowheads="1"/>
            </p:cNvSpPr>
            <p:nvPr/>
          </p:nvSpPr>
          <p:spPr bwMode="auto">
            <a:xfrm>
              <a:off x="6270848" y="51346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0" name="Line 13">
              <a:extLst>
                <a:ext uri="{FF2B5EF4-FFF2-40B4-BE49-F238E27FC236}">
                  <a16:creationId xmlns:a16="http://schemas.microsoft.com/office/drawing/2014/main" id="{CE87AA25-1157-3535-8850-6240CF5DB97C}"/>
                </a:ext>
              </a:extLst>
            </p:cNvPr>
            <p:cNvSpPr>
              <a:spLocks noChangeShapeType="1"/>
            </p:cNvSpPr>
            <p:nvPr/>
          </p:nvSpPr>
          <p:spPr bwMode="auto">
            <a:xfrm flipV="1">
              <a:off x="3603848" y="4372669"/>
              <a:ext cx="2209800" cy="152400"/>
            </a:xfrm>
            <a:prstGeom prst="line">
              <a:avLst/>
            </a:prstGeom>
            <a:noFill/>
            <a:ln w="12700" cap="sq">
              <a:solidFill>
                <a:schemeClr val="tx2"/>
              </a:solidFill>
              <a:round/>
              <a:headEnd/>
              <a:tailEnd/>
            </a:ln>
          </p:spPr>
          <p:txBody>
            <a:bodyPr wrap="none" anchor="ctr"/>
            <a:lstStyle/>
            <a:p>
              <a:endParaRPr lang="zh-CN" altLang="en-US" i="0"/>
            </a:p>
          </p:txBody>
        </p:sp>
        <p:sp>
          <p:nvSpPr>
            <p:cNvPr id="11" name="Line 14">
              <a:extLst>
                <a:ext uri="{FF2B5EF4-FFF2-40B4-BE49-F238E27FC236}">
                  <a16:creationId xmlns:a16="http://schemas.microsoft.com/office/drawing/2014/main" id="{5F20E9D1-DD02-1753-3EE2-A59B8206D6E0}"/>
                </a:ext>
              </a:extLst>
            </p:cNvPr>
            <p:cNvSpPr>
              <a:spLocks noChangeShapeType="1"/>
            </p:cNvSpPr>
            <p:nvPr/>
          </p:nvSpPr>
          <p:spPr bwMode="auto">
            <a:xfrm>
              <a:off x="2994248" y="4982269"/>
              <a:ext cx="3276600" cy="304800"/>
            </a:xfrm>
            <a:prstGeom prst="line">
              <a:avLst/>
            </a:prstGeom>
            <a:noFill/>
            <a:ln w="12700" cap="sq">
              <a:solidFill>
                <a:schemeClr val="tx2"/>
              </a:solidFill>
              <a:round/>
              <a:headEnd/>
              <a:tailEnd/>
            </a:ln>
          </p:spPr>
          <p:txBody>
            <a:bodyPr wrap="none" anchor="ctr"/>
            <a:lstStyle/>
            <a:p>
              <a:endParaRPr lang="zh-CN" altLang="en-US" i="0"/>
            </a:p>
          </p:txBody>
        </p:sp>
        <p:sp>
          <p:nvSpPr>
            <p:cNvPr id="12" name="Line 17">
              <a:extLst>
                <a:ext uri="{FF2B5EF4-FFF2-40B4-BE49-F238E27FC236}">
                  <a16:creationId xmlns:a16="http://schemas.microsoft.com/office/drawing/2014/main" id="{24DA18CE-781A-85E0-80AE-E3EF85C8A569}"/>
                </a:ext>
              </a:extLst>
            </p:cNvPr>
            <p:cNvSpPr>
              <a:spLocks noChangeShapeType="1"/>
            </p:cNvSpPr>
            <p:nvPr/>
          </p:nvSpPr>
          <p:spPr bwMode="auto">
            <a:xfrm>
              <a:off x="3527648" y="4525069"/>
              <a:ext cx="2743200" cy="228600"/>
            </a:xfrm>
            <a:prstGeom prst="line">
              <a:avLst/>
            </a:prstGeom>
            <a:noFill/>
            <a:ln w="12700" cap="sq">
              <a:solidFill>
                <a:schemeClr val="tx2"/>
              </a:solidFill>
              <a:round/>
              <a:headEnd/>
              <a:tailEnd/>
            </a:ln>
          </p:spPr>
          <p:txBody>
            <a:bodyPr wrap="none" anchor="ctr"/>
            <a:lstStyle/>
            <a:p>
              <a:endParaRPr lang="zh-CN" altLang="en-US" i="0"/>
            </a:p>
          </p:txBody>
        </p:sp>
        <p:sp>
          <p:nvSpPr>
            <p:cNvPr id="13" name="Line 18">
              <a:extLst>
                <a:ext uri="{FF2B5EF4-FFF2-40B4-BE49-F238E27FC236}">
                  <a16:creationId xmlns:a16="http://schemas.microsoft.com/office/drawing/2014/main" id="{1EF176C3-450D-06A2-5C6D-5B0CFE65407C}"/>
                </a:ext>
              </a:extLst>
            </p:cNvPr>
            <p:cNvSpPr>
              <a:spLocks noChangeShapeType="1"/>
            </p:cNvSpPr>
            <p:nvPr/>
          </p:nvSpPr>
          <p:spPr bwMode="auto">
            <a:xfrm flipV="1">
              <a:off x="2994248" y="4448869"/>
              <a:ext cx="2819400" cy="533400"/>
            </a:xfrm>
            <a:prstGeom prst="line">
              <a:avLst/>
            </a:prstGeom>
            <a:noFill/>
            <a:ln w="12700" cap="sq">
              <a:solidFill>
                <a:schemeClr val="tx2"/>
              </a:solidFill>
              <a:round/>
              <a:headEnd/>
              <a:tailEnd/>
            </a:ln>
          </p:spPr>
          <p:txBody>
            <a:bodyPr wrap="none" anchor="ctr"/>
            <a:lstStyle/>
            <a:p>
              <a:endParaRPr lang="zh-CN" altLang="en-US" i="0"/>
            </a:p>
          </p:txBody>
        </p:sp>
        <p:sp>
          <p:nvSpPr>
            <p:cNvPr id="14" name="Text Box 21">
              <a:extLst>
                <a:ext uri="{FF2B5EF4-FFF2-40B4-BE49-F238E27FC236}">
                  <a16:creationId xmlns:a16="http://schemas.microsoft.com/office/drawing/2014/main" id="{0EC4D65C-A885-8161-CACE-A1BF7C1B65EE}"/>
                </a:ext>
              </a:extLst>
            </p:cNvPr>
            <p:cNvSpPr txBox="1">
              <a:spLocks noChangeArrowheads="1"/>
            </p:cNvSpPr>
            <p:nvPr/>
          </p:nvSpPr>
          <p:spPr bwMode="auto">
            <a:xfrm>
              <a:off x="2846611" y="3717032"/>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a:t>U</a:t>
              </a:r>
            </a:p>
          </p:txBody>
        </p:sp>
        <p:sp>
          <p:nvSpPr>
            <p:cNvPr id="15" name="Text Box 22">
              <a:extLst>
                <a:ext uri="{FF2B5EF4-FFF2-40B4-BE49-F238E27FC236}">
                  <a16:creationId xmlns:a16="http://schemas.microsoft.com/office/drawing/2014/main" id="{A1B8EBE8-C2D0-3C02-03F0-EE5F24795090}"/>
                </a:ext>
              </a:extLst>
            </p:cNvPr>
            <p:cNvSpPr txBox="1">
              <a:spLocks noChangeArrowheads="1"/>
            </p:cNvSpPr>
            <p:nvPr/>
          </p:nvSpPr>
          <p:spPr bwMode="auto">
            <a:xfrm>
              <a:off x="5654898" y="3736076"/>
              <a:ext cx="595035"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U-V</a:t>
              </a:r>
            </a:p>
          </p:txBody>
        </p:sp>
      </p:grpSp>
      <p:sp>
        <p:nvSpPr>
          <p:cNvPr id="18" name="文本框 17">
            <a:extLst>
              <a:ext uri="{FF2B5EF4-FFF2-40B4-BE49-F238E27FC236}">
                <a16:creationId xmlns:a16="http://schemas.microsoft.com/office/drawing/2014/main" id="{F4AC8075-9B37-DE02-E706-5F479CBA5DE4}"/>
              </a:ext>
            </a:extLst>
          </p:cNvPr>
          <p:cNvSpPr txBox="1"/>
          <p:nvPr/>
        </p:nvSpPr>
        <p:spPr>
          <a:xfrm>
            <a:off x="6429156" y="6239200"/>
            <a:ext cx="2640360" cy="523220"/>
          </a:xfrm>
          <a:prstGeom prst="rect">
            <a:avLst/>
          </a:prstGeom>
          <a:noFill/>
        </p:spPr>
        <p:txBody>
          <a:bodyPr wrap="square" rtlCol="0">
            <a:spAutoFit/>
          </a:bodyPr>
          <a:lstStyle/>
          <a:p>
            <a:r>
              <a:rPr lang="en-US" altLang="zh-CN" sz="2800" b="0" i="0" dirty="0">
                <a:latin typeface="黑体" panose="02010609060101010101" pitchFamily="49" charset="-122"/>
                <a:ea typeface="黑体" panose="02010609060101010101" pitchFamily="49" charset="-122"/>
              </a:rPr>
              <a:t>U</a:t>
            </a:r>
            <a:r>
              <a:rPr lang="zh-CN" altLang="en-US" sz="2800" b="0" i="0" dirty="0">
                <a:latin typeface="黑体" panose="02010609060101010101" pitchFamily="49" charset="-122"/>
                <a:ea typeface="黑体" panose="02010609060101010101" pitchFamily="49" charset="-122"/>
              </a:rPr>
              <a:t>集合不断加点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71472" y="1214422"/>
            <a:ext cx="7543800" cy="685800"/>
          </a:xfrm>
        </p:spPr>
        <p:txBody>
          <a:bodyPr/>
          <a:lstStyle/>
          <a:p>
            <a:pPr algn="l" eaLnBrk="1" hangingPunct="1"/>
            <a:r>
              <a:rPr lang="zh-CN" altLang="en-US" sz="3200" dirty="0">
                <a:latin typeface="黑体" pitchFamily="49" charset="-122"/>
                <a:ea typeface="黑体" pitchFamily="49" charset="-122"/>
              </a:rPr>
              <a:t>四、普里姆(</a:t>
            </a:r>
            <a:r>
              <a:rPr lang="en-US" altLang="zh-CN" sz="3200" dirty="0">
                <a:latin typeface="黑体" pitchFamily="49" charset="-122"/>
                <a:ea typeface="黑体" pitchFamily="49" charset="-122"/>
              </a:rPr>
              <a:t>Prim)</a:t>
            </a:r>
            <a:r>
              <a:rPr lang="zh-CN" altLang="en-US" sz="3200" dirty="0">
                <a:latin typeface="黑体" pitchFamily="49" charset="-122"/>
                <a:ea typeface="黑体" pitchFamily="49" charset="-122"/>
              </a:rPr>
              <a:t>算法举例</a:t>
            </a:r>
          </a:p>
        </p:txBody>
      </p:sp>
      <p:sp>
        <p:nvSpPr>
          <p:cNvPr id="7475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4F0D672C-CE92-4987-A566-DBA4CF0744A9}" type="slidenum">
              <a:rPr lang="zh-CN" altLang="en-US"/>
              <a:pPr algn="r" eaLnBrk="1" hangingPunct="1">
                <a:spcBef>
                  <a:spcPct val="50000"/>
                </a:spcBef>
                <a:buFont typeface="Arial" pitchFamily="34" charset="0"/>
                <a:buNone/>
              </a:pPr>
              <a:t>68</a:t>
            </a:fld>
            <a:endParaRPr lang="en-US" altLang="zh-CN"/>
          </a:p>
        </p:txBody>
      </p:sp>
      <p:grpSp>
        <p:nvGrpSpPr>
          <p:cNvPr id="2" name="Group 6"/>
          <p:cNvGrpSpPr>
            <a:grpSpLocks/>
          </p:cNvGrpSpPr>
          <p:nvPr/>
        </p:nvGrpSpPr>
        <p:grpSpPr bwMode="auto">
          <a:xfrm>
            <a:off x="3540155" y="2295516"/>
            <a:ext cx="760413" cy="938212"/>
            <a:chOff x="0" y="0"/>
            <a:chExt cx="479" cy="591"/>
          </a:xfrm>
        </p:grpSpPr>
        <p:sp>
          <p:nvSpPr>
            <p:cNvPr id="74849" name="Line 7"/>
            <p:cNvSpPr>
              <a:spLocks noChangeShapeType="1"/>
            </p:cNvSpPr>
            <p:nvPr/>
          </p:nvSpPr>
          <p:spPr bwMode="auto">
            <a:xfrm flipH="1">
              <a:off x="148" y="125"/>
              <a:ext cx="220" cy="342"/>
            </a:xfrm>
            <a:prstGeom prst="line">
              <a:avLst/>
            </a:prstGeom>
            <a:noFill/>
            <a:ln w="28575">
              <a:solidFill>
                <a:schemeClr val="tx1"/>
              </a:solidFill>
              <a:round/>
              <a:headEnd/>
              <a:tailEnd/>
            </a:ln>
          </p:spPr>
          <p:txBody>
            <a:bodyPr wrap="none" anchor="ctr"/>
            <a:lstStyle/>
            <a:p>
              <a:endParaRPr lang="zh-CN" altLang="en-US" i="0"/>
            </a:p>
          </p:txBody>
        </p:sp>
        <p:sp>
          <p:nvSpPr>
            <p:cNvPr id="74850" name="Text Box 8"/>
            <p:cNvSpPr txBox="1">
              <a:spLocks noChangeArrowheads="1"/>
            </p:cNvSpPr>
            <p:nvPr/>
          </p:nvSpPr>
          <p:spPr bwMode="auto">
            <a:xfrm>
              <a:off x="36"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1779" name="Oval 9"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80" name="Oval 10"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grpSp>
      <p:sp>
        <p:nvSpPr>
          <p:cNvPr id="74759" name="Text Box 16"/>
          <p:cNvSpPr txBox="1">
            <a:spLocks noChangeArrowheads="1"/>
          </p:cNvSpPr>
          <p:nvPr/>
        </p:nvSpPr>
        <p:spPr bwMode="auto">
          <a:xfrm>
            <a:off x="1238280" y="3889381"/>
            <a:ext cx="7620000" cy="396875"/>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000" i="0" dirty="0">
                <a:latin typeface="Times New Roman" pitchFamily="18" charset="0"/>
                <a:ea typeface="隶书" pitchFamily="49" charset="-122"/>
              </a:rPr>
              <a:t>原图                     　　　　 </a:t>
            </a:r>
            <a:r>
              <a:rPr lang="zh-CN" altLang="en-US" sz="2000" b="1" i="0" dirty="0">
                <a:latin typeface="Times New Roman" pitchFamily="18" charset="0"/>
              </a:rPr>
              <a:t>(</a:t>
            </a:r>
            <a:r>
              <a:rPr lang="en-US" altLang="zh-CN" sz="2000" b="1" i="0" dirty="0">
                <a:latin typeface="Times New Roman" pitchFamily="18" charset="0"/>
              </a:rPr>
              <a:t>a)                     　 　　　   (b)</a:t>
            </a:r>
            <a:endParaRPr lang="en-US" altLang="zh-CN" sz="2000" i="0" dirty="0">
              <a:latin typeface="Times New Roman" pitchFamily="18" charset="0"/>
            </a:endParaRPr>
          </a:p>
        </p:txBody>
      </p:sp>
      <p:sp>
        <p:nvSpPr>
          <p:cNvPr id="74760" name="Text Box 17"/>
          <p:cNvSpPr txBox="1">
            <a:spLocks noChangeArrowheads="1"/>
          </p:cNvSpPr>
          <p:nvPr/>
        </p:nvSpPr>
        <p:spPr bwMode="auto">
          <a:xfrm>
            <a:off x="1395442" y="6103959"/>
            <a:ext cx="7391400" cy="396875"/>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000" b="1" i="0">
                <a:latin typeface="Times New Roman" pitchFamily="18" charset="0"/>
              </a:rPr>
              <a:t>(</a:t>
            </a:r>
            <a:r>
              <a:rPr lang="en-US" altLang="zh-CN" sz="2000" b="1" i="0">
                <a:latin typeface="Times New Roman" pitchFamily="18" charset="0"/>
              </a:rPr>
              <a:t>c)                       　　　　　 (d)            　　　　         (e) (f)</a:t>
            </a:r>
            <a:endParaRPr lang="en-US" altLang="zh-CN" sz="2000" i="0">
              <a:latin typeface="Times New Roman" pitchFamily="18" charset="0"/>
            </a:endParaRPr>
          </a:p>
        </p:txBody>
      </p:sp>
      <p:grpSp>
        <p:nvGrpSpPr>
          <p:cNvPr id="3" name="Group 18"/>
          <p:cNvGrpSpPr>
            <a:grpSpLocks/>
          </p:cNvGrpSpPr>
          <p:nvPr/>
        </p:nvGrpSpPr>
        <p:grpSpPr bwMode="auto">
          <a:xfrm>
            <a:off x="6424642" y="4419621"/>
            <a:ext cx="2130425" cy="1801813"/>
            <a:chOff x="0" y="0"/>
            <a:chExt cx="1342" cy="1135"/>
          </a:xfrm>
        </p:grpSpPr>
        <p:sp>
          <p:nvSpPr>
            <p:cNvPr id="74830" name="Line 19"/>
            <p:cNvSpPr>
              <a:spLocks noChangeShapeType="1"/>
            </p:cNvSpPr>
            <p:nvPr/>
          </p:nvSpPr>
          <p:spPr bwMode="auto">
            <a:xfrm>
              <a:off x="957" y="155"/>
              <a:ext cx="221" cy="311"/>
            </a:xfrm>
            <a:prstGeom prst="line">
              <a:avLst/>
            </a:prstGeom>
            <a:noFill/>
            <a:ln w="28575">
              <a:solidFill>
                <a:schemeClr val="tx1"/>
              </a:solidFill>
              <a:round/>
              <a:headEnd/>
              <a:tailEnd/>
            </a:ln>
          </p:spPr>
          <p:txBody>
            <a:bodyPr wrap="none" anchor="ctr"/>
            <a:lstStyle/>
            <a:p>
              <a:endParaRPr lang="zh-CN" altLang="en-US" i="0"/>
            </a:p>
          </p:txBody>
        </p:sp>
        <p:sp>
          <p:nvSpPr>
            <p:cNvPr id="74831" name="Line 20"/>
            <p:cNvSpPr>
              <a:spLocks noChangeShapeType="1"/>
            </p:cNvSpPr>
            <p:nvPr/>
          </p:nvSpPr>
          <p:spPr bwMode="auto">
            <a:xfrm>
              <a:off x="405" y="871"/>
              <a:ext cx="552" cy="0"/>
            </a:xfrm>
            <a:prstGeom prst="line">
              <a:avLst/>
            </a:prstGeom>
            <a:noFill/>
            <a:ln w="28575">
              <a:solidFill>
                <a:schemeClr val="tx1"/>
              </a:solidFill>
              <a:round/>
              <a:headEnd/>
              <a:tailEnd/>
            </a:ln>
          </p:spPr>
          <p:txBody>
            <a:bodyPr wrap="none" anchor="ctr"/>
            <a:lstStyle/>
            <a:p>
              <a:endParaRPr lang="zh-CN" altLang="en-US" i="0"/>
            </a:p>
          </p:txBody>
        </p:sp>
        <p:sp>
          <p:nvSpPr>
            <p:cNvPr id="74832" name="Line 21"/>
            <p:cNvSpPr>
              <a:spLocks noChangeShapeType="1"/>
            </p:cNvSpPr>
            <p:nvPr/>
          </p:nvSpPr>
          <p:spPr bwMode="auto">
            <a:xfrm flipH="1">
              <a:off x="957" y="528"/>
              <a:ext cx="221" cy="343"/>
            </a:xfrm>
            <a:prstGeom prst="line">
              <a:avLst/>
            </a:prstGeom>
            <a:noFill/>
            <a:ln w="28575">
              <a:solidFill>
                <a:schemeClr val="tx1"/>
              </a:solidFill>
              <a:round/>
              <a:headEnd/>
              <a:tailEnd/>
            </a:ln>
          </p:spPr>
          <p:txBody>
            <a:bodyPr wrap="none" anchor="ctr"/>
            <a:lstStyle/>
            <a:p>
              <a:endParaRPr lang="zh-CN" altLang="en-US" i="0"/>
            </a:p>
          </p:txBody>
        </p:sp>
        <p:sp>
          <p:nvSpPr>
            <p:cNvPr id="74833" name="Line 22"/>
            <p:cNvSpPr>
              <a:spLocks noChangeShapeType="1"/>
            </p:cNvSpPr>
            <p:nvPr/>
          </p:nvSpPr>
          <p:spPr bwMode="auto">
            <a:xfrm flipV="1">
              <a:off x="662" y="93"/>
              <a:ext cx="258" cy="404"/>
            </a:xfrm>
            <a:prstGeom prst="line">
              <a:avLst/>
            </a:prstGeom>
            <a:noFill/>
            <a:ln w="28575">
              <a:solidFill>
                <a:schemeClr val="tx1"/>
              </a:solidFill>
              <a:round/>
              <a:headEnd/>
              <a:tailEnd/>
            </a:ln>
          </p:spPr>
          <p:txBody>
            <a:bodyPr wrap="none" anchor="ctr"/>
            <a:lstStyle/>
            <a:p>
              <a:endParaRPr lang="zh-CN" altLang="en-US" i="0"/>
            </a:p>
          </p:txBody>
        </p:sp>
        <p:sp>
          <p:nvSpPr>
            <p:cNvPr id="74834" name="Line 23"/>
            <p:cNvSpPr>
              <a:spLocks noChangeShapeType="1"/>
            </p:cNvSpPr>
            <p:nvPr/>
          </p:nvSpPr>
          <p:spPr bwMode="auto">
            <a:xfrm>
              <a:off x="147" y="528"/>
              <a:ext cx="221" cy="343"/>
            </a:xfrm>
            <a:prstGeom prst="line">
              <a:avLst/>
            </a:prstGeom>
            <a:noFill/>
            <a:ln w="28575">
              <a:solidFill>
                <a:schemeClr val="tx1"/>
              </a:solidFill>
              <a:round/>
              <a:headEnd/>
              <a:tailEnd/>
            </a:ln>
          </p:spPr>
          <p:txBody>
            <a:bodyPr wrap="none" anchor="ctr"/>
            <a:lstStyle/>
            <a:p>
              <a:endParaRPr lang="zh-CN" altLang="en-US" i="0"/>
            </a:p>
          </p:txBody>
        </p:sp>
        <p:sp>
          <p:nvSpPr>
            <p:cNvPr id="74835" name="Line 24"/>
            <p:cNvSpPr>
              <a:spLocks noChangeShapeType="1"/>
            </p:cNvSpPr>
            <p:nvPr/>
          </p:nvSpPr>
          <p:spPr bwMode="auto">
            <a:xfrm flipH="1">
              <a:off x="110" y="124"/>
              <a:ext cx="221" cy="342"/>
            </a:xfrm>
            <a:prstGeom prst="line">
              <a:avLst/>
            </a:prstGeom>
            <a:noFill/>
            <a:ln w="28575">
              <a:solidFill>
                <a:schemeClr val="tx1"/>
              </a:solidFill>
              <a:round/>
              <a:headEnd/>
              <a:tailEnd/>
            </a:ln>
          </p:spPr>
          <p:txBody>
            <a:bodyPr wrap="none" anchor="ctr"/>
            <a:lstStyle/>
            <a:p>
              <a:endParaRPr lang="zh-CN" altLang="en-US" i="0"/>
            </a:p>
          </p:txBody>
        </p:sp>
        <p:sp>
          <p:nvSpPr>
            <p:cNvPr id="71764" name="Oval 25" descr="羊皮纸"/>
            <p:cNvSpPr>
              <a:spLocks noChangeArrowheads="1"/>
            </p:cNvSpPr>
            <p:nvPr/>
          </p:nvSpPr>
          <p:spPr bwMode="auto">
            <a:xfrm>
              <a:off x="0" y="404"/>
              <a:ext cx="220"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65" name="Oval 26" descr="羊皮纸"/>
            <p:cNvSpPr>
              <a:spLocks noChangeArrowheads="1"/>
            </p:cNvSpPr>
            <p:nvPr/>
          </p:nvSpPr>
          <p:spPr bwMode="auto">
            <a:xfrm>
              <a:off x="257" y="0"/>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66" name="Oval 27" descr="羊皮纸"/>
            <p:cNvSpPr>
              <a:spLocks noChangeArrowheads="1"/>
            </p:cNvSpPr>
            <p:nvPr/>
          </p:nvSpPr>
          <p:spPr bwMode="auto">
            <a:xfrm>
              <a:off x="257" y="777"/>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1767" name="Oval 28" descr="羊皮纸"/>
            <p:cNvSpPr>
              <a:spLocks noChangeArrowheads="1"/>
            </p:cNvSpPr>
            <p:nvPr/>
          </p:nvSpPr>
          <p:spPr bwMode="auto">
            <a:xfrm>
              <a:off x="552" y="40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1768" name="Oval 29" descr="羊皮纸"/>
            <p:cNvSpPr>
              <a:spLocks noChangeArrowheads="1"/>
            </p:cNvSpPr>
            <p:nvPr/>
          </p:nvSpPr>
          <p:spPr bwMode="auto">
            <a:xfrm>
              <a:off x="810" y="0"/>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1769" name="Oval 30" descr="羊皮纸"/>
            <p:cNvSpPr>
              <a:spLocks noChangeArrowheads="1"/>
            </p:cNvSpPr>
            <p:nvPr/>
          </p:nvSpPr>
          <p:spPr bwMode="auto">
            <a:xfrm flipH="1">
              <a:off x="1104" y="40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74842" name="Text Box 31"/>
            <p:cNvSpPr txBox="1">
              <a:spLocks noChangeArrowheads="1"/>
            </p:cNvSpPr>
            <p:nvPr/>
          </p:nvSpPr>
          <p:spPr bwMode="auto">
            <a:xfrm>
              <a:off x="1"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4843" name="Text Box 32"/>
            <p:cNvSpPr txBox="1">
              <a:spLocks noChangeArrowheads="1"/>
            </p:cNvSpPr>
            <p:nvPr/>
          </p:nvSpPr>
          <p:spPr bwMode="auto">
            <a:xfrm>
              <a:off x="1" y="66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sp>
          <p:nvSpPr>
            <p:cNvPr id="74844" name="Text Box 33"/>
            <p:cNvSpPr txBox="1">
              <a:spLocks noChangeArrowheads="1"/>
            </p:cNvSpPr>
            <p:nvPr/>
          </p:nvSpPr>
          <p:spPr bwMode="auto">
            <a:xfrm>
              <a:off x="517" y="202"/>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14</a:t>
              </a:r>
              <a:endParaRPr lang="zh-CN" altLang="en-US" sz="2000" i="0">
                <a:solidFill>
                  <a:schemeClr val="hlink"/>
                </a:solidFill>
                <a:latin typeface="Times New Roman" pitchFamily="18" charset="0"/>
              </a:endParaRPr>
            </a:p>
          </p:txBody>
        </p:sp>
        <p:sp>
          <p:nvSpPr>
            <p:cNvPr id="74845" name="Text Box 34"/>
            <p:cNvSpPr txBox="1">
              <a:spLocks noChangeArrowheads="1"/>
            </p:cNvSpPr>
            <p:nvPr/>
          </p:nvSpPr>
          <p:spPr bwMode="auto">
            <a:xfrm>
              <a:off x="517" y="885"/>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22</a:t>
              </a:r>
              <a:endParaRPr lang="zh-CN" altLang="en-US" sz="2000" i="0">
                <a:solidFill>
                  <a:schemeClr val="hlink"/>
                </a:solidFill>
                <a:latin typeface="Times New Roman" pitchFamily="18" charset="0"/>
              </a:endParaRPr>
            </a:p>
          </p:txBody>
        </p:sp>
        <p:sp>
          <p:nvSpPr>
            <p:cNvPr id="74846" name="Text Box 35"/>
            <p:cNvSpPr txBox="1">
              <a:spLocks noChangeArrowheads="1"/>
            </p:cNvSpPr>
            <p:nvPr/>
          </p:nvSpPr>
          <p:spPr bwMode="auto">
            <a:xfrm>
              <a:off x="1066" y="202"/>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16</a:t>
              </a:r>
              <a:endParaRPr lang="zh-CN" altLang="en-US" sz="2000" i="0">
                <a:solidFill>
                  <a:schemeClr val="hlink"/>
                </a:solidFill>
                <a:latin typeface="Times New Roman" pitchFamily="18" charset="0"/>
              </a:endParaRPr>
            </a:p>
          </p:txBody>
        </p:sp>
        <p:sp>
          <p:nvSpPr>
            <p:cNvPr id="74847" name="Text Box 36"/>
            <p:cNvSpPr txBox="1">
              <a:spLocks noChangeArrowheads="1"/>
            </p:cNvSpPr>
            <p:nvPr/>
          </p:nvSpPr>
          <p:spPr bwMode="auto">
            <a:xfrm>
              <a:off x="1064" y="66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12</a:t>
              </a:r>
              <a:endParaRPr lang="zh-CN" altLang="en-US" sz="2000" i="0">
                <a:solidFill>
                  <a:schemeClr val="hlink"/>
                </a:solidFill>
                <a:latin typeface="Times New Roman" pitchFamily="18" charset="0"/>
              </a:endParaRPr>
            </a:p>
          </p:txBody>
        </p:sp>
        <p:sp>
          <p:nvSpPr>
            <p:cNvPr id="71776" name="Oval 37" descr="羊皮纸"/>
            <p:cNvSpPr>
              <a:spLocks noChangeArrowheads="1"/>
            </p:cNvSpPr>
            <p:nvPr/>
          </p:nvSpPr>
          <p:spPr bwMode="auto">
            <a:xfrm>
              <a:off x="846" y="777"/>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grpSp>
      <p:grpSp>
        <p:nvGrpSpPr>
          <p:cNvPr id="4" name="Group 38"/>
          <p:cNvGrpSpPr>
            <a:grpSpLocks/>
          </p:cNvGrpSpPr>
          <p:nvPr/>
        </p:nvGrpSpPr>
        <p:grpSpPr bwMode="auto">
          <a:xfrm>
            <a:off x="6424642" y="2300278"/>
            <a:ext cx="760413" cy="1531938"/>
            <a:chOff x="0" y="0"/>
            <a:chExt cx="479" cy="965"/>
          </a:xfrm>
        </p:grpSpPr>
        <p:sp>
          <p:nvSpPr>
            <p:cNvPr id="74819" name="Line 39"/>
            <p:cNvSpPr>
              <a:spLocks noChangeShapeType="1"/>
            </p:cNvSpPr>
            <p:nvPr/>
          </p:nvSpPr>
          <p:spPr bwMode="auto">
            <a:xfrm>
              <a:off x="111" y="498"/>
              <a:ext cx="258" cy="342"/>
            </a:xfrm>
            <a:prstGeom prst="line">
              <a:avLst/>
            </a:prstGeom>
            <a:noFill/>
            <a:ln w="28575">
              <a:solidFill>
                <a:schemeClr val="tx1"/>
              </a:solidFill>
              <a:round/>
              <a:headEnd/>
              <a:tailEnd/>
            </a:ln>
          </p:spPr>
          <p:txBody>
            <a:bodyPr wrap="none" anchor="ctr"/>
            <a:lstStyle/>
            <a:p>
              <a:endParaRPr lang="zh-CN" altLang="en-US" i="0"/>
            </a:p>
          </p:txBody>
        </p:sp>
        <p:sp>
          <p:nvSpPr>
            <p:cNvPr id="74820" name="Line 40"/>
            <p:cNvSpPr>
              <a:spLocks noChangeShapeType="1"/>
            </p:cNvSpPr>
            <p:nvPr/>
          </p:nvSpPr>
          <p:spPr bwMode="auto">
            <a:xfrm flipV="1">
              <a:off x="111" y="94"/>
              <a:ext cx="258" cy="404"/>
            </a:xfrm>
            <a:prstGeom prst="line">
              <a:avLst/>
            </a:prstGeom>
            <a:noFill/>
            <a:ln w="28575">
              <a:solidFill>
                <a:schemeClr val="tx1"/>
              </a:solidFill>
              <a:round/>
              <a:headEnd/>
              <a:tailEnd/>
            </a:ln>
          </p:spPr>
          <p:txBody>
            <a:bodyPr wrap="none" anchor="ctr"/>
            <a:lstStyle/>
            <a:p>
              <a:endParaRPr lang="zh-CN" altLang="en-US" i="0"/>
            </a:p>
          </p:txBody>
        </p:sp>
        <p:sp>
          <p:nvSpPr>
            <p:cNvPr id="71749" name="Oval 41" descr="羊皮纸"/>
            <p:cNvSpPr>
              <a:spLocks noChangeArrowheads="1"/>
            </p:cNvSpPr>
            <p:nvPr/>
          </p:nvSpPr>
          <p:spPr bwMode="auto">
            <a:xfrm>
              <a:off x="1" y="405"/>
              <a:ext cx="220"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50" name="Oval 42"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51" name="Oval 43"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4828" name="Text Box 48"/>
            <p:cNvSpPr txBox="1">
              <a:spLocks noChangeArrowheads="1"/>
            </p:cNvSpPr>
            <p:nvPr/>
          </p:nvSpPr>
          <p:spPr bwMode="auto">
            <a:xfrm>
              <a:off x="2"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4829" name="Text Box 49"/>
            <p:cNvSpPr txBox="1">
              <a:spLocks noChangeArrowheads="1"/>
            </p:cNvSpPr>
            <p:nvPr/>
          </p:nvSpPr>
          <p:spPr bwMode="auto">
            <a:xfrm>
              <a:off x="0" y="66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grpSp>
      <p:grpSp>
        <p:nvGrpSpPr>
          <p:cNvPr id="5" name="Group 50"/>
          <p:cNvGrpSpPr>
            <a:grpSpLocks/>
          </p:cNvGrpSpPr>
          <p:nvPr/>
        </p:nvGrpSpPr>
        <p:grpSpPr bwMode="auto">
          <a:xfrm>
            <a:off x="633442" y="4419621"/>
            <a:ext cx="1636713" cy="1793875"/>
            <a:chOff x="0" y="0"/>
            <a:chExt cx="1031" cy="1130"/>
          </a:xfrm>
        </p:grpSpPr>
        <p:sp>
          <p:nvSpPr>
            <p:cNvPr id="74806" name="Line 51"/>
            <p:cNvSpPr>
              <a:spLocks noChangeShapeType="1"/>
            </p:cNvSpPr>
            <p:nvPr/>
          </p:nvSpPr>
          <p:spPr bwMode="auto">
            <a:xfrm>
              <a:off x="110" y="497"/>
              <a:ext cx="258" cy="343"/>
            </a:xfrm>
            <a:prstGeom prst="line">
              <a:avLst/>
            </a:prstGeom>
            <a:noFill/>
            <a:ln w="28575">
              <a:solidFill>
                <a:schemeClr val="tx1"/>
              </a:solidFill>
              <a:round/>
              <a:headEnd/>
              <a:tailEnd/>
            </a:ln>
          </p:spPr>
          <p:txBody>
            <a:bodyPr wrap="none" anchor="ctr"/>
            <a:lstStyle/>
            <a:p>
              <a:endParaRPr lang="zh-CN" altLang="en-US" i="0"/>
            </a:p>
          </p:txBody>
        </p:sp>
        <p:sp>
          <p:nvSpPr>
            <p:cNvPr id="74807" name="Text Box 52"/>
            <p:cNvSpPr txBox="1">
              <a:spLocks noChangeArrowheads="1"/>
            </p:cNvSpPr>
            <p:nvPr/>
          </p:nvSpPr>
          <p:spPr bwMode="auto">
            <a:xfrm>
              <a:off x="0" y="66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sp>
          <p:nvSpPr>
            <p:cNvPr id="74808" name="Line 53"/>
            <p:cNvSpPr>
              <a:spLocks noChangeShapeType="1"/>
            </p:cNvSpPr>
            <p:nvPr/>
          </p:nvSpPr>
          <p:spPr bwMode="auto">
            <a:xfrm flipH="1">
              <a:off x="110" y="124"/>
              <a:ext cx="221" cy="342"/>
            </a:xfrm>
            <a:prstGeom prst="line">
              <a:avLst/>
            </a:prstGeom>
            <a:noFill/>
            <a:ln w="28575">
              <a:solidFill>
                <a:schemeClr val="tx1"/>
              </a:solidFill>
              <a:round/>
              <a:headEnd/>
              <a:tailEnd/>
            </a:ln>
          </p:spPr>
          <p:txBody>
            <a:bodyPr wrap="none" anchor="ctr"/>
            <a:lstStyle/>
            <a:p>
              <a:endParaRPr lang="zh-CN" altLang="en-US" i="0"/>
            </a:p>
          </p:txBody>
        </p:sp>
        <p:sp>
          <p:nvSpPr>
            <p:cNvPr id="71737" name="Oval 54" descr="羊皮纸"/>
            <p:cNvSpPr>
              <a:spLocks noChangeArrowheads="1"/>
            </p:cNvSpPr>
            <p:nvPr/>
          </p:nvSpPr>
          <p:spPr bwMode="auto">
            <a:xfrm>
              <a:off x="0" y="40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38" name="Oval 55" descr="羊皮纸"/>
            <p:cNvSpPr>
              <a:spLocks noChangeArrowheads="1"/>
            </p:cNvSpPr>
            <p:nvPr/>
          </p:nvSpPr>
          <p:spPr bwMode="auto">
            <a:xfrm>
              <a:off x="258" y="0"/>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39" name="Oval 56" descr="羊皮纸"/>
            <p:cNvSpPr>
              <a:spLocks noChangeArrowheads="1"/>
            </p:cNvSpPr>
            <p:nvPr/>
          </p:nvSpPr>
          <p:spPr bwMode="auto">
            <a:xfrm>
              <a:off x="258" y="777"/>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1742" name="Oval 59" descr="羊皮纸"/>
            <p:cNvSpPr>
              <a:spLocks noChangeArrowheads="1"/>
            </p:cNvSpPr>
            <p:nvPr/>
          </p:nvSpPr>
          <p:spPr bwMode="auto">
            <a:xfrm>
              <a:off x="810" y="777"/>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4816" name="Text Box 61"/>
            <p:cNvSpPr txBox="1">
              <a:spLocks noChangeArrowheads="1"/>
            </p:cNvSpPr>
            <p:nvPr/>
          </p:nvSpPr>
          <p:spPr bwMode="auto">
            <a:xfrm>
              <a:off x="0"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4817" name="Line 62"/>
            <p:cNvSpPr>
              <a:spLocks noChangeShapeType="1"/>
            </p:cNvSpPr>
            <p:nvPr/>
          </p:nvSpPr>
          <p:spPr bwMode="auto">
            <a:xfrm>
              <a:off x="479" y="871"/>
              <a:ext cx="331" cy="0"/>
            </a:xfrm>
            <a:prstGeom prst="line">
              <a:avLst/>
            </a:prstGeom>
            <a:noFill/>
            <a:ln w="28575">
              <a:solidFill>
                <a:schemeClr val="tx1"/>
              </a:solidFill>
              <a:round/>
              <a:headEnd/>
              <a:tailEnd/>
            </a:ln>
          </p:spPr>
          <p:txBody>
            <a:bodyPr wrap="none" anchor="ctr"/>
            <a:lstStyle/>
            <a:p>
              <a:endParaRPr lang="zh-CN" altLang="en-US" i="0"/>
            </a:p>
          </p:txBody>
        </p:sp>
        <p:sp>
          <p:nvSpPr>
            <p:cNvPr id="74818" name="Text Box 63"/>
            <p:cNvSpPr txBox="1">
              <a:spLocks noChangeArrowheads="1"/>
            </p:cNvSpPr>
            <p:nvPr/>
          </p:nvSpPr>
          <p:spPr bwMode="auto">
            <a:xfrm>
              <a:off x="515" y="88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22</a:t>
              </a:r>
              <a:endParaRPr lang="zh-CN" altLang="en-US" sz="2000" i="0">
                <a:solidFill>
                  <a:schemeClr val="hlink"/>
                </a:solidFill>
                <a:latin typeface="Times New Roman" pitchFamily="18" charset="0"/>
              </a:endParaRPr>
            </a:p>
          </p:txBody>
        </p:sp>
      </p:grpSp>
      <p:grpSp>
        <p:nvGrpSpPr>
          <p:cNvPr id="6" name="Group 64"/>
          <p:cNvGrpSpPr>
            <a:grpSpLocks/>
          </p:cNvGrpSpPr>
          <p:nvPr/>
        </p:nvGrpSpPr>
        <p:grpSpPr bwMode="auto">
          <a:xfrm>
            <a:off x="3538567" y="4459309"/>
            <a:ext cx="2130425" cy="1801812"/>
            <a:chOff x="0" y="0"/>
            <a:chExt cx="1342" cy="1135"/>
          </a:xfrm>
        </p:grpSpPr>
        <p:sp>
          <p:nvSpPr>
            <p:cNvPr id="74791" name="Line 65"/>
            <p:cNvSpPr>
              <a:spLocks noChangeShapeType="1"/>
            </p:cNvSpPr>
            <p:nvPr/>
          </p:nvSpPr>
          <p:spPr bwMode="auto">
            <a:xfrm>
              <a:off x="112" y="497"/>
              <a:ext cx="257" cy="343"/>
            </a:xfrm>
            <a:prstGeom prst="line">
              <a:avLst/>
            </a:prstGeom>
            <a:noFill/>
            <a:ln w="28575">
              <a:solidFill>
                <a:schemeClr val="tx1"/>
              </a:solidFill>
              <a:round/>
              <a:headEnd/>
              <a:tailEnd/>
            </a:ln>
          </p:spPr>
          <p:txBody>
            <a:bodyPr wrap="none" anchor="ctr"/>
            <a:lstStyle/>
            <a:p>
              <a:endParaRPr lang="zh-CN" altLang="en-US" i="0"/>
            </a:p>
          </p:txBody>
        </p:sp>
        <p:sp>
          <p:nvSpPr>
            <p:cNvPr id="74792" name="Text Box 66"/>
            <p:cNvSpPr txBox="1">
              <a:spLocks noChangeArrowheads="1"/>
            </p:cNvSpPr>
            <p:nvPr/>
          </p:nvSpPr>
          <p:spPr bwMode="auto">
            <a:xfrm>
              <a:off x="0" y="66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sp>
          <p:nvSpPr>
            <p:cNvPr id="74793" name="Line 67"/>
            <p:cNvSpPr>
              <a:spLocks noChangeShapeType="1"/>
            </p:cNvSpPr>
            <p:nvPr/>
          </p:nvSpPr>
          <p:spPr bwMode="auto">
            <a:xfrm flipH="1">
              <a:off x="959" y="528"/>
              <a:ext cx="221" cy="312"/>
            </a:xfrm>
            <a:prstGeom prst="line">
              <a:avLst/>
            </a:prstGeom>
            <a:noFill/>
            <a:ln w="28575">
              <a:solidFill>
                <a:schemeClr val="tx1"/>
              </a:solidFill>
              <a:round/>
              <a:headEnd/>
              <a:tailEnd/>
            </a:ln>
          </p:spPr>
          <p:txBody>
            <a:bodyPr wrap="none" anchor="ctr"/>
            <a:lstStyle/>
            <a:p>
              <a:endParaRPr lang="zh-CN" altLang="en-US" i="0"/>
            </a:p>
          </p:txBody>
        </p:sp>
        <p:sp>
          <p:nvSpPr>
            <p:cNvPr id="74794" name="Line 68"/>
            <p:cNvSpPr>
              <a:spLocks noChangeShapeType="1"/>
            </p:cNvSpPr>
            <p:nvPr/>
          </p:nvSpPr>
          <p:spPr bwMode="auto">
            <a:xfrm flipH="1">
              <a:off x="112" y="124"/>
              <a:ext cx="221" cy="342"/>
            </a:xfrm>
            <a:prstGeom prst="line">
              <a:avLst/>
            </a:prstGeom>
            <a:noFill/>
            <a:ln w="28575">
              <a:solidFill>
                <a:schemeClr val="tx1"/>
              </a:solidFill>
              <a:round/>
              <a:headEnd/>
              <a:tailEnd/>
            </a:ln>
          </p:spPr>
          <p:txBody>
            <a:bodyPr wrap="none" anchor="ctr"/>
            <a:lstStyle/>
            <a:p>
              <a:endParaRPr lang="zh-CN" altLang="en-US" i="0"/>
            </a:p>
          </p:txBody>
        </p:sp>
        <p:sp>
          <p:nvSpPr>
            <p:cNvPr id="71723" name="Oval 69" descr="羊皮纸"/>
            <p:cNvSpPr>
              <a:spLocks noChangeArrowheads="1"/>
            </p:cNvSpPr>
            <p:nvPr/>
          </p:nvSpPr>
          <p:spPr bwMode="auto">
            <a:xfrm>
              <a:off x="1" y="40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24" name="Oval 70" descr="羊皮纸"/>
            <p:cNvSpPr>
              <a:spLocks noChangeArrowheads="1"/>
            </p:cNvSpPr>
            <p:nvPr/>
          </p:nvSpPr>
          <p:spPr bwMode="auto">
            <a:xfrm>
              <a:off x="259" y="0"/>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25" name="Oval 71" descr="羊皮纸"/>
            <p:cNvSpPr>
              <a:spLocks noChangeArrowheads="1"/>
            </p:cNvSpPr>
            <p:nvPr/>
          </p:nvSpPr>
          <p:spPr bwMode="auto">
            <a:xfrm>
              <a:off x="259" y="777"/>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1728" name="Oval 74" descr="羊皮纸"/>
            <p:cNvSpPr>
              <a:spLocks noChangeArrowheads="1"/>
            </p:cNvSpPr>
            <p:nvPr/>
          </p:nvSpPr>
          <p:spPr bwMode="auto">
            <a:xfrm>
              <a:off x="811" y="777"/>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1729" name="Oval 75" descr="羊皮纸"/>
            <p:cNvSpPr>
              <a:spLocks noChangeArrowheads="1"/>
            </p:cNvSpPr>
            <p:nvPr/>
          </p:nvSpPr>
          <p:spPr bwMode="auto">
            <a:xfrm flipH="1">
              <a:off x="1106" y="40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74802" name="Text Box 76"/>
            <p:cNvSpPr txBox="1">
              <a:spLocks noChangeArrowheads="1"/>
            </p:cNvSpPr>
            <p:nvPr/>
          </p:nvSpPr>
          <p:spPr bwMode="auto">
            <a:xfrm>
              <a:off x="0"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4803" name="Text Box 77"/>
            <p:cNvSpPr txBox="1">
              <a:spLocks noChangeArrowheads="1"/>
            </p:cNvSpPr>
            <p:nvPr/>
          </p:nvSpPr>
          <p:spPr bwMode="auto">
            <a:xfrm>
              <a:off x="517" y="885"/>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22</a:t>
              </a:r>
              <a:endParaRPr lang="zh-CN" altLang="en-US" sz="2000" i="0">
                <a:solidFill>
                  <a:schemeClr val="hlink"/>
                </a:solidFill>
                <a:latin typeface="Times New Roman" pitchFamily="18" charset="0"/>
              </a:endParaRPr>
            </a:p>
          </p:txBody>
        </p:sp>
        <p:sp>
          <p:nvSpPr>
            <p:cNvPr id="74804" name="Text Box 78"/>
            <p:cNvSpPr txBox="1">
              <a:spLocks noChangeArrowheads="1"/>
            </p:cNvSpPr>
            <p:nvPr/>
          </p:nvSpPr>
          <p:spPr bwMode="auto">
            <a:xfrm>
              <a:off x="1066" y="66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12</a:t>
              </a:r>
              <a:endParaRPr lang="zh-CN" altLang="en-US" sz="2000" i="0">
                <a:solidFill>
                  <a:schemeClr val="hlink"/>
                </a:solidFill>
                <a:latin typeface="Times New Roman" pitchFamily="18" charset="0"/>
              </a:endParaRPr>
            </a:p>
          </p:txBody>
        </p:sp>
        <p:sp>
          <p:nvSpPr>
            <p:cNvPr id="74805" name="Line 79"/>
            <p:cNvSpPr>
              <a:spLocks noChangeShapeType="1"/>
            </p:cNvSpPr>
            <p:nvPr/>
          </p:nvSpPr>
          <p:spPr bwMode="auto">
            <a:xfrm>
              <a:off x="480" y="871"/>
              <a:ext cx="331" cy="0"/>
            </a:xfrm>
            <a:prstGeom prst="line">
              <a:avLst/>
            </a:prstGeom>
            <a:noFill/>
            <a:ln w="28575">
              <a:solidFill>
                <a:schemeClr val="tx1"/>
              </a:solidFill>
              <a:round/>
              <a:headEnd/>
              <a:tailEnd/>
            </a:ln>
          </p:spPr>
          <p:txBody>
            <a:bodyPr wrap="none" anchor="ctr"/>
            <a:lstStyle/>
            <a:p>
              <a:endParaRPr lang="zh-CN" altLang="en-US" i="0"/>
            </a:p>
          </p:txBody>
        </p:sp>
      </p:grpSp>
      <p:grpSp>
        <p:nvGrpSpPr>
          <p:cNvPr id="7" name="Group 80"/>
          <p:cNvGrpSpPr>
            <a:grpSpLocks/>
          </p:cNvGrpSpPr>
          <p:nvPr/>
        </p:nvGrpSpPr>
        <p:grpSpPr bwMode="auto">
          <a:xfrm>
            <a:off x="712312" y="2049447"/>
            <a:ext cx="2132013" cy="2033588"/>
            <a:chOff x="0" y="0"/>
            <a:chExt cx="1343" cy="1281"/>
          </a:xfrm>
        </p:grpSpPr>
        <p:sp>
          <p:nvSpPr>
            <p:cNvPr id="74766" name="Text Box 81"/>
            <p:cNvSpPr txBox="1">
              <a:spLocks noChangeArrowheads="1"/>
            </p:cNvSpPr>
            <p:nvPr/>
          </p:nvSpPr>
          <p:spPr bwMode="auto">
            <a:xfrm>
              <a:off x="528" y="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28</a:t>
              </a:r>
              <a:endParaRPr lang="zh-CN" altLang="en-US" sz="2000" i="0">
                <a:solidFill>
                  <a:schemeClr val="hlink"/>
                </a:solidFill>
                <a:latin typeface="Times New Roman" pitchFamily="18" charset="0"/>
              </a:endParaRPr>
            </a:p>
          </p:txBody>
        </p:sp>
        <p:grpSp>
          <p:nvGrpSpPr>
            <p:cNvPr id="8" name="Group 82"/>
            <p:cNvGrpSpPr>
              <a:grpSpLocks/>
            </p:cNvGrpSpPr>
            <p:nvPr/>
          </p:nvGrpSpPr>
          <p:grpSpPr bwMode="auto">
            <a:xfrm>
              <a:off x="0" y="144"/>
              <a:ext cx="1343" cy="1137"/>
              <a:chOff x="0" y="0"/>
              <a:chExt cx="1343" cy="1137"/>
            </a:xfrm>
          </p:grpSpPr>
          <p:sp>
            <p:nvSpPr>
              <p:cNvPr id="74768" name="Line 83"/>
              <p:cNvSpPr>
                <a:spLocks noChangeShapeType="1"/>
              </p:cNvSpPr>
              <p:nvPr/>
            </p:nvSpPr>
            <p:spPr bwMode="auto">
              <a:xfrm>
                <a:off x="957" y="156"/>
                <a:ext cx="221" cy="311"/>
              </a:xfrm>
              <a:prstGeom prst="line">
                <a:avLst/>
              </a:prstGeom>
              <a:noFill/>
              <a:ln w="28575">
                <a:solidFill>
                  <a:schemeClr val="tx1"/>
                </a:solidFill>
                <a:round/>
                <a:headEnd/>
                <a:tailEnd/>
              </a:ln>
            </p:spPr>
            <p:txBody>
              <a:bodyPr wrap="none" anchor="ctr"/>
              <a:lstStyle/>
              <a:p>
                <a:endParaRPr lang="zh-CN" altLang="en-US" i="0"/>
              </a:p>
            </p:txBody>
          </p:sp>
          <p:sp>
            <p:nvSpPr>
              <p:cNvPr id="74769" name="Line 84"/>
              <p:cNvSpPr>
                <a:spLocks noChangeShapeType="1"/>
              </p:cNvSpPr>
              <p:nvPr/>
            </p:nvSpPr>
            <p:spPr bwMode="auto">
              <a:xfrm>
                <a:off x="663" y="498"/>
                <a:ext cx="221" cy="311"/>
              </a:xfrm>
              <a:prstGeom prst="line">
                <a:avLst/>
              </a:prstGeom>
              <a:noFill/>
              <a:ln w="28575">
                <a:solidFill>
                  <a:schemeClr val="tx1"/>
                </a:solidFill>
                <a:round/>
                <a:headEnd/>
                <a:tailEnd/>
              </a:ln>
            </p:spPr>
            <p:txBody>
              <a:bodyPr wrap="none" anchor="ctr"/>
              <a:lstStyle/>
              <a:p>
                <a:endParaRPr lang="zh-CN" altLang="en-US" i="0"/>
              </a:p>
            </p:txBody>
          </p:sp>
          <p:sp>
            <p:nvSpPr>
              <p:cNvPr id="74770" name="Line 85"/>
              <p:cNvSpPr>
                <a:spLocks noChangeShapeType="1"/>
              </p:cNvSpPr>
              <p:nvPr/>
            </p:nvSpPr>
            <p:spPr bwMode="auto">
              <a:xfrm>
                <a:off x="110" y="498"/>
                <a:ext cx="258" cy="342"/>
              </a:xfrm>
              <a:prstGeom prst="line">
                <a:avLst/>
              </a:prstGeom>
              <a:noFill/>
              <a:ln w="28575">
                <a:solidFill>
                  <a:schemeClr val="tx1"/>
                </a:solidFill>
                <a:round/>
                <a:headEnd/>
                <a:tailEnd/>
              </a:ln>
            </p:spPr>
            <p:txBody>
              <a:bodyPr wrap="none" anchor="ctr"/>
              <a:lstStyle/>
              <a:p>
                <a:endParaRPr lang="zh-CN" altLang="en-US" i="0"/>
              </a:p>
            </p:txBody>
          </p:sp>
          <p:sp>
            <p:nvSpPr>
              <p:cNvPr id="74771" name="Line 86"/>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74772" name="Line 87"/>
              <p:cNvSpPr>
                <a:spLocks noChangeShapeType="1"/>
              </p:cNvSpPr>
              <p:nvPr/>
            </p:nvSpPr>
            <p:spPr bwMode="auto">
              <a:xfrm>
                <a:off x="479" y="871"/>
                <a:ext cx="331" cy="0"/>
              </a:xfrm>
              <a:prstGeom prst="line">
                <a:avLst/>
              </a:prstGeom>
              <a:noFill/>
              <a:ln w="28575">
                <a:solidFill>
                  <a:schemeClr val="tx1"/>
                </a:solidFill>
                <a:round/>
                <a:headEnd/>
                <a:tailEnd/>
              </a:ln>
            </p:spPr>
            <p:txBody>
              <a:bodyPr wrap="none" anchor="ctr"/>
              <a:lstStyle/>
              <a:p>
                <a:endParaRPr lang="zh-CN" altLang="en-US" i="0"/>
              </a:p>
            </p:txBody>
          </p:sp>
          <p:sp>
            <p:nvSpPr>
              <p:cNvPr id="74773" name="Line 88"/>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74774" name="Line 89"/>
              <p:cNvSpPr>
                <a:spLocks noChangeShapeType="1"/>
              </p:cNvSpPr>
              <p:nvPr/>
            </p:nvSpPr>
            <p:spPr bwMode="auto">
              <a:xfrm flipV="1">
                <a:off x="442" y="94"/>
                <a:ext cx="479" cy="746"/>
              </a:xfrm>
              <a:prstGeom prst="line">
                <a:avLst/>
              </a:prstGeom>
              <a:noFill/>
              <a:ln w="28575">
                <a:solidFill>
                  <a:schemeClr val="tx1"/>
                </a:solidFill>
                <a:round/>
                <a:headEnd/>
                <a:tailEnd/>
              </a:ln>
            </p:spPr>
            <p:txBody>
              <a:bodyPr wrap="none" anchor="ctr"/>
              <a:lstStyle/>
              <a:p>
                <a:endParaRPr lang="zh-CN" altLang="en-US" i="0"/>
              </a:p>
            </p:txBody>
          </p:sp>
          <p:sp>
            <p:nvSpPr>
              <p:cNvPr id="71703" name="Oval 90"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1704" name="Oval 91"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0</a:t>
                </a:r>
                <a:endParaRPr lang="zh-CN" altLang="en-US" sz="2000" i="0">
                  <a:solidFill>
                    <a:schemeClr val="hlink"/>
                  </a:solidFill>
                  <a:latin typeface="Times New Roman" pitchFamily="18" charset="0"/>
                </a:endParaRPr>
              </a:p>
            </p:txBody>
          </p:sp>
          <p:sp>
            <p:nvSpPr>
              <p:cNvPr id="71705" name="Oval 92"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1706" name="Oval 93"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1707" name="Oval 94"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dirty="0">
                    <a:solidFill>
                      <a:schemeClr val="hlink"/>
                    </a:solidFill>
                    <a:latin typeface="Times New Roman" pitchFamily="18" charset="0"/>
                  </a:rPr>
                  <a:t>1</a:t>
                </a:r>
                <a:endParaRPr lang="zh-CN" altLang="en-US" sz="2000" i="0" dirty="0">
                  <a:solidFill>
                    <a:schemeClr val="hlink"/>
                  </a:solidFill>
                  <a:latin typeface="Times New Roman" pitchFamily="18" charset="0"/>
                </a:endParaRPr>
              </a:p>
            </p:txBody>
          </p:sp>
          <p:sp>
            <p:nvSpPr>
              <p:cNvPr id="71708" name="Oval 95"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1709" name="Oval 96"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74782" name="Text Box 97"/>
              <p:cNvSpPr txBox="1">
                <a:spLocks noChangeArrowheads="1"/>
              </p:cNvSpPr>
              <p:nvPr/>
            </p:nvSpPr>
            <p:spPr bwMode="auto">
              <a:xfrm>
                <a:off x="0" y="171"/>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10</a:t>
                </a:r>
                <a:endParaRPr lang="zh-CN" altLang="en-US" sz="2000" i="0">
                  <a:solidFill>
                    <a:schemeClr val="hlink"/>
                  </a:solidFill>
                  <a:latin typeface="Times New Roman" pitchFamily="18" charset="0"/>
                </a:endParaRPr>
              </a:p>
            </p:txBody>
          </p:sp>
          <p:sp>
            <p:nvSpPr>
              <p:cNvPr id="74783" name="Text Box 98"/>
              <p:cNvSpPr txBox="1">
                <a:spLocks noChangeArrowheads="1"/>
              </p:cNvSpPr>
              <p:nvPr/>
            </p:nvSpPr>
            <p:spPr bwMode="auto">
              <a:xfrm>
                <a:off x="0" y="67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25</a:t>
                </a:r>
                <a:endParaRPr lang="zh-CN" altLang="en-US" sz="2000" i="0">
                  <a:solidFill>
                    <a:schemeClr val="hlink"/>
                  </a:solidFill>
                  <a:latin typeface="Times New Roman" pitchFamily="18" charset="0"/>
                </a:endParaRPr>
              </a:p>
            </p:txBody>
          </p:sp>
          <p:sp>
            <p:nvSpPr>
              <p:cNvPr id="74784" name="Text Box 99"/>
              <p:cNvSpPr txBox="1">
                <a:spLocks noChangeArrowheads="1"/>
              </p:cNvSpPr>
              <p:nvPr/>
            </p:nvSpPr>
            <p:spPr bwMode="auto">
              <a:xfrm>
                <a:off x="515" y="20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14</a:t>
                </a:r>
                <a:endParaRPr lang="zh-CN" altLang="en-US" sz="2000" i="0">
                  <a:solidFill>
                    <a:schemeClr val="hlink"/>
                  </a:solidFill>
                  <a:latin typeface="Times New Roman" pitchFamily="18" charset="0"/>
                </a:endParaRPr>
              </a:p>
            </p:txBody>
          </p:sp>
          <p:sp>
            <p:nvSpPr>
              <p:cNvPr id="74785" name="Text Box 100"/>
              <p:cNvSpPr txBox="1">
                <a:spLocks noChangeArrowheads="1"/>
              </p:cNvSpPr>
              <p:nvPr/>
            </p:nvSpPr>
            <p:spPr bwMode="auto">
              <a:xfrm>
                <a:off x="295"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dirty="0">
                    <a:solidFill>
                      <a:schemeClr val="hlink"/>
                    </a:solidFill>
                    <a:latin typeface="Times New Roman" pitchFamily="18" charset="0"/>
                  </a:rPr>
                  <a:t>24</a:t>
                </a:r>
                <a:endParaRPr lang="zh-CN" altLang="en-US" sz="2000" i="0" dirty="0">
                  <a:solidFill>
                    <a:schemeClr val="hlink"/>
                  </a:solidFill>
                  <a:latin typeface="Times New Roman" pitchFamily="18" charset="0"/>
                </a:endParaRPr>
              </a:p>
            </p:txBody>
          </p:sp>
          <p:sp>
            <p:nvSpPr>
              <p:cNvPr id="74786" name="Text Box 101"/>
              <p:cNvSpPr txBox="1">
                <a:spLocks noChangeArrowheads="1"/>
              </p:cNvSpPr>
              <p:nvPr/>
            </p:nvSpPr>
            <p:spPr bwMode="auto">
              <a:xfrm>
                <a:off x="515" y="887"/>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22</a:t>
                </a:r>
                <a:endParaRPr lang="zh-CN" altLang="en-US" sz="2000" i="0">
                  <a:solidFill>
                    <a:schemeClr val="hlink"/>
                  </a:solidFill>
                  <a:latin typeface="Times New Roman" pitchFamily="18" charset="0"/>
                </a:endParaRPr>
              </a:p>
            </p:txBody>
          </p:sp>
          <p:sp>
            <p:nvSpPr>
              <p:cNvPr id="74787" name="Text Box 102"/>
              <p:cNvSpPr txBox="1">
                <a:spLocks noChangeArrowheads="1"/>
              </p:cNvSpPr>
              <p:nvPr/>
            </p:nvSpPr>
            <p:spPr bwMode="auto">
              <a:xfrm>
                <a:off x="1065" y="203"/>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16</a:t>
                </a:r>
                <a:endParaRPr lang="zh-CN" altLang="en-US" sz="2000" i="0">
                  <a:solidFill>
                    <a:schemeClr val="hlink"/>
                  </a:solidFill>
                  <a:latin typeface="Times New Roman" pitchFamily="18" charset="0"/>
                </a:endParaRPr>
              </a:p>
            </p:txBody>
          </p:sp>
          <p:sp>
            <p:nvSpPr>
              <p:cNvPr id="74788" name="Text Box 103"/>
              <p:cNvSpPr txBox="1">
                <a:spLocks noChangeArrowheads="1"/>
              </p:cNvSpPr>
              <p:nvPr/>
            </p:nvSpPr>
            <p:spPr bwMode="auto">
              <a:xfrm>
                <a:off x="770" y="57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18</a:t>
                </a:r>
                <a:endParaRPr lang="zh-CN" altLang="en-US" sz="2000" i="0">
                  <a:solidFill>
                    <a:schemeClr val="hlink"/>
                  </a:solidFill>
                  <a:latin typeface="Times New Roman" pitchFamily="18" charset="0"/>
                </a:endParaRPr>
              </a:p>
            </p:txBody>
          </p:sp>
          <p:sp>
            <p:nvSpPr>
              <p:cNvPr id="74789" name="Text Box 104"/>
              <p:cNvSpPr txBox="1">
                <a:spLocks noChangeArrowheads="1"/>
              </p:cNvSpPr>
              <p:nvPr/>
            </p:nvSpPr>
            <p:spPr bwMode="auto">
              <a:xfrm>
                <a:off x="1067" y="632"/>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chemeClr val="hlink"/>
                    </a:solidFill>
                    <a:latin typeface="Times New Roman" pitchFamily="18" charset="0"/>
                  </a:rPr>
                  <a:t>12</a:t>
                </a:r>
                <a:endParaRPr lang="zh-CN" altLang="en-US" sz="2000" i="0">
                  <a:solidFill>
                    <a:schemeClr val="hlink"/>
                  </a:solidFill>
                  <a:latin typeface="Times New Roman" pitchFamily="18" charset="0"/>
                </a:endParaRPr>
              </a:p>
            </p:txBody>
          </p:sp>
          <p:sp>
            <p:nvSpPr>
              <p:cNvPr id="74790" name="Line 105"/>
              <p:cNvSpPr>
                <a:spLocks noChangeShapeType="1"/>
              </p:cNvSpPr>
              <p:nvPr/>
            </p:nvSpPr>
            <p:spPr bwMode="auto">
              <a:xfrm>
                <a:off x="479" y="94"/>
                <a:ext cx="331" cy="0"/>
              </a:xfrm>
              <a:prstGeom prst="line">
                <a:avLst/>
              </a:prstGeom>
              <a:noFill/>
              <a:ln w="28575">
                <a:solidFill>
                  <a:schemeClr val="tx1"/>
                </a:solidFill>
                <a:round/>
                <a:headEnd/>
                <a:tailEnd/>
              </a:ln>
            </p:spPr>
            <p:txBody>
              <a:bodyPr wrap="none" anchor="ctr"/>
              <a:lstStyle/>
              <a:p>
                <a:endParaRPr lang="zh-CN" altLang="en-US" i="0"/>
              </a:p>
            </p:txBody>
          </p:sp>
        </p:grpSp>
      </p:grpSp>
      <p:sp>
        <p:nvSpPr>
          <p:cNvPr id="106" name="Text Box 4"/>
          <p:cNvSpPr txBox="1">
            <a:spLocks noChangeArrowheads="1"/>
          </p:cNvSpPr>
          <p:nvPr/>
        </p:nvSpPr>
        <p:spPr bwMode="auto">
          <a:xfrm>
            <a:off x="500034" y="3571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第四节　图的连通性问题</a:t>
            </a:r>
          </a:p>
        </p:txBody>
      </p:sp>
      <p:sp>
        <p:nvSpPr>
          <p:cNvPr id="23" name="椭圆 22">
            <a:extLst>
              <a:ext uri="{FF2B5EF4-FFF2-40B4-BE49-F238E27FC236}">
                <a16:creationId xmlns:a16="http://schemas.microsoft.com/office/drawing/2014/main" id="{DC430FEB-99E0-7BDB-F995-EC10CAC4D979}"/>
              </a:ext>
            </a:extLst>
          </p:cNvPr>
          <p:cNvSpPr/>
          <p:nvPr/>
        </p:nvSpPr>
        <p:spPr bwMode="auto">
          <a:xfrm>
            <a:off x="1531472" y="3784288"/>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4" name="椭圆 23">
            <a:extLst>
              <a:ext uri="{FF2B5EF4-FFF2-40B4-BE49-F238E27FC236}">
                <a16:creationId xmlns:a16="http://schemas.microsoft.com/office/drawing/2014/main" id="{0F0ADD45-03CD-F38B-4C0B-0B55B95954BD}"/>
              </a:ext>
            </a:extLst>
          </p:cNvPr>
          <p:cNvSpPr/>
          <p:nvPr/>
        </p:nvSpPr>
        <p:spPr bwMode="auto">
          <a:xfrm>
            <a:off x="723164" y="3420599"/>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5" name="椭圆 24">
            <a:extLst>
              <a:ext uri="{FF2B5EF4-FFF2-40B4-BE49-F238E27FC236}">
                <a16:creationId xmlns:a16="http://schemas.microsoft.com/office/drawing/2014/main" id="{2E57B876-073D-1672-E93A-E21B55D72B1D}"/>
              </a:ext>
            </a:extLst>
          </p:cNvPr>
          <p:cNvSpPr/>
          <p:nvPr/>
        </p:nvSpPr>
        <p:spPr bwMode="auto">
          <a:xfrm>
            <a:off x="1203353" y="3222616"/>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6" name="椭圆 25">
            <a:extLst>
              <a:ext uri="{FF2B5EF4-FFF2-40B4-BE49-F238E27FC236}">
                <a16:creationId xmlns:a16="http://schemas.microsoft.com/office/drawing/2014/main" id="{44068471-2207-6C47-17C6-70FF47E18BC0}"/>
              </a:ext>
            </a:extLst>
          </p:cNvPr>
          <p:cNvSpPr/>
          <p:nvPr/>
        </p:nvSpPr>
        <p:spPr bwMode="auto">
          <a:xfrm>
            <a:off x="1547664" y="2123290"/>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7" name="椭圆 26">
            <a:extLst>
              <a:ext uri="{FF2B5EF4-FFF2-40B4-BE49-F238E27FC236}">
                <a16:creationId xmlns:a16="http://schemas.microsoft.com/office/drawing/2014/main" id="{C2DB5993-38FA-A0CA-F655-67B5362C1014}"/>
              </a:ext>
            </a:extLst>
          </p:cNvPr>
          <p:cNvSpPr/>
          <p:nvPr/>
        </p:nvSpPr>
        <p:spPr bwMode="auto">
          <a:xfrm>
            <a:off x="2429987" y="3312369"/>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椭圆 27">
            <a:extLst>
              <a:ext uri="{FF2B5EF4-FFF2-40B4-BE49-F238E27FC236}">
                <a16:creationId xmlns:a16="http://schemas.microsoft.com/office/drawing/2014/main" id="{A601D7DE-4FAB-39A3-38F1-4DA9EF9A74EF}"/>
              </a:ext>
            </a:extLst>
          </p:cNvPr>
          <p:cNvSpPr/>
          <p:nvPr/>
        </p:nvSpPr>
        <p:spPr bwMode="auto">
          <a:xfrm>
            <a:off x="2459598" y="2583689"/>
            <a:ext cx="373003" cy="297598"/>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3"/>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linds(horizontal)">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blinds(horizontal)">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6" grpId="0" animBg="1"/>
      <p:bldP spid="27" grpId="0" animBg="1"/>
      <p:bldP spid="27" grpId="1" animBg="1"/>
      <p:bldP spid="2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466725" y="1052513"/>
            <a:ext cx="8001000" cy="2845972"/>
          </a:xfrm>
          <a:prstGeom prst="rect">
            <a:avLst/>
          </a:prstGeom>
          <a:noFill/>
          <a:ln w="9525">
            <a:noFill/>
            <a:miter lim="800000"/>
            <a:headEnd/>
            <a:tailEnd/>
          </a:ln>
        </p:spPr>
        <p:txBody>
          <a:bodyPr>
            <a:spAutoFit/>
          </a:bodyPr>
          <a:lstStyle/>
          <a:p>
            <a:pPr eaLnBrk="1" hangingPunct="1">
              <a:lnSpc>
                <a:spcPct val="125000"/>
              </a:lnSpc>
              <a:buFont typeface="Arial" pitchFamily="34" charset="0"/>
              <a:buNone/>
            </a:pPr>
            <a:r>
              <a:rPr lang="zh-CN" altLang="en-US" sz="3500" dirty="0">
                <a:solidFill>
                  <a:srgbClr val="000082"/>
                </a:solidFill>
                <a:latin typeface="Times New Roman" pitchFamily="18" charset="0"/>
                <a:ea typeface="楷体_GB2312" pitchFamily="1" charset="-122"/>
              </a:rPr>
              <a:t>       </a:t>
            </a:r>
            <a:r>
              <a:rPr lang="zh-CN" altLang="en-US" sz="2800" b="0" i="0" dirty="0">
                <a:latin typeface="黑体" pitchFamily="49" charset="-122"/>
                <a:ea typeface="黑体" pitchFamily="49" charset="-122"/>
                <a:sym typeface="Arial" pitchFamily="34" charset="0"/>
              </a:rPr>
              <a:t>在生成树的构造过程中，图中</a:t>
            </a:r>
            <a:r>
              <a:rPr lang="en-US" altLang="zh-CN" sz="2800" b="0" i="0" dirty="0">
                <a:latin typeface="黑体" pitchFamily="49" charset="-122"/>
                <a:ea typeface="黑体" pitchFamily="49" charset="-122"/>
                <a:sym typeface="Arial" pitchFamily="34" charset="0"/>
              </a:rPr>
              <a:t>n</a:t>
            </a:r>
            <a:r>
              <a:rPr lang="zh-CN" altLang="en-US" sz="2800" b="0" i="0" dirty="0">
                <a:latin typeface="黑体" pitchFamily="49" charset="-122"/>
                <a:ea typeface="黑体" pitchFamily="49" charset="-122"/>
                <a:sym typeface="Arial" pitchFamily="34" charset="0"/>
              </a:rPr>
              <a:t>个顶点分属两个集合：已落在生成树上的顶点集</a:t>
            </a:r>
            <a:r>
              <a:rPr lang="en-US" altLang="zh-CN" sz="2800" b="0" i="0" dirty="0">
                <a:latin typeface="黑体" pitchFamily="49" charset="-122"/>
                <a:ea typeface="黑体" pitchFamily="49" charset="-122"/>
                <a:sym typeface="Arial" pitchFamily="34" charset="0"/>
              </a:rPr>
              <a:t>U</a:t>
            </a:r>
            <a:r>
              <a:rPr lang="zh-CN" altLang="en-US" sz="2800" b="0" i="0" dirty="0">
                <a:latin typeface="黑体" pitchFamily="49" charset="-122"/>
                <a:ea typeface="黑体" pitchFamily="49" charset="-122"/>
                <a:sym typeface="Arial" pitchFamily="34" charset="0"/>
              </a:rPr>
              <a:t>和尚未落在生成树上的顶点集</a:t>
            </a:r>
            <a:r>
              <a:rPr lang="en-US" altLang="zh-CN" sz="2800" b="0" i="0" dirty="0">
                <a:latin typeface="黑体" pitchFamily="49" charset="-122"/>
                <a:ea typeface="黑体" pitchFamily="49" charset="-122"/>
                <a:sym typeface="Arial" pitchFamily="34" charset="0"/>
              </a:rPr>
              <a:t>V-U</a:t>
            </a:r>
            <a:r>
              <a:rPr lang="zh-CN" altLang="en-US" sz="2800" b="0" i="0" dirty="0">
                <a:latin typeface="黑体" pitchFamily="49" charset="-122"/>
                <a:ea typeface="黑体" pitchFamily="49" charset="-122"/>
                <a:sym typeface="Arial" pitchFamily="34" charset="0"/>
              </a:rPr>
              <a:t>，应在所有</a:t>
            </a:r>
            <a:r>
              <a:rPr lang="zh-CN" altLang="en-US" sz="2800" b="0" i="0" dirty="0">
                <a:solidFill>
                  <a:srgbClr val="3333FF"/>
                </a:solidFill>
                <a:latin typeface="黑体" pitchFamily="49" charset="-122"/>
                <a:ea typeface="黑体" pitchFamily="49" charset="-122"/>
                <a:sym typeface="Arial" pitchFamily="34" charset="0"/>
              </a:rPr>
              <a:t>连通</a:t>
            </a:r>
            <a:r>
              <a:rPr lang="en-US" altLang="zh-CN" sz="2800" b="0" i="0" dirty="0">
                <a:solidFill>
                  <a:srgbClr val="3333FF"/>
                </a:solidFill>
                <a:latin typeface="黑体" pitchFamily="49" charset="-122"/>
                <a:ea typeface="黑体" pitchFamily="49" charset="-122"/>
                <a:sym typeface="Arial" pitchFamily="34" charset="0"/>
              </a:rPr>
              <a:t>U</a:t>
            </a:r>
            <a:r>
              <a:rPr lang="zh-CN" altLang="en-US" sz="2800" b="0" i="0" dirty="0">
                <a:solidFill>
                  <a:srgbClr val="3333FF"/>
                </a:solidFill>
                <a:latin typeface="黑体" pitchFamily="49" charset="-122"/>
                <a:ea typeface="黑体" pitchFamily="49" charset="-122"/>
                <a:sym typeface="Arial" pitchFamily="34" charset="0"/>
              </a:rPr>
              <a:t>中顶点和</a:t>
            </a:r>
            <a:r>
              <a:rPr lang="en-US" altLang="zh-CN" sz="2800" b="0" i="0" dirty="0">
                <a:solidFill>
                  <a:srgbClr val="3333FF"/>
                </a:solidFill>
                <a:latin typeface="黑体" pitchFamily="49" charset="-122"/>
                <a:ea typeface="黑体" pitchFamily="49" charset="-122"/>
                <a:sym typeface="Arial" pitchFamily="34" charset="0"/>
              </a:rPr>
              <a:t>V-U</a:t>
            </a:r>
            <a:r>
              <a:rPr lang="zh-CN" altLang="en-US" sz="2800" b="0" i="0" dirty="0">
                <a:solidFill>
                  <a:srgbClr val="3333FF"/>
                </a:solidFill>
                <a:latin typeface="黑体" pitchFamily="49" charset="-122"/>
                <a:ea typeface="黑体" pitchFamily="49" charset="-122"/>
                <a:sym typeface="Arial" pitchFamily="34" charset="0"/>
              </a:rPr>
              <a:t>中顶点</a:t>
            </a:r>
            <a:r>
              <a:rPr lang="zh-CN" altLang="en-US" sz="2800" b="0" i="0" dirty="0">
                <a:latin typeface="黑体" pitchFamily="49" charset="-122"/>
                <a:ea typeface="黑体" pitchFamily="49" charset="-122"/>
                <a:sym typeface="Arial" pitchFamily="34" charset="0"/>
              </a:rPr>
              <a:t>的边中</a:t>
            </a:r>
            <a:r>
              <a:rPr lang="zh-CN" altLang="en-US" sz="2800" b="0" i="0" dirty="0">
                <a:solidFill>
                  <a:srgbClr val="3333FF"/>
                </a:solidFill>
                <a:latin typeface="黑体" pitchFamily="49" charset="-122"/>
                <a:ea typeface="黑体" pitchFamily="49" charset="-122"/>
                <a:sym typeface="Arial" pitchFamily="34" charset="0"/>
              </a:rPr>
              <a:t>选取权值最小的边</a:t>
            </a:r>
            <a:r>
              <a:rPr lang="zh-CN" altLang="en-US" sz="2800" b="0" i="0" dirty="0">
                <a:latin typeface="黑体" pitchFamily="49" charset="-122"/>
                <a:ea typeface="黑体" pitchFamily="49" charset="-122"/>
                <a:sym typeface="Arial" pitchFamily="34" charset="0"/>
              </a:rPr>
              <a:t>逐渐加入TE,相应顶点加入U中。</a:t>
            </a:r>
          </a:p>
        </p:txBody>
      </p:sp>
      <p:sp>
        <p:nvSpPr>
          <p:cNvPr id="73731" name="AutoShape 3"/>
          <p:cNvSpPr>
            <a:spLocks noChangeArrowheads="1"/>
          </p:cNvSpPr>
          <p:nvPr/>
        </p:nvSpPr>
        <p:spPr bwMode="auto">
          <a:xfrm>
            <a:off x="2590816" y="4575179"/>
            <a:ext cx="1371600" cy="1600200"/>
          </a:xfrm>
          <a:prstGeom prst="roundRect">
            <a:avLst>
              <a:gd name="adj" fmla="val 16667"/>
            </a:avLst>
          </a:prstGeom>
          <a:noFill/>
          <a:ln w="12700" cap="sq">
            <a:solidFill>
              <a:srgbClr val="333399"/>
            </a:solidFill>
            <a:round/>
            <a:headEnd/>
            <a:tailEnd/>
          </a:ln>
        </p:spPr>
        <p:txBody>
          <a:bodyPr wrap="none" anchor="ctr"/>
          <a:lstStyle/>
          <a:p>
            <a:pPr eaLnBrk="1" hangingPunct="1">
              <a:buFont typeface="Arial" pitchFamily="34" charset="0"/>
              <a:buNone/>
            </a:pPr>
            <a:endParaRPr lang="zh-CN" altLang="en-US" i="0"/>
          </a:p>
        </p:txBody>
      </p:sp>
      <p:sp>
        <p:nvSpPr>
          <p:cNvPr id="73732" name="Oval 4"/>
          <p:cNvSpPr>
            <a:spLocks noChangeArrowheads="1"/>
          </p:cNvSpPr>
          <p:nvPr/>
        </p:nvSpPr>
        <p:spPr bwMode="auto">
          <a:xfrm>
            <a:off x="5334016" y="4422779"/>
            <a:ext cx="1524000" cy="1981200"/>
          </a:xfrm>
          <a:prstGeom prst="ellipse">
            <a:avLst/>
          </a:prstGeom>
          <a:noFill/>
          <a:ln w="12700" cap="sq">
            <a:solidFill>
              <a:srgbClr val="000082"/>
            </a:solidFill>
            <a:round/>
            <a:headEnd/>
            <a:tailEnd/>
          </a:ln>
        </p:spPr>
        <p:txBody>
          <a:bodyPr wrap="none" anchor="ctr"/>
          <a:lstStyle/>
          <a:p>
            <a:pPr eaLnBrk="1" hangingPunct="1">
              <a:buFont typeface="Arial" pitchFamily="34" charset="0"/>
              <a:buNone/>
            </a:pPr>
            <a:endParaRPr lang="zh-CN" altLang="en-US" i="0"/>
          </a:p>
        </p:txBody>
      </p:sp>
      <p:sp>
        <p:nvSpPr>
          <p:cNvPr id="73733" name="Oval 5"/>
          <p:cNvSpPr>
            <a:spLocks noChangeArrowheads="1"/>
          </p:cNvSpPr>
          <p:nvPr/>
        </p:nvSpPr>
        <p:spPr bwMode="auto">
          <a:xfrm>
            <a:off x="3276616" y="472757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73734" name="Oval 6"/>
          <p:cNvSpPr>
            <a:spLocks noChangeArrowheads="1"/>
          </p:cNvSpPr>
          <p:nvPr/>
        </p:nvSpPr>
        <p:spPr bwMode="auto">
          <a:xfrm>
            <a:off x="2743216" y="518477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73735" name="Oval 7"/>
          <p:cNvSpPr>
            <a:spLocks noChangeArrowheads="1"/>
          </p:cNvSpPr>
          <p:nvPr/>
        </p:nvSpPr>
        <p:spPr bwMode="auto">
          <a:xfrm>
            <a:off x="3429016" y="571817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73736" name="Oval 8"/>
          <p:cNvSpPr>
            <a:spLocks noChangeArrowheads="1"/>
          </p:cNvSpPr>
          <p:nvPr/>
        </p:nvSpPr>
        <p:spPr bwMode="auto">
          <a:xfrm>
            <a:off x="5867416" y="457517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73737" name="Oval 9"/>
          <p:cNvSpPr>
            <a:spLocks noChangeArrowheads="1"/>
          </p:cNvSpPr>
          <p:nvPr/>
        </p:nvSpPr>
        <p:spPr bwMode="auto">
          <a:xfrm>
            <a:off x="6324616" y="495617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73738" name="Oval 10"/>
          <p:cNvSpPr>
            <a:spLocks noChangeArrowheads="1"/>
          </p:cNvSpPr>
          <p:nvPr/>
        </p:nvSpPr>
        <p:spPr bwMode="auto">
          <a:xfrm>
            <a:off x="5943616" y="594677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73739" name="Oval 11"/>
          <p:cNvSpPr>
            <a:spLocks noChangeArrowheads="1"/>
          </p:cNvSpPr>
          <p:nvPr/>
        </p:nvSpPr>
        <p:spPr bwMode="auto">
          <a:xfrm>
            <a:off x="5638816" y="518477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73740" name="Oval 12"/>
          <p:cNvSpPr>
            <a:spLocks noChangeArrowheads="1"/>
          </p:cNvSpPr>
          <p:nvPr/>
        </p:nvSpPr>
        <p:spPr bwMode="auto">
          <a:xfrm>
            <a:off x="6324616" y="548957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73741" name="Line 13"/>
          <p:cNvSpPr>
            <a:spLocks noChangeShapeType="1"/>
          </p:cNvSpPr>
          <p:nvPr/>
        </p:nvSpPr>
        <p:spPr bwMode="auto">
          <a:xfrm flipV="1">
            <a:off x="3657616" y="4727579"/>
            <a:ext cx="2209800" cy="152400"/>
          </a:xfrm>
          <a:prstGeom prst="line">
            <a:avLst/>
          </a:prstGeom>
          <a:noFill/>
          <a:ln w="12700" cap="sq">
            <a:solidFill>
              <a:schemeClr val="tx2"/>
            </a:solidFill>
            <a:round/>
            <a:headEnd/>
            <a:tailEnd/>
          </a:ln>
        </p:spPr>
        <p:txBody>
          <a:bodyPr wrap="none" anchor="ctr"/>
          <a:lstStyle/>
          <a:p>
            <a:endParaRPr lang="zh-CN" altLang="en-US" i="0"/>
          </a:p>
        </p:txBody>
      </p:sp>
      <p:sp>
        <p:nvSpPr>
          <p:cNvPr id="73742" name="Line 14"/>
          <p:cNvSpPr>
            <a:spLocks noChangeShapeType="1"/>
          </p:cNvSpPr>
          <p:nvPr/>
        </p:nvSpPr>
        <p:spPr bwMode="auto">
          <a:xfrm>
            <a:off x="3048016" y="5337179"/>
            <a:ext cx="3276600" cy="304800"/>
          </a:xfrm>
          <a:prstGeom prst="line">
            <a:avLst/>
          </a:prstGeom>
          <a:noFill/>
          <a:ln w="12700" cap="sq">
            <a:solidFill>
              <a:schemeClr val="tx2"/>
            </a:solidFill>
            <a:round/>
            <a:headEnd/>
            <a:tailEnd/>
          </a:ln>
        </p:spPr>
        <p:txBody>
          <a:bodyPr wrap="none" anchor="ctr"/>
          <a:lstStyle/>
          <a:p>
            <a:endParaRPr lang="zh-CN" altLang="en-US" i="0"/>
          </a:p>
        </p:txBody>
      </p:sp>
      <p:sp>
        <p:nvSpPr>
          <p:cNvPr id="73743" name="Line 15"/>
          <p:cNvSpPr>
            <a:spLocks noChangeShapeType="1"/>
          </p:cNvSpPr>
          <p:nvPr/>
        </p:nvSpPr>
        <p:spPr bwMode="auto">
          <a:xfrm>
            <a:off x="3733816" y="5870579"/>
            <a:ext cx="2209800" cy="228600"/>
          </a:xfrm>
          <a:prstGeom prst="line">
            <a:avLst/>
          </a:prstGeom>
          <a:noFill/>
          <a:ln w="12700" cap="sq">
            <a:solidFill>
              <a:schemeClr val="tx2"/>
            </a:solidFill>
            <a:round/>
            <a:headEnd/>
            <a:tailEnd/>
          </a:ln>
        </p:spPr>
        <p:txBody>
          <a:bodyPr wrap="none" anchor="ctr"/>
          <a:lstStyle/>
          <a:p>
            <a:endParaRPr lang="zh-CN" altLang="en-US" i="0"/>
          </a:p>
        </p:txBody>
      </p:sp>
      <p:sp>
        <p:nvSpPr>
          <p:cNvPr id="73744" name="Line 16"/>
          <p:cNvSpPr>
            <a:spLocks noChangeShapeType="1"/>
          </p:cNvSpPr>
          <p:nvPr/>
        </p:nvSpPr>
        <p:spPr bwMode="auto">
          <a:xfrm flipV="1">
            <a:off x="3733816" y="5337179"/>
            <a:ext cx="1905000" cy="533400"/>
          </a:xfrm>
          <a:prstGeom prst="line">
            <a:avLst/>
          </a:prstGeom>
          <a:noFill/>
          <a:ln w="12700" cap="sq">
            <a:solidFill>
              <a:schemeClr val="tx2"/>
            </a:solidFill>
            <a:round/>
            <a:headEnd/>
            <a:tailEnd/>
          </a:ln>
        </p:spPr>
        <p:txBody>
          <a:bodyPr wrap="none" anchor="ctr"/>
          <a:lstStyle/>
          <a:p>
            <a:endParaRPr lang="zh-CN" altLang="en-US" i="0"/>
          </a:p>
        </p:txBody>
      </p:sp>
      <p:sp>
        <p:nvSpPr>
          <p:cNvPr id="73745" name="Line 17"/>
          <p:cNvSpPr>
            <a:spLocks noChangeShapeType="1"/>
          </p:cNvSpPr>
          <p:nvPr/>
        </p:nvSpPr>
        <p:spPr bwMode="auto">
          <a:xfrm>
            <a:off x="3581416" y="4879979"/>
            <a:ext cx="2743200" cy="228600"/>
          </a:xfrm>
          <a:prstGeom prst="line">
            <a:avLst/>
          </a:prstGeom>
          <a:noFill/>
          <a:ln w="12700" cap="sq">
            <a:solidFill>
              <a:schemeClr val="tx2"/>
            </a:solidFill>
            <a:round/>
            <a:headEnd/>
            <a:tailEnd/>
          </a:ln>
        </p:spPr>
        <p:txBody>
          <a:bodyPr wrap="none" anchor="ctr"/>
          <a:lstStyle/>
          <a:p>
            <a:endParaRPr lang="zh-CN" altLang="en-US" i="0"/>
          </a:p>
        </p:txBody>
      </p:sp>
      <p:sp>
        <p:nvSpPr>
          <p:cNvPr id="73746" name="Line 18"/>
          <p:cNvSpPr>
            <a:spLocks noChangeShapeType="1"/>
          </p:cNvSpPr>
          <p:nvPr/>
        </p:nvSpPr>
        <p:spPr bwMode="auto">
          <a:xfrm flipV="1">
            <a:off x="3048016" y="4803779"/>
            <a:ext cx="2819400" cy="533400"/>
          </a:xfrm>
          <a:prstGeom prst="line">
            <a:avLst/>
          </a:prstGeom>
          <a:noFill/>
          <a:ln w="12700" cap="sq">
            <a:solidFill>
              <a:schemeClr val="tx2"/>
            </a:solidFill>
            <a:round/>
            <a:headEnd/>
            <a:tailEnd/>
          </a:ln>
        </p:spPr>
        <p:txBody>
          <a:bodyPr wrap="none" anchor="ctr"/>
          <a:lstStyle/>
          <a:p>
            <a:endParaRPr lang="zh-CN" altLang="en-US" i="0"/>
          </a:p>
        </p:txBody>
      </p:sp>
      <p:sp>
        <p:nvSpPr>
          <p:cNvPr id="73747" name="Line 19"/>
          <p:cNvSpPr>
            <a:spLocks noChangeShapeType="1"/>
          </p:cNvSpPr>
          <p:nvPr/>
        </p:nvSpPr>
        <p:spPr bwMode="auto">
          <a:xfrm>
            <a:off x="3581416" y="4956179"/>
            <a:ext cx="2057400" cy="381000"/>
          </a:xfrm>
          <a:prstGeom prst="line">
            <a:avLst/>
          </a:prstGeom>
          <a:noFill/>
          <a:ln w="12700" cap="sq">
            <a:solidFill>
              <a:schemeClr val="tx2"/>
            </a:solidFill>
            <a:round/>
            <a:headEnd/>
            <a:tailEnd/>
          </a:ln>
        </p:spPr>
        <p:txBody>
          <a:bodyPr wrap="none" anchor="ctr"/>
          <a:lstStyle/>
          <a:p>
            <a:endParaRPr lang="zh-CN" altLang="en-US" i="0"/>
          </a:p>
        </p:txBody>
      </p:sp>
      <p:sp>
        <p:nvSpPr>
          <p:cNvPr id="73748" name="Line 20"/>
          <p:cNvSpPr>
            <a:spLocks noChangeShapeType="1"/>
          </p:cNvSpPr>
          <p:nvPr/>
        </p:nvSpPr>
        <p:spPr bwMode="auto">
          <a:xfrm>
            <a:off x="3581416" y="4956179"/>
            <a:ext cx="2057400" cy="381000"/>
          </a:xfrm>
          <a:prstGeom prst="line">
            <a:avLst/>
          </a:prstGeom>
          <a:noFill/>
          <a:ln w="38100" cap="sq">
            <a:solidFill>
              <a:srgbClr val="CC0000"/>
            </a:solidFill>
            <a:round/>
            <a:headEnd/>
            <a:tailEnd/>
          </a:ln>
        </p:spPr>
        <p:txBody>
          <a:bodyPr wrap="none" anchor="ctr"/>
          <a:lstStyle/>
          <a:p>
            <a:endParaRPr lang="zh-CN" altLang="en-US" i="0"/>
          </a:p>
        </p:txBody>
      </p:sp>
      <p:sp>
        <p:nvSpPr>
          <p:cNvPr id="75797" name="Text Box 21"/>
          <p:cNvSpPr txBox="1">
            <a:spLocks noChangeArrowheads="1"/>
          </p:cNvSpPr>
          <p:nvPr/>
        </p:nvSpPr>
        <p:spPr bwMode="auto">
          <a:xfrm>
            <a:off x="2900379" y="4071942"/>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a:t>
            </a:r>
          </a:p>
        </p:txBody>
      </p:sp>
      <p:sp>
        <p:nvSpPr>
          <p:cNvPr id="75798" name="Text Box 22"/>
          <p:cNvSpPr txBox="1">
            <a:spLocks noChangeArrowheads="1"/>
          </p:cNvSpPr>
          <p:nvPr/>
        </p:nvSpPr>
        <p:spPr bwMode="auto">
          <a:xfrm>
            <a:off x="5708666" y="4090986"/>
            <a:ext cx="595035"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U-V</a:t>
            </a:r>
          </a:p>
        </p:txBody>
      </p:sp>
      <p:sp>
        <p:nvSpPr>
          <p:cNvPr id="23" name="Text Box 4"/>
          <p:cNvSpPr txBox="1">
            <a:spLocks noChangeArrowheads="1"/>
          </p:cNvSpPr>
          <p:nvPr/>
        </p:nvSpPr>
        <p:spPr bwMode="auto">
          <a:xfrm>
            <a:off x="500034" y="3571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第四节　图的连通性问题</a:t>
            </a:r>
          </a:p>
        </p:txBody>
      </p:sp>
    </p:spTree>
    <p:extLst>
      <p:ext uri="{BB962C8B-B14F-4D97-AF65-F5344CB8AC3E}">
        <p14:creationId xmlns:p14="http://schemas.microsoft.com/office/powerpoint/2010/main" val="6378606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373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7373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7373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3732"/>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73736"/>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73737"/>
                                        </p:tgtEl>
                                        <p:attrNameLst>
                                          <p:attrName>style.visibility</p:attrName>
                                        </p:attrNameLst>
                                      </p:cBhvr>
                                      <p:to>
                                        <p:strVal val="visible"/>
                                      </p:to>
                                    </p:se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499"/>
                                          </p:stCondLst>
                                        </p:cTn>
                                        <p:tgtEl>
                                          <p:spTgt spid="73738"/>
                                        </p:tgtEl>
                                        <p:attrNameLst>
                                          <p:attrName>style.visibility</p:attrName>
                                        </p:attrNameLst>
                                      </p:cBhvr>
                                      <p:to>
                                        <p:strVal val="visible"/>
                                      </p:to>
                                    </p:set>
                                  </p:childTnLst>
                                </p:cTn>
                              </p:par>
                            </p:childTnLst>
                          </p:cTn>
                        </p:par>
                        <p:par>
                          <p:cTn id="29" fill="hold" nodeType="afterGroup">
                            <p:stCondLst>
                              <p:cond delay="2000"/>
                            </p:stCondLst>
                            <p:childTnLst>
                              <p:par>
                                <p:cTn id="30" presetID="1" presetClass="entr" presetSubtype="0" fill="hold" grpId="0" nodeType="afterEffect">
                                  <p:stCondLst>
                                    <p:cond delay="0"/>
                                  </p:stCondLst>
                                  <p:childTnLst>
                                    <p:set>
                                      <p:cBhvr>
                                        <p:cTn id="31" dur="1" fill="hold">
                                          <p:stCondLst>
                                            <p:cond delay="499"/>
                                          </p:stCondLst>
                                        </p:cTn>
                                        <p:tgtEl>
                                          <p:spTgt spid="73739"/>
                                        </p:tgtEl>
                                        <p:attrNameLst>
                                          <p:attrName>style.visibility</p:attrName>
                                        </p:attrNameLst>
                                      </p:cBhvr>
                                      <p:to>
                                        <p:strVal val="visible"/>
                                      </p:to>
                                    </p:set>
                                  </p:childTnLst>
                                </p:cTn>
                              </p:par>
                            </p:childTnLst>
                          </p:cTn>
                        </p:par>
                        <p:par>
                          <p:cTn id="32" fill="hold" nodeType="afterGroup">
                            <p:stCondLst>
                              <p:cond delay="2500"/>
                            </p:stCondLst>
                            <p:childTnLst>
                              <p:par>
                                <p:cTn id="33" presetID="1" presetClass="entr" presetSubtype="0" fill="hold" grpId="0" nodeType="afterEffect">
                                  <p:stCondLst>
                                    <p:cond delay="0"/>
                                  </p:stCondLst>
                                  <p:childTnLst>
                                    <p:set>
                                      <p:cBhvr>
                                        <p:cTn id="34" dur="1" fill="hold">
                                          <p:stCondLst>
                                            <p:cond delay="499"/>
                                          </p:stCondLst>
                                        </p:cTn>
                                        <p:tgtEl>
                                          <p:spTgt spid="7374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3741"/>
                                        </p:tgtEl>
                                        <p:attrNameLst>
                                          <p:attrName>style.visibility</p:attrName>
                                        </p:attrNameLst>
                                      </p:cBhvr>
                                      <p:to>
                                        <p:strVal val="visible"/>
                                      </p:to>
                                    </p:set>
                                  </p:childTnLst>
                                </p:cTn>
                              </p:par>
                            </p:childTnLst>
                          </p:cTn>
                        </p:par>
                        <p:par>
                          <p:cTn id="39" fill="hold" nodeType="afterGroup">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73742"/>
                                        </p:tgtEl>
                                        <p:attrNameLst>
                                          <p:attrName>style.visibility</p:attrName>
                                        </p:attrNameLst>
                                      </p:cBhvr>
                                      <p:to>
                                        <p:strVal val="visible"/>
                                      </p:to>
                                    </p:set>
                                  </p:childTnLst>
                                </p:cTn>
                              </p:par>
                            </p:childTnLst>
                          </p:cTn>
                        </p:par>
                        <p:par>
                          <p:cTn id="42" fill="hold" nodeType="afterGroup">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73743"/>
                                        </p:tgtEl>
                                        <p:attrNameLst>
                                          <p:attrName>style.visibility</p:attrName>
                                        </p:attrNameLst>
                                      </p:cBhvr>
                                      <p:to>
                                        <p:strVal val="visible"/>
                                      </p:to>
                                    </p:set>
                                  </p:childTnLst>
                                </p:cTn>
                              </p:par>
                            </p:childTnLst>
                          </p:cTn>
                        </p:par>
                        <p:par>
                          <p:cTn id="45" fill="hold" nodeType="afterGroup">
                            <p:stCondLst>
                              <p:cond delay="1500"/>
                            </p:stCondLst>
                            <p:childTnLst>
                              <p:par>
                                <p:cTn id="46" presetID="1" presetClass="entr" presetSubtype="0" fill="hold" grpId="0" nodeType="afterEffect">
                                  <p:stCondLst>
                                    <p:cond delay="0"/>
                                  </p:stCondLst>
                                  <p:childTnLst>
                                    <p:set>
                                      <p:cBhvr>
                                        <p:cTn id="47" dur="1" fill="hold">
                                          <p:stCondLst>
                                            <p:cond delay="499"/>
                                          </p:stCondLst>
                                        </p:cTn>
                                        <p:tgtEl>
                                          <p:spTgt spid="73744"/>
                                        </p:tgtEl>
                                        <p:attrNameLst>
                                          <p:attrName>style.visibility</p:attrName>
                                        </p:attrNameLst>
                                      </p:cBhvr>
                                      <p:to>
                                        <p:strVal val="visible"/>
                                      </p:to>
                                    </p:set>
                                  </p:childTnLst>
                                </p:cTn>
                              </p:par>
                            </p:childTnLst>
                          </p:cTn>
                        </p:par>
                        <p:par>
                          <p:cTn id="48" fill="hold" nodeType="afterGroup">
                            <p:stCondLst>
                              <p:cond delay="2000"/>
                            </p:stCondLst>
                            <p:childTnLst>
                              <p:par>
                                <p:cTn id="49" presetID="1" presetClass="entr" presetSubtype="0" fill="hold" grpId="0" nodeType="afterEffect">
                                  <p:stCondLst>
                                    <p:cond delay="0"/>
                                  </p:stCondLst>
                                  <p:childTnLst>
                                    <p:set>
                                      <p:cBhvr>
                                        <p:cTn id="50" dur="1" fill="hold">
                                          <p:stCondLst>
                                            <p:cond delay="499"/>
                                          </p:stCondLst>
                                        </p:cTn>
                                        <p:tgtEl>
                                          <p:spTgt spid="73745"/>
                                        </p:tgtEl>
                                        <p:attrNameLst>
                                          <p:attrName>style.visibility</p:attrName>
                                        </p:attrNameLst>
                                      </p:cBhvr>
                                      <p:to>
                                        <p:strVal val="visible"/>
                                      </p:to>
                                    </p:set>
                                  </p:childTnLst>
                                </p:cTn>
                              </p:par>
                            </p:childTnLst>
                          </p:cTn>
                        </p:par>
                        <p:par>
                          <p:cTn id="51" fill="hold" nodeType="afterGroup">
                            <p:stCondLst>
                              <p:cond delay="2500"/>
                            </p:stCondLst>
                            <p:childTnLst>
                              <p:par>
                                <p:cTn id="52" presetID="1" presetClass="entr" presetSubtype="0" fill="hold" grpId="0" nodeType="afterEffect">
                                  <p:stCondLst>
                                    <p:cond delay="0"/>
                                  </p:stCondLst>
                                  <p:childTnLst>
                                    <p:set>
                                      <p:cBhvr>
                                        <p:cTn id="53" dur="1" fill="hold">
                                          <p:stCondLst>
                                            <p:cond delay="499"/>
                                          </p:stCondLst>
                                        </p:cTn>
                                        <p:tgtEl>
                                          <p:spTgt spid="73746"/>
                                        </p:tgtEl>
                                        <p:attrNameLst>
                                          <p:attrName>style.visibility</p:attrName>
                                        </p:attrNameLst>
                                      </p:cBhvr>
                                      <p:to>
                                        <p:strVal val="visible"/>
                                      </p:to>
                                    </p:set>
                                  </p:childTnLst>
                                </p:cTn>
                              </p:par>
                            </p:childTnLst>
                          </p:cTn>
                        </p:par>
                        <p:par>
                          <p:cTn id="54" fill="hold" nodeType="afterGroup">
                            <p:stCondLst>
                              <p:cond delay="3000"/>
                            </p:stCondLst>
                            <p:childTnLst>
                              <p:par>
                                <p:cTn id="55" presetID="1" presetClass="entr" presetSubtype="0" fill="hold" grpId="0" nodeType="afterEffect">
                                  <p:stCondLst>
                                    <p:cond delay="0"/>
                                  </p:stCondLst>
                                  <p:childTnLst>
                                    <p:set>
                                      <p:cBhvr>
                                        <p:cTn id="56" dur="1" fill="hold">
                                          <p:stCondLst>
                                            <p:cond delay="499"/>
                                          </p:stCondLst>
                                        </p:cTn>
                                        <p:tgtEl>
                                          <p:spTgt spid="7374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73748"/>
                                        </p:tgtEl>
                                        <p:attrNameLst>
                                          <p:attrName>style.visibility</p:attrName>
                                        </p:attrNameLst>
                                      </p:cBhvr>
                                      <p:to>
                                        <p:strVal val="visible"/>
                                      </p:to>
                                    </p:set>
                                    <p:anim calcmode="lin" valueType="num">
                                      <p:cBhvr>
                                        <p:cTn id="61" dur="500" fill="hold"/>
                                        <p:tgtEl>
                                          <p:spTgt spid="73748"/>
                                        </p:tgtEl>
                                        <p:attrNameLst>
                                          <p:attrName>ppt_x</p:attrName>
                                        </p:attrNameLst>
                                      </p:cBhvr>
                                      <p:tavLst>
                                        <p:tav tm="0">
                                          <p:val>
                                            <p:strVal val="#ppt_x-#ppt_w/2"/>
                                          </p:val>
                                        </p:tav>
                                        <p:tav tm="100000">
                                          <p:val>
                                            <p:strVal val="#ppt_x"/>
                                          </p:val>
                                        </p:tav>
                                      </p:tavLst>
                                    </p:anim>
                                    <p:anim calcmode="lin" valueType="num">
                                      <p:cBhvr>
                                        <p:cTn id="62" dur="500" fill="hold"/>
                                        <p:tgtEl>
                                          <p:spTgt spid="73748"/>
                                        </p:tgtEl>
                                        <p:attrNameLst>
                                          <p:attrName>ppt_y</p:attrName>
                                        </p:attrNameLst>
                                      </p:cBhvr>
                                      <p:tavLst>
                                        <p:tav tm="0">
                                          <p:val>
                                            <p:strVal val="#ppt_y"/>
                                          </p:val>
                                        </p:tav>
                                        <p:tav tm="100000">
                                          <p:val>
                                            <p:strVal val="#ppt_y"/>
                                          </p:val>
                                        </p:tav>
                                      </p:tavLst>
                                    </p:anim>
                                    <p:anim calcmode="lin" valueType="num">
                                      <p:cBhvr>
                                        <p:cTn id="63" dur="500" fill="hold"/>
                                        <p:tgtEl>
                                          <p:spTgt spid="73748"/>
                                        </p:tgtEl>
                                        <p:attrNameLst>
                                          <p:attrName>ppt_w</p:attrName>
                                        </p:attrNameLst>
                                      </p:cBhvr>
                                      <p:tavLst>
                                        <p:tav tm="0">
                                          <p:val>
                                            <p:fltVal val="0"/>
                                          </p:val>
                                        </p:tav>
                                        <p:tav tm="100000">
                                          <p:val>
                                            <p:strVal val="#ppt_w"/>
                                          </p:val>
                                        </p:tav>
                                      </p:tavLst>
                                    </p:anim>
                                    <p:anim calcmode="lin" valueType="num">
                                      <p:cBhvr>
                                        <p:cTn id="64" dur="500" fill="hold"/>
                                        <p:tgtEl>
                                          <p:spTgt spid="737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nimBg="1"/>
      <p:bldP spid="73732" grpId="0" animBg="1"/>
      <p:bldP spid="73733" grpId="0" animBg="1"/>
      <p:bldP spid="73734" grpId="0" animBg="1"/>
      <p:bldP spid="73735" grpId="0" animBg="1"/>
      <p:bldP spid="73736" grpId="0" animBg="1"/>
      <p:bldP spid="73737" grpId="0" animBg="1"/>
      <p:bldP spid="73738" grpId="0" animBg="1"/>
      <p:bldP spid="73739" grpId="0" animBg="1"/>
      <p:bldP spid="73740" grpId="0" animBg="1"/>
      <p:bldP spid="73741" grpId="0" animBg="1"/>
      <p:bldP spid="73742" grpId="0" animBg="1"/>
      <p:bldP spid="73743" grpId="0" animBg="1"/>
      <p:bldP spid="73744" grpId="0" animBg="1"/>
      <p:bldP spid="73745" grpId="0" animBg="1"/>
      <p:bldP spid="73746" grpId="0" animBg="1"/>
      <p:bldP spid="73747" grpId="0" animBg="1"/>
      <p:bldP spid="737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28670" y="1071546"/>
            <a:ext cx="5715000" cy="685800"/>
          </a:xfrm>
        </p:spPr>
        <p:txBody>
          <a:bodyPr/>
          <a:lstStyle/>
          <a:p>
            <a:pPr algn="l" eaLnBrk="1" hangingPunct="1"/>
            <a:r>
              <a:rPr lang="zh-CN" altLang="en-US" sz="3200" dirty="0">
                <a:latin typeface="黑体" pitchFamily="49" charset="-122"/>
                <a:ea typeface="黑体" pitchFamily="49" charset="-122"/>
              </a:rPr>
              <a:t>三、有向图</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完全图</a:t>
            </a:r>
            <a:r>
              <a:rPr lang="en-US" altLang="zh-CN" sz="3200" dirty="0">
                <a:latin typeface="黑体" pitchFamily="49" charset="-122"/>
                <a:ea typeface="黑体" pitchFamily="49" charset="-122"/>
              </a:rPr>
              <a:t>)</a:t>
            </a:r>
          </a:p>
        </p:txBody>
      </p:sp>
      <p:sp>
        <p:nvSpPr>
          <p:cNvPr id="11269" name="Rectangle 5"/>
          <p:cNvSpPr>
            <a:spLocks noGrp="1" noChangeArrowheads="1"/>
          </p:cNvSpPr>
          <p:nvPr>
            <p:ph type="body" idx="1"/>
          </p:nvPr>
        </p:nvSpPr>
        <p:spPr>
          <a:xfrm>
            <a:off x="571472" y="1785926"/>
            <a:ext cx="8763000" cy="611641"/>
          </a:xfrm>
        </p:spPr>
        <p:txBody>
          <a:bodyPr/>
          <a:lstStyle/>
          <a:p>
            <a:pPr eaLnBrk="1" hangingPunct="1">
              <a:spcBef>
                <a:spcPct val="30000"/>
              </a:spcBef>
            </a:pPr>
            <a:r>
              <a:rPr lang="zh-CN" altLang="en-US" dirty="0">
                <a:latin typeface="黑体" pitchFamily="49" charset="-122"/>
                <a:ea typeface="黑体" pitchFamily="49" charset="-122"/>
              </a:rPr>
              <a:t>如果有向图有</a:t>
            </a:r>
            <a:r>
              <a:rPr lang="en-US" altLang="zh-CN" dirty="0">
                <a:latin typeface="黑体" pitchFamily="49" charset="-122"/>
                <a:ea typeface="黑体" pitchFamily="49" charset="-122"/>
              </a:rPr>
              <a:t>n(n-1)</a:t>
            </a:r>
            <a:r>
              <a:rPr lang="zh-CN" altLang="en-US" dirty="0">
                <a:latin typeface="黑体" pitchFamily="49" charset="-122"/>
                <a:ea typeface="黑体" pitchFamily="49" charset="-122"/>
              </a:rPr>
              <a:t>条边，则称为有向完全图。</a:t>
            </a:r>
          </a:p>
        </p:txBody>
      </p:sp>
      <p:grpSp>
        <p:nvGrpSpPr>
          <p:cNvPr id="2" name="Group 7"/>
          <p:cNvGrpSpPr>
            <a:grpSpLocks/>
          </p:cNvGrpSpPr>
          <p:nvPr/>
        </p:nvGrpSpPr>
        <p:grpSpPr bwMode="auto">
          <a:xfrm>
            <a:off x="3643306" y="2857496"/>
            <a:ext cx="2362200" cy="1981200"/>
            <a:chOff x="0" y="0"/>
            <a:chExt cx="1488" cy="1248"/>
          </a:xfrm>
        </p:grpSpPr>
        <p:grpSp>
          <p:nvGrpSpPr>
            <p:cNvPr id="3" name="Group 8"/>
            <p:cNvGrpSpPr>
              <a:grpSpLocks/>
            </p:cNvGrpSpPr>
            <p:nvPr/>
          </p:nvGrpSpPr>
          <p:grpSpPr bwMode="auto">
            <a:xfrm>
              <a:off x="192" y="1025"/>
              <a:ext cx="1152" cy="192"/>
              <a:chOff x="0" y="0"/>
              <a:chExt cx="864" cy="288"/>
            </a:xfrm>
          </p:grpSpPr>
          <p:sp>
            <p:nvSpPr>
              <p:cNvPr id="11284" name="Oval 9"/>
              <p:cNvSpPr>
                <a:spLocks noChangeArrowheads="1"/>
              </p:cNvSpPr>
              <p:nvPr/>
            </p:nvSpPr>
            <p:spPr bwMode="auto">
              <a:xfrm>
                <a:off x="0" y="0"/>
                <a:ext cx="864" cy="288"/>
              </a:xfrm>
              <a:prstGeom prst="ellipse">
                <a:avLst/>
              </a:prstGeom>
              <a:noFill/>
              <a:ln w="28575">
                <a:solidFill>
                  <a:srgbClr val="00FF00"/>
                </a:solidFill>
                <a:round/>
                <a:headEnd/>
                <a:tailEnd/>
              </a:ln>
            </p:spPr>
            <p:txBody>
              <a:bodyPr wrap="none" anchor="ctr"/>
              <a:lstStyle/>
              <a:p>
                <a:pPr eaLnBrk="1" hangingPunct="1">
                  <a:buFont typeface="Arial" pitchFamily="34" charset="0"/>
                  <a:buNone/>
                </a:pPr>
                <a:endParaRPr lang="zh-CN" altLang="en-US"/>
              </a:p>
            </p:txBody>
          </p:sp>
          <p:sp>
            <p:nvSpPr>
              <p:cNvPr id="11285" name="Line 10"/>
              <p:cNvSpPr>
                <a:spLocks noChangeShapeType="1"/>
              </p:cNvSpPr>
              <p:nvPr/>
            </p:nvSpPr>
            <p:spPr bwMode="auto">
              <a:xfrm>
                <a:off x="624" y="9"/>
                <a:ext cx="144" cy="48"/>
              </a:xfrm>
              <a:prstGeom prst="line">
                <a:avLst/>
              </a:prstGeom>
              <a:noFill/>
              <a:ln w="19050">
                <a:solidFill>
                  <a:srgbClr val="00FF00"/>
                </a:solidFill>
                <a:round/>
                <a:headEnd/>
                <a:tailEnd type="triangle" w="lg" len="lg"/>
              </a:ln>
            </p:spPr>
            <p:txBody>
              <a:bodyPr wrap="none"/>
              <a:lstStyle/>
              <a:p>
                <a:endParaRPr lang="zh-CN" altLang="en-US"/>
              </a:p>
            </p:txBody>
          </p:sp>
          <p:sp>
            <p:nvSpPr>
              <p:cNvPr id="11286" name="Line 11"/>
              <p:cNvSpPr>
                <a:spLocks noChangeShapeType="1"/>
              </p:cNvSpPr>
              <p:nvPr/>
            </p:nvSpPr>
            <p:spPr bwMode="auto">
              <a:xfrm flipH="1" flipV="1">
                <a:off x="78" y="213"/>
                <a:ext cx="144" cy="48"/>
              </a:xfrm>
              <a:prstGeom prst="line">
                <a:avLst/>
              </a:prstGeom>
              <a:noFill/>
              <a:ln w="19050">
                <a:solidFill>
                  <a:srgbClr val="00FF00"/>
                </a:solidFill>
                <a:round/>
                <a:headEnd/>
                <a:tailEnd type="triangle" w="lg" len="lg"/>
              </a:ln>
            </p:spPr>
            <p:txBody>
              <a:bodyPr wrap="none"/>
              <a:lstStyle/>
              <a:p>
                <a:endParaRPr lang="zh-CN" altLang="en-US"/>
              </a:p>
            </p:txBody>
          </p:sp>
        </p:grpSp>
        <p:grpSp>
          <p:nvGrpSpPr>
            <p:cNvPr id="4" name="Group 12"/>
            <p:cNvGrpSpPr>
              <a:grpSpLocks/>
            </p:cNvGrpSpPr>
            <p:nvPr/>
          </p:nvGrpSpPr>
          <p:grpSpPr bwMode="auto">
            <a:xfrm rot="-3600000">
              <a:off x="-157" y="480"/>
              <a:ext cx="1152" cy="192"/>
              <a:chOff x="0" y="0"/>
              <a:chExt cx="864" cy="288"/>
            </a:xfrm>
          </p:grpSpPr>
          <p:sp>
            <p:nvSpPr>
              <p:cNvPr id="11281" name="Oval 13"/>
              <p:cNvSpPr>
                <a:spLocks noChangeArrowheads="1"/>
              </p:cNvSpPr>
              <p:nvPr/>
            </p:nvSpPr>
            <p:spPr bwMode="auto">
              <a:xfrm>
                <a:off x="0" y="0"/>
                <a:ext cx="864" cy="288"/>
              </a:xfrm>
              <a:prstGeom prst="ellipse">
                <a:avLst/>
              </a:prstGeom>
              <a:noFill/>
              <a:ln w="28575">
                <a:solidFill>
                  <a:srgbClr val="00FF00"/>
                </a:solidFill>
                <a:round/>
                <a:headEnd/>
                <a:tailEnd/>
              </a:ln>
            </p:spPr>
            <p:txBody>
              <a:bodyPr wrap="none" anchor="ctr"/>
              <a:lstStyle/>
              <a:p>
                <a:pPr eaLnBrk="1" hangingPunct="1">
                  <a:buFont typeface="Arial" pitchFamily="34" charset="0"/>
                  <a:buNone/>
                </a:pPr>
                <a:endParaRPr lang="zh-CN" altLang="en-US"/>
              </a:p>
            </p:txBody>
          </p:sp>
          <p:sp>
            <p:nvSpPr>
              <p:cNvPr id="11282" name="Line 14"/>
              <p:cNvSpPr>
                <a:spLocks noChangeShapeType="1"/>
              </p:cNvSpPr>
              <p:nvPr/>
            </p:nvSpPr>
            <p:spPr bwMode="auto">
              <a:xfrm>
                <a:off x="624" y="7"/>
                <a:ext cx="144" cy="48"/>
              </a:xfrm>
              <a:prstGeom prst="line">
                <a:avLst/>
              </a:prstGeom>
              <a:noFill/>
              <a:ln w="19050">
                <a:solidFill>
                  <a:srgbClr val="00FF00"/>
                </a:solidFill>
                <a:round/>
                <a:headEnd/>
                <a:tailEnd type="triangle" w="lg" len="lg"/>
              </a:ln>
            </p:spPr>
            <p:txBody>
              <a:bodyPr wrap="none"/>
              <a:lstStyle/>
              <a:p>
                <a:endParaRPr lang="zh-CN" altLang="en-US"/>
              </a:p>
            </p:txBody>
          </p:sp>
          <p:sp>
            <p:nvSpPr>
              <p:cNvPr id="11283" name="Line 15"/>
              <p:cNvSpPr>
                <a:spLocks noChangeShapeType="1"/>
              </p:cNvSpPr>
              <p:nvPr/>
            </p:nvSpPr>
            <p:spPr bwMode="auto">
              <a:xfrm flipH="1" flipV="1">
                <a:off x="78" y="208"/>
                <a:ext cx="144" cy="48"/>
              </a:xfrm>
              <a:prstGeom prst="line">
                <a:avLst/>
              </a:prstGeom>
              <a:noFill/>
              <a:ln w="19050">
                <a:solidFill>
                  <a:srgbClr val="00FF00"/>
                </a:solidFill>
                <a:round/>
                <a:headEnd/>
                <a:tailEnd type="triangle" w="lg" len="lg"/>
              </a:ln>
            </p:spPr>
            <p:txBody>
              <a:bodyPr wrap="none"/>
              <a:lstStyle/>
              <a:p>
                <a:endParaRPr lang="zh-CN" altLang="en-US"/>
              </a:p>
            </p:txBody>
          </p:sp>
        </p:grpSp>
        <p:grpSp>
          <p:nvGrpSpPr>
            <p:cNvPr id="5" name="Group 16"/>
            <p:cNvGrpSpPr>
              <a:grpSpLocks/>
            </p:cNvGrpSpPr>
            <p:nvPr/>
          </p:nvGrpSpPr>
          <p:grpSpPr bwMode="auto">
            <a:xfrm rot="3600000">
              <a:off x="511" y="506"/>
              <a:ext cx="1077" cy="187"/>
              <a:chOff x="0" y="0"/>
              <a:chExt cx="864" cy="288"/>
            </a:xfrm>
          </p:grpSpPr>
          <p:sp>
            <p:nvSpPr>
              <p:cNvPr id="11278" name="Oval 17"/>
              <p:cNvSpPr>
                <a:spLocks noChangeArrowheads="1"/>
              </p:cNvSpPr>
              <p:nvPr/>
            </p:nvSpPr>
            <p:spPr bwMode="auto">
              <a:xfrm>
                <a:off x="0" y="0"/>
                <a:ext cx="864" cy="288"/>
              </a:xfrm>
              <a:prstGeom prst="ellipse">
                <a:avLst/>
              </a:prstGeom>
              <a:noFill/>
              <a:ln w="28575">
                <a:solidFill>
                  <a:srgbClr val="00FF00"/>
                </a:solidFill>
                <a:round/>
                <a:headEnd/>
                <a:tailEnd/>
              </a:ln>
            </p:spPr>
            <p:txBody>
              <a:bodyPr wrap="none" anchor="ctr"/>
              <a:lstStyle/>
              <a:p>
                <a:pPr eaLnBrk="1" hangingPunct="1">
                  <a:buFont typeface="Arial" pitchFamily="34" charset="0"/>
                  <a:buNone/>
                </a:pPr>
                <a:endParaRPr lang="zh-CN" altLang="en-US"/>
              </a:p>
            </p:txBody>
          </p:sp>
          <p:sp>
            <p:nvSpPr>
              <p:cNvPr id="11279" name="Line 18"/>
              <p:cNvSpPr>
                <a:spLocks noChangeShapeType="1"/>
              </p:cNvSpPr>
              <p:nvPr/>
            </p:nvSpPr>
            <p:spPr bwMode="auto">
              <a:xfrm>
                <a:off x="623" y="5"/>
                <a:ext cx="144" cy="48"/>
              </a:xfrm>
              <a:prstGeom prst="line">
                <a:avLst/>
              </a:prstGeom>
              <a:noFill/>
              <a:ln w="19050">
                <a:solidFill>
                  <a:srgbClr val="00FF00"/>
                </a:solidFill>
                <a:round/>
                <a:headEnd/>
                <a:tailEnd type="triangle" w="lg" len="lg"/>
              </a:ln>
            </p:spPr>
            <p:txBody>
              <a:bodyPr wrap="none"/>
              <a:lstStyle/>
              <a:p>
                <a:endParaRPr lang="zh-CN" altLang="en-US"/>
              </a:p>
            </p:txBody>
          </p:sp>
          <p:sp>
            <p:nvSpPr>
              <p:cNvPr id="11280" name="Line 19"/>
              <p:cNvSpPr>
                <a:spLocks noChangeShapeType="1"/>
              </p:cNvSpPr>
              <p:nvPr/>
            </p:nvSpPr>
            <p:spPr bwMode="auto">
              <a:xfrm flipH="1" flipV="1">
                <a:off x="78" y="213"/>
                <a:ext cx="144" cy="48"/>
              </a:xfrm>
              <a:prstGeom prst="line">
                <a:avLst/>
              </a:prstGeom>
              <a:noFill/>
              <a:ln w="19050">
                <a:solidFill>
                  <a:srgbClr val="00FF00"/>
                </a:solidFill>
                <a:round/>
                <a:headEnd/>
                <a:tailEnd type="triangle" w="lg" len="lg"/>
              </a:ln>
            </p:spPr>
            <p:txBody>
              <a:bodyPr wrap="none"/>
              <a:lstStyle/>
              <a:p>
                <a:endParaRPr lang="zh-CN" altLang="en-US"/>
              </a:p>
            </p:txBody>
          </p:sp>
        </p:grpSp>
        <p:sp>
          <p:nvSpPr>
            <p:cNvPr id="11275" name="Oval 20"/>
            <p:cNvSpPr>
              <a:spLocks noChangeArrowheads="1"/>
            </p:cNvSpPr>
            <p:nvPr/>
          </p:nvSpPr>
          <p:spPr bwMode="auto">
            <a:xfrm>
              <a:off x="0" y="977"/>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11276" name="Oval 21"/>
            <p:cNvSpPr>
              <a:spLocks noChangeArrowheads="1"/>
            </p:cNvSpPr>
            <p:nvPr/>
          </p:nvSpPr>
          <p:spPr bwMode="auto">
            <a:xfrm>
              <a:off x="1200" y="977"/>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11277" name="Oval 22"/>
            <p:cNvSpPr>
              <a:spLocks noChangeArrowheads="1"/>
            </p:cNvSpPr>
            <p:nvPr/>
          </p:nvSpPr>
          <p:spPr bwMode="auto">
            <a:xfrm>
              <a:off x="576" y="17"/>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0</a:t>
              </a:r>
            </a:p>
          </p:txBody>
        </p:sp>
      </p:grpSp>
      <p:sp>
        <p:nvSpPr>
          <p:cNvPr id="23"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76294" y="1241416"/>
            <a:ext cx="8496300" cy="973138"/>
          </a:xfrm>
        </p:spPr>
        <p:txBody>
          <a:bodyPr/>
          <a:lstStyle/>
          <a:p>
            <a:pPr algn="l" eaLnBrk="1" hangingPunct="1"/>
            <a:r>
              <a:rPr lang="zh-CN" altLang="en-US" sz="2800" dirty="0">
                <a:solidFill>
                  <a:schemeClr val="tx1"/>
                </a:solidFill>
                <a:latin typeface="黑体" pitchFamily="49" charset="-122"/>
                <a:ea typeface="黑体" pitchFamily="49" charset="-122"/>
                <a:sym typeface="Arial" pitchFamily="34" charset="0"/>
              </a:rPr>
              <a:t>用Prim算法求下图的最小生成树，给出从</a:t>
            </a:r>
            <a:r>
              <a:rPr lang="en-US" altLang="zh-CN" sz="2800" dirty="0">
                <a:solidFill>
                  <a:schemeClr val="tx1"/>
                </a:solidFill>
                <a:latin typeface="黑体" pitchFamily="49" charset="-122"/>
                <a:ea typeface="黑体" pitchFamily="49" charset="-122"/>
                <a:sym typeface="Arial" pitchFamily="34" charset="0"/>
              </a:rPr>
              <a:t>V1</a:t>
            </a:r>
            <a:r>
              <a:rPr lang="zh-CN" altLang="en-US" sz="2800" dirty="0">
                <a:solidFill>
                  <a:schemeClr val="tx1"/>
                </a:solidFill>
                <a:latin typeface="黑体" pitchFamily="49" charset="-122"/>
                <a:ea typeface="黑体" pitchFamily="49" charset="-122"/>
                <a:sym typeface="Arial" pitchFamily="34" charset="0"/>
              </a:rPr>
              <a:t>出发的树生成过程。</a:t>
            </a:r>
            <a:endParaRPr lang="zh-CN" altLang="en-US" sz="2800" dirty="0">
              <a:latin typeface="黑体" pitchFamily="49" charset="-122"/>
              <a:ea typeface="黑体" pitchFamily="49" charset="-122"/>
              <a:sym typeface="Arial" pitchFamily="34" charset="0"/>
            </a:endParaRPr>
          </a:p>
        </p:txBody>
      </p:sp>
      <p:sp>
        <p:nvSpPr>
          <p:cNvPr id="76803" name="Rectangle 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rPr>
              <a:t>练习</a:t>
            </a:r>
          </a:p>
        </p:txBody>
      </p:sp>
      <p:graphicFrame>
        <p:nvGraphicFramePr>
          <p:cNvPr id="76804" name="Object 4"/>
          <p:cNvGraphicFramePr>
            <a:graphicFrameLocks noGrp="1" noChangeAspect="1"/>
          </p:cNvGraphicFramePr>
          <p:nvPr>
            <p:ph idx="1"/>
          </p:nvPr>
        </p:nvGraphicFramePr>
        <p:xfrm>
          <a:off x="2867025" y="2349500"/>
          <a:ext cx="3676650" cy="3438525"/>
        </p:xfrm>
        <a:graphic>
          <a:graphicData uri="http://schemas.openxmlformats.org/presentationml/2006/ole">
            <mc:AlternateContent xmlns:mc="http://schemas.openxmlformats.org/markup-compatibility/2006">
              <mc:Choice xmlns:v="urn:schemas-microsoft-com:vml" Requires="v">
                <p:oleObj r:id="rId2" imgW="2755900" imgH="2578100" progId="">
                  <p:embed/>
                </p:oleObj>
              </mc:Choice>
              <mc:Fallback>
                <p:oleObj r:id="rId2" imgW="2755900" imgH="2578100" progId="">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2349500"/>
                        <a:ext cx="3676650" cy="34385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直接连接符 2">
            <a:extLst>
              <a:ext uri="{FF2B5EF4-FFF2-40B4-BE49-F238E27FC236}">
                <a16:creationId xmlns:a16="http://schemas.microsoft.com/office/drawing/2014/main" id="{F5EF61FF-A966-44BE-AD3D-CB36A37956EF}"/>
              </a:ext>
            </a:extLst>
          </p:cNvPr>
          <p:cNvCxnSpPr/>
          <p:nvPr/>
        </p:nvCxnSpPr>
        <p:spPr bwMode="auto">
          <a:xfrm>
            <a:off x="4716016" y="3068960"/>
            <a:ext cx="0" cy="720080"/>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 name="直接连接符 6">
            <a:extLst>
              <a:ext uri="{FF2B5EF4-FFF2-40B4-BE49-F238E27FC236}">
                <a16:creationId xmlns:a16="http://schemas.microsoft.com/office/drawing/2014/main" id="{EEE15696-6C8B-4CAB-B137-F18835CD1611}"/>
              </a:ext>
            </a:extLst>
          </p:cNvPr>
          <p:cNvCxnSpPr>
            <a:cxnSpLocks/>
          </p:cNvCxnSpPr>
          <p:nvPr/>
        </p:nvCxnSpPr>
        <p:spPr bwMode="auto">
          <a:xfrm flipH="1">
            <a:off x="5076056" y="3933056"/>
            <a:ext cx="792088" cy="216024"/>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 name="直接连接符 8">
            <a:extLst>
              <a:ext uri="{FF2B5EF4-FFF2-40B4-BE49-F238E27FC236}">
                <a16:creationId xmlns:a16="http://schemas.microsoft.com/office/drawing/2014/main" id="{EA983A34-B5A0-420D-A4E7-A6C25B4F6AB5}"/>
              </a:ext>
            </a:extLst>
          </p:cNvPr>
          <p:cNvCxnSpPr>
            <a:cxnSpLocks/>
          </p:cNvCxnSpPr>
          <p:nvPr/>
        </p:nvCxnSpPr>
        <p:spPr bwMode="auto">
          <a:xfrm>
            <a:off x="5004048" y="4437112"/>
            <a:ext cx="216024" cy="648072"/>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 name="直接连接符 10">
            <a:extLst>
              <a:ext uri="{FF2B5EF4-FFF2-40B4-BE49-F238E27FC236}">
                <a16:creationId xmlns:a16="http://schemas.microsoft.com/office/drawing/2014/main" id="{37172AAE-26EC-4992-B17C-DBAA24AD6CCC}"/>
              </a:ext>
            </a:extLst>
          </p:cNvPr>
          <p:cNvCxnSpPr>
            <a:cxnSpLocks/>
          </p:cNvCxnSpPr>
          <p:nvPr/>
        </p:nvCxnSpPr>
        <p:spPr bwMode="auto">
          <a:xfrm flipH="1">
            <a:off x="3995936" y="4365104"/>
            <a:ext cx="432048" cy="720080"/>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3" name="直接连接符 12">
            <a:extLst>
              <a:ext uri="{FF2B5EF4-FFF2-40B4-BE49-F238E27FC236}">
                <a16:creationId xmlns:a16="http://schemas.microsoft.com/office/drawing/2014/main" id="{108F5176-DF4B-4D61-A3F2-E4A18A50C700}"/>
              </a:ext>
            </a:extLst>
          </p:cNvPr>
          <p:cNvCxnSpPr>
            <a:cxnSpLocks/>
          </p:cNvCxnSpPr>
          <p:nvPr/>
        </p:nvCxnSpPr>
        <p:spPr bwMode="auto">
          <a:xfrm>
            <a:off x="3275856" y="4005064"/>
            <a:ext cx="216024" cy="1080120"/>
          </a:xfrm>
          <a:prstGeom prst="line">
            <a:avLst/>
          </a:prstGeom>
          <a:ln w="50800">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nvSpPr>
        <p:spPr bwMode="auto">
          <a:xfrm>
            <a:off x="279400" y="188913"/>
            <a:ext cx="8540750" cy="6477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3200" dirty="0"/>
              <a:t>    </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rim算法实现</a:t>
            </a:r>
          </a:p>
        </p:txBody>
      </p:sp>
      <p:sp>
        <p:nvSpPr>
          <p:cNvPr id="4" name="AutoShape 3">
            <a:extLst>
              <a:ext uri="{FF2B5EF4-FFF2-40B4-BE49-F238E27FC236}">
                <a16:creationId xmlns:a16="http://schemas.microsoft.com/office/drawing/2014/main" id="{F22BAF7D-89E7-48F6-B7F4-15397CA450E9}"/>
              </a:ext>
            </a:extLst>
          </p:cNvPr>
          <p:cNvSpPr>
            <a:spLocks noChangeArrowheads="1"/>
          </p:cNvSpPr>
          <p:nvPr/>
        </p:nvSpPr>
        <p:spPr bwMode="auto">
          <a:xfrm>
            <a:off x="2483768" y="1771997"/>
            <a:ext cx="1371600" cy="1600200"/>
          </a:xfrm>
          <a:prstGeom prst="roundRect">
            <a:avLst>
              <a:gd name="adj" fmla="val 16667"/>
            </a:avLst>
          </a:prstGeom>
          <a:noFill/>
          <a:ln w="12700" cap="sq">
            <a:solidFill>
              <a:srgbClr val="333399"/>
            </a:solidFill>
            <a:round/>
            <a:headEnd/>
            <a:tailEnd/>
          </a:ln>
        </p:spPr>
        <p:txBody>
          <a:bodyPr wrap="none" anchor="ctr"/>
          <a:lstStyle/>
          <a:p>
            <a:pPr eaLnBrk="1" hangingPunct="1">
              <a:buFont typeface="Arial" pitchFamily="34" charset="0"/>
              <a:buNone/>
            </a:pPr>
            <a:endParaRPr lang="zh-CN" altLang="en-US" i="0"/>
          </a:p>
        </p:txBody>
      </p:sp>
      <p:sp>
        <p:nvSpPr>
          <p:cNvPr id="5" name="Oval 4">
            <a:extLst>
              <a:ext uri="{FF2B5EF4-FFF2-40B4-BE49-F238E27FC236}">
                <a16:creationId xmlns:a16="http://schemas.microsoft.com/office/drawing/2014/main" id="{8DF4EBE4-6910-44D5-AB7E-58589CC9D970}"/>
              </a:ext>
            </a:extLst>
          </p:cNvPr>
          <p:cNvSpPr>
            <a:spLocks noChangeArrowheads="1"/>
          </p:cNvSpPr>
          <p:nvPr/>
        </p:nvSpPr>
        <p:spPr bwMode="auto">
          <a:xfrm>
            <a:off x="5226968" y="1619597"/>
            <a:ext cx="1524000" cy="1981200"/>
          </a:xfrm>
          <a:prstGeom prst="ellipse">
            <a:avLst/>
          </a:prstGeom>
          <a:noFill/>
          <a:ln w="12700" cap="sq">
            <a:solidFill>
              <a:srgbClr val="000082"/>
            </a:solidFill>
            <a:round/>
            <a:headEnd/>
            <a:tailEnd/>
          </a:ln>
        </p:spPr>
        <p:txBody>
          <a:bodyPr wrap="none" anchor="ctr"/>
          <a:lstStyle/>
          <a:p>
            <a:pPr eaLnBrk="1" hangingPunct="1">
              <a:buFont typeface="Arial" pitchFamily="34" charset="0"/>
              <a:buNone/>
            </a:pPr>
            <a:endParaRPr lang="zh-CN" altLang="en-US" i="0"/>
          </a:p>
        </p:txBody>
      </p:sp>
      <p:sp>
        <p:nvSpPr>
          <p:cNvPr id="6" name="Oval 5">
            <a:extLst>
              <a:ext uri="{FF2B5EF4-FFF2-40B4-BE49-F238E27FC236}">
                <a16:creationId xmlns:a16="http://schemas.microsoft.com/office/drawing/2014/main" id="{817F4299-7904-4E60-91F5-4F0AE85E02E4}"/>
              </a:ext>
            </a:extLst>
          </p:cNvPr>
          <p:cNvSpPr>
            <a:spLocks noChangeArrowheads="1"/>
          </p:cNvSpPr>
          <p:nvPr/>
        </p:nvSpPr>
        <p:spPr bwMode="auto">
          <a:xfrm>
            <a:off x="3169568" y="1924397"/>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7" name="Oval 6">
            <a:extLst>
              <a:ext uri="{FF2B5EF4-FFF2-40B4-BE49-F238E27FC236}">
                <a16:creationId xmlns:a16="http://schemas.microsoft.com/office/drawing/2014/main" id="{94C7C8F5-4B19-4812-9753-D61458DABDD4}"/>
              </a:ext>
            </a:extLst>
          </p:cNvPr>
          <p:cNvSpPr>
            <a:spLocks noChangeArrowheads="1"/>
          </p:cNvSpPr>
          <p:nvPr/>
        </p:nvSpPr>
        <p:spPr bwMode="auto">
          <a:xfrm>
            <a:off x="2636168" y="2381597"/>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8" name="Oval 8">
            <a:extLst>
              <a:ext uri="{FF2B5EF4-FFF2-40B4-BE49-F238E27FC236}">
                <a16:creationId xmlns:a16="http://schemas.microsoft.com/office/drawing/2014/main" id="{B0B1560F-7A5E-4E95-976D-AB1E9F29ADD4}"/>
              </a:ext>
            </a:extLst>
          </p:cNvPr>
          <p:cNvSpPr>
            <a:spLocks noChangeArrowheads="1"/>
          </p:cNvSpPr>
          <p:nvPr/>
        </p:nvSpPr>
        <p:spPr bwMode="auto">
          <a:xfrm>
            <a:off x="5760368" y="1771997"/>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9" name="Oval 9">
            <a:extLst>
              <a:ext uri="{FF2B5EF4-FFF2-40B4-BE49-F238E27FC236}">
                <a16:creationId xmlns:a16="http://schemas.microsoft.com/office/drawing/2014/main" id="{B573AA79-DAF9-45EC-B561-C74819B1F664}"/>
              </a:ext>
            </a:extLst>
          </p:cNvPr>
          <p:cNvSpPr>
            <a:spLocks noChangeArrowheads="1"/>
          </p:cNvSpPr>
          <p:nvPr/>
        </p:nvSpPr>
        <p:spPr bwMode="auto">
          <a:xfrm>
            <a:off x="6217568" y="2152997"/>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0" name="Oval 10">
            <a:extLst>
              <a:ext uri="{FF2B5EF4-FFF2-40B4-BE49-F238E27FC236}">
                <a16:creationId xmlns:a16="http://schemas.microsoft.com/office/drawing/2014/main" id="{CA4A3C37-5E2C-4248-84D9-5E6B9EF6AF52}"/>
              </a:ext>
            </a:extLst>
          </p:cNvPr>
          <p:cNvSpPr>
            <a:spLocks noChangeArrowheads="1"/>
          </p:cNvSpPr>
          <p:nvPr/>
        </p:nvSpPr>
        <p:spPr bwMode="auto">
          <a:xfrm>
            <a:off x="5836568" y="3143597"/>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1" name="Oval 12">
            <a:extLst>
              <a:ext uri="{FF2B5EF4-FFF2-40B4-BE49-F238E27FC236}">
                <a16:creationId xmlns:a16="http://schemas.microsoft.com/office/drawing/2014/main" id="{9C429528-C7B7-4B11-BF03-998D90A8AF46}"/>
              </a:ext>
            </a:extLst>
          </p:cNvPr>
          <p:cNvSpPr>
            <a:spLocks noChangeArrowheads="1"/>
          </p:cNvSpPr>
          <p:nvPr/>
        </p:nvSpPr>
        <p:spPr bwMode="auto">
          <a:xfrm>
            <a:off x="6217568" y="2686397"/>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2" name="Line 13">
            <a:extLst>
              <a:ext uri="{FF2B5EF4-FFF2-40B4-BE49-F238E27FC236}">
                <a16:creationId xmlns:a16="http://schemas.microsoft.com/office/drawing/2014/main" id="{2D97C46E-7290-4355-A6D5-583169F96172}"/>
              </a:ext>
            </a:extLst>
          </p:cNvPr>
          <p:cNvSpPr>
            <a:spLocks noChangeShapeType="1"/>
          </p:cNvSpPr>
          <p:nvPr/>
        </p:nvSpPr>
        <p:spPr bwMode="auto">
          <a:xfrm flipV="1">
            <a:off x="3550568" y="1924397"/>
            <a:ext cx="2209800" cy="152400"/>
          </a:xfrm>
          <a:prstGeom prst="line">
            <a:avLst/>
          </a:prstGeom>
          <a:noFill/>
          <a:ln w="12700" cap="sq">
            <a:solidFill>
              <a:schemeClr val="tx2"/>
            </a:solidFill>
            <a:round/>
            <a:headEnd/>
            <a:tailEnd/>
          </a:ln>
        </p:spPr>
        <p:txBody>
          <a:bodyPr wrap="none" anchor="ctr"/>
          <a:lstStyle/>
          <a:p>
            <a:endParaRPr lang="zh-CN" altLang="en-US" i="0"/>
          </a:p>
        </p:txBody>
      </p:sp>
      <p:sp>
        <p:nvSpPr>
          <p:cNvPr id="13" name="Line 14">
            <a:extLst>
              <a:ext uri="{FF2B5EF4-FFF2-40B4-BE49-F238E27FC236}">
                <a16:creationId xmlns:a16="http://schemas.microsoft.com/office/drawing/2014/main" id="{32F23A92-695C-4A04-BC99-D329FCB104F0}"/>
              </a:ext>
            </a:extLst>
          </p:cNvPr>
          <p:cNvSpPr>
            <a:spLocks noChangeShapeType="1"/>
          </p:cNvSpPr>
          <p:nvPr/>
        </p:nvSpPr>
        <p:spPr bwMode="auto">
          <a:xfrm>
            <a:off x="2940968" y="2533997"/>
            <a:ext cx="3276600" cy="304800"/>
          </a:xfrm>
          <a:prstGeom prst="line">
            <a:avLst/>
          </a:prstGeom>
          <a:noFill/>
          <a:ln w="12700" cap="sq">
            <a:solidFill>
              <a:schemeClr val="tx2"/>
            </a:solidFill>
            <a:round/>
            <a:headEnd/>
            <a:tailEnd/>
          </a:ln>
        </p:spPr>
        <p:txBody>
          <a:bodyPr wrap="none" anchor="ctr"/>
          <a:lstStyle/>
          <a:p>
            <a:endParaRPr lang="zh-CN" altLang="en-US" i="0"/>
          </a:p>
        </p:txBody>
      </p:sp>
      <p:sp>
        <p:nvSpPr>
          <p:cNvPr id="14" name="Line 17">
            <a:extLst>
              <a:ext uri="{FF2B5EF4-FFF2-40B4-BE49-F238E27FC236}">
                <a16:creationId xmlns:a16="http://schemas.microsoft.com/office/drawing/2014/main" id="{8FA6EA38-983F-47FC-BD71-C26A259BC96A}"/>
              </a:ext>
            </a:extLst>
          </p:cNvPr>
          <p:cNvSpPr>
            <a:spLocks noChangeShapeType="1"/>
          </p:cNvSpPr>
          <p:nvPr/>
        </p:nvSpPr>
        <p:spPr bwMode="auto">
          <a:xfrm>
            <a:off x="3474368" y="2076797"/>
            <a:ext cx="2743200" cy="228600"/>
          </a:xfrm>
          <a:prstGeom prst="line">
            <a:avLst/>
          </a:prstGeom>
          <a:noFill/>
          <a:ln w="12700" cap="sq">
            <a:solidFill>
              <a:schemeClr val="tx2"/>
            </a:solidFill>
            <a:round/>
            <a:headEnd/>
            <a:tailEnd/>
          </a:ln>
        </p:spPr>
        <p:txBody>
          <a:bodyPr wrap="none" anchor="ctr"/>
          <a:lstStyle/>
          <a:p>
            <a:endParaRPr lang="zh-CN" altLang="en-US" i="0"/>
          </a:p>
        </p:txBody>
      </p:sp>
      <p:sp>
        <p:nvSpPr>
          <p:cNvPr id="15" name="Line 18">
            <a:extLst>
              <a:ext uri="{FF2B5EF4-FFF2-40B4-BE49-F238E27FC236}">
                <a16:creationId xmlns:a16="http://schemas.microsoft.com/office/drawing/2014/main" id="{93E05990-624B-4240-AB27-D7BD2D8A4D4D}"/>
              </a:ext>
            </a:extLst>
          </p:cNvPr>
          <p:cNvSpPr>
            <a:spLocks noChangeShapeType="1"/>
          </p:cNvSpPr>
          <p:nvPr/>
        </p:nvSpPr>
        <p:spPr bwMode="auto">
          <a:xfrm flipV="1">
            <a:off x="2940968" y="2000597"/>
            <a:ext cx="2819400" cy="533400"/>
          </a:xfrm>
          <a:prstGeom prst="line">
            <a:avLst/>
          </a:prstGeom>
          <a:noFill/>
          <a:ln w="12700" cap="sq">
            <a:solidFill>
              <a:schemeClr val="tx2"/>
            </a:solidFill>
            <a:round/>
            <a:headEnd/>
            <a:tailEnd/>
          </a:ln>
        </p:spPr>
        <p:txBody>
          <a:bodyPr wrap="none" anchor="ctr"/>
          <a:lstStyle/>
          <a:p>
            <a:endParaRPr lang="zh-CN" altLang="en-US" i="0"/>
          </a:p>
        </p:txBody>
      </p:sp>
      <p:sp>
        <p:nvSpPr>
          <p:cNvPr id="16" name="Text Box 21">
            <a:extLst>
              <a:ext uri="{FF2B5EF4-FFF2-40B4-BE49-F238E27FC236}">
                <a16:creationId xmlns:a16="http://schemas.microsoft.com/office/drawing/2014/main" id="{AC446306-FB4B-43F5-83D8-3E27B194A379}"/>
              </a:ext>
            </a:extLst>
          </p:cNvPr>
          <p:cNvSpPr txBox="1">
            <a:spLocks noChangeArrowheads="1"/>
          </p:cNvSpPr>
          <p:nvPr/>
        </p:nvSpPr>
        <p:spPr bwMode="auto">
          <a:xfrm>
            <a:off x="2793331" y="1268760"/>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a:t>U</a:t>
            </a:r>
          </a:p>
        </p:txBody>
      </p:sp>
      <p:sp>
        <p:nvSpPr>
          <p:cNvPr id="17" name="Text Box 22">
            <a:extLst>
              <a:ext uri="{FF2B5EF4-FFF2-40B4-BE49-F238E27FC236}">
                <a16:creationId xmlns:a16="http://schemas.microsoft.com/office/drawing/2014/main" id="{476330A2-4E8B-4676-90E4-FC617B5D3E7A}"/>
              </a:ext>
            </a:extLst>
          </p:cNvPr>
          <p:cNvSpPr txBox="1">
            <a:spLocks noChangeArrowheads="1"/>
          </p:cNvSpPr>
          <p:nvPr/>
        </p:nvSpPr>
        <p:spPr bwMode="auto">
          <a:xfrm>
            <a:off x="5601618" y="1287804"/>
            <a:ext cx="595035"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U-V</a:t>
            </a:r>
          </a:p>
        </p:txBody>
      </p:sp>
      <p:sp>
        <p:nvSpPr>
          <p:cNvPr id="2" name="文本框 1">
            <a:extLst>
              <a:ext uri="{FF2B5EF4-FFF2-40B4-BE49-F238E27FC236}">
                <a16:creationId xmlns:a16="http://schemas.microsoft.com/office/drawing/2014/main" id="{C41C95D4-FFCC-4C96-A635-EE134B01F2D3}"/>
              </a:ext>
            </a:extLst>
          </p:cNvPr>
          <p:cNvSpPr txBox="1"/>
          <p:nvPr/>
        </p:nvSpPr>
        <p:spPr>
          <a:xfrm>
            <a:off x="827584" y="4077072"/>
            <a:ext cx="7992566" cy="523220"/>
          </a:xfrm>
          <a:prstGeom prst="rect">
            <a:avLst/>
          </a:prstGeom>
          <a:noFill/>
        </p:spPr>
        <p:txBody>
          <a:bodyPr wrap="square" rtlCol="0">
            <a:spAutoFit/>
          </a:bodyPr>
          <a:lstStyle/>
          <a:p>
            <a:r>
              <a:rPr lang="zh-CN" altLang="en-US" sz="2800" b="0" i="0" dirty="0">
                <a:latin typeface="+mn-ea"/>
                <a:ea typeface="+mn-ea"/>
              </a:rPr>
              <a:t>顶点是否加入</a:t>
            </a:r>
            <a:r>
              <a:rPr lang="en-US" altLang="zh-CN" sz="2800" b="0" i="0" dirty="0">
                <a:latin typeface="+mn-ea"/>
                <a:ea typeface="+mn-ea"/>
              </a:rPr>
              <a:t>U</a:t>
            </a:r>
            <a:r>
              <a:rPr lang="zh-CN" altLang="en-US" sz="2800" b="0" i="0" dirty="0">
                <a:latin typeface="+mn-ea"/>
                <a:ea typeface="+mn-ea"/>
              </a:rPr>
              <a:t>集合中？</a:t>
            </a:r>
            <a:r>
              <a:rPr lang="en-US" altLang="zh-CN" sz="2800" b="0" i="0" dirty="0">
                <a:latin typeface="+mn-ea"/>
                <a:ea typeface="+mn-ea"/>
              </a:rPr>
              <a:t>visited</a:t>
            </a:r>
            <a:r>
              <a:rPr lang="zh-CN" altLang="en-US" sz="2800" b="0" i="0" dirty="0">
                <a:latin typeface="+mn-ea"/>
                <a:ea typeface="+mn-ea"/>
              </a:rPr>
              <a:t>数组</a:t>
            </a:r>
            <a:endParaRPr lang="zh-CN" altLang="en-US" b="0" dirty="0">
              <a:latin typeface="+mn-ea"/>
              <a:ea typeface="+mn-ea"/>
            </a:endParaRPr>
          </a:p>
        </p:txBody>
      </p:sp>
      <p:sp>
        <p:nvSpPr>
          <p:cNvPr id="19" name="文本框 18">
            <a:extLst>
              <a:ext uri="{FF2B5EF4-FFF2-40B4-BE49-F238E27FC236}">
                <a16:creationId xmlns:a16="http://schemas.microsoft.com/office/drawing/2014/main" id="{3868A2A1-FD80-4EBF-B5EF-F6C173AEDF1E}"/>
              </a:ext>
            </a:extLst>
          </p:cNvPr>
          <p:cNvSpPr txBox="1"/>
          <p:nvPr/>
        </p:nvSpPr>
        <p:spPr>
          <a:xfrm>
            <a:off x="827584" y="4581128"/>
            <a:ext cx="7992566" cy="523220"/>
          </a:xfrm>
          <a:prstGeom prst="rect">
            <a:avLst/>
          </a:prstGeom>
          <a:noFill/>
        </p:spPr>
        <p:txBody>
          <a:bodyPr wrap="square" rtlCol="0">
            <a:spAutoFit/>
          </a:bodyPr>
          <a:lstStyle/>
          <a:p>
            <a:r>
              <a:rPr lang="zh-CN" altLang="en-US" sz="2800" b="0" i="0" dirty="0">
                <a:latin typeface="+mn-ea"/>
                <a:ea typeface="+mn-ea"/>
              </a:rPr>
              <a:t>跨越两个集合的边权值？</a:t>
            </a:r>
            <a:r>
              <a:rPr lang="en-US" altLang="zh-CN" sz="2800" b="0" i="0" dirty="0">
                <a:latin typeface="+mn-ea"/>
                <a:ea typeface="+mn-ea"/>
              </a:rPr>
              <a:t>dis</a:t>
            </a:r>
            <a:r>
              <a:rPr lang="zh-CN" altLang="en-US" sz="2800" b="0" i="0" dirty="0">
                <a:latin typeface="+mn-ea"/>
                <a:ea typeface="+mn-ea"/>
              </a:rPr>
              <a:t>数组，不断更新</a:t>
            </a:r>
            <a:endParaRPr lang="zh-CN" altLang="en-US" b="0" dirty="0">
              <a:latin typeface="+mn-ea"/>
              <a:ea typeface="+mn-ea"/>
            </a:endParaRPr>
          </a:p>
        </p:txBody>
      </p:sp>
      <p:sp>
        <p:nvSpPr>
          <p:cNvPr id="20" name="文本框 19">
            <a:extLst>
              <a:ext uri="{FF2B5EF4-FFF2-40B4-BE49-F238E27FC236}">
                <a16:creationId xmlns:a16="http://schemas.microsoft.com/office/drawing/2014/main" id="{E942A692-BF05-487E-954F-6A07CC661D5B}"/>
              </a:ext>
            </a:extLst>
          </p:cNvPr>
          <p:cNvSpPr txBox="1"/>
          <p:nvPr/>
        </p:nvSpPr>
        <p:spPr>
          <a:xfrm>
            <a:off x="827584" y="5104348"/>
            <a:ext cx="7992566" cy="954107"/>
          </a:xfrm>
          <a:prstGeom prst="rect">
            <a:avLst/>
          </a:prstGeom>
          <a:noFill/>
        </p:spPr>
        <p:txBody>
          <a:bodyPr wrap="square" rtlCol="0">
            <a:spAutoFit/>
          </a:bodyPr>
          <a:lstStyle/>
          <a:p>
            <a:r>
              <a:rPr lang="zh-CN" altLang="en-US" sz="2800" b="0" i="0" dirty="0">
                <a:latin typeface="+mn-ea"/>
                <a:ea typeface="+mn-ea"/>
              </a:rPr>
              <a:t>选</a:t>
            </a:r>
            <a:r>
              <a:rPr lang="en-US" altLang="zh-CN" sz="2800" b="0" i="0" dirty="0">
                <a:latin typeface="+mn-ea"/>
                <a:ea typeface="+mn-ea"/>
              </a:rPr>
              <a:t>dis</a:t>
            </a:r>
            <a:r>
              <a:rPr lang="zh-CN" altLang="en-US" sz="2800" b="0" i="0" dirty="0">
                <a:latin typeface="+mn-ea"/>
                <a:ea typeface="+mn-ea"/>
              </a:rPr>
              <a:t>值最小，</a:t>
            </a:r>
            <a:r>
              <a:rPr lang="en-US" altLang="zh-CN" sz="2800" b="0" i="0" dirty="0">
                <a:latin typeface="+mn-ea"/>
                <a:ea typeface="+mn-ea"/>
              </a:rPr>
              <a:t>visited</a:t>
            </a:r>
            <a:r>
              <a:rPr lang="zh-CN" altLang="en-US" sz="2800" b="0" i="0" dirty="0">
                <a:latin typeface="+mn-ea"/>
                <a:ea typeface="+mn-ea"/>
              </a:rPr>
              <a:t>为</a:t>
            </a:r>
            <a:r>
              <a:rPr lang="en-US" altLang="zh-CN" sz="2800" b="0" i="0" dirty="0" err="1">
                <a:latin typeface="+mn-ea"/>
                <a:ea typeface="+mn-ea"/>
              </a:rPr>
              <a:t>flase</a:t>
            </a:r>
            <a:r>
              <a:rPr lang="zh-CN" altLang="en-US" sz="2800" b="0" i="0" dirty="0">
                <a:latin typeface="+mn-ea"/>
                <a:ea typeface="+mn-ea"/>
              </a:rPr>
              <a:t>的点，其邻接点？即边的另一个顶点。</a:t>
            </a:r>
            <a:r>
              <a:rPr lang="en-US" altLang="zh-CN" sz="2800" b="0" i="0" dirty="0">
                <a:latin typeface="+mn-ea"/>
                <a:ea typeface="+mn-ea"/>
              </a:rPr>
              <a:t>adj</a:t>
            </a:r>
            <a:r>
              <a:rPr lang="zh-CN" altLang="en-US" sz="2800" b="0" i="0" dirty="0">
                <a:latin typeface="+mn-ea"/>
                <a:ea typeface="+mn-ea"/>
              </a:rPr>
              <a:t>数组存储。</a:t>
            </a:r>
            <a:endParaRPr lang="zh-CN" altLang="en-US" b="0" dirty="0">
              <a:latin typeface="+mn-ea"/>
              <a:ea typeface="+mn-ea"/>
            </a:endParaRPr>
          </a:p>
        </p:txBody>
      </p:sp>
    </p:spTree>
    <p:extLst>
      <p:ext uri="{BB962C8B-B14F-4D97-AF65-F5344CB8AC3E}">
        <p14:creationId xmlns:p14="http://schemas.microsoft.com/office/powerpoint/2010/main" val="3601692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8"/>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10"/>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499"/>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2"/>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13"/>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14"/>
                                        </p:tgtEl>
                                        <p:attrNameLst>
                                          <p:attrName>style.visibility</p:attrName>
                                        </p:attrNameLst>
                                      </p:cBhvr>
                                      <p:to>
                                        <p:strVal val="visible"/>
                                      </p:to>
                                    </p:se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499"/>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 grpId="0"/>
      <p:bldP spid="19" grpId="0"/>
      <p:bldP spid="2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nvSpPr>
        <p:spPr bwMode="auto">
          <a:xfrm>
            <a:off x="279400" y="188913"/>
            <a:ext cx="8540750" cy="6477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3200" dirty="0"/>
              <a:t>    </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rim算法实现</a:t>
            </a:r>
          </a:p>
        </p:txBody>
      </p:sp>
      <p:sp>
        <p:nvSpPr>
          <p:cNvPr id="77827" name="Text Box 3"/>
          <p:cNvSpPr txBox="1">
            <a:spLocks noChangeArrowheads="1"/>
          </p:cNvSpPr>
          <p:nvPr/>
        </p:nvSpPr>
        <p:spPr bwMode="auto">
          <a:xfrm>
            <a:off x="588857" y="1268760"/>
            <a:ext cx="8243888" cy="5210175"/>
          </a:xfrm>
          <a:prstGeom prst="rect">
            <a:avLst/>
          </a:prstGeom>
          <a:noFill/>
          <a:ln w="9525">
            <a:noFill/>
            <a:miter lim="800000"/>
            <a:headEnd/>
            <a:tailEnd/>
          </a:ln>
        </p:spPr>
        <p:txBody>
          <a:bodyPr>
            <a:spAutoFit/>
          </a:bodyPr>
          <a:lstStyle/>
          <a:p>
            <a:pPr marL="342900" indent="-342900" eaLnBrk="1" hangingPunct="1">
              <a:lnSpc>
                <a:spcPct val="120000"/>
              </a:lnSpc>
              <a:buClr>
                <a:schemeClr val="hlink"/>
              </a:buClr>
              <a:buSzPct val="75000"/>
              <a:buFont typeface="Wingdings" pitchFamily="2" charset="2"/>
              <a:buNone/>
            </a:pPr>
            <a:r>
              <a:rPr lang="zh-CN" altLang="en-US" sz="2800" b="0" i="0" dirty="0">
                <a:latin typeface="+mn-ea"/>
                <a:ea typeface="+mn-ea"/>
                <a:sym typeface="Arial" pitchFamily="34" charset="0"/>
              </a:rPr>
              <a:t>为直观化，以表格来表示实现过程中各变量变化和</a:t>
            </a:r>
          </a:p>
          <a:p>
            <a:pPr marL="342900" indent="-342900" eaLnBrk="1" hangingPunct="1">
              <a:lnSpc>
                <a:spcPct val="120000"/>
              </a:lnSpc>
              <a:buClr>
                <a:schemeClr val="hlink"/>
              </a:buClr>
              <a:buSzPct val="75000"/>
              <a:buFont typeface="Wingdings" pitchFamily="2" charset="2"/>
              <a:buNone/>
            </a:pPr>
            <a:r>
              <a:rPr lang="zh-CN" altLang="en-US" sz="2800" b="0" i="0" dirty="0">
                <a:latin typeface="+mn-ea"/>
                <a:ea typeface="+mn-ea"/>
                <a:sym typeface="Arial" pitchFamily="34" charset="0"/>
              </a:rPr>
              <a:t>节点加入情况。</a:t>
            </a:r>
          </a:p>
          <a:p>
            <a:pPr marL="342900" indent="-342900" eaLnBrk="1" hangingPunct="1">
              <a:lnSpc>
                <a:spcPct val="120000"/>
              </a:lnSpc>
              <a:buClr>
                <a:schemeClr val="hlink"/>
              </a:buClr>
              <a:buSzPct val="75000"/>
              <a:buFont typeface="Wingdings" pitchFamily="2" charset="2"/>
              <a:buNone/>
            </a:pPr>
            <a:r>
              <a:rPr lang="zh-CN" altLang="en-US" sz="2800" b="0" i="0" dirty="0">
                <a:latin typeface="+mn-ea"/>
                <a:ea typeface="+mn-ea"/>
                <a:sym typeface="Arial" pitchFamily="34" charset="0"/>
              </a:rPr>
              <a:t>其中变量定义如下：</a:t>
            </a:r>
          </a:p>
          <a:p>
            <a:pPr marL="342900" indent="-342900" eaLnBrk="1" hangingPunct="1">
              <a:lnSpc>
                <a:spcPct val="120000"/>
              </a:lnSpc>
              <a:buClr>
                <a:schemeClr val="hlink"/>
              </a:buClr>
              <a:buSzPct val="75000"/>
              <a:buFont typeface="Wingdings" pitchFamily="2" charset="2"/>
              <a:buNone/>
            </a:pPr>
            <a:r>
              <a:rPr lang="en-US" altLang="zh-CN" sz="2800" b="0" i="0" dirty="0">
                <a:solidFill>
                  <a:srgbClr val="3333FF"/>
                </a:solidFill>
                <a:latin typeface="+mn-ea"/>
                <a:ea typeface="+mn-ea"/>
                <a:sym typeface="Arial" pitchFamily="34" charset="0"/>
              </a:rPr>
              <a:t>visited</a:t>
            </a:r>
            <a:r>
              <a:rPr lang="en-US" altLang="zh-CN" sz="2800" b="0" i="0" dirty="0">
                <a:latin typeface="+mn-ea"/>
                <a:ea typeface="+mn-ea"/>
                <a:sym typeface="Arial" pitchFamily="34" charset="0"/>
              </a:rPr>
              <a:t> — </a:t>
            </a:r>
            <a:r>
              <a:rPr lang="zh-CN" altLang="en-US" sz="2800" b="0" i="0" dirty="0">
                <a:latin typeface="+mn-ea"/>
                <a:ea typeface="+mn-ea"/>
                <a:sym typeface="Arial" pitchFamily="34" charset="0"/>
              </a:rPr>
              <a:t>数组，表示顶点</a:t>
            </a:r>
            <a:r>
              <a:rPr lang="en-US" altLang="zh-CN" sz="2800" b="0" i="0" dirty="0">
                <a:latin typeface="+mn-ea"/>
                <a:ea typeface="+mn-ea"/>
                <a:sym typeface="Arial" pitchFamily="34" charset="0"/>
              </a:rPr>
              <a:t>v</a:t>
            </a:r>
            <a:r>
              <a:rPr lang="zh-CN" altLang="en-US" sz="2800" b="0" i="0" dirty="0">
                <a:latin typeface="+mn-ea"/>
                <a:ea typeface="+mn-ea"/>
                <a:sym typeface="Arial" pitchFamily="34" charset="0"/>
              </a:rPr>
              <a:t>是否加入生成树</a:t>
            </a:r>
            <a:r>
              <a:rPr lang="en-US" altLang="zh-CN" sz="2800" b="0" i="0" dirty="0">
                <a:latin typeface="+mn-ea"/>
                <a:ea typeface="+mn-ea"/>
                <a:sym typeface="Arial" pitchFamily="34" charset="0"/>
              </a:rPr>
              <a:t>U</a:t>
            </a:r>
            <a:r>
              <a:rPr lang="zh-CN" altLang="en-US" sz="2800" b="0" i="0" dirty="0">
                <a:latin typeface="+mn-ea"/>
                <a:ea typeface="+mn-ea"/>
                <a:sym typeface="Arial" pitchFamily="34" charset="0"/>
              </a:rPr>
              <a:t>中，</a:t>
            </a:r>
          </a:p>
          <a:p>
            <a:pPr marL="342900" indent="-342900" eaLnBrk="1" hangingPunct="1">
              <a:lnSpc>
                <a:spcPct val="120000"/>
              </a:lnSpc>
              <a:buClr>
                <a:schemeClr val="hlink"/>
              </a:buClr>
              <a:buSzPct val="75000"/>
              <a:buFont typeface="Wingdings" pitchFamily="2" charset="2"/>
              <a:buNone/>
            </a:pPr>
            <a:r>
              <a:rPr lang="zh-CN" altLang="en-US" sz="2800" b="0" i="0" dirty="0">
                <a:latin typeface="+mn-ea"/>
                <a:ea typeface="+mn-ea"/>
                <a:sym typeface="Arial" pitchFamily="34" charset="0"/>
              </a:rPr>
              <a:t>加入，为</a:t>
            </a:r>
            <a:r>
              <a:rPr lang="en-US" altLang="zh-CN" sz="2800" b="0" i="0" dirty="0">
                <a:latin typeface="+mn-ea"/>
                <a:ea typeface="+mn-ea"/>
                <a:sym typeface="Arial" pitchFamily="34" charset="0"/>
              </a:rPr>
              <a:t>1</a:t>
            </a:r>
            <a:r>
              <a:rPr lang="zh-CN" altLang="en-US" sz="2800" b="0" i="0" dirty="0">
                <a:latin typeface="+mn-ea"/>
                <a:ea typeface="+mn-ea"/>
                <a:sym typeface="Arial" pitchFamily="34" charset="0"/>
              </a:rPr>
              <a:t>，否则，</a:t>
            </a:r>
            <a:r>
              <a:rPr lang="en-US" altLang="zh-CN" sz="2800" b="0" i="0" dirty="0">
                <a:latin typeface="+mn-ea"/>
                <a:ea typeface="+mn-ea"/>
                <a:sym typeface="Arial" pitchFamily="34" charset="0"/>
              </a:rPr>
              <a:t>0</a:t>
            </a:r>
            <a:r>
              <a:rPr lang="zh-CN" altLang="en-US" sz="2800" b="0" i="0" dirty="0">
                <a:latin typeface="+mn-ea"/>
                <a:ea typeface="+mn-ea"/>
                <a:sym typeface="Arial" pitchFamily="34" charset="0"/>
              </a:rPr>
              <a:t>。</a:t>
            </a:r>
          </a:p>
          <a:p>
            <a:pPr marL="342900" indent="-342900" eaLnBrk="1" hangingPunct="1">
              <a:lnSpc>
                <a:spcPct val="120000"/>
              </a:lnSpc>
              <a:buClr>
                <a:schemeClr val="hlink"/>
              </a:buClr>
              <a:buSzPct val="75000"/>
              <a:buFont typeface="Wingdings" pitchFamily="2" charset="2"/>
              <a:buNone/>
            </a:pPr>
            <a:r>
              <a:rPr lang="en-US" altLang="zh-CN" sz="2800" b="0" i="0" dirty="0" err="1">
                <a:solidFill>
                  <a:srgbClr val="3333FF"/>
                </a:solidFill>
                <a:latin typeface="+mn-ea"/>
                <a:ea typeface="+mn-ea"/>
                <a:sym typeface="Arial" pitchFamily="34" charset="0"/>
              </a:rPr>
              <a:t>dis</a:t>
            </a:r>
            <a:r>
              <a:rPr lang="en-US" altLang="zh-CN" sz="2800" b="0" i="0" dirty="0">
                <a:solidFill>
                  <a:srgbClr val="3333FF"/>
                </a:solidFill>
                <a:latin typeface="+mn-ea"/>
                <a:ea typeface="+mn-ea"/>
                <a:sym typeface="Arial" pitchFamily="34" charset="0"/>
              </a:rPr>
              <a:t> — </a:t>
            </a:r>
            <a:r>
              <a:rPr lang="zh-CN" altLang="en-US" sz="2800" b="0" i="0" dirty="0">
                <a:solidFill>
                  <a:srgbClr val="3333FF"/>
                </a:solidFill>
                <a:latin typeface="+mn-ea"/>
                <a:ea typeface="+mn-ea"/>
                <a:sym typeface="Arial" pitchFamily="34" charset="0"/>
              </a:rPr>
              <a:t>数组</a:t>
            </a:r>
            <a:r>
              <a:rPr lang="zh-CN" altLang="en-US" sz="2800" b="0" i="0" dirty="0">
                <a:latin typeface="+mn-ea"/>
                <a:ea typeface="+mn-ea"/>
                <a:sym typeface="Arial" pitchFamily="34" charset="0"/>
              </a:rPr>
              <a:t>，表示从</a:t>
            </a:r>
            <a:r>
              <a:rPr lang="en-US" altLang="zh-CN" sz="2800" b="0" i="0" dirty="0">
                <a:latin typeface="+mn-ea"/>
                <a:ea typeface="+mn-ea"/>
                <a:sym typeface="Arial" pitchFamily="34" charset="0"/>
              </a:rPr>
              <a:t>U</a:t>
            </a:r>
            <a:r>
              <a:rPr lang="zh-CN" altLang="en-US" sz="2800" b="0" i="0" dirty="0">
                <a:latin typeface="+mn-ea"/>
                <a:ea typeface="+mn-ea"/>
                <a:sym typeface="Arial" pitchFamily="34" charset="0"/>
              </a:rPr>
              <a:t>到</a:t>
            </a:r>
            <a:r>
              <a:rPr lang="en-US" altLang="zh-CN" sz="2800" b="0" i="0" dirty="0">
                <a:latin typeface="+mn-ea"/>
                <a:ea typeface="+mn-ea"/>
                <a:sym typeface="Arial" pitchFamily="34" charset="0"/>
              </a:rPr>
              <a:t>V-U</a:t>
            </a:r>
            <a:r>
              <a:rPr lang="zh-CN" altLang="en-US" sz="2800" b="0" i="0" dirty="0">
                <a:latin typeface="+mn-ea"/>
                <a:ea typeface="+mn-ea"/>
                <a:sym typeface="Arial" pitchFamily="34" charset="0"/>
              </a:rPr>
              <a:t>中各顶点的最小权值。</a:t>
            </a:r>
          </a:p>
          <a:p>
            <a:pPr marL="342900" indent="-342900" eaLnBrk="1" hangingPunct="1">
              <a:lnSpc>
                <a:spcPct val="120000"/>
              </a:lnSpc>
              <a:buClr>
                <a:schemeClr val="hlink"/>
              </a:buClr>
              <a:buSzPct val="75000"/>
              <a:buFont typeface="Wingdings" pitchFamily="2" charset="2"/>
              <a:buNone/>
            </a:pPr>
            <a:r>
              <a:rPr lang="en-US" altLang="zh-CN" sz="2800" b="0" i="0" dirty="0" err="1">
                <a:solidFill>
                  <a:srgbClr val="3333FF"/>
                </a:solidFill>
                <a:latin typeface="+mn-ea"/>
                <a:ea typeface="+mn-ea"/>
                <a:sym typeface="Arial" pitchFamily="34" charset="0"/>
              </a:rPr>
              <a:t>adj</a:t>
            </a:r>
            <a:r>
              <a:rPr lang="en-US" altLang="zh-CN" sz="2800" b="0" i="0" dirty="0">
                <a:solidFill>
                  <a:srgbClr val="3333FF"/>
                </a:solidFill>
                <a:latin typeface="+mn-ea"/>
                <a:ea typeface="+mn-ea"/>
                <a:sym typeface="Arial" pitchFamily="34" charset="0"/>
              </a:rPr>
              <a:t> — </a:t>
            </a:r>
            <a:r>
              <a:rPr lang="zh-CN" altLang="en-US" sz="2800" b="0" i="0" dirty="0">
                <a:solidFill>
                  <a:srgbClr val="3333FF"/>
                </a:solidFill>
                <a:latin typeface="+mn-ea"/>
                <a:ea typeface="+mn-ea"/>
                <a:sym typeface="Arial" pitchFamily="34" charset="0"/>
              </a:rPr>
              <a:t>数组</a:t>
            </a:r>
            <a:r>
              <a:rPr lang="zh-CN" altLang="en-US" sz="2800" b="0" i="0" dirty="0">
                <a:latin typeface="+mn-ea"/>
                <a:ea typeface="+mn-ea"/>
                <a:sym typeface="Arial" pitchFamily="34" charset="0"/>
              </a:rPr>
              <a:t>，使</a:t>
            </a:r>
            <a:r>
              <a:rPr lang="en-US" altLang="zh-CN" sz="2800" b="0" i="0" dirty="0" err="1">
                <a:latin typeface="+mn-ea"/>
                <a:ea typeface="+mn-ea"/>
                <a:sym typeface="Arial" pitchFamily="34" charset="0"/>
              </a:rPr>
              <a:t>dis</a:t>
            </a:r>
            <a:r>
              <a:rPr lang="zh-CN" altLang="en-US" sz="2800" b="0" i="0" dirty="0">
                <a:latin typeface="+mn-ea"/>
                <a:ea typeface="+mn-ea"/>
                <a:sym typeface="Arial" pitchFamily="34" charset="0"/>
              </a:rPr>
              <a:t>取最小的</a:t>
            </a:r>
            <a:r>
              <a:rPr lang="en-US" altLang="zh-CN" sz="2800" b="0" i="0" dirty="0">
                <a:latin typeface="+mn-ea"/>
                <a:ea typeface="+mn-ea"/>
                <a:sym typeface="Arial" pitchFamily="34" charset="0"/>
              </a:rPr>
              <a:t>U</a:t>
            </a:r>
            <a:r>
              <a:rPr lang="zh-CN" altLang="en-US" sz="2800" b="0" i="0" dirty="0">
                <a:latin typeface="+mn-ea"/>
                <a:ea typeface="+mn-ea"/>
                <a:sym typeface="Arial" pitchFamily="34" charset="0"/>
              </a:rPr>
              <a:t>中邻接点。</a:t>
            </a:r>
          </a:p>
          <a:p>
            <a:pPr marL="342900" indent="-342900" eaLnBrk="1" hangingPunct="1">
              <a:lnSpc>
                <a:spcPct val="120000"/>
              </a:lnSpc>
              <a:buClr>
                <a:schemeClr val="hlink"/>
              </a:buClr>
              <a:buSzPct val="75000"/>
              <a:buFont typeface="Wingdings" pitchFamily="2" charset="2"/>
              <a:buNone/>
            </a:pPr>
            <a:r>
              <a:rPr lang="en-US" altLang="zh-CN" sz="2800" b="0" i="0" dirty="0" err="1">
                <a:latin typeface="+mn-ea"/>
                <a:ea typeface="+mn-ea"/>
                <a:sym typeface="Arial" pitchFamily="34" charset="0"/>
              </a:rPr>
              <a:t>mindis</a:t>
            </a:r>
            <a:r>
              <a:rPr lang="en-US" altLang="zh-CN" sz="2800" b="0" i="0" dirty="0">
                <a:latin typeface="+mn-ea"/>
                <a:ea typeface="+mn-ea"/>
                <a:sym typeface="Arial" pitchFamily="34" charset="0"/>
              </a:rPr>
              <a:t> — </a:t>
            </a:r>
            <a:r>
              <a:rPr lang="en-US" altLang="zh-CN" sz="2800" b="0" i="0" dirty="0" err="1">
                <a:latin typeface="+mn-ea"/>
                <a:ea typeface="+mn-ea"/>
                <a:sym typeface="Arial" pitchFamily="34" charset="0"/>
              </a:rPr>
              <a:t>dis</a:t>
            </a:r>
            <a:r>
              <a:rPr lang="zh-CN" altLang="en-US" sz="2800" b="0" i="0" dirty="0">
                <a:latin typeface="+mn-ea"/>
                <a:ea typeface="+mn-ea"/>
                <a:sym typeface="Arial" pitchFamily="34" charset="0"/>
              </a:rPr>
              <a:t>中的最小值</a:t>
            </a:r>
          </a:p>
          <a:p>
            <a:pPr marL="342900" indent="-342900" eaLnBrk="1" hangingPunct="1">
              <a:lnSpc>
                <a:spcPct val="120000"/>
              </a:lnSpc>
              <a:buClr>
                <a:schemeClr val="hlink"/>
              </a:buClr>
              <a:buSzPct val="75000"/>
              <a:buFont typeface="Wingdings" pitchFamily="2" charset="2"/>
              <a:buNone/>
            </a:pPr>
            <a:r>
              <a:rPr lang="en-US" altLang="zh-CN" sz="2800" b="0" i="0" dirty="0">
                <a:latin typeface="+mn-ea"/>
                <a:ea typeface="+mn-ea"/>
                <a:sym typeface="Arial" pitchFamily="34" charset="0"/>
              </a:rPr>
              <a:t>flag — </a:t>
            </a:r>
            <a:r>
              <a:rPr lang="en-US" altLang="zh-CN" sz="2800" b="0" i="0" dirty="0" err="1">
                <a:latin typeface="+mn-ea"/>
                <a:ea typeface="+mn-ea"/>
                <a:sym typeface="Arial" pitchFamily="34" charset="0"/>
              </a:rPr>
              <a:t>mindis</a:t>
            </a:r>
            <a:r>
              <a:rPr lang="zh-CN" altLang="en-US" sz="2800" b="0" i="0" dirty="0">
                <a:latin typeface="+mn-ea"/>
                <a:ea typeface="+mn-ea"/>
                <a:sym typeface="Arial" pitchFamily="34" charset="0"/>
              </a:rPr>
              <a:t>取最小对应的顶点</a:t>
            </a:r>
            <a:r>
              <a:rPr lang="en-US" altLang="zh-CN" sz="2800" b="0" i="0" dirty="0">
                <a:latin typeface="+mn-ea"/>
                <a:ea typeface="+mn-ea"/>
                <a:sym typeface="Arial" pitchFamily="34" charset="0"/>
              </a:rPr>
              <a:t>v</a:t>
            </a:r>
          </a:p>
          <a:p>
            <a:pPr marL="342900" indent="-342900" eaLnBrk="1" hangingPunct="1">
              <a:lnSpc>
                <a:spcPct val="120000"/>
              </a:lnSpc>
              <a:buClr>
                <a:schemeClr val="hlink"/>
              </a:buClr>
              <a:buSzPct val="75000"/>
              <a:buFont typeface="Wingdings" pitchFamily="2" charset="2"/>
              <a:buNone/>
            </a:pPr>
            <a:endParaRPr lang="en-US" altLang="zh-CN" sz="2800" dirty="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78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Oval 4"/>
          <p:cNvSpPr>
            <a:spLocks noChangeArrowheads="1"/>
          </p:cNvSpPr>
          <p:nvPr/>
        </p:nvSpPr>
        <p:spPr bwMode="auto">
          <a:xfrm>
            <a:off x="0" y="981075"/>
            <a:ext cx="5651500" cy="935038"/>
          </a:xfrm>
          <a:prstGeom prst="ellipse">
            <a:avLst/>
          </a:prstGeom>
          <a:solidFill>
            <a:srgbClr val="FFFF00"/>
          </a:solidFill>
          <a:ln w="9525">
            <a:noFill/>
            <a:round/>
            <a:headEnd/>
            <a:tailEnd/>
          </a:ln>
        </p:spPr>
        <p:txBody>
          <a:bodyPr wrap="none" anchor="ctr"/>
          <a:lstStyle/>
          <a:p>
            <a:pPr eaLnBrk="1" hangingPunct="1"/>
            <a:endParaRPr lang="zh-CN" altLang="en-US"/>
          </a:p>
        </p:txBody>
      </p:sp>
      <p:graphicFrame>
        <p:nvGraphicFramePr>
          <p:cNvPr id="76805" name="Group 5"/>
          <p:cNvGraphicFramePr>
            <a:graphicFrameLocks noGrp="1"/>
          </p:cNvGraphicFramePr>
          <p:nvPr>
            <p:ph/>
            <p:extLst>
              <p:ext uri="{D42A27DB-BD31-4B8C-83A1-F6EECF244321}">
                <p14:modId xmlns:p14="http://schemas.microsoft.com/office/powerpoint/2010/main" val="1126344788"/>
              </p:ext>
            </p:extLst>
          </p:nvPr>
        </p:nvGraphicFramePr>
        <p:xfrm>
          <a:off x="458788" y="476250"/>
          <a:ext cx="6265862" cy="5651501"/>
        </p:xfrm>
        <a:graphic>
          <a:graphicData uri="http://schemas.openxmlformats.org/drawingml/2006/table">
            <a:tbl>
              <a:tblPr/>
              <a:tblGrid>
                <a:gridCol w="646112">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693738">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693738">
                  <a:extLst>
                    <a:ext uri="{9D8B030D-6E8A-4147-A177-3AD203B41FA5}">
                      <a16:colId xmlns:a16="http://schemas.microsoft.com/office/drawing/2014/main" val="20006"/>
                    </a:ext>
                  </a:extLst>
                </a:gridCol>
                <a:gridCol w="1179512">
                  <a:extLst>
                    <a:ext uri="{9D8B030D-6E8A-4147-A177-3AD203B41FA5}">
                      <a16:colId xmlns:a16="http://schemas.microsoft.com/office/drawing/2014/main" val="20007"/>
                    </a:ext>
                  </a:extLst>
                </a:gridCol>
              </a:tblGrid>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misdis</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flag</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7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V1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0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7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6870" name="AutoShape 70"/>
          <p:cNvSpPr>
            <a:spLocks noChangeArrowheads="1"/>
          </p:cNvSpPr>
          <p:nvPr/>
        </p:nvSpPr>
        <p:spPr bwMode="auto">
          <a:xfrm>
            <a:off x="6877050" y="188913"/>
            <a:ext cx="2160588" cy="692150"/>
          </a:xfrm>
          <a:prstGeom prst="wedgeEllipseCallout">
            <a:avLst>
              <a:gd name="adj1" fmla="val -100847"/>
              <a:gd name="adj2" fmla="val 20917"/>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程序中不需要</a:t>
            </a:r>
          </a:p>
        </p:txBody>
      </p:sp>
      <p:sp>
        <p:nvSpPr>
          <p:cNvPr id="76871" name="AutoShape 71"/>
          <p:cNvSpPr>
            <a:spLocks noChangeArrowheads="1"/>
          </p:cNvSpPr>
          <p:nvPr/>
        </p:nvSpPr>
        <p:spPr bwMode="auto">
          <a:xfrm>
            <a:off x="7092950" y="1844675"/>
            <a:ext cx="1366838" cy="692150"/>
          </a:xfrm>
          <a:prstGeom prst="wedgeEllipseCallout">
            <a:avLst>
              <a:gd name="adj1" fmla="val -224912"/>
              <a:gd name="adj2" fmla="val -69954"/>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初始化</a:t>
            </a:r>
          </a:p>
        </p:txBody>
      </p:sp>
      <p:sp>
        <p:nvSpPr>
          <p:cNvPr id="78920" name="Text Box 72"/>
          <p:cNvSpPr txBox="1">
            <a:spLocks noChangeArrowheads="1"/>
          </p:cNvSpPr>
          <p:nvPr/>
        </p:nvSpPr>
        <p:spPr bwMode="auto">
          <a:xfrm>
            <a:off x="436563" y="6207125"/>
            <a:ext cx="5935662" cy="369332"/>
          </a:xfrm>
          <a:prstGeom prst="rect">
            <a:avLst/>
          </a:prstGeom>
          <a:noFill/>
          <a:ln w="9525">
            <a:noFill/>
            <a:miter lim="800000"/>
            <a:headEnd/>
            <a:tailEnd/>
          </a:ln>
        </p:spPr>
        <p:txBody>
          <a:bodyPr>
            <a:spAutoFit/>
          </a:bodyPr>
          <a:lstStyle/>
          <a:p>
            <a:pPr eaLnBrk="1" hangingPunct="1"/>
            <a:r>
              <a:rPr lang="zh-CN" altLang="en-US" i="0" dirty="0"/>
              <a:t>P</a:t>
            </a:r>
            <a:r>
              <a:rPr lang="en-US" altLang="zh-CN" i="0" dirty="0"/>
              <a:t>79</a:t>
            </a:r>
            <a:r>
              <a:rPr lang="zh-CN" altLang="en-US" i="0" dirty="0"/>
              <a:t> </a:t>
            </a:r>
            <a:r>
              <a:rPr lang="zh-CN" altLang="en-US" b="1" i="0" dirty="0"/>
              <a:t>生成树生成中表格变化。</a:t>
            </a:r>
          </a:p>
        </p:txBody>
      </p:sp>
      <p:sp>
        <p:nvSpPr>
          <p:cNvPr id="9" name="灯片编号占位符 8"/>
          <p:cNvSpPr>
            <a:spLocks noGrp="1"/>
          </p:cNvSpPr>
          <p:nvPr>
            <p:ph type="sldNum" sz="quarter" idx="12"/>
          </p:nvPr>
        </p:nvSpPr>
        <p:spPr/>
        <p:txBody>
          <a:bodyPr/>
          <a:lstStyle/>
          <a:p>
            <a:fld id="{C2C27803-F996-438A-8023-4A85CDA55E1A}" type="slidenum">
              <a:rPr lang="zh-CN" altLang="en-US" smtClean="0"/>
              <a:pPr/>
              <a:t>73</a:t>
            </a:fld>
            <a:endParaRPr lang="en-US" altLang="zh-CN"/>
          </a:p>
        </p:txBody>
      </p:sp>
    </p:spTree>
    <p:extLst>
      <p:ext uri="{BB962C8B-B14F-4D97-AF65-F5344CB8AC3E}">
        <p14:creationId xmlns:p14="http://schemas.microsoft.com/office/powerpoint/2010/main" val="1934276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6871"/>
                                        </p:tgtEl>
                                      </p:cBhvr>
                                    </p:animEffect>
                                    <p:set>
                                      <p:cBhvr>
                                        <p:cTn id="7" dur="1" fill="hold">
                                          <p:stCondLst>
                                            <p:cond delay="499"/>
                                          </p:stCondLst>
                                        </p:cTn>
                                        <p:tgtEl>
                                          <p:spTgt spid="768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7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ChangeArrowheads="1"/>
          </p:cNvSpPr>
          <p:nvPr/>
        </p:nvSpPr>
        <p:spPr bwMode="auto">
          <a:xfrm>
            <a:off x="6553200" y="4653136"/>
            <a:ext cx="2592388" cy="1223962"/>
          </a:xfrm>
          <a:prstGeom prst="wedgeEllipseCallout">
            <a:avLst>
              <a:gd name="adj1" fmla="val -31026"/>
              <a:gd name="adj2" fmla="val -38266"/>
            </a:avLst>
          </a:prstGeom>
          <a:solidFill>
            <a:srgbClr val="FFFF00"/>
          </a:solidFill>
          <a:ln>
            <a:noFill/>
          </a:ln>
          <a:effectLst/>
        </p:spPr>
        <p:txBody>
          <a:bodyPr lIns="0" tIns="0" rIns="0" bIns="0"/>
          <a:lstStyle/>
          <a:p>
            <a:pPr marL="342900" indent="-342900"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latin typeface="Arial" pitchFamily="34" charset="0"/>
              </a:rPr>
              <a:t>选取同行中visited为0，dis最小的值 </a:t>
            </a:r>
          </a:p>
        </p:txBody>
      </p:sp>
      <p:sp>
        <p:nvSpPr>
          <p:cNvPr id="76803" name="AutoShape 3"/>
          <p:cNvSpPr>
            <a:spLocks noChangeArrowheads="1"/>
          </p:cNvSpPr>
          <p:nvPr/>
        </p:nvSpPr>
        <p:spPr bwMode="auto">
          <a:xfrm>
            <a:off x="6660232" y="2783830"/>
            <a:ext cx="2592388" cy="1365250"/>
          </a:xfrm>
          <a:prstGeom prst="wedgeEllipseCallout">
            <a:avLst>
              <a:gd name="adj1" fmla="val -40642"/>
              <a:gd name="adj2" fmla="val -27767"/>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1</a:t>
            </a:r>
            <a:r>
              <a:rPr lang="zh-CN" altLang="en-US" sz="2000" b="1" i="0" dirty="0">
                <a:effectLst>
                  <a:outerShdw blurRad="38100" dist="38100" dir="2700000" algn="tl">
                    <a:srgbClr val="FFFFFF"/>
                  </a:outerShdw>
                </a:effectLst>
              </a:rPr>
              <a:t>行：</a:t>
            </a:r>
            <a:r>
              <a:rPr lang="en-US" altLang="zh-CN" sz="2000" b="1" i="0" dirty="0" err="1">
                <a:effectLst>
                  <a:outerShdw blurRad="38100" dist="38100" dir="2700000" algn="tl">
                    <a:srgbClr val="FFFFFF"/>
                  </a:outerShdw>
                </a:effectLst>
              </a:rPr>
              <a:t>vistied</a:t>
            </a:r>
            <a:endParaRPr lang="en-US" altLang="zh-CN" sz="2000" b="1" i="0" dirty="0">
              <a:effectLst>
                <a:outerShdw blurRad="38100" dist="38100" dir="2700000" algn="tl">
                  <a:srgbClr val="FFFFFF"/>
                </a:outerShdw>
              </a:effectLst>
            </a:endParaRPr>
          </a:p>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2</a:t>
            </a:r>
            <a:r>
              <a:rPr lang="zh-CN" altLang="en-US" sz="2000" b="1" i="0" dirty="0">
                <a:effectLst>
                  <a:outerShdw blurRad="38100" dist="38100" dir="2700000" algn="tl">
                    <a:srgbClr val="FFFFFF"/>
                  </a:outerShdw>
                </a:effectLst>
              </a:rPr>
              <a:t>行：</a:t>
            </a:r>
            <a:r>
              <a:rPr lang="en-US" altLang="zh-CN" sz="2000" b="1" i="0" dirty="0">
                <a:effectLst>
                  <a:outerShdw blurRad="38100" dist="38100" dir="2700000" algn="tl">
                    <a:srgbClr val="FFFFFF"/>
                  </a:outerShdw>
                </a:effectLst>
              </a:rPr>
              <a:t>dis</a:t>
            </a:r>
          </a:p>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第</a:t>
            </a:r>
            <a:r>
              <a:rPr lang="en-US" altLang="zh-CN" sz="2000" b="1" i="0" dirty="0">
                <a:effectLst>
                  <a:outerShdw blurRad="38100" dist="38100" dir="2700000" algn="tl">
                    <a:srgbClr val="FFFFFF"/>
                  </a:outerShdw>
                </a:effectLst>
              </a:rPr>
              <a:t>3</a:t>
            </a:r>
            <a:r>
              <a:rPr lang="zh-CN" altLang="en-US" sz="2000" b="1" i="0" dirty="0">
                <a:effectLst>
                  <a:outerShdw blurRad="38100" dist="38100" dir="2700000" algn="tl">
                    <a:srgbClr val="FFFFFF"/>
                  </a:outerShdw>
                </a:effectLst>
              </a:rPr>
              <a:t>行：</a:t>
            </a:r>
            <a:r>
              <a:rPr lang="en-US" altLang="zh-CN" sz="2000" b="1" i="0" dirty="0">
                <a:effectLst>
                  <a:outerShdw blurRad="38100" dist="38100" dir="2700000" algn="tl">
                    <a:srgbClr val="FFFFFF"/>
                  </a:outerShdw>
                </a:effectLst>
              </a:rPr>
              <a:t>adj</a:t>
            </a:r>
          </a:p>
        </p:txBody>
      </p:sp>
      <p:graphicFrame>
        <p:nvGraphicFramePr>
          <p:cNvPr id="76805" name="Group 5"/>
          <p:cNvGraphicFramePr>
            <a:graphicFrameLocks noGrp="1"/>
          </p:cNvGraphicFramePr>
          <p:nvPr>
            <p:ph/>
          </p:nvPr>
        </p:nvGraphicFramePr>
        <p:xfrm>
          <a:off x="458788" y="476250"/>
          <a:ext cx="6265862" cy="5651501"/>
        </p:xfrm>
        <a:graphic>
          <a:graphicData uri="http://schemas.openxmlformats.org/drawingml/2006/table">
            <a:tbl>
              <a:tblPr/>
              <a:tblGrid>
                <a:gridCol w="646112">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693738">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693738">
                  <a:extLst>
                    <a:ext uri="{9D8B030D-6E8A-4147-A177-3AD203B41FA5}">
                      <a16:colId xmlns:a16="http://schemas.microsoft.com/office/drawing/2014/main" val="20006"/>
                    </a:ext>
                  </a:extLst>
                </a:gridCol>
                <a:gridCol w="1179512">
                  <a:extLst>
                    <a:ext uri="{9D8B030D-6E8A-4147-A177-3AD203B41FA5}">
                      <a16:colId xmlns:a16="http://schemas.microsoft.com/office/drawing/2014/main" val="20007"/>
                    </a:ext>
                  </a:extLst>
                </a:gridCol>
              </a:tblGrid>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misdis</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flag</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7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V1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0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7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8920" name="Text Box 72"/>
          <p:cNvSpPr txBox="1">
            <a:spLocks noChangeArrowheads="1"/>
          </p:cNvSpPr>
          <p:nvPr/>
        </p:nvSpPr>
        <p:spPr bwMode="auto">
          <a:xfrm>
            <a:off x="436563" y="6207125"/>
            <a:ext cx="5935662" cy="369332"/>
          </a:xfrm>
          <a:prstGeom prst="rect">
            <a:avLst/>
          </a:prstGeom>
          <a:noFill/>
          <a:ln w="9525">
            <a:noFill/>
            <a:miter lim="800000"/>
            <a:headEnd/>
            <a:tailEnd/>
          </a:ln>
        </p:spPr>
        <p:txBody>
          <a:bodyPr>
            <a:spAutoFit/>
          </a:bodyPr>
          <a:lstStyle/>
          <a:p>
            <a:pPr eaLnBrk="1" hangingPunct="1"/>
            <a:r>
              <a:rPr lang="zh-CN" altLang="en-US" i="0" dirty="0"/>
              <a:t>P</a:t>
            </a:r>
            <a:r>
              <a:rPr lang="en-US" altLang="zh-CN" i="0" dirty="0"/>
              <a:t>79</a:t>
            </a:r>
            <a:r>
              <a:rPr lang="zh-CN" altLang="en-US" i="0" dirty="0"/>
              <a:t> </a:t>
            </a:r>
            <a:r>
              <a:rPr lang="zh-CN" altLang="en-US" b="1" i="0" dirty="0"/>
              <a:t>生成树生成中表格变化。</a:t>
            </a:r>
          </a:p>
        </p:txBody>
      </p:sp>
      <p:sp>
        <p:nvSpPr>
          <p:cNvPr id="9" name="灯片编号占位符 8"/>
          <p:cNvSpPr>
            <a:spLocks noGrp="1"/>
          </p:cNvSpPr>
          <p:nvPr>
            <p:ph type="sldNum" sz="quarter" idx="12"/>
          </p:nvPr>
        </p:nvSpPr>
        <p:spPr/>
        <p:txBody>
          <a:bodyPr/>
          <a:lstStyle/>
          <a:p>
            <a:fld id="{C2C27803-F996-438A-8023-4A85CDA55E1A}" type="slidenum">
              <a:rPr lang="zh-CN" altLang="en-US" smtClean="0"/>
              <a:pPr/>
              <a:t>74</a:t>
            </a:fld>
            <a:endParaRPr lang="en-US" altLang="zh-CN"/>
          </a:p>
        </p:txBody>
      </p:sp>
      <p:graphicFrame>
        <p:nvGraphicFramePr>
          <p:cNvPr id="36" name="Object 4">
            <a:extLst>
              <a:ext uri="{FF2B5EF4-FFF2-40B4-BE49-F238E27FC236}">
                <a16:creationId xmlns:a16="http://schemas.microsoft.com/office/drawing/2014/main" id="{5BCAAA27-C9AF-41E8-B49C-0D1A3D008E70}"/>
              </a:ext>
            </a:extLst>
          </p:cNvPr>
          <p:cNvGraphicFramePr>
            <a:graphicFrameLocks noChangeAspect="1"/>
          </p:cNvGraphicFramePr>
          <p:nvPr>
            <p:extLst>
              <p:ext uri="{D42A27DB-BD31-4B8C-83A1-F6EECF244321}">
                <p14:modId xmlns:p14="http://schemas.microsoft.com/office/powerpoint/2010/main" val="3527409642"/>
              </p:ext>
            </p:extLst>
          </p:nvPr>
        </p:nvGraphicFramePr>
        <p:xfrm>
          <a:off x="6875908" y="476672"/>
          <a:ext cx="2160588" cy="1989932"/>
        </p:xfrm>
        <a:graphic>
          <a:graphicData uri="http://schemas.openxmlformats.org/presentationml/2006/ole">
            <mc:AlternateContent xmlns:mc="http://schemas.openxmlformats.org/markup-compatibility/2006">
              <mc:Choice xmlns:v="urn:schemas-microsoft-com:vml" Requires="v">
                <p:oleObj name="Visio" r:id="rId2" imgW="1854200" imgH="2616200" progId="Visio.Drawing.11">
                  <p:embed/>
                </p:oleObj>
              </mc:Choice>
              <mc:Fallback>
                <p:oleObj name="Visio" r:id="rId2" imgW="1854200" imgH="2616200" progId="Visio.Drawing.11">
                  <p:embed/>
                  <p:pic>
                    <p:nvPicPr>
                      <p:cNvPr id="36" name="Object 4">
                        <a:extLst>
                          <a:ext uri="{FF2B5EF4-FFF2-40B4-BE49-F238E27FC236}">
                            <a16:creationId xmlns:a16="http://schemas.microsoft.com/office/drawing/2014/main" id="{5BCAAA27-C9AF-41E8-B49C-0D1A3D008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5765"/>
                      <a:stretch>
                        <a:fillRect/>
                      </a:stretch>
                    </p:blipFill>
                    <p:spPr bwMode="auto">
                      <a:xfrm>
                        <a:off x="6875908" y="476672"/>
                        <a:ext cx="2160588" cy="1989932"/>
                      </a:xfrm>
                      <a:prstGeom prst="rect">
                        <a:avLst/>
                      </a:prstGeom>
                      <a:noFill/>
                      <a:effectLst/>
                    </p:spPr>
                  </p:pic>
                </p:oleObj>
              </mc:Fallback>
            </mc:AlternateContent>
          </a:graphicData>
        </a:graphic>
      </p:graphicFrame>
      <p:sp>
        <p:nvSpPr>
          <p:cNvPr id="11" name="AutoShape 71">
            <a:extLst>
              <a:ext uri="{FF2B5EF4-FFF2-40B4-BE49-F238E27FC236}">
                <a16:creationId xmlns:a16="http://schemas.microsoft.com/office/drawing/2014/main" id="{D7E7EE02-E873-49A3-8F3D-36466F21AACF}"/>
              </a:ext>
            </a:extLst>
          </p:cNvPr>
          <p:cNvSpPr>
            <a:spLocks noChangeArrowheads="1"/>
          </p:cNvSpPr>
          <p:nvPr/>
        </p:nvSpPr>
        <p:spPr bwMode="auto">
          <a:xfrm>
            <a:off x="2695823" y="779488"/>
            <a:ext cx="2736304" cy="692150"/>
          </a:xfrm>
          <a:prstGeom prst="wedgeEllipseCallout">
            <a:avLst>
              <a:gd name="adj1" fmla="val -52171"/>
              <a:gd name="adj2" fmla="val 135374"/>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en-US" altLang="zh-CN" sz="2000" b="1" i="0" dirty="0">
                <a:effectLst>
                  <a:outerShdw blurRad="38100" dist="38100" dir="2700000" algn="tl">
                    <a:srgbClr val="FFFFFF"/>
                  </a:outerShdw>
                </a:effectLst>
              </a:rPr>
              <a:t>V1</a:t>
            </a:r>
            <a:r>
              <a:rPr lang="zh-CN" altLang="en-US" sz="2000" b="1" i="0" dirty="0">
                <a:effectLst>
                  <a:outerShdw blurRad="38100" dist="38100" dir="2700000" algn="tl">
                    <a:srgbClr val="FFFFFF"/>
                  </a:outerShdw>
                </a:effectLst>
              </a:rPr>
              <a:t>出发</a:t>
            </a:r>
            <a:r>
              <a:rPr lang="zh-CN" altLang="en-US" sz="2000" i="0" dirty="0">
                <a:effectLst>
                  <a:outerShdw blurRad="38100" dist="38100" dir="2700000" algn="tl">
                    <a:srgbClr val="FFFFFF"/>
                  </a:outerShdw>
                </a:effectLst>
              </a:rPr>
              <a:t>，更新各顶点</a:t>
            </a:r>
            <a:r>
              <a:rPr lang="en-US" altLang="zh-CN" sz="2000" i="0" dirty="0" err="1">
                <a:effectLst>
                  <a:outerShdw blurRad="38100" dist="38100" dir="2700000" algn="tl">
                    <a:srgbClr val="FFFFFF"/>
                  </a:outerShdw>
                </a:effectLst>
              </a:rPr>
              <a:t>dis,adj</a:t>
            </a:r>
            <a:endParaRPr lang="zh-CN" altLang="en-US" sz="2000" b="1" i="0" dirty="0">
              <a:effectLst>
                <a:outerShdw blurRad="38100" dist="38100" dir="2700000" algn="tl">
                  <a:srgbClr val="FFFFFF"/>
                </a:outerShdw>
              </a:effectLst>
            </a:endParaRPr>
          </a:p>
        </p:txBody>
      </p:sp>
      <p:sp>
        <p:nvSpPr>
          <p:cNvPr id="2" name="椭圆 1">
            <a:extLst>
              <a:ext uri="{FF2B5EF4-FFF2-40B4-BE49-F238E27FC236}">
                <a16:creationId xmlns:a16="http://schemas.microsoft.com/office/drawing/2014/main" id="{CF4490E2-9935-3568-8339-1FB8D605A2F8}"/>
              </a:ext>
            </a:extLst>
          </p:cNvPr>
          <p:cNvSpPr/>
          <p:nvPr/>
        </p:nvSpPr>
        <p:spPr bwMode="auto">
          <a:xfrm>
            <a:off x="1115616" y="1916832"/>
            <a:ext cx="576064" cy="100811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220287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680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p:bldP spid="11" grpId="0" animBg="1"/>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AutoShape 3"/>
          <p:cNvSpPr>
            <a:spLocks noChangeArrowheads="1"/>
          </p:cNvSpPr>
          <p:nvPr/>
        </p:nvSpPr>
        <p:spPr bwMode="auto">
          <a:xfrm>
            <a:off x="6660232" y="2854325"/>
            <a:ext cx="2592388" cy="1365250"/>
          </a:xfrm>
          <a:prstGeom prst="wedgeEllipseCallout">
            <a:avLst>
              <a:gd name="adj1" fmla="val -43192"/>
              <a:gd name="adj2" fmla="val -19698"/>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第</a:t>
            </a:r>
            <a:r>
              <a:rPr lang="en-US" altLang="zh-CN" sz="2000" b="1" dirty="0">
                <a:effectLst>
                  <a:outerShdw blurRad="38100" dist="38100" dir="2700000" algn="tl">
                    <a:srgbClr val="FFFFFF"/>
                  </a:outerShdw>
                </a:effectLst>
              </a:rPr>
              <a:t>1</a:t>
            </a:r>
            <a:r>
              <a:rPr lang="zh-CN" altLang="en-US" sz="2000" b="1" dirty="0">
                <a:effectLst>
                  <a:outerShdw blurRad="38100" dist="38100" dir="2700000" algn="tl">
                    <a:srgbClr val="FFFFFF"/>
                  </a:outerShdw>
                </a:effectLst>
              </a:rPr>
              <a:t>行：</a:t>
            </a:r>
            <a:r>
              <a:rPr lang="en-US" altLang="zh-CN" sz="2000" b="1" dirty="0" err="1">
                <a:effectLst>
                  <a:outerShdw blurRad="38100" dist="38100" dir="2700000" algn="tl">
                    <a:srgbClr val="FFFFFF"/>
                  </a:outerShdw>
                </a:effectLst>
              </a:rPr>
              <a:t>vistied</a:t>
            </a:r>
            <a:endParaRPr lang="en-US" altLang="zh-CN" sz="2000" b="1" dirty="0">
              <a:effectLst>
                <a:outerShdw blurRad="38100" dist="38100" dir="2700000" algn="tl">
                  <a:srgbClr val="FFFFFF"/>
                </a:outerShdw>
              </a:effectLst>
            </a:endParaRPr>
          </a:p>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第</a:t>
            </a:r>
            <a:r>
              <a:rPr lang="en-US" altLang="zh-CN" sz="2000" b="1" dirty="0">
                <a:effectLst>
                  <a:outerShdw blurRad="38100" dist="38100" dir="2700000" algn="tl">
                    <a:srgbClr val="FFFFFF"/>
                  </a:outerShdw>
                </a:effectLst>
              </a:rPr>
              <a:t>2</a:t>
            </a:r>
            <a:r>
              <a:rPr lang="zh-CN" altLang="en-US" sz="2000" b="1" dirty="0">
                <a:effectLst>
                  <a:outerShdw blurRad="38100" dist="38100" dir="2700000" algn="tl">
                    <a:srgbClr val="FFFFFF"/>
                  </a:outerShdw>
                </a:effectLst>
              </a:rPr>
              <a:t>行：</a:t>
            </a:r>
            <a:r>
              <a:rPr lang="en-US" altLang="zh-CN" sz="2000" b="1" dirty="0">
                <a:effectLst>
                  <a:outerShdw blurRad="38100" dist="38100" dir="2700000" algn="tl">
                    <a:srgbClr val="FFFFFF"/>
                  </a:outerShdw>
                </a:effectLst>
              </a:rPr>
              <a:t>dis</a:t>
            </a:r>
          </a:p>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第</a:t>
            </a:r>
            <a:r>
              <a:rPr lang="en-US" altLang="zh-CN" sz="2000" b="1" dirty="0">
                <a:effectLst>
                  <a:outerShdw blurRad="38100" dist="38100" dir="2700000" algn="tl">
                    <a:srgbClr val="FFFFFF"/>
                  </a:outerShdw>
                </a:effectLst>
              </a:rPr>
              <a:t>3</a:t>
            </a:r>
            <a:r>
              <a:rPr lang="zh-CN" altLang="en-US" sz="2000" b="1" dirty="0">
                <a:effectLst>
                  <a:outerShdw blurRad="38100" dist="38100" dir="2700000" algn="tl">
                    <a:srgbClr val="FFFFFF"/>
                  </a:outerShdw>
                </a:effectLst>
              </a:rPr>
              <a:t>行：</a:t>
            </a:r>
            <a:r>
              <a:rPr lang="en-US" altLang="zh-CN" sz="2000" b="1" dirty="0">
                <a:effectLst>
                  <a:outerShdw blurRad="38100" dist="38100" dir="2700000" algn="tl">
                    <a:srgbClr val="FFFFFF"/>
                  </a:outerShdw>
                </a:effectLst>
              </a:rPr>
              <a:t>adj</a:t>
            </a:r>
          </a:p>
        </p:txBody>
      </p:sp>
      <p:graphicFrame>
        <p:nvGraphicFramePr>
          <p:cNvPr id="76805" name="Group 5"/>
          <p:cNvGraphicFramePr>
            <a:graphicFrameLocks noGrp="1"/>
          </p:cNvGraphicFramePr>
          <p:nvPr>
            <p:ph/>
            <p:extLst>
              <p:ext uri="{D42A27DB-BD31-4B8C-83A1-F6EECF244321}">
                <p14:modId xmlns:p14="http://schemas.microsoft.com/office/powerpoint/2010/main" val="1358325818"/>
              </p:ext>
            </p:extLst>
          </p:nvPr>
        </p:nvGraphicFramePr>
        <p:xfrm>
          <a:off x="458788" y="476250"/>
          <a:ext cx="6265862" cy="5651501"/>
        </p:xfrm>
        <a:graphic>
          <a:graphicData uri="http://schemas.openxmlformats.org/drawingml/2006/table">
            <a:tbl>
              <a:tblPr/>
              <a:tblGrid>
                <a:gridCol w="646112">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693738">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693738">
                  <a:extLst>
                    <a:ext uri="{9D8B030D-6E8A-4147-A177-3AD203B41FA5}">
                      <a16:colId xmlns:a16="http://schemas.microsoft.com/office/drawing/2014/main" val="20006"/>
                    </a:ext>
                  </a:extLst>
                </a:gridCol>
                <a:gridCol w="1179512">
                  <a:extLst>
                    <a:ext uri="{9D8B030D-6E8A-4147-A177-3AD203B41FA5}">
                      <a16:colId xmlns:a16="http://schemas.microsoft.com/office/drawing/2014/main" val="20007"/>
                    </a:ext>
                  </a:extLst>
                </a:gridCol>
              </a:tblGrid>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misdis</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flag</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7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V1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0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V1,V2,V5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7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8920" name="Text Box 72"/>
          <p:cNvSpPr txBox="1">
            <a:spLocks noChangeArrowheads="1"/>
          </p:cNvSpPr>
          <p:nvPr/>
        </p:nvSpPr>
        <p:spPr bwMode="auto">
          <a:xfrm>
            <a:off x="436563" y="6207125"/>
            <a:ext cx="5935662" cy="369332"/>
          </a:xfrm>
          <a:prstGeom prst="rect">
            <a:avLst/>
          </a:prstGeom>
          <a:noFill/>
          <a:ln w="9525">
            <a:noFill/>
            <a:miter lim="800000"/>
            <a:headEnd/>
            <a:tailEnd/>
          </a:ln>
        </p:spPr>
        <p:txBody>
          <a:bodyPr>
            <a:spAutoFit/>
          </a:bodyPr>
          <a:lstStyle/>
          <a:p>
            <a:pPr eaLnBrk="1" hangingPunct="1"/>
            <a:r>
              <a:rPr lang="zh-CN" altLang="en-US" i="0" dirty="0"/>
              <a:t>P</a:t>
            </a:r>
            <a:r>
              <a:rPr lang="en-US" altLang="zh-CN" i="0" dirty="0"/>
              <a:t>79 </a:t>
            </a:r>
            <a:r>
              <a:rPr lang="zh-CN" altLang="en-US" b="1" i="0" dirty="0"/>
              <a:t>生成树生成中表格变化。</a:t>
            </a:r>
          </a:p>
        </p:txBody>
      </p:sp>
      <p:sp>
        <p:nvSpPr>
          <p:cNvPr id="9" name="灯片编号占位符 8"/>
          <p:cNvSpPr>
            <a:spLocks noGrp="1"/>
          </p:cNvSpPr>
          <p:nvPr>
            <p:ph type="sldNum" sz="quarter" idx="12"/>
          </p:nvPr>
        </p:nvSpPr>
        <p:spPr/>
        <p:txBody>
          <a:bodyPr/>
          <a:lstStyle/>
          <a:p>
            <a:fld id="{C2C27803-F996-438A-8023-4A85CDA55E1A}" type="slidenum">
              <a:rPr lang="zh-CN" altLang="en-US" smtClean="0"/>
              <a:pPr/>
              <a:t>75</a:t>
            </a:fld>
            <a:endParaRPr lang="en-US" altLang="zh-CN"/>
          </a:p>
        </p:txBody>
      </p:sp>
      <p:graphicFrame>
        <p:nvGraphicFramePr>
          <p:cNvPr id="36" name="Object 4">
            <a:extLst>
              <a:ext uri="{FF2B5EF4-FFF2-40B4-BE49-F238E27FC236}">
                <a16:creationId xmlns:a16="http://schemas.microsoft.com/office/drawing/2014/main" id="{2B577E6F-E69A-4CEE-AD34-C9FD0B9BEC29}"/>
              </a:ext>
            </a:extLst>
          </p:cNvPr>
          <p:cNvGraphicFramePr>
            <a:graphicFrameLocks noChangeAspect="1"/>
          </p:cNvGraphicFramePr>
          <p:nvPr>
            <p:extLst>
              <p:ext uri="{D42A27DB-BD31-4B8C-83A1-F6EECF244321}">
                <p14:modId xmlns:p14="http://schemas.microsoft.com/office/powerpoint/2010/main" val="2823078860"/>
              </p:ext>
            </p:extLst>
          </p:nvPr>
        </p:nvGraphicFramePr>
        <p:xfrm>
          <a:off x="6804248" y="404664"/>
          <a:ext cx="2160588" cy="1989932"/>
        </p:xfrm>
        <a:graphic>
          <a:graphicData uri="http://schemas.openxmlformats.org/presentationml/2006/ole">
            <mc:AlternateContent xmlns:mc="http://schemas.openxmlformats.org/markup-compatibility/2006">
              <mc:Choice xmlns:v="urn:schemas-microsoft-com:vml" Requires="v">
                <p:oleObj name="Visio" r:id="rId2" imgW="1854200" imgH="2616200" progId="Visio.Drawing.11">
                  <p:embed/>
                </p:oleObj>
              </mc:Choice>
              <mc:Fallback>
                <p:oleObj name="Visio" r:id="rId2" imgW="1854200" imgH="2616200" progId="Visio.Drawing.11">
                  <p:embed/>
                  <p:pic>
                    <p:nvPicPr>
                      <p:cNvPr id="36" name="Object 4">
                        <a:extLst>
                          <a:ext uri="{FF2B5EF4-FFF2-40B4-BE49-F238E27FC236}">
                            <a16:creationId xmlns:a16="http://schemas.microsoft.com/office/drawing/2014/main" id="{5BCAAA27-C9AF-41E8-B49C-0D1A3D008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5765"/>
                      <a:stretch>
                        <a:fillRect/>
                      </a:stretch>
                    </p:blipFill>
                    <p:spPr bwMode="auto">
                      <a:xfrm>
                        <a:off x="6804248" y="404664"/>
                        <a:ext cx="2160588" cy="1989932"/>
                      </a:xfrm>
                      <a:prstGeom prst="rect">
                        <a:avLst/>
                      </a:prstGeom>
                      <a:noFill/>
                      <a:effectLst/>
                    </p:spPr>
                  </p:pic>
                </p:oleObj>
              </mc:Fallback>
            </mc:AlternateContent>
          </a:graphicData>
        </a:graphic>
      </p:graphicFrame>
      <p:sp>
        <p:nvSpPr>
          <p:cNvPr id="10" name="AutoShape 71">
            <a:extLst>
              <a:ext uri="{FF2B5EF4-FFF2-40B4-BE49-F238E27FC236}">
                <a16:creationId xmlns:a16="http://schemas.microsoft.com/office/drawing/2014/main" id="{0F9C9919-EC33-460E-90E1-EEA31A6CC79B}"/>
              </a:ext>
            </a:extLst>
          </p:cNvPr>
          <p:cNvSpPr>
            <a:spLocks noChangeArrowheads="1"/>
          </p:cNvSpPr>
          <p:nvPr/>
        </p:nvSpPr>
        <p:spPr bwMode="auto">
          <a:xfrm>
            <a:off x="2915816" y="4365104"/>
            <a:ext cx="2771478" cy="692150"/>
          </a:xfrm>
          <a:prstGeom prst="wedgeEllipseCallout">
            <a:avLst>
              <a:gd name="adj1" fmla="val -28228"/>
              <a:gd name="adj2" fmla="val -214797"/>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更新</a:t>
            </a:r>
            <a:r>
              <a:rPr lang="en-US" altLang="zh-CN" sz="2000" b="1" i="0" dirty="0">
                <a:effectLst>
                  <a:outerShdw blurRad="38100" dist="38100" dir="2700000" algn="tl">
                    <a:srgbClr val="FFFFFF"/>
                  </a:outerShdw>
                </a:effectLst>
              </a:rPr>
              <a:t>V2</a:t>
            </a:r>
            <a:r>
              <a:rPr lang="zh-CN" altLang="en-US" sz="2000" b="1" i="0" dirty="0">
                <a:effectLst>
                  <a:outerShdw blurRad="38100" dist="38100" dir="2700000" algn="tl">
                    <a:srgbClr val="FFFFFF"/>
                  </a:outerShdw>
                </a:effectLst>
              </a:rPr>
              <a:t>到各顶点</a:t>
            </a:r>
            <a:r>
              <a:rPr lang="en-US" altLang="zh-CN" sz="2000" b="1" i="0" dirty="0">
                <a:effectLst>
                  <a:outerShdw blurRad="38100" dist="38100" dir="2700000" algn="tl">
                    <a:srgbClr val="FFFFFF"/>
                  </a:outerShdw>
                </a:effectLst>
              </a:rPr>
              <a:t>dis</a:t>
            </a:r>
            <a:r>
              <a:rPr lang="zh-CN" altLang="en-US" sz="2000" b="1" i="0" dirty="0">
                <a:effectLst>
                  <a:outerShdw blurRad="38100" dist="38100" dir="2700000" algn="tl">
                    <a:srgbClr val="FFFFFF"/>
                  </a:outerShdw>
                </a:effectLst>
              </a:rPr>
              <a:t>，</a:t>
            </a:r>
            <a:r>
              <a:rPr lang="en-US" altLang="zh-CN" sz="2000" b="1" i="0" dirty="0">
                <a:effectLst>
                  <a:outerShdw blurRad="38100" dist="38100" dir="2700000" algn="tl">
                    <a:srgbClr val="FFFFFF"/>
                  </a:outerShdw>
                </a:effectLst>
              </a:rPr>
              <a:t>adj</a:t>
            </a:r>
            <a:endParaRPr lang="zh-CN" altLang="en-US" sz="2000" b="1" i="0" dirty="0">
              <a:effectLst>
                <a:outerShdw blurRad="38100" dist="38100" dir="2700000" algn="tl">
                  <a:srgbClr val="FFFFFF"/>
                </a:outerShdw>
              </a:effectLst>
            </a:endParaRPr>
          </a:p>
        </p:txBody>
      </p:sp>
      <p:sp>
        <p:nvSpPr>
          <p:cNvPr id="11" name="AutoShape 2">
            <a:extLst>
              <a:ext uri="{FF2B5EF4-FFF2-40B4-BE49-F238E27FC236}">
                <a16:creationId xmlns:a16="http://schemas.microsoft.com/office/drawing/2014/main" id="{0A5C0947-E6A9-4173-8BB6-7FBFEC13F9D4}"/>
              </a:ext>
            </a:extLst>
          </p:cNvPr>
          <p:cNvSpPr>
            <a:spLocks noChangeArrowheads="1"/>
          </p:cNvSpPr>
          <p:nvPr/>
        </p:nvSpPr>
        <p:spPr bwMode="auto">
          <a:xfrm>
            <a:off x="6589290" y="4777023"/>
            <a:ext cx="2592388" cy="1223962"/>
          </a:xfrm>
          <a:prstGeom prst="wedgeEllipseCallout">
            <a:avLst>
              <a:gd name="adj1" fmla="val -31026"/>
              <a:gd name="adj2" fmla="val -38266"/>
            </a:avLst>
          </a:prstGeom>
          <a:solidFill>
            <a:srgbClr val="FFFF00"/>
          </a:solidFill>
          <a:ln>
            <a:noFill/>
          </a:ln>
          <a:effectLst/>
        </p:spPr>
        <p:txBody>
          <a:bodyPr lIns="0" tIns="0" rIns="0" bIns="0"/>
          <a:lstStyle/>
          <a:p>
            <a:pPr marL="342900" indent="-342900"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latin typeface="Arial" pitchFamily="34" charset="0"/>
              </a:rPr>
              <a:t>选取同行中visited为0，dis最小的值 </a:t>
            </a:r>
          </a:p>
        </p:txBody>
      </p:sp>
      <p:sp>
        <p:nvSpPr>
          <p:cNvPr id="2" name="椭圆 1">
            <a:extLst>
              <a:ext uri="{FF2B5EF4-FFF2-40B4-BE49-F238E27FC236}">
                <a16:creationId xmlns:a16="http://schemas.microsoft.com/office/drawing/2014/main" id="{C37CBC91-1CB9-8405-CB5A-536912E6A4E2}"/>
              </a:ext>
            </a:extLst>
          </p:cNvPr>
          <p:cNvSpPr/>
          <p:nvPr/>
        </p:nvSpPr>
        <p:spPr bwMode="auto">
          <a:xfrm>
            <a:off x="3116362" y="3032894"/>
            <a:ext cx="576064" cy="100811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502936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AutoShape 3"/>
          <p:cNvSpPr>
            <a:spLocks noChangeArrowheads="1"/>
          </p:cNvSpPr>
          <p:nvPr/>
        </p:nvSpPr>
        <p:spPr bwMode="auto">
          <a:xfrm>
            <a:off x="6660132" y="2746375"/>
            <a:ext cx="2592388" cy="1365250"/>
          </a:xfrm>
          <a:prstGeom prst="wedgeEllipseCallout">
            <a:avLst>
              <a:gd name="adj1" fmla="val -41917"/>
              <a:gd name="adj2" fmla="val -26961"/>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第</a:t>
            </a:r>
            <a:r>
              <a:rPr lang="en-US" altLang="zh-CN" sz="2000" b="1" dirty="0">
                <a:effectLst>
                  <a:outerShdw blurRad="38100" dist="38100" dir="2700000" algn="tl">
                    <a:srgbClr val="FFFFFF"/>
                  </a:outerShdw>
                </a:effectLst>
              </a:rPr>
              <a:t>1</a:t>
            </a:r>
            <a:r>
              <a:rPr lang="zh-CN" altLang="en-US" sz="2000" b="1" dirty="0">
                <a:effectLst>
                  <a:outerShdw blurRad="38100" dist="38100" dir="2700000" algn="tl">
                    <a:srgbClr val="FFFFFF"/>
                  </a:outerShdw>
                </a:effectLst>
              </a:rPr>
              <a:t>行：</a:t>
            </a:r>
            <a:r>
              <a:rPr lang="en-US" altLang="zh-CN" sz="2000" b="1" dirty="0" err="1">
                <a:effectLst>
                  <a:outerShdw blurRad="38100" dist="38100" dir="2700000" algn="tl">
                    <a:srgbClr val="FFFFFF"/>
                  </a:outerShdw>
                </a:effectLst>
              </a:rPr>
              <a:t>vistied</a:t>
            </a:r>
            <a:endParaRPr lang="en-US" altLang="zh-CN" sz="2000" b="1" dirty="0">
              <a:effectLst>
                <a:outerShdw blurRad="38100" dist="38100" dir="2700000" algn="tl">
                  <a:srgbClr val="FFFFFF"/>
                </a:outerShdw>
              </a:effectLst>
            </a:endParaRPr>
          </a:p>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第</a:t>
            </a:r>
            <a:r>
              <a:rPr lang="en-US" altLang="zh-CN" sz="2000" b="1" dirty="0">
                <a:effectLst>
                  <a:outerShdw blurRad="38100" dist="38100" dir="2700000" algn="tl">
                    <a:srgbClr val="FFFFFF"/>
                  </a:outerShdw>
                </a:effectLst>
              </a:rPr>
              <a:t>2</a:t>
            </a:r>
            <a:r>
              <a:rPr lang="zh-CN" altLang="en-US" sz="2000" b="1" dirty="0">
                <a:effectLst>
                  <a:outerShdw blurRad="38100" dist="38100" dir="2700000" algn="tl">
                    <a:srgbClr val="FFFFFF"/>
                  </a:outerShdw>
                </a:effectLst>
              </a:rPr>
              <a:t>行：</a:t>
            </a:r>
            <a:r>
              <a:rPr lang="en-US" altLang="zh-CN" sz="2000" b="1" dirty="0">
                <a:effectLst>
                  <a:outerShdw blurRad="38100" dist="38100" dir="2700000" algn="tl">
                    <a:srgbClr val="FFFFFF"/>
                  </a:outerShdw>
                </a:effectLst>
              </a:rPr>
              <a:t>dis</a:t>
            </a:r>
          </a:p>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第</a:t>
            </a:r>
            <a:r>
              <a:rPr lang="en-US" altLang="zh-CN" sz="2000" b="1" dirty="0">
                <a:effectLst>
                  <a:outerShdw blurRad="38100" dist="38100" dir="2700000" algn="tl">
                    <a:srgbClr val="FFFFFF"/>
                  </a:outerShdw>
                </a:effectLst>
              </a:rPr>
              <a:t>3</a:t>
            </a:r>
            <a:r>
              <a:rPr lang="zh-CN" altLang="en-US" sz="2000" b="1" dirty="0">
                <a:effectLst>
                  <a:outerShdw blurRad="38100" dist="38100" dir="2700000" algn="tl">
                    <a:srgbClr val="FFFFFF"/>
                  </a:outerShdw>
                </a:effectLst>
              </a:rPr>
              <a:t>行：</a:t>
            </a:r>
            <a:r>
              <a:rPr lang="en-US" altLang="zh-CN" sz="2000" b="1" dirty="0">
                <a:effectLst>
                  <a:outerShdw blurRad="38100" dist="38100" dir="2700000" algn="tl">
                    <a:srgbClr val="FFFFFF"/>
                  </a:outerShdw>
                </a:effectLst>
              </a:rPr>
              <a:t>adj</a:t>
            </a:r>
          </a:p>
        </p:txBody>
      </p:sp>
      <p:graphicFrame>
        <p:nvGraphicFramePr>
          <p:cNvPr id="76805" name="Group 5"/>
          <p:cNvGraphicFramePr>
            <a:graphicFrameLocks noGrp="1"/>
          </p:cNvGraphicFramePr>
          <p:nvPr>
            <p:ph/>
            <p:extLst>
              <p:ext uri="{D42A27DB-BD31-4B8C-83A1-F6EECF244321}">
                <p14:modId xmlns:p14="http://schemas.microsoft.com/office/powerpoint/2010/main" val="772558029"/>
              </p:ext>
            </p:extLst>
          </p:nvPr>
        </p:nvGraphicFramePr>
        <p:xfrm>
          <a:off x="458788" y="476250"/>
          <a:ext cx="6265862" cy="5651501"/>
        </p:xfrm>
        <a:graphic>
          <a:graphicData uri="http://schemas.openxmlformats.org/drawingml/2006/table">
            <a:tbl>
              <a:tblPr/>
              <a:tblGrid>
                <a:gridCol w="646112">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693738">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693738">
                  <a:extLst>
                    <a:ext uri="{9D8B030D-6E8A-4147-A177-3AD203B41FA5}">
                      <a16:colId xmlns:a16="http://schemas.microsoft.com/office/drawing/2014/main" val="20006"/>
                    </a:ext>
                  </a:extLst>
                </a:gridCol>
                <a:gridCol w="1179512">
                  <a:extLst>
                    <a:ext uri="{9D8B030D-6E8A-4147-A177-3AD203B41FA5}">
                      <a16:colId xmlns:a16="http://schemas.microsoft.com/office/drawing/2014/main" val="20007"/>
                    </a:ext>
                  </a:extLst>
                </a:gridCol>
              </a:tblGrid>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misdis</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flag</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7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V1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0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V1,V2,V5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7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V1,V2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8920" name="Text Box 72"/>
          <p:cNvSpPr txBox="1">
            <a:spLocks noChangeArrowheads="1"/>
          </p:cNvSpPr>
          <p:nvPr/>
        </p:nvSpPr>
        <p:spPr bwMode="auto">
          <a:xfrm>
            <a:off x="436563" y="6207125"/>
            <a:ext cx="5935662" cy="369332"/>
          </a:xfrm>
          <a:prstGeom prst="rect">
            <a:avLst/>
          </a:prstGeom>
          <a:noFill/>
          <a:ln w="9525">
            <a:noFill/>
            <a:miter lim="800000"/>
            <a:headEnd/>
            <a:tailEnd/>
          </a:ln>
        </p:spPr>
        <p:txBody>
          <a:bodyPr>
            <a:spAutoFit/>
          </a:bodyPr>
          <a:lstStyle/>
          <a:p>
            <a:pPr eaLnBrk="1" hangingPunct="1"/>
            <a:r>
              <a:rPr lang="zh-CN" altLang="en-US" i="0" dirty="0"/>
              <a:t>P</a:t>
            </a:r>
            <a:r>
              <a:rPr lang="en-US" altLang="zh-CN" i="0" dirty="0"/>
              <a:t>79</a:t>
            </a:r>
            <a:r>
              <a:rPr lang="zh-CN" altLang="en-US" i="0" dirty="0"/>
              <a:t> </a:t>
            </a:r>
            <a:r>
              <a:rPr lang="zh-CN" altLang="en-US" b="1" i="0" dirty="0"/>
              <a:t>生成树生成中表格变化。</a:t>
            </a:r>
          </a:p>
        </p:txBody>
      </p:sp>
      <p:sp>
        <p:nvSpPr>
          <p:cNvPr id="9" name="灯片编号占位符 8"/>
          <p:cNvSpPr>
            <a:spLocks noGrp="1"/>
          </p:cNvSpPr>
          <p:nvPr>
            <p:ph type="sldNum" sz="quarter" idx="12"/>
          </p:nvPr>
        </p:nvSpPr>
        <p:spPr/>
        <p:txBody>
          <a:bodyPr/>
          <a:lstStyle/>
          <a:p>
            <a:fld id="{C2C27803-F996-438A-8023-4A85CDA55E1A}" type="slidenum">
              <a:rPr lang="zh-CN" altLang="en-US" smtClean="0"/>
              <a:pPr/>
              <a:t>76</a:t>
            </a:fld>
            <a:endParaRPr lang="en-US" altLang="zh-CN"/>
          </a:p>
        </p:txBody>
      </p:sp>
      <p:graphicFrame>
        <p:nvGraphicFramePr>
          <p:cNvPr id="36" name="Object 4">
            <a:extLst>
              <a:ext uri="{FF2B5EF4-FFF2-40B4-BE49-F238E27FC236}">
                <a16:creationId xmlns:a16="http://schemas.microsoft.com/office/drawing/2014/main" id="{8AEA0F74-32A1-4A05-9B94-7817C1237F97}"/>
              </a:ext>
            </a:extLst>
          </p:cNvPr>
          <p:cNvGraphicFramePr>
            <a:graphicFrameLocks noChangeAspect="1"/>
          </p:cNvGraphicFramePr>
          <p:nvPr>
            <p:extLst>
              <p:ext uri="{D42A27DB-BD31-4B8C-83A1-F6EECF244321}">
                <p14:modId xmlns:p14="http://schemas.microsoft.com/office/powerpoint/2010/main" val="1864520674"/>
              </p:ext>
            </p:extLst>
          </p:nvPr>
        </p:nvGraphicFramePr>
        <p:xfrm>
          <a:off x="6804248" y="430956"/>
          <a:ext cx="2160588" cy="1989932"/>
        </p:xfrm>
        <a:graphic>
          <a:graphicData uri="http://schemas.openxmlformats.org/presentationml/2006/ole">
            <mc:AlternateContent xmlns:mc="http://schemas.openxmlformats.org/markup-compatibility/2006">
              <mc:Choice xmlns:v="urn:schemas-microsoft-com:vml" Requires="v">
                <p:oleObj name="Visio" r:id="rId2" imgW="1854200" imgH="2616200" progId="Visio.Drawing.11">
                  <p:embed/>
                </p:oleObj>
              </mc:Choice>
              <mc:Fallback>
                <p:oleObj name="Visio" r:id="rId2" imgW="1854200" imgH="2616200" progId="Visio.Drawing.11">
                  <p:embed/>
                  <p:pic>
                    <p:nvPicPr>
                      <p:cNvPr id="36" name="Object 4">
                        <a:extLst>
                          <a:ext uri="{FF2B5EF4-FFF2-40B4-BE49-F238E27FC236}">
                            <a16:creationId xmlns:a16="http://schemas.microsoft.com/office/drawing/2014/main" id="{5BCAAA27-C9AF-41E8-B49C-0D1A3D008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5765"/>
                      <a:stretch>
                        <a:fillRect/>
                      </a:stretch>
                    </p:blipFill>
                    <p:spPr bwMode="auto">
                      <a:xfrm>
                        <a:off x="6804248" y="430956"/>
                        <a:ext cx="2160588" cy="1989932"/>
                      </a:xfrm>
                      <a:prstGeom prst="rect">
                        <a:avLst/>
                      </a:prstGeom>
                      <a:noFill/>
                      <a:effectLst/>
                    </p:spPr>
                  </p:pic>
                </p:oleObj>
              </mc:Fallback>
            </mc:AlternateContent>
          </a:graphicData>
        </a:graphic>
      </p:graphicFrame>
      <p:sp>
        <p:nvSpPr>
          <p:cNvPr id="10" name="AutoShape 71">
            <a:extLst>
              <a:ext uri="{FF2B5EF4-FFF2-40B4-BE49-F238E27FC236}">
                <a16:creationId xmlns:a16="http://schemas.microsoft.com/office/drawing/2014/main" id="{CE73C62B-1960-4F39-AD58-958387F969E1}"/>
              </a:ext>
            </a:extLst>
          </p:cNvPr>
          <p:cNvSpPr>
            <a:spLocks noChangeArrowheads="1"/>
          </p:cNvSpPr>
          <p:nvPr/>
        </p:nvSpPr>
        <p:spPr bwMode="auto">
          <a:xfrm>
            <a:off x="2607232" y="5301208"/>
            <a:ext cx="2771478" cy="692150"/>
          </a:xfrm>
          <a:prstGeom prst="wedgeEllipseCallout">
            <a:avLst>
              <a:gd name="adj1" fmla="val -15111"/>
              <a:gd name="adj2" fmla="val -179780"/>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更新</a:t>
            </a:r>
            <a:r>
              <a:rPr lang="en-US" altLang="zh-CN" sz="2000" b="1" i="0" dirty="0">
                <a:effectLst>
                  <a:outerShdw blurRad="38100" dist="38100" dir="2700000" algn="tl">
                    <a:srgbClr val="FFFFFF"/>
                  </a:outerShdw>
                </a:effectLst>
              </a:rPr>
              <a:t>V5</a:t>
            </a:r>
            <a:r>
              <a:rPr lang="zh-CN" altLang="en-US" sz="2000" b="1" i="0" dirty="0">
                <a:effectLst>
                  <a:outerShdw blurRad="38100" dist="38100" dir="2700000" algn="tl">
                    <a:srgbClr val="FFFFFF"/>
                  </a:outerShdw>
                </a:effectLst>
              </a:rPr>
              <a:t>到各顶点</a:t>
            </a:r>
            <a:r>
              <a:rPr lang="en-US" altLang="zh-CN" sz="2000" b="1" i="0" dirty="0">
                <a:effectLst>
                  <a:outerShdw blurRad="38100" dist="38100" dir="2700000" algn="tl">
                    <a:srgbClr val="FFFFFF"/>
                  </a:outerShdw>
                </a:effectLst>
              </a:rPr>
              <a:t>dis</a:t>
            </a:r>
            <a:r>
              <a:rPr lang="zh-CN" altLang="en-US" sz="2000" b="1" i="0" dirty="0">
                <a:effectLst>
                  <a:outerShdw blurRad="38100" dist="38100" dir="2700000" algn="tl">
                    <a:srgbClr val="FFFFFF"/>
                  </a:outerShdw>
                </a:effectLst>
              </a:rPr>
              <a:t>，</a:t>
            </a:r>
            <a:r>
              <a:rPr lang="en-US" altLang="zh-CN" sz="2000" b="1" i="0" dirty="0">
                <a:effectLst>
                  <a:outerShdw blurRad="38100" dist="38100" dir="2700000" algn="tl">
                    <a:srgbClr val="FFFFFF"/>
                  </a:outerShdw>
                </a:effectLst>
              </a:rPr>
              <a:t>adj</a:t>
            </a:r>
            <a:endParaRPr lang="zh-CN" altLang="en-US" sz="2000" b="1" i="0" dirty="0">
              <a:effectLst>
                <a:outerShdw blurRad="38100" dist="38100" dir="2700000" algn="tl">
                  <a:srgbClr val="FFFFFF"/>
                </a:outerShdw>
              </a:effectLst>
            </a:endParaRPr>
          </a:p>
        </p:txBody>
      </p:sp>
      <p:sp>
        <p:nvSpPr>
          <p:cNvPr id="11" name="AutoShape 2">
            <a:extLst>
              <a:ext uri="{FF2B5EF4-FFF2-40B4-BE49-F238E27FC236}">
                <a16:creationId xmlns:a16="http://schemas.microsoft.com/office/drawing/2014/main" id="{6EF6CCE7-8B7F-4C65-BB59-2DA4DD943F4D}"/>
              </a:ext>
            </a:extLst>
          </p:cNvPr>
          <p:cNvSpPr>
            <a:spLocks noChangeArrowheads="1"/>
          </p:cNvSpPr>
          <p:nvPr/>
        </p:nvSpPr>
        <p:spPr bwMode="auto">
          <a:xfrm>
            <a:off x="6553200" y="4653136"/>
            <a:ext cx="2592388" cy="1223962"/>
          </a:xfrm>
          <a:prstGeom prst="wedgeEllipseCallout">
            <a:avLst>
              <a:gd name="adj1" fmla="val -31026"/>
              <a:gd name="adj2" fmla="val -38266"/>
            </a:avLst>
          </a:prstGeom>
          <a:solidFill>
            <a:srgbClr val="FFFF00"/>
          </a:solidFill>
          <a:ln>
            <a:noFill/>
          </a:ln>
          <a:effectLst/>
        </p:spPr>
        <p:txBody>
          <a:bodyPr lIns="0" tIns="0" rIns="0" bIns="0"/>
          <a:lstStyle/>
          <a:p>
            <a:pPr marL="342900" indent="-342900"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latin typeface="Arial" pitchFamily="34" charset="0"/>
              </a:rPr>
              <a:t>选取同行中visited为0，dis最小的值 </a:t>
            </a:r>
          </a:p>
        </p:txBody>
      </p:sp>
      <p:sp>
        <p:nvSpPr>
          <p:cNvPr id="2" name="椭圆 1">
            <a:extLst>
              <a:ext uri="{FF2B5EF4-FFF2-40B4-BE49-F238E27FC236}">
                <a16:creationId xmlns:a16="http://schemas.microsoft.com/office/drawing/2014/main" id="{AADC2F74-B8F7-08D8-E254-286078FBF571}"/>
              </a:ext>
            </a:extLst>
          </p:cNvPr>
          <p:cNvSpPr/>
          <p:nvPr/>
        </p:nvSpPr>
        <p:spPr bwMode="auto">
          <a:xfrm>
            <a:off x="2483869" y="4005064"/>
            <a:ext cx="576064" cy="1008112"/>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962491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AutoShape 3"/>
          <p:cNvSpPr>
            <a:spLocks noChangeArrowheads="1"/>
          </p:cNvSpPr>
          <p:nvPr/>
        </p:nvSpPr>
        <p:spPr bwMode="auto">
          <a:xfrm>
            <a:off x="6660008" y="2897994"/>
            <a:ext cx="2592388" cy="1365250"/>
          </a:xfrm>
          <a:prstGeom prst="wedgeEllipseCallout">
            <a:avLst>
              <a:gd name="adj1" fmla="val -39367"/>
              <a:gd name="adj2" fmla="val -29381"/>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第</a:t>
            </a:r>
            <a:r>
              <a:rPr lang="en-US" altLang="zh-CN" sz="2000" b="1" dirty="0">
                <a:effectLst>
                  <a:outerShdw blurRad="38100" dist="38100" dir="2700000" algn="tl">
                    <a:srgbClr val="FFFFFF"/>
                  </a:outerShdw>
                </a:effectLst>
              </a:rPr>
              <a:t>1</a:t>
            </a:r>
            <a:r>
              <a:rPr lang="zh-CN" altLang="en-US" sz="2000" b="1" dirty="0">
                <a:effectLst>
                  <a:outerShdw blurRad="38100" dist="38100" dir="2700000" algn="tl">
                    <a:srgbClr val="FFFFFF"/>
                  </a:outerShdw>
                </a:effectLst>
              </a:rPr>
              <a:t>行：</a:t>
            </a:r>
            <a:r>
              <a:rPr lang="en-US" altLang="zh-CN" sz="2000" b="1" dirty="0" err="1">
                <a:effectLst>
                  <a:outerShdw blurRad="38100" dist="38100" dir="2700000" algn="tl">
                    <a:srgbClr val="FFFFFF"/>
                  </a:outerShdw>
                </a:effectLst>
              </a:rPr>
              <a:t>vistied</a:t>
            </a:r>
            <a:endParaRPr lang="en-US" altLang="zh-CN" sz="2000" b="1" dirty="0">
              <a:effectLst>
                <a:outerShdw blurRad="38100" dist="38100" dir="2700000" algn="tl">
                  <a:srgbClr val="FFFFFF"/>
                </a:outerShdw>
              </a:effectLst>
            </a:endParaRPr>
          </a:p>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第</a:t>
            </a:r>
            <a:r>
              <a:rPr lang="en-US" altLang="zh-CN" sz="2000" b="1" dirty="0">
                <a:effectLst>
                  <a:outerShdw blurRad="38100" dist="38100" dir="2700000" algn="tl">
                    <a:srgbClr val="FFFFFF"/>
                  </a:outerShdw>
                </a:effectLst>
              </a:rPr>
              <a:t>2</a:t>
            </a:r>
            <a:r>
              <a:rPr lang="zh-CN" altLang="en-US" sz="2000" b="1" dirty="0">
                <a:effectLst>
                  <a:outerShdw blurRad="38100" dist="38100" dir="2700000" algn="tl">
                    <a:srgbClr val="FFFFFF"/>
                  </a:outerShdw>
                </a:effectLst>
              </a:rPr>
              <a:t>行：</a:t>
            </a:r>
            <a:r>
              <a:rPr lang="en-US" altLang="zh-CN" sz="2000" b="1" dirty="0">
                <a:effectLst>
                  <a:outerShdw blurRad="38100" dist="38100" dir="2700000" algn="tl">
                    <a:srgbClr val="FFFFFF"/>
                  </a:outerShdw>
                </a:effectLst>
              </a:rPr>
              <a:t>dis</a:t>
            </a:r>
          </a:p>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第</a:t>
            </a:r>
            <a:r>
              <a:rPr lang="en-US" altLang="zh-CN" sz="2000" b="1" dirty="0">
                <a:effectLst>
                  <a:outerShdw blurRad="38100" dist="38100" dir="2700000" algn="tl">
                    <a:srgbClr val="FFFFFF"/>
                  </a:outerShdw>
                </a:effectLst>
              </a:rPr>
              <a:t>3</a:t>
            </a:r>
            <a:r>
              <a:rPr lang="zh-CN" altLang="en-US" sz="2000" b="1" dirty="0">
                <a:effectLst>
                  <a:outerShdw blurRad="38100" dist="38100" dir="2700000" algn="tl">
                    <a:srgbClr val="FFFFFF"/>
                  </a:outerShdw>
                </a:effectLst>
              </a:rPr>
              <a:t>行：</a:t>
            </a:r>
            <a:r>
              <a:rPr lang="en-US" altLang="zh-CN" sz="2000" b="1" dirty="0">
                <a:effectLst>
                  <a:outerShdw blurRad="38100" dist="38100" dir="2700000" algn="tl">
                    <a:srgbClr val="FFFFFF"/>
                  </a:outerShdw>
                </a:effectLst>
              </a:rPr>
              <a:t>adj</a:t>
            </a:r>
          </a:p>
        </p:txBody>
      </p:sp>
      <p:graphicFrame>
        <p:nvGraphicFramePr>
          <p:cNvPr id="76805" name="Group 5"/>
          <p:cNvGraphicFramePr>
            <a:graphicFrameLocks noGrp="1"/>
          </p:cNvGraphicFramePr>
          <p:nvPr>
            <p:ph/>
          </p:nvPr>
        </p:nvGraphicFramePr>
        <p:xfrm>
          <a:off x="458788" y="476250"/>
          <a:ext cx="6265862" cy="5651501"/>
        </p:xfrm>
        <a:graphic>
          <a:graphicData uri="http://schemas.openxmlformats.org/drawingml/2006/table">
            <a:tbl>
              <a:tblPr/>
              <a:tblGrid>
                <a:gridCol w="646112">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693738">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693738">
                  <a:extLst>
                    <a:ext uri="{9D8B030D-6E8A-4147-A177-3AD203B41FA5}">
                      <a16:colId xmlns:a16="http://schemas.microsoft.com/office/drawing/2014/main" val="20006"/>
                    </a:ext>
                  </a:extLst>
                </a:gridCol>
                <a:gridCol w="1179512">
                  <a:extLst>
                    <a:ext uri="{9D8B030D-6E8A-4147-A177-3AD203B41FA5}">
                      <a16:colId xmlns:a16="http://schemas.microsoft.com/office/drawing/2014/main" val="20007"/>
                    </a:ext>
                  </a:extLst>
                </a:gridCol>
              </a:tblGrid>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misdis</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flag</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7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V1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0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V1,V2,V5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7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V1,V2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V1,V2,V5,</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V4,V3</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8920" name="Text Box 72"/>
          <p:cNvSpPr txBox="1">
            <a:spLocks noChangeArrowheads="1"/>
          </p:cNvSpPr>
          <p:nvPr/>
        </p:nvSpPr>
        <p:spPr bwMode="auto">
          <a:xfrm>
            <a:off x="436563" y="6207125"/>
            <a:ext cx="5935662" cy="369332"/>
          </a:xfrm>
          <a:prstGeom prst="rect">
            <a:avLst/>
          </a:prstGeom>
          <a:noFill/>
          <a:ln w="9525">
            <a:noFill/>
            <a:miter lim="800000"/>
            <a:headEnd/>
            <a:tailEnd/>
          </a:ln>
        </p:spPr>
        <p:txBody>
          <a:bodyPr>
            <a:spAutoFit/>
          </a:bodyPr>
          <a:lstStyle/>
          <a:p>
            <a:pPr eaLnBrk="1" hangingPunct="1"/>
            <a:r>
              <a:rPr lang="zh-CN" altLang="en-US" i="0" dirty="0"/>
              <a:t>P</a:t>
            </a:r>
            <a:r>
              <a:rPr lang="en-US" altLang="zh-CN" i="0"/>
              <a:t>79</a:t>
            </a:r>
            <a:r>
              <a:rPr lang="zh-CN" altLang="en-US" i="0"/>
              <a:t> </a:t>
            </a:r>
            <a:r>
              <a:rPr lang="zh-CN" altLang="en-US" b="1" i="0" dirty="0"/>
              <a:t>生成树生成中表格变化。</a:t>
            </a:r>
          </a:p>
        </p:txBody>
      </p:sp>
      <p:sp>
        <p:nvSpPr>
          <p:cNvPr id="9" name="灯片编号占位符 8"/>
          <p:cNvSpPr>
            <a:spLocks noGrp="1"/>
          </p:cNvSpPr>
          <p:nvPr>
            <p:ph type="sldNum" sz="quarter" idx="12"/>
          </p:nvPr>
        </p:nvSpPr>
        <p:spPr/>
        <p:txBody>
          <a:bodyPr/>
          <a:lstStyle/>
          <a:p>
            <a:fld id="{C2C27803-F996-438A-8023-4A85CDA55E1A}" type="slidenum">
              <a:rPr lang="zh-CN" altLang="en-US" smtClean="0"/>
              <a:pPr/>
              <a:t>77</a:t>
            </a:fld>
            <a:endParaRPr lang="en-US" altLang="zh-CN"/>
          </a:p>
        </p:txBody>
      </p:sp>
      <p:graphicFrame>
        <p:nvGraphicFramePr>
          <p:cNvPr id="36" name="Object 4">
            <a:extLst>
              <a:ext uri="{FF2B5EF4-FFF2-40B4-BE49-F238E27FC236}">
                <a16:creationId xmlns:a16="http://schemas.microsoft.com/office/drawing/2014/main" id="{D2B70A5A-D428-4AB2-B121-194A28AB2049}"/>
              </a:ext>
            </a:extLst>
          </p:cNvPr>
          <p:cNvGraphicFramePr>
            <a:graphicFrameLocks noChangeAspect="1"/>
          </p:cNvGraphicFramePr>
          <p:nvPr>
            <p:extLst>
              <p:ext uri="{D42A27DB-BD31-4B8C-83A1-F6EECF244321}">
                <p14:modId xmlns:p14="http://schemas.microsoft.com/office/powerpoint/2010/main" val="2405007989"/>
              </p:ext>
            </p:extLst>
          </p:nvPr>
        </p:nvGraphicFramePr>
        <p:xfrm>
          <a:off x="6875908" y="476672"/>
          <a:ext cx="2160588" cy="1989932"/>
        </p:xfrm>
        <a:graphic>
          <a:graphicData uri="http://schemas.openxmlformats.org/presentationml/2006/ole">
            <mc:AlternateContent xmlns:mc="http://schemas.openxmlformats.org/markup-compatibility/2006">
              <mc:Choice xmlns:v="urn:schemas-microsoft-com:vml" Requires="v">
                <p:oleObj name="Visio" r:id="rId2" imgW="1854200" imgH="2616200" progId="Visio.Drawing.11">
                  <p:embed/>
                </p:oleObj>
              </mc:Choice>
              <mc:Fallback>
                <p:oleObj name="Visio" r:id="rId2" imgW="1854200" imgH="2616200" progId="Visio.Drawing.11">
                  <p:embed/>
                  <p:pic>
                    <p:nvPicPr>
                      <p:cNvPr id="36" name="Object 4">
                        <a:extLst>
                          <a:ext uri="{FF2B5EF4-FFF2-40B4-BE49-F238E27FC236}">
                            <a16:creationId xmlns:a16="http://schemas.microsoft.com/office/drawing/2014/main" id="{5BCAAA27-C9AF-41E8-B49C-0D1A3D008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5765"/>
                      <a:stretch>
                        <a:fillRect/>
                      </a:stretch>
                    </p:blipFill>
                    <p:spPr bwMode="auto">
                      <a:xfrm>
                        <a:off x="6875908" y="476672"/>
                        <a:ext cx="2160588" cy="1989932"/>
                      </a:xfrm>
                      <a:prstGeom prst="rect">
                        <a:avLst/>
                      </a:prstGeom>
                      <a:noFill/>
                      <a:effectLst/>
                    </p:spPr>
                  </p:pic>
                </p:oleObj>
              </mc:Fallback>
            </mc:AlternateContent>
          </a:graphicData>
        </a:graphic>
      </p:graphicFrame>
      <p:sp>
        <p:nvSpPr>
          <p:cNvPr id="10" name="AutoShape 71">
            <a:extLst>
              <a:ext uri="{FF2B5EF4-FFF2-40B4-BE49-F238E27FC236}">
                <a16:creationId xmlns:a16="http://schemas.microsoft.com/office/drawing/2014/main" id="{61626FDF-98A7-456E-A2FD-26FDB35F9F2A}"/>
              </a:ext>
            </a:extLst>
          </p:cNvPr>
          <p:cNvSpPr>
            <a:spLocks noChangeArrowheads="1"/>
          </p:cNvSpPr>
          <p:nvPr/>
        </p:nvSpPr>
        <p:spPr bwMode="auto">
          <a:xfrm>
            <a:off x="6265018" y="5651296"/>
            <a:ext cx="2771478" cy="692150"/>
          </a:xfrm>
          <a:prstGeom prst="wedgeEllipseCallout">
            <a:avLst>
              <a:gd name="adj1" fmla="val -138338"/>
              <a:gd name="adj2" fmla="val -109745"/>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i="0" dirty="0">
                <a:effectLst>
                  <a:outerShdw blurRad="38100" dist="38100" dir="2700000" algn="tl">
                    <a:srgbClr val="FFFFFF"/>
                  </a:outerShdw>
                </a:effectLst>
              </a:rPr>
              <a:t>更新</a:t>
            </a:r>
            <a:r>
              <a:rPr lang="en-US" altLang="zh-CN" sz="2000" b="1" i="0" dirty="0">
                <a:effectLst>
                  <a:outerShdw blurRad="38100" dist="38100" dir="2700000" algn="tl">
                    <a:srgbClr val="FFFFFF"/>
                  </a:outerShdw>
                </a:effectLst>
              </a:rPr>
              <a:t>V4</a:t>
            </a:r>
            <a:r>
              <a:rPr lang="zh-CN" altLang="en-US" sz="2000" b="1" i="0" dirty="0">
                <a:effectLst>
                  <a:outerShdw blurRad="38100" dist="38100" dir="2700000" algn="tl">
                    <a:srgbClr val="FFFFFF"/>
                  </a:outerShdw>
                </a:effectLst>
              </a:rPr>
              <a:t>到各顶点</a:t>
            </a:r>
            <a:r>
              <a:rPr lang="en-US" altLang="zh-CN" sz="2000" b="1" i="0" dirty="0">
                <a:effectLst>
                  <a:outerShdw blurRad="38100" dist="38100" dir="2700000" algn="tl">
                    <a:srgbClr val="FFFFFF"/>
                  </a:outerShdw>
                </a:effectLst>
              </a:rPr>
              <a:t>dis</a:t>
            </a:r>
            <a:r>
              <a:rPr lang="zh-CN" altLang="en-US" sz="2000" b="1" i="0" dirty="0">
                <a:effectLst>
                  <a:outerShdw blurRad="38100" dist="38100" dir="2700000" algn="tl">
                    <a:srgbClr val="FFFFFF"/>
                  </a:outerShdw>
                </a:effectLst>
              </a:rPr>
              <a:t>，</a:t>
            </a:r>
            <a:r>
              <a:rPr lang="en-US" altLang="zh-CN" sz="2000" b="1" i="0" dirty="0">
                <a:effectLst>
                  <a:outerShdw blurRad="38100" dist="38100" dir="2700000" algn="tl">
                    <a:srgbClr val="FFFFFF"/>
                  </a:outerShdw>
                </a:effectLst>
              </a:rPr>
              <a:t>adj</a:t>
            </a:r>
            <a:endParaRPr lang="zh-CN" altLang="en-US" sz="2000" b="1" i="0" dirty="0">
              <a:effectLst>
                <a:outerShdw blurRad="38100" dist="38100" dir="2700000" algn="tl">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AutoShape 3"/>
          <p:cNvSpPr>
            <a:spLocks noChangeArrowheads="1"/>
          </p:cNvSpPr>
          <p:nvPr/>
        </p:nvSpPr>
        <p:spPr bwMode="auto">
          <a:xfrm>
            <a:off x="6660008" y="2897994"/>
            <a:ext cx="2592388" cy="1365250"/>
          </a:xfrm>
          <a:prstGeom prst="wedgeEllipseCallout">
            <a:avLst>
              <a:gd name="adj1" fmla="val -39367"/>
              <a:gd name="adj2" fmla="val -29381"/>
            </a:avLst>
          </a:prstGeom>
          <a:solidFill>
            <a:srgbClr val="FFFF00"/>
          </a:solidFill>
          <a:ln>
            <a:noFill/>
          </a:ln>
          <a:effectLst/>
        </p:spPr>
        <p:txBody>
          <a:bodyPr lIns="0" tIns="0" rIns="0" bIns="0"/>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第</a:t>
            </a:r>
            <a:r>
              <a:rPr lang="en-US" altLang="zh-CN" sz="2000" b="1" dirty="0">
                <a:effectLst>
                  <a:outerShdw blurRad="38100" dist="38100" dir="2700000" algn="tl">
                    <a:srgbClr val="FFFFFF"/>
                  </a:outerShdw>
                </a:effectLst>
              </a:rPr>
              <a:t>1</a:t>
            </a:r>
            <a:r>
              <a:rPr lang="zh-CN" altLang="en-US" sz="2000" b="1" dirty="0">
                <a:effectLst>
                  <a:outerShdw blurRad="38100" dist="38100" dir="2700000" algn="tl">
                    <a:srgbClr val="FFFFFF"/>
                  </a:outerShdw>
                </a:effectLst>
              </a:rPr>
              <a:t>行：</a:t>
            </a:r>
            <a:r>
              <a:rPr lang="en-US" altLang="zh-CN" sz="2000" b="1" dirty="0" err="1">
                <a:effectLst>
                  <a:outerShdw blurRad="38100" dist="38100" dir="2700000" algn="tl">
                    <a:srgbClr val="FFFFFF"/>
                  </a:outerShdw>
                </a:effectLst>
              </a:rPr>
              <a:t>vistied</a:t>
            </a:r>
            <a:endParaRPr lang="en-US" altLang="zh-CN" sz="2000" b="1" dirty="0">
              <a:effectLst>
                <a:outerShdw blurRad="38100" dist="38100" dir="2700000" algn="tl">
                  <a:srgbClr val="FFFFFF"/>
                </a:outerShdw>
              </a:effectLst>
            </a:endParaRPr>
          </a:p>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第</a:t>
            </a:r>
            <a:r>
              <a:rPr lang="en-US" altLang="zh-CN" sz="2000" b="1" dirty="0">
                <a:effectLst>
                  <a:outerShdw blurRad="38100" dist="38100" dir="2700000" algn="tl">
                    <a:srgbClr val="FFFFFF"/>
                  </a:outerShdw>
                </a:effectLst>
              </a:rPr>
              <a:t>2</a:t>
            </a:r>
            <a:r>
              <a:rPr lang="zh-CN" altLang="en-US" sz="2000" b="1" dirty="0">
                <a:effectLst>
                  <a:outerShdw blurRad="38100" dist="38100" dir="2700000" algn="tl">
                    <a:srgbClr val="FFFFFF"/>
                  </a:outerShdw>
                </a:effectLst>
              </a:rPr>
              <a:t>行：</a:t>
            </a:r>
            <a:r>
              <a:rPr lang="en-US" altLang="zh-CN" sz="2000" b="1" dirty="0">
                <a:effectLst>
                  <a:outerShdw blurRad="38100" dist="38100" dir="2700000" algn="tl">
                    <a:srgbClr val="FFFFFF"/>
                  </a:outerShdw>
                </a:effectLst>
              </a:rPr>
              <a:t>dis</a:t>
            </a:r>
          </a:p>
          <a:p>
            <a:pPr algn="ctr" eaLnBrk="1" hangingPunct="1">
              <a:spcBef>
                <a:spcPct val="20000"/>
              </a:spcBef>
              <a:buClr>
                <a:schemeClr val="hlink"/>
              </a:buClr>
              <a:buSzPct val="75000"/>
              <a:buFont typeface="Wingdings" pitchFamily="2" charset="2"/>
              <a:buNone/>
              <a:defRPr/>
            </a:pPr>
            <a:r>
              <a:rPr lang="zh-CN" altLang="en-US" sz="2000" b="1" dirty="0">
                <a:effectLst>
                  <a:outerShdw blurRad="38100" dist="38100" dir="2700000" algn="tl">
                    <a:srgbClr val="FFFFFF"/>
                  </a:outerShdw>
                </a:effectLst>
              </a:rPr>
              <a:t>第</a:t>
            </a:r>
            <a:r>
              <a:rPr lang="en-US" altLang="zh-CN" sz="2000" b="1" dirty="0">
                <a:effectLst>
                  <a:outerShdw blurRad="38100" dist="38100" dir="2700000" algn="tl">
                    <a:srgbClr val="FFFFFF"/>
                  </a:outerShdw>
                </a:effectLst>
              </a:rPr>
              <a:t>3</a:t>
            </a:r>
            <a:r>
              <a:rPr lang="zh-CN" altLang="en-US" sz="2000" b="1" dirty="0">
                <a:effectLst>
                  <a:outerShdw blurRad="38100" dist="38100" dir="2700000" algn="tl">
                    <a:srgbClr val="FFFFFF"/>
                  </a:outerShdw>
                </a:effectLst>
              </a:rPr>
              <a:t>行：</a:t>
            </a:r>
            <a:r>
              <a:rPr lang="en-US" altLang="zh-CN" sz="2000" b="1" dirty="0">
                <a:effectLst>
                  <a:outerShdw blurRad="38100" dist="38100" dir="2700000" algn="tl">
                    <a:srgbClr val="FFFFFF"/>
                  </a:outerShdw>
                </a:effectLst>
              </a:rPr>
              <a:t>adj</a:t>
            </a:r>
          </a:p>
        </p:txBody>
      </p:sp>
      <p:graphicFrame>
        <p:nvGraphicFramePr>
          <p:cNvPr id="76805" name="Group 5"/>
          <p:cNvGraphicFramePr>
            <a:graphicFrameLocks noGrp="1"/>
          </p:cNvGraphicFramePr>
          <p:nvPr>
            <p:ph/>
            <p:extLst>
              <p:ext uri="{D42A27DB-BD31-4B8C-83A1-F6EECF244321}">
                <p14:modId xmlns:p14="http://schemas.microsoft.com/office/powerpoint/2010/main" val="1612538459"/>
              </p:ext>
            </p:extLst>
          </p:nvPr>
        </p:nvGraphicFramePr>
        <p:xfrm>
          <a:off x="466378" y="473197"/>
          <a:ext cx="6265862" cy="5994426"/>
        </p:xfrm>
        <a:graphic>
          <a:graphicData uri="http://schemas.openxmlformats.org/drawingml/2006/table">
            <a:tbl>
              <a:tblPr/>
              <a:tblGrid>
                <a:gridCol w="646112">
                  <a:extLst>
                    <a:ext uri="{9D8B030D-6E8A-4147-A177-3AD203B41FA5}">
                      <a16:colId xmlns:a16="http://schemas.microsoft.com/office/drawing/2014/main" val="20000"/>
                    </a:ext>
                  </a:extLst>
                </a:gridCol>
                <a:gridCol w="693738">
                  <a:extLst>
                    <a:ext uri="{9D8B030D-6E8A-4147-A177-3AD203B41FA5}">
                      <a16:colId xmlns:a16="http://schemas.microsoft.com/office/drawing/2014/main" val="20001"/>
                    </a:ext>
                  </a:extLst>
                </a:gridCol>
                <a:gridCol w="693737">
                  <a:extLst>
                    <a:ext uri="{9D8B030D-6E8A-4147-A177-3AD203B41FA5}">
                      <a16:colId xmlns:a16="http://schemas.microsoft.com/office/drawing/2014/main" val="20002"/>
                    </a:ext>
                  </a:extLst>
                </a:gridCol>
                <a:gridCol w="693738">
                  <a:extLst>
                    <a:ext uri="{9D8B030D-6E8A-4147-A177-3AD203B41FA5}">
                      <a16:colId xmlns:a16="http://schemas.microsoft.com/office/drawing/2014/main" val="20003"/>
                    </a:ext>
                  </a:extLst>
                </a:gridCol>
                <a:gridCol w="763587">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693738">
                  <a:extLst>
                    <a:ext uri="{9D8B030D-6E8A-4147-A177-3AD203B41FA5}">
                      <a16:colId xmlns:a16="http://schemas.microsoft.com/office/drawing/2014/main" val="20006"/>
                    </a:ext>
                  </a:extLst>
                </a:gridCol>
                <a:gridCol w="1179512">
                  <a:extLst>
                    <a:ext uri="{9D8B030D-6E8A-4147-A177-3AD203B41FA5}">
                      <a16:colId xmlns:a16="http://schemas.microsoft.com/office/drawing/2014/main" val="20007"/>
                    </a:ext>
                  </a:extLst>
                </a:gridCol>
              </a:tblGrid>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misdis</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flag</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U</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V1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40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itchFamily="2" charset="-122"/>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85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V1,V2,V5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75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V1,V2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V5,V4</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V4</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V1</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V2</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V3</a:t>
                      </a: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V1,V2,V5,</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V4,V3</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49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V1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V4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V1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V2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9198245"/>
                  </a:ext>
                </a:extLst>
              </a:tr>
            </a:tbl>
          </a:graphicData>
        </a:graphic>
      </p:graphicFrame>
      <p:sp>
        <p:nvSpPr>
          <p:cNvPr id="9" name="灯片编号占位符 8"/>
          <p:cNvSpPr>
            <a:spLocks noGrp="1"/>
          </p:cNvSpPr>
          <p:nvPr>
            <p:ph type="sldNum" sz="quarter" idx="12"/>
          </p:nvPr>
        </p:nvSpPr>
        <p:spPr/>
        <p:txBody>
          <a:bodyPr/>
          <a:lstStyle/>
          <a:p>
            <a:fld id="{C2C27803-F996-438A-8023-4A85CDA55E1A}" type="slidenum">
              <a:rPr lang="zh-CN" altLang="en-US" smtClean="0"/>
              <a:pPr/>
              <a:t>78</a:t>
            </a:fld>
            <a:endParaRPr lang="en-US" altLang="zh-CN"/>
          </a:p>
        </p:txBody>
      </p:sp>
      <p:graphicFrame>
        <p:nvGraphicFramePr>
          <p:cNvPr id="36" name="Object 4">
            <a:extLst>
              <a:ext uri="{FF2B5EF4-FFF2-40B4-BE49-F238E27FC236}">
                <a16:creationId xmlns:a16="http://schemas.microsoft.com/office/drawing/2014/main" id="{D2B70A5A-D428-4AB2-B121-194A28AB2049}"/>
              </a:ext>
            </a:extLst>
          </p:cNvPr>
          <p:cNvGraphicFramePr>
            <a:graphicFrameLocks noChangeAspect="1"/>
          </p:cNvGraphicFramePr>
          <p:nvPr/>
        </p:nvGraphicFramePr>
        <p:xfrm>
          <a:off x="6875908" y="476672"/>
          <a:ext cx="2160588" cy="1989932"/>
        </p:xfrm>
        <a:graphic>
          <a:graphicData uri="http://schemas.openxmlformats.org/presentationml/2006/ole">
            <mc:AlternateContent xmlns:mc="http://schemas.openxmlformats.org/markup-compatibility/2006">
              <mc:Choice xmlns:v="urn:schemas-microsoft-com:vml" Requires="v">
                <p:oleObj name="Visio" r:id="rId2" imgW="1854200" imgH="2616200" progId="Visio.Drawing.11">
                  <p:embed/>
                </p:oleObj>
              </mc:Choice>
              <mc:Fallback>
                <p:oleObj name="Visio" r:id="rId2" imgW="1854200" imgH="2616200" progId="Visio.Drawing.11">
                  <p:embed/>
                  <p:pic>
                    <p:nvPicPr>
                      <p:cNvPr id="36" name="Object 4">
                        <a:extLst>
                          <a:ext uri="{FF2B5EF4-FFF2-40B4-BE49-F238E27FC236}">
                            <a16:creationId xmlns:a16="http://schemas.microsoft.com/office/drawing/2014/main" id="{D2B70A5A-D428-4AB2-B121-194A28AB2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5765"/>
                      <a:stretch>
                        <a:fillRect/>
                      </a:stretch>
                    </p:blipFill>
                    <p:spPr bwMode="auto">
                      <a:xfrm>
                        <a:off x="6875908" y="476672"/>
                        <a:ext cx="2160588" cy="1989932"/>
                      </a:xfrm>
                      <a:prstGeom prst="rect">
                        <a:avLst/>
                      </a:prstGeom>
                      <a:noFill/>
                      <a:effectLst/>
                    </p:spPr>
                  </p:pic>
                </p:oleObj>
              </mc:Fallback>
            </mc:AlternateContent>
          </a:graphicData>
        </a:graphic>
      </p:graphicFrame>
    </p:spTree>
    <p:extLst>
      <p:ext uri="{BB962C8B-B14F-4D97-AF65-F5344CB8AC3E}">
        <p14:creationId xmlns:p14="http://schemas.microsoft.com/office/powerpoint/2010/main" val="3174775105"/>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58808" y="711077"/>
            <a:ext cx="8856662" cy="6075509"/>
          </a:xfrm>
          <a:prstGeom prst="rect">
            <a:avLst/>
          </a:prstGeom>
          <a:noFill/>
          <a:ln w="9525">
            <a:noFill/>
            <a:miter lim="800000"/>
            <a:headEnd/>
            <a:tailEnd/>
          </a:ln>
        </p:spPr>
        <p:txBody>
          <a:bodyPr>
            <a:spAutoFit/>
          </a:bodyPr>
          <a:lstStyle/>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class ALGraph</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private:</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		VNode	*vertices;</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		int		ArcNum;</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		int		VexNum;</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		int		GKind;</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		int		GetLocVex(char  vex[]);</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		void		BFS(char vex[],bool visited[]);</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		void		DFS(char vex[],bool visited[]);</a:t>
            </a:r>
          </a:p>
          <a:p>
            <a:pPr marL="342900" indent="-342900" eaLnBrk="1" hangingPunct="1">
              <a:lnSpc>
                <a:spcPct val="90000"/>
              </a:lnSpc>
            </a:pPr>
            <a:endParaRPr lang="zh-CN" altLang="en-US" sz="2400" b="0" i="0" dirty="0">
              <a:latin typeface="黑体" pitchFamily="49" charset="-122"/>
              <a:ea typeface="黑体" pitchFamily="49" charset="-122"/>
              <a:sym typeface="Arial" pitchFamily="34" charset="0"/>
            </a:endParaRP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public:</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		ALGraph(){};</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		void CreateALGraph();</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		void BFSTraverse( );</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		void DFTraverse( );</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		</a:t>
            </a:r>
            <a:r>
              <a:rPr lang="zh-CN" altLang="en-US" sz="2400" b="0" i="0" dirty="0">
                <a:solidFill>
                  <a:srgbClr val="FF0000"/>
                </a:solidFill>
                <a:latin typeface="黑体" pitchFamily="49" charset="-122"/>
                <a:ea typeface="黑体" pitchFamily="49" charset="-122"/>
                <a:sym typeface="Arial" pitchFamily="34" charset="0"/>
              </a:rPr>
              <a:t>void Prim( );</a:t>
            </a:r>
          </a:p>
          <a:p>
            <a:pPr marL="342900" indent="-342900" eaLnBrk="1" hangingPunct="1">
              <a:lnSpc>
                <a:spcPct val="90000"/>
              </a:lnSpc>
            </a:pPr>
            <a:r>
              <a:rPr lang="zh-CN" altLang="en-US" sz="2400" b="0" i="0" dirty="0">
                <a:latin typeface="黑体" pitchFamily="49" charset="-122"/>
                <a:ea typeface="黑体" pitchFamily="49" charset="-122"/>
                <a:sym typeface="Arial" pitchFamily="34" charset="0"/>
              </a:rPr>
              <a:t>};</a:t>
            </a:r>
          </a:p>
        </p:txBody>
      </p:sp>
      <p:sp>
        <p:nvSpPr>
          <p:cNvPr id="3" name="Rectangle 2"/>
          <p:cNvSpPr>
            <a:spLocks noGrp="1" noRot="1" noChangeArrowheads="1"/>
          </p:cNvSpPr>
          <p:nvPr/>
        </p:nvSpPr>
        <p:spPr bwMode="auto">
          <a:xfrm>
            <a:off x="279400" y="188913"/>
            <a:ext cx="8540750" cy="6477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3200" dirty="0"/>
              <a:t>    </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rim算法实现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28670" y="1071546"/>
            <a:ext cx="5715000" cy="685800"/>
          </a:xfrm>
        </p:spPr>
        <p:txBody>
          <a:bodyPr/>
          <a:lstStyle/>
          <a:p>
            <a:pPr algn="l" eaLnBrk="1" hangingPunct="1"/>
            <a:r>
              <a:rPr lang="zh-CN" altLang="en-US" sz="3200" dirty="0">
                <a:latin typeface="黑体" pitchFamily="49" charset="-122"/>
                <a:ea typeface="黑体" pitchFamily="49" charset="-122"/>
              </a:rPr>
              <a:t>三、有向图</a:t>
            </a:r>
            <a:endParaRPr lang="en-US" altLang="zh-CN" sz="3200" dirty="0">
              <a:latin typeface="黑体" pitchFamily="49" charset="-122"/>
              <a:ea typeface="黑体" pitchFamily="49" charset="-122"/>
            </a:endParaRPr>
          </a:p>
        </p:txBody>
      </p:sp>
      <p:sp>
        <p:nvSpPr>
          <p:cNvPr id="12293" name="Rectangle 5"/>
          <p:cNvSpPr>
            <a:spLocks noGrp="1" noChangeArrowheads="1"/>
          </p:cNvSpPr>
          <p:nvPr>
            <p:ph type="body" idx="1"/>
          </p:nvPr>
        </p:nvSpPr>
        <p:spPr>
          <a:xfrm>
            <a:off x="523908" y="1909746"/>
            <a:ext cx="8763000" cy="2590824"/>
          </a:xfrm>
        </p:spPr>
        <p:txBody>
          <a:bodyPr/>
          <a:lstStyle/>
          <a:p>
            <a:pPr eaLnBrk="1" hangingPunct="1">
              <a:lnSpc>
                <a:spcPct val="90000"/>
              </a:lnSpc>
              <a:spcBef>
                <a:spcPct val="30000"/>
              </a:spcBef>
            </a:pPr>
            <a:r>
              <a:rPr lang="zh-CN" altLang="en-US" dirty="0">
                <a:latin typeface="黑体" pitchFamily="49" charset="-122"/>
                <a:ea typeface="黑体" pitchFamily="49" charset="-122"/>
              </a:rPr>
              <a:t>邻接：如果&lt;</a:t>
            </a:r>
            <a:r>
              <a:rPr lang="en-US" altLang="zh-CN" dirty="0" err="1">
                <a:latin typeface="黑体" pitchFamily="49" charset="-122"/>
                <a:ea typeface="黑体" pitchFamily="49" charset="-122"/>
              </a:rPr>
              <a:t>x,y</a:t>
            </a:r>
            <a:r>
              <a:rPr lang="en-US" altLang="zh-CN" dirty="0">
                <a:latin typeface="黑体" pitchFamily="49" charset="-122"/>
                <a:ea typeface="黑体" pitchFamily="49" charset="-122"/>
              </a:rPr>
              <a:t>&gt;</a:t>
            </a:r>
            <a:r>
              <a:rPr lang="zh-CN" altLang="en-US" dirty="0">
                <a:latin typeface="黑体" pitchFamily="49" charset="-122"/>
                <a:ea typeface="黑体" pitchFamily="49" charset="-122"/>
                <a:sym typeface="Symbol" pitchFamily="18" charset="2"/>
              </a:rPr>
              <a:t></a:t>
            </a:r>
            <a:r>
              <a:rPr lang="en-US" altLang="zh-CN" dirty="0">
                <a:latin typeface="黑体" pitchFamily="49" charset="-122"/>
                <a:ea typeface="黑体" pitchFamily="49" charset="-122"/>
                <a:sym typeface="Symbol" pitchFamily="18" charset="2"/>
              </a:rPr>
              <a:t>E,</a:t>
            </a:r>
            <a:r>
              <a:rPr lang="zh-CN" altLang="en-US" dirty="0">
                <a:latin typeface="黑体" pitchFamily="49" charset="-122"/>
                <a:ea typeface="黑体" pitchFamily="49" charset="-122"/>
                <a:sym typeface="Symbol" pitchFamily="18" charset="2"/>
              </a:rPr>
              <a:t>称</a:t>
            </a:r>
            <a:r>
              <a:rPr lang="en-US" altLang="zh-CN" dirty="0">
                <a:latin typeface="黑体" pitchFamily="49" charset="-122"/>
                <a:ea typeface="黑体" pitchFamily="49" charset="-122"/>
                <a:sym typeface="Symbol" pitchFamily="18" charset="2"/>
              </a:rPr>
              <a:t>x</a:t>
            </a:r>
            <a:r>
              <a:rPr lang="zh-CN" altLang="en-US" dirty="0">
                <a:latin typeface="黑体" pitchFamily="49" charset="-122"/>
                <a:ea typeface="黑体" pitchFamily="49" charset="-122"/>
                <a:sym typeface="Symbol" pitchFamily="18" charset="2"/>
              </a:rPr>
              <a:t>邻接到</a:t>
            </a:r>
            <a:r>
              <a:rPr lang="en-US" altLang="zh-CN" dirty="0">
                <a:latin typeface="黑体" pitchFamily="49" charset="-122"/>
                <a:ea typeface="黑体" pitchFamily="49" charset="-122"/>
                <a:sym typeface="Symbol" pitchFamily="18" charset="2"/>
              </a:rPr>
              <a:t>y,</a:t>
            </a:r>
            <a:r>
              <a:rPr lang="zh-CN" altLang="en-US" dirty="0">
                <a:latin typeface="黑体" pitchFamily="49" charset="-122"/>
                <a:ea typeface="黑体" pitchFamily="49" charset="-122"/>
                <a:sym typeface="Symbol" pitchFamily="18" charset="2"/>
              </a:rPr>
              <a:t>或</a:t>
            </a:r>
            <a:r>
              <a:rPr lang="en-US" altLang="zh-CN" dirty="0">
                <a:latin typeface="黑体" pitchFamily="49" charset="-122"/>
                <a:ea typeface="黑体" pitchFamily="49" charset="-122"/>
                <a:sym typeface="Symbol" pitchFamily="18" charset="2"/>
              </a:rPr>
              <a:t>y</a:t>
            </a:r>
            <a:r>
              <a:rPr lang="zh-CN" altLang="en-US" dirty="0">
                <a:latin typeface="黑体" pitchFamily="49" charset="-122"/>
                <a:ea typeface="黑体" pitchFamily="49" charset="-122"/>
                <a:sym typeface="Symbol" pitchFamily="18" charset="2"/>
              </a:rPr>
              <a:t>邻接自</a:t>
            </a:r>
            <a:r>
              <a:rPr lang="en-US" altLang="zh-CN" dirty="0">
                <a:latin typeface="黑体" pitchFamily="49" charset="-122"/>
                <a:ea typeface="黑体" pitchFamily="49" charset="-122"/>
                <a:sym typeface="Symbol" pitchFamily="18" charset="2"/>
              </a:rPr>
              <a:t>x</a:t>
            </a:r>
            <a:endParaRPr lang="zh-CN" altLang="en-US" dirty="0">
              <a:latin typeface="黑体" pitchFamily="49" charset="-122"/>
              <a:ea typeface="黑体" pitchFamily="49" charset="-122"/>
              <a:sym typeface="Symbol" pitchFamily="18" charset="2"/>
            </a:endParaRP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相关联：弧&lt;</a:t>
            </a:r>
            <a:r>
              <a:rPr lang="en-US" altLang="zh-CN" dirty="0" err="1">
                <a:latin typeface="黑体" pitchFamily="49" charset="-122"/>
                <a:ea typeface="黑体" pitchFamily="49" charset="-122"/>
                <a:sym typeface="Symbol" pitchFamily="18" charset="2"/>
              </a:rPr>
              <a:t>x,y</a:t>
            </a:r>
            <a:r>
              <a:rPr lang="en-US" altLang="zh-CN" dirty="0">
                <a:latin typeface="黑体" pitchFamily="49" charset="-122"/>
                <a:ea typeface="黑体" pitchFamily="49" charset="-122"/>
                <a:sym typeface="Symbol" pitchFamily="18" charset="2"/>
              </a:rPr>
              <a:t>&gt;</a:t>
            </a:r>
            <a:r>
              <a:rPr lang="zh-CN" altLang="en-US" dirty="0">
                <a:latin typeface="黑体" pitchFamily="49" charset="-122"/>
                <a:ea typeface="黑体" pitchFamily="49" charset="-122"/>
                <a:sym typeface="Symbol" pitchFamily="18" charset="2"/>
              </a:rPr>
              <a:t>与</a:t>
            </a:r>
            <a:r>
              <a:rPr lang="en-US" altLang="zh-CN" dirty="0" err="1">
                <a:latin typeface="黑体" pitchFamily="49" charset="-122"/>
                <a:ea typeface="黑体" pitchFamily="49" charset="-122"/>
                <a:sym typeface="Symbol" pitchFamily="18" charset="2"/>
              </a:rPr>
              <a:t>x,y</a:t>
            </a:r>
            <a:r>
              <a:rPr lang="zh-CN" altLang="en-US" dirty="0">
                <a:latin typeface="黑体" pitchFamily="49" charset="-122"/>
                <a:ea typeface="黑体" pitchFamily="49" charset="-122"/>
                <a:sym typeface="Symbol" pitchFamily="18" charset="2"/>
              </a:rPr>
              <a:t>相关联</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入度：以顶点为头的弧的数目，记为</a:t>
            </a:r>
            <a:r>
              <a:rPr lang="en-US" altLang="zh-CN" dirty="0">
                <a:latin typeface="黑体" pitchFamily="49" charset="-122"/>
                <a:ea typeface="黑体" pitchFamily="49" charset="-122"/>
                <a:sym typeface="Symbol" pitchFamily="18" charset="2"/>
              </a:rPr>
              <a:t>ID(x)</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出度：以顶点为尾的弧的数目，记为</a:t>
            </a:r>
            <a:r>
              <a:rPr lang="en-US" altLang="zh-CN" dirty="0">
                <a:latin typeface="黑体" pitchFamily="49" charset="-122"/>
                <a:ea typeface="黑体" pitchFamily="49" charset="-122"/>
                <a:sym typeface="Symbol" pitchFamily="18" charset="2"/>
              </a:rPr>
              <a:t>OD(x)</a:t>
            </a:r>
          </a:p>
          <a:p>
            <a:pPr eaLnBrk="1" hangingPunct="1">
              <a:lnSpc>
                <a:spcPct val="90000"/>
              </a:lnSpc>
              <a:spcBef>
                <a:spcPct val="30000"/>
              </a:spcBef>
            </a:pPr>
            <a:r>
              <a:rPr lang="zh-CN" altLang="en-US" dirty="0">
                <a:latin typeface="黑体" pitchFamily="49" charset="-122"/>
                <a:ea typeface="黑体" pitchFamily="49" charset="-122"/>
                <a:sym typeface="Symbol" pitchFamily="18" charset="2"/>
              </a:rPr>
              <a:t>度：</a:t>
            </a:r>
            <a:r>
              <a:rPr lang="en-US" altLang="zh-CN" dirty="0">
                <a:latin typeface="黑体" pitchFamily="49" charset="-122"/>
                <a:ea typeface="黑体" pitchFamily="49" charset="-122"/>
                <a:sym typeface="Symbol" pitchFamily="18" charset="2"/>
              </a:rPr>
              <a:t>TD(x)=ID(x)+OD(x)</a:t>
            </a:r>
          </a:p>
        </p:txBody>
      </p:sp>
      <p:grpSp>
        <p:nvGrpSpPr>
          <p:cNvPr id="2" name="Group 7"/>
          <p:cNvGrpSpPr>
            <a:grpSpLocks/>
          </p:cNvGrpSpPr>
          <p:nvPr/>
        </p:nvGrpSpPr>
        <p:grpSpPr bwMode="auto">
          <a:xfrm>
            <a:off x="5715008" y="4071942"/>
            <a:ext cx="2819400" cy="2286000"/>
            <a:chOff x="0" y="0"/>
            <a:chExt cx="1920" cy="1536"/>
          </a:xfrm>
        </p:grpSpPr>
        <p:sp>
          <p:nvSpPr>
            <p:cNvPr id="12296"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2297"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2298"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2299"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2300"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2301"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2302"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2303"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2304"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2305"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2306"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sp>
        <p:nvSpPr>
          <p:cNvPr id="19"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
        <p:nvSpPr>
          <p:cNvPr id="17" name="文本框 16">
            <a:extLst>
              <a:ext uri="{FF2B5EF4-FFF2-40B4-BE49-F238E27FC236}">
                <a16:creationId xmlns:a16="http://schemas.microsoft.com/office/drawing/2014/main" id="{A48E5EFC-4C85-472A-AA01-3E5A19C4B064}"/>
              </a:ext>
            </a:extLst>
          </p:cNvPr>
          <p:cNvSpPr txBox="1"/>
          <p:nvPr/>
        </p:nvSpPr>
        <p:spPr>
          <a:xfrm>
            <a:off x="602630" y="4643442"/>
            <a:ext cx="4952369" cy="523220"/>
          </a:xfrm>
          <a:prstGeom prst="rect">
            <a:avLst/>
          </a:prstGeom>
          <a:noFill/>
        </p:spPr>
        <p:txBody>
          <a:bodyPr wrap="square" rtlCol="0">
            <a:spAutoFit/>
          </a:bodyPr>
          <a:lstStyle/>
          <a:p>
            <a:r>
              <a:rPr lang="zh-CN" altLang="en-US" sz="2800" b="0" i="0" dirty="0">
                <a:latin typeface="黑体" pitchFamily="49" charset="-122"/>
                <a:ea typeface="黑体" pitchFamily="49" charset="-122"/>
              </a:rPr>
              <a:t>右图顶点出度分别为：</a:t>
            </a:r>
          </a:p>
        </p:txBody>
      </p:sp>
      <p:sp>
        <p:nvSpPr>
          <p:cNvPr id="18" name="文本框 17">
            <a:extLst>
              <a:ext uri="{FF2B5EF4-FFF2-40B4-BE49-F238E27FC236}">
                <a16:creationId xmlns:a16="http://schemas.microsoft.com/office/drawing/2014/main" id="{1C95E764-0A0A-4001-B4EC-8744D219BA08}"/>
              </a:ext>
            </a:extLst>
          </p:cNvPr>
          <p:cNvSpPr txBox="1"/>
          <p:nvPr/>
        </p:nvSpPr>
        <p:spPr>
          <a:xfrm>
            <a:off x="611560" y="5589240"/>
            <a:ext cx="4952369" cy="523220"/>
          </a:xfrm>
          <a:prstGeom prst="rect">
            <a:avLst/>
          </a:prstGeom>
          <a:noFill/>
        </p:spPr>
        <p:txBody>
          <a:bodyPr wrap="square" rtlCol="0">
            <a:spAutoFit/>
          </a:bodyPr>
          <a:lstStyle/>
          <a:p>
            <a:r>
              <a:rPr lang="zh-CN" altLang="en-US" sz="2800" b="0" i="0" dirty="0">
                <a:latin typeface="黑体" pitchFamily="49" charset="-122"/>
                <a:ea typeface="黑体" pitchFamily="49" charset="-122"/>
              </a:rPr>
              <a:t>右图顶点入度分别为：</a:t>
            </a:r>
          </a:p>
        </p:txBody>
      </p:sp>
      <p:sp>
        <p:nvSpPr>
          <p:cNvPr id="3" name="对话气泡: 椭圆形 2">
            <a:extLst>
              <a:ext uri="{FF2B5EF4-FFF2-40B4-BE49-F238E27FC236}">
                <a16:creationId xmlns:a16="http://schemas.microsoft.com/office/drawing/2014/main" id="{C1A9A926-276F-4140-BECB-D54F20E7B8E5}"/>
              </a:ext>
            </a:extLst>
          </p:cNvPr>
          <p:cNvSpPr/>
          <p:nvPr/>
        </p:nvSpPr>
        <p:spPr bwMode="auto">
          <a:xfrm>
            <a:off x="1057307" y="1556994"/>
            <a:ext cx="4657726" cy="1211818"/>
          </a:xfrm>
          <a:prstGeom prst="wedgeEllipseCallou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有向图，顶点入度和</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a:t>
            </a:r>
            <a:r>
              <a:rPr lang="zh-CN" altLang="en-US" sz="2800" i="0" dirty="0"/>
              <a:t>顶点出度和</a:t>
            </a:r>
            <a:r>
              <a:rPr lang="en-US" altLang="zh-CN" sz="2800" i="0" dirty="0"/>
              <a:t>=</a:t>
            </a:r>
            <a:r>
              <a:rPr lang="zh-CN" altLang="en-US" sz="2800" i="0" dirty="0"/>
              <a:t>边数</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4" name="文本框 3">
            <a:extLst>
              <a:ext uri="{FF2B5EF4-FFF2-40B4-BE49-F238E27FC236}">
                <a16:creationId xmlns:a16="http://schemas.microsoft.com/office/drawing/2014/main" id="{3A75E41E-2B61-C0A1-F3EF-284F789E1567}"/>
              </a:ext>
            </a:extLst>
          </p:cNvPr>
          <p:cNvSpPr txBox="1"/>
          <p:nvPr/>
        </p:nvSpPr>
        <p:spPr>
          <a:xfrm>
            <a:off x="4067944" y="4705980"/>
            <a:ext cx="376222" cy="523220"/>
          </a:xfrm>
          <a:prstGeom prst="rect">
            <a:avLst/>
          </a:prstGeom>
          <a:noFill/>
        </p:spPr>
        <p:txBody>
          <a:bodyPr wrap="square" rtlCol="0">
            <a:spAutoFit/>
          </a:bodyPr>
          <a:lstStyle/>
          <a:p>
            <a:r>
              <a:rPr lang="en-US" altLang="zh-CN" sz="2800" b="0" i="0" dirty="0">
                <a:latin typeface="+mn-ea"/>
                <a:ea typeface="+mn-ea"/>
              </a:rPr>
              <a:t>3</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534CB5CB-855E-07E3-7E22-69F27D9FA2A8}"/>
              </a:ext>
            </a:extLst>
          </p:cNvPr>
          <p:cNvSpPr txBox="1"/>
          <p:nvPr/>
        </p:nvSpPr>
        <p:spPr>
          <a:xfrm>
            <a:off x="4452294" y="4690654"/>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6B196DCC-D6B0-F075-1C3B-D92339FFAF7B}"/>
              </a:ext>
            </a:extLst>
          </p:cNvPr>
          <p:cNvSpPr txBox="1"/>
          <p:nvPr/>
        </p:nvSpPr>
        <p:spPr>
          <a:xfrm>
            <a:off x="627194" y="5041666"/>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369B733E-5347-F5C7-1222-9258F51C5DD5}"/>
              </a:ext>
            </a:extLst>
          </p:cNvPr>
          <p:cNvSpPr txBox="1"/>
          <p:nvPr/>
        </p:nvSpPr>
        <p:spPr>
          <a:xfrm>
            <a:off x="1261559" y="5066020"/>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30BCCF1A-BD70-7CDA-5B53-CB49A73B8C31}"/>
              </a:ext>
            </a:extLst>
          </p:cNvPr>
          <p:cNvSpPr txBox="1"/>
          <p:nvPr/>
        </p:nvSpPr>
        <p:spPr>
          <a:xfrm>
            <a:off x="1895924" y="5077141"/>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0</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E9DBABD2-2D8A-16B3-3D1C-30656E09080D}"/>
              </a:ext>
            </a:extLst>
          </p:cNvPr>
          <p:cNvSpPr txBox="1"/>
          <p:nvPr/>
        </p:nvSpPr>
        <p:spPr>
          <a:xfrm>
            <a:off x="4067944" y="5600557"/>
            <a:ext cx="376222" cy="523220"/>
          </a:xfrm>
          <a:prstGeom prst="rect">
            <a:avLst/>
          </a:prstGeom>
          <a:noFill/>
        </p:spPr>
        <p:txBody>
          <a:bodyPr wrap="square" rtlCol="0">
            <a:spAutoFit/>
          </a:bodyPr>
          <a:lstStyle/>
          <a:p>
            <a:r>
              <a:rPr lang="en-US" altLang="zh-CN" sz="2800" b="0" i="0" dirty="0">
                <a:latin typeface="+mn-ea"/>
                <a:ea typeface="+mn-ea"/>
              </a:rPr>
              <a:t>0</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C7C6B190-A041-F106-2D25-047B2903F0AC}"/>
              </a:ext>
            </a:extLst>
          </p:cNvPr>
          <p:cNvSpPr txBox="1"/>
          <p:nvPr/>
        </p:nvSpPr>
        <p:spPr>
          <a:xfrm>
            <a:off x="4452294" y="5585231"/>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D0E534ED-716D-B3D3-A76E-C261AAD51176}"/>
              </a:ext>
            </a:extLst>
          </p:cNvPr>
          <p:cNvSpPr txBox="1"/>
          <p:nvPr/>
        </p:nvSpPr>
        <p:spPr>
          <a:xfrm>
            <a:off x="609892" y="6072976"/>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a:t>
            </a:r>
            <a:endParaRPr lang="zh-CN" altLang="en-US" sz="2800" b="0" i="0" dirty="0">
              <a:latin typeface="+mn-ea"/>
              <a:ea typeface="+mn-ea"/>
            </a:endParaRPr>
          </a:p>
        </p:txBody>
      </p:sp>
      <p:sp>
        <p:nvSpPr>
          <p:cNvPr id="15" name="文本框 14">
            <a:extLst>
              <a:ext uri="{FF2B5EF4-FFF2-40B4-BE49-F238E27FC236}">
                <a16:creationId xmlns:a16="http://schemas.microsoft.com/office/drawing/2014/main" id="{9C4B2057-08C6-CA81-D454-2B450B34C668}"/>
              </a:ext>
            </a:extLst>
          </p:cNvPr>
          <p:cNvSpPr txBox="1"/>
          <p:nvPr/>
        </p:nvSpPr>
        <p:spPr>
          <a:xfrm>
            <a:off x="1244257" y="6097330"/>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a:t>
            </a:r>
            <a:endParaRPr lang="zh-CN" altLang="en-US" sz="2800" b="0" i="0" dirty="0">
              <a:latin typeface="+mn-ea"/>
              <a:ea typeface="+mn-ea"/>
            </a:endParaRPr>
          </a:p>
        </p:txBody>
      </p:sp>
      <p:sp>
        <p:nvSpPr>
          <p:cNvPr id="16" name="文本框 15">
            <a:extLst>
              <a:ext uri="{FF2B5EF4-FFF2-40B4-BE49-F238E27FC236}">
                <a16:creationId xmlns:a16="http://schemas.microsoft.com/office/drawing/2014/main" id="{29E05A0F-A63D-D7BB-5A82-901EE2613D10}"/>
              </a:ext>
            </a:extLst>
          </p:cNvPr>
          <p:cNvSpPr txBox="1"/>
          <p:nvPr/>
        </p:nvSpPr>
        <p:spPr>
          <a:xfrm>
            <a:off x="1878622" y="6108451"/>
            <a:ext cx="830071"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a:t>
            </a:r>
            <a:endParaRPr lang="zh-CN" altLang="en-US"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 grpId="0" animBg="1"/>
      <p:bldP spid="4" grpId="0"/>
      <p:bldP spid="5" grpId="0"/>
      <p:bldP spid="7" grpId="0"/>
      <p:bldP spid="9" grpId="0"/>
      <p:bldP spid="11" grpId="0"/>
      <p:bldP spid="12" grpId="0"/>
      <p:bldP spid="13" grpId="0"/>
      <p:bldP spid="14" grpId="0"/>
      <p:bldP spid="15" grpId="0"/>
      <p:bldP spid="1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body" idx="1"/>
          </p:nvPr>
        </p:nvSpPr>
        <p:spPr>
          <a:xfrm>
            <a:off x="467544" y="1268760"/>
            <a:ext cx="8540750" cy="5286412"/>
          </a:xfrm>
        </p:spPr>
        <p:txBody>
          <a:bodyPr/>
          <a:lstStyle/>
          <a:p>
            <a:pPr eaLnBrk="1" hangingPunct="1">
              <a:buFontTx/>
              <a:buNone/>
            </a:pPr>
            <a:r>
              <a:rPr lang="zh-CN" altLang="en-US" sz="2800" dirty="0"/>
              <a:t>  </a:t>
            </a:r>
            <a:r>
              <a:rPr lang="zh-CN" altLang="en-US" sz="2400" dirty="0">
                <a:latin typeface="黑体" pitchFamily="49" charset="-122"/>
                <a:ea typeface="黑体" pitchFamily="49" charset="-122"/>
              </a:rPr>
              <a:t>void ALGraph::Prim()</a:t>
            </a:r>
          </a:p>
          <a:p>
            <a:pPr eaLnBrk="1" hangingPunct="1">
              <a:lnSpc>
                <a:spcPct val="120000"/>
              </a:lnSpc>
              <a:spcBef>
                <a:spcPct val="0"/>
              </a:spcBef>
              <a:buFontTx/>
              <a:buNone/>
            </a:pPr>
            <a:r>
              <a:rPr lang="zh-CN" altLang="en-US" sz="2400" dirty="0">
                <a:latin typeface="黑体" pitchFamily="49" charset="-122"/>
                <a:ea typeface="黑体" pitchFamily="49" charset="-122"/>
              </a:rPr>
              <a:t>  //实现prim算法，输出树的各边</a:t>
            </a:r>
          </a:p>
          <a:p>
            <a:pPr eaLnBrk="1" hangingPunct="1">
              <a:lnSpc>
                <a:spcPct val="120000"/>
              </a:lnSpc>
              <a:spcBef>
                <a:spcPct val="0"/>
              </a:spcBef>
              <a:buFontTx/>
              <a:buNone/>
            </a:pPr>
            <a:r>
              <a:rPr lang="zh-CN" altLang="en-US" sz="2400" dirty="0">
                <a:latin typeface="黑体" pitchFamily="49" charset="-122"/>
                <a:ea typeface="黑体" pitchFamily="49" charset="-122"/>
              </a:rPr>
              <a:t> {</a:t>
            </a:r>
          </a:p>
          <a:p>
            <a:pPr eaLnBrk="1" hangingPunct="1">
              <a:lnSpc>
                <a:spcPct val="120000"/>
              </a:lnSpc>
              <a:spcBef>
                <a:spcPct val="0"/>
              </a:spcBef>
              <a:buFontTx/>
              <a:buNone/>
            </a:pPr>
            <a:r>
              <a:rPr lang="zh-CN" altLang="en-US" sz="2400" dirty="0">
                <a:latin typeface="黑体" pitchFamily="49" charset="-122"/>
                <a:ea typeface="黑体" pitchFamily="49" charset="-122"/>
              </a:rPr>
              <a:t>        依据某顶点(下标从0开始)初始化visited,adj,dis;</a:t>
            </a:r>
          </a:p>
          <a:p>
            <a:pPr eaLnBrk="1" hangingPunct="1">
              <a:lnSpc>
                <a:spcPct val="120000"/>
              </a:lnSpc>
              <a:spcBef>
                <a:spcPct val="0"/>
              </a:spcBef>
              <a:buFontTx/>
              <a:buNone/>
            </a:pPr>
            <a:r>
              <a:rPr lang="zh-CN" altLang="en-US" sz="2400" dirty="0">
                <a:latin typeface="黑体" pitchFamily="49" charset="-122"/>
                <a:ea typeface="黑体" pitchFamily="49" charset="-122"/>
              </a:rPr>
              <a:t>        for(i=0; i&lt;vexnum-1; i++) {</a:t>
            </a:r>
          </a:p>
          <a:p>
            <a:pPr eaLnBrk="1" hangingPunct="1">
              <a:lnSpc>
                <a:spcPct val="120000"/>
              </a:lnSpc>
              <a:spcBef>
                <a:spcPct val="0"/>
              </a:spcBef>
              <a:buFontTx/>
              <a:buNone/>
            </a:pPr>
            <a:r>
              <a:rPr lang="zh-CN" altLang="en-US" sz="2400" dirty="0">
                <a:latin typeface="黑体" pitchFamily="49" charset="-122"/>
                <a:ea typeface="黑体" pitchFamily="49" charset="-122"/>
              </a:rPr>
              <a:t>               misdis=visited等于0各顶点中dis最小值；</a:t>
            </a:r>
          </a:p>
          <a:p>
            <a:pPr eaLnBrk="1" hangingPunct="1">
              <a:lnSpc>
                <a:spcPct val="120000"/>
              </a:lnSpc>
              <a:spcBef>
                <a:spcPct val="0"/>
              </a:spcBef>
              <a:buFontTx/>
              <a:buNone/>
            </a:pPr>
            <a:r>
              <a:rPr lang="zh-CN" altLang="en-US" sz="2400" dirty="0">
                <a:latin typeface="黑体" pitchFamily="49" charset="-122"/>
                <a:ea typeface="黑体" pitchFamily="49" charset="-122"/>
              </a:rPr>
              <a:t>               flag=取misdis的顶点；</a:t>
            </a:r>
          </a:p>
          <a:p>
            <a:pPr eaLnBrk="1" hangingPunct="1">
              <a:lnSpc>
                <a:spcPct val="120000"/>
              </a:lnSpc>
              <a:spcBef>
                <a:spcPct val="0"/>
              </a:spcBef>
              <a:buFontTx/>
              <a:buNone/>
            </a:pPr>
            <a:r>
              <a:rPr lang="zh-CN" altLang="en-US" sz="2400" dirty="0">
                <a:latin typeface="黑体" pitchFamily="49" charset="-122"/>
                <a:ea typeface="黑体" pitchFamily="49" charset="-122"/>
              </a:rPr>
              <a:t>               输出边adj[flag],flag;</a:t>
            </a:r>
          </a:p>
          <a:p>
            <a:pPr eaLnBrk="1" hangingPunct="1">
              <a:lnSpc>
                <a:spcPct val="120000"/>
              </a:lnSpc>
              <a:spcBef>
                <a:spcPct val="0"/>
              </a:spcBef>
              <a:buFontTx/>
              <a:buNone/>
            </a:pPr>
            <a:r>
              <a:rPr lang="zh-CN" altLang="en-US" sz="2400" dirty="0">
                <a:latin typeface="黑体" pitchFamily="49" charset="-122"/>
                <a:ea typeface="黑体" pitchFamily="49" charset="-122"/>
              </a:rPr>
              <a:t>               visited[flag]=1;</a:t>
            </a:r>
          </a:p>
          <a:p>
            <a:pPr eaLnBrk="1" hangingPunct="1">
              <a:lnSpc>
                <a:spcPct val="120000"/>
              </a:lnSpc>
              <a:spcBef>
                <a:spcPct val="0"/>
              </a:spcBef>
              <a:buFontTx/>
              <a:buNone/>
            </a:pPr>
            <a:r>
              <a:rPr lang="zh-CN" altLang="en-US" sz="2400" dirty="0">
                <a:latin typeface="黑体" pitchFamily="49" charset="-122"/>
                <a:ea typeface="黑体" pitchFamily="49" charset="-122"/>
              </a:rPr>
              <a:t>               修改flag顶点的未加入树的各顶点的dis；</a:t>
            </a:r>
          </a:p>
          <a:p>
            <a:pPr eaLnBrk="1" hangingPunct="1">
              <a:lnSpc>
                <a:spcPct val="120000"/>
              </a:lnSpc>
              <a:spcBef>
                <a:spcPct val="0"/>
              </a:spcBef>
              <a:buFontTx/>
              <a:buNone/>
            </a:pPr>
            <a:r>
              <a:rPr lang="zh-CN" altLang="en-US" sz="2400" dirty="0">
                <a:latin typeface="黑体" pitchFamily="49" charset="-122"/>
                <a:ea typeface="黑体" pitchFamily="49" charset="-122"/>
              </a:rPr>
              <a:t>         }  </a:t>
            </a:r>
          </a:p>
          <a:p>
            <a:pPr eaLnBrk="1" hangingPunct="1">
              <a:lnSpc>
                <a:spcPct val="120000"/>
              </a:lnSpc>
              <a:spcBef>
                <a:spcPct val="0"/>
              </a:spcBef>
              <a:buFontTx/>
              <a:buNone/>
            </a:pPr>
            <a:r>
              <a:rPr lang="zh-CN" altLang="en-US" sz="2400" dirty="0">
                <a:latin typeface="黑体" pitchFamily="49" charset="-122"/>
                <a:ea typeface="黑体" pitchFamily="49" charset="-122"/>
              </a:rPr>
              <a:t>  }</a:t>
            </a:r>
          </a:p>
        </p:txBody>
      </p:sp>
      <p:sp>
        <p:nvSpPr>
          <p:cNvPr id="3" name="Rectangle 2"/>
          <p:cNvSpPr>
            <a:spLocks noGrp="1" noRot="1" noChangeArrowheads="1"/>
          </p:cNvSpPr>
          <p:nvPr/>
        </p:nvSpPr>
        <p:spPr bwMode="auto">
          <a:xfrm>
            <a:off x="279400" y="188913"/>
            <a:ext cx="8540750" cy="6477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3200" dirty="0"/>
              <a:t>    </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rim算法实现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0898">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089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89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28670" y="1071546"/>
            <a:ext cx="8686800" cy="685800"/>
          </a:xfrm>
        </p:spPr>
        <p:txBody>
          <a:bodyPr/>
          <a:lstStyle/>
          <a:p>
            <a:pPr algn="l" eaLnBrk="1" hangingPunct="1"/>
            <a:r>
              <a:rPr lang="zh-CN" altLang="en-US" sz="3200">
                <a:latin typeface="黑体" pitchFamily="49" charset="-122"/>
                <a:ea typeface="黑体" pitchFamily="49" charset="-122"/>
              </a:rPr>
              <a:t>五、克鲁斯卡尔(</a:t>
            </a:r>
            <a:r>
              <a:rPr lang="en-US" altLang="zh-CN" sz="3200">
                <a:latin typeface="黑体" pitchFamily="49" charset="-122"/>
                <a:ea typeface="黑体" pitchFamily="49" charset="-122"/>
              </a:rPr>
              <a:t>Kruskal)</a:t>
            </a:r>
            <a:r>
              <a:rPr lang="zh-CN" altLang="en-US" sz="3200">
                <a:latin typeface="黑体" pitchFamily="49" charset="-122"/>
                <a:ea typeface="黑体" pitchFamily="49" charset="-122"/>
              </a:rPr>
              <a:t>算法生成最小生成树</a:t>
            </a:r>
          </a:p>
        </p:txBody>
      </p:sp>
      <p:sp>
        <p:nvSpPr>
          <p:cNvPr id="8192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6D11C238-2081-4BC8-AEE4-36EC9624A923}" type="slidenum">
              <a:rPr lang="zh-CN" altLang="en-US"/>
              <a:pPr algn="r" eaLnBrk="1" hangingPunct="1">
                <a:spcBef>
                  <a:spcPct val="50000"/>
                </a:spcBef>
                <a:buFont typeface="Arial" pitchFamily="34" charset="0"/>
                <a:buNone/>
              </a:pPr>
              <a:t>81</a:t>
            </a:fld>
            <a:endParaRPr lang="en-US" altLang="zh-CN"/>
          </a:p>
        </p:txBody>
      </p:sp>
      <p:sp>
        <p:nvSpPr>
          <p:cNvPr id="81924" name="Text Box 4"/>
          <p:cNvSpPr txBox="1">
            <a:spLocks noChangeArrowheads="1"/>
          </p:cNvSpPr>
          <p:nvPr/>
        </p:nvSpPr>
        <p:spPr bwMode="auto">
          <a:xfrm>
            <a:off x="500034" y="369815"/>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第四节　图的连通性问题</a:t>
            </a:r>
          </a:p>
        </p:txBody>
      </p:sp>
      <p:sp>
        <p:nvSpPr>
          <p:cNvPr id="81925" name="Rectangle 5"/>
          <p:cNvSpPr>
            <a:spLocks noGrp="1" noChangeArrowheads="1"/>
          </p:cNvSpPr>
          <p:nvPr>
            <p:ph type="body" idx="1"/>
          </p:nvPr>
        </p:nvSpPr>
        <p:spPr>
          <a:xfrm>
            <a:off x="642910" y="1909746"/>
            <a:ext cx="8763000" cy="4038600"/>
          </a:xfrm>
        </p:spPr>
        <p:txBody>
          <a:bodyPr/>
          <a:lstStyle/>
          <a:p>
            <a:pPr eaLnBrk="1" hangingPunct="1">
              <a:spcBef>
                <a:spcPct val="50000"/>
              </a:spcBef>
            </a:pPr>
            <a:r>
              <a:rPr lang="zh-CN" altLang="en-US" dirty="0">
                <a:latin typeface="黑体" pitchFamily="49" charset="-122"/>
                <a:ea typeface="黑体" pitchFamily="49" charset="-122"/>
              </a:rPr>
              <a:t>假设</a:t>
            </a:r>
            <a:r>
              <a:rPr lang="en-US" altLang="zh-CN" dirty="0">
                <a:latin typeface="黑体" pitchFamily="49" charset="-122"/>
                <a:ea typeface="黑体" pitchFamily="49" charset="-122"/>
              </a:rPr>
              <a:t>N=(V,E)</a:t>
            </a:r>
            <a:r>
              <a:rPr lang="zh-CN" altLang="en-US" dirty="0">
                <a:latin typeface="黑体" pitchFamily="49" charset="-122"/>
                <a:ea typeface="黑体" pitchFamily="49" charset="-122"/>
              </a:rPr>
              <a:t>是连通网</a:t>
            </a:r>
          </a:p>
          <a:p>
            <a:pPr eaLnBrk="1" hangingPunct="1">
              <a:spcBef>
                <a:spcPct val="50000"/>
              </a:spcBef>
              <a:buFont typeface="Wingdings" pitchFamily="2" charset="2"/>
              <a:buNone/>
            </a:pPr>
            <a:r>
              <a:rPr lang="zh-CN" altLang="en-US" dirty="0">
                <a:latin typeface="黑体" pitchFamily="49" charset="-122"/>
                <a:ea typeface="黑体" pitchFamily="49" charset="-122"/>
              </a:rPr>
              <a:t>1.非连通图</a:t>
            </a:r>
            <a:r>
              <a:rPr lang="en-US" altLang="zh-CN" dirty="0">
                <a:latin typeface="黑体" pitchFamily="49" charset="-122"/>
                <a:ea typeface="黑体" pitchFamily="49" charset="-122"/>
              </a:rPr>
              <a:t>T={V,{}}，</a:t>
            </a:r>
            <a:r>
              <a:rPr lang="zh-CN" altLang="en-US" dirty="0">
                <a:latin typeface="黑体" pitchFamily="49" charset="-122"/>
                <a:ea typeface="黑体" pitchFamily="49" charset="-122"/>
              </a:rPr>
              <a:t>图中每个顶点自成一个连通分</a:t>
            </a:r>
            <a:endParaRPr lang="en-US" altLang="zh-CN" dirty="0">
              <a:latin typeface="黑体" pitchFamily="49" charset="-122"/>
              <a:ea typeface="黑体" pitchFamily="49" charset="-122"/>
            </a:endParaRPr>
          </a:p>
          <a:p>
            <a:pPr eaLnBrk="1" hangingPunct="1">
              <a:spcBef>
                <a:spcPct val="50000"/>
              </a:spcBef>
              <a:buFont typeface="Wingdings" pitchFamily="2" charset="2"/>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量。</a:t>
            </a:r>
          </a:p>
          <a:p>
            <a:pPr eaLnBrk="1" hangingPunct="1">
              <a:spcBef>
                <a:spcPct val="50000"/>
              </a:spcBef>
              <a:buFont typeface="Wingdings" pitchFamily="2" charset="2"/>
              <a:buNone/>
            </a:pPr>
            <a:r>
              <a:rPr lang="zh-CN" altLang="en-US" dirty="0">
                <a:latin typeface="黑体" pitchFamily="49" charset="-122"/>
                <a:ea typeface="黑体" pitchFamily="49" charset="-122"/>
              </a:rPr>
              <a:t>2.在</a:t>
            </a:r>
            <a:r>
              <a:rPr lang="en-US" altLang="zh-CN" dirty="0">
                <a:latin typeface="黑体" pitchFamily="49" charset="-122"/>
                <a:ea typeface="黑体" pitchFamily="49" charset="-122"/>
              </a:rPr>
              <a:t>E</a:t>
            </a:r>
            <a:r>
              <a:rPr lang="zh-CN" altLang="en-US" dirty="0">
                <a:latin typeface="黑体" pitchFamily="49" charset="-122"/>
                <a:ea typeface="黑体" pitchFamily="49" charset="-122"/>
              </a:rPr>
              <a:t>中找一条代价最小，且其两个顶点分别依附不</a:t>
            </a:r>
            <a:endParaRPr lang="en-US" altLang="zh-CN" dirty="0">
              <a:latin typeface="黑体" pitchFamily="49" charset="-122"/>
              <a:ea typeface="黑体" pitchFamily="49" charset="-122"/>
            </a:endParaRPr>
          </a:p>
          <a:p>
            <a:pPr eaLnBrk="1" hangingPunct="1">
              <a:spcBef>
                <a:spcPct val="50000"/>
              </a:spcBef>
              <a:buFont typeface="Wingdings" pitchFamily="2" charset="2"/>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同的连通分量的边，将其加入</a:t>
            </a:r>
            <a:r>
              <a:rPr lang="en-US" altLang="zh-CN" dirty="0">
                <a:latin typeface="黑体" pitchFamily="49" charset="-122"/>
                <a:ea typeface="黑体" pitchFamily="49" charset="-122"/>
              </a:rPr>
              <a:t>T</a:t>
            </a:r>
            <a:r>
              <a:rPr lang="zh-CN" altLang="en-US" dirty="0">
                <a:latin typeface="黑体" pitchFamily="49" charset="-122"/>
                <a:ea typeface="黑体" pitchFamily="49" charset="-122"/>
              </a:rPr>
              <a:t>中。</a:t>
            </a:r>
          </a:p>
          <a:p>
            <a:pPr eaLnBrk="1" hangingPunct="1">
              <a:spcBef>
                <a:spcPct val="50000"/>
              </a:spcBef>
              <a:buFont typeface="Wingdings" pitchFamily="2" charset="2"/>
              <a:buNone/>
            </a:pPr>
            <a:r>
              <a:rPr lang="zh-CN" altLang="en-US" dirty="0">
                <a:latin typeface="黑体" pitchFamily="49" charset="-122"/>
                <a:ea typeface="黑体" pitchFamily="49" charset="-122"/>
              </a:rPr>
              <a:t>3.重复2，直到</a:t>
            </a:r>
            <a:r>
              <a:rPr lang="en-US" altLang="zh-CN" dirty="0">
                <a:latin typeface="黑体" pitchFamily="49" charset="-122"/>
                <a:ea typeface="黑体" pitchFamily="49" charset="-122"/>
              </a:rPr>
              <a:t>T</a:t>
            </a:r>
            <a:r>
              <a:rPr lang="zh-CN" altLang="en-US" dirty="0">
                <a:latin typeface="黑体" pitchFamily="49" charset="-122"/>
                <a:ea typeface="黑体" pitchFamily="49" charset="-122"/>
              </a:rPr>
              <a:t>中所有顶点都在同一连通分量上。</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2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2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42910" y="1285860"/>
            <a:ext cx="8686800" cy="685800"/>
          </a:xfrm>
        </p:spPr>
        <p:txBody>
          <a:bodyPr/>
          <a:lstStyle/>
          <a:p>
            <a:pPr algn="l" eaLnBrk="1" hangingPunct="1"/>
            <a:r>
              <a:rPr lang="zh-CN" altLang="en-US" sz="3200" dirty="0">
                <a:latin typeface="黑体" pitchFamily="49" charset="-122"/>
                <a:ea typeface="黑体" pitchFamily="49" charset="-122"/>
              </a:rPr>
              <a:t>五、克鲁斯卡尔(</a:t>
            </a:r>
            <a:r>
              <a:rPr lang="en-US" altLang="zh-CN" sz="3200" dirty="0" err="1">
                <a:latin typeface="黑体" pitchFamily="49" charset="-122"/>
                <a:ea typeface="黑体" pitchFamily="49" charset="-122"/>
              </a:rPr>
              <a:t>Kruskal</a:t>
            </a:r>
            <a:r>
              <a:rPr lang="en-US" altLang="zh-CN" sz="3200" dirty="0">
                <a:latin typeface="黑体" pitchFamily="49" charset="-122"/>
                <a:ea typeface="黑体" pitchFamily="49" charset="-122"/>
              </a:rPr>
              <a:t>)</a:t>
            </a:r>
            <a:r>
              <a:rPr lang="zh-CN" altLang="en-US" sz="3200" dirty="0">
                <a:latin typeface="黑体" pitchFamily="49" charset="-122"/>
                <a:ea typeface="黑体" pitchFamily="49" charset="-122"/>
              </a:rPr>
              <a:t>算法举例</a:t>
            </a:r>
          </a:p>
        </p:txBody>
      </p:sp>
      <p:sp>
        <p:nvSpPr>
          <p:cNvPr id="82948" name="Text Box 4"/>
          <p:cNvSpPr txBox="1">
            <a:spLocks noChangeArrowheads="1"/>
          </p:cNvSpPr>
          <p:nvPr/>
        </p:nvSpPr>
        <p:spPr bwMode="auto">
          <a:xfrm>
            <a:off x="471518"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图的连通性问题</a:t>
            </a:r>
          </a:p>
        </p:txBody>
      </p:sp>
      <p:sp>
        <p:nvSpPr>
          <p:cNvPr id="82950" name="Text Box 6"/>
          <p:cNvSpPr txBox="1">
            <a:spLocks noChangeArrowheads="1"/>
          </p:cNvSpPr>
          <p:nvPr/>
        </p:nvSpPr>
        <p:spPr bwMode="auto">
          <a:xfrm>
            <a:off x="1433546" y="6024584"/>
            <a:ext cx="7391400" cy="396875"/>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000" b="1" i="0">
                <a:latin typeface="Times New Roman" pitchFamily="18" charset="0"/>
              </a:rPr>
              <a:t>(</a:t>
            </a:r>
            <a:r>
              <a:rPr lang="en-US" altLang="zh-CN" sz="2000" b="1" i="0">
                <a:latin typeface="Times New Roman" pitchFamily="18" charset="0"/>
              </a:rPr>
              <a:t>c)                       　　　　　 (d)            　　　　         (e) (f)</a:t>
            </a:r>
            <a:endParaRPr lang="en-US" altLang="zh-CN" sz="2000" i="0">
              <a:latin typeface="Times New Roman" pitchFamily="18" charset="0"/>
            </a:endParaRPr>
          </a:p>
        </p:txBody>
      </p:sp>
      <p:grpSp>
        <p:nvGrpSpPr>
          <p:cNvPr id="2" name="Group 7"/>
          <p:cNvGrpSpPr>
            <a:grpSpLocks/>
          </p:cNvGrpSpPr>
          <p:nvPr/>
        </p:nvGrpSpPr>
        <p:grpSpPr bwMode="auto">
          <a:xfrm>
            <a:off x="747746" y="2162196"/>
            <a:ext cx="2114550" cy="1920875"/>
            <a:chOff x="0" y="0"/>
            <a:chExt cx="1332" cy="1210"/>
          </a:xfrm>
        </p:grpSpPr>
        <p:sp>
          <p:nvSpPr>
            <p:cNvPr id="83025" name="Text Box 8"/>
            <p:cNvSpPr txBox="1">
              <a:spLocks noChangeArrowheads="1"/>
            </p:cNvSpPr>
            <p:nvPr/>
          </p:nvSpPr>
          <p:spPr bwMode="auto">
            <a:xfrm>
              <a:off x="528" y="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28</a:t>
              </a:r>
            </a:p>
          </p:txBody>
        </p:sp>
        <p:sp>
          <p:nvSpPr>
            <p:cNvPr id="83026" name="Line 9"/>
            <p:cNvSpPr>
              <a:spLocks noChangeShapeType="1"/>
            </p:cNvSpPr>
            <p:nvPr/>
          </p:nvSpPr>
          <p:spPr bwMode="auto">
            <a:xfrm>
              <a:off x="957" y="300"/>
              <a:ext cx="221" cy="311"/>
            </a:xfrm>
            <a:prstGeom prst="line">
              <a:avLst/>
            </a:prstGeom>
            <a:noFill/>
            <a:ln w="28575">
              <a:solidFill>
                <a:schemeClr val="tx1"/>
              </a:solidFill>
              <a:round/>
              <a:headEnd/>
              <a:tailEnd/>
            </a:ln>
          </p:spPr>
          <p:txBody>
            <a:bodyPr wrap="none" anchor="ctr"/>
            <a:lstStyle/>
            <a:p>
              <a:endParaRPr lang="zh-CN" altLang="en-US" i="0"/>
            </a:p>
          </p:txBody>
        </p:sp>
        <p:sp>
          <p:nvSpPr>
            <p:cNvPr id="83027" name="Line 10"/>
            <p:cNvSpPr>
              <a:spLocks noChangeShapeType="1"/>
            </p:cNvSpPr>
            <p:nvPr/>
          </p:nvSpPr>
          <p:spPr bwMode="auto">
            <a:xfrm>
              <a:off x="663" y="642"/>
              <a:ext cx="221" cy="311"/>
            </a:xfrm>
            <a:prstGeom prst="line">
              <a:avLst/>
            </a:prstGeom>
            <a:noFill/>
            <a:ln w="28575">
              <a:solidFill>
                <a:schemeClr val="tx1"/>
              </a:solidFill>
              <a:round/>
              <a:headEnd/>
              <a:tailEnd/>
            </a:ln>
          </p:spPr>
          <p:txBody>
            <a:bodyPr wrap="none" anchor="ctr"/>
            <a:lstStyle/>
            <a:p>
              <a:endParaRPr lang="zh-CN" altLang="en-US" i="0"/>
            </a:p>
          </p:txBody>
        </p:sp>
        <p:sp>
          <p:nvSpPr>
            <p:cNvPr id="83028" name="Line 11"/>
            <p:cNvSpPr>
              <a:spLocks noChangeShapeType="1"/>
            </p:cNvSpPr>
            <p:nvPr/>
          </p:nvSpPr>
          <p:spPr bwMode="auto">
            <a:xfrm>
              <a:off x="110" y="642"/>
              <a:ext cx="258" cy="342"/>
            </a:xfrm>
            <a:prstGeom prst="line">
              <a:avLst/>
            </a:prstGeom>
            <a:noFill/>
            <a:ln w="28575">
              <a:solidFill>
                <a:schemeClr val="tx1"/>
              </a:solidFill>
              <a:round/>
              <a:headEnd/>
              <a:tailEnd/>
            </a:ln>
          </p:spPr>
          <p:txBody>
            <a:bodyPr wrap="none" anchor="ctr"/>
            <a:lstStyle/>
            <a:p>
              <a:endParaRPr lang="zh-CN" altLang="en-US" i="0"/>
            </a:p>
          </p:txBody>
        </p:sp>
        <p:sp>
          <p:nvSpPr>
            <p:cNvPr id="83029" name="Line 12"/>
            <p:cNvSpPr>
              <a:spLocks noChangeShapeType="1"/>
            </p:cNvSpPr>
            <p:nvPr/>
          </p:nvSpPr>
          <p:spPr bwMode="auto">
            <a:xfrm flipH="1">
              <a:off x="110" y="269"/>
              <a:ext cx="221" cy="342"/>
            </a:xfrm>
            <a:prstGeom prst="line">
              <a:avLst/>
            </a:prstGeom>
            <a:noFill/>
            <a:ln w="28575">
              <a:solidFill>
                <a:schemeClr val="tx1"/>
              </a:solidFill>
              <a:round/>
              <a:headEnd/>
              <a:tailEnd/>
            </a:ln>
          </p:spPr>
          <p:txBody>
            <a:bodyPr wrap="none" anchor="ctr"/>
            <a:lstStyle/>
            <a:p>
              <a:endParaRPr lang="zh-CN" altLang="en-US" i="0"/>
            </a:p>
          </p:txBody>
        </p:sp>
        <p:sp>
          <p:nvSpPr>
            <p:cNvPr id="83030" name="Line 13"/>
            <p:cNvSpPr>
              <a:spLocks noChangeShapeType="1"/>
            </p:cNvSpPr>
            <p:nvPr/>
          </p:nvSpPr>
          <p:spPr bwMode="auto">
            <a:xfrm>
              <a:off x="479" y="1015"/>
              <a:ext cx="331" cy="0"/>
            </a:xfrm>
            <a:prstGeom prst="line">
              <a:avLst/>
            </a:prstGeom>
            <a:noFill/>
            <a:ln w="28575">
              <a:solidFill>
                <a:schemeClr val="tx1"/>
              </a:solidFill>
              <a:round/>
              <a:headEnd/>
              <a:tailEnd/>
            </a:ln>
          </p:spPr>
          <p:txBody>
            <a:bodyPr wrap="none" anchor="ctr"/>
            <a:lstStyle/>
            <a:p>
              <a:endParaRPr lang="zh-CN" altLang="en-US" i="0"/>
            </a:p>
          </p:txBody>
        </p:sp>
        <p:sp>
          <p:nvSpPr>
            <p:cNvPr id="83031" name="Line 14"/>
            <p:cNvSpPr>
              <a:spLocks noChangeShapeType="1"/>
            </p:cNvSpPr>
            <p:nvPr/>
          </p:nvSpPr>
          <p:spPr bwMode="auto">
            <a:xfrm flipH="1">
              <a:off x="957" y="673"/>
              <a:ext cx="221" cy="342"/>
            </a:xfrm>
            <a:prstGeom prst="line">
              <a:avLst/>
            </a:prstGeom>
            <a:noFill/>
            <a:ln w="28575">
              <a:solidFill>
                <a:schemeClr val="tx1"/>
              </a:solidFill>
              <a:round/>
              <a:headEnd/>
              <a:tailEnd/>
            </a:ln>
          </p:spPr>
          <p:txBody>
            <a:bodyPr wrap="none" anchor="ctr"/>
            <a:lstStyle/>
            <a:p>
              <a:endParaRPr lang="zh-CN" altLang="en-US" i="0"/>
            </a:p>
          </p:txBody>
        </p:sp>
        <p:sp>
          <p:nvSpPr>
            <p:cNvPr id="83032" name="Line 15"/>
            <p:cNvSpPr>
              <a:spLocks noChangeShapeType="1"/>
            </p:cNvSpPr>
            <p:nvPr/>
          </p:nvSpPr>
          <p:spPr bwMode="auto">
            <a:xfrm flipV="1">
              <a:off x="442" y="238"/>
              <a:ext cx="479" cy="746"/>
            </a:xfrm>
            <a:prstGeom prst="line">
              <a:avLst/>
            </a:prstGeom>
            <a:noFill/>
            <a:ln w="28575">
              <a:solidFill>
                <a:schemeClr val="tx1"/>
              </a:solidFill>
              <a:round/>
              <a:headEnd/>
              <a:tailEnd/>
            </a:ln>
          </p:spPr>
          <p:txBody>
            <a:bodyPr wrap="none" anchor="ctr"/>
            <a:lstStyle/>
            <a:p>
              <a:endParaRPr lang="zh-CN" altLang="en-US" i="0"/>
            </a:p>
          </p:txBody>
        </p:sp>
        <p:sp>
          <p:nvSpPr>
            <p:cNvPr id="79961" name="Oval 16" descr="羊皮纸"/>
            <p:cNvSpPr>
              <a:spLocks noChangeArrowheads="1"/>
            </p:cNvSpPr>
            <p:nvPr/>
          </p:nvSpPr>
          <p:spPr bwMode="auto">
            <a:xfrm>
              <a:off x="0" y="549"/>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62" name="Oval 17" descr="羊皮纸"/>
            <p:cNvSpPr>
              <a:spLocks noChangeArrowheads="1"/>
            </p:cNvSpPr>
            <p:nvPr/>
          </p:nvSpPr>
          <p:spPr bwMode="auto">
            <a:xfrm>
              <a:off x="258" y="14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63" name="Oval 18" descr="羊皮纸"/>
            <p:cNvSpPr>
              <a:spLocks noChangeArrowheads="1"/>
            </p:cNvSpPr>
            <p:nvPr/>
          </p:nvSpPr>
          <p:spPr bwMode="auto">
            <a:xfrm>
              <a:off x="258" y="922"/>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64" name="Oval 19" descr="羊皮纸"/>
            <p:cNvSpPr>
              <a:spLocks noChangeArrowheads="1"/>
            </p:cNvSpPr>
            <p:nvPr/>
          </p:nvSpPr>
          <p:spPr bwMode="auto">
            <a:xfrm>
              <a:off x="552" y="549"/>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65" name="Oval 20" descr="羊皮纸"/>
            <p:cNvSpPr>
              <a:spLocks noChangeArrowheads="1"/>
            </p:cNvSpPr>
            <p:nvPr/>
          </p:nvSpPr>
          <p:spPr bwMode="auto">
            <a:xfrm>
              <a:off x="810" y="144"/>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66" name="Oval 21" descr="羊皮纸"/>
            <p:cNvSpPr>
              <a:spLocks noChangeArrowheads="1"/>
            </p:cNvSpPr>
            <p:nvPr/>
          </p:nvSpPr>
          <p:spPr bwMode="auto">
            <a:xfrm>
              <a:off x="810" y="922"/>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67" name="Oval 22" descr="羊皮纸"/>
            <p:cNvSpPr>
              <a:spLocks noChangeArrowheads="1"/>
            </p:cNvSpPr>
            <p:nvPr/>
          </p:nvSpPr>
          <p:spPr bwMode="auto">
            <a:xfrm flipH="1">
              <a:off x="1105" y="549"/>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3040" name="Text Box 23"/>
            <p:cNvSpPr txBox="1">
              <a:spLocks noChangeArrowheads="1"/>
            </p:cNvSpPr>
            <p:nvPr/>
          </p:nvSpPr>
          <p:spPr bwMode="auto">
            <a:xfrm>
              <a:off x="0" y="28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3041" name="Text Box 24"/>
            <p:cNvSpPr txBox="1">
              <a:spLocks noChangeArrowheads="1"/>
            </p:cNvSpPr>
            <p:nvPr/>
          </p:nvSpPr>
          <p:spPr bwMode="auto">
            <a:xfrm>
              <a:off x="0" y="76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25</a:t>
              </a:r>
              <a:endParaRPr lang="zh-CN" altLang="en-US" sz="2000" i="0">
                <a:solidFill>
                  <a:srgbClr val="2BDC08"/>
                </a:solidFill>
                <a:latin typeface="Times New Roman" pitchFamily="18" charset="0"/>
              </a:endParaRPr>
            </a:p>
          </p:txBody>
        </p:sp>
        <p:sp>
          <p:nvSpPr>
            <p:cNvPr id="83042" name="Text Box 25"/>
            <p:cNvSpPr txBox="1">
              <a:spLocks noChangeArrowheads="1"/>
            </p:cNvSpPr>
            <p:nvPr/>
          </p:nvSpPr>
          <p:spPr bwMode="auto">
            <a:xfrm>
              <a:off x="528" y="28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14</a:t>
              </a:r>
              <a:endParaRPr lang="zh-CN" altLang="en-US" sz="2000" i="0">
                <a:solidFill>
                  <a:srgbClr val="2BDC08"/>
                </a:solidFill>
                <a:latin typeface="Times New Roman" pitchFamily="18" charset="0"/>
              </a:endParaRPr>
            </a:p>
          </p:txBody>
        </p:sp>
        <p:sp>
          <p:nvSpPr>
            <p:cNvPr id="83043" name="Text Box 26"/>
            <p:cNvSpPr txBox="1">
              <a:spLocks noChangeArrowheads="1"/>
            </p:cNvSpPr>
            <p:nvPr/>
          </p:nvSpPr>
          <p:spPr bwMode="auto">
            <a:xfrm>
              <a:off x="295" y="72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24</a:t>
              </a:r>
              <a:endParaRPr lang="zh-CN" altLang="en-US" sz="2000" i="0">
                <a:solidFill>
                  <a:srgbClr val="2BDC08"/>
                </a:solidFill>
                <a:latin typeface="Times New Roman" pitchFamily="18" charset="0"/>
              </a:endParaRPr>
            </a:p>
          </p:txBody>
        </p:sp>
        <p:sp>
          <p:nvSpPr>
            <p:cNvPr id="83044" name="Text Box 27"/>
            <p:cNvSpPr txBox="1">
              <a:spLocks noChangeArrowheads="1"/>
            </p:cNvSpPr>
            <p:nvPr/>
          </p:nvSpPr>
          <p:spPr bwMode="auto">
            <a:xfrm>
              <a:off x="528" y="96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22</a:t>
              </a:r>
              <a:endParaRPr lang="zh-CN" altLang="en-US" sz="2000" i="0">
                <a:solidFill>
                  <a:srgbClr val="2BDC08"/>
                </a:solidFill>
                <a:latin typeface="Times New Roman" pitchFamily="18" charset="0"/>
              </a:endParaRPr>
            </a:p>
          </p:txBody>
        </p:sp>
        <p:sp>
          <p:nvSpPr>
            <p:cNvPr id="83045" name="Text Box 28"/>
            <p:cNvSpPr txBox="1">
              <a:spLocks noChangeArrowheads="1"/>
            </p:cNvSpPr>
            <p:nvPr/>
          </p:nvSpPr>
          <p:spPr bwMode="auto">
            <a:xfrm>
              <a:off x="1008" y="288"/>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16</a:t>
              </a:r>
            </a:p>
          </p:txBody>
        </p:sp>
        <p:sp>
          <p:nvSpPr>
            <p:cNvPr id="83046" name="Text Box 29"/>
            <p:cNvSpPr txBox="1">
              <a:spLocks noChangeArrowheads="1"/>
            </p:cNvSpPr>
            <p:nvPr/>
          </p:nvSpPr>
          <p:spPr bwMode="auto">
            <a:xfrm>
              <a:off x="770" y="71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18</a:t>
              </a:r>
              <a:endParaRPr lang="zh-CN" altLang="en-US" sz="2000" i="0">
                <a:solidFill>
                  <a:srgbClr val="2BDC08"/>
                </a:solidFill>
                <a:latin typeface="Times New Roman" pitchFamily="18" charset="0"/>
              </a:endParaRPr>
            </a:p>
          </p:txBody>
        </p:sp>
        <p:sp>
          <p:nvSpPr>
            <p:cNvPr id="83047" name="Text Box 30"/>
            <p:cNvSpPr txBox="1">
              <a:spLocks noChangeArrowheads="1"/>
            </p:cNvSpPr>
            <p:nvPr/>
          </p:nvSpPr>
          <p:spPr bwMode="auto">
            <a:xfrm>
              <a:off x="1056" y="720"/>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sp>
          <p:nvSpPr>
            <p:cNvPr id="83048" name="Line 31"/>
            <p:cNvSpPr>
              <a:spLocks noChangeShapeType="1"/>
            </p:cNvSpPr>
            <p:nvPr/>
          </p:nvSpPr>
          <p:spPr bwMode="auto">
            <a:xfrm>
              <a:off x="479" y="238"/>
              <a:ext cx="331" cy="0"/>
            </a:xfrm>
            <a:prstGeom prst="line">
              <a:avLst/>
            </a:prstGeom>
            <a:noFill/>
            <a:ln w="28575">
              <a:solidFill>
                <a:schemeClr val="tx1"/>
              </a:solidFill>
              <a:round/>
              <a:headEnd/>
              <a:tailEnd/>
            </a:ln>
          </p:spPr>
          <p:txBody>
            <a:bodyPr wrap="none" anchor="ctr"/>
            <a:lstStyle/>
            <a:p>
              <a:endParaRPr lang="zh-CN" altLang="en-US" i="0"/>
            </a:p>
          </p:txBody>
        </p:sp>
      </p:grpSp>
      <p:sp>
        <p:nvSpPr>
          <p:cNvPr id="82952" name="Text Box 32"/>
          <p:cNvSpPr txBox="1">
            <a:spLocks noChangeArrowheads="1"/>
          </p:cNvSpPr>
          <p:nvPr/>
        </p:nvSpPr>
        <p:spPr bwMode="auto">
          <a:xfrm>
            <a:off x="1433546" y="3914796"/>
            <a:ext cx="7620000" cy="396875"/>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000" i="0">
                <a:latin typeface="Times New Roman" pitchFamily="18" charset="0"/>
                <a:ea typeface="隶书" pitchFamily="49" charset="-122"/>
              </a:rPr>
              <a:t>原图                     　　　　 </a:t>
            </a:r>
            <a:r>
              <a:rPr lang="zh-CN" altLang="en-US" sz="2000" b="1" i="0">
                <a:latin typeface="Times New Roman" pitchFamily="18" charset="0"/>
              </a:rPr>
              <a:t>(</a:t>
            </a:r>
            <a:r>
              <a:rPr lang="en-US" altLang="zh-CN" sz="2000" b="1" i="0">
                <a:latin typeface="Times New Roman" pitchFamily="18" charset="0"/>
              </a:rPr>
              <a:t>a)                     　 　　　   (b)</a:t>
            </a:r>
            <a:endParaRPr lang="en-US" altLang="zh-CN" sz="2000" i="0">
              <a:latin typeface="Times New Roman" pitchFamily="18" charset="0"/>
            </a:endParaRPr>
          </a:p>
        </p:txBody>
      </p:sp>
      <p:grpSp>
        <p:nvGrpSpPr>
          <p:cNvPr id="3" name="Group 33"/>
          <p:cNvGrpSpPr>
            <a:grpSpLocks/>
          </p:cNvGrpSpPr>
          <p:nvPr/>
        </p:nvGrpSpPr>
        <p:grpSpPr bwMode="auto">
          <a:xfrm>
            <a:off x="3567146" y="2390796"/>
            <a:ext cx="2105025" cy="1531938"/>
            <a:chOff x="0" y="0"/>
            <a:chExt cx="1326" cy="965"/>
          </a:xfrm>
        </p:grpSpPr>
        <p:sp>
          <p:nvSpPr>
            <p:cNvPr id="83016" name="Line 34"/>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79945" name="Oval 35"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46" name="Oval 36"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47" name="Oval 37"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48" name="Oval 38"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49" name="Oval 39"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50" name="Oval 40"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51" name="Oval 41"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3024" name="Text Box 42"/>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grpSp>
      <p:grpSp>
        <p:nvGrpSpPr>
          <p:cNvPr id="4" name="Group 43"/>
          <p:cNvGrpSpPr>
            <a:grpSpLocks/>
          </p:cNvGrpSpPr>
          <p:nvPr/>
        </p:nvGrpSpPr>
        <p:grpSpPr bwMode="auto">
          <a:xfrm>
            <a:off x="6462746" y="2390796"/>
            <a:ext cx="2114550" cy="1531938"/>
            <a:chOff x="0" y="0"/>
            <a:chExt cx="1332" cy="965"/>
          </a:xfrm>
        </p:grpSpPr>
        <p:sp>
          <p:nvSpPr>
            <p:cNvPr id="83005" name="Line 44"/>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83006" name="Line 45"/>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79935" name="Oval 46"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36" name="Oval 47"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37" name="Oval 48"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38" name="Oval 49"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39" name="Oval 50"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40" name="Oval 51"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41" name="Oval 52"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3014" name="Text Box 53"/>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3015" name="Text Box 54"/>
            <p:cNvSpPr txBox="1">
              <a:spLocks noChangeArrowheads="1"/>
            </p:cNvSpPr>
            <p:nvPr/>
          </p:nvSpPr>
          <p:spPr bwMode="auto">
            <a:xfrm>
              <a:off x="1056"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grpSp>
      <p:grpSp>
        <p:nvGrpSpPr>
          <p:cNvPr id="5" name="Group 55"/>
          <p:cNvGrpSpPr>
            <a:grpSpLocks/>
          </p:cNvGrpSpPr>
          <p:nvPr/>
        </p:nvGrpSpPr>
        <p:grpSpPr bwMode="auto">
          <a:xfrm>
            <a:off x="747746" y="4448196"/>
            <a:ext cx="2114550" cy="1531938"/>
            <a:chOff x="0" y="0"/>
            <a:chExt cx="1332" cy="965"/>
          </a:xfrm>
        </p:grpSpPr>
        <p:sp>
          <p:nvSpPr>
            <p:cNvPr id="82992" name="Line 56"/>
            <p:cNvSpPr>
              <a:spLocks noChangeShapeType="1"/>
            </p:cNvSpPr>
            <p:nvPr/>
          </p:nvSpPr>
          <p:spPr bwMode="auto">
            <a:xfrm flipH="1">
              <a:off x="720" y="144"/>
              <a:ext cx="192" cy="336"/>
            </a:xfrm>
            <a:prstGeom prst="line">
              <a:avLst/>
            </a:prstGeom>
            <a:noFill/>
            <a:ln w="28575">
              <a:solidFill>
                <a:schemeClr val="tx1"/>
              </a:solidFill>
              <a:round/>
              <a:headEnd/>
              <a:tailEnd/>
            </a:ln>
          </p:spPr>
          <p:txBody>
            <a:bodyPr wrap="none" anchor="ctr"/>
            <a:lstStyle/>
            <a:p>
              <a:endParaRPr lang="zh-CN" altLang="en-US" i="0"/>
            </a:p>
          </p:txBody>
        </p:sp>
        <p:sp>
          <p:nvSpPr>
            <p:cNvPr id="82993" name="Line 57"/>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82994" name="Line 58"/>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79923" name="Oval 59"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24" name="Oval 60"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25" name="Oval 61"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26" name="Oval 62"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27" name="Oval 63"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28" name="Oval 64"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29" name="Oval 65"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3002" name="Text Box 66"/>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3003" name="Text Box 67"/>
            <p:cNvSpPr txBox="1">
              <a:spLocks noChangeArrowheads="1"/>
            </p:cNvSpPr>
            <p:nvPr/>
          </p:nvSpPr>
          <p:spPr bwMode="auto">
            <a:xfrm>
              <a:off x="52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14</a:t>
              </a:r>
              <a:endParaRPr lang="zh-CN" altLang="en-US" sz="2000" i="0">
                <a:solidFill>
                  <a:srgbClr val="2BDC08"/>
                </a:solidFill>
                <a:latin typeface="Times New Roman" pitchFamily="18" charset="0"/>
              </a:endParaRPr>
            </a:p>
          </p:txBody>
        </p:sp>
        <p:sp>
          <p:nvSpPr>
            <p:cNvPr id="83004" name="Text Box 68"/>
            <p:cNvSpPr txBox="1">
              <a:spLocks noChangeArrowheads="1"/>
            </p:cNvSpPr>
            <p:nvPr/>
          </p:nvSpPr>
          <p:spPr bwMode="auto">
            <a:xfrm>
              <a:off x="1056"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grpSp>
      <p:grpSp>
        <p:nvGrpSpPr>
          <p:cNvPr id="6" name="Group 69"/>
          <p:cNvGrpSpPr>
            <a:grpSpLocks/>
          </p:cNvGrpSpPr>
          <p:nvPr/>
        </p:nvGrpSpPr>
        <p:grpSpPr bwMode="auto">
          <a:xfrm>
            <a:off x="3567146" y="4448196"/>
            <a:ext cx="2114550" cy="1531938"/>
            <a:chOff x="0" y="0"/>
            <a:chExt cx="1332" cy="965"/>
          </a:xfrm>
        </p:grpSpPr>
        <p:sp>
          <p:nvSpPr>
            <p:cNvPr id="82977" name="Line 70"/>
            <p:cNvSpPr>
              <a:spLocks noChangeShapeType="1"/>
            </p:cNvSpPr>
            <p:nvPr/>
          </p:nvSpPr>
          <p:spPr bwMode="auto">
            <a:xfrm>
              <a:off x="957" y="156"/>
              <a:ext cx="221" cy="311"/>
            </a:xfrm>
            <a:prstGeom prst="line">
              <a:avLst/>
            </a:prstGeom>
            <a:noFill/>
            <a:ln w="28575">
              <a:solidFill>
                <a:schemeClr val="tx1"/>
              </a:solidFill>
              <a:round/>
              <a:headEnd/>
              <a:tailEnd/>
            </a:ln>
          </p:spPr>
          <p:txBody>
            <a:bodyPr wrap="none" anchor="ctr"/>
            <a:lstStyle/>
            <a:p>
              <a:endParaRPr lang="zh-CN" altLang="en-US" i="0"/>
            </a:p>
          </p:txBody>
        </p:sp>
        <p:sp>
          <p:nvSpPr>
            <p:cNvPr id="82978" name="Line 71"/>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82979" name="Line 72"/>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82980" name="Line 73"/>
            <p:cNvSpPr>
              <a:spLocks noChangeShapeType="1"/>
            </p:cNvSpPr>
            <p:nvPr/>
          </p:nvSpPr>
          <p:spPr bwMode="auto">
            <a:xfrm flipV="1">
              <a:off x="624" y="94"/>
              <a:ext cx="297" cy="434"/>
            </a:xfrm>
            <a:prstGeom prst="line">
              <a:avLst/>
            </a:prstGeom>
            <a:noFill/>
            <a:ln w="28575">
              <a:solidFill>
                <a:schemeClr val="tx1"/>
              </a:solidFill>
              <a:round/>
              <a:headEnd/>
              <a:tailEnd/>
            </a:ln>
          </p:spPr>
          <p:txBody>
            <a:bodyPr wrap="none" anchor="ctr"/>
            <a:lstStyle/>
            <a:p>
              <a:endParaRPr lang="zh-CN" altLang="en-US" i="0"/>
            </a:p>
          </p:txBody>
        </p:sp>
        <p:sp>
          <p:nvSpPr>
            <p:cNvPr id="79909" name="Oval 74"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910" name="Oval 75"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911" name="Oval 76"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912" name="Oval 77"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913" name="Oval 78"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914" name="Oval 79"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915" name="Oval 80"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2988" name="Text Box 81"/>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2989" name="Text Box 82"/>
            <p:cNvSpPr txBox="1">
              <a:spLocks noChangeArrowheads="1"/>
            </p:cNvSpPr>
            <p:nvPr/>
          </p:nvSpPr>
          <p:spPr bwMode="auto">
            <a:xfrm>
              <a:off x="52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14</a:t>
              </a:r>
              <a:endParaRPr lang="zh-CN" altLang="en-US" sz="2000" i="0">
                <a:solidFill>
                  <a:srgbClr val="2BDC08"/>
                </a:solidFill>
                <a:latin typeface="Times New Roman" pitchFamily="18" charset="0"/>
              </a:endParaRPr>
            </a:p>
          </p:txBody>
        </p:sp>
        <p:sp>
          <p:nvSpPr>
            <p:cNvPr id="82990" name="Text Box 83"/>
            <p:cNvSpPr txBox="1">
              <a:spLocks noChangeArrowheads="1"/>
            </p:cNvSpPr>
            <p:nvPr/>
          </p:nvSpPr>
          <p:spPr bwMode="auto">
            <a:xfrm>
              <a:off x="100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16</a:t>
              </a:r>
            </a:p>
          </p:txBody>
        </p:sp>
        <p:sp>
          <p:nvSpPr>
            <p:cNvPr id="82991" name="Text Box 84"/>
            <p:cNvSpPr txBox="1">
              <a:spLocks noChangeArrowheads="1"/>
            </p:cNvSpPr>
            <p:nvPr/>
          </p:nvSpPr>
          <p:spPr bwMode="auto">
            <a:xfrm>
              <a:off x="1056"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grpSp>
      <p:grpSp>
        <p:nvGrpSpPr>
          <p:cNvPr id="7" name="Group 85"/>
          <p:cNvGrpSpPr>
            <a:grpSpLocks/>
          </p:cNvGrpSpPr>
          <p:nvPr/>
        </p:nvGrpSpPr>
        <p:grpSpPr bwMode="auto">
          <a:xfrm>
            <a:off x="6462746" y="4448196"/>
            <a:ext cx="2114550" cy="1692275"/>
            <a:chOff x="0" y="0"/>
            <a:chExt cx="1332" cy="1066"/>
          </a:xfrm>
        </p:grpSpPr>
        <p:sp>
          <p:nvSpPr>
            <p:cNvPr id="82958" name="Line 86"/>
            <p:cNvSpPr>
              <a:spLocks noChangeShapeType="1"/>
            </p:cNvSpPr>
            <p:nvPr/>
          </p:nvSpPr>
          <p:spPr bwMode="auto">
            <a:xfrm>
              <a:off x="957" y="156"/>
              <a:ext cx="221" cy="311"/>
            </a:xfrm>
            <a:prstGeom prst="line">
              <a:avLst/>
            </a:prstGeom>
            <a:noFill/>
            <a:ln w="28575">
              <a:solidFill>
                <a:schemeClr val="tx1"/>
              </a:solidFill>
              <a:round/>
              <a:headEnd/>
              <a:tailEnd/>
            </a:ln>
          </p:spPr>
          <p:txBody>
            <a:bodyPr wrap="none" anchor="ctr"/>
            <a:lstStyle/>
            <a:p>
              <a:endParaRPr lang="zh-CN" altLang="en-US" i="0"/>
            </a:p>
          </p:txBody>
        </p:sp>
        <p:sp>
          <p:nvSpPr>
            <p:cNvPr id="82959" name="Line 87"/>
            <p:cNvSpPr>
              <a:spLocks noChangeShapeType="1"/>
            </p:cNvSpPr>
            <p:nvPr/>
          </p:nvSpPr>
          <p:spPr bwMode="auto">
            <a:xfrm>
              <a:off x="110" y="498"/>
              <a:ext cx="258" cy="342"/>
            </a:xfrm>
            <a:prstGeom prst="line">
              <a:avLst/>
            </a:prstGeom>
            <a:noFill/>
            <a:ln w="28575">
              <a:solidFill>
                <a:schemeClr val="tx1"/>
              </a:solidFill>
              <a:round/>
              <a:headEnd/>
              <a:tailEnd/>
            </a:ln>
          </p:spPr>
          <p:txBody>
            <a:bodyPr wrap="none" anchor="ctr"/>
            <a:lstStyle/>
            <a:p>
              <a:endParaRPr lang="zh-CN" altLang="en-US" i="0"/>
            </a:p>
          </p:txBody>
        </p:sp>
        <p:sp>
          <p:nvSpPr>
            <p:cNvPr id="82960" name="Line 88"/>
            <p:cNvSpPr>
              <a:spLocks noChangeShapeType="1"/>
            </p:cNvSpPr>
            <p:nvPr/>
          </p:nvSpPr>
          <p:spPr bwMode="auto">
            <a:xfrm flipH="1">
              <a:off x="110" y="125"/>
              <a:ext cx="221" cy="342"/>
            </a:xfrm>
            <a:prstGeom prst="line">
              <a:avLst/>
            </a:prstGeom>
            <a:noFill/>
            <a:ln w="28575">
              <a:solidFill>
                <a:schemeClr val="tx1"/>
              </a:solidFill>
              <a:round/>
              <a:headEnd/>
              <a:tailEnd/>
            </a:ln>
          </p:spPr>
          <p:txBody>
            <a:bodyPr wrap="none" anchor="ctr"/>
            <a:lstStyle/>
            <a:p>
              <a:endParaRPr lang="zh-CN" altLang="en-US" i="0"/>
            </a:p>
          </p:txBody>
        </p:sp>
        <p:sp>
          <p:nvSpPr>
            <p:cNvPr id="82961" name="Line 89"/>
            <p:cNvSpPr>
              <a:spLocks noChangeShapeType="1"/>
            </p:cNvSpPr>
            <p:nvPr/>
          </p:nvSpPr>
          <p:spPr bwMode="auto">
            <a:xfrm>
              <a:off x="479" y="871"/>
              <a:ext cx="331" cy="0"/>
            </a:xfrm>
            <a:prstGeom prst="line">
              <a:avLst/>
            </a:prstGeom>
            <a:noFill/>
            <a:ln w="28575">
              <a:solidFill>
                <a:schemeClr val="tx1"/>
              </a:solidFill>
              <a:round/>
              <a:headEnd/>
              <a:tailEnd/>
            </a:ln>
          </p:spPr>
          <p:txBody>
            <a:bodyPr wrap="none" anchor="ctr"/>
            <a:lstStyle/>
            <a:p>
              <a:endParaRPr lang="zh-CN" altLang="en-US" i="0"/>
            </a:p>
          </p:txBody>
        </p:sp>
        <p:sp>
          <p:nvSpPr>
            <p:cNvPr id="82962" name="Line 90"/>
            <p:cNvSpPr>
              <a:spLocks noChangeShapeType="1"/>
            </p:cNvSpPr>
            <p:nvPr/>
          </p:nvSpPr>
          <p:spPr bwMode="auto">
            <a:xfrm flipH="1">
              <a:off x="957" y="529"/>
              <a:ext cx="221" cy="342"/>
            </a:xfrm>
            <a:prstGeom prst="line">
              <a:avLst/>
            </a:prstGeom>
            <a:noFill/>
            <a:ln w="28575">
              <a:solidFill>
                <a:schemeClr val="tx1"/>
              </a:solidFill>
              <a:round/>
              <a:headEnd/>
              <a:tailEnd/>
            </a:ln>
          </p:spPr>
          <p:txBody>
            <a:bodyPr wrap="none" anchor="ctr"/>
            <a:lstStyle/>
            <a:p>
              <a:endParaRPr lang="zh-CN" altLang="en-US" i="0"/>
            </a:p>
          </p:txBody>
        </p:sp>
        <p:sp>
          <p:nvSpPr>
            <p:cNvPr id="82963" name="Line 91"/>
            <p:cNvSpPr>
              <a:spLocks noChangeShapeType="1"/>
            </p:cNvSpPr>
            <p:nvPr/>
          </p:nvSpPr>
          <p:spPr bwMode="auto">
            <a:xfrm flipV="1">
              <a:off x="672" y="94"/>
              <a:ext cx="249" cy="386"/>
            </a:xfrm>
            <a:prstGeom prst="line">
              <a:avLst/>
            </a:prstGeom>
            <a:noFill/>
            <a:ln w="28575">
              <a:solidFill>
                <a:schemeClr val="tx1"/>
              </a:solidFill>
              <a:round/>
              <a:headEnd/>
              <a:tailEnd/>
            </a:ln>
          </p:spPr>
          <p:txBody>
            <a:bodyPr wrap="none" anchor="ctr"/>
            <a:lstStyle/>
            <a:p>
              <a:endParaRPr lang="zh-CN" altLang="en-US" i="0"/>
            </a:p>
          </p:txBody>
        </p:sp>
        <p:sp>
          <p:nvSpPr>
            <p:cNvPr id="79892" name="Oval 92" descr="羊皮纸"/>
            <p:cNvSpPr>
              <a:spLocks noChangeArrowheads="1"/>
            </p:cNvSpPr>
            <p:nvPr/>
          </p:nvSpPr>
          <p:spPr bwMode="auto">
            <a:xfrm>
              <a:off x="0"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5</a:t>
              </a:r>
              <a:endParaRPr lang="zh-CN" altLang="en-US" sz="2000" i="0">
                <a:solidFill>
                  <a:schemeClr val="hlink"/>
                </a:solidFill>
                <a:latin typeface="Times New Roman" pitchFamily="18" charset="0"/>
              </a:endParaRPr>
            </a:p>
          </p:txBody>
        </p:sp>
        <p:sp>
          <p:nvSpPr>
            <p:cNvPr id="79893" name="Oval 93" descr="羊皮纸"/>
            <p:cNvSpPr>
              <a:spLocks noChangeArrowheads="1"/>
            </p:cNvSpPr>
            <p:nvPr/>
          </p:nvSpPr>
          <p:spPr bwMode="auto">
            <a:xfrm>
              <a:off x="258"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pPr>
              <a:r>
                <a:rPr lang="zh-CN" altLang="en-US" sz="2000" b="1" i="0">
                  <a:solidFill>
                    <a:schemeClr val="hlink"/>
                  </a:solidFill>
                  <a:latin typeface="Times New Roman" pitchFamily="18" charset="0"/>
                </a:rPr>
                <a:t>0</a:t>
              </a:r>
            </a:p>
          </p:txBody>
        </p:sp>
        <p:sp>
          <p:nvSpPr>
            <p:cNvPr id="79894" name="Oval 94" descr="羊皮纸"/>
            <p:cNvSpPr>
              <a:spLocks noChangeArrowheads="1"/>
            </p:cNvSpPr>
            <p:nvPr/>
          </p:nvSpPr>
          <p:spPr bwMode="auto">
            <a:xfrm>
              <a:off x="258"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4</a:t>
              </a:r>
              <a:endParaRPr lang="zh-CN" altLang="en-US" sz="2000" i="0">
                <a:solidFill>
                  <a:schemeClr val="hlink"/>
                </a:solidFill>
                <a:latin typeface="Times New Roman" pitchFamily="18" charset="0"/>
              </a:endParaRPr>
            </a:p>
          </p:txBody>
        </p:sp>
        <p:sp>
          <p:nvSpPr>
            <p:cNvPr id="79895" name="Oval 95" descr="羊皮纸"/>
            <p:cNvSpPr>
              <a:spLocks noChangeArrowheads="1"/>
            </p:cNvSpPr>
            <p:nvPr/>
          </p:nvSpPr>
          <p:spPr bwMode="auto">
            <a:xfrm>
              <a:off x="552"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6</a:t>
              </a:r>
              <a:endParaRPr lang="zh-CN" altLang="en-US" sz="2000" i="0">
                <a:solidFill>
                  <a:schemeClr val="hlink"/>
                </a:solidFill>
                <a:latin typeface="Times New Roman" pitchFamily="18" charset="0"/>
              </a:endParaRPr>
            </a:p>
          </p:txBody>
        </p:sp>
        <p:sp>
          <p:nvSpPr>
            <p:cNvPr id="79896" name="Oval 96" descr="羊皮纸"/>
            <p:cNvSpPr>
              <a:spLocks noChangeArrowheads="1"/>
            </p:cNvSpPr>
            <p:nvPr/>
          </p:nvSpPr>
          <p:spPr bwMode="auto">
            <a:xfrm>
              <a:off x="810" y="0"/>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1</a:t>
              </a:r>
              <a:endParaRPr lang="zh-CN" altLang="en-US" sz="2000" i="0">
                <a:solidFill>
                  <a:schemeClr val="hlink"/>
                </a:solidFill>
                <a:latin typeface="Times New Roman" pitchFamily="18" charset="0"/>
              </a:endParaRPr>
            </a:p>
          </p:txBody>
        </p:sp>
        <p:sp>
          <p:nvSpPr>
            <p:cNvPr id="79897" name="Oval 97" descr="羊皮纸"/>
            <p:cNvSpPr>
              <a:spLocks noChangeArrowheads="1"/>
            </p:cNvSpPr>
            <p:nvPr/>
          </p:nvSpPr>
          <p:spPr bwMode="auto">
            <a:xfrm>
              <a:off x="810" y="778"/>
              <a:ext cx="221" cy="187"/>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3</a:t>
              </a:r>
              <a:endParaRPr lang="zh-CN" altLang="en-US" sz="2000" i="0">
                <a:solidFill>
                  <a:schemeClr val="hlink"/>
                </a:solidFill>
                <a:latin typeface="Times New Roman" pitchFamily="18" charset="0"/>
              </a:endParaRPr>
            </a:p>
          </p:txBody>
        </p:sp>
        <p:sp>
          <p:nvSpPr>
            <p:cNvPr id="79898" name="Oval 98" descr="羊皮纸"/>
            <p:cNvSpPr>
              <a:spLocks noChangeArrowheads="1"/>
            </p:cNvSpPr>
            <p:nvPr/>
          </p:nvSpPr>
          <p:spPr bwMode="auto">
            <a:xfrm flipH="1">
              <a:off x="1105" y="405"/>
              <a:ext cx="221" cy="186"/>
            </a:xfrm>
            <a:prstGeom prst="ellipse">
              <a:avLst/>
            </a:prstGeom>
            <a:blipFill dpi="0" rotWithShape="0">
              <a:blip r:embed="rId2"/>
              <a:srcRect/>
              <a:tile tx="0" ty="0" sx="100000" sy="100000" flip="none" algn="tl"/>
            </a:blip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pitchFamily="34" charset="0"/>
                <a:buNone/>
                <a:defRPr/>
              </a:pPr>
              <a:r>
                <a:rPr lang="zh-CN" altLang="en-US" sz="2000" b="1" i="0">
                  <a:solidFill>
                    <a:schemeClr val="hlink"/>
                  </a:solidFill>
                  <a:latin typeface="Times New Roman" pitchFamily="18" charset="0"/>
                </a:rPr>
                <a:t>2</a:t>
              </a:r>
              <a:endParaRPr lang="zh-CN" altLang="en-US" sz="2000" i="0">
                <a:solidFill>
                  <a:schemeClr val="hlink"/>
                </a:solidFill>
                <a:latin typeface="Times New Roman" pitchFamily="18" charset="0"/>
              </a:endParaRPr>
            </a:p>
          </p:txBody>
        </p:sp>
        <p:sp>
          <p:nvSpPr>
            <p:cNvPr id="82971" name="Text Box 99"/>
            <p:cNvSpPr txBox="1">
              <a:spLocks noChangeArrowheads="1"/>
            </p:cNvSpPr>
            <p:nvPr/>
          </p:nvSpPr>
          <p:spPr bwMode="auto">
            <a:xfrm>
              <a:off x="0"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10</a:t>
              </a:r>
            </a:p>
          </p:txBody>
        </p:sp>
        <p:sp>
          <p:nvSpPr>
            <p:cNvPr id="82972" name="Text Box 100"/>
            <p:cNvSpPr txBox="1">
              <a:spLocks noChangeArrowheads="1"/>
            </p:cNvSpPr>
            <p:nvPr/>
          </p:nvSpPr>
          <p:spPr bwMode="auto">
            <a:xfrm>
              <a:off x="0" y="62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25</a:t>
              </a:r>
              <a:endParaRPr lang="zh-CN" altLang="en-US" sz="2000" i="0">
                <a:solidFill>
                  <a:srgbClr val="2BDC08"/>
                </a:solidFill>
                <a:latin typeface="Times New Roman" pitchFamily="18" charset="0"/>
              </a:endParaRPr>
            </a:p>
          </p:txBody>
        </p:sp>
        <p:sp>
          <p:nvSpPr>
            <p:cNvPr id="82973" name="Text Box 101"/>
            <p:cNvSpPr txBox="1">
              <a:spLocks noChangeArrowheads="1"/>
            </p:cNvSpPr>
            <p:nvPr/>
          </p:nvSpPr>
          <p:spPr bwMode="auto">
            <a:xfrm>
              <a:off x="52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14</a:t>
              </a:r>
              <a:endParaRPr lang="zh-CN" altLang="en-US" sz="2000" i="0">
                <a:solidFill>
                  <a:srgbClr val="2BDC08"/>
                </a:solidFill>
                <a:latin typeface="Times New Roman" pitchFamily="18" charset="0"/>
              </a:endParaRPr>
            </a:p>
          </p:txBody>
        </p:sp>
        <p:sp>
          <p:nvSpPr>
            <p:cNvPr id="82974" name="Text Box 102"/>
            <p:cNvSpPr txBox="1">
              <a:spLocks noChangeArrowheads="1"/>
            </p:cNvSpPr>
            <p:nvPr/>
          </p:nvSpPr>
          <p:spPr bwMode="auto">
            <a:xfrm>
              <a:off x="528" y="81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22</a:t>
              </a:r>
              <a:endParaRPr lang="zh-CN" altLang="en-US" sz="2000" i="0">
                <a:solidFill>
                  <a:srgbClr val="2BDC08"/>
                </a:solidFill>
                <a:latin typeface="Times New Roman" pitchFamily="18" charset="0"/>
              </a:endParaRPr>
            </a:p>
          </p:txBody>
        </p:sp>
        <p:sp>
          <p:nvSpPr>
            <p:cNvPr id="82975" name="Text Box 103"/>
            <p:cNvSpPr txBox="1">
              <a:spLocks noChangeArrowheads="1"/>
            </p:cNvSpPr>
            <p:nvPr/>
          </p:nvSpPr>
          <p:spPr bwMode="auto">
            <a:xfrm>
              <a:off x="1008" y="144"/>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16</a:t>
              </a:r>
            </a:p>
          </p:txBody>
        </p:sp>
        <p:sp>
          <p:nvSpPr>
            <p:cNvPr id="82976" name="Text Box 104"/>
            <p:cNvSpPr txBox="1">
              <a:spLocks noChangeArrowheads="1"/>
            </p:cNvSpPr>
            <p:nvPr/>
          </p:nvSpPr>
          <p:spPr bwMode="auto">
            <a:xfrm>
              <a:off x="1056" y="576"/>
              <a:ext cx="276" cy="25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000" b="1" i="0">
                  <a:solidFill>
                    <a:srgbClr val="2BDC08"/>
                  </a:solidFill>
                  <a:latin typeface="Times New Roman" pitchFamily="18" charset="0"/>
                </a:rPr>
                <a:t>12</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82631" y="1071546"/>
            <a:ext cx="8518525" cy="685800"/>
          </a:xfrm>
        </p:spPr>
        <p:txBody>
          <a:bodyPr/>
          <a:lstStyle/>
          <a:p>
            <a:pPr algn="l" eaLnBrk="1" hangingPunct="1"/>
            <a:r>
              <a:rPr lang="zh-CN" altLang="en-US" sz="2800" dirty="0">
                <a:solidFill>
                  <a:schemeClr val="tx1"/>
                </a:solidFill>
                <a:latin typeface="黑体" pitchFamily="49" charset="-122"/>
                <a:ea typeface="黑体" pitchFamily="49" charset="-122"/>
                <a:sym typeface="Arial" pitchFamily="34" charset="0"/>
              </a:rPr>
              <a:t>用</a:t>
            </a:r>
            <a:r>
              <a:rPr lang="en-US" altLang="zh-CN" sz="2800" dirty="0" err="1">
                <a:solidFill>
                  <a:schemeClr val="tx1"/>
                </a:solidFill>
                <a:latin typeface="黑体" pitchFamily="49" charset="-122"/>
                <a:ea typeface="黑体" pitchFamily="49" charset="-122"/>
                <a:sym typeface="Arial" pitchFamily="34" charset="0"/>
              </a:rPr>
              <a:t>Kruskal</a:t>
            </a:r>
            <a:r>
              <a:rPr lang="zh-CN" altLang="en-US" sz="2800" dirty="0">
                <a:solidFill>
                  <a:schemeClr val="tx1"/>
                </a:solidFill>
                <a:latin typeface="黑体" pitchFamily="49" charset="-122"/>
                <a:ea typeface="黑体" pitchFamily="49" charset="-122"/>
                <a:sym typeface="Arial" pitchFamily="34" charset="0"/>
              </a:rPr>
              <a:t>算法求下图的最小生成树，给出生成过程。</a:t>
            </a:r>
            <a:endParaRPr lang="zh-CN" altLang="en-US" dirty="0"/>
          </a:p>
        </p:txBody>
      </p:sp>
      <p:graphicFrame>
        <p:nvGraphicFramePr>
          <p:cNvPr id="83972" name="Object 4"/>
          <p:cNvGraphicFramePr>
            <a:graphicFrameLocks noChangeAspect="1"/>
          </p:cNvGraphicFramePr>
          <p:nvPr>
            <p:extLst>
              <p:ext uri="{D42A27DB-BD31-4B8C-83A1-F6EECF244321}">
                <p14:modId xmlns:p14="http://schemas.microsoft.com/office/powerpoint/2010/main" val="2707531840"/>
              </p:ext>
            </p:extLst>
          </p:nvPr>
        </p:nvGraphicFramePr>
        <p:xfrm>
          <a:off x="3432940" y="2061368"/>
          <a:ext cx="2592387" cy="2735263"/>
        </p:xfrm>
        <a:graphic>
          <a:graphicData uri="http://schemas.openxmlformats.org/presentationml/2006/ole">
            <mc:AlternateContent xmlns:mc="http://schemas.openxmlformats.org/markup-compatibility/2006">
              <mc:Choice xmlns:v="urn:schemas-microsoft-com:vml" Requires="v">
                <p:oleObj name="Visio" r:id="rId3" imgW="1854200" imgH="2616200" progId="Visio.Drawing.11">
                  <p:embed/>
                </p:oleObj>
              </mc:Choice>
              <mc:Fallback>
                <p:oleObj name="Visio" r:id="rId3" imgW="1854200" imgH="26162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15765"/>
                      <a:stretch>
                        <a:fillRect/>
                      </a:stretch>
                    </p:blipFill>
                    <p:spPr bwMode="auto">
                      <a:xfrm>
                        <a:off x="3432940" y="2061368"/>
                        <a:ext cx="2592387" cy="27352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Text Box 4"/>
          <p:cNvSpPr txBox="1">
            <a:spLocks noChangeArrowheads="1"/>
          </p:cNvSpPr>
          <p:nvPr/>
        </p:nvSpPr>
        <p:spPr bwMode="auto">
          <a:xfrm>
            <a:off x="500034" y="369815"/>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
        <p:nvSpPr>
          <p:cNvPr id="3" name="文本框 2">
            <a:extLst>
              <a:ext uri="{FF2B5EF4-FFF2-40B4-BE49-F238E27FC236}">
                <a16:creationId xmlns:a16="http://schemas.microsoft.com/office/drawing/2014/main" id="{6A58201B-C636-3E2E-B94D-63CD305DBCA2}"/>
              </a:ext>
            </a:extLst>
          </p:cNvPr>
          <p:cNvSpPr txBox="1"/>
          <p:nvPr/>
        </p:nvSpPr>
        <p:spPr>
          <a:xfrm>
            <a:off x="447629" y="5100653"/>
            <a:ext cx="8928992" cy="523220"/>
          </a:xfrm>
          <a:prstGeom prst="rect">
            <a:avLst/>
          </a:prstGeom>
          <a:noFill/>
        </p:spPr>
        <p:txBody>
          <a:bodyPr wrap="square">
            <a:spAutoFit/>
          </a:bodyPr>
          <a:lstStyle/>
          <a:p>
            <a:r>
              <a:rPr lang="zh-CN" altLang="en-US" sz="2800" b="0" i="0" dirty="0">
                <a:solidFill>
                  <a:srgbClr val="FF0000"/>
                </a:solidFill>
                <a:latin typeface="+mn-ea"/>
                <a:ea typeface="+mn-ea"/>
              </a:rPr>
              <a:t>（</a:t>
            </a:r>
            <a:r>
              <a:rPr lang="en-US" altLang="zh-CN" sz="2800" b="0" i="0" dirty="0">
                <a:solidFill>
                  <a:srgbClr val="FF0000"/>
                </a:solidFill>
                <a:latin typeface="+mn-ea"/>
                <a:ea typeface="+mn-ea"/>
              </a:rPr>
              <a:t>V1</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V5</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V1,V2</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V1,V4</a:t>
            </a:r>
            <a:r>
              <a:rPr lang="zh-CN" altLang="en-US" sz="2800" b="0" i="0" dirty="0">
                <a:solidFill>
                  <a:srgbClr val="FF0000"/>
                </a:solidFill>
                <a:latin typeface="+mn-ea"/>
                <a:ea typeface="+mn-ea"/>
              </a:rPr>
              <a:t>）</a:t>
            </a:r>
            <a:r>
              <a:rPr lang="en-US" altLang="zh-CN" sz="2800" b="0" i="0" dirty="0">
                <a:solidFill>
                  <a:srgbClr val="FF0000"/>
                </a:solidFill>
                <a:latin typeface="+mn-ea"/>
                <a:ea typeface="+mn-ea"/>
              </a:rPr>
              <a:t>,(V4,V3)</a:t>
            </a:r>
            <a:endParaRPr lang="zh-CN" altLang="en-US" sz="2800" b="0" i="0" dirty="0">
              <a:solidFill>
                <a:srgbClr val="FF0000"/>
              </a:solidFill>
              <a:latin typeface="+mn-ea"/>
              <a:ea typeface="+mn-ea"/>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01684" y="1142984"/>
            <a:ext cx="8856662" cy="5743111"/>
          </a:xfrm>
          <a:prstGeom prst="rect">
            <a:avLst/>
          </a:prstGeom>
          <a:noFill/>
          <a:ln w="9525">
            <a:noFill/>
            <a:miter lim="800000"/>
            <a:headEnd/>
            <a:tailEnd/>
          </a:ln>
        </p:spPr>
        <p:txBody>
          <a:bodyPr>
            <a:spAutoFit/>
          </a:bodyPr>
          <a:lstStyle/>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class ALGraph {</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private:</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V</a:t>
            </a:r>
            <a:r>
              <a:rPr lang="en-US" altLang="zh-CN" sz="2400" b="1" i="0" dirty="0">
                <a:latin typeface="黑体" pitchFamily="49" charset="-122"/>
                <a:ea typeface="黑体" pitchFamily="49" charset="-122"/>
                <a:sym typeface="Arial" pitchFamily="34" charset="0"/>
              </a:rPr>
              <a:t>n</a:t>
            </a:r>
            <a:r>
              <a:rPr lang="zh-CN" altLang="en-US" sz="2400" b="1" i="0" dirty="0">
                <a:latin typeface="黑体" pitchFamily="49" charset="-122"/>
                <a:ea typeface="黑体" pitchFamily="49" charset="-122"/>
                <a:sym typeface="Arial" pitchFamily="34" charset="0"/>
              </a:rPr>
              <a:t>ode   	vertices</a:t>
            </a:r>
            <a:r>
              <a:rPr lang="en-US" altLang="zh-CN" sz="2400" b="1" i="0" dirty="0">
                <a:latin typeface="黑体" pitchFamily="49" charset="-122"/>
                <a:ea typeface="黑体" pitchFamily="49" charset="-122"/>
                <a:sym typeface="Arial" pitchFamily="34" charset="0"/>
              </a:rPr>
              <a:t>[100]</a:t>
            </a:r>
            <a:r>
              <a:rPr lang="zh-CN" altLang="en-US" sz="2400" b="1" i="0" dirty="0">
                <a:latin typeface="黑体" pitchFamily="49" charset="-122"/>
                <a:ea typeface="黑体" pitchFamily="49" charset="-122"/>
                <a:sym typeface="Arial" pitchFamily="34" charset="0"/>
              </a:rPr>
              <a:t>;</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int		ArcNum;</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int		VexNum;</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int		GKind;</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int		GetLocVex(char  vex[]);</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void		BFS(char vex[],bool visited[]);</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void		DFS(char vex[],bool visited[]);</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public:</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ALGraph(){};</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void CreateALGraph();</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void BFSTraverse( );</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void DFTraverse( );</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void Prim(char vex[]);</a:t>
            </a: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      </a:t>
            </a:r>
            <a:r>
              <a:rPr lang="zh-CN" altLang="en-US" sz="2400" b="1" i="0" dirty="0">
                <a:solidFill>
                  <a:srgbClr val="FF0000"/>
                </a:solidFill>
                <a:latin typeface="黑体" pitchFamily="49" charset="-122"/>
                <a:ea typeface="黑体" pitchFamily="49" charset="-122"/>
                <a:sym typeface="Arial" pitchFamily="34" charset="0"/>
              </a:rPr>
              <a:t>void </a:t>
            </a:r>
            <a:r>
              <a:rPr lang="en-US" altLang="zh-CN" sz="2400" b="1" i="0" dirty="0" err="1">
                <a:solidFill>
                  <a:srgbClr val="FF0000"/>
                </a:solidFill>
                <a:latin typeface="黑体" pitchFamily="49" charset="-122"/>
                <a:ea typeface="黑体" pitchFamily="49" charset="-122"/>
                <a:sym typeface="Arial" pitchFamily="34" charset="0"/>
              </a:rPr>
              <a:t>Kruskal</a:t>
            </a:r>
            <a:r>
              <a:rPr lang="zh-CN" altLang="en-US" sz="2400" b="1" i="0" dirty="0">
                <a:solidFill>
                  <a:srgbClr val="FF0000"/>
                </a:solidFill>
                <a:latin typeface="黑体" pitchFamily="49" charset="-122"/>
                <a:ea typeface="黑体" pitchFamily="49" charset="-122"/>
                <a:sym typeface="Arial" pitchFamily="34" charset="0"/>
              </a:rPr>
              <a:t>();</a:t>
            </a:r>
            <a:r>
              <a:rPr lang="en-US" altLang="zh-CN" sz="2400" b="1" i="0" dirty="0">
                <a:solidFill>
                  <a:srgbClr val="FF0000"/>
                </a:solidFill>
                <a:latin typeface="黑体" pitchFamily="49" charset="-122"/>
                <a:ea typeface="黑体" pitchFamily="49" charset="-122"/>
                <a:sym typeface="Arial" pitchFamily="34" charset="0"/>
              </a:rPr>
              <a:t>    </a:t>
            </a:r>
            <a:endParaRPr lang="zh-CN" altLang="en-US" sz="2400" b="1" i="0" dirty="0">
              <a:solidFill>
                <a:srgbClr val="FF0000"/>
              </a:solidFill>
              <a:latin typeface="黑体" pitchFamily="49" charset="-122"/>
              <a:ea typeface="黑体" pitchFamily="49" charset="-122"/>
              <a:sym typeface="Arial" pitchFamily="34" charset="0"/>
            </a:endParaRPr>
          </a:p>
          <a:p>
            <a:pPr marL="342900" indent="-342900" eaLnBrk="1" hangingPunct="1">
              <a:lnSpc>
                <a:spcPct val="90000"/>
              </a:lnSpc>
            </a:pPr>
            <a:r>
              <a:rPr lang="zh-CN" altLang="en-US" sz="2400" b="1" i="0" dirty="0">
                <a:latin typeface="黑体" pitchFamily="49" charset="-122"/>
                <a:ea typeface="黑体" pitchFamily="49" charset="-122"/>
                <a:sym typeface="Arial" pitchFamily="34" charset="0"/>
              </a:rPr>
              <a:t>};</a:t>
            </a:r>
            <a:endParaRPr lang="zh-CN" altLang="en-US" sz="2400" i="0" dirty="0">
              <a:latin typeface="Arial" pitchFamily="34" charset="0"/>
            </a:endParaRPr>
          </a:p>
        </p:txBody>
      </p:sp>
      <p:sp>
        <p:nvSpPr>
          <p:cNvPr id="3" name="灯片编号占位符 2"/>
          <p:cNvSpPr>
            <a:spLocks noGrp="1"/>
          </p:cNvSpPr>
          <p:nvPr>
            <p:ph type="sldNum" sz="quarter" idx="12"/>
          </p:nvPr>
        </p:nvSpPr>
        <p:spPr/>
        <p:txBody>
          <a:bodyPr/>
          <a:lstStyle/>
          <a:p>
            <a:fld id="{4277A394-743A-4E2C-A219-BDD5D8AA88D5}" type="slidenum">
              <a:rPr lang="zh-CN" altLang="en-US" smtClean="0"/>
              <a:pPr/>
              <a:t>84</a:t>
            </a:fld>
            <a:endParaRPr lang="en-US" altLang="zh-CN"/>
          </a:p>
        </p:txBody>
      </p:sp>
      <p:sp>
        <p:nvSpPr>
          <p:cNvPr id="2" name="Rectangle 2">
            <a:extLst>
              <a:ext uri="{FF2B5EF4-FFF2-40B4-BE49-F238E27FC236}">
                <a16:creationId xmlns:a16="http://schemas.microsoft.com/office/drawing/2014/main" id="{685D3B65-5924-8D5D-8E89-62B3EBCE1A8B}"/>
              </a:ext>
            </a:extLst>
          </p:cNvPr>
          <p:cNvSpPr>
            <a:spLocks noGrp="1" noRot="1" noChangeArrowheads="1"/>
          </p:cNvSpPr>
          <p:nvPr/>
        </p:nvSpPr>
        <p:spPr bwMode="auto">
          <a:xfrm>
            <a:off x="279400" y="188913"/>
            <a:ext cx="8540750" cy="6477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3200" dirty="0"/>
              <a:t>    </a:t>
            </a:r>
            <a:r>
              <a:rPr lang="zh-CN" altLang="en-US" sz="4400" i="0" dirty="0">
                <a:solidFill>
                  <a:schemeClr val="tx2"/>
                </a:solidFill>
                <a:latin typeface="Tahoma" panose="020B0604030504040204" pitchFamily="34" charset="0"/>
                <a:ea typeface="隶书" pitchFamily="49" charset="-122"/>
              </a:rPr>
              <a:t>克鲁斯卡尔算法实现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23908" y="1142984"/>
            <a:ext cx="8686800" cy="685800"/>
          </a:xfrm>
        </p:spPr>
        <p:txBody>
          <a:bodyPr/>
          <a:lstStyle/>
          <a:p>
            <a:pPr algn="l" eaLnBrk="1" hangingPunct="1"/>
            <a:r>
              <a:rPr lang="zh-CN" altLang="en-US" sz="3200" dirty="0">
                <a:latin typeface="黑体" pitchFamily="49" charset="-122"/>
                <a:ea typeface="黑体" pitchFamily="49" charset="-122"/>
              </a:rPr>
              <a:t>五、克鲁斯卡尔(</a:t>
            </a:r>
            <a:r>
              <a:rPr lang="en-US" altLang="zh-CN" sz="3200" dirty="0">
                <a:latin typeface="黑体" pitchFamily="49" charset="-122"/>
                <a:ea typeface="黑体" pitchFamily="49" charset="-122"/>
              </a:rPr>
              <a:t>Kruskal)</a:t>
            </a:r>
            <a:r>
              <a:rPr lang="zh-CN" altLang="en-US" sz="3200" dirty="0">
                <a:latin typeface="黑体" pitchFamily="49" charset="-122"/>
                <a:ea typeface="黑体" pitchFamily="49" charset="-122"/>
              </a:rPr>
              <a:t>算法</a:t>
            </a:r>
          </a:p>
        </p:txBody>
      </p:sp>
      <p:sp>
        <p:nvSpPr>
          <p:cNvPr id="87043"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28635393-09AA-4067-8E38-4C677C4BB369}" type="slidenum">
              <a:rPr lang="zh-CN" altLang="en-US">
                <a:solidFill>
                  <a:srgbClr val="000000"/>
                </a:solidFill>
              </a:rPr>
              <a:pPr algn="r" eaLnBrk="1" hangingPunct="1">
                <a:spcBef>
                  <a:spcPct val="50000"/>
                </a:spcBef>
                <a:buFont typeface="Arial" pitchFamily="34" charset="0"/>
                <a:buNone/>
              </a:pPr>
              <a:t>85</a:t>
            </a:fld>
            <a:endParaRPr lang="en-US" altLang="zh-CN">
              <a:solidFill>
                <a:srgbClr val="000000"/>
              </a:solidFill>
            </a:endParaRPr>
          </a:p>
        </p:txBody>
      </p:sp>
      <p:sp>
        <p:nvSpPr>
          <p:cNvPr id="87045" name="Rectangle 5"/>
          <p:cNvSpPr>
            <a:spLocks noGrp="1" noChangeArrowheads="1"/>
          </p:cNvSpPr>
          <p:nvPr>
            <p:ph type="body" idx="1"/>
          </p:nvPr>
        </p:nvSpPr>
        <p:spPr>
          <a:xfrm>
            <a:off x="523908" y="2128821"/>
            <a:ext cx="8763000" cy="1228741"/>
          </a:xfrm>
        </p:spPr>
        <p:txBody>
          <a:bodyPr/>
          <a:lstStyle/>
          <a:p>
            <a:pPr eaLnBrk="1" hangingPunct="1">
              <a:spcBef>
                <a:spcPct val="50000"/>
              </a:spcBef>
            </a:pPr>
            <a:r>
              <a:rPr lang="zh-CN" altLang="en-US" dirty="0">
                <a:latin typeface="黑体" pitchFamily="49" charset="-122"/>
                <a:ea typeface="黑体" pitchFamily="49" charset="-122"/>
              </a:rPr>
              <a:t>边按权值升序排序，依次选边。</a:t>
            </a:r>
            <a:endParaRPr lang="en-US" altLang="zh-CN" dirty="0">
              <a:latin typeface="黑体" pitchFamily="49" charset="-122"/>
              <a:ea typeface="黑体" pitchFamily="49" charset="-122"/>
            </a:endParaRPr>
          </a:p>
          <a:p>
            <a:pPr eaLnBrk="1" hangingPunct="1">
              <a:spcBef>
                <a:spcPct val="50000"/>
              </a:spcBef>
            </a:pPr>
            <a:r>
              <a:rPr lang="zh-CN" altLang="en-US" dirty="0">
                <a:latin typeface="黑体" pitchFamily="49" charset="-122"/>
                <a:ea typeface="黑体" pitchFamily="49" charset="-122"/>
              </a:rPr>
              <a:t>如何判断加入一条边构成环，在同一个子树中。</a:t>
            </a:r>
            <a:endParaRPr lang="en-US" altLang="zh-CN" dirty="0">
              <a:latin typeface="黑体" pitchFamily="49" charset="-122"/>
              <a:ea typeface="黑体" pitchFamily="49" charset="-122"/>
            </a:endParaRPr>
          </a:p>
          <a:p>
            <a:pPr marL="0" indent="0" eaLnBrk="1" hangingPunct="1">
              <a:spcBef>
                <a:spcPct val="50000"/>
              </a:spcBef>
              <a:buNone/>
            </a:pPr>
            <a:r>
              <a:rPr lang="zh-CN" altLang="en-US" dirty="0">
                <a:solidFill>
                  <a:srgbClr val="FF0000"/>
                </a:solidFill>
                <a:latin typeface="黑体" pitchFamily="49" charset="-122"/>
                <a:ea typeface="黑体" pitchFamily="49" charset="-122"/>
              </a:rPr>
              <a:t>方法一：</a:t>
            </a:r>
            <a:r>
              <a:rPr lang="zh-CN" altLang="en-US" dirty="0">
                <a:latin typeface="黑体" pitchFamily="49" charset="-122"/>
                <a:ea typeface="黑体" pitchFamily="49" charset="-122"/>
              </a:rPr>
              <a:t>顶点标号，时间复杂度高，实现简单。</a:t>
            </a:r>
            <a:endParaRPr lang="en-US" altLang="zh-CN" dirty="0">
              <a:latin typeface="黑体" pitchFamily="49" charset="-122"/>
              <a:ea typeface="黑体" pitchFamily="49" charset="-122"/>
            </a:endParaRPr>
          </a:p>
          <a:p>
            <a:pPr marL="0" indent="0" eaLnBrk="1" hangingPunct="1">
              <a:spcBef>
                <a:spcPct val="50000"/>
              </a:spcBef>
              <a:buNone/>
            </a:pPr>
            <a:r>
              <a:rPr lang="zh-CN" altLang="en-US" dirty="0">
                <a:solidFill>
                  <a:srgbClr val="FF0000"/>
                </a:solidFill>
                <a:latin typeface="黑体" pitchFamily="49" charset="-122"/>
                <a:ea typeface="黑体" pitchFamily="49" charset="-122"/>
              </a:rPr>
              <a:t>方法二：</a:t>
            </a:r>
            <a:r>
              <a:rPr lang="en-US" altLang="zh-CN" dirty="0">
                <a:latin typeface="黑体" pitchFamily="49" charset="-122"/>
                <a:ea typeface="黑体" pitchFamily="49" charset="-122"/>
              </a:rPr>
              <a:t>P139</a:t>
            </a:r>
            <a:r>
              <a:rPr lang="zh-CN" altLang="en-US" dirty="0">
                <a:latin typeface="黑体" pitchFamily="49" charset="-122"/>
                <a:ea typeface="黑体" pitchFamily="49" charset="-122"/>
              </a:rPr>
              <a:t>，树和等价关系中的并查集。</a:t>
            </a:r>
            <a:endParaRPr lang="en-US" altLang="zh-CN" dirty="0">
              <a:latin typeface="黑体" pitchFamily="49" charset="-122"/>
              <a:ea typeface="黑体" pitchFamily="49" charset="-122"/>
            </a:endParaRPr>
          </a:p>
          <a:p>
            <a:pPr eaLnBrk="1" hangingPunct="1">
              <a:spcBef>
                <a:spcPct val="50000"/>
              </a:spcBef>
            </a:pPr>
            <a:endParaRPr lang="en-US" altLang="zh-CN" dirty="0">
              <a:latin typeface="黑体" pitchFamily="49" charset="-122"/>
              <a:ea typeface="黑体" pitchFamily="49" charset="-122"/>
            </a:endParaRPr>
          </a:p>
        </p:txBody>
      </p:sp>
      <p:sp>
        <p:nvSpPr>
          <p:cNvPr id="8" name="Text Box 4"/>
          <p:cNvSpPr txBox="1">
            <a:spLocks noChangeArrowheads="1"/>
          </p:cNvSpPr>
          <p:nvPr/>
        </p:nvSpPr>
        <p:spPr bwMode="auto">
          <a:xfrm>
            <a:off x="471518"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图的连通性问题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1F39EF9C-B9EE-4817-9A97-CCDABBB11734}" type="slidenum">
              <a:rPr lang="zh-CN" altLang="en-US">
                <a:solidFill>
                  <a:srgbClr val="000000"/>
                </a:solidFill>
              </a:rPr>
              <a:pPr algn="r" eaLnBrk="1" hangingPunct="1">
                <a:spcBef>
                  <a:spcPct val="50000"/>
                </a:spcBef>
                <a:buFont typeface="Arial" pitchFamily="34" charset="0"/>
                <a:buNone/>
              </a:pPr>
              <a:t>86</a:t>
            </a:fld>
            <a:endParaRPr lang="en-US" altLang="zh-CN">
              <a:solidFill>
                <a:srgbClr val="000000"/>
              </a:solidFill>
            </a:endParaRPr>
          </a:p>
        </p:txBody>
      </p:sp>
      <p:sp>
        <p:nvSpPr>
          <p:cNvPr id="79877" name="Rectangle 5"/>
          <p:cNvSpPr>
            <a:spLocks noGrp="1" noChangeArrowheads="1"/>
          </p:cNvSpPr>
          <p:nvPr>
            <p:ph type="body" idx="1"/>
          </p:nvPr>
        </p:nvSpPr>
        <p:spPr>
          <a:xfrm>
            <a:off x="452470" y="1285860"/>
            <a:ext cx="8763000" cy="4873644"/>
          </a:xfrm>
        </p:spPr>
        <p:txBody>
          <a:bodyPr/>
          <a:lstStyle/>
          <a:p>
            <a:pPr marL="0" indent="0" eaLnBrk="1" hangingPunct="1">
              <a:spcBef>
                <a:spcPct val="50000"/>
              </a:spcBef>
              <a:buNone/>
              <a:defRPr/>
            </a:pPr>
            <a:r>
              <a:rPr lang="zh-CN" altLang="en-US" b="1" dirty="0">
                <a:solidFill>
                  <a:srgbClr val="FF0000"/>
                </a:solidFill>
                <a:latin typeface="+mn-ea"/>
              </a:rPr>
              <a:t>并查集：</a:t>
            </a:r>
            <a:r>
              <a:rPr lang="zh-CN" altLang="en-US" dirty="0">
                <a:latin typeface="+mn-ea"/>
              </a:rPr>
              <a:t>一种树形的数据结构，用于处理不相交的集合合并</a:t>
            </a:r>
            <a:r>
              <a:rPr lang="en-US" altLang="zh-CN" dirty="0">
                <a:latin typeface="+mn-ea"/>
              </a:rPr>
              <a:t>(union)</a:t>
            </a:r>
            <a:r>
              <a:rPr lang="zh-CN" altLang="en-US" dirty="0">
                <a:latin typeface="+mn-ea"/>
              </a:rPr>
              <a:t>及查询</a:t>
            </a:r>
            <a:r>
              <a:rPr lang="en-US" altLang="zh-CN" dirty="0">
                <a:latin typeface="+mn-ea"/>
              </a:rPr>
              <a:t>(find)</a:t>
            </a:r>
            <a:r>
              <a:rPr lang="zh-CN" altLang="en-US" dirty="0">
                <a:latin typeface="+mn-ea"/>
              </a:rPr>
              <a:t>问题。</a:t>
            </a:r>
          </a:p>
          <a:p>
            <a:pPr eaLnBrk="1" hangingPunct="1">
              <a:spcBef>
                <a:spcPct val="50000"/>
              </a:spcBef>
              <a:defRPr/>
            </a:pPr>
            <a:r>
              <a:rPr lang="zh-CN" altLang="en-US" dirty="0">
                <a:latin typeface="+mn-ea"/>
              </a:rPr>
              <a:t>初始，图中各顶点为一棵子树的根，即</a:t>
            </a:r>
            <a:r>
              <a:rPr lang="en-US" altLang="zh-CN" dirty="0">
                <a:latin typeface="+mn-ea"/>
              </a:rPr>
              <a:t>parent(</a:t>
            </a:r>
            <a:r>
              <a:rPr lang="en-US" altLang="zh-CN" dirty="0" err="1">
                <a:latin typeface="+mn-ea"/>
              </a:rPr>
              <a:t>i</a:t>
            </a:r>
            <a:r>
              <a:rPr lang="en-US" altLang="zh-CN" dirty="0">
                <a:latin typeface="+mn-ea"/>
              </a:rPr>
              <a:t>)=   -1</a:t>
            </a:r>
            <a:r>
              <a:rPr lang="zh-CN" altLang="en-US" dirty="0">
                <a:latin typeface="+mn-ea"/>
              </a:rPr>
              <a:t>；</a:t>
            </a:r>
            <a:r>
              <a:rPr lang="en-US" altLang="zh-CN" dirty="0" err="1">
                <a:latin typeface="+mn-ea"/>
              </a:rPr>
              <a:t>i</a:t>
            </a:r>
            <a:r>
              <a:rPr lang="en-US" altLang="zh-CN" dirty="0">
                <a:latin typeface="+mn-ea"/>
              </a:rPr>
              <a:t>=0,…,n-1(</a:t>
            </a:r>
            <a:r>
              <a:rPr lang="zh-CN" altLang="en-US" dirty="0">
                <a:latin typeface="+mn-ea"/>
              </a:rPr>
              <a:t>顶点数</a:t>
            </a:r>
            <a:r>
              <a:rPr lang="en-US" altLang="zh-CN" dirty="0">
                <a:latin typeface="+mn-ea"/>
              </a:rPr>
              <a:t>n)</a:t>
            </a:r>
            <a:r>
              <a:rPr lang="zh-CN" altLang="en-US" dirty="0">
                <a:latin typeface="+mn-ea"/>
              </a:rPr>
              <a:t>。</a:t>
            </a:r>
            <a:endParaRPr lang="en-US" altLang="zh-CN" dirty="0">
              <a:latin typeface="+mn-ea"/>
            </a:endParaRPr>
          </a:p>
          <a:p>
            <a:pPr eaLnBrk="1" hangingPunct="1">
              <a:spcBef>
                <a:spcPct val="50000"/>
              </a:spcBef>
              <a:defRPr/>
            </a:pPr>
            <a:r>
              <a:rPr lang="zh-CN" altLang="en-US" dirty="0">
                <a:latin typeface="+mn-ea"/>
              </a:rPr>
              <a:t>设加入（</a:t>
            </a:r>
            <a:r>
              <a:rPr lang="en-US" altLang="zh-CN" dirty="0" err="1">
                <a:latin typeface="+mn-ea"/>
              </a:rPr>
              <a:t>i,j</a:t>
            </a:r>
            <a:r>
              <a:rPr lang="en-US" altLang="zh-CN" dirty="0">
                <a:latin typeface="+mn-ea"/>
              </a:rPr>
              <a:t>)</a:t>
            </a:r>
            <a:r>
              <a:rPr lang="zh-CN" altLang="en-US" dirty="0">
                <a:latin typeface="+mn-ea"/>
              </a:rPr>
              <a:t>边</a:t>
            </a:r>
            <a:r>
              <a:rPr lang="en-US" altLang="zh-CN" dirty="0">
                <a:latin typeface="+mn-ea"/>
              </a:rPr>
              <a:t>,</a:t>
            </a:r>
            <a:r>
              <a:rPr lang="zh-CN" altLang="en-US" dirty="0">
                <a:latin typeface="+mn-ea"/>
              </a:rPr>
              <a:t>通过</a:t>
            </a:r>
            <a:r>
              <a:rPr lang="en-US" altLang="zh-CN" dirty="0">
                <a:latin typeface="+mn-ea"/>
              </a:rPr>
              <a:t>parent</a:t>
            </a:r>
            <a:r>
              <a:rPr lang="zh-CN" altLang="en-US" dirty="0">
                <a:latin typeface="+mn-ea"/>
              </a:rPr>
              <a:t>向上递推查找</a:t>
            </a:r>
            <a:r>
              <a:rPr lang="en-US" altLang="zh-CN" dirty="0" err="1">
                <a:latin typeface="+mn-ea"/>
              </a:rPr>
              <a:t>i</a:t>
            </a:r>
            <a:r>
              <a:rPr lang="zh-CN" altLang="en-US" dirty="0">
                <a:latin typeface="+mn-ea"/>
              </a:rPr>
              <a:t>顶点的子树根，设为</a:t>
            </a:r>
            <a:r>
              <a:rPr lang="en-US" altLang="zh-CN" dirty="0" err="1">
                <a:latin typeface="+mn-ea"/>
              </a:rPr>
              <a:t>k;j</a:t>
            </a:r>
            <a:r>
              <a:rPr lang="zh-CN" altLang="en-US" dirty="0">
                <a:latin typeface="+mn-ea"/>
              </a:rPr>
              <a:t>顶点的子树根，设为</a:t>
            </a:r>
            <a:r>
              <a:rPr lang="en-US" altLang="zh-CN" dirty="0">
                <a:latin typeface="+mn-ea"/>
              </a:rPr>
              <a:t>m(</a:t>
            </a:r>
            <a:r>
              <a:rPr lang="en-US" altLang="zh-CN" dirty="0">
                <a:solidFill>
                  <a:schemeClr val="accent2"/>
                </a:solidFill>
                <a:latin typeface="+mn-ea"/>
              </a:rPr>
              <a:t>FIND</a:t>
            </a:r>
            <a:r>
              <a:rPr lang="en-US" altLang="zh-CN" dirty="0">
                <a:latin typeface="+mn-ea"/>
              </a:rPr>
              <a:t>)</a:t>
            </a:r>
            <a:r>
              <a:rPr lang="zh-CN" altLang="en-US" dirty="0">
                <a:latin typeface="+mn-ea"/>
              </a:rPr>
              <a:t>。若</a:t>
            </a:r>
            <a:r>
              <a:rPr lang="en-US" altLang="zh-CN" dirty="0" err="1">
                <a:latin typeface="+mn-ea"/>
              </a:rPr>
              <a:t>k≠m</a:t>
            </a:r>
            <a:r>
              <a:rPr lang="en-US" altLang="zh-CN" dirty="0">
                <a:latin typeface="+mn-ea"/>
              </a:rPr>
              <a:t>,</a:t>
            </a:r>
            <a:r>
              <a:rPr lang="zh-CN" altLang="en-US" dirty="0">
                <a:latin typeface="+mn-ea"/>
              </a:rPr>
              <a:t>令</a:t>
            </a:r>
            <a:r>
              <a:rPr lang="en-US" altLang="zh-CN" dirty="0">
                <a:latin typeface="+mn-ea"/>
              </a:rPr>
              <a:t>parent(k)=m;</a:t>
            </a:r>
            <a:r>
              <a:rPr lang="zh-CN" altLang="en-US" dirty="0">
                <a:latin typeface="+mn-ea"/>
              </a:rPr>
              <a:t>加入</a:t>
            </a:r>
            <a:r>
              <a:rPr lang="en-US" altLang="zh-CN" dirty="0">
                <a:latin typeface="+mn-ea"/>
              </a:rPr>
              <a:t>(</a:t>
            </a:r>
            <a:r>
              <a:rPr lang="en-US" altLang="zh-CN" dirty="0" err="1">
                <a:latin typeface="+mn-ea"/>
              </a:rPr>
              <a:t>i,j</a:t>
            </a:r>
            <a:r>
              <a:rPr lang="en-US" altLang="zh-CN" dirty="0">
                <a:latin typeface="+mn-ea"/>
              </a:rPr>
              <a:t>)</a:t>
            </a:r>
            <a:r>
              <a:rPr lang="zh-CN" altLang="en-US" dirty="0">
                <a:latin typeface="+mn-ea"/>
              </a:rPr>
              <a:t>边（</a:t>
            </a:r>
            <a:r>
              <a:rPr lang="en-US" altLang="zh-CN" dirty="0">
                <a:solidFill>
                  <a:schemeClr val="accent2"/>
                </a:solidFill>
                <a:latin typeface="+mn-ea"/>
              </a:rPr>
              <a:t>UNION</a:t>
            </a:r>
            <a:r>
              <a:rPr lang="en-US" altLang="zh-CN" dirty="0">
                <a:latin typeface="+mn-ea"/>
              </a:rPr>
              <a:t>)</a:t>
            </a:r>
            <a:r>
              <a:rPr lang="zh-CN" altLang="en-US" dirty="0">
                <a:latin typeface="+mn-ea"/>
              </a:rPr>
              <a:t>。否则不加入</a:t>
            </a:r>
            <a:r>
              <a:rPr lang="en-US" altLang="zh-CN" dirty="0">
                <a:latin typeface="+mn-ea"/>
              </a:rPr>
              <a:t>(</a:t>
            </a:r>
            <a:r>
              <a:rPr lang="en-US" altLang="zh-CN" dirty="0" err="1">
                <a:latin typeface="+mn-ea"/>
              </a:rPr>
              <a:t>i,j</a:t>
            </a:r>
            <a:r>
              <a:rPr lang="zh-CN" altLang="en-US" dirty="0">
                <a:latin typeface="+mn-ea"/>
              </a:rPr>
              <a:t>在同一棵子树）。</a:t>
            </a:r>
            <a:r>
              <a:rPr lang="en-US" altLang="zh-CN" dirty="0">
                <a:latin typeface="+mn-ea"/>
              </a:rPr>
              <a:t>  </a:t>
            </a:r>
            <a:endParaRPr lang="zh-CN" altLang="en-US" dirty="0">
              <a:latin typeface="+mn-ea"/>
            </a:endParaRPr>
          </a:p>
        </p:txBody>
      </p:sp>
      <p:sp>
        <p:nvSpPr>
          <p:cNvPr id="5" name="Text Box 4"/>
          <p:cNvSpPr txBox="1">
            <a:spLocks noChangeArrowheads="1"/>
          </p:cNvSpPr>
          <p:nvPr/>
        </p:nvSpPr>
        <p:spPr bwMode="auto">
          <a:xfrm>
            <a:off x="471518"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图的连通性问题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3" name="AutoShape 11">
            <a:hlinkClick r:id="rId2" action="ppaction://hlinksldjump" highlightClick="1"/>
          </p:cNvPr>
          <p:cNvSpPr>
            <a:spLocks noChangeArrowheads="1"/>
          </p:cNvSpPr>
          <p:nvPr/>
        </p:nvSpPr>
        <p:spPr bwMode="auto">
          <a:xfrm>
            <a:off x="8458200" y="6248400"/>
            <a:ext cx="381000" cy="381000"/>
          </a:xfrm>
          <a:prstGeom prst="actionButtonBackPrevious">
            <a:avLst/>
          </a:prstGeom>
          <a:solidFill>
            <a:srgbClr val="BEC1FE"/>
          </a:solidFill>
          <a:ln w="12700" cap="sq">
            <a:solidFill>
              <a:schemeClr val="tx1"/>
            </a:solidFill>
            <a:miter lim="800000"/>
            <a:headEnd/>
            <a:tailEnd/>
          </a:ln>
        </p:spPr>
        <p:txBody>
          <a:bodyPr wrap="none" anchor="ctr"/>
          <a:lstStyle/>
          <a:p>
            <a:pPr eaLnBrk="1" hangingPunct="1">
              <a:buFont typeface="Arial" pitchFamily="34" charset="0"/>
              <a:buNone/>
            </a:pPr>
            <a:endParaRPr lang="zh-CN" altLang="en-US"/>
          </a:p>
        </p:txBody>
      </p:sp>
      <p:sp>
        <p:nvSpPr>
          <p:cNvPr id="85004" name="Text Box 12"/>
          <p:cNvSpPr txBox="1">
            <a:spLocks noChangeArrowheads="1"/>
          </p:cNvSpPr>
          <p:nvPr/>
        </p:nvSpPr>
        <p:spPr bwMode="auto">
          <a:xfrm>
            <a:off x="3244850" y="331788"/>
            <a:ext cx="3579826" cy="769441"/>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两种算法比较</a:t>
            </a:r>
          </a:p>
        </p:txBody>
      </p:sp>
      <p:graphicFrame>
        <p:nvGraphicFramePr>
          <p:cNvPr id="13" name="表格 12"/>
          <p:cNvGraphicFramePr>
            <a:graphicFrameLocks noGrp="1"/>
          </p:cNvGraphicFramePr>
          <p:nvPr>
            <p:extLst>
              <p:ext uri="{D42A27DB-BD31-4B8C-83A1-F6EECF244321}">
                <p14:modId xmlns:p14="http://schemas.microsoft.com/office/powerpoint/2010/main" val="3605603313"/>
              </p:ext>
            </p:extLst>
          </p:nvPr>
        </p:nvGraphicFramePr>
        <p:xfrm>
          <a:off x="714347" y="1397000"/>
          <a:ext cx="8001058" cy="1554480"/>
        </p:xfrm>
        <a:graphic>
          <a:graphicData uri="http://schemas.openxmlformats.org/drawingml/2006/table">
            <a:tbl>
              <a:tblPr firstRow="1" bandRow="1">
                <a:tableStyleId>{21E4AEA4-8DFA-4A89-87EB-49C32662AFE0}</a:tableStyleId>
              </a:tblPr>
              <a:tblGrid>
                <a:gridCol w="2119468">
                  <a:extLst>
                    <a:ext uri="{9D8B030D-6E8A-4147-A177-3AD203B41FA5}">
                      <a16:colId xmlns:a16="http://schemas.microsoft.com/office/drawing/2014/main" val="20000"/>
                    </a:ext>
                  </a:extLst>
                </a:gridCol>
                <a:gridCol w="2543390">
                  <a:extLst>
                    <a:ext uri="{9D8B030D-6E8A-4147-A177-3AD203B41FA5}">
                      <a16:colId xmlns:a16="http://schemas.microsoft.com/office/drawing/2014/main" val="20001"/>
                    </a:ext>
                  </a:extLst>
                </a:gridCol>
                <a:gridCol w="3338200">
                  <a:extLst>
                    <a:ext uri="{9D8B030D-6E8A-4147-A177-3AD203B41FA5}">
                      <a16:colId xmlns:a16="http://schemas.microsoft.com/office/drawing/2014/main" val="20002"/>
                    </a:ext>
                  </a:extLst>
                </a:gridCol>
              </a:tblGrid>
              <a:tr h="370840">
                <a:tc>
                  <a:txBody>
                    <a:bodyPr/>
                    <a:lstStyle/>
                    <a:p>
                      <a:pPr algn="ctr"/>
                      <a:endParaRPr lang="zh-CN" altLang="en-US" sz="2800" b="0" dirty="0">
                        <a:latin typeface="+mn-ea"/>
                        <a:ea typeface="+mn-ea"/>
                      </a:endParaRPr>
                    </a:p>
                  </a:txBody>
                  <a:tcPr/>
                </a:tc>
                <a:tc>
                  <a:txBody>
                    <a:bodyPr/>
                    <a:lstStyle/>
                    <a:p>
                      <a:pPr algn="ctr"/>
                      <a:r>
                        <a:rPr lang="en-US" altLang="zh-CN" sz="2800" b="0" dirty="0">
                          <a:latin typeface="+mn-ea"/>
                          <a:ea typeface="+mn-ea"/>
                        </a:rPr>
                        <a:t> prim</a:t>
                      </a:r>
                      <a:r>
                        <a:rPr lang="zh-CN" altLang="en-US" sz="2800" b="0" dirty="0">
                          <a:latin typeface="+mn-ea"/>
                          <a:ea typeface="+mn-ea"/>
                        </a:rPr>
                        <a:t>算法</a:t>
                      </a:r>
                    </a:p>
                  </a:txBody>
                  <a:tcPr/>
                </a:tc>
                <a:tc>
                  <a:txBody>
                    <a:bodyPr/>
                    <a:lstStyle/>
                    <a:p>
                      <a:pPr algn="ctr"/>
                      <a:r>
                        <a:rPr lang="en-US" altLang="zh-CN" sz="2800" b="0" dirty="0">
                          <a:latin typeface="+mn-ea"/>
                          <a:ea typeface="+mn-ea"/>
                        </a:rPr>
                        <a:t> </a:t>
                      </a:r>
                      <a:r>
                        <a:rPr lang="zh-CN" altLang="en-US" sz="2800" b="0" dirty="0">
                          <a:latin typeface="+mn-ea"/>
                          <a:ea typeface="+mn-ea"/>
                        </a:rPr>
                        <a:t>克鲁斯卡尔算法</a:t>
                      </a:r>
                    </a:p>
                  </a:txBody>
                  <a:tcPr/>
                </a:tc>
                <a:extLst>
                  <a:ext uri="{0D108BD9-81ED-4DB2-BD59-A6C34878D82A}">
                    <a16:rowId xmlns:a16="http://schemas.microsoft.com/office/drawing/2014/main" val="10000"/>
                  </a:ext>
                </a:extLst>
              </a:tr>
              <a:tr h="370840">
                <a:tc>
                  <a:txBody>
                    <a:bodyPr/>
                    <a:lstStyle/>
                    <a:p>
                      <a:pPr algn="ctr"/>
                      <a:r>
                        <a:rPr lang="zh-CN" altLang="en-US" sz="2800" b="0" dirty="0">
                          <a:latin typeface="+mn-ea"/>
                          <a:ea typeface="+mn-ea"/>
                        </a:rPr>
                        <a:t>时间复杂度</a:t>
                      </a:r>
                    </a:p>
                  </a:txBody>
                  <a:tcPr/>
                </a:tc>
                <a:tc>
                  <a:txBody>
                    <a:bodyPr/>
                    <a:lstStyle/>
                    <a:p>
                      <a:pPr algn="ctr"/>
                      <a:r>
                        <a:rPr lang="en-US" altLang="zh-CN" sz="2800" b="0" dirty="0">
                          <a:latin typeface="+mn-ea"/>
                          <a:ea typeface="+mn-ea"/>
                        </a:rPr>
                        <a:t>O(n</a:t>
                      </a:r>
                      <a:r>
                        <a:rPr lang="en-US" altLang="zh-CN" sz="2800" b="0" baseline="30000" dirty="0">
                          <a:latin typeface="+mn-ea"/>
                          <a:ea typeface="+mn-ea"/>
                        </a:rPr>
                        <a:t>2</a:t>
                      </a:r>
                      <a:r>
                        <a:rPr lang="en-US" altLang="zh-CN" sz="2800" b="0" baseline="0" dirty="0">
                          <a:latin typeface="+mn-ea"/>
                          <a:ea typeface="+mn-ea"/>
                        </a:rPr>
                        <a:t>)</a:t>
                      </a:r>
                      <a:endParaRPr lang="zh-CN" altLang="en-US" sz="2800" b="0" dirty="0">
                        <a:latin typeface="+mn-ea"/>
                        <a:ea typeface="+mn-ea"/>
                      </a:endParaRPr>
                    </a:p>
                  </a:txBody>
                  <a:tcPr/>
                </a:tc>
                <a:tc>
                  <a:txBody>
                    <a:bodyPr/>
                    <a:lstStyle/>
                    <a:p>
                      <a:pPr algn="ctr"/>
                      <a:r>
                        <a:rPr lang="en-US" altLang="zh-CN" sz="2800" b="0" dirty="0">
                          <a:latin typeface="+mn-ea"/>
                          <a:ea typeface="+mn-ea"/>
                        </a:rPr>
                        <a:t>O(</a:t>
                      </a:r>
                      <a:r>
                        <a:rPr lang="en-US" altLang="zh-CN" sz="2800" b="0" dirty="0" err="1">
                          <a:latin typeface="+mn-ea"/>
                          <a:ea typeface="+mn-ea"/>
                        </a:rPr>
                        <a:t>eloge</a:t>
                      </a:r>
                      <a:r>
                        <a:rPr lang="en-US" altLang="zh-CN" sz="2800" b="0" dirty="0">
                          <a:latin typeface="+mn-ea"/>
                          <a:ea typeface="+mn-ea"/>
                        </a:rPr>
                        <a:t>)</a:t>
                      </a:r>
                      <a:endParaRPr lang="zh-CN" altLang="en-US" sz="2800" b="0" dirty="0">
                        <a:latin typeface="+mn-ea"/>
                        <a:ea typeface="+mn-ea"/>
                      </a:endParaRPr>
                    </a:p>
                  </a:txBody>
                  <a:tcPr/>
                </a:tc>
                <a:extLst>
                  <a:ext uri="{0D108BD9-81ED-4DB2-BD59-A6C34878D82A}">
                    <a16:rowId xmlns:a16="http://schemas.microsoft.com/office/drawing/2014/main" val="10001"/>
                  </a:ext>
                </a:extLst>
              </a:tr>
              <a:tr h="370840">
                <a:tc>
                  <a:txBody>
                    <a:bodyPr/>
                    <a:lstStyle/>
                    <a:p>
                      <a:pPr algn="ctr"/>
                      <a:r>
                        <a:rPr lang="zh-CN" altLang="en-US" sz="2800" b="0" dirty="0">
                          <a:latin typeface="+mn-ea"/>
                          <a:ea typeface="+mn-ea"/>
                        </a:rPr>
                        <a:t>适用范围</a:t>
                      </a:r>
                    </a:p>
                  </a:txBody>
                  <a:tcPr/>
                </a:tc>
                <a:tc>
                  <a:txBody>
                    <a:bodyPr/>
                    <a:lstStyle/>
                    <a:p>
                      <a:pPr algn="ctr"/>
                      <a:r>
                        <a:rPr lang="zh-CN" altLang="en-US" sz="2800" b="0" dirty="0">
                          <a:latin typeface="+mn-ea"/>
                          <a:ea typeface="+mn-ea"/>
                        </a:rPr>
                        <a:t>稠密图</a:t>
                      </a:r>
                    </a:p>
                  </a:txBody>
                  <a:tcPr/>
                </a:tc>
                <a:tc>
                  <a:txBody>
                    <a:bodyPr/>
                    <a:lstStyle/>
                    <a:p>
                      <a:pPr algn="ctr"/>
                      <a:r>
                        <a:rPr lang="zh-CN" altLang="en-US" sz="2800" b="0" dirty="0">
                          <a:latin typeface="+mn-ea"/>
                          <a:ea typeface="+mn-ea"/>
                        </a:rPr>
                        <a:t>稀疏图</a:t>
                      </a:r>
                    </a:p>
                  </a:txBody>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5004"/>
                                        </p:tgtEl>
                                        <p:attrNameLst>
                                          <p:attrName>style.visibility</p:attrName>
                                        </p:attrNameLst>
                                      </p:cBhvr>
                                      <p:to>
                                        <p:strVal val="visible"/>
                                      </p:to>
                                    </p:set>
                                    <p:anim calcmode="lin" valueType="num">
                                      <p:cBhvr additive="base">
                                        <p:cTn id="7" dur="500" fill="hold"/>
                                        <p:tgtEl>
                                          <p:spTgt spid="85004"/>
                                        </p:tgtEl>
                                        <p:attrNameLst>
                                          <p:attrName>ppt_x</p:attrName>
                                        </p:attrNameLst>
                                      </p:cBhvr>
                                      <p:tavLst>
                                        <p:tav tm="0">
                                          <p:val>
                                            <p:strVal val="#ppt_x"/>
                                          </p:val>
                                        </p:tav>
                                        <p:tav tm="100000">
                                          <p:val>
                                            <p:strVal val="#ppt_x"/>
                                          </p:val>
                                        </p:tav>
                                      </p:tavLst>
                                    </p:anim>
                                    <p:anim calcmode="lin" valueType="num">
                                      <p:cBhvr additive="base">
                                        <p:cTn id="8" dur="500" fill="hold"/>
                                        <p:tgtEl>
                                          <p:spTgt spid="8500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85003"/>
                                        </p:tgtEl>
                                        <p:attrNameLst>
                                          <p:attrName>style.visibility</p:attrName>
                                        </p:attrNameLst>
                                      </p:cBhvr>
                                      <p:to>
                                        <p:strVal val="visible"/>
                                      </p:to>
                                    </p:set>
                                    <p:anim calcmode="lin" valueType="num">
                                      <p:cBhvr additive="base">
                                        <p:cTn id="12" dur="500" fill="hold"/>
                                        <p:tgtEl>
                                          <p:spTgt spid="85003"/>
                                        </p:tgtEl>
                                        <p:attrNameLst>
                                          <p:attrName>ppt_x</p:attrName>
                                        </p:attrNameLst>
                                      </p:cBhvr>
                                      <p:tavLst>
                                        <p:tav tm="0">
                                          <p:val>
                                            <p:strVal val="1+#ppt_w/2"/>
                                          </p:val>
                                        </p:tav>
                                        <p:tav tm="100000">
                                          <p:val>
                                            <p:strVal val="#ppt_x"/>
                                          </p:val>
                                        </p:tav>
                                      </p:tavLst>
                                    </p:anim>
                                    <p:anim calcmode="lin" valueType="num">
                                      <p:cBhvr additive="base">
                                        <p:cTn id="13" dur="500" fill="hold"/>
                                        <p:tgtEl>
                                          <p:spTgt spid="85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3" grpId="0" animBg="1"/>
      <p:bldP spid="85004"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3" name="AutoShape 11">
            <a:hlinkClick r:id="rId3" action="ppaction://hlinksldjump" highlightClick="1"/>
          </p:cNvPr>
          <p:cNvSpPr>
            <a:spLocks noChangeArrowheads="1"/>
          </p:cNvSpPr>
          <p:nvPr/>
        </p:nvSpPr>
        <p:spPr bwMode="auto">
          <a:xfrm>
            <a:off x="8458200" y="6248400"/>
            <a:ext cx="381000" cy="381000"/>
          </a:xfrm>
          <a:prstGeom prst="actionButtonBackPrevious">
            <a:avLst/>
          </a:prstGeom>
          <a:solidFill>
            <a:srgbClr val="BEC1FE"/>
          </a:solidFill>
          <a:ln w="12700" cap="sq">
            <a:solidFill>
              <a:schemeClr val="tx1"/>
            </a:solidFill>
            <a:miter lim="800000"/>
            <a:headEnd/>
            <a:tailEnd/>
          </a:ln>
        </p:spPr>
        <p:txBody>
          <a:bodyPr wrap="none" anchor="ctr"/>
          <a:lstStyle/>
          <a:p>
            <a:pPr eaLnBrk="1" hangingPunct="1">
              <a:buFont typeface="Arial" pitchFamily="34" charset="0"/>
              <a:buNone/>
            </a:pPr>
            <a:endParaRPr lang="zh-CN" altLang="en-US"/>
          </a:p>
        </p:txBody>
      </p:sp>
      <p:sp>
        <p:nvSpPr>
          <p:cNvPr id="85004" name="Text Box 12"/>
          <p:cNvSpPr txBox="1">
            <a:spLocks noChangeArrowheads="1"/>
          </p:cNvSpPr>
          <p:nvPr/>
        </p:nvSpPr>
        <p:spPr bwMode="auto">
          <a:xfrm>
            <a:off x="3913807" y="332656"/>
            <a:ext cx="1316386" cy="769441"/>
          </a:xfrm>
          <a:prstGeom prst="rect">
            <a:avLst/>
          </a:prstGeom>
          <a:noFill/>
          <a:ln w="9525">
            <a:noFill/>
            <a:miter lim="800000"/>
            <a:headEnd/>
            <a:tailEnd/>
          </a:ln>
        </p:spPr>
        <p:txBody>
          <a:bodyPr wrap="non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
        <p:nvSpPr>
          <p:cNvPr id="2" name="文本框 1">
            <a:extLst>
              <a:ext uri="{FF2B5EF4-FFF2-40B4-BE49-F238E27FC236}">
                <a16:creationId xmlns:a16="http://schemas.microsoft.com/office/drawing/2014/main" id="{2D2BF0C6-2610-4448-8D7E-51DFA694E502}"/>
              </a:ext>
            </a:extLst>
          </p:cNvPr>
          <p:cNvSpPr txBox="1"/>
          <p:nvPr/>
        </p:nvSpPr>
        <p:spPr>
          <a:xfrm>
            <a:off x="611560" y="1412776"/>
            <a:ext cx="7992888" cy="2246769"/>
          </a:xfrm>
          <a:prstGeom prst="rect">
            <a:avLst/>
          </a:prstGeom>
          <a:noFill/>
        </p:spPr>
        <p:txBody>
          <a:bodyPr wrap="square" rtlCol="0">
            <a:spAutoFit/>
          </a:bodyPr>
          <a:lstStyle/>
          <a:p>
            <a:r>
              <a:rPr lang="en-US" altLang="zh-CN" sz="2800" i="0" dirty="0"/>
              <a:t>1.</a:t>
            </a:r>
            <a:r>
              <a:rPr lang="zh-CN" altLang="en-US" sz="2800" i="0" dirty="0"/>
              <a:t>（判正误）权值最小的边一定出现在最小生成树中。</a:t>
            </a:r>
            <a:endParaRPr lang="zh-CN" altLang="en-US" sz="1800" i="0" dirty="0"/>
          </a:p>
          <a:p>
            <a:endParaRPr lang="en-US" altLang="zh-CN" sz="2800" i="0" dirty="0"/>
          </a:p>
          <a:p>
            <a:r>
              <a:rPr lang="en-US" altLang="zh-CN" sz="2800" i="0" dirty="0"/>
              <a:t>2. </a:t>
            </a:r>
            <a:r>
              <a:rPr lang="zh-CN" altLang="en-US" sz="2800" i="0" dirty="0"/>
              <a:t>（判正误）具有</a:t>
            </a:r>
            <a:r>
              <a:rPr lang="en-US" altLang="zh-CN" sz="2800" i="0" dirty="0"/>
              <a:t>n</a:t>
            </a:r>
            <a:r>
              <a:rPr lang="zh-CN" altLang="en-US" sz="2800" i="0" dirty="0"/>
              <a:t>个顶点的有向图</a:t>
            </a:r>
            <a:r>
              <a:rPr lang="en-US" altLang="zh-CN" sz="2800" i="0" dirty="0"/>
              <a:t>G</a:t>
            </a:r>
            <a:r>
              <a:rPr lang="zh-CN" altLang="en-US" sz="2800" i="0" dirty="0"/>
              <a:t>的最小生成树唯一。</a:t>
            </a:r>
          </a:p>
        </p:txBody>
      </p:sp>
      <p:sp>
        <p:nvSpPr>
          <p:cNvPr id="7" name="文本框 6">
            <a:extLst>
              <a:ext uri="{FF2B5EF4-FFF2-40B4-BE49-F238E27FC236}">
                <a16:creationId xmlns:a16="http://schemas.microsoft.com/office/drawing/2014/main" id="{2E463410-3E09-4D70-A4A3-07BBDC4C3893}"/>
              </a:ext>
            </a:extLst>
          </p:cNvPr>
          <p:cNvSpPr txBox="1"/>
          <p:nvPr/>
        </p:nvSpPr>
        <p:spPr>
          <a:xfrm>
            <a:off x="3960440" y="2027192"/>
            <a:ext cx="611560" cy="369332"/>
          </a:xfrm>
          <a:prstGeom prst="rect">
            <a:avLst/>
          </a:prstGeom>
          <a:noFill/>
        </p:spPr>
        <p:txBody>
          <a:bodyPr wrap="square">
            <a:spAutoFit/>
          </a:bodyPr>
          <a:lstStyle/>
          <a:p>
            <a:r>
              <a:rPr lang="zh-CN" altLang="en-US" sz="1800" i="0" dirty="0"/>
              <a:t>❌</a:t>
            </a:r>
            <a:endParaRPr lang="zh-CN" altLang="en-US" dirty="0"/>
          </a:p>
        </p:txBody>
      </p:sp>
      <p:sp>
        <p:nvSpPr>
          <p:cNvPr id="9" name="文本框 8">
            <a:extLst>
              <a:ext uri="{FF2B5EF4-FFF2-40B4-BE49-F238E27FC236}">
                <a16:creationId xmlns:a16="http://schemas.microsoft.com/office/drawing/2014/main" id="{D883CFAB-43AF-45AC-A0EF-574BF2657870}"/>
              </a:ext>
            </a:extLst>
          </p:cNvPr>
          <p:cNvSpPr txBox="1"/>
          <p:nvPr/>
        </p:nvSpPr>
        <p:spPr>
          <a:xfrm>
            <a:off x="3935374" y="3244334"/>
            <a:ext cx="4381042" cy="523220"/>
          </a:xfrm>
          <a:prstGeom prst="rect">
            <a:avLst/>
          </a:prstGeom>
          <a:noFill/>
        </p:spPr>
        <p:txBody>
          <a:bodyPr wrap="square">
            <a:spAutoFit/>
          </a:bodyPr>
          <a:lstStyle/>
          <a:p>
            <a:r>
              <a:rPr lang="zh-CN" altLang="en-US" sz="1800" i="0" dirty="0"/>
              <a:t>❌。</a:t>
            </a:r>
            <a:r>
              <a:rPr lang="zh-CN" altLang="en-US" sz="2800" i="0" dirty="0"/>
              <a:t>代价唯一，树不唯一。</a:t>
            </a:r>
          </a:p>
        </p:txBody>
      </p:sp>
    </p:spTree>
    <p:extLst>
      <p:ext uri="{BB962C8B-B14F-4D97-AF65-F5344CB8AC3E}">
        <p14:creationId xmlns:p14="http://schemas.microsoft.com/office/powerpoint/2010/main" val="1091699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85003"/>
                                        </p:tgtEl>
                                        <p:attrNameLst>
                                          <p:attrName>style.visibility</p:attrName>
                                        </p:attrNameLst>
                                      </p:cBhvr>
                                      <p:to>
                                        <p:strVal val="visible"/>
                                      </p:to>
                                    </p:set>
                                    <p:anim calcmode="lin" valueType="num">
                                      <p:cBhvr additive="base">
                                        <p:cTn id="7" dur="500" fill="hold"/>
                                        <p:tgtEl>
                                          <p:spTgt spid="85003"/>
                                        </p:tgtEl>
                                        <p:attrNameLst>
                                          <p:attrName>ppt_x</p:attrName>
                                        </p:attrNameLst>
                                      </p:cBhvr>
                                      <p:tavLst>
                                        <p:tav tm="0">
                                          <p:val>
                                            <p:strVal val="1+#ppt_w/2"/>
                                          </p:val>
                                        </p:tav>
                                        <p:tav tm="100000">
                                          <p:val>
                                            <p:strVal val="#ppt_x"/>
                                          </p:val>
                                        </p:tav>
                                      </p:tavLst>
                                    </p:anim>
                                    <p:anim calcmode="lin" valueType="num">
                                      <p:cBhvr additive="base">
                                        <p:cTn id="8" dur="500" fill="hold"/>
                                        <p:tgtEl>
                                          <p:spTgt spid="850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3" grpId="0" animBg="1"/>
      <p:bldP spid="7" grpId="0"/>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3" name="AutoShape 11">
            <a:hlinkClick r:id="rId3" action="ppaction://hlinksldjump" highlightClick="1"/>
          </p:cNvPr>
          <p:cNvSpPr>
            <a:spLocks noChangeArrowheads="1"/>
          </p:cNvSpPr>
          <p:nvPr/>
        </p:nvSpPr>
        <p:spPr bwMode="auto">
          <a:xfrm>
            <a:off x="8458200" y="6248400"/>
            <a:ext cx="381000" cy="381000"/>
          </a:xfrm>
          <a:prstGeom prst="actionButtonBackPrevious">
            <a:avLst/>
          </a:prstGeom>
          <a:solidFill>
            <a:srgbClr val="BEC1FE"/>
          </a:solidFill>
          <a:ln w="12700" cap="sq">
            <a:solidFill>
              <a:schemeClr val="tx1"/>
            </a:solidFill>
            <a:miter lim="800000"/>
            <a:headEnd/>
            <a:tailEnd/>
          </a:ln>
        </p:spPr>
        <p:txBody>
          <a:bodyPr wrap="none" anchor="ctr"/>
          <a:lstStyle/>
          <a:p>
            <a:pPr eaLnBrk="1" hangingPunct="1">
              <a:buFont typeface="Arial" pitchFamily="34" charset="0"/>
              <a:buNone/>
            </a:pPr>
            <a:endParaRPr lang="zh-CN" altLang="en-US"/>
          </a:p>
        </p:txBody>
      </p:sp>
      <p:sp>
        <p:nvSpPr>
          <p:cNvPr id="85004" name="Text Box 12"/>
          <p:cNvSpPr txBox="1">
            <a:spLocks noChangeArrowheads="1"/>
          </p:cNvSpPr>
          <p:nvPr/>
        </p:nvSpPr>
        <p:spPr bwMode="auto">
          <a:xfrm>
            <a:off x="3913807" y="332656"/>
            <a:ext cx="1316386" cy="769441"/>
          </a:xfrm>
          <a:prstGeom prst="rect">
            <a:avLst/>
          </a:prstGeom>
          <a:noFill/>
          <a:ln w="9525">
            <a:noFill/>
            <a:miter lim="800000"/>
            <a:headEnd/>
            <a:tailEnd/>
          </a:ln>
        </p:spPr>
        <p:txBody>
          <a:bodyPr wrap="non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
        <p:nvSpPr>
          <p:cNvPr id="2" name="文本框 1">
            <a:extLst>
              <a:ext uri="{FF2B5EF4-FFF2-40B4-BE49-F238E27FC236}">
                <a16:creationId xmlns:a16="http://schemas.microsoft.com/office/drawing/2014/main" id="{2D2BF0C6-2610-4448-8D7E-51DFA694E502}"/>
              </a:ext>
            </a:extLst>
          </p:cNvPr>
          <p:cNvSpPr txBox="1"/>
          <p:nvPr/>
        </p:nvSpPr>
        <p:spPr>
          <a:xfrm>
            <a:off x="611560" y="1412776"/>
            <a:ext cx="7992888" cy="954107"/>
          </a:xfrm>
          <a:prstGeom prst="rect">
            <a:avLst/>
          </a:prstGeom>
          <a:noFill/>
        </p:spPr>
        <p:txBody>
          <a:bodyPr wrap="square" rtlCol="0">
            <a:spAutoFit/>
          </a:bodyPr>
          <a:lstStyle/>
          <a:p>
            <a:r>
              <a:rPr lang="zh-CN" altLang="en-US" sz="2800" b="0" i="0" dirty="0">
                <a:latin typeface="+mn-ea"/>
                <a:ea typeface="+mn-ea"/>
              </a:rPr>
              <a:t>求如下无向网的最小生成树。</a:t>
            </a:r>
            <a:r>
              <a:rPr lang="en-US" altLang="zh-CN" sz="2800" b="0" i="0" dirty="0">
                <a:latin typeface="+mn-ea"/>
                <a:ea typeface="+mn-ea"/>
              </a:rPr>
              <a:t>prim</a:t>
            </a:r>
            <a:r>
              <a:rPr lang="zh-CN" altLang="en-US" sz="2800" b="0" i="0" dirty="0">
                <a:latin typeface="+mn-ea"/>
                <a:ea typeface="+mn-ea"/>
              </a:rPr>
              <a:t>算法从顶点</a:t>
            </a:r>
            <a:r>
              <a:rPr lang="en-US" altLang="zh-CN" sz="2800" b="0" i="0" dirty="0">
                <a:latin typeface="+mn-ea"/>
                <a:ea typeface="+mn-ea"/>
              </a:rPr>
              <a:t>2</a:t>
            </a:r>
            <a:r>
              <a:rPr lang="zh-CN" altLang="en-US" sz="2800" b="0" i="0" dirty="0">
                <a:latin typeface="+mn-ea"/>
                <a:ea typeface="+mn-ea"/>
              </a:rPr>
              <a:t>出发。</a:t>
            </a:r>
          </a:p>
        </p:txBody>
      </p:sp>
      <p:pic>
        <p:nvPicPr>
          <p:cNvPr id="4" name="图片 3">
            <a:extLst>
              <a:ext uri="{FF2B5EF4-FFF2-40B4-BE49-F238E27FC236}">
                <a16:creationId xmlns:a16="http://schemas.microsoft.com/office/drawing/2014/main" id="{BE9F4DD5-B033-405A-9069-A3D32B8B2DE5}"/>
              </a:ext>
            </a:extLst>
          </p:cNvPr>
          <p:cNvPicPr>
            <a:picLocks noChangeAspect="1"/>
          </p:cNvPicPr>
          <p:nvPr/>
        </p:nvPicPr>
        <p:blipFill>
          <a:blip r:embed="rId4"/>
          <a:stretch>
            <a:fillRect/>
          </a:stretch>
        </p:blipFill>
        <p:spPr>
          <a:xfrm>
            <a:off x="2915816" y="2278963"/>
            <a:ext cx="3665446" cy="2950237"/>
          </a:xfrm>
          <a:prstGeom prst="rect">
            <a:avLst/>
          </a:prstGeom>
        </p:spPr>
      </p:pic>
      <p:sp>
        <p:nvSpPr>
          <p:cNvPr id="5" name="文本框 4">
            <a:extLst>
              <a:ext uri="{FF2B5EF4-FFF2-40B4-BE49-F238E27FC236}">
                <a16:creationId xmlns:a16="http://schemas.microsoft.com/office/drawing/2014/main" id="{CB225107-909C-4AE4-A928-1F5E87A4CE61}"/>
              </a:ext>
            </a:extLst>
          </p:cNvPr>
          <p:cNvSpPr txBox="1"/>
          <p:nvPr/>
        </p:nvSpPr>
        <p:spPr>
          <a:xfrm>
            <a:off x="827584" y="5229200"/>
            <a:ext cx="7416824" cy="954107"/>
          </a:xfrm>
          <a:prstGeom prst="rect">
            <a:avLst/>
          </a:prstGeom>
          <a:noFill/>
        </p:spPr>
        <p:txBody>
          <a:bodyPr wrap="square" rtlCol="0">
            <a:spAutoFit/>
          </a:bodyPr>
          <a:lstStyle/>
          <a:p>
            <a:r>
              <a:rPr lang="zh-CN" altLang="en-US" sz="2800" i="0" dirty="0">
                <a:solidFill>
                  <a:srgbClr val="FF0000"/>
                </a:solidFill>
              </a:rPr>
              <a:t>答案在备注页。</a:t>
            </a:r>
            <a:r>
              <a:rPr lang="en-US" altLang="zh-CN" sz="2800" i="0" dirty="0">
                <a:solidFill>
                  <a:srgbClr val="FF0000"/>
                </a:solidFill>
              </a:rPr>
              <a:t>prim</a:t>
            </a:r>
            <a:r>
              <a:rPr lang="zh-CN" altLang="en-US" sz="2800" i="0" dirty="0">
                <a:solidFill>
                  <a:srgbClr val="FF0000"/>
                </a:solidFill>
              </a:rPr>
              <a:t>加点，一步一图。克算法加边，一步一图。</a:t>
            </a:r>
          </a:p>
        </p:txBody>
      </p:sp>
    </p:spTree>
    <p:extLst>
      <p:ext uri="{BB962C8B-B14F-4D97-AF65-F5344CB8AC3E}">
        <p14:creationId xmlns:p14="http://schemas.microsoft.com/office/powerpoint/2010/main" val="104547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28670" y="1071546"/>
            <a:ext cx="5715000" cy="685800"/>
          </a:xfrm>
        </p:spPr>
        <p:txBody>
          <a:bodyPr/>
          <a:lstStyle/>
          <a:p>
            <a:pPr algn="l" eaLnBrk="1" hangingPunct="1"/>
            <a:r>
              <a:rPr lang="zh-CN" altLang="en-US" sz="3200" dirty="0">
                <a:latin typeface="黑体" pitchFamily="49" charset="-122"/>
                <a:ea typeface="黑体" pitchFamily="49" charset="-122"/>
              </a:rPr>
              <a:t>四、路径(</a:t>
            </a:r>
            <a:r>
              <a:rPr lang="en-US" altLang="zh-CN" sz="3200" dirty="0">
                <a:latin typeface="黑体" pitchFamily="49" charset="-122"/>
                <a:ea typeface="黑体" pitchFamily="49" charset="-122"/>
              </a:rPr>
              <a:t>Path)</a:t>
            </a:r>
          </a:p>
        </p:txBody>
      </p:sp>
      <p:sp>
        <p:nvSpPr>
          <p:cNvPr id="13317" name="Rectangle 5"/>
          <p:cNvSpPr>
            <a:spLocks noGrp="1" noChangeArrowheads="1"/>
          </p:cNvSpPr>
          <p:nvPr>
            <p:ph type="body" idx="1"/>
          </p:nvPr>
        </p:nvSpPr>
        <p:spPr>
          <a:xfrm>
            <a:off x="452470" y="1909746"/>
            <a:ext cx="8763000" cy="4038600"/>
          </a:xfrm>
        </p:spPr>
        <p:txBody>
          <a:bodyPr/>
          <a:lstStyle/>
          <a:p>
            <a:pPr eaLnBrk="1" hangingPunct="1">
              <a:spcBef>
                <a:spcPct val="30000"/>
              </a:spcBef>
            </a:pPr>
            <a:r>
              <a:rPr lang="zh-CN" altLang="en-US" dirty="0">
                <a:latin typeface="+mn-ea"/>
                <a:sym typeface="Symbol" pitchFamily="18" charset="2"/>
              </a:rPr>
              <a:t>路径：是一个从顶点</a:t>
            </a:r>
            <a:r>
              <a:rPr lang="en-US" altLang="zh-CN" dirty="0">
                <a:latin typeface="+mn-ea"/>
                <a:sym typeface="Symbol" pitchFamily="18" charset="2"/>
              </a:rPr>
              <a:t>x</a:t>
            </a:r>
            <a:r>
              <a:rPr lang="zh-CN" altLang="en-US" dirty="0">
                <a:latin typeface="+mn-ea"/>
                <a:sym typeface="Symbol" pitchFamily="18" charset="2"/>
              </a:rPr>
              <a:t>到</a:t>
            </a:r>
            <a:r>
              <a:rPr lang="en-US" altLang="zh-CN" dirty="0">
                <a:latin typeface="+mn-ea"/>
                <a:sym typeface="Symbol" pitchFamily="18" charset="2"/>
              </a:rPr>
              <a:t>y</a:t>
            </a:r>
            <a:r>
              <a:rPr lang="zh-CN" altLang="en-US" dirty="0">
                <a:latin typeface="+mn-ea"/>
                <a:sym typeface="Symbol" pitchFamily="18" charset="2"/>
              </a:rPr>
              <a:t>的顶点序列(</a:t>
            </a:r>
            <a:r>
              <a:rPr lang="en-US" altLang="zh-CN" dirty="0">
                <a:latin typeface="+mn-ea"/>
                <a:sym typeface="Symbol" pitchFamily="18" charset="2"/>
              </a:rPr>
              <a:t>x, v</a:t>
            </a:r>
            <a:r>
              <a:rPr lang="en-US" altLang="zh-CN" baseline="-25000" dirty="0">
                <a:latin typeface="+mn-ea"/>
                <a:sym typeface="Symbol" pitchFamily="18" charset="2"/>
              </a:rPr>
              <a:t>i1</a:t>
            </a:r>
            <a:r>
              <a:rPr lang="en-US" altLang="zh-CN" dirty="0">
                <a:latin typeface="+mn-ea"/>
                <a:sym typeface="Symbol" pitchFamily="18" charset="2"/>
              </a:rPr>
              <a:t>, v</a:t>
            </a:r>
            <a:r>
              <a:rPr lang="en-US" altLang="zh-CN" baseline="-25000" dirty="0">
                <a:latin typeface="+mn-ea"/>
                <a:sym typeface="Symbol" pitchFamily="18" charset="2"/>
              </a:rPr>
              <a:t>i2</a:t>
            </a:r>
            <a:r>
              <a:rPr lang="en-US" altLang="zh-CN" dirty="0">
                <a:latin typeface="+mn-ea"/>
                <a:sym typeface="Symbol" pitchFamily="18" charset="2"/>
              </a:rPr>
              <a:t>,…, v</a:t>
            </a:r>
            <a:r>
              <a:rPr lang="en-US" altLang="zh-CN" baseline="-25000" dirty="0">
                <a:latin typeface="+mn-ea"/>
                <a:sym typeface="Symbol" pitchFamily="18" charset="2"/>
              </a:rPr>
              <a:t>in</a:t>
            </a:r>
            <a:r>
              <a:rPr lang="en-US" altLang="zh-CN" dirty="0">
                <a:latin typeface="+mn-ea"/>
                <a:sym typeface="Symbol" pitchFamily="18" charset="2"/>
              </a:rPr>
              <a:t>, y)</a:t>
            </a:r>
            <a:r>
              <a:rPr lang="zh-CN" altLang="en-US" dirty="0">
                <a:latin typeface="+mn-ea"/>
                <a:sym typeface="Symbol" pitchFamily="18" charset="2"/>
              </a:rPr>
              <a:t>。</a:t>
            </a:r>
            <a:endParaRPr lang="en-US" altLang="zh-CN" dirty="0">
              <a:latin typeface="+mn-ea"/>
              <a:sym typeface="Symbol" pitchFamily="18" charset="2"/>
            </a:endParaRPr>
          </a:p>
          <a:p>
            <a:pPr eaLnBrk="1" hangingPunct="1">
              <a:spcBef>
                <a:spcPct val="30000"/>
              </a:spcBef>
            </a:pPr>
            <a:r>
              <a:rPr lang="zh-CN" altLang="en-US" dirty="0">
                <a:latin typeface="+mn-ea"/>
                <a:sym typeface="Symbol" pitchFamily="18" charset="2"/>
              </a:rPr>
              <a:t>其中，(</a:t>
            </a:r>
            <a:r>
              <a:rPr lang="en-US" altLang="zh-CN" dirty="0">
                <a:latin typeface="+mn-ea"/>
                <a:sym typeface="Symbol" pitchFamily="18" charset="2"/>
              </a:rPr>
              <a:t>x,v</a:t>
            </a:r>
            <a:r>
              <a:rPr lang="en-US" altLang="zh-CN" baseline="-25000" dirty="0">
                <a:latin typeface="+mn-ea"/>
                <a:sym typeface="Symbol" pitchFamily="18" charset="2"/>
              </a:rPr>
              <a:t>i1</a:t>
            </a:r>
            <a:r>
              <a:rPr lang="en-US" altLang="zh-CN" dirty="0">
                <a:latin typeface="+mn-ea"/>
                <a:sym typeface="Symbol" pitchFamily="18" charset="2"/>
              </a:rPr>
              <a:t>),(v</a:t>
            </a:r>
            <a:r>
              <a:rPr lang="en-US" altLang="zh-CN" baseline="-25000" dirty="0">
                <a:latin typeface="+mn-ea"/>
                <a:sym typeface="Symbol" pitchFamily="18" charset="2"/>
              </a:rPr>
              <a:t>ij-1</a:t>
            </a:r>
            <a:r>
              <a:rPr lang="en-US" altLang="zh-CN" dirty="0">
                <a:latin typeface="+mn-ea"/>
                <a:sym typeface="Symbol" pitchFamily="18" charset="2"/>
              </a:rPr>
              <a:t>,v</a:t>
            </a:r>
            <a:r>
              <a:rPr lang="en-US" altLang="zh-CN" baseline="-25000" dirty="0">
                <a:latin typeface="+mn-ea"/>
                <a:sym typeface="Symbol" pitchFamily="18" charset="2"/>
              </a:rPr>
              <a:t>ij</a:t>
            </a:r>
            <a:r>
              <a:rPr lang="en-US" altLang="zh-CN" dirty="0">
                <a:latin typeface="+mn-ea"/>
                <a:sym typeface="Symbol" pitchFamily="18" charset="2"/>
              </a:rPr>
              <a:t>),(</a:t>
            </a:r>
            <a:r>
              <a:rPr lang="en-US" altLang="zh-CN" dirty="0" err="1">
                <a:latin typeface="+mn-ea"/>
                <a:sym typeface="Symbol" pitchFamily="18" charset="2"/>
              </a:rPr>
              <a:t>v</a:t>
            </a:r>
            <a:r>
              <a:rPr lang="en-US" altLang="zh-CN" baseline="-25000" dirty="0" err="1">
                <a:latin typeface="+mn-ea"/>
                <a:sym typeface="Symbol" pitchFamily="18" charset="2"/>
              </a:rPr>
              <a:t>in</a:t>
            </a:r>
            <a:r>
              <a:rPr lang="en-US" altLang="zh-CN" dirty="0" err="1">
                <a:latin typeface="+mn-ea"/>
                <a:sym typeface="Symbol" pitchFamily="18" charset="2"/>
              </a:rPr>
              <a:t>,y</a:t>
            </a:r>
            <a:r>
              <a:rPr lang="en-US" altLang="zh-CN" dirty="0">
                <a:latin typeface="+mn-ea"/>
                <a:sym typeface="Symbol" pitchFamily="18" charset="2"/>
              </a:rPr>
              <a:t>)</a:t>
            </a:r>
            <a:r>
              <a:rPr lang="zh-CN" altLang="en-US" dirty="0">
                <a:latin typeface="+mn-ea"/>
                <a:sym typeface="Symbol" pitchFamily="18" charset="2"/>
              </a:rPr>
              <a:t>皆属于</a:t>
            </a:r>
            <a:r>
              <a:rPr lang="en-US" altLang="zh-CN" dirty="0">
                <a:latin typeface="+mn-ea"/>
                <a:sym typeface="Symbol" pitchFamily="18" charset="2"/>
              </a:rPr>
              <a:t>E</a:t>
            </a:r>
            <a:r>
              <a:rPr lang="zh-CN" altLang="en-US" dirty="0">
                <a:latin typeface="+mn-ea"/>
                <a:sym typeface="Symbol" pitchFamily="18" charset="2"/>
              </a:rPr>
              <a:t>。</a:t>
            </a:r>
            <a:endParaRPr lang="en-US" altLang="zh-CN" dirty="0">
              <a:latin typeface="+mn-ea"/>
              <a:sym typeface="Symbol" pitchFamily="18" charset="2"/>
            </a:endParaRPr>
          </a:p>
        </p:txBody>
      </p:sp>
      <p:grpSp>
        <p:nvGrpSpPr>
          <p:cNvPr id="2" name="Group 7"/>
          <p:cNvGrpSpPr>
            <a:grpSpLocks/>
          </p:cNvGrpSpPr>
          <p:nvPr/>
        </p:nvGrpSpPr>
        <p:grpSpPr bwMode="auto">
          <a:xfrm>
            <a:off x="5786446" y="3643314"/>
            <a:ext cx="2819400" cy="2286000"/>
            <a:chOff x="0" y="0"/>
            <a:chExt cx="1776" cy="1440"/>
          </a:xfrm>
        </p:grpSpPr>
        <p:sp>
          <p:nvSpPr>
            <p:cNvPr id="13340" name="Line 8"/>
            <p:cNvSpPr>
              <a:spLocks noChangeShapeType="1"/>
            </p:cNvSpPr>
            <p:nvPr/>
          </p:nvSpPr>
          <p:spPr bwMode="auto">
            <a:xfrm flipH="1" flipV="1">
              <a:off x="977" y="180"/>
              <a:ext cx="577" cy="36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3341" name="Line 9"/>
            <p:cNvSpPr>
              <a:spLocks noChangeShapeType="1"/>
            </p:cNvSpPr>
            <p:nvPr/>
          </p:nvSpPr>
          <p:spPr bwMode="auto">
            <a:xfrm>
              <a:off x="178" y="675"/>
              <a:ext cx="222" cy="540"/>
            </a:xfrm>
            <a:prstGeom prst="line">
              <a:avLst/>
            </a:prstGeom>
            <a:noFill/>
            <a:ln w="38100">
              <a:solidFill>
                <a:schemeClr val="hlink"/>
              </a:solidFill>
              <a:round/>
              <a:headEnd/>
              <a:tailEnd type="triangle" w="med" len="med"/>
            </a:ln>
          </p:spPr>
          <p:txBody>
            <a:bodyPr wrap="none" lIns="0" rIns="0" anchor="ctr"/>
            <a:lstStyle/>
            <a:p>
              <a:endParaRPr lang="zh-CN" altLang="en-US" i="0"/>
            </a:p>
          </p:txBody>
        </p:sp>
        <p:sp>
          <p:nvSpPr>
            <p:cNvPr id="13342" name="Line 10"/>
            <p:cNvSpPr>
              <a:spLocks noChangeShapeType="1"/>
            </p:cNvSpPr>
            <p:nvPr/>
          </p:nvSpPr>
          <p:spPr bwMode="auto">
            <a:xfrm flipH="1">
              <a:off x="222" y="135"/>
              <a:ext cx="622" cy="36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3343" name="Line 11"/>
            <p:cNvSpPr>
              <a:spLocks noChangeShapeType="1"/>
            </p:cNvSpPr>
            <p:nvPr/>
          </p:nvSpPr>
          <p:spPr bwMode="auto">
            <a:xfrm flipH="1" flipV="1">
              <a:off x="932" y="180"/>
              <a:ext cx="356" cy="99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13344" name="Line 12"/>
            <p:cNvSpPr>
              <a:spLocks noChangeShapeType="1"/>
            </p:cNvSpPr>
            <p:nvPr/>
          </p:nvSpPr>
          <p:spPr bwMode="auto">
            <a:xfrm flipH="1">
              <a:off x="533" y="1305"/>
              <a:ext cx="666"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13345" name="Line 13"/>
            <p:cNvSpPr>
              <a:spLocks noChangeShapeType="1"/>
            </p:cNvSpPr>
            <p:nvPr/>
          </p:nvSpPr>
          <p:spPr bwMode="auto">
            <a:xfrm flipH="1">
              <a:off x="533" y="720"/>
              <a:ext cx="1065" cy="540"/>
            </a:xfrm>
            <a:prstGeom prst="line">
              <a:avLst/>
            </a:prstGeom>
            <a:noFill/>
            <a:ln w="38100">
              <a:solidFill>
                <a:schemeClr val="hlink"/>
              </a:solidFill>
              <a:round/>
              <a:headEnd type="triangle" w="med" len="med"/>
              <a:tailEnd/>
            </a:ln>
          </p:spPr>
          <p:txBody>
            <a:bodyPr wrap="none" lIns="0" rIns="0" anchor="ctr"/>
            <a:lstStyle/>
            <a:p>
              <a:endParaRPr lang="zh-CN" altLang="en-US" i="0"/>
            </a:p>
          </p:txBody>
        </p:sp>
        <p:sp>
          <p:nvSpPr>
            <p:cNvPr id="13346" name="Oval 14"/>
            <p:cNvSpPr>
              <a:spLocks noChangeArrowheads="1"/>
            </p:cNvSpPr>
            <p:nvPr/>
          </p:nvSpPr>
          <p:spPr bwMode="auto">
            <a:xfrm>
              <a:off x="0" y="450"/>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3347" name="Oval 15"/>
            <p:cNvSpPr>
              <a:spLocks noChangeArrowheads="1"/>
            </p:cNvSpPr>
            <p:nvPr/>
          </p:nvSpPr>
          <p:spPr bwMode="auto">
            <a:xfrm>
              <a:off x="1199"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3348" name="Oval 16"/>
            <p:cNvSpPr>
              <a:spLocks noChangeArrowheads="1"/>
            </p:cNvSpPr>
            <p:nvPr/>
          </p:nvSpPr>
          <p:spPr bwMode="auto">
            <a:xfrm>
              <a:off x="311"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3349" name="Oval 17"/>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3350" name="Oval 18"/>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nvGrpSpPr>
          <p:cNvPr id="3" name="Group 19"/>
          <p:cNvGrpSpPr>
            <a:grpSpLocks/>
          </p:cNvGrpSpPr>
          <p:nvPr/>
        </p:nvGrpSpPr>
        <p:grpSpPr bwMode="auto">
          <a:xfrm>
            <a:off x="1643042" y="3714752"/>
            <a:ext cx="2895600" cy="2286000"/>
            <a:chOff x="0" y="0"/>
            <a:chExt cx="1824" cy="1440"/>
          </a:xfrm>
        </p:grpSpPr>
        <p:sp>
          <p:nvSpPr>
            <p:cNvPr id="13323" name="Line 20"/>
            <p:cNvSpPr>
              <a:spLocks noChangeShapeType="1"/>
            </p:cNvSpPr>
            <p:nvPr/>
          </p:nvSpPr>
          <p:spPr bwMode="auto">
            <a:xfrm flipH="1">
              <a:off x="624" y="149"/>
              <a:ext cx="576" cy="0"/>
            </a:xfrm>
            <a:prstGeom prst="line">
              <a:avLst/>
            </a:prstGeom>
            <a:noFill/>
            <a:ln w="38100">
              <a:solidFill>
                <a:schemeClr val="hlink"/>
              </a:solidFill>
              <a:round/>
              <a:headEnd/>
              <a:tailEnd/>
            </a:ln>
          </p:spPr>
          <p:txBody>
            <a:bodyPr wrap="none" lIns="0" rIns="0" anchor="ctr"/>
            <a:lstStyle/>
            <a:p>
              <a:endParaRPr lang="zh-CN" altLang="en-US" i="0"/>
            </a:p>
          </p:txBody>
        </p:sp>
        <p:sp>
          <p:nvSpPr>
            <p:cNvPr id="13324" name="Line 21"/>
            <p:cNvSpPr>
              <a:spLocks noChangeShapeType="1"/>
            </p:cNvSpPr>
            <p:nvPr/>
          </p:nvSpPr>
          <p:spPr bwMode="auto">
            <a:xfrm>
              <a:off x="1296" y="245"/>
              <a:ext cx="0" cy="960"/>
            </a:xfrm>
            <a:prstGeom prst="line">
              <a:avLst/>
            </a:prstGeom>
            <a:noFill/>
            <a:ln w="38100">
              <a:solidFill>
                <a:schemeClr val="hlink"/>
              </a:solidFill>
              <a:round/>
              <a:headEnd/>
              <a:tailEnd/>
            </a:ln>
          </p:spPr>
          <p:txBody>
            <a:bodyPr wrap="none" lIns="0" rIns="0" anchor="ctr"/>
            <a:lstStyle/>
            <a:p>
              <a:endParaRPr lang="zh-CN" altLang="en-US" i="0"/>
            </a:p>
          </p:txBody>
        </p:sp>
        <p:sp>
          <p:nvSpPr>
            <p:cNvPr id="13325" name="Line 22"/>
            <p:cNvSpPr>
              <a:spLocks noChangeShapeType="1"/>
            </p:cNvSpPr>
            <p:nvPr/>
          </p:nvSpPr>
          <p:spPr bwMode="auto">
            <a:xfrm>
              <a:off x="1344" y="197"/>
              <a:ext cx="336" cy="480"/>
            </a:xfrm>
            <a:prstGeom prst="line">
              <a:avLst/>
            </a:prstGeom>
            <a:noFill/>
            <a:ln w="38100">
              <a:solidFill>
                <a:srgbClr val="009900"/>
              </a:solidFill>
              <a:round/>
              <a:headEnd/>
              <a:tailEnd/>
            </a:ln>
          </p:spPr>
          <p:txBody>
            <a:bodyPr wrap="none" lIns="0" rIns="0" anchor="ctr"/>
            <a:lstStyle/>
            <a:p>
              <a:endParaRPr lang="zh-CN" altLang="en-US" i="0"/>
            </a:p>
          </p:txBody>
        </p:sp>
        <p:sp>
          <p:nvSpPr>
            <p:cNvPr id="13326" name="Line 23"/>
            <p:cNvSpPr>
              <a:spLocks noChangeShapeType="1"/>
            </p:cNvSpPr>
            <p:nvPr/>
          </p:nvSpPr>
          <p:spPr bwMode="auto">
            <a:xfrm flipH="1">
              <a:off x="192" y="197"/>
              <a:ext cx="240" cy="432"/>
            </a:xfrm>
            <a:prstGeom prst="line">
              <a:avLst/>
            </a:prstGeom>
            <a:noFill/>
            <a:ln w="38100">
              <a:solidFill>
                <a:srgbClr val="009900"/>
              </a:solidFill>
              <a:round/>
              <a:headEnd/>
              <a:tailEnd/>
            </a:ln>
          </p:spPr>
          <p:txBody>
            <a:bodyPr wrap="none" lIns="0" rIns="0" anchor="ctr"/>
            <a:lstStyle/>
            <a:p>
              <a:endParaRPr lang="zh-CN" altLang="en-US" i="0"/>
            </a:p>
          </p:txBody>
        </p:sp>
        <p:sp>
          <p:nvSpPr>
            <p:cNvPr id="13327" name="Line 24"/>
            <p:cNvSpPr>
              <a:spLocks noChangeShapeType="1"/>
            </p:cNvSpPr>
            <p:nvPr/>
          </p:nvSpPr>
          <p:spPr bwMode="auto">
            <a:xfrm flipH="1" flipV="1">
              <a:off x="480" y="245"/>
              <a:ext cx="0" cy="1008"/>
            </a:xfrm>
            <a:prstGeom prst="line">
              <a:avLst/>
            </a:prstGeom>
            <a:noFill/>
            <a:ln w="38100">
              <a:solidFill>
                <a:srgbClr val="009900"/>
              </a:solidFill>
              <a:round/>
              <a:headEnd/>
              <a:tailEnd/>
            </a:ln>
          </p:spPr>
          <p:txBody>
            <a:bodyPr wrap="none" lIns="0" rIns="0" anchor="ctr"/>
            <a:lstStyle/>
            <a:p>
              <a:endParaRPr lang="zh-CN" altLang="en-US" i="0"/>
            </a:p>
          </p:txBody>
        </p:sp>
        <p:sp>
          <p:nvSpPr>
            <p:cNvPr id="13328" name="Line 25"/>
            <p:cNvSpPr>
              <a:spLocks noChangeShapeType="1"/>
            </p:cNvSpPr>
            <p:nvPr/>
          </p:nvSpPr>
          <p:spPr bwMode="auto">
            <a:xfrm flipH="1" flipV="1">
              <a:off x="528" y="197"/>
              <a:ext cx="1104" cy="576"/>
            </a:xfrm>
            <a:prstGeom prst="line">
              <a:avLst/>
            </a:prstGeom>
            <a:noFill/>
            <a:ln w="38100">
              <a:solidFill>
                <a:srgbClr val="009900"/>
              </a:solidFill>
              <a:round/>
              <a:headEnd/>
              <a:tailEnd/>
            </a:ln>
          </p:spPr>
          <p:txBody>
            <a:bodyPr wrap="none" lIns="0" rIns="0" anchor="ctr"/>
            <a:lstStyle/>
            <a:p>
              <a:endParaRPr lang="zh-CN" altLang="en-US" i="0"/>
            </a:p>
          </p:txBody>
        </p:sp>
        <p:sp>
          <p:nvSpPr>
            <p:cNvPr id="13329" name="Line 26"/>
            <p:cNvSpPr>
              <a:spLocks noChangeShapeType="1"/>
            </p:cNvSpPr>
            <p:nvPr/>
          </p:nvSpPr>
          <p:spPr bwMode="auto">
            <a:xfrm flipH="1" flipV="1">
              <a:off x="144" y="821"/>
              <a:ext cx="288" cy="432"/>
            </a:xfrm>
            <a:prstGeom prst="line">
              <a:avLst/>
            </a:prstGeom>
            <a:noFill/>
            <a:ln w="38100">
              <a:solidFill>
                <a:srgbClr val="009900"/>
              </a:solidFill>
              <a:round/>
              <a:headEnd/>
              <a:tailEnd/>
            </a:ln>
          </p:spPr>
          <p:txBody>
            <a:bodyPr wrap="none" lIns="0" rIns="0" anchor="ctr"/>
            <a:lstStyle/>
            <a:p>
              <a:endParaRPr lang="zh-CN" altLang="en-US" i="0"/>
            </a:p>
          </p:txBody>
        </p:sp>
        <p:sp>
          <p:nvSpPr>
            <p:cNvPr id="13330" name="Line 27"/>
            <p:cNvSpPr>
              <a:spLocks noChangeShapeType="1"/>
            </p:cNvSpPr>
            <p:nvPr/>
          </p:nvSpPr>
          <p:spPr bwMode="auto">
            <a:xfrm flipH="1">
              <a:off x="528" y="1301"/>
              <a:ext cx="720" cy="0"/>
            </a:xfrm>
            <a:prstGeom prst="line">
              <a:avLst/>
            </a:prstGeom>
            <a:noFill/>
            <a:ln w="38100">
              <a:solidFill>
                <a:schemeClr val="hlink"/>
              </a:solidFill>
              <a:round/>
              <a:headEnd/>
              <a:tailEnd/>
            </a:ln>
          </p:spPr>
          <p:txBody>
            <a:bodyPr wrap="none" lIns="0" rIns="0" anchor="ctr"/>
            <a:lstStyle/>
            <a:p>
              <a:endParaRPr lang="zh-CN" altLang="en-US" i="0"/>
            </a:p>
          </p:txBody>
        </p:sp>
        <p:sp>
          <p:nvSpPr>
            <p:cNvPr id="13331" name="Line 28"/>
            <p:cNvSpPr>
              <a:spLocks noChangeShapeType="1"/>
            </p:cNvSpPr>
            <p:nvPr/>
          </p:nvSpPr>
          <p:spPr bwMode="auto">
            <a:xfrm flipH="1">
              <a:off x="576" y="773"/>
              <a:ext cx="1056" cy="480"/>
            </a:xfrm>
            <a:prstGeom prst="line">
              <a:avLst/>
            </a:prstGeom>
            <a:noFill/>
            <a:ln w="38100">
              <a:solidFill>
                <a:srgbClr val="009900"/>
              </a:solidFill>
              <a:round/>
              <a:headEnd/>
              <a:tailEnd/>
            </a:ln>
          </p:spPr>
          <p:txBody>
            <a:bodyPr wrap="none" lIns="0" rIns="0" anchor="ctr"/>
            <a:lstStyle/>
            <a:p>
              <a:endParaRPr lang="zh-CN" altLang="en-US" i="0"/>
            </a:p>
          </p:txBody>
        </p:sp>
        <p:sp>
          <p:nvSpPr>
            <p:cNvPr id="13332" name="Line 29"/>
            <p:cNvSpPr>
              <a:spLocks noChangeShapeType="1"/>
            </p:cNvSpPr>
            <p:nvPr/>
          </p:nvSpPr>
          <p:spPr bwMode="auto">
            <a:xfrm flipH="1">
              <a:off x="1344" y="821"/>
              <a:ext cx="336" cy="480"/>
            </a:xfrm>
            <a:prstGeom prst="line">
              <a:avLst/>
            </a:prstGeom>
            <a:noFill/>
            <a:ln w="38100">
              <a:solidFill>
                <a:srgbClr val="009900"/>
              </a:solidFill>
              <a:round/>
              <a:headEnd/>
              <a:tailEnd/>
            </a:ln>
          </p:spPr>
          <p:txBody>
            <a:bodyPr wrap="none" lIns="0" rIns="0" anchor="ctr"/>
            <a:lstStyle/>
            <a:p>
              <a:endParaRPr lang="zh-CN" altLang="en-US" i="0"/>
            </a:p>
          </p:txBody>
        </p:sp>
        <p:grpSp>
          <p:nvGrpSpPr>
            <p:cNvPr id="4" name="Group 30"/>
            <p:cNvGrpSpPr>
              <a:grpSpLocks/>
            </p:cNvGrpSpPr>
            <p:nvPr/>
          </p:nvGrpSpPr>
          <p:grpSpPr bwMode="auto">
            <a:xfrm>
              <a:off x="0" y="0"/>
              <a:ext cx="1824" cy="1440"/>
              <a:chOff x="0" y="0"/>
              <a:chExt cx="1824" cy="1440"/>
            </a:xfrm>
          </p:grpSpPr>
          <p:sp>
            <p:nvSpPr>
              <p:cNvPr id="13334" name="Oval 31"/>
              <p:cNvSpPr>
                <a:spLocks noChangeArrowheads="1"/>
              </p:cNvSpPr>
              <p:nvPr/>
            </p:nvSpPr>
            <p:spPr bwMode="auto">
              <a:xfrm>
                <a:off x="336" y="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13335" name="Oval 32"/>
              <p:cNvSpPr>
                <a:spLocks noChangeArrowheads="1"/>
              </p:cNvSpPr>
              <p:nvPr/>
            </p:nvSpPr>
            <p:spPr bwMode="auto">
              <a:xfrm>
                <a:off x="336" y="1169"/>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13336" name="Oval 33"/>
              <p:cNvSpPr>
                <a:spLocks noChangeArrowheads="1"/>
              </p:cNvSpPr>
              <p:nvPr/>
            </p:nvSpPr>
            <p:spPr bwMode="auto">
              <a:xfrm>
                <a:off x="0" y="576"/>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13337" name="Oval 34"/>
              <p:cNvSpPr>
                <a:spLocks noChangeArrowheads="1"/>
              </p:cNvSpPr>
              <p:nvPr/>
            </p:nvSpPr>
            <p:spPr bwMode="auto">
              <a:xfrm>
                <a:off x="1536" y="624"/>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5</a:t>
                </a:r>
              </a:p>
            </p:txBody>
          </p:sp>
          <p:sp>
            <p:nvSpPr>
              <p:cNvPr id="13338" name="Oval 35"/>
              <p:cNvSpPr>
                <a:spLocks noChangeArrowheads="1"/>
              </p:cNvSpPr>
              <p:nvPr/>
            </p:nvSpPr>
            <p:spPr bwMode="auto">
              <a:xfrm>
                <a:off x="1152" y="117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13339" name="Oval 36"/>
              <p:cNvSpPr>
                <a:spLocks noChangeArrowheads="1"/>
              </p:cNvSpPr>
              <p:nvPr/>
            </p:nvSpPr>
            <p:spPr bwMode="auto">
              <a:xfrm>
                <a:off x="1152"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sp>
        <p:nvSpPr>
          <p:cNvPr id="13321" name="Text Box 37"/>
          <p:cNvSpPr txBox="1">
            <a:spLocks noChangeArrowheads="1"/>
          </p:cNvSpPr>
          <p:nvPr/>
        </p:nvSpPr>
        <p:spPr bwMode="auto">
          <a:xfrm>
            <a:off x="1428728" y="6215082"/>
            <a:ext cx="3214710"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FF0000"/>
                </a:solidFill>
              </a:rPr>
              <a:t>1到3有路径(1,0,4,3)</a:t>
            </a:r>
          </a:p>
        </p:txBody>
      </p:sp>
      <p:sp>
        <p:nvSpPr>
          <p:cNvPr id="13322" name="Text Box 38"/>
          <p:cNvSpPr txBox="1">
            <a:spLocks noChangeArrowheads="1"/>
          </p:cNvSpPr>
          <p:nvPr/>
        </p:nvSpPr>
        <p:spPr bwMode="auto">
          <a:xfrm>
            <a:off x="5715008" y="6143644"/>
            <a:ext cx="3286148" cy="523220"/>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i="0" dirty="0">
                <a:solidFill>
                  <a:srgbClr val="FF0000"/>
                </a:solidFill>
              </a:rPr>
              <a:t>1到4有路径(1,2,4)</a:t>
            </a:r>
          </a:p>
        </p:txBody>
      </p:sp>
      <p:sp>
        <p:nvSpPr>
          <p:cNvPr id="39"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第一节　图的定义与术语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p:bldP spid="13322" grpId="0"/>
    </p:bld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800" b="1" i="0" u="none" strike="noStrike" cap="none" normalizeH="0" baseline="0" dirty="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第五章演示文稿</Template>
  <TotalTime>18823</TotalTime>
  <Words>6655</Words>
  <Application>Microsoft Office PowerPoint</Application>
  <PresentationFormat>全屏显示(4:3)</PresentationFormat>
  <Paragraphs>1660</Paragraphs>
  <Slides>89</Slides>
  <Notes>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89</vt:i4>
      </vt:variant>
    </vt:vector>
  </HeadingPairs>
  <TitlesOfParts>
    <vt:vector size="103" baseType="lpstr">
      <vt:lpstr>黑体</vt:lpstr>
      <vt:lpstr>华文行楷</vt:lpstr>
      <vt:lpstr>楷体_GB2312</vt:lpstr>
      <vt:lpstr>宋体</vt:lpstr>
      <vt:lpstr>Arial</vt:lpstr>
      <vt:lpstr>Calibri</vt:lpstr>
      <vt:lpstr>Cambria Math</vt:lpstr>
      <vt:lpstr>Tahoma</vt:lpstr>
      <vt:lpstr>Times New Roman</vt:lpstr>
      <vt:lpstr>Verdana</vt:lpstr>
      <vt:lpstr>Wingdings</vt:lpstr>
      <vt:lpstr>1_Profile</vt:lpstr>
      <vt:lpstr>Microsoft Visio 2003-2010 绘图</vt:lpstr>
      <vt:lpstr>Visio</vt:lpstr>
      <vt:lpstr>数据结构 </vt:lpstr>
      <vt:lpstr>一、图的定义(Graph)</vt:lpstr>
      <vt:lpstr>二、无向图(Undigraph)</vt:lpstr>
      <vt:lpstr>二、无向图(完全图)</vt:lpstr>
      <vt:lpstr>二、无向图</vt:lpstr>
      <vt:lpstr>三、有向图(Digraph)</vt:lpstr>
      <vt:lpstr>三、有向图(完全图)</vt:lpstr>
      <vt:lpstr>三、有向图</vt:lpstr>
      <vt:lpstr>四、路径(Path)</vt:lpstr>
      <vt:lpstr>五、回路</vt:lpstr>
      <vt:lpstr>六、连通</vt:lpstr>
      <vt:lpstr>七、子图</vt:lpstr>
      <vt:lpstr>八、生成树</vt:lpstr>
      <vt:lpstr>图结点的邻接关系，事物的普遍联系性。 5G开启万物互联时代。</vt:lpstr>
      <vt:lpstr>一、邻接矩阵(Adjacency Matrix)</vt:lpstr>
      <vt:lpstr>一、邻接矩阵</vt:lpstr>
      <vt:lpstr>PowerPoint 演示文稿</vt:lpstr>
      <vt:lpstr>PowerPoint 演示文稿</vt:lpstr>
      <vt:lpstr>一、邻接矩阵(性质)</vt:lpstr>
      <vt:lpstr>一、邻接矩阵(网络)</vt:lpstr>
      <vt:lpstr>一、邻接矩阵(网络)</vt:lpstr>
      <vt:lpstr>图的邻接矩阵存储</vt:lpstr>
      <vt:lpstr>二、邻接表(Adjacency List)</vt:lpstr>
      <vt:lpstr>二、邻接表(无向图)</vt:lpstr>
      <vt:lpstr>PowerPoint 演示文稿</vt:lpstr>
      <vt:lpstr>二、邻接表(有向图)</vt:lpstr>
      <vt:lpstr>PowerPoint 演示文稿</vt:lpstr>
      <vt:lpstr>二、邻接表(网络)</vt:lpstr>
      <vt:lpstr>二、邻接表(结点结构)</vt:lpstr>
      <vt:lpstr>PowerPoint 演示文稿</vt:lpstr>
      <vt:lpstr>PowerPoint 演示文稿</vt:lpstr>
      <vt:lpstr>PowerPoint 演示文稿</vt:lpstr>
      <vt:lpstr>二、邻接表(性质)</vt:lpstr>
      <vt:lpstr>二、邻接表(有向图的逆邻接表)</vt:lpstr>
      <vt:lpstr>PowerPoint 演示文稿</vt:lpstr>
      <vt:lpstr>三、十字链表(Orthogonal List)(跳过）</vt:lpstr>
      <vt:lpstr>三、十字链表(结点结构)</vt:lpstr>
      <vt:lpstr>三、十字链表(结点结构)</vt:lpstr>
      <vt:lpstr>三、十字链表(举例)</vt:lpstr>
      <vt:lpstr>四、邻接多重表(Adjacency Multilist)(跳过）</vt:lpstr>
      <vt:lpstr>四、邻接多重表(结点结构)</vt:lpstr>
      <vt:lpstr>四、邻接多重表(举例)</vt:lpstr>
      <vt:lpstr>一、图的遍历</vt:lpstr>
      <vt:lpstr>二、深度优先搜索(DFS)</vt:lpstr>
      <vt:lpstr>二、深度优先搜索(DFS算法)</vt:lpstr>
      <vt:lpstr>PowerPoint 演示文稿</vt:lpstr>
      <vt:lpstr>二、深度优先搜索(举例)</vt:lpstr>
      <vt:lpstr>二、深度优先搜索(举例)</vt:lpstr>
      <vt:lpstr>三、广度优先搜索(BFS)</vt:lpstr>
      <vt:lpstr>三、广度优先搜索(BFS算法)</vt:lpstr>
      <vt:lpstr>三、广度优先搜索(举例)</vt:lpstr>
      <vt:lpstr>PowerPoint 演示文稿</vt:lpstr>
      <vt:lpstr>PowerPoint 演示文稿</vt:lpstr>
      <vt:lpstr>PowerPoint 演示文稿</vt:lpstr>
      <vt:lpstr>PowerPoint 演示文稿</vt:lpstr>
      <vt:lpstr>PowerPoint 演示文稿</vt:lpstr>
      <vt:lpstr>PowerPoint 演示文稿</vt:lpstr>
      <vt:lpstr>图的遍历时间复杂度</vt:lpstr>
      <vt:lpstr>假设无向网G的邻接表表示如下图,写出从V1出发的深度、广度优先遍历结果。</vt:lpstr>
      <vt:lpstr>假设用邻接表存储，下图中边上序号表示边 输入顺序(链表头插入)，画出该图邻接表，写出从V1出发的深度优先顺序和广度优先顺序。</vt:lpstr>
      <vt:lpstr>一、无向图的连通性</vt:lpstr>
      <vt:lpstr>二、无向图的连通分量</vt:lpstr>
      <vt:lpstr>二、无向图的生成树</vt:lpstr>
      <vt:lpstr>三、最小生成树</vt:lpstr>
      <vt:lpstr>三、最小生成树(准则)</vt:lpstr>
      <vt:lpstr>四、普里姆(Prim)算法生成最小生成树</vt:lpstr>
      <vt:lpstr>PowerPoint 演示文稿</vt:lpstr>
      <vt:lpstr>四、普里姆(Prim)算法举例</vt:lpstr>
      <vt:lpstr>PowerPoint 演示文稿</vt:lpstr>
      <vt:lpstr>用Prim算法求下图的最小生成树，给出从V1出发的树生成过程。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五、克鲁斯卡尔(Kruskal)算法生成最小生成树</vt:lpstr>
      <vt:lpstr>五、克鲁斯卡尔(Kruskal)算法举例</vt:lpstr>
      <vt:lpstr>用Kruskal算法求下图的最小生成树，给出生成过程。</vt:lpstr>
      <vt:lpstr>PowerPoint 演示文稿</vt:lpstr>
      <vt:lpstr>五、克鲁斯卡尔(Kruskal)算法</vt:lpstr>
      <vt:lpstr>PowerPoint 演示文稿</vt:lpstr>
      <vt:lpstr>PowerPoint 演示文稿</vt:lpstr>
      <vt:lpstr>PowerPoint 演示文稿</vt:lpstr>
      <vt:lpstr>PowerPoint 演示文稿</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Dell</cp:lastModifiedBy>
  <cp:revision>1485</cp:revision>
  <cp:lastPrinted>2019-12-25T01:12:26Z</cp:lastPrinted>
  <dcterms:created xsi:type="dcterms:W3CDTF">2002-01-07T04:58:02Z</dcterms:created>
  <dcterms:modified xsi:type="dcterms:W3CDTF">2022-10-04T04:04:56Z</dcterms:modified>
</cp:coreProperties>
</file>