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86"/>
  </p:notesMasterIdLst>
  <p:handoutMasterIdLst>
    <p:handoutMasterId r:id="rId87"/>
  </p:handoutMasterIdLst>
  <p:sldIdLst>
    <p:sldId id="408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83" r:id="rId15"/>
    <p:sldId id="422" r:id="rId16"/>
    <p:sldId id="423" r:id="rId17"/>
    <p:sldId id="468" r:id="rId18"/>
    <p:sldId id="429" r:id="rId19"/>
    <p:sldId id="484" r:id="rId20"/>
    <p:sldId id="485" r:id="rId21"/>
    <p:sldId id="486" r:id="rId22"/>
    <p:sldId id="487" r:id="rId23"/>
    <p:sldId id="488" r:id="rId24"/>
    <p:sldId id="430" r:id="rId25"/>
    <p:sldId id="424" r:id="rId26"/>
    <p:sldId id="425" r:id="rId27"/>
    <p:sldId id="469" r:id="rId28"/>
    <p:sldId id="426" r:id="rId29"/>
    <p:sldId id="427" r:id="rId30"/>
    <p:sldId id="428" r:id="rId31"/>
    <p:sldId id="470" r:id="rId32"/>
    <p:sldId id="472" r:id="rId33"/>
    <p:sldId id="489" r:id="rId34"/>
    <p:sldId id="494" r:id="rId35"/>
    <p:sldId id="495" r:id="rId36"/>
    <p:sldId id="475" r:id="rId37"/>
    <p:sldId id="476" r:id="rId38"/>
    <p:sldId id="496" r:id="rId39"/>
    <p:sldId id="431" r:id="rId40"/>
    <p:sldId id="498" r:id="rId41"/>
    <p:sldId id="497" r:id="rId42"/>
    <p:sldId id="499" r:id="rId43"/>
    <p:sldId id="432" r:id="rId44"/>
    <p:sldId id="433" r:id="rId45"/>
    <p:sldId id="434" r:id="rId46"/>
    <p:sldId id="435" r:id="rId47"/>
    <p:sldId id="436" r:id="rId48"/>
    <p:sldId id="437" r:id="rId49"/>
    <p:sldId id="438" r:id="rId50"/>
    <p:sldId id="439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9" r:id="rId60"/>
    <p:sldId id="450" r:id="rId61"/>
    <p:sldId id="451" r:id="rId62"/>
    <p:sldId id="452" r:id="rId63"/>
    <p:sldId id="454" r:id="rId64"/>
    <p:sldId id="455" r:id="rId65"/>
    <p:sldId id="456" r:id="rId66"/>
    <p:sldId id="457" r:id="rId67"/>
    <p:sldId id="458" r:id="rId68"/>
    <p:sldId id="459" r:id="rId69"/>
    <p:sldId id="460" r:id="rId70"/>
    <p:sldId id="461" r:id="rId71"/>
    <p:sldId id="462" r:id="rId72"/>
    <p:sldId id="463" r:id="rId73"/>
    <p:sldId id="464" r:id="rId74"/>
    <p:sldId id="465" r:id="rId75"/>
    <p:sldId id="466" r:id="rId76"/>
    <p:sldId id="467" r:id="rId77"/>
    <p:sldId id="477" r:id="rId78"/>
    <p:sldId id="478" r:id="rId79"/>
    <p:sldId id="479" r:id="rId80"/>
    <p:sldId id="480" r:id="rId81"/>
    <p:sldId id="481" r:id="rId82"/>
    <p:sldId id="482" r:id="rId83"/>
    <p:sldId id="500" r:id="rId84"/>
    <p:sldId id="501" r:id="rId85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F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6577" autoAdjust="0"/>
  </p:normalViewPr>
  <p:slideViewPr>
    <p:cSldViewPr>
      <p:cViewPr varScale="1">
        <p:scale>
          <a:sx n="57" d="100"/>
          <a:sy n="57" d="100"/>
        </p:scale>
        <p:origin x="154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2022/10/5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2022/10/5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267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7127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2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965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26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6956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158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064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837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602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928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红色矩阵为结果阵。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76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对有向图进行</a:t>
            </a:r>
            <a:r>
              <a:rPr lang="en-US" altLang="zh-CN" dirty="0"/>
              <a:t>n</a:t>
            </a:r>
            <a:r>
              <a:rPr lang="zh-CN" altLang="en-US" dirty="0"/>
              <a:t>次深度优先搜索，就可以确定图中有</a:t>
            </a:r>
            <a:r>
              <a:rPr lang="en-US" altLang="zh-CN" dirty="0"/>
              <a:t>n</a:t>
            </a:r>
            <a:r>
              <a:rPr lang="zh-CN" altLang="en-US" dirty="0"/>
              <a:t>个强连通分量。错</a:t>
            </a:r>
            <a:endParaRPr lang="en-US" altLang="zh-CN" dirty="0"/>
          </a:p>
          <a:p>
            <a:r>
              <a:rPr lang="zh-CN" altLang="en-US" dirty="0"/>
              <a:t>一个深度优先搜索遍历能访问到一个连通分量上的全部顶点。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C2CDDC2-A1B3-4B68-9C75-724F08E32A57}" type="slidenum">
              <a:rPr lang="zh-CN" altLang="en-US"/>
              <a:pPr/>
              <a:t>48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552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画</a:t>
            </a:r>
            <a:r>
              <a:rPr lang="en-US" altLang="zh-CN"/>
              <a:t>AOE</a:t>
            </a:r>
            <a:r>
              <a:rPr lang="zh-CN" altLang="en-US"/>
              <a:t>网。</a:t>
            </a:r>
            <a:endParaRPr lang="en-US" altLang="zh-CN"/>
          </a:p>
          <a:p>
            <a:r>
              <a:rPr lang="en-US" altLang="zh-CN"/>
              <a:t>(1)</a:t>
            </a:r>
            <a:r>
              <a:rPr lang="zh-CN" altLang="en-US"/>
              <a:t>能否顺利进行，用拓扑排序判断有向无环图。</a:t>
            </a:r>
            <a:endParaRPr lang="en-US" altLang="zh-CN"/>
          </a:p>
          <a:p>
            <a:r>
              <a:rPr lang="en-US" altLang="zh-CN"/>
              <a:t>(2)</a:t>
            </a:r>
            <a:r>
              <a:rPr lang="zh-CN" altLang="en-US"/>
              <a:t>时间，及工序缩短，关键路径求解。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76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8287FD4-FBD4-4EB7-ADE4-4B0B36B93EE0}" type="slidenum">
              <a:rPr lang="zh-CN" altLang="en-US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950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r>
              <a:rPr lang="en-US" altLang="zh-CN"/>
              <a:t>‹#›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9DE14EB-232E-4876-B819-F86A70F9783D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F6544320-5421-4125-82E2-BAB91CBB08C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458933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  <p:sldLayoutId id="2147483916" r:id="rId13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0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第七章 图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FB9E9D-B4A0-4754-82A5-D6F3B5F5C04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1933575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14339" name="Picture 2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85938"/>
            <a:ext cx="2790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4857750" y="1857375"/>
            <a:ext cx="3071813" cy="2571750"/>
            <a:chOff x="6429388" y="142852"/>
            <a:chExt cx="3071834" cy="2571138"/>
          </a:xfrm>
        </p:grpSpPr>
        <p:grpSp>
          <p:nvGrpSpPr>
            <p:cNvPr id="3" name="Group 61"/>
            <p:cNvGrpSpPr>
              <a:grpSpLocks/>
            </p:cNvGrpSpPr>
            <p:nvPr/>
          </p:nvGrpSpPr>
          <p:grpSpPr bwMode="auto">
            <a:xfrm>
              <a:off x="6675120" y="304800"/>
              <a:ext cx="2326005" cy="2409190"/>
              <a:chOff x="-13" y="0"/>
              <a:chExt cx="3663" cy="3794"/>
            </a:xfrm>
          </p:grpSpPr>
          <p:sp>
            <p:nvSpPr>
              <p:cNvPr id="14350" name="未知"/>
              <p:cNvSpPr>
                <a:spLocks/>
              </p:cNvSpPr>
              <p:nvPr/>
            </p:nvSpPr>
            <p:spPr bwMode="auto">
              <a:xfrm>
                <a:off x="90" y="0"/>
                <a:ext cx="443" cy="475"/>
              </a:xfrm>
              <a:custGeom>
                <a:avLst/>
                <a:gdLst>
                  <a:gd name="T0" fmla="*/ 3240229 w 216"/>
                  <a:gd name="T1" fmla="*/ 559741153 h 227"/>
                  <a:gd name="T2" fmla="*/ 17640192 w 216"/>
                  <a:gd name="T3" fmla="*/ 431963359 h 227"/>
                  <a:gd name="T4" fmla="*/ 46641729 w 216"/>
                  <a:gd name="T5" fmla="*/ 318314144 h 227"/>
                  <a:gd name="T6" fmla="*/ 84375203 w 216"/>
                  <a:gd name="T7" fmla="*/ 227932445 h 227"/>
                  <a:gd name="T8" fmla="*/ 138480098 w 216"/>
                  <a:gd name="T9" fmla="*/ 139722493 h 227"/>
                  <a:gd name="T10" fmla="*/ 199629625 w 216"/>
                  <a:gd name="T11" fmla="*/ 69278727 h 227"/>
                  <a:gd name="T12" fmla="*/ 267147653 w 216"/>
                  <a:gd name="T13" fmla="*/ 26073254 h 227"/>
                  <a:gd name="T14" fmla="*/ 345025250 w 216"/>
                  <a:gd name="T15" fmla="*/ 4849290 h 227"/>
                  <a:gd name="T16" fmla="*/ 419223425 w 216"/>
                  <a:gd name="T17" fmla="*/ 4849290 h 227"/>
                  <a:gd name="T18" fmla="*/ 498025336 w 216"/>
                  <a:gd name="T19" fmla="*/ 26073254 h 227"/>
                  <a:gd name="T20" fmla="*/ 565530112 w 216"/>
                  <a:gd name="T21" fmla="*/ 69278727 h 227"/>
                  <a:gd name="T22" fmla="*/ 625689234 w 216"/>
                  <a:gd name="T23" fmla="*/ 139722493 h 227"/>
                  <a:gd name="T24" fmla="*/ 679668055 w 216"/>
                  <a:gd name="T25" fmla="*/ 227932445 h 227"/>
                  <a:gd name="T26" fmla="*/ 717712575 w 216"/>
                  <a:gd name="T27" fmla="*/ 318314144 h 227"/>
                  <a:gd name="T28" fmla="*/ 753892363 w 216"/>
                  <a:gd name="T29" fmla="*/ 431963359 h 227"/>
                  <a:gd name="T30" fmla="*/ 768364923 w 216"/>
                  <a:gd name="T31" fmla="*/ 559741153 h 227"/>
                  <a:gd name="T32" fmla="*/ 768364923 w 216"/>
                  <a:gd name="T33" fmla="*/ 611789234 h 227"/>
                  <a:gd name="T34" fmla="*/ 760897017 w 216"/>
                  <a:gd name="T35" fmla="*/ 737559701 h 227"/>
                  <a:gd name="T36" fmla="*/ 740838697 w 216"/>
                  <a:gd name="T37" fmla="*/ 857787430 h 227"/>
                  <a:gd name="T38" fmla="*/ 700842729 w 216"/>
                  <a:gd name="T39" fmla="*/ 958434412 h 227"/>
                  <a:gd name="T40" fmla="*/ 656926404 w 216"/>
                  <a:gd name="T41" fmla="*/ 1052525427 h 227"/>
                  <a:gd name="T42" fmla="*/ 598538309 w 216"/>
                  <a:gd name="T43" fmla="*/ 1126388021 h 227"/>
                  <a:gd name="T44" fmla="*/ 531035388 w 216"/>
                  <a:gd name="T45" fmla="*/ 1185978067 h 227"/>
                  <a:gd name="T46" fmla="*/ 459209920 w 216"/>
                  <a:gd name="T47" fmla="*/ 1214510475 h 227"/>
                  <a:gd name="T48" fmla="*/ 384634143 w 216"/>
                  <a:gd name="T49" fmla="*/ 1230410188 h 227"/>
                  <a:gd name="T50" fmla="*/ 305076466 w 216"/>
                  <a:gd name="T51" fmla="*/ 1214510475 h 227"/>
                  <a:gd name="T52" fmla="*/ 234138249 w 216"/>
                  <a:gd name="T53" fmla="*/ 1185978067 h 227"/>
                  <a:gd name="T54" fmla="*/ 166617470 w 216"/>
                  <a:gd name="T55" fmla="*/ 1126388021 h 227"/>
                  <a:gd name="T56" fmla="*/ 114162216 w 216"/>
                  <a:gd name="T57" fmla="*/ 1052525427 h 227"/>
                  <a:gd name="T58" fmla="*/ 64248977 w 216"/>
                  <a:gd name="T59" fmla="*/ 958434412 h 227"/>
                  <a:gd name="T60" fmla="*/ 27952822 w 216"/>
                  <a:gd name="T61" fmla="*/ 857787430 h 227"/>
                  <a:gd name="T62" fmla="*/ 6645470 w 216"/>
                  <a:gd name="T63" fmla="*/ 737559701 h 227"/>
                  <a:gd name="T64" fmla="*/ 0 w 216"/>
                  <a:gd name="T65" fmla="*/ 611789234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9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8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1" name="未知"/>
              <p:cNvSpPr>
                <a:spLocks/>
              </p:cNvSpPr>
              <p:nvPr/>
            </p:nvSpPr>
            <p:spPr bwMode="auto">
              <a:xfrm>
                <a:off x="90" y="0"/>
                <a:ext cx="443" cy="475"/>
              </a:xfrm>
              <a:custGeom>
                <a:avLst/>
                <a:gdLst>
                  <a:gd name="T0" fmla="*/ 3240229 w 216"/>
                  <a:gd name="T1" fmla="*/ 559741153 h 227"/>
                  <a:gd name="T2" fmla="*/ 17640192 w 216"/>
                  <a:gd name="T3" fmla="*/ 431963359 h 227"/>
                  <a:gd name="T4" fmla="*/ 46641729 w 216"/>
                  <a:gd name="T5" fmla="*/ 318314144 h 227"/>
                  <a:gd name="T6" fmla="*/ 84375203 w 216"/>
                  <a:gd name="T7" fmla="*/ 227932445 h 227"/>
                  <a:gd name="T8" fmla="*/ 138480098 w 216"/>
                  <a:gd name="T9" fmla="*/ 139722493 h 227"/>
                  <a:gd name="T10" fmla="*/ 199629625 w 216"/>
                  <a:gd name="T11" fmla="*/ 69278727 h 227"/>
                  <a:gd name="T12" fmla="*/ 267147653 w 216"/>
                  <a:gd name="T13" fmla="*/ 26073254 h 227"/>
                  <a:gd name="T14" fmla="*/ 345025250 w 216"/>
                  <a:gd name="T15" fmla="*/ 4849290 h 227"/>
                  <a:gd name="T16" fmla="*/ 419223425 w 216"/>
                  <a:gd name="T17" fmla="*/ 4849290 h 227"/>
                  <a:gd name="T18" fmla="*/ 498025336 w 216"/>
                  <a:gd name="T19" fmla="*/ 26073254 h 227"/>
                  <a:gd name="T20" fmla="*/ 565530112 w 216"/>
                  <a:gd name="T21" fmla="*/ 69278727 h 227"/>
                  <a:gd name="T22" fmla="*/ 625689234 w 216"/>
                  <a:gd name="T23" fmla="*/ 139722493 h 227"/>
                  <a:gd name="T24" fmla="*/ 679668055 w 216"/>
                  <a:gd name="T25" fmla="*/ 227932445 h 227"/>
                  <a:gd name="T26" fmla="*/ 717712575 w 216"/>
                  <a:gd name="T27" fmla="*/ 318314144 h 227"/>
                  <a:gd name="T28" fmla="*/ 753892363 w 216"/>
                  <a:gd name="T29" fmla="*/ 431963359 h 227"/>
                  <a:gd name="T30" fmla="*/ 768364923 w 216"/>
                  <a:gd name="T31" fmla="*/ 559741153 h 227"/>
                  <a:gd name="T32" fmla="*/ 768364923 w 216"/>
                  <a:gd name="T33" fmla="*/ 611789234 h 227"/>
                  <a:gd name="T34" fmla="*/ 760897017 w 216"/>
                  <a:gd name="T35" fmla="*/ 737559701 h 227"/>
                  <a:gd name="T36" fmla="*/ 740838697 w 216"/>
                  <a:gd name="T37" fmla="*/ 857787430 h 227"/>
                  <a:gd name="T38" fmla="*/ 700842729 w 216"/>
                  <a:gd name="T39" fmla="*/ 958434412 h 227"/>
                  <a:gd name="T40" fmla="*/ 656926404 w 216"/>
                  <a:gd name="T41" fmla="*/ 1052525427 h 227"/>
                  <a:gd name="T42" fmla="*/ 598538309 w 216"/>
                  <a:gd name="T43" fmla="*/ 1126388021 h 227"/>
                  <a:gd name="T44" fmla="*/ 531035388 w 216"/>
                  <a:gd name="T45" fmla="*/ 1185978067 h 227"/>
                  <a:gd name="T46" fmla="*/ 459209920 w 216"/>
                  <a:gd name="T47" fmla="*/ 1214510475 h 227"/>
                  <a:gd name="T48" fmla="*/ 384634143 w 216"/>
                  <a:gd name="T49" fmla="*/ 1230410188 h 227"/>
                  <a:gd name="T50" fmla="*/ 305076466 w 216"/>
                  <a:gd name="T51" fmla="*/ 1214510475 h 227"/>
                  <a:gd name="T52" fmla="*/ 234138249 w 216"/>
                  <a:gd name="T53" fmla="*/ 1185978067 h 227"/>
                  <a:gd name="T54" fmla="*/ 166617470 w 216"/>
                  <a:gd name="T55" fmla="*/ 1126388021 h 227"/>
                  <a:gd name="T56" fmla="*/ 114162216 w 216"/>
                  <a:gd name="T57" fmla="*/ 1052525427 h 227"/>
                  <a:gd name="T58" fmla="*/ 64248977 w 216"/>
                  <a:gd name="T59" fmla="*/ 958434412 h 227"/>
                  <a:gd name="T60" fmla="*/ 27952822 w 216"/>
                  <a:gd name="T61" fmla="*/ 857787430 h 227"/>
                  <a:gd name="T62" fmla="*/ 6645470 w 216"/>
                  <a:gd name="T63" fmla="*/ 737559701 h 227"/>
                  <a:gd name="T64" fmla="*/ 0 w 216"/>
                  <a:gd name="T65" fmla="*/ 611789234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9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8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Rectangle 64"/>
              <p:cNvSpPr>
                <a:spLocks noChangeArrowheads="1"/>
              </p:cNvSpPr>
              <p:nvPr/>
            </p:nvSpPr>
            <p:spPr bwMode="auto">
              <a:xfrm>
                <a:off x="245" y="95"/>
                <a:ext cx="100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E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53" name="未知"/>
              <p:cNvSpPr>
                <a:spLocks/>
              </p:cNvSpPr>
              <p:nvPr/>
            </p:nvSpPr>
            <p:spPr bwMode="auto">
              <a:xfrm>
                <a:off x="90" y="2253"/>
                <a:ext cx="443" cy="470"/>
              </a:xfrm>
              <a:custGeom>
                <a:avLst/>
                <a:gdLst>
                  <a:gd name="T0" fmla="*/ 3240229 w 216"/>
                  <a:gd name="T1" fmla="*/ 446341159 h 227"/>
                  <a:gd name="T2" fmla="*/ 17640192 w 216"/>
                  <a:gd name="T3" fmla="*/ 348105442 h 227"/>
                  <a:gd name="T4" fmla="*/ 46641729 w 216"/>
                  <a:gd name="T5" fmla="*/ 256183409 h 227"/>
                  <a:gd name="T6" fmla="*/ 84375203 w 216"/>
                  <a:gd name="T7" fmla="*/ 182291127 h 227"/>
                  <a:gd name="T8" fmla="*/ 138480098 w 216"/>
                  <a:gd name="T9" fmla="*/ 113371133 h 227"/>
                  <a:gd name="T10" fmla="*/ 199629625 w 216"/>
                  <a:gd name="T11" fmla="*/ 60672045 h 227"/>
                  <a:gd name="T12" fmla="*/ 267147653 w 216"/>
                  <a:gd name="T13" fmla="*/ 20996372 h 227"/>
                  <a:gd name="T14" fmla="*/ 345025250 w 216"/>
                  <a:gd name="T15" fmla="*/ 3971138 h 227"/>
                  <a:gd name="T16" fmla="*/ 419223425 w 216"/>
                  <a:gd name="T17" fmla="*/ 3971138 h 227"/>
                  <a:gd name="T18" fmla="*/ 498025336 w 216"/>
                  <a:gd name="T19" fmla="*/ 20996372 h 227"/>
                  <a:gd name="T20" fmla="*/ 565530112 w 216"/>
                  <a:gd name="T21" fmla="*/ 60672045 h 227"/>
                  <a:gd name="T22" fmla="*/ 625689234 w 216"/>
                  <a:gd name="T23" fmla="*/ 113371133 h 227"/>
                  <a:gd name="T24" fmla="*/ 679668055 w 216"/>
                  <a:gd name="T25" fmla="*/ 182291127 h 227"/>
                  <a:gd name="T26" fmla="*/ 717712575 w 216"/>
                  <a:gd name="T27" fmla="*/ 256183409 h 227"/>
                  <a:gd name="T28" fmla="*/ 753892363 w 216"/>
                  <a:gd name="T29" fmla="*/ 348105442 h 227"/>
                  <a:gd name="T30" fmla="*/ 768364923 w 216"/>
                  <a:gd name="T31" fmla="*/ 446341159 h 227"/>
                  <a:gd name="T32" fmla="*/ 768364923 w 216"/>
                  <a:gd name="T33" fmla="*/ 490035276 h 227"/>
                  <a:gd name="T34" fmla="*/ 760897017 w 216"/>
                  <a:gd name="T35" fmla="*/ 591068594 h 227"/>
                  <a:gd name="T36" fmla="*/ 740838697 w 216"/>
                  <a:gd name="T37" fmla="*/ 685652195 h 227"/>
                  <a:gd name="T38" fmla="*/ 700842729 w 216"/>
                  <a:gd name="T39" fmla="*/ 767322354 h 227"/>
                  <a:gd name="T40" fmla="*/ 656926404 w 216"/>
                  <a:gd name="T41" fmla="*/ 842402251 h 227"/>
                  <a:gd name="T42" fmla="*/ 598538309 w 216"/>
                  <a:gd name="T43" fmla="*/ 903181730 h 227"/>
                  <a:gd name="T44" fmla="*/ 531035388 w 216"/>
                  <a:gd name="T45" fmla="*/ 949607487 h 227"/>
                  <a:gd name="T46" fmla="*/ 459209920 w 216"/>
                  <a:gd name="T47" fmla="*/ 972957092 h 227"/>
                  <a:gd name="T48" fmla="*/ 384634143 w 216"/>
                  <a:gd name="T49" fmla="*/ 985307325 h 227"/>
                  <a:gd name="T50" fmla="*/ 305076466 w 216"/>
                  <a:gd name="T51" fmla="*/ 972957092 h 227"/>
                  <a:gd name="T52" fmla="*/ 234138249 w 216"/>
                  <a:gd name="T53" fmla="*/ 949607487 h 227"/>
                  <a:gd name="T54" fmla="*/ 166617470 w 216"/>
                  <a:gd name="T55" fmla="*/ 903181730 h 227"/>
                  <a:gd name="T56" fmla="*/ 114162216 w 216"/>
                  <a:gd name="T57" fmla="*/ 842402251 h 227"/>
                  <a:gd name="T58" fmla="*/ 64248977 w 216"/>
                  <a:gd name="T59" fmla="*/ 767322354 h 227"/>
                  <a:gd name="T60" fmla="*/ 27952822 w 216"/>
                  <a:gd name="T61" fmla="*/ 685652195 h 227"/>
                  <a:gd name="T62" fmla="*/ 6645470 w 216"/>
                  <a:gd name="T63" fmla="*/ 591068594 h 227"/>
                  <a:gd name="T64" fmla="*/ 0 w 216"/>
                  <a:gd name="T65" fmla="*/ 49003527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49" y="10"/>
                    </a:lnTo>
                    <a:lnTo>
                      <a:pt x="159" y="14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9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8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未知"/>
              <p:cNvSpPr>
                <a:spLocks/>
              </p:cNvSpPr>
              <p:nvPr/>
            </p:nvSpPr>
            <p:spPr bwMode="auto">
              <a:xfrm>
                <a:off x="90" y="2253"/>
                <a:ext cx="443" cy="470"/>
              </a:xfrm>
              <a:custGeom>
                <a:avLst/>
                <a:gdLst>
                  <a:gd name="T0" fmla="*/ 3240229 w 216"/>
                  <a:gd name="T1" fmla="*/ 446341159 h 227"/>
                  <a:gd name="T2" fmla="*/ 17640192 w 216"/>
                  <a:gd name="T3" fmla="*/ 348105442 h 227"/>
                  <a:gd name="T4" fmla="*/ 46641729 w 216"/>
                  <a:gd name="T5" fmla="*/ 256183409 h 227"/>
                  <a:gd name="T6" fmla="*/ 84375203 w 216"/>
                  <a:gd name="T7" fmla="*/ 182291127 h 227"/>
                  <a:gd name="T8" fmla="*/ 138480098 w 216"/>
                  <a:gd name="T9" fmla="*/ 113371133 h 227"/>
                  <a:gd name="T10" fmla="*/ 199629625 w 216"/>
                  <a:gd name="T11" fmla="*/ 60672045 h 227"/>
                  <a:gd name="T12" fmla="*/ 267147653 w 216"/>
                  <a:gd name="T13" fmla="*/ 20996372 h 227"/>
                  <a:gd name="T14" fmla="*/ 345025250 w 216"/>
                  <a:gd name="T15" fmla="*/ 3971138 h 227"/>
                  <a:gd name="T16" fmla="*/ 419223425 w 216"/>
                  <a:gd name="T17" fmla="*/ 3971138 h 227"/>
                  <a:gd name="T18" fmla="*/ 498025336 w 216"/>
                  <a:gd name="T19" fmla="*/ 20996372 h 227"/>
                  <a:gd name="T20" fmla="*/ 565530112 w 216"/>
                  <a:gd name="T21" fmla="*/ 60672045 h 227"/>
                  <a:gd name="T22" fmla="*/ 625689234 w 216"/>
                  <a:gd name="T23" fmla="*/ 113371133 h 227"/>
                  <a:gd name="T24" fmla="*/ 679668055 w 216"/>
                  <a:gd name="T25" fmla="*/ 182291127 h 227"/>
                  <a:gd name="T26" fmla="*/ 717712575 w 216"/>
                  <a:gd name="T27" fmla="*/ 256183409 h 227"/>
                  <a:gd name="T28" fmla="*/ 753892363 w 216"/>
                  <a:gd name="T29" fmla="*/ 348105442 h 227"/>
                  <a:gd name="T30" fmla="*/ 768364923 w 216"/>
                  <a:gd name="T31" fmla="*/ 446341159 h 227"/>
                  <a:gd name="T32" fmla="*/ 768364923 w 216"/>
                  <a:gd name="T33" fmla="*/ 490035276 h 227"/>
                  <a:gd name="T34" fmla="*/ 760897017 w 216"/>
                  <a:gd name="T35" fmla="*/ 591068594 h 227"/>
                  <a:gd name="T36" fmla="*/ 740838697 w 216"/>
                  <a:gd name="T37" fmla="*/ 685652195 h 227"/>
                  <a:gd name="T38" fmla="*/ 700842729 w 216"/>
                  <a:gd name="T39" fmla="*/ 767322354 h 227"/>
                  <a:gd name="T40" fmla="*/ 656926404 w 216"/>
                  <a:gd name="T41" fmla="*/ 842402251 h 227"/>
                  <a:gd name="T42" fmla="*/ 598538309 w 216"/>
                  <a:gd name="T43" fmla="*/ 903181730 h 227"/>
                  <a:gd name="T44" fmla="*/ 531035388 w 216"/>
                  <a:gd name="T45" fmla="*/ 949607487 h 227"/>
                  <a:gd name="T46" fmla="*/ 459209920 w 216"/>
                  <a:gd name="T47" fmla="*/ 972957092 h 227"/>
                  <a:gd name="T48" fmla="*/ 384634143 w 216"/>
                  <a:gd name="T49" fmla="*/ 985307325 h 227"/>
                  <a:gd name="T50" fmla="*/ 305076466 w 216"/>
                  <a:gd name="T51" fmla="*/ 972957092 h 227"/>
                  <a:gd name="T52" fmla="*/ 234138249 w 216"/>
                  <a:gd name="T53" fmla="*/ 949607487 h 227"/>
                  <a:gd name="T54" fmla="*/ 166617470 w 216"/>
                  <a:gd name="T55" fmla="*/ 903181730 h 227"/>
                  <a:gd name="T56" fmla="*/ 114162216 w 216"/>
                  <a:gd name="T57" fmla="*/ 842402251 h 227"/>
                  <a:gd name="T58" fmla="*/ 64248977 w 216"/>
                  <a:gd name="T59" fmla="*/ 767322354 h 227"/>
                  <a:gd name="T60" fmla="*/ 27952822 w 216"/>
                  <a:gd name="T61" fmla="*/ 685652195 h 227"/>
                  <a:gd name="T62" fmla="*/ 6645470 w 216"/>
                  <a:gd name="T63" fmla="*/ 591068594 h 227"/>
                  <a:gd name="T64" fmla="*/ 0 w 216"/>
                  <a:gd name="T65" fmla="*/ 49003527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49" y="10"/>
                    </a:lnTo>
                    <a:lnTo>
                      <a:pt x="159" y="14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9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8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6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5" name="Rectangle 67"/>
              <p:cNvSpPr>
                <a:spLocks noChangeArrowheads="1"/>
              </p:cNvSpPr>
              <p:nvPr/>
            </p:nvSpPr>
            <p:spPr bwMode="auto">
              <a:xfrm>
                <a:off x="245" y="234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F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56" name="未知"/>
              <p:cNvSpPr>
                <a:spLocks/>
              </p:cNvSpPr>
              <p:nvPr/>
            </p:nvSpPr>
            <p:spPr bwMode="auto">
              <a:xfrm>
                <a:off x="978" y="1118"/>
                <a:ext cx="442" cy="470"/>
              </a:xfrm>
              <a:custGeom>
                <a:avLst/>
                <a:gdLst>
                  <a:gd name="T0" fmla="*/ 3132436 w 216"/>
                  <a:gd name="T1" fmla="*/ 485501602 h 226"/>
                  <a:gd name="T2" fmla="*/ 16248397 w 216"/>
                  <a:gd name="T3" fmla="*/ 375205301 h 226"/>
                  <a:gd name="T4" fmla="*/ 44718601 w 216"/>
                  <a:gd name="T5" fmla="*/ 281541765 h 226"/>
                  <a:gd name="T6" fmla="*/ 84284591 w 216"/>
                  <a:gd name="T7" fmla="*/ 194790464 h 226"/>
                  <a:gd name="T8" fmla="*/ 133056879 w 216"/>
                  <a:gd name="T9" fmla="*/ 119076492 h 226"/>
                  <a:gd name="T10" fmla="*/ 190341245 w 216"/>
                  <a:gd name="T11" fmla="*/ 61343543 h 226"/>
                  <a:gd name="T12" fmla="*/ 253391593 w 216"/>
                  <a:gd name="T13" fmla="*/ 23385031 h 226"/>
                  <a:gd name="T14" fmla="*/ 328077895 w 216"/>
                  <a:gd name="T15" fmla="*/ 4298969 h 226"/>
                  <a:gd name="T16" fmla="*/ 399417937 w 216"/>
                  <a:gd name="T17" fmla="*/ 4298969 h 226"/>
                  <a:gd name="T18" fmla="*/ 473614015 w 216"/>
                  <a:gd name="T19" fmla="*/ 23385031 h 226"/>
                  <a:gd name="T20" fmla="*/ 538647947 w 216"/>
                  <a:gd name="T21" fmla="*/ 61343543 h 226"/>
                  <a:gd name="T22" fmla="*/ 596831833 w 216"/>
                  <a:gd name="T23" fmla="*/ 119076492 h 226"/>
                  <a:gd name="T24" fmla="*/ 647868110 w 216"/>
                  <a:gd name="T25" fmla="*/ 194790464 h 226"/>
                  <a:gd name="T26" fmla="*/ 687412918 w 216"/>
                  <a:gd name="T27" fmla="*/ 281541765 h 226"/>
                  <a:gd name="T28" fmla="*/ 719059846 w 216"/>
                  <a:gd name="T29" fmla="*/ 375205301 h 226"/>
                  <a:gd name="T30" fmla="*/ 732218540 w 216"/>
                  <a:gd name="T31" fmla="*/ 485501602 h 226"/>
                  <a:gd name="T32" fmla="*/ 732218540 w 216"/>
                  <a:gd name="T33" fmla="*/ 538347344 h 226"/>
                  <a:gd name="T34" fmla="*/ 725469299 w 216"/>
                  <a:gd name="T35" fmla="*/ 648670450 h 226"/>
                  <a:gd name="T36" fmla="*/ 706123720 w 216"/>
                  <a:gd name="T37" fmla="*/ 752872443 h 226"/>
                  <a:gd name="T38" fmla="*/ 671344109 w 216"/>
                  <a:gd name="T39" fmla="*/ 838030353 h 226"/>
                  <a:gd name="T40" fmla="*/ 628521798 w 216"/>
                  <a:gd name="T41" fmla="*/ 922864214 h 226"/>
                  <a:gd name="T42" fmla="*/ 570381366 w 216"/>
                  <a:gd name="T43" fmla="*/ 991076223 h 226"/>
                  <a:gd name="T44" fmla="*/ 505400337 w 216"/>
                  <a:gd name="T45" fmla="*/ 1037090728 h 226"/>
                  <a:gd name="T46" fmla="*/ 437297754 w 216"/>
                  <a:gd name="T47" fmla="*/ 1071012034 h 226"/>
                  <a:gd name="T48" fmla="*/ 366134183 w 216"/>
                  <a:gd name="T49" fmla="*/ 1075907407 h 226"/>
                  <a:gd name="T50" fmla="*/ 291664425 w 216"/>
                  <a:gd name="T51" fmla="*/ 1071012034 h 226"/>
                  <a:gd name="T52" fmla="*/ 223644091 w 216"/>
                  <a:gd name="T53" fmla="*/ 1037090728 h 226"/>
                  <a:gd name="T54" fmla="*/ 162676700 w 216"/>
                  <a:gd name="T55" fmla="*/ 991076223 h 226"/>
                  <a:gd name="T56" fmla="*/ 107753531 w 216"/>
                  <a:gd name="T57" fmla="*/ 922864214 h 226"/>
                  <a:gd name="T58" fmla="*/ 65023271 w 216"/>
                  <a:gd name="T59" fmla="*/ 838030353 h 226"/>
                  <a:gd name="T60" fmla="*/ 30159397 w 216"/>
                  <a:gd name="T61" fmla="*/ 752872443 h 226"/>
                  <a:gd name="T62" fmla="*/ 6409892 w 216"/>
                  <a:gd name="T63" fmla="*/ 648670450 h 226"/>
                  <a:gd name="T64" fmla="*/ 0 w 216"/>
                  <a:gd name="T65" fmla="*/ 538347344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6" y="25"/>
                    </a:lnTo>
                    <a:lnTo>
                      <a:pt x="185" y="33"/>
                    </a:lnTo>
                    <a:lnTo>
                      <a:pt x="191" y="41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70"/>
                    </a:lnTo>
                    <a:lnTo>
                      <a:pt x="212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6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8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8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7" name="未知"/>
              <p:cNvSpPr>
                <a:spLocks/>
              </p:cNvSpPr>
              <p:nvPr/>
            </p:nvSpPr>
            <p:spPr bwMode="auto">
              <a:xfrm>
                <a:off x="978" y="1118"/>
                <a:ext cx="442" cy="470"/>
              </a:xfrm>
              <a:custGeom>
                <a:avLst/>
                <a:gdLst>
                  <a:gd name="T0" fmla="*/ 3132436 w 216"/>
                  <a:gd name="T1" fmla="*/ 485501602 h 226"/>
                  <a:gd name="T2" fmla="*/ 16248397 w 216"/>
                  <a:gd name="T3" fmla="*/ 375205301 h 226"/>
                  <a:gd name="T4" fmla="*/ 44718601 w 216"/>
                  <a:gd name="T5" fmla="*/ 281541765 h 226"/>
                  <a:gd name="T6" fmla="*/ 84284591 w 216"/>
                  <a:gd name="T7" fmla="*/ 194790464 h 226"/>
                  <a:gd name="T8" fmla="*/ 133056879 w 216"/>
                  <a:gd name="T9" fmla="*/ 119076492 h 226"/>
                  <a:gd name="T10" fmla="*/ 190341245 w 216"/>
                  <a:gd name="T11" fmla="*/ 61343543 h 226"/>
                  <a:gd name="T12" fmla="*/ 253391593 w 216"/>
                  <a:gd name="T13" fmla="*/ 23385031 h 226"/>
                  <a:gd name="T14" fmla="*/ 328077895 w 216"/>
                  <a:gd name="T15" fmla="*/ 4298969 h 226"/>
                  <a:gd name="T16" fmla="*/ 399417937 w 216"/>
                  <a:gd name="T17" fmla="*/ 4298969 h 226"/>
                  <a:gd name="T18" fmla="*/ 473614015 w 216"/>
                  <a:gd name="T19" fmla="*/ 23385031 h 226"/>
                  <a:gd name="T20" fmla="*/ 538647947 w 216"/>
                  <a:gd name="T21" fmla="*/ 61343543 h 226"/>
                  <a:gd name="T22" fmla="*/ 596831833 w 216"/>
                  <a:gd name="T23" fmla="*/ 119076492 h 226"/>
                  <a:gd name="T24" fmla="*/ 647868110 w 216"/>
                  <a:gd name="T25" fmla="*/ 194790464 h 226"/>
                  <a:gd name="T26" fmla="*/ 687412918 w 216"/>
                  <a:gd name="T27" fmla="*/ 281541765 h 226"/>
                  <a:gd name="T28" fmla="*/ 719059846 w 216"/>
                  <a:gd name="T29" fmla="*/ 375205301 h 226"/>
                  <a:gd name="T30" fmla="*/ 732218540 w 216"/>
                  <a:gd name="T31" fmla="*/ 485501602 h 226"/>
                  <a:gd name="T32" fmla="*/ 732218540 w 216"/>
                  <a:gd name="T33" fmla="*/ 538347344 h 226"/>
                  <a:gd name="T34" fmla="*/ 725469299 w 216"/>
                  <a:gd name="T35" fmla="*/ 648670450 h 226"/>
                  <a:gd name="T36" fmla="*/ 706123720 w 216"/>
                  <a:gd name="T37" fmla="*/ 752872443 h 226"/>
                  <a:gd name="T38" fmla="*/ 671344109 w 216"/>
                  <a:gd name="T39" fmla="*/ 838030353 h 226"/>
                  <a:gd name="T40" fmla="*/ 628521798 w 216"/>
                  <a:gd name="T41" fmla="*/ 922864214 h 226"/>
                  <a:gd name="T42" fmla="*/ 570381366 w 216"/>
                  <a:gd name="T43" fmla="*/ 991076223 h 226"/>
                  <a:gd name="T44" fmla="*/ 505400337 w 216"/>
                  <a:gd name="T45" fmla="*/ 1037090728 h 226"/>
                  <a:gd name="T46" fmla="*/ 437297754 w 216"/>
                  <a:gd name="T47" fmla="*/ 1071012034 h 226"/>
                  <a:gd name="T48" fmla="*/ 366134183 w 216"/>
                  <a:gd name="T49" fmla="*/ 1075907407 h 226"/>
                  <a:gd name="T50" fmla="*/ 291664425 w 216"/>
                  <a:gd name="T51" fmla="*/ 1071012034 h 226"/>
                  <a:gd name="T52" fmla="*/ 223644091 w 216"/>
                  <a:gd name="T53" fmla="*/ 1037090728 h 226"/>
                  <a:gd name="T54" fmla="*/ 162676700 w 216"/>
                  <a:gd name="T55" fmla="*/ 991076223 h 226"/>
                  <a:gd name="T56" fmla="*/ 107753531 w 216"/>
                  <a:gd name="T57" fmla="*/ 922864214 h 226"/>
                  <a:gd name="T58" fmla="*/ 65023271 w 216"/>
                  <a:gd name="T59" fmla="*/ 838030353 h 226"/>
                  <a:gd name="T60" fmla="*/ 30159397 w 216"/>
                  <a:gd name="T61" fmla="*/ 752872443 h 226"/>
                  <a:gd name="T62" fmla="*/ 6409892 w 216"/>
                  <a:gd name="T63" fmla="*/ 648670450 h 226"/>
                  <a:gd name="T64" fmla="*/ 0 w 216"/>
                  <a:gd name="T65" fmla="*/ 538347344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6" y="25"/>
                    </a:lnTo>
                    <a:lnTo>
                      <a:pt x="185" y="33"/>
                    </a:lnTo>
                    <a:lnTo>
                      <a:pt x="191" y="41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70"/>
                    </a:lnTo>
                    <a:lnTo>
                      <a:pt x="212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6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8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8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8" name="Rectangle 70"/>
              <p:cNvSpPr>
                <a:spLocks noChangeArrowheads="1"/>
              </p:cNvSpPr>
              <p:nvPr/>
            </p:nvSpPr>
            <p:spPr bwMode="auto">
              <a:xfrm>
                <a:off x="1133" y="1213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D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59" name="未知"/>
              <p:cNvSpPr>
                <a:spLocks/>
              </p:cNvSpPr>
              <p:nvPr/>
            </p:nvSpPr>
            <p:spPr bwMode="auto">
              <a:xfrm>
                <a:off x="2305" y="0"/>
                <a:ext cx="445" cy="475"/>
              </a:xfrm>
              <a:custGeom>
                <a:avLst/>
                <a:gdLst>
                  <a:gd name="T0" fmla="*/ 3468480 w 216"/>
                  <a:gd name="T1" fmla="*/ 559741153 h 227"/>
                  <a:gd name="T2" fmla="*/ 19279409 w 216"/>
                  <a:gd name="T3" fmla="*/ 431963359 h 227"/>
                  <a:gd name="T4" fmla="*/ 51371873 w 216"/>
                  <a:gd name="T5" fmla="*/ 318314144 h 227"/>
                  <a:gd name="T6" fmla="*/ 98258553 w 216"/>
                  <a:gd name="T7" fmla="*/ 227932445 h 227"/>
                  <a:gd name="T8" fmla="*/ 151879687 w 216"/>
                  <a:gd name="T9" fmla="*/ 139722493 h 227"/>
                  <a:gd name="T10" fmla="*/ 218040878 w 216"/>
                  <a:gd name="T11" fmla="*/ 69278727 h 227"/>
                  <a:gd name="T12" fmla="*/ 293737899 w 216"/>
                  <a:gd name="T13" fmla="*/ 26073254 h 227"/>
                  <a:gd name="T14" fmla="*/ 379467856 w 216"/>
                  <a:gd name="T15" fmla="*/ 4849290 h 227"/>
                  <a:gd name="T16" fmla="*/ 464985030 w 216"/>
                  <a:gd name="T17" fmla="*/ 4849290 h 227"/>
                  <a:gd name="T18" fmla="*/ 546365163 w 216"/>
                  <a:gd name="T19" fmla="*/ 26073254 h 227"/>
                  <a:gd name="T20" fmla="*/ 622739560 w 216"/>
                  <a:gd name="T21" fmla="*/ 69278727 h 227"/>
                  <a:gd name="T22" fmla="*/ 692368182 w 216"/>
                  <a:gd name="T23" fmla="*/ 139722493 h 227"/>
                  <a:gd name="T24" fmla="*/ 745936538 w 216"/>
                  <a:gd name="T25" fmla="*/ 227932445 h 227"/>
                  <a:gd name="T26" fmla="*/ 796511889 w 216"/>
                  <a:gd name="T27" fmla="*/ 318314144 h 227"/>
                  <a:gd name="T28" fmla="*/ 828864612 w 216"/>
                  <a:gd name="T29" fmla="*/ 431963359 h 227"/>
                  <a:gd name="T30" fmla="*/ 844450245 w 216"/>
                  <a:gd name="T31" fmla="*/ 559741153 h 227"/>
                  <a:gd name="T32" fmla="*/ 844450245 w 216"/>
                  <a:gd name="T33" fmla="*/ 611789234 h 227"/>
                  <a:gd name="T34" fmla="*/ 837258897 w 216"/>
                  <a:gd name="T35" fmla="*/ 737559701 h 227"/>
                  <a:gd name="T36" fmla="*/ 814086300 w 216"/>
                  <a:gd name="T37" fmla="*/ 857787430 h 227"/>
                  <a:gd name="T38" fmla="*/ 774630431 w 216"/>
                  <a:gd name="T39" fmla="*/ 958434412 h 227"/>
                  <a:gd name="T40" fmla="*/ 722693214 w 216"/>
                  <a:gd name="T41" fmla="*/ 1052525427 h 227"/>
                  <a:gd name="T42" fmla="*/ 656537371 w 216"/>
                  <a:gd name="T43" fmla="*/ 1126388021 h 227"/>
                  <a:gd name="T44" fmla="*/ 586522487 w 216"/>
                  <a:gd name="T45" fmla="*/ 1185978067 h 227"/>
                  <a:gd name="T46" fmla="*/ 504656372 w 216"/>
                  <a:gd name="T47" fmla="*/ 1220474701 h 227"/>
                  <a:gd name="T48" fmla="*/ 422873988 w 216"/>
                  <a:gd name="T49" fmla="*/ 1230410188 h 227"/>
                  <a:gd name="T50" fmla="*/ 336070776 w 216"/>
                  <a:gd name="T51" fmla="*/ 1220474701 h 227"/>
                  <a:gd name="T52" fmla="*/ 258010951 w 216"/>
                  <a:gd name="T53" fmla="*/ 1185978067 h 227"/>
                  <a:gd name="T54" fmla="*/ 187663513 w 216"/>
                  <a:gd name="T55" fmla="*/ 1126388021 h 227"/>
                  <a:gd name="T56" fmla="*/ 125236776 w 216"/>
                  <a:gd name="T57" fmla="*/ 1052525427 h 227"/>
                  <a:gd name="T58" fmla="*/ 73721376 w 216"/>
                  <a:gd name="T59" fmla="*/ 958434412 h 227"/>
                  <a:gd name="T60" fmla="*/ 35783859 w 216"/>
                  <a:gd name="T61" fmla="*/ 857787430 h 227"/>
                  <a:gd name="T62" fmla="*/ 7145711 w 216"/>
                  <a:gd name="T63" fmla="*/ 737559701 h 227"/>
                  <a:gd name="T64" fmla="*/ 0 w 216"/>
                  <a:gd name="T65" fmla="*/ 611789234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59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7"/>
                    </a:lnTo>
                    <a:lnTo>
                      <a:pt x="198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0" name="未知"/>
              <p:cNvSpPr>
                <a:spLocks/>
              </p:cNvSpPr>
              <p:nvPr/>
            </p:nvSpPr>
            <p:spPr bwMode="auto">
              <a:xfrm>
                <a:off x="2305" y="0"/>
                <a:ext cx="445" cy="475"/>
              </a:xfrm>
              <a:custGeom>
                <a:avLst/>
                <a:gdLst>
                  <a:gd name="T0" fmla="*/ 3468480 w 216"/>
                  <a:gd name="T1" fmla="*/ 559741153 h 227"/>
                  <a:gd name="T2" fmla="*/ 19279409 w 216"/>
                  <a:gd name="T3" fmla="*/ 431963359 h 227"/>
                  <a:gd name="T4" fmla="*/ 51371873 w 216"/>
                  <a:gd name="T5" fmla="*/ 318314144 h 227"/>
                  <a:gd name="T6" fmla="*/ 98258553 w 216"/>
                  <a:gd name="T7" fmla="*/ 227932445 h 227"/>
                  <a:gd name="T8" fmla="*/ 151879687 w 216"/>
                  <a:gd name="T9" fmla="*/ 139722493 h 227"/>
                  <a:gd name="T10" fmla="*/ 218040878 w 216"/>
                  <a:gd name="T11" fmla="*/ 69278727 h 227"/>
                  <a:gd name="T12" fmla="*/ 293737899 w 216"/>
                  <a:gd name="T13" fmla="*/ 26073254 h 227"/>
                  <a:gd name="T14" fmla="*/ 379467856 w 216"/>
                  <a:gd name="T15" fmla="*/ 4849290 h 227"/>
                  <a:gd name="T16" fmla="*/ 464985030 w 216"/>
                  <a:gd name="T17" fmla="*/ 4849290 h 227"/>
                  <a:gd name="T18" fmla="*/ 546365163 w 216"/>
                  <a:gd name="T19" fmla="*/ 26073254 h 227"/>
                  <a:gd name="T20" fmla="*/ 622739560 w 216"/>
                  <a:gd name="T21" fmla="*/ 69278727 h 227"/>
                  <a:gd name="T22" fmla="*/ 692368182 w 216"/>
                  <a:gd name="T23" fmla="*/ 139722493 h 227"/>
                  <a:gd name="T24" fmla="*/ 745936538 w 216"/>
                  <a:gd name="T25" fmla="*/ 227932445 h 227"/>
                  <a:gd name="T26" fmla="*/ 796511889 w 216"/>
                  <a:gd name="T27" fmla="*/ 318314144 h 227"/>
                  <a:gd name="T28" fmla="*/ 828864612 w 216"/>
                  <a:gd name="T29" fmla="*/ 431963359 h 227"/>
                  <a:gd name="T30" fmla="*/ 844450245 w 216"/>
                  <a:gd name="T31" fmla="*/ 559741153 h 227"/>
                  <a:gd name="T32" fmla="*/ 844450245 w 216"/>
                  <a:gd name="T33" fmla="*/ 611789234 h 227"/>
                  <a:gd name="T34" fmla="*/ 837258897 w 216"/>
                  <a:gd name="T35" fmla="*/ 737559701 h 227"/>
                  <a:gd name="T36" fmla="*/ 814086300 w 216"/>
                  <a:gd name="T37" fmla="*/ 857787430 h 227"/>
                  <a:gd name="T38" fmla="*/ 774630431 w 216"/>
                  <a:gd name="T39" fmla="*/ 958434412 h 227"/>
                  <a:gd name="T40" fmla="*/ 722693214 w 216"/>
                  <a:gd name="T41" fmla="*/ 1052525427 h 227"/>
                  <a:gd name="T42" fmla="*/ 656537371 w 216"/>
                  <a:gd name="T43" fmla="*/ 1126388021 h 227"/>
                  <a:gd name="T44" fmla="*/ 586522487 w 216"/>
                  <a:gd name="T45" fmla="*/ 1185978067 h 227"/>
                  <a:gd name="T46" fmla="*/ 504656372 w 216"/>
                  <a:gd name="T47" fmla="*/ 1220474701 h 227"/>
                  <a:gd name="T48" fmla="*/ 422873988 w 216"/>
                  <a:gd name="T49" fmla="*/ 1230410188 h 227"/>
                  <a:gd name="T50" fmla="*/ 336070776 w 216"/>
                  <a:gd name="T51" fmla="*/ 1220474701 h 227"/>
                  <a:gd name="T52" fmla="*/ 258010951 w 216"/>
                  <a:gd name="T53" fmla="*/ 1185978067 h 227"/>
                  <a:gd name="T54" fmla="*/ 187663513 w 216"/>
                  <a:gd name="T55" fmla="*/ 1126388021 h 227"/>
                  <a:gd name="T56" fmla="*/ 125236776 w 216"/>
                  <a:gd name="T57" fmla="*/ 1052525427 h 227"/>
                  <a:gd name="T58" fmla="*/ 73721376 w 216"/>
                  <a:gd name="T59" fmla="*/ 958434412 h 227"/>
                  <a:gd name="T60" fmla="*/ 35783859 w 216"/>
                  <a:gd name="T61" fmla="*/ 857787430 h 227"/>
                  <a:gd name="T62" fmla="*/ 7145711 w 216"/>
                  <a:gd name="T63" fmla="*/ 737559701 h 227"/>
                  <a:gd name="T64" fmla="*/ 0 w 216"/>
                  <a:gd name="T65" fmla="*/ 611789234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59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7"/>
                    </a:lnTo>
                    <a:lnTo>
                      <a:pt x="198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1" name="Rectangle 73"/>
              <p:cNvSpPr>
                <a:spLocks noChangeArrowheads="1"/>
              </p:cNvSpPr>
              <p:nvPr/>
            </p:nvSpPr>
            <p:spPr bwMode="auto">
              <a:xfrm>
                <a:off x="2463" y="95"/>
                <a:ext cx="100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B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62" name="未知"/>
              <p:cNvSpPr>
                <a:spLocks/>
              </p:cNvSpPr>
              <p:nvPr/>
            </p:nvSpPr>
            <p:spPr bwMode="auto">
              <a:xfrm>
                <a:off x="2305" y="2253"/>
                <a:ext cx="445" cy="470"/>
              </a:xfrm>
              <a:custGeom>
                <a:avLst/>
                <a:gdLst>
                  <a:gd name="T0" fmla="*/ 3468480 w 216"/>
                  <a:gd name="T1" fmla="*/ 446341159 h 227"/>
                  <a:gd name="T2" fmla="*/ 19279409 w 216"/>
                  <a:gd name="T3" fmla="*/ 348105442 h 227"/>
                  <a:gd name="T4" fmla="*/ 51371873 w 216"/>
                  <a:gd name="T5" fmla="*/ 256183409 h 227"/>
                  <a:gd name="T6" fmla="*/ 98258553 w 216"/>
                  <a:gd name="T7" fmla="*/ 182291127 h 227"/>
                  <a:gd name="T8" fmla="*/ 151879687 w 216"/>
                  <a:gd name="T9" fmla="*/ 113371133 h 227"/>
                  <a:gd name="T10" fmla="*/ 218040878 w 216"/>
                  <a:gd name="T11" fmla="*/ 60672045 h 227"/>
                  <a:gd name="T12" fmla="*/ 293737899 w 216"/>
                  <a:gd name="T13" fmla="*/ 20996372 h 227"/>
                  <a:gd name="T14" fmla="*/ 379467856 w 216"/>
                  <a:gd name="T15" fmla="*/ 3971138 h 227"/>
                  <a:gd name="T16" fmla="*/ 464985030 w 216"/>
                  <a:gd name="T17" fmla="*/ 3971138 h 227"/>
                  <a:gd name="T18" fmla="*/ 546365163 w 216"/>
                  <a:gd name="T19" fmla="*/ 20996372 h 227"/>
                  <a:gd name="T20" fmla="*/ 622739560 w 216"/>
                  <a:gd name="T21" fmla="*/ 60672045 h 227"/>
                  <a:gd name="T22" fmla="*/ 692368182 w 216"/>
                  <a:gd name="T23" fmla="*/ 113371133 h 227"/>
                  <a:gd name="T24" fmla="*/ 745936538 w 216"/>
                  <a:gd name="T25" fmla="*/ 182291127 h 227"/>
                  <a:gd name="T26" fmla="*/ 796511889 w 216"/>
                  <a:gd name="T27" fmla="*/ 256183409 h 227"/>
                  <a:gd name="T28" fmla="*/ 828864612 w 216"/>
                  <a:gd name="T29" fmla="*/ 348105442 h 227"/>
                  <a:gd name="T30" fmla="*/ 844450245 w 216"/>
                  <a:gd name="T31" fmla="*/ 446341159 h 227"/>
                  <a:gd name="T32" fmla="*/ 844450245 w 216"/>
                  <a:gd name="T33" fmla="*/ 490035276 h 227"/>
                  <a:gd name="T34" fmla="*/ 837258897 w 216"/>
                  <a:gd name="T35" fmla="*/ 591068594 h 227"/>
                  <a:gd name="T36" fmla="*/ 814086300 w 216"/>
                  <a:gd name="T37" fmla="*/ 685652195 h 227"/>
                  <a:gd name="T38" fmla="*/ 774630431 w 216"/>
                  <a:gd name="T39" fmla="*/ 767322354 h 227"/>
                  <a:gd name="T40" fmla="*/ 722693214 w 216"/>
                  <a:gd name="T41" fmla="*/ 842402251 h 227"/>
                  <a:gd name="T42" fmla="*/ 656537371 w 216"/>
                  <a:gd name="T43" fmla="*/ 903181730 h 227"/>
                  <a:gd name="T44" fmla="*/ 586522487 w 216"/>
                  <a:gd name="T45" fmla="*/ 949607487 h 227"/>
                  <a:gd name="T46" fmla="*/ 504656372 w 216"/>
                  <a:gd name="T47" fmla="*/ 980840495 h 227"/>
                  <a:gd name="T48" fmla="*/ 422873988 w 216"/>
                  <a:gd name="T49" fmla="*/ 985307325 h 227"/>
                  <a:gd name="T50" fmla="*/ 336070776 w 216"/>
                  <a:gd name="T51" fmla="*/ 980840495 h 227"/>
                  <a:gd name="T52" fmla="*/ 258010951 w 216"/>
                  <a:gd name="T53" fmla="*/ 949607487 h 227"/>
                  <a:gd name="T54" fmla="*/ 187663513 w 216"/>
                  <a:gd name="T55" fmla="*/ 903181730 h 227"/>
                  <a:gd name="T56" fmla="*/ 125236776 w 216"/>
                  <a:gd name="T57" fmla="*/ 842402251 h 227"/>
                  <a:gd name="T58" fmla="*/ 73721376 w 216"/>
                  <a:gd name="T59" fmla="*/ 767322354 h 227"/>
                  <a:gd name="T60" fmla="*/ 35783859 w 216"/>
                  <a:gd name="T61" fmla="*/ 685652195 h 227"/>
                  <a:gd name="T62" fmla="*/ 7145711 w 216"/>
                  <a:gd name="T63" fmla="*/ 591068594 h 227"/>
                  <a:gd name="T64" fmla="*/ 0 w 216"/>
                  <a:gd name="T65" fmla="*/ 49003527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8" y="20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59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7"/>
                    </a:lnTo>
                    <a:lnTo>
                      <a:pt x="198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29" y="226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6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3" name="未知"/>
              <p:cNvSpPr>
                <a:spLocks/>
              </p:cNvSpPr>
              <p:nvPr/>
            </p:nvSpPr>
            <p:spPr bwMode="auto">
              <a:xfrm>
                <a:off x="2305" y="2253"/>
                <a:ext cx="445" cy="470"/>
              </a:xfrm>
              <a:custGeom>
                <a:avLst/>
                <a:gdLst>
                  <a:gd name="T0" fmla="*/ 3468480 w 216"/>
                  <a:gd name="T1" fmla="*/ 446341159 h 227"/>
                  <a:gd name="T2" fmla="*/ 19279409 w 216"/>
                  <a:gd name="T3" fmla="*/ 348105442 h 227"/>
                  <a:gd name="T4" fmla="*/ 51371873 w 216"/>
                  <a:gd name="T5" fmla="*/ 256183409 h 227"/>
                  <a:gd name="T6" fmla="*/ 98258553 w 216"/>
                  <a:gd name="T7" fmla="*/ 182291127 h 227"/>
                  <a:gd name="T8" fmla="*/ 151879687 w 216"/>
                  <a:gd name="T9" fmla="*/ 113371133 h 227"/>
                  <a:gd name="T10" fmla="*/ 218040878 w 216"/>
                  <a:gd name="T11" fmla="*/ 60672045 h 227"/>
                  <a:gd name="T12" fmla="*/ 293737899 w 216"/>
                  <a:gd name="T13" fmla="*/ 20996372 h 227"/>
                  <a:gd name="T14" fmla="*/ 379467856 w 216"/>
                  <a:gd name="T15" fmla="*/ 3971138 h 227"/>
                  <a:gd name="T16" fmla="*/ 464985030 w 216"/>
                  <a:gd name="T17" fmla="*/ 3971138 h 227"/>
                  <a:gd name="T18" fmla="*/ 546365163 w 216"/>
                  <a:gd name="T19" fmla="*/ 20996372 h 227"/>
                  <a:gd name="T20" fmla="*/ 622739560 w 216"/>
                  <a:gd name="T21" fmla="*/ 60672045 h 227"/>
                  <a:gd name="T22" fmla="*/ 692368182 w 216"/>
                  <a:gd name="T23" fmla="*/ 113371133 h 227"/>
                  <a:gd name="T24" fmla="*/ 745936538 w 216"/>
                  <a:gd name="T25" fmla="*/ 182291127 h 227"/>
                  <a:gd name="T26" fmla="*/ 796511889 w 216"/>
                  <a:gd name="T27" fmla="*/ 256183409 h 227"/>
                  <a:gd name="T28" fmla="*/ 828864612 w 216"/>
                  <a:gd name="T29" fmla="*/ 348105442 h 227"/>
                  <a:gd name="T30" fmla="*/ 844450245 w 216"/>
                  <a:gd name="T31" fmla="*/ 446341159 h 227"/>
                  <a:gd name="T32" fmla="*/ 844450245 w 216"/>
                  <a:gd name="T33" fmla="*/ 490035276 h 227"/>
                  <a:gd name="T34" fmla="*/ 837258897 w 216"/>
                  <a:gd name="T35" fmla="*/ 591068594 h 227"/>
                  <a:gd name="T36" fmla="*/ 814086300 w 216"/>
                  <a:gd name="T37" fmla="*/ 685652195 h 227"/>
                  <a:gd name="T38" fmla="*/ 774630431 w 216"/>
                  <a:gd name="T39" fmla="*/ 767322354 h 227"/>
                  <a:gd name="T40" fmla="*/ 722693214 w 216"/>
                  <a:gd name="T41" fmla="*/ 842402251 h 227"/>
                  <a:gd name="T42" fmla="*/ 656537371 w 216"/>
                  <a:gd name="T43" fmla="*/ 903181730 h 227"/>
                  <a:gd name="T44" fmla="*/ 586522487 w 216"/>
                  <a:gd name="T45" fmla="*/ 949607487 h 227"/>
                  <a:gd name="T46" fmla="*/ 504656372 w 216"/>
                  <a:gd name="T47" fmla="*/ 980840495 h 227"/>
                  <a:gd name="T48" fmla="*/ 422873988 w 216"/>
                  <a:gd name="T49" fmla="*/ 985307325 h 227"/>
                  <a:gd name="T50" fmla="*/ 336070776 w 216"/>
                  <a:gd name="T51" fmla="*/ 980840495 h 227"/>
                  <a:gd name="T52" fmla="*/ 258010951 w 216"/>
                  <a:gd name="T53" fmla="*/ 949607487 h 227"/>
                  <a:gd name="T54" fmla="*/ 187663513 w 216"/>
                  <a:gd name="T55" fmla="*/ 903181730 h 227"/>
                  <a:gd name="T56" fmla="*/ 125236776 w 216"/>
                  <a:gd name="T57" fmla="*/ 842402251 h 227"/>
                  <a:gd name="T58" fmla="*/ 73721376 w 216"/>
                  <a:gd name="T59" fmla="*/ 767322354 h 227"/>
                  <a:gd name="T60" fmla="*/ 35783859 w 216"/>
                  <a:gd name="T61" fmla="*/ 685652195 h 227"/>
                  <a:gd name="T62" fmla="*/ 7145711 w 216"/>
                  <a:gd name="T63" fmla="*/ 591068594 h 227"/>
                  <a:gd name="T64" fmla="*/ 0 w 216"/>
                  <a:gd name="T65" fmla="*/ 49003527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8" y="20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59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7"/>
                    </a:lnTo>
                    <a:lnTo>
                      <a:pt x="198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29" y="226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6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6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4" name="Rectangle 76"/>
              <p:cNvSpPr>
                <a:spLocks noChangeArrowheads="1"/>
              </p:cNvSpPr>
              <p:nvPr/>
            </p:nvSpPr>
            <p:spPr bwMode="auto">
              <a:xfrm>
                <a:off x="2463" y="234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C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65" name="未知"/>
              <p:cNvSpPr>
                <a:spLocks/>
              </p:cNvSpPr>
              <p:nvPr/>
            </p:nvSpPr>
            <p:spPr bwMode="auto">
              <a:xfrm>
                <a:off x="3193" y="1118"/>
                <a:ext cx="442" cy="470"/>
              </a:xfrm>
              <a:custGeom>
                <a:avLst/>
                <a:gdLst>
                  <a:gd name="T0" fmla="*/ 3132436 w 216"/>
                  <a:gd name="T1" fmla="*/ 485501602 h 226"/>
                  <a:gd name="T2" fmla="*/ 16248397 w 216"/>
                  <a:gd name="T3" fmla="*/ 375205301 h 226"/>
                  <a:gd name="T4" fmla="*/ 44718601 w 216"/>
                  <a:gd name="T5" fmla="*/ 281541765 h 226"/>
                  <a:gd name="T6" fmla="*/ 84284591 w 216"/>
                  <a:gd name="T7" fmla="*/ 194790464 h 226"/>
                  <a:gd name="T8" fmla="*/ 133056879 w 216"/>
                  <a:gd name="T9" fmla="*/ 119076492 h 226"/>
                  <a:gd name="T10" fmla="*/ 190341245 w 216"/>
                  <a:gd name="T11" fmla="*/ 61343543 h 226"/>
                  <a:gd name="T12" fmla="*/ 253391593 w 216"/>
                  <a:gd name="T13" fmla="*/ 23385031 h 226"/>
                  <a:gd name="T14" fmla="*/ 328077895 w 216"/>
                  <a:gd name="T15" fmla="*/ 4298969 h 226"/>
                  <a:gd name="T16" fmla="*/ 404053641 w 216"/>
                  <a:gd name="T17" fmla="*/ 4298969 h 226"/>
                  <a:gd name="T18" fmla="*/ 473614015 w 216"/>
                  <a:gd name="T19" fmla="*/ 23385031 h 226"/>
                  <a:gd name="T20" fmla="*/ 538647947 w 216"/>
                  <a:gd name="T21" fmla="*/ 61343543 h 226"/>
                  <a:gd name="T22" fmla="*/ 599974025 w 216"/>
                  <a:gd name="T23" fmla="*/ 119076492 h 226"/>
                  <a:gd name="T24" fmla="*/ 647868110 w 216"/>
                  <a:gd name="T25" fmla="*/ 194790464 h 226"/>
                  <a:gd name="T26" fmla="*/ 690592437 w 216"/>
                  <a:gd name="T27" fmla="*/ 281541765 h 226"/>
                  <a:gd name="T28" fmla="*/ 719059846 w 216"/>
                  <a:gd name="T29" fmla="*/ 375205301 h 226"/>
                  <a:gd name="T30" fmla="*/ 732218540 w 216"/>
                  <a:gd name="T31" fmla="*/ 485501602 h 226"/>
                  <a:gd name="T32" fmla="*/ 732218540 w 216"/>
                  <a:gd name="T33" fmla="*/ 538347344 h 226"/>
                  <a:gd name="T34" fmla="*/ 725469299 w 216"/>
                  <a:gd name="T35" fmla="*/ 648670450 h 226"/>
                  <a:gd name="T36" fmla="*/ 706123720 w 216"/>
                  <a:gd name="T37" fmla="*/ 752872443 h 226"/>
                  <a:gd name="T38" fmla="*/ 671344109 w 216"/>
                  <a:gd name="T39" fmla="*/ 838030353 h 226"/>
                  <a:gd name="T40" fmla="*/ 628521798 w 216"/>
                  <a:gd name="T41" fmla="*/ 922864214 h 226"/>
                  <a:gd name="T42" fmla="*/ 570381366 w 216"/>
                  <a:gd name="T43" fmla="*/ 991076223 h 226"/>
                  <a:gd name="T44" fmla="*/ 508488705 w 216"/>
                  <a:gd name="T45" fmla="*/ 1037090728 h 226"/>
                  <a:gd name="T46" fmla="*/ 437297754 w 216"/>
                  <a:gd name="T47" fmla="*/ 1071012034 h 226"/>
                  <a:gd name="T48" fmla="*/ 366134183 w 216"/>
                  <a:gd name="T49" fmla="*/ 1075907407 h 226"/>
                  <a:gd name="T50" fmla="*/ 291664425 w 216"/>
                  <a:gd name="T51" fmla="*/ 1071012034 h 226"/>
                  <a:gd name="T52" fmla="*/ 223644091 w 216"/>
                  <a:gd name="T53" fmla="*/ 1037090728 h 226"/>
                  <a:gd name="T54" fmla="*/ 162676700 w 216"/>
                  <a:gd name="T55" fmla="*/ 991076223 h 226"/>
                  <a:gd name="T56" fmla="*/ 107753531 w 216"/>
                  <a:gd name="T57" fmla="*/ 922864214 h 226"/>
                  <a:gd name="T58" fmla="*/ 65023271 w 216"/>
                  <a:gd name="T59" fmla="*/ 838030353 h 226"/>
                  <a:gd name="T60" fmla="*/ 30159397 w 216"/>
                  <a:gd name="T61" fmla="*/ 752872443 h 226"/>
                  <a:gd name="T62" fmla="*/ 6409892 w 216"/>
                  <a:gd name="T63" fmla="*/ 648670450 h 226"/>
                  <a:gd name="T64" fmla="*/ 0 w 216"/>
                  <a:gd name="T65" fmla="*/ 538347344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1" y="41"/>
                    </a:lnTo>
                    <a:lnTo>
                      <a:pt x="198" y="50"/>
                    </a:lnTo>
                    <a:lnTo>
                      <a:pt x="204" y="59"/>
                    </a:lnTo>
                    <a:lnTo>
                      <a:pt x="208" y="70"/>
                    </a:lnTo>
                    <a:lnTo>
                      <a:pt x="212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7"/>
                    </a:lnTo>
                    <a:lnTo>
                      <a:pt x="198" y="176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50" y="218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6" name="未知"/>
              <p:cNvSpPr>
                <a:spLocks/>
              </p:cNvSpPr>
              <p:nvPr/>
            </p:nvSpPr>
            <p:spPr bwMode="auto">
              <a:xfrm>
                <a:off x="3193" y="1118"/>
                <a:ext cx="442" cy="470"/>
              </a:xfrm>
              <a:custGeom>
                <a:avLst/>
                <a:gdLst>
                  <a:gd name="T0" fmla="*/ 3132436 w 216"/>
                  <a:gd name="T1" fmla="*/ 485501602 h 226"/>
                  <a:gd name="T2" fmla="*/ 16248397 w 216"/>
                  <a:gd name="T3" fmla="*/ 375205301 h 226"/>
                  <a:gd name="T4" fmla="*/ 44718601 w 216"/>
                  <a:gd name="T5" fmla="*/ 281541765 h 226"/>
                  <a:gd name="T6" fmla="*/ 84284591 w 216"/>
                  <a:gd name="T7" fmla="*/ 194790464 h 226"/>
                  <a:gd name="T8" fmla="*/ 133056879 w 216"/>
                  <a:gd name="T9" fmla="*/ 119076492 h 226"/>
                  <a:gd name="T10" fmla="*/ 190341245 w 216"/>
                  <a:gd name="T11" fmla="*/ 61343543 h 226"/>
                  <a:gd name="T12" fmla="*/ 253391593 w 216"/>
                  <a:gd name="T13" fmla="*/ 23385031 h 226"/>
                  <a:gd name="T14" fmla="*/ 328077895 w 216"/>
                  <a:gd name="T15" fmla="*/ 4298969 h 226"/>
                  <a:gd name="T16" fmla="*/ 404053641 w 216"/>
                  <a:gd name="T17" fmla="*/ 4298969 h 226"/>
                  <a:gd name="T18" fmla="*/ 473614015 w 216"/>
                  <a:gd name="T19" fmla="*/ 23385031 h 226"/>
                  <a:gd name="T20" fmla="*/ 538647947 w 216"/>
                  <a:gd name="T21" fmla="*/ 61343543 h 226"/>
                  <a:gd name="T22" fmla="*/ 599974025 w 216"/>
                  <a:gd name="T23" fmla="*/ 119076492 h 226"/>
                  <a:gd name="T24" fmla="*/ 647868110 w 216"/>
                  <a:gd name="T25" fmla="*/ 194790464 h 226"/>
                  <a:gd name="T26" fmla="*/ 690592437 w 216"/>
                  <a:gd name="T27" fmla="*/ 281541765 h 226"/>
                  <a:gd name="T28" fmla="*/ 719059846 w 216"/>
                  <a:gd name="T29" fmla="*/ 375205301 h 226"/>
                  <a:gd name="T30" fmla="*/ 732218540 w 216"/>
                  <a:gd name="T31" fmla="*/ 485501602 h 226"/>
                  <a:gd name="T32" fmla="*/ 732218540 w 216"/>
                  <a:gd name="T33" fmla="*/ 538347344 h 226"/>
                  <a:gd name="T34" fmla="*/ 725469299 w 216"/>
                  <a:gd name="T35" fmla="*/ 648670450 h 226"/>
                  <a:gd name="T36" fmla="*/ 706123720 w 216"/>
                  <a:gd name="T37" fmla="*/ 752872443 h 226"/>
                  <a:gd name="T38" fmla="*/ 671344109 w 216"/>
                  <a:gd name="T39" fmla="*/ 838030353 h 226"/>
                  <a:gd name="T40" fmla="*/ 628521798 w 216"/>
                  <a:gd name="T41" fmla="*/ 922864214 h 226"/>
                  <a:gd name="T42" fmla="*/ 570381366 w 216"/>
                  <a:gd name="T43" fmla="*/ 991076223 h 226"/>
                  <a:gd name="T44" fmla="*/ 508488705 w 216"/>
                  <a:gd name="T45" fmla="*/ 1037090728 h 226"/>
                  <a:gd name="T46" fmla="*/ 437297754 w 216"/>
                  <a:gd name="T47" fmla="*/ 1071012034 h 226"/>
                  <a:gd name="T48" fmla="*/ 366134183 w 216"/>
                  <a:gd name="T49" fmla="*/ 1075907407 h 226"/>
                  <a:gd name="T50" fmla="*/ 291664425 w 216"/>
                  <a:gd name="T51" fmla="*/ 1071012034 h 226"/>
                  <a:gd name="T52" fmla="*/ 223644091 w 216"/>
                  <a:gd name="T53" fmla="*/ 1037090728 h 226"/>
                  <a:gd name="T54" fmla="*/ 162676700 w 216"/>
                  <a:gd name="T55" fmla="*/ 991076223 h 226"/>
                  <a:gd name="T56" fmla="*/ 107753531 w 216"/>
                  <a:gd name="T57" fmla="*/ 922864214 h 226"/>
                  <a:gd name="T58" fmla="*/ 65023271 w 216"/>
                  <a:gd name="T59" fmla="*/ 838030353 h 226"/>
                  <a:gd name="T60" fmla="*/ 30159397 w 216"/>
                  <a:gd name="T61" fmla="*/ 752872443 h 226"/>
                  <a:gd name="T62" fmla="*/ 6409892 w 216"/>
                  <a:gd name="T63" fmla="*/ 648670450 h 226"/>
                  <a:gd name="T64" fmla="*/ 0 w 216"/>
                  <a:gd name="T65" fmla="*/ 538347344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1" y="41"/>
                    </a:lnTo>
                    <a:lnTo>
                      <a:pt x="198" y="50"/>
                    </a:lnTo>
                    <a:lnTo>
                      <a:pt x="204" y="59"/>
                    </a:lnTo>
                    <a:lnTo>
                      <a:pt x="208" y="70"/>
                    </a:lnTo>
                    <a:lnTo>
                      <a:pt x="212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7"/>
                    </a:lnTo>
                    <a:lnTo>
                      <a:pt x="198" y="176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50" y="218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7" name="Rectangle 79"/>
              <p:cNvSpPr>
                <a:spLocks noChangeArrowheads="1"/>
              </p:cNvSpPr>
              <p:nvPr/>
            </p:nvSpPr>
            <p:spPr bwMode="auto">
              <a:xfrm>
                <a:off x="3348" y="1213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A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68" name="未知"/>
              <p:cNvSpPr>
                <a:spLocks noEditPoints="1"/>
              </p:cNvSpPr>
              <p:nvPr/>
            </p:nvSpPr>
            <p:spPr bwMode="auto">
              <a:xfrm>
                <a:off x="395" y="1800"/>
                <a:ext cx="430" cy="543"/>
              </a:xfrm>
              <a:custGeom>
                <a:avLst/>
                <a:gdLst>
                  <a:gd name="T0" fmla="*/ 5953032 w 211"/>
                  <a:gd name="T1" fmla="*/ 1445828445 h 259"/>
                  <a:gd name="T2" fmla="*/ 8868717 w 211"/>
                  <a:gd name="T3" fmla="*/ 1460980307 h 259"/>
                  <a:gd name="T4" fmla="*/ 0 w 211"/>
                  <a:gd name="T5" fmla="*/ 1460980307 h 259"/>
                  <a:gd name="T6" fmla="*/ 0 w 211"/>
                  <a:gd name="T7" fmla="*/ 1445828445 h 259"/>
                  <a:gd name="T8" fmla="*/ 68662054 w 211"/>
                  <a:gd name="T9" fmla="*/ 1303037125 h 259"/>
                  <a:gd name="T10" fmla="*/ 75061770 w 211"/>
                  <a:gd name="T11" fmla="*/ 1313470935 h 259"/>
                  <a:gd name="T12" fmla="*/ 68662054 w 211"/>
                  <a:gd name="T13" fmla="*/ 1327545409 h 259"/>
                  <a:gd name="T14" fmla="*/ 62766974 w 211"/>
                  <a:gd name="T15" fmla="*/ 1307889323 h 259"/>
                  <a:gd name="T16" fmla="*/ 131341246 w 211"/>
                  <a:gd name="T17" fmla="*/ 1162757631 h 259"/>
                  <a:gd name="T18" fmla="*/ 134153466 w 211"/>
                  <a:gd name="T19" fmla="*/ 1158100215 h 259"/>
                  <a:gd name="T20" fmla="*/ 139927409 w 211"/>
                  <a:gd name="T21" fmla="*/ 1173310140 h 259"/>
                  <a:gd name="T22" fmla="*/ 134153466 w 211"/>
                  <a:gd name="T23" fmla="*/ 1178890215 h 259"/>
                  <a:gd name="T24" fmla="*/ 131341246 w 211"/>
                  <a:gd name="T25" fmla="*/ 1162757631 h 259"/>
                  <a:gd name="T26" fmla="*/ 192610008 w 211"/>
                  <a:gd name="T27" fmla="*/ 1020766301 h 259"/>
                  <a:gd name="T28" fmla="*/ 201425304 w 211"/>
                  <a:gd name="T29" fmla="*/ 1020766301 h 259"/>
                  <a:gd name="T30" fmla="*/ 198424380 w 211"/>
                  <a:gd name="T31" fmla="*/ 1038636200 h 259"/>
                  <a:gd name="T32" fmla="*/ 192610008 w 211"/>
                  <a:gd name="T33" fmla="*/ 1020766301 h 259"/>
                  <a:gd name="T34" fmla="*/ 257716732 w 211"/>
                  <a:gd name="T35" fmla="*/ 874483533 h 259"/>
                  <a:gd name="T36" fmla="*/ 270560754 w 211"/>
                  <a:gd name="T37" fmla="*/ 874483533 h 259"/>
                  <a:gd name="T38" fmla="*/ 264275526 w 211"/>
                  <a:gd name="T39" fmla="*/ 890778885 h 259"/>
                  <a:gd name="T40" fmla="*/ 257716732 w 211"/>
                  <a:gd name="T41" fmla="*/ 886183564 h 259"/>
                  <a:gd name="T42" fmla="*/ 257716732 w 211"/>
                  <a:gd name="T43" fmla="*/ 874483533 h 259"/>
                  <a:gd name="T44" fmla="*/ 326842780 w 211"/>
                  <a:gd name="T45" fmla="*/ 721396205 h 259"/>
                  <a:gd name="T46" fmla="*/ 332582899 w 211"/>
                  <a:gd name="T47" fmla="*/ 726977363 h 259"/>
                  <a:gd name="T48" fmla="*/ 326842780 w 211"/>
                  <a:gd name="T49" fmla="*/ 746050552 h 259"/>
                  <a:gd name="T50" fmla="*/ 323414592 w 211"/>
                  <a:gd name="T51" fmla="*/ 726977363 h 259"/>
                  <a:gd name="T52" fmla="*/ 386708425 w 211"/>
                  <a:gd name="T53" fmla="*/ 586500093 h 259"/>
                  <a:gd name="T54" fmla="*/ 398474534 w 211"/>
                  <a:gd name="T55" fmla="*/ 586500093 h 259"/>
                  <a:gd name="T56" fmla="*/ 395514124 w 211"/>
                  <a:gd name="T57" fmla="*/ 591408802 h 259"/>
                  <a:gd name="T58" fmla="*/ 386708425 w 211"/>
                  <a:gd name="T59" fmla="*/ 591408802 h 259"/>
                  <a:gd name="T60" fmla="*/ 450236342 w 211"/>
                  <a:gd name="T61" fmla="*/ 441651029 h 259"/>
                  <a:gd name="T62" fmla="*/ 457568260 w 211"/>
                  <a:gd name="T63" fmla="*/ 433984433 h 259"/>
                  <a:gd name="T64" fmla="*/ 464668993 w 211"/>
                  <a:gd name="T65" fmla="*/ 451797909 h 259"/>
                  <a:gd name="T66" fmla="*/ 454756290 w 211"/>
                  <a:gd name="T67" fmla="*/ 456856880 h 259"/>
                  <a:gd name="T68" fmla="*/ 450236342 w 211"/>
                  <a:gd name="T69" fmla="*/ 441651029 h 259"/>
                  <a:gd name="T70" fmla="*/ 522038239 w 211"/>
                  <a:gd name="T71" fmla="*/ 287672479 h 259"/>
                  <a:gd name="T72" fmla="*/ 525204715 w 211"/>
                  <a:gd name="T73" fmla="*/ 298827280 h 259"/>
                  <a:gd name="T74" fmla="*/ 522038239 w 211"/>
                  <a:gd name="T75" fmla="*/ 309263411 h 259"/>
                  <a:gd name="T76" fmla="*/ 515985203 w 211"/>
                  <a:gd name="T77" fmla="*/ 298827280 h 259"/>
                  <a:gd name="T78" fmla="*/ 578318724 w 211"/>
                  <a:gd name="T79" fmla="*/ 154238672 h 259"/>
                  <a:gd name="T80" fmla="*/ 588231410 w 211"/>
                  <a:gd name="T81" fmla="*/ 147512458 h 259"/>
                  <a:gd name="T82" fmla="*/ 588231410 w 211"/>
                  <a:gd name="T83" fmla="*/ 159212544 h 259"/>
                  <a:gd name="T84" fmla="*/ 578318724 w 211"/>
                  <a:gd name="T85" fmla="*/ 169733758 h 259"/>
                  <a:gd name="T86" fmla="*/ 578318724 w 211"/>
                  <a:gd name="T87" fmla="*/ 154238672 h 259"/>
                  <a:gd name="T88" fmla="*/ 647324688 w 211"/>
                  <a:gd name="T89" fmla="*/ 0 h 259"/>
                  <a:gd name="T90" fmla="*/ 656181278 w 211"/>
                  <a:gd name="T91" fmla="*/ 16737596 h 259"/>
                  <a:gd name="T92" fmla="*/ 647324688 w 211"/>
                  <a:gd name="T93" fmla="*/ 21878801 h 259"/>
                  <a:gd name="T94" fmla="*/ 644231341 w 211"/>
                  <a:gd name="T95" fmla="*/ 4977639 h 25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1"/>
                  <a:gd name="T145" fmla="*/ 0 h 259"/>
                  <a:gd name="T146" fmla="*/ 211 w 211"/>
                  <a:gd name="T147" fmla="*/ 259 h 25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1" h="259">
                    <a:moveTo>
                      <a:pt x="0" y="256"/>
                    </a:moveTo>
                    <a:lnTo>
                      <a:pt x="0" y="256"/>
                    </a:lnTo>
                    <a:lnTo>
                      <a:pt x="2" y="256"/>
                    </a:lnTo>
                    <a:lnTo>
                      <a:pt x="3" y="256"/>
                    </a:lnTo>
                    <a:lnTo>
                      <a:pt x="3" y="258"/>
                    </a:lnTo>
                    <a:lnTo>
                      <a:pt x="3" y="259"/>
                    </a:lnTo>
                    <a:lnTo>
                      <a:pt x="2" y="259"/>
                    </a:lnTo>
                    <a:lnTo>
                      <a:pt x="0" y="259"/>
                    </a:lnTo>
                    <a:lnTo>
                      <a:pt x="0" y="258"/>
                    </a:lnTo>
                    <a:lnTo>
                      <a:pt x="0" y="256"/>
                    </a:lnTo>
                    <a:close/>
                    <a:moveTo>
                      <a:pt x="20" y="231"/>
                    </a:moveTo>
                    <a:lnTo>
                      <a:pt x="20" y="231"/>
                    </a:lnTo>
                    <a:lnTo>
                      <a:pt x="22" y="231"/>
                    </a:lnTo>
                    <a:lnTo>
                      <a:pt x="23" y="231"/>
                    </a:lnTo>
                    <a:lnTo>
                      <a:pt x="24" y="232"/>
                    </a:lnTo>
                    <a:lnTo>
                      <a:pt x="24" y="233"/>
                    </a:lnTo>
                    <a:lnTo>
                      <a:pt x="23" y="235"/>
                    </a:lnTo>
                    <a:lnTo>
                      <a:pt x="22" y="235"/>
                    </a:lnTo>
                    <a:lnTo>
                      <a:pt x="22" y="233"/>
                    </a:lnTo>
                    <a:lnTo>
                      <a:pt x="20" y="232"/>
                    </a:lnTo>
                    <a:lnTo>
                      <a:pt x="20" y="231"/>
                    </a:lnTo>
                    <a:close/>
                    <a:moveTo>
                      <a:pt x="42" y="206"/>
                    </a:moveTo>
                    <a:lnTo>
                      <a:pt x="42" y="206"/>
                    </a:lnTo>
                    <a:lnTo>
                      <a:pt x="43" y="205"/>
                    </a:lnTo>
                    <a:lnTo>
                      <a:pt x="45" y="205"/>
                    </a:lnTo>
                    <a:lnTo>
                      <a:pt x="45" y="206"/>
                    </a:lnTo>
                    <a:lnTo>
                      <a:pt x="45" y="208"/>
                    </a:lnTo>
                    <a:lnTo>
                      <a:pt x="43" y="209"/>
                    </a:lnTo>
                    <a:lnTo>
                      <a:pt x="42" y="208"/>
                    </a:lnTo>
                    <a:lnTo>
                      <a:pt x="41" y="208"/>
                    </a:lnTo>
                    <a:lnTo>
                      <a:pt x="42" y="206"/>
                    </a:lnTo>
                    <a:close/>
                    <a:moveTo>
                      <a:pt x="62" y="181"/>
                    </a:moveTo>
                    <a:lnTo>
                      <a:pt x="62" y="181"/>
                    </a:lnTo>
                    <a:lnTo>
                      <a:pt x="64" y="179"/>
                    </a:lnTo>
                    <a:lnTo>
                      <a:pt x="65" y="179"/>
                    </a:lnTo>
                    <a:lnTo>
                      <a:pt x="65" y="181"/>
                    </a:lnTo>
                    <a:lnTo>
                      <a:pt x="65" y="182"/>
                    </a:lnTo>
                    <a:lnTo>
                      <a:pt x="64" y="184"/>
                    </a:lnTo>
                    <a:lnTo>
                      <a:pt x="62" y="182"/>
                    </a:lnTo>
                    <a:lnTo>
                      <a:pt x="62" y="181"/>
                    </a:lnTo>
                    <a:close/>
                    <a:moveTo>
                      <a:pt x="83" y="155"/>
                    </a:moveTo>
                    <a:lnTo>
                      <a:pt x="83" y="155"/>
                    </a:lnTo>
                    <a:lnTo>
                      <a:pt x="84" y="154"/>
                    </a:lnTo>
                    <a:lnTo>
                      <a:pt x="85" y="154"/>
                    </a:lnTo>
                    <a:lnTo>
                      <a:pt x="87" y="155"/>
                    </a:lnTo>
                    <a:lnTo>
                      <a:pt x="87" y="157"/>
                    </a:lnTo>
                    <a:lnTo>
                      <a:pt x="85" y="158"/>
                    </a:lnTo>
                    <a:lnTo>
                      <a:pt x="84" y="158"/>
                    </a:lnTo>
                    <a:lnTo>
                      <a:pt x="84" y="157"/>
                    </a:lnTo>
                    <a:lnTo>
                      <a:pt x="83" y="157"/>
                    </a:lnTo>
                    <a:lnTo>
                      <a:pt x="83" y="155"/>
                    </a:lnTo>
                    <a:close/>
                    <a:moveTo>
                      <a:pt x="104" y="129"/>
                    </a:moveTo>
                    <a:lnTo>
                      <a:pt x="104" y="129"/>
                    </a:lnTo>
                    <a:lnTo>
                      <a:pt x="105" y="128"/>
                    </a:lnTo>
                    <a:lnTo>
                      <a:pt x="107" y="128"/>
                    </a:lnTo>
                    <a:lnTo>
                      <a:pt x="107" y="129"/>
                    </a:lnTo>
                    <a:lnTo>
                      <a:pt x="107" y="131"/>
                    </a:lnTo>
                    <a:lnTo>
                      <a:pt x="105" y="132"/>
                    </a:lnTo>
                    <a:lnTo>
                      <a:pt x="104" y="132"/>
                    </a:lnTo>
                    <a:lnTo>
                      <a:pt x="103" y="131"/>
                    </a:lnTo>
                    <a:lnTo>
                      <a:pt x="104" y="129"/>
                    </a:lnTo>
                    <a:close/>
                    <a:moveTo>
                      <a:pt x="124" y="104"/>
                    </a:moveTo>
                    <a:lnTo>
                      <a:pt x="124" y="104"/>
                    </a:lnTo>
                    <a:lnTo>
                      <a:pt x="126" y="102"/>
                    </a:lnTo>
                    <a:lnTo>
                      <a:pt x="127" y="102"/>
                    </a:lnTo>
                    <a:lnTo>
                      <a:pt x="128" y="104"/>
                    </a:lnTo>
                    <a:lnTo>
                      <a:pt x="128" y="105"/>
                    </a:lnTo>
                    <a:lnTo>
                      <a:pt x="127" y="105"/>
                    </a:lnTo>
                    <a:lnTo>
                      <a:pt x="126" y="107"/>
                    </a:lnTo>
                    <a:lnTo>
                      <a:pt x="124" y="107"/>
                    </a:lnTo>
                    <a:lnTo>
                      <a:pt x="124" y="105"/>
                    </a:lnTo>
                    <a:lnTo>
                      <a:pt x="124" y="104"/>
                    </a:lnTo>
                    <a:close/>
                    <a:moveTo>
                      <a:pt x="145" y="78"/>
                    </a:moveTo>
                    <a:lnTo>
                      <a:pt x="145" y="78"/>
                    </a:lnTo>
                    <a:lnTo>
                      <a:pt x="146" y="77"/>
                    </a:lnTo>
                    <a:lnTo>
                      <a:pt x="147" y="77"/>
                    </a:lnTo>
                    <a:lnTo>
                      <a:pt x="149" y="78"/>
                    </a:lnTo>
                    <a:lnTo>
                      <a:pt x="149" y="80"/>
                    </a:lnTo>
                    <a:lnTo>
                      <a:pt x="147" y="81"/>
                    </a:lnTo>
                    <a:lnTo>
                      <a:pt x="146" y="81"/>
                    </a:lnTo>
                    <a:lnTo>
                      <a:pt x="145" y="80"/>
                    </a:lnTo>
                    <a:lnTo>
                      <a:pt x="145" y="78"/>
                    </a:lnTo>
                    <a:close/>
                    <a:moveTo>
                      <a:pt x="166" y="53"/>
                    </a:moveTo>
                    <a:lnTo>
                      <a:pt x="166" y="53"/>
                    </a:lnTo>
                    <a:lnTo>
                      <a:pt x="168" y="51"/>
                    </a:lnTo>
                    <a:lnTo>
                      <a:pt x="169" y="51"/>
                    </a:lnTo>
                    <a:lnTo>
                      <a:pt x="169" y="53"/>
                    </a:lnTo>
                    <a:lnTo>
                      <a:pt x="169" y="54"/>
                    </a:lnTo>
                    <a:lnTo>
                      <a:pt x="168" y="55"/>
                    </a:lnTo>
                    <a:lnTo>
                      <a:pt x="166" y="55"/>
                    </a:lnTo>
                    <a:lnTo>
                      <a:pt x="166" y="54"/>
                    </a:lnTo>
                    <a:lnTo>
                      <a:pt x="166" y="53"/>
                    </a:lnTo>
                    <a:close/>
                    <a:moveTo>
                      <a:pt x="186" y="27"/>
                    </a:moveTo>
                    <a:lnTo>
                      <a:pt x="186" y="27"/>
                    </a:lnTo>
                    <a:lnTo>
                      <a:pt x="188" y="26"/>
                    </a:lnTo>
                    <a:lnTo>
                      <a:pt x="189" y="26"/>
                    </a:lnTo>
                    <a:lnTo>
                      <a:pt x="191" y="27"/>
                    </a:lnTo>
                    <a:lnTo>
                      <a:pt x="191" y="28"/>
                    </a:lnTo>
                    <a:lnTo>
                      <a:pt x="189" y="28"/>
                    </a:lnTo>
                    <a:lnTo>
                      <a:pt x="188" y="30"/>
                    </a:lnTo>
                    <a:lnTo>
                      <a:pt x="186" y="30"/>
                    </a:lnTo>
                    <a:lnTo>
                      <a:pt x="186" y="28"/>
                    </a:lnTo>
                    <a:lnTo>
                      <a:pt x="186" y="27"/>
                    </a:lnTo>
                    <a:close/>
                    <a:moveTo>
                      <a:pt x="207" y="1"/>
                    </a:moveTo>
                    <a:lnTo>
                      <a:pt x="207" y="1"/>
                    </a:lnTo>
                    <a:lnTo>
                      <a:pt x="208" y="0"/>
                    </a:lnTo>
                    <a:lnTo>
                      <a:pt x="209" y="0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09" y="4"/>
                    </a:lnTo>
                    <a:lnTo>
                      <a:pt x="208" y="4"/>
                    </a:lnTo>
                    <a:lnTo>
                      <a:pt x="207" y="3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69" name="未知"/>
              <p:cNvSpPr>
                <a:spLocks/>
              </p:cNvSpPr>
              <p:nvPr/>
            </p:nvSpPr>
            <p:spPr bwMode="auto">
              <a:xfrm>
                <a:off x="840" y="1545"/>
                <a:ext cx="230" cy="263"/>
              </a:xfrm>
              <a:custGeom>
                <a:avLst/>
                <a:gdLst>
                  <a:gd name="T0" fmla="*/ 0 w 112"/>
                  <a:gd name="T1" fmla="*/ 369317894 h 126"/>
                  <a:gd name="T2" fmla="*/ 408854017 w 112"/>
                  <a:gd name="T3" fmla="*/ 0 h 126"/>
                  <a:gd name="T4" fmla="*/ 236696596 w 112"/>
                  <a:gd name="T5" fmla="*/ 648230899 h 126"/>
                  <a:gd name="T6" fmla="*/ 0 w 112"/>
                  <a:gd name="T7" fmla="*/ 369317894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6"/>
                  <a:gd name="T14" fmla="*/ 112 w 112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6">
                    <a:moveTo>
                      <a:pt x="0" y="72"/>
                    </a:moveTo>
                    <a:lnTo>
                      <a:pt x="112" y="0"/>
                    </a:lnTo>
                    <a:lnTo>
                      <a:pt x="65" y="12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0" name="未知"/>
              <p:cNvSpPr>
                <a:spLocks noEditPoints="1"/>
              </p:cNvSpPr>
              <p:nvPr/>
            </p:nvSpPr>
            <p:spPr bwMode="auto">
              <a:xfrm>
                <a:off x="308" y="738"/>
                <a:ext cx="7" cy="1520"/>
              </a:xfrm>
              <a:custGeom>
                <a:avLst/>
                <a:gdLst>
                  <a:gd name="T0" fmla="*/ 381523 w 4"/>
                  <a:gd name="T1" fmla="*/ 2147483646 h 729"/>
                  <a:gd name="T2" fmla="*/ 0 w 4"/>
                  <a:gd name="T3" fmla="*/ 2147483646 h 729"/>
                  <a:gd name="T4" fmla="*/ 0 w 4"/>
                  <a:gd name="T5" fmla="*/ 2147483646 h 729"/>
                  <a:gd name="T6" fmla="*/ 381523 w 4"/>
                  <a:gd name="T7" fmla="*/ 2147483646 h 729"/>
                  <a:gd name="T8" fmla="*/ 0 w 4"/>
                  <a:gd name="T9" fmla="*/ 2147483646 h 729"/>
                  <a:gd name="T10" fmla="*/ 505983 w 4"/>
                  <a:gd name="T11" fmla="*/ 2147483646 h 729"/>
                  <a:gd name="T12" fmla="*/ 0 w 4"/>
                  <a:gd name="T13" fmla="*/ 2147483646 h 729"/>
                  <a:gd name="T14" fmla="*/ 289133 w 4"/>
                  <a:gd name="T15" fmla="*/ 2147483646 h 729"/>
                  <a:gd name="T16" fmla="*/ 289133 w 4"/>
                  <a:gd name="T17" fmla="*/ 2147483646 h 729"/>
                  <a:gd name="T18" fmla="*/ 0 w 4"/>
                  <a:gd name="T19" fmla="*/ 2147483646 h 729"/>
                  <a:gd name="T20" fmla="*/ 505983 w 4"/>
                  <a:gd name="T21" fmla="*/ 2147483646 h 729"/>
                  <a:gd name="T22" fmla="*/ 0 w 4"/>
                  <a:gd name="T23" fmla="*/ 2147483646 h 729"/>
                  <a:gd name="T24" fmla="*/ 381523 w 4"/>
                  <a:gd name="T25" fmla="*/ 2147483646 h 729"/>
                  <a:gd name="T26" fmla="*/ 0 w 4"/>
                  <a:gd name="T27" fmla="*/ 2147483646 h 729"/>
                  <a:gd name="T28" fmla="*/ 0 w 4"/>
                  <a:gd name="T29" fmla="*/ 2147483646 h 729"/>
                  <a:gd name="T30" fmla="*/ 381523 w 4"/>
                  <a:gd name="T31" fmla="*/ 2147483646 h 729"/>
                  <a:gd name="T32" fmla="*/ 0 w 4"/>
                  <a:gd name="T33" fmla="*/ 2147483646 h 729"/>
                  <a:gd name="T34" fmla="*/ 505983 w 4"/>
                  <a:gd name="T35" fmla="*/ 2147483646 h 729"/>
                  <a:gd name="T36" fmla="*/ 0 w 4"/>
                  <a:gd name="T37" fmla="*/ 2147483646 h 729"/>
                  <a:gd name="T38" fmla="*/ 289133 w 4"/>
                  <a:gd name="T39" fmla="*/ 2147483646 h 729"/>
                  <a:gd name="T40" fmla="*/ 289133 w 4"/>
                  <a:gd name="T41" fmla="*/ 2147483646 h 729"/>
                  <a:gd name="T42" fmla="*/ 0 w 4"/>
                  <a:gd name="T43" fmla="*/ 2147483646 h 729"/>
                  <a:gd name="T44" fmla="*/ 505983 w 4"/>
                  <a:gd name="T45" fmla="*/ 2147483646 h 729"/>
                  <a:gd name="T46" fmla="*/ 0 w 4"/>
                  <a:gd name="T47" fmla="*/ 2147483646 h 729"/>
                  <a:gd name="T48" fmla="*/ 381523 w 4"/>
                  <a:gd name="T49" fmla="*/ 1987132999 h 729"/>
                  <a:gd name="T50" fmla="*/ 0 w 4"/>
                  <a:gd name="T51" fmla="*/ 2002041578 h 729"/>
                  <a:gd name="T52" fmla="*/ 0 w 4"/>
                  <a:gd name="T53" fmla="*/ 1825046398 h 729"/>
                  <a:gd name="T54" fmla="*/ 381523 w 4"/>
                  <a:gd name="T55" fmla="*/ 1840002253 h 729"/>
                  <a:gd name="T56" fmla="*/ 0 w 4"/>
                  <a:gd name="T57" fmla="*/ 1669314114 h 729"/>
                  <a:gd name="T58" fmla="*/ 505983 w 4"/>
                  <a:gd name="T59" fmla="*/ 1669314114 h 729"/>
                  <a:gd name="T60" fmla="*/ 0 w 4"/>
                  <a:gd name="T61" fmla="*/ 1669314114 h 729"/>
                  <a:gd name="T62" fmla="*/ 289133 w 4"/>
                  <a:gd name="T63" fmla="*/ 1493295914 h 729"/>
                  <a:gd name="T64" fmla="*/ 289133 w 4"/>
                  <a:gd name="T65" fmla="*/ 1513874575 h 729"/>
                  <a:gd name="T66" fmla="*/ 0 w 4"/>
                  <a:gd name="T67" fmla="*/ 1338027933 h 729"/>
                  <a:gd name="T68" fmla="*/ 505983 w 4"/>
                  <a:gd name="T69" fmla="*/ 1338027933 h 729"/>
                  <a:gd name="T70" fmla="*/ 0 w 4"/>
                  <a:gd name="T71" fmla="*/ 1338027933 h 729"/>
                  <a:gd name="T72" fmla="*/ 381523 w 4"/>
                  <a:gd name="T73" fmla="*/ 1162094234 h 729"/>
                  <a:gd name="T74" fmla="*/ 0 w 4"/>
                  <a:gd name="T75" fmla="*/ 1171751270 h 729"/>
                  <a:gd name="T76" fmla="*/ 0 w 4"/>
                  <a:gd name="T77" fmla="*/ 995830460 h 729"/>
                  <a:gd name="T78" fmla="*/ 381523 w 4"/>
                  <a:gd name="T79" fmla="*/ 1010771431 h 729"/>
                  <a:gd name="T80" fmla="*/ 0 w 4"/>
                  <a:gd name="T81" fmla="*/ 839884497 h 729"/>
                  <a:gd name="T82" fmla="*/ 505983 w 4"/>
                  <a:gd name="T83" fmla="*/ 839884497 h 729"/>
                  <a:gd name="T84" fmla="*/ 0 w 4"/>
                  <a:gd name="T85" fmla="*/ 839884497 h 729"/>
                  <a:gd name="T86" fmla="*/ 289133 w 4"/>
                  <a:gd name="T87" fmla="*/ 663011955 h 729"/>
                  <a:gd name="T88" fmla="*/ 289133 w 4"/>
                  <a:gd name="T89" fmla="*/ 684565271 h 729"/>
                  <a:gd name="T90" fmla="*/ 0 w 4"/>
                  <a:gd name="T91" fmla="*/ 508743450 h 729"/>
                  <a:gd name="T92" fmla="*/ 505983 w 4"/>
                  <a:gd name="T93" fmla="*/ 508743450 h 729"/>
                  <a:gd name="T94" fmla="*/ 0 w 4"/>
                  <a:gd name="T95" fmla="*/ 508743450 h 729"/>
                  <a:gd name="T96" fmla="*/ 381523 w 4"/>
                  <a:gd name="T97" fmla="*/ 332782693 h 729"/>
                  <a:gd name="T98" fmla="*/ 0 w 4"/>
                  <a:gd name="T99" fmla="*/ 347161228 h 729"/>
                  <a:gd name="T100" fmla="*/ 0 w 4"/>
                  <a:gd name="T101" fmla="*/ 166500252 h 729"/>
                  <a:gd name="T102" fmla="*/ 381523 w 4"/>
                  <a:gd name="T103" fmla="*/ 180424550 h 729"/>
                  <a:gd name="T104" fmla="*/ 0 w 4"/>
                  <a:gd name="T105" fmla="*/ 9301929 h 729"/>
                  <a:gd name="T106" fmla="*/ 505983 w 4"/>
                  <a:gd name="T107" fmla="*/ 9301929 h 729"/>
                  <a:gd name="T108" fmla="*/ 0 w 4"/>
                  <a:gd name="T109" fmla="*/ 9301929 h 72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"/>
                  <a:gd name="T166" fmla="*/ 0 h 729"/>
                  <a:gd name="T167" fmla="*/ 4 w 4"/>
                  <a:gd name="T168" fmla="*/ 729 h 72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" h="729">
                    <a:moveTo>
                      <a:pt x="0" y="726"/>
                    </a:moveTo>
                    <a:lnTo>
                      <a:pt x="0" y="726"/>
                    </a:lnTo>
                    <a:lnTo>
                      <a:pt x="0" y="725"/>
                    </a:lnTo>
                    <a:lnTo>
                      <a:pt x="2" y="725"/>
                    </a:lnTo>
                    <a:lnTo>
                      <a:pt x="3" y="725"/>
                    </a:lnTo>
                    <a:lnTo>
                      <a:pt x="4" y="726"/>
                    </a:lnTo>
                    <a:lnTo>
                      <a:pt x="3" y="727"/>
                    </a:lnTo>
                    <a:lnTo>
                      <a:pt x="2" y="729"/>
                    </a:lnTo>
                    <a:lnTo>
                      <a:pt x="0" y="727"/>
                    </a:lnTo>
                    <a:lnTo>
                      <a:pt x="0" y="726"/>
                    </a:lnTo>
                    <a:close/>
                    <a:moveTo>
                      <a:pt x="0" y="694"/>
                    </a:moveTo>
                    <a:lnTo>
                      <a:pt x="0" y="694"/>
                    </a:lnTo>
                    <a:lnTo>
                      <a:pt x="0" y="692"/>
                    </a:lnTo>
                    <a:lnTo>
                      <a:pt x="2" y="691"/>
                    </a:lnTo>
                    <a:lnTo>
                      <a:pt x="3" y="692"/>
                    </a:lnTo>
                    <a:lnTo>
                      <a:pt x="4" y="694"/>
                    </a:lnTo>
                    <a:lnTo>
                      <a:pt x="3" y="695"/>
                    </a:lnTo>
                    <a:lnTo>
                      <a:pt x="2" y="695"/>
                    </a:lnTo>
                    <a:lnTo>
                      <a:pt x="0" y="695"/>
                    </a:lnTo>
                    <a:lnTo>
                      <a:pt x="0" y="694"/>
                    </a:lnTo>
                    <a:close/>
                    <a:moveTo>
                      <a:pt x="0" y="660"/>
                    </a:moveTo>
                    <a:lnTo>
                      <a:pt x="0" y="660"/>
                    </a:lnTo>
                    <a:lnTo>
                      <a:pt x="0" y="659"/>
                    </a:lnTo>
                    <a:lnTo>
                      <a:pt x="2" y="659"/>
                    </a:lnTo>
                    <a:lnTo>
                      <a:pt x="3" y="659"/>
                    </a:lnTo>
                    <a:lnTo>
                      <a:pt x="4" y="660"/>
                    </a:lnTo>
                    <a:lnTo>
                      <a:pt x="3" y="661"/>
                    </a:lnTo>
                    <a:lnTo>
                      <a:pt x="2" y="663"/>
                    </a:lnTo>
                    <a:lnTo>
                      <a:pt x="0" y="661"/>
                    </a:lnTo>
                    <a:lnTo>
                      <a:pt x="0" y="660"/>
                    </a:lnTo>
                    <a:close/>
                    <a:moveTo>
                      <a:pt x="0" y="627"/>
                    </a:moveTo>
                    <a:lnTo>
                      <a:pt x="0" y="627"/>
                    </a:lnTo>
                    <a:lnTo>
                      <a:pt x="0" y="626"/>
                    </a:lnTo>
                    <a:lnTo>
                      <a:pt x="2" y="626"/>
                    </a:lnTo>
                    <a:lnTo>
                      <a:pt x="3" y="626"/>
                    </a:lnTo>
                    <a:lnTo>
                      <a:pt x="4" y="627"/>
                    </a:lnTo>
                    <a:lnTo>
                      <a:pt x="3" y="629"/>
                    </a:lnTo>
                    <a:lnTo>
                      <a:pt x="2" y="629"/>
                    </a:lnTo>
                    <a:lnTo>
                      <a:pt x="0" y="629"/>
                    </a:lnTo>
                    <a:lnTo>
                      <a:pt x="0" y="627"/>
                    </a:lnTo>
                    <a:close/>
                    <a:moveTo>
                      <a:pt x="0" y="595"/>
                    </a:moveTo>
                    <a:lnTo>
                      <a:pt x="0" y="595"/>
                    </a:lnTo>
                    <a:lnTo>
                      <a:pt x="0" y="594"/>
                    </a:lnTo>
                    <a:lnTo>
                      <a:pt x="2" y="592"/>
                    </a:lnTo>
                    <a:lnTo>
                      <a:pt x="3" y="594"/>
                    </a:lnTo>
                    <a:lnTo>
                      <a:pt x="4" y="595"/>
                    </a:lnTo>
                    <a:lnTo>
                      <a:pt x="3" y="596"/>
                    </a:lnTo>
                    <a:lnTo>
                      <a:pt x="2" y="596"/>
                    </a:lnTo>
                    <a:lnTo>
                      <a:pt x="0" y="596"/>
                    </a:lnTo>
                    <a:lnTo>
                      <a:pt x="0" y="595"/>
                    </a:lnTo>
                    <a:close/>
                    <a:moveTo>
                      <a:pt x="0" y="561"/>
                    </a:moveTo>
                    <a:lnTo>
                      <a:pt x="0" y="561"/>
                    </a:lnTo>
                    <a:lnTo>
                      <a:pt x="0" y="560"/>
                    </a:lnTo>
                    <a:lnTo>
                      <a:pt x="2" y="560"/>
                    </a:lnTo>
                    <a:lnTo>
                      <a:pt x="3" y="560"/>
                    </a:lnTo>
                    <a:lnTo>
                      <a:pt x="4" y="561"/>
                    </a:lnTo>
                    <a:lnTo>
                      <a:pt x="3" y="563"/>
                    </a:lnTo>
                    <a:lnTo>
                      <a:pt x="2" y="564"/>
                    </a:lnTo>
                    <a:lnTo>
                      <a:pt x="0" y="563"/>
                    </a:lnTo>
                    <a:lnTo>
                      <a:pt x="0" y="561"/>
                    </a:lnTo>
                    <a:close/>
                    <a:moveTo>
                      <a:pt x="0" y="529"/>
                    </a:moveTo>
                    <a:lnTo>
                      <a:pt x="0" y="529"/>
                    </a:lnTo>
                    <a:lnTo>
                      <a:pt x="0" y="528"/>
                    </a:lnTo>
                    <a:lnTo>
                      <a:pt x="2" y="526"/>
                    </a:lnTo>
                    <a:lnTo>
                      <a:pt x="3" y="528"/>
                    </a:lnTo>
                    <a:lnTo>
                      <a:pt x="4" y="529"/>
                    </a:lnTo>
                    <a:lnTo>
                      <a:pt x="3" y="530"/>
                    </a:lnTo>
                    <a:lnTo>
                      <a:pt x="2" y="530"/>
                    </a:lnTo>
                    <a:lnTo>
                      <a:pt x="0" y="530"/>
                    </a:lnTo>
                    <a:lnTo>
                      <a:pt x="0" y="529"/>
                    </a:lnTo>
                    <a:close/>
                    <a:moveTo>
                      <a:pt x="0" y="495"/>
                    </a:moveTo>
                    <a:lnTo>
                      <a:pt x="0" y="495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3" y="494"/>
                    </a:lnTo>
                    <a:lnTo>
                      <a:pt x="4" y="495"/>
                    </a:lnTo>
                    <a:lnTo>
                      <a:pt x="3" y="497"/>
                    </a:lnTo>
                    <a:lnTo>
                      <a:pt x="2" y="498"/>
                    </a:lnTo>
                    <a:lnTo>
                      <a:pt x="0" y="497"/>
                    </a:lnTo>
                    <a:lnTo>
                      <a:pt x="0" y="495"/>
                    </a:lnTo>
                    <a:close/>
                    <a:moveTo>
                      <a:pt x="0" y="463"/>
                    </a:moveTo>
                    <a:lnTo>
                      <a:pt x="0" y="463"/>
                    </a:lnTo>
                    <a:lnTo>
                      <a:pt x="0" y="461"/>
                    </a:lnTo>
                    <a:lnTo>
                      <a:pt x="2" y="461"/>
                    </a:lnTo>
                    <a:lnTo>
                      <a:pt x="3" y="461"/>
                    </a:lnTo>
                    <a:lnTo>
                      <a:pt x="4" y="463"/>
                    </a:lnTo>
                    <a:lnTo>
                      <a:pt x="3" y="464"/>
                    </a:lnTo>
                    <a:lnTo>
                      <a:pt x="2" y="464"/>
                    </a:lnTo>
                    <a:lnTo>
                      <a:pt x="0" y="464"/>
                    </a:lnTo>
                    <a:lnTo>
                      <a:pt x="0" y="463"/>
                    </a:lnTo>
                    <a:close/>
                    <a:moveTo>
                      <a:pt x="0" y="430"/>
                    </a:moveTo>
                    <a:lnTo>
                      <a:pt x="0" y="430"/>
                    </a:lnTo>
                    <a:lnTo>
                      <a:pt x="0" y="429"/>
                    </a:lnTo>
                    <a:lnTo>
                      <a:pt x="2" y="428"/>
                    </a:lnTo>
                    <a:lnTo>
                      <a:pt x="3" y="429"/>
                    </a:lnTo>
                    <a:lnTo>
                      <a:pt x="4" y="430"/>
                    </a:lnTo>
                    <a:lnTo>
                      <a:pt x="3" y="432"/>
                    </a:lnTo>
                    <a:lnTo>
                      <a:pt x="2" y="432"/>
                    </a:lnTo>
                    <a:lnTo>
                      <a:pt x="0" y="432"/>
                    </a:lnTo>
                    <a:lnTo>
                      <a:pt x="0" y="430"/>
                    </a:lnTo>
                    <a:close/>
                    <a:moveTo>
                      <a:pt x="0" y="397"/>
                    </a:moveTo>
                    <a:lnTo>
                      <a:pt x="0" y="397"/>
                    </a:lnTo>
                    <a:lnTo>
                      <a:pt x="0" y="395"/>
                    </a:lnTo>
                    <a:lnTo>
                      <a:pt x="2" y="395"/>
                    </a:lnTo>
                    <a:lnTo>
                      <a:pt x="3" y="395"/>
                    </a:lnTo>
                    <a:lnTo>
                      <a:pt x="4" y="397"/>
                    </a:lnTo>
                    <a:lnTo>
                      <a:pt x="3" y="398"/>
                    </a:lnTo>
                    <a:lnTo>
                      <a:pt x="2" y="399"/>
                    </a:lnTo>
                    <a:lnTo>
                      <a:pt x="0" y="398"/>
                    </a:lnTo>
                    <a:lnTo>
                      <a:pt x="0" y="397"/>
                    </a:lnTo>
                    <a:close/>
                    <a:moveTo>
                      <a:pt x="0" y="364"/>
                    </a:moveTo>
                    <a:lnTo>
                      <a:pt x="0" y="364"/>
                    </a:lnTo>
                    <a:lnTo>
                      <a:pt x="0" y="363"/>
                    </a:lnTo>
                    <a:lnTo>
                      <a:pt x="2" y="363"/>
                    </a:lnTo>
                    <a:lnTo>
                      <a:pt x="3" y="363"/>
                    </a:lnTo>
                    <a:lnTo>
                      <a:pt x="4" y="364"/>
                    </a:lnTo>
                    <a:lnTo>
                      <a:pt x="3" y="366"/>
                    </a:lnTo>
                    <a:lnTo>
                      <a:pt x="2" y="366"/>
                    </a:lnTo>
                    <a:lnTo>
                      <a:pt x="0" y="366"/>
                    </a:lnTo>
                    <a:lnTo>
                      <a:pt x="0" y="364"/>
                    </a:lnTo>
                    <a:close/>
                    <a:moveTo>
                      <a:pt x="0" y="332"/>
                    </a:moveTo>
                    <a:lnTo>
                      <a:pt x="0" y="332"/>
                    </a:lnTo>
                    <a:lnTo>
                      <a:pt x="0" y="330"/>
                    </a:lnTo>
                    <a:lnTo>
                      <a:pt x="2" y="329"/>
                    </a:lnTo>
                    <a:lnTo>
                      <a:pt x="3" y="330"/>
                    </a:lnTo>
                    <a:lnTo>
                      <a:pt x="4" y="332"/>
                    </a:lnTo>
                    <a:lnTo>
                      <a:pt x="3" y="332"/>
                    </a:lnTo>
                    <a:lnTo>
                      <a:pt x="2" y="333"/>
                    </a:lnTo>
                    <a:lnTo>
                      <a:pt x="0" y="332"/>
                    </a:lnTo>
                    <a:close/>
                    <a:moveTo>
                      <a:pt x="0" y="298"/>
                    </a:moveTo>
                    <a:lnTo>
                      <a:pt x="0" y="298"/>
                    </a:lnTo>
                    <a:lnTo>
                      <a:pt x="0" y="297"/>
                    </a:lnTo>
                    <a:lnTo>
                      <a:pt x="2" y="297"/>
                    </a:lnTo>
                    <a:lnTo>
                      <a:pt x="3" y="297"/>
                    </a:lnTo>
                    <a:lnTo>
                      <a:pt x="4" y="298"/>
                    </a:lnTo>
                    <a:lnTo>
                      <a:pt x="3" y="299"/>
                    </a:lnTo>
                    <a:lnTo>
                      <a:pt x="2" y="301"/>
                    </a:lnTo>
                    <a:lnTo>
                      <a:pt x="0" y="299"/>
                    </a:lnTo>
                    <a:lnTo>
                      <a:pt x="0" y="298"/>
                    </a:lnTo>
                    <a:close/>
                    <a:moveTo>
                      <a:pt x="0" y="266"/>
                    </a:moveTo>
                    <a:lnTo>
                      <a:pt x="0" y="266"/>
                    </a:lnTo>
                    <a:lnTo>
                      <a:pt x="0" y="264"/>
                    </a:lnTo>
                    <a:lnTo>
                      <a:pt x="2" y="263"/>
                    </a:lnTo>
                    <a:lnTo>
                      <a:pt x="3" y="264"/>
                    </a:lnTo>
                    <a:lnTo>
                      <a:pt x="4" y="266"/>
                    </a:lnTo>
                    <a:lnTo>
                      <a:pt x="3" y="267"/>
                    </a:lnTo>
                    <a:lnTo>
                      <a:pt x="2" y="267"/>
                    </a:lnTo>
                    <a:lnTo>
                      <a:pt x="0" y="267"/>
                    </a:lnTo>
                    <a:lnTo>
                      <a:pt x="0" y="266"/>
                    </a:lnTo>
                    <a:close/>
                    <a:moveTo>
                      <a:pt x="0" y="232"/>
                    </a:moveTo>
                    <a:lnTo>
                      <a:pt x="0" y="232"/>
                    </a:lnTo>
                    <a:lnTo>
                      <a:pt x="0" y="231"/>
                    </a:lnTo>
                    <a:lnTo>
                      <a:pt x="2" y="231"/>
                    </a:lnTo>
                    <a:lnTo>
                      <a:pt x="3" y="231"/>
                    </a:lnTo>
                    <a:lnTo>
                      <a:pt x="4" y="232"/>
                    </a:lnTo>
                    <a:lnTo>
                      <a:pt x="3" y="233"/>
                    </a:lnTo>
                    <a:lnTo>
                      <a:pt x="2" y="235"/>
                    </a:lnTo>
                    <a:lnTo>
                      <a:pt x="0" y="233"/>
                    </a:lnTo>
                    <a:lnTo>
                      <a:pt x="0" y="232"/>
                    </a:lnTo>
                    <a:close/>
                    <a:moveTo>
                      <a:pt x="0" y="199"/>
                    </a:moveTo>
                    <a:lnTo>
                      <a:pt x="0" y="199"/>
                    </a:lnTo>
                    <a:lnTo>
                      <a:pt x="0" y="198"/>
                    </a:lnTo>
                    <a:lnTo>
                      <a:pt x="2" y="198"/>
                    </a:lnTo>
                    <a:lnTo>
                      <a:pt x="3" y="198"/>
                    </a:lnTo>
                    <a:lnTo>
                      <a:pt x="4" y="199"/>
                    </a:lnTo>
                    <a:lnTo>
                      <a:pt x="3" y="201"/>
                    </a:lnTo>
                    <a:lnTo>
                      <a:pt x="2" y="201"/>
                    </a:lnTo>
                    <a:lnTo>
                      <a:pt x="0" y="201"/>
                    </a:lnTo>
                    <a:lnTo>
                      <a:pt x="0" y="199"/>
                    </a:lnTo>
                    <a:close/>
                    <a:moveTo>
                      <a:pt x="0" y="167"/>
                    </a:moveTo>
                    <a:lnTo>
                      <a:pt x="0" y="167"/>
                    </a:lnTo>
                    <a:lnTo>
                      <a:pt x="0" y="166"/>
                    </a:lnTo>
                    <a:lnTo>
                      <a:pt x="2" y="164"/>
                    </a:lnTo>
                    <a:lnTo>
                      <a:pt x="3" y="166"/>
                    </a:lnTo>
                    <a:lnTo>
                      <a:pt x="4" y="167"/>
                    </a:lnTo>
                    <a:lnTo>
                      <a:pt x="3" y="167"/>
                    </a:lnTo>
                    <a:lnTo>
                      <a:pt x="2" y="168"/>
                    </a:lnTo>
                    <a:lnTo>
                      <a:pt x="0" y="167"/>
                    </a:lnTo>
                    <a:close/>
                    <a:moveTo>
                      <a:pt x="0" y="133"/>
                    </a:moveTo>
                    <a:lnTo>
                      <a:pt x="0" y="133"/>
                    </a:lnTo>
                    <a:lnTo>
                      <a:pt x="0" y="132"/>
                    </a:lnTo>
                    <a:lnTo>
                      <a:pt x="2" y="132"/>
                    </a:lnTo>
                    <a:lnTo>
                      <a:pt x="3" y="132"/>
                    </a:lnTo>
                    <a:lnTo>
                      <a:pt x="4" y="133"/>
                    </a:lnTo>
                    <a:lnTo>
                      <a:pt x="3" y="135"/>
                    </a:lnTo>
                    <a:lnTo>
                      <a:pt x="2" y="136"/>
                    </a:lnTo>
                    <a:lnTo>
                      <a:pt x="0" y="135"/>
                    </a:lnTo>
                    <a:lnTo>
                      <a:pt x="0" y="133"/>
                    </a:lnTo>
                    <a:close/>
                    <a:moveTo>
                      <a:pt x="0" y="101"/>
                    </a:moveTo>
                    <a:lnTo>
                      <a:pt x="0" y="101"/>
                    </a:lnTo>
                    <a:lnTo>
                      <a:pt x="0" y="100"/>
                    </a:lnTo>
                    <a:lnTo>
                      <a:pt x="2" y="98"/>
                    </a:lnTo>
                    <a:lnTo>
                      <a:pt x="3" y="100"/>
                    </a:lnTo>
                    <a:lnTo>
                      <a:pt x="4" y="101"/>
                    </a:lnTo>
                    <a:lnTo>
                      <a:pt x="3" y="102"/>
                    </a:lnTo>
                    <a:lnTo>
                      <a:pt x="2" y="102"/>
                    </a:lnTo>
                    <a:lnTo>
                      <a:pt x="0" y="102"/>
                    </a:lnTo>
                    <a:lnTo>
                      <a:pt x="0" y="101"/>
                    </a:lnTo>
                    <a:close/>
                    <a:moveTo>
                      <a:pt x="0" y="67"/>
                    </a:moveTo>
                    <a:lnTo>
                      <a:pt x="0" y="67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3" y="66"/>
                    </a:lnTo>
                    <a:lnTo>
                      <a:pt x="4" y="67"/>
                    </a:lnTo>
                    <a:lnTo>
                      <a:pt x="3" y="69"/>
                    </a:lnTo>
                    <a:lnTo>
                      <a:pt x="2" y="70"/>
                    </a:lnTo>
                    <a:lnTo>
                      <a:pt x="0" y="69"/>
                    </a:lnTo>
                    <a:lnTo>
                      <a:pt x="0" y="67"/>
                    </a:lnTo>
                    <a:close/>
                    <a:moveTo>
                      <a:pt x="0" y="35"/>
                    </a:moveTo>
                    <a:lnTo>
                      <a:pt x="0" y="35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3" y="33"/>
                    </a:lnTo>
                    <a:lnTo>
                      <a:pt x="4" y="35"/>
                    </a:lnTo>
                    <a:lnTo>
                      <a:pt x="3" y="36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0" y="35"/>
                    </a:lnTo>
                    <a:close/>
                    <a:moveTo>
                      <a:pt x="0" y="2"/>
                    </a:move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1" name="未知"/>
              <p:cNvSpPr>
                <a:spLocks/>
              </p:cNvSpPr>
              <p:nvPr/>
            </p:nvSpPr>
            <p:spPr bwMode="auto">
              <a:xfrm>
                <a:off x="225" y="475"/>
                <a:ext cx="173" cy="263"/>
              </a:xfrm>
              <a:custGeom>
                <a:avLst/>
                <a:gdLst>
                  <a:gd name="T0" fmla="*/ 0 w 83"/>
                  <a:gd name="T1" fmla="*/ 553941714 h 127"/>
                  <a:gd name="T2" fmla="*/ 210053417 w 83"/>
                  <a:gd name="T3" fmla="*/ 0 h 127"/>
                  <a:gd name="T4" fmla="*/ 414458478 w 83"/>
                  <a:gd name="T5" fmla="*/ 553941714 h 127"/>
                  <a:gd name="T6" fmla="*/ 0 w 83"/>
                  <a:gd name="T7" fmla="*/ 553941714 h 1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27"/>
                  <a:gd name="T14" fmla="*/ 83 w 83"/>
                  <a:gd name="T15" fmla="*/ 127 h 1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27">
                    <a:moveTo>
                      <a:pt x="0" y="127"/>
                    </a:moveTo>
                    <a:lnTo>
                      <a:pt x="42" y="0"/>
                    </a:lnTo>
                    <a:lnTo>
                      <a:pt x="83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2" name="Line 86"/>
              <p:cNvSpPr>
                <a:spLocks noChangeShapeType="1"/>
              </p:cNvSpPr>
              <p:nvPr/>
            </p:nvSpPr>
            <p:spPr bwMode="auto">
              <a:xfrm flipH="1">
                <a:off x="770" y="2488"/>
                <a:ext cx="1535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未知"/>
              <p:cNvSpPr>
                <a:spLocks/>
              </p:cNvSpPr>
              <p:nvPr/>
            </p:nvSpPr>
            <p:spPr bwMode="auto">
              <a:xfrm>
                <a:off x="533" y="2400"/>
                <a:ext cx="260" cy="173"/>
              </a:xfrm>
              <a:custGeom>
                <a:avLst/>
                <a:gdLst>
                  <a:gd name="T0" fmla="*/ 434492828 w 127"/>
                  <a:gd name="T1" fmla="*/ 414458478 h 83"/>
                  <a:gd name="T2" fmla="*/ 0 w 127"/>
                  <a:gd name="T3" fmla="*/ 203423326 h 83"/>
                  <a:gd name="T4" fmla="*/ 434492828 w 127"/>
                  <a:gd name="T5" fmla="*/ 0 h 83"/>
                  <a:gd name="T6" fmla="*/ 434492828 w 127"/>
                  <a:gd name="T7" fmla="*/ 414458478 h 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3"/>
                  <a:gd name="T14" fmla="*/ 127 w 127"/>
                  <a:gd name="T15" fmla="*/ 83 h 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3">
                    <a:moveTo>
                      <a:pt x="127" y="83"/>
                    </a:moveTo>
                    <a:lnTo>
                      <a:pt x="0" y="41"/>
                    </a:lnTo>
                    <a:lnTo>
                      <a:pt x="127" y="0"/>
                    </a:lnTo>
                    <a:lnTo>
                      <a:pt x="127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Line 88"/>
              <p:cNvSpPr>
                <a:spLocks noChangeShapeType="1"/>
              </p:cNvSpPr>
              <p:nvPr/>
            </p:nvSpPr>
            <p:spPr bwMode="auto">
              <a:xfrm flipH="1">
                <a:off x="2818" y="1543"/>
                <a:ext cx="465" cy="57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5" name="未知"/>
              <p:cNvSpPr>
                <a:spLocks/>
              </p:cNvSpPr>
              <p:nvPr/>
            </p:nvSpPr>
            <p:spPr bwMode="auto">
              <a:xfrm>
                <a:off x="2668" y="2045"/>
                <a:ext cx="230" cy="260"/>
              </a:xfrm>
              <a:custGeom>
                <a:avLst/>
                <a:gdLst>
                  <a:gd name="T0" fmla="*/ 408854017 w 112"/>
                  <a:gd name="T1" fmla="*/ 261729682 h 125"/>
                  <a:gd name="T2" fmla="*/ 0 w 112"/>
                  <a:gd name="T3" fmla="*/ 597391864 h 125"/>
                  <a:gd name="T4" fmla="*/ 172549918 w 112"/>
                  <a:gd name="T5" fmla="*/ 0 h 125"/>
                  <a:gd name="T6" fmla="*/ 408854017 w 112"/>
                  <a:gd name="T7" fmla="*/ 261729682 h 1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5"/>
                  <a:gd name="T14" fmla="*/ 112 w 112"/>
                  <a:gd name="T15" fmla="*/ 125 h 1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5">
                    <a:moveTo>
                      <a:pt x="112" y="55"/>
                    </a:moveTo>
                    <a:lnTo>
                      <a:pt x="0" y="125"/>
                    </a:lnTo>
                    <a:lnTo>
                      <a:pt x="47" y="0"/>
                    </a:lnTo>
                    <a:lnTo>
                      <a:pt x="112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6" name="Rectangle 90"/>
              <p:cNvSpPr>
                <a:spLocks noChangeArrowheads="1"/>
              </p:cNvSpPr>
              <p:nvPr/>
            </p:nvSpPr>
            <p:spPr bwMode="auto">
              <a:xfrm>
                <a:off x="3093" y="1888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77" name="Rectangle 92"/>
              <p:cNvSpPr>
                <a:spLocks noChangeArrowheads="1"/>
              </p:cNvSpPr>
              <p:nvPr/>
            </p:nvSpPr>
            <p:spPr bwMode="auto">
              <a:xfrm>
                <a:off x="0" y="1280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18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78" name="Rectangle 93"/>
              <p:cNvSpPr>
                <a:spLocks noChangeArrowheads="1"/>
              </p:cNvSpPr>
              <p:nvPr/>
            </p:nvSpPr>
            <p:spPr bwMode="auto">
              <a:xfrm>
                <a:off x="755" y="1953"/>
                <a:ext cx="200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10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79" name="Rectangle 94"/>
              <p:cNvSpPr>
                <a:spLocks noChangeArrowheads="1"/>
              </p:cNvSpPr>
              <p:nvPr/>
            </p:nvSpPr>
            <p:spPr bwMode="auto">
              <a:xfrm>
                <a:off x="1543" y="249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7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80" name="未知"/>
              <p:cNvSpPr>
                <a:spLocks noEditPoints="1"/>
              </p:cNvSpPr>
              <p:nvPr/>
            </p:nvSpPr>
            <p:spPr bwMode="auto">
              <a:xfrm>
                <a:off x="2523" y="738"/>
                <a:ext cx="10" cy="1520"/>
              </a:xfrm>
              <a:custGeom>
                <a:avLst/>
                <a:gdLst>
                  <a:gd name="T0" fmla="*/ 484306175 w 4"/>
                  <a:gd name="T1" fmla="*/ 2147483646 h 729"/>
                  <a:gd name="T2" fmla="*/ 484306175 w 4"/>
                  <a:gd name="T3" fmla="*/ 2147483646 h 729"/>
                  <a:gd name="T4" fmla="*/ 0 w 4"/>
                  <a:gd name="T5" fmla="*/ 2147483646 h 729"/>
                  <a:gd name="T6" fmla="*/ 920181458 w 4"/>
                  <a:gd name="T7" fmla="*/ 2147483646 h 729"/>
                  <a:gd name="T8" fmla="*/ 0 w 4"/>
                  <a:gd name="T9" fmla="*/ 2147483646 h 729"/>
                  <a:gd name="T10" fmla="*/ 0 w 4"/>
                  <a:gd name="T11" fmla="*/ 2147483646 h 729"/>
                  <a:gd name="T12" fmla="*/ 920181458 w 4"/>
                  <a:gd name="T13" fmla="*/ 2147483646 h 729"/>
                  <a:gd name="T14" fmla="*/ 0 w 4"/>
                  <a:gd name="T15" fmla="*/ 2147483646 h 729"/>
                  <a:gd name="T16" fmla="*/ 729446613 w 4"/>
                  <a:gd name="T17" fmla="*/ 2147483646 h 729"/>
                  <a:gd name="T18" fmla="*/ 0 w 4"/>
                  <a:gd name="T19" fmla="*/ 2147483646 h 729"/>
                  <a:gd name="T20" fmla="*/ 0 w 4"/>
                  <a:gd name="T21" fmla="*/ 2147483646 h 729"/>
                  <a:gd name="T22" fmla="*/ 729446613 w 4"/>
                  <a:gd name="T23" fmla="*/ 2147483646 h 729"/>
                  <a:gd name="T24" fmla="*/ 0 w 4"/>
                  <a:gd name="T25" fmla="*/ 2147483646 h 729"/>
                  <a:gd name="T26" fmla="*/ 729446613 w 4"/>
                  <a:gd name="T27" fmla="*/ 2147483646 h 729"/>
                  <a:gd name="T28" fmla="*/ 0 w 4"/>
                  <a:gd name="T29" fmla="*/ 2147483646 h 729"/>
                  <a:gd name="T30" fmla="*/ 0 w 4"/>
                  <a:gd name="T31" fmla="*/ 2147483646 h 729"/>
                  <a:gd name="T32" fmla="*/ 729446613 w 4"/>
                  <a:gd name="T33" fmla="*/ 2147483646 h 729"/>
                  <a:gd name="T34" fmla="*/ 0 w 4"/>
                  <a:gd name="T35" fmla="*/ 2147483646 h 729"/>
                  <a:gd name="T36" fmla="*/ 484306175 w 4"/>
                  <a:gd name="T37" fmla="*/ 2147483646 h 729"/>
                  <a:gd name="T38" fmla="*/ 484306175 w 4"/>
                  <a:gd name="T39" fmla="*/ 2147483646 h 729"/>
                  <a:gd name="T40" fmla="*/ 0 w 4"/>
                  <a:gd name="T41" fmla="*/ 2147483646 h 729"/>
                  <a:gd name="T42" fmla="*/ 920181458 w 4"/>
                  <a:gd name="T43" fmla="*/ 2147483646 h 729"/>
                  <a:gd name="T44" fmla="*/ 0 w 4"/>
                  <a:gd name="T45" fmla="*/ 2147483646 h 729"/>
                  <a:gd name="T46" fmla="*/ 0 w 4"/>
                  <a:gd name="T47" fmla="*/ 2147483646 h 729"/>
                  <a:gd name="T48" fmla="*/ 920181458 w 4"/>
                  <a:gd name="T49" fmla="*/ 2147483646 h 729"/>
                  <a:gd name="T50" fmla="*/ 0 w 4"/>
                  <a:gd name="T51" fmla="*/ 2147483646 h 729"/>
                  <a:gd name="T52" fmla="*/ 729446613 w 4"/>
                  <a:gd name="T53" fmla="*/ 1987132999 h 729"/>
                  <a:gd name="T54" fmla="*/ 484306175 w 4"/>
                  <a:gd name="T55" fmla="*/ 2007179912 h 729"/>
                  <a:gd name="T56" fmla="*/ 0 w 4"/>
                  <a:gd name="T57" fmla="*/ 1831243440 h 729"/>
                  <a:gd name="T58" fmla="*/ 729446613 w 4"/>
                  <a:gd name="T59" fmla="*/ 1825046398 h 729"/>
                  <a:gd name="T60" fmla="*/ 0 w 4"/>
                  <a:gd name="T61" fmla="*/ 1840002253 h 729"/>
                  <a:gd name="T62" fmla="*/ 0 w 4"/>
                  <a:gd name="T63" fmla="*/ 1659712197 h 729"/>
                  <a:gd name="T64" fmla="*/ 729446613 w 4"/>
                  <a:gd name="T65" fmla="*/ 1673776350 h 729"/>
                  <a:gd name="T66" fmla="*/ 0 w 4"/>
                  <a:gd name="T67" fmla="*/ 1669314114 h 729"/>
                  <a:gd name="T68" fmla="*/ 484306175 w 4"/>
                  <a:gd name="T69" fmla="*/ 1493295914 h 729"/>
                  <a:gd name="T70" fmla="*/ 484306175 w 4"/>
                  <a:gd name="T71" fmla="*/ 1513874575 h 729"/>
                  <a:gd name="T72" fmla="*/ 0 w 4"/>
                  <a:gd name="T73" fmla="*/ 1338027933 h 729"/>
                  <a:gd name="T74" fmla="*/ 920181458 w 4"/>
                  <a:gd name="T75" fmla="*/ 1338027933 h 729"/>
                  <a:gd name="T76" fmla="*/ 0 w 4"/>
                  <a:gd name="T77" fmla="*/ 1338027933 h 729"/>
                  <a:gd name="T78" fmla="*/ 729446613 w 4"/>
                  <a:gd name="T79" fmla="*/ 1162094234 h 729"/>
                  <a:gd name="T80" fmla="*/ 484306175 w 4"/>
                  <a:gd name="T81" fmla="*/ 1182111779 h 729"/>
                  <a:gd name="T82" fmla="*/ 0 w 4"/>
                  <a:gd name="T83" fmla="*/ 1000676487 h 729"/>
                  <a:gd name="T84" fmla="*/ 920181458 w 4"/>
                  <a:gd name="T85" fmla="*/ 1000676487 h 729"/>
                  <a:gd name="T86" fmla="*/ 0 w 4"/>
                  <a:gd name="T87" fmla="*/ 1000676487 h 729"/>
                  <a:gd name="T88" fmla="*/ 729446613 w 4"/>
                  <a:gd name="T89" fmla="*/ 833891862 h 729"/>
                  <a:gd name="T90" fmla="*/ 484306175 w 4"/>
                  <a:gd name="T91" fmla="*/ 844221027 h 729"/>
                  <a:gd name="T92" fmla="*/ 0 w 4"/>
                  <a:gd name="T93" fmla="*/ 668358775 h 729"/>
                  <a:gd name="T94" fmla="*/ 729446613 w 4"/>
                  <a:gd name="T95" fmla="*/ 663011955 h 729"/>
                  <a:gd name="T96" fmla="*/ 0 w 4"/>
                  <a:gd name="T97" fmla="*/ 677946726 h 729"/>
                  <a:gd name="T98" fmla="*/ 0 w 4"/>
                  <a:gd name="T99" fmla="*/ 504166110 h 729"/>
                  <a:gd name="T100" fmla="*/ 729446613 w 4"/>
                  <a:gd name="T101" fmla="*/ 513711569 h 729"/>
                  <a:gd name="T102" fmla="*/ 0 w 4"/>
                  <a:gd name="T103" fmla="*/ 508743450 h 729"/>
                  <a:gd name="T104" fmla="*/ 484306175 w 4"/>
                  <a:gd name="T105" fmla="*/ 332782693 h 729"/>
                  <a:gd name="T106" fmla="*/ 484306175 w 4"/>
                  <a:gd name="T107" fmla="*/ 351660434 h 729"/>
                  <a:gd name="T108" fmla="*/ 0 w 4"/>
                  <a:gd name="T109" fmla="*/ 175807449 h 729"/>
                  <a:gd name="T110" fmla="*/ 920181458 w 4"/>
                  <a:gd name="T111" fmla="*/ 175807449 h 729"/>
                  <a:gd name="T112" fmla="*/ 0 w 4"/>
                  <a:gd name="T113" fmla="*/ 180424550 h 729"/>
                  <a:gd name="T114" fmla="*/ 0 w 4"/>
                  <a:gd name="T115" fmla="*/ 4461254 h 729"/>
                  <a:gd name="T116" fmla="*/ 920181458 w 4"/>
                  <a:gd name="T117" fmla="*/ 9301929 h 729"/>
                  <a:gd name="T118" fmla="*/ 0 w 4"/>
                  <a:gd name="T119" fmla="*/ 9301929 h 72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4"/>
                  <a:gd name="T181" fmla="*/ 0 h 729"/>
                  <a:gd name="T182" fmla="*/ 4 w 4"/>
                  <a:gd name="T183" fmla="*/ 729 h 72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4" h="729">
                    <a:moveTo>
                      <a:pt x="0" y="726"/>
                    </a:moveTo>
                    <a:lnTo>
                      <a:pt x="0" y="726"/>
                    </a:lnTo>
                    <a:lnTo>
                      <a:pt x="0" y="725"/>
                    </a:lnTo>
                    <a:lnTo>
                      <a:pt x="2" y="725"/>
                    </a:lnTo>
                    <a:lnTo>
                      <a:pt x="3" y="725"/>
                    </a:lnTo>
                    <a:lnTo>
                      <a:pt x="4" y="726"/>
                    </a:lnTo>
                    <a:lnTo>
                      <a:pt x="3" y="727"/>
                    </a:lnTo>
                    <a:lnTo>
                      <a:pt x="2" y="729"/>
                    </a:lnTo>
                    <a:lnTo>
                      <a:pt x="0" y="727"/>
                    </a:lnTo>
                    <a:lnTo>
                      <a:pt x="0" y="726"/>
                    </a:lnTo>
                    <a:close/>
                    <a:moveTo>
                      <a:pt x="0" y="694"/>
                    </a:moveTo>
                    <a:lnTo>
                      <a:pt x="0" y="694"/>
                    </a:lnTo>
                    <a:lnTo>
                      <a:pt x="0" y="692"/>
                    </a:lnTo>
                    <a:lnTo>
                      <a:pt x="2" y="692"/>
                    </a:lnTo>
                    <a:lnTo>
                      <a:pt x="3" y="692"/>
                    </a:lnTo>
                    <a:lnTo>
                      <a:pt x="4" y="694"/>
                    </a:lnTo>
                    <a:lnTo>
                      <a:pt x="3" y="695"/>
                    </a:lnTo>
                    <a:lnTo>
                      <a:pt x="2" y="695"/>
                    </a:lnTo>
                    <a:lnTo>
                      <a:pt x="0" y="695"/>
                    </a:lnTo>
                    <a:lnTo>
                      <a:pt x="0" y="694"/>
                    </a:lnTo>
                    <a:close/>
                    <a:moveTo>
                      <a:pt x="0" y="661"/>
                    </a:moveTo>
                    <a:lnTo>
                      <a:pt x="0" y="661"/>
                    </a:lnTo>
                    <a:lnTo>
                      <a:pt x="0" y="660"/>
                    </a:lnTo>
                    <a:lnTo>
                      <a:pt x="0" y="659"/>
                    </a:lnTo>
                    <a:lnTo>
                      <a:pt x="2" y="659"/>
                    </a:lnTo>
                    <a:lnTo>
                      <a:pt x="3" y="659"/>
                    </a:lnTo>
                    <a:lnTo>
                      <a:pt x="4" y="661"/>
                    </a:lnTo>
                    <a:lnTo>
                      <a:pt x="3" y="661"/>
                    </a:lnTo>
                    <a:lnTo>
                      <a:pt x="2" y="663"/>
                    </a:lnTo>
                    <a:lnTo>
                      <a:pt x="0" y="661"/>
                    </a:lnTo>
                    <a:close/>
                    <a:moveTo>
                      <a:pt x="0" y="627"/>
                    </a:moveTo>
                    <a:lnTo>
                      <a:pt x="0" y="627"/>
                    </a:lnTo>
                    <a:lnTo>
                      <a:pt x="0" y="626"/>
                    </a:lnTo>
                    <a:lnTo>
                      <a:pt x="2" y="626"/>
                    </a:lnTo>
                    <a:lnTo>
                      <a:pt x="3" y="626"/>
                    </a:lnTo>
                    <a:lnTo>
                      <a:pt x="4" y="627"/>
                    </a:lnTo>
                    <a:lnTo>
                      <a:pt x="3" y="629"/>
                    </a:lnTo>
                    <a:lnTo>
                      <a:pt x="2" y="629"/>
                    </a:lnTo>
                    <a:lnTo>
                      <a:pt x="0" y="629"/>
                    </a:lnTo>
                    <a:lnTo>
                      <a:pt x="0" y="627"/>
                    </a:lnTo>
                    <a:close/>
                    <a:moveTo>
                      <a:pt x="0" y="595"/>
                    </a:moveTo>
                    <a:lnTo>
                      <a:pt x="0" y="595"/>
                    </a:lnTo>
                    <a:lnTo>
                      <a:pt x="0" y="594"/>
                    </a:lnTo>
                    <a:lnTo>
                      <a:pt x="2" y="592"/>
                    </a:lnTo>
                    <a:lnTo>
                      <a:pt x="3" y="594"/>
                    </a:lnTo>
                    <a:lnTo>
                      <a:pt x="4" y="595"/>
                    </a:lnTo>
                    <a:lnTo>
                      <a:pt x="3" y="596"/>
                    </a:lnTo>
                    <a:lnTo>
                      <a:pt x="2" y="596"/>
                    </a:lnTo>
                    <a:lnTo>
                      <a:pt x="0" y="596"/>
                    </a:lnTo>
                    <a:lnTo>
                      <a:pt x="0" y="595"/>
                    </a:lnTo>
                    <a:close/>
                    <a:moveTo>
                      <a:pt x="0" y="561"/>
                    </a:moveTo>
                    <a:lnTo>
                      <a:pt x="0" y="561"/>
                    </a:lnTo>
                    <a:lnTo>
                      <a:pt x="0" y="560"/>
                    </a:lnTo>
                    <a:lnTo>
                      <a:pt x="2" y="560"/>
                    </a:lnTo>
                    <a:lnTo>
                      <a:pt x="3" y="560"/>
                    </a:lnTo>
                    <a:lnTo>
                      <a:pt x="4" y="561"/>
                    </a:lnTo>
                    <a:lnTo>
                      <a:pt x="3" y="563"/>
                    </a:lnTo>
                    <a:lnTo>
                      <a:pt x="2" y="564"/>
                    </a:lnTo>
                    <a:lnTo>
                      <a:pt x="0" y="563"/>
                    </a:lnTo>
                    <a:lnTo>
                      <a:pt x="0" y="561"/>
                    </a:lnTo>
                    <a:close/>
                    <a:moveTo>
                      <a:pt x="0" y="529"/>
                    </a:moveTo>
                    <a:lnTo>
                      <a:pt x="0" y="529"/>
                    </a:lnTo>
                    <a:lnTo>
                      <a:pt x="0" y="528"/>
                    </a:lnTo>
                    <a:lnTo>
                      <a:pt x="2" y="528"/>
                    </a:lnTo>
                    <a:lnTo>
                      <a:pt x="3" y="528"/>
                    </a:lnTo>
                    <a:lnTo>
                      <a:pt x="4" y="529"/>
                    </a:lnTo>
                    <a:lnTo>
                      <a:pt x="3" y="530"/>
                    </a:lnTo>
                    <a:lnTo>
                      <a:pt x="2" y="530"/>
                    </a:lnTo>
                    <a:lnTo>
                      <a:pt x="0" y="530"/>
                    </a:lnTo>
                    <a:lnTo>
                      <a:pt x="0" y="529"/>
                    </a:lnTo>
                    <a:close/>
                    <a:moveTo>
                      <a:pt x="0" y="497"/>
                    </a:moveTo>
                    <a:lnTo>
                      <a:pt x="0" y="497"/>
                    </a:lnTo>
                    <a:lnTo>
                      <a:pt x="0" y="495"/>
                    </a:lnTo>
                    <a:lnTo>
                      <a:pt x="0" y="494"/>
                    </a:lnTo>
                    <a:lnTo>
                      <a:pt x="2" y="494"/>
                    </a:lnTo>
                    <a:lnTo>
                      <a:pt x="3" y="494"/>
                    </a:lnTo>
                    <a:lnTo>
                      <a:pt x="4" y="497"/>
                    </a:lnTo>
                    <a:lnTo>
                      <a:pt x="3" y="497"/>
                    </a:lnTo>
                    <a:lnTo>
                      <a:pt x="2" y="498"/>
                    </a:lnTo>
                    <a:lnTo>
                      <a:pt x="0" y="497"/>
                    </a:lnTo>
                    <a:close/>
                    <a:moveTo>
                      <a:pt x="0" y="463"/>
                    </a:moveTo>
                    <a:lnTo>
                      <a:pt x="0" y="463"/>
                    </a:lnTo>
                    <a:lnTo>
                      <a:pt x="0" y="461"/>
                    </a:lnTo>
                    <a:lnTo>
                      <a:pt x="2" y="461"/>
                    </a:lnTo>
                    <a:lnTo>
                      <a:pt x="3" y="461"/>
                    </a:lnTo>
                    <a:lnTo>
                      <a:pt x="4" y="463"/>
                    </a:lnTo>
                    <a:lnTo>
                      <a:pt x="3" y="464"/>
                    </a:lnTo>
                    <a:lnTo>
                      <a:pt x="2" y="465"/>
                    </a:lnTo>
                    <a:lnTo>
                      <a:pt x="2" y="464"/>
                    </a:lnTo>
                    <a:lnTo>
                      <a:pt x="0" y="464"/>
                    </a:lnTo>
                    <a:lnTo>
                      <a:pt x="0" y="463"/>
                    </a:lnTo>
                    <a:close/>
                    <a:moveTo>
                      <a:pt x="0" y="430"/>
                    </a:moveTo>
                    <a:lnTo>
                      <a:pt x="0" y="430"/>
                    </a:lnTo>
                    <a:lnTo>
                      <a:pt x="0" y="429"/>
                    </a:lnTo>
                    <a:lnTo>
                      <a:pt x="2" y="428"/>
                    </a:lnTo>
                    <a:lnTo>
                      <a:pt x="3" y="428"/>
                    </a:lnTo>
                    <a:lnTo>
                      <a:pt x="3" y="429"/>
                    </a:lnTo>
                    <a:lnTo>
                      <a:pt x="4" y="430"/>
                    </a:lnTo>
                    <a:lnTo>
                      <a:pt x="3" y="432"/>
                    </a:lnTo>
                    <a:lnTo>
                      <a:pt x="2" y="432"/>
                    </a:lnTo>
                    <a:lnTo>
                      <a:pt x="0" y="432"/>
                    </a:lnTo>
                    <a:lnTo>
                      <a:pt x="0" y="430"/>
                    </a:lnTo>
                    <a:close/>
                    <a:moveTo>
                      <a:pt x="0" y="397"/>
                    </a:moveTo>
                    <a:lnTo>
                      <a:pt x="0" y="397"/>
                    </a:lnTo>
                    <a:lnTo>
                      <a:pt x="0" y="395"/>
                    </a:lnTo>
                    <a:lnTo>
                      <a:pt x="2" y="395"/>
                    </a:lnTo>
                    <a:lnTo>
                      <a:pt x="3" y="395"/>
                    </a:lnTo>
                    <a:lnTo>
                      <a:pt x="4" y="397"/>
                    </a:lnTo>
                    <a:lnTo>
                      <a:pt x="3" y="398"/>
                    </a:lnTo>
                    <a:lnTo>
                      <a:pt x="3" y="399"/>
                    </a:lnTo>
                    <a:lnTo>
                      <a:pt x="2" y="399"/>
                    </a:lnTo>
                    <a:lnTo>
                      <a:pt x="0" y="398"/>
                    </a:lnTo>
                    <a:lnTo>
                      <a:pt x="0" y="397"/>
                    </a:lnTo>
                    <a:close/>
                    <a:moveTo>
                      <a:pt x="0" y="364"/>
                    </a:moveTo>
                    <a:lnTo>
                      <a:pt x="0" y="364"/>
                    </a:lnTo>
                    <a:lnTo>
                      <a:pt x="0" y="363"/>
                    </a:lnTo>
                    <a:lnTo>
                      <a:pt x="2" y="363"/>
                    </a:lnTo>
                    <a:lnTo>
                      <a:pt x="3" y="363"/>
                    </a:lnTo>
                    <a:lnTo>
                      <a:pt x="4" y="364"/>
                    </a:lnTo>
                    <a:lnTo>
                      <a:pt x="3" y="366"/>
                    </a:lnTo>
                    <a:lnTo>
                      <a:pt x="2" y="366"/>
                    </a:lnTo>
                    <a:lnTo>
                      <a:pt x="0" y="366"/>
                    </a:lnTo>
                    <a:lnTo>
                      <a:pt x="0" y="364"/>
                    </a:lnTo>
                    <a:close/>
                    <a:moveTo>
                      <a:pt x="0" y="332"/>
                    </a:moveTo>
                    <a:lnTo>
                      <a:pt x="0" y="332"/>
                    </a:lnTo>
                    <a:lnTo>
                      <a:pt x="0" y="330"/>
                    </a:lnTo>
                    <a:lnTo>
                      <a:pt x="2" y="329"/>
                    </a:lnTo>
                    <a:lnTo>
                      <a:pt x="3" y="330"/>
                    </a:lnTo>
                    <a:lnTo>
                      <a:pt x="4" y="332"/>
                    </a:lnTo>
                    <a:lnTo>
                      <a:pt x="3" y="333"/>
                    </a:lnTo>
                    <a:lnTo>
                      <a:pt x="2" y="333"/>
                    </a:lnTo>
                    <a:lnTo>
                      <a:pt x="0" y="333"/>
                    </a:lnTo>
                    <a:lnTo>
                      <a:pt x="0" y="332"/>
                    </a:lnTo>
                    <a:close/>
                    <a:moveTo>
                      <a:pt x="0" y="298"/>
                    </a:moveTo>
                    <a:lnTo>
                      <a:pt x="0" y="298"/>
                    </a:lnTo>
                    <a:lnTo>
                      <a:pt x="0" y="297"/>
                    </a:lnTo>
                    <a:lnTo>
                      <a:pt x="2" y="297"/>
                    </a:lnTo>
                    <a:lnTo>
                      <a:pt x="3" y="297"/>
                    </a:lnTo>
                    <a:lnTo>
                      <a:pt x="4" y="298"/>
                    </a:lnTo>
                    <a:lnTo>
                      <a:pt x="3" y="299"/>
                    </a:lnTo>
                    <a:lnTo>
                      <a:pt x="2" y="301"/>
                    </a:lnTo>
                    <a:lnTo>
                      <a:pt x="0" y="299"/>
                    </a:lnTo>
                    <a:lnTo>
                      <a:pt x="0" y="298"/>
                    </a:lnTo>
                    <a:close/>
                    <a:moveTo>
                      <a:pt x="0" y="266"/>
                    </a:moveTo>
                    <a:lnTo>
                      <a:pt x="0" y="266"/>
                    </a:lnTo>
                    <a:lnTo>
                      <a:pt x="0" y="264"/>
                    </a:lnTo>
                    <a:lnTo>
                      <a:pt x="2" y="264"/>
                    </a:lnTo>
                    <a:lnTo>
                      <a:pt x="3" y="264"/>
                    </a:lnTo>
                    <a:lnTo>
                      <a:pt x="4" y="266"/>
                    </a:lnTo>
                    <a:lnTo>
                      <a:pt x="3" y="267"/>
                    </a:lnTo>
                    <a:lnTo>
                      <a:pt x="2" y="267"/>
                    </a:lnTo>
                    <a:lnTo>
                      <a:pt x="0" y="267"/>
                    </a:lnTo>
                    <a:lnTo>
                      <a:pt x="0" y="266"/>
                    </a:lnTo>
                    <a:close/>
                    <a:moveTo>
                      <a:pt x="0" y="232"/>
                    </a:moveTo>
                    <a:lnTo>
                      <a:pt x="0" y="232"/>
                    </a:lnTo>
                    <a:lnTo>
                      <a:pt x="0" y="231"/>
                    </a:lnTo>
                    <a:lnTo>
                      <a:pt x="2" y="231"/>
                    </a:lnTo>
                    <a:lnTo>
                      <a:pt x="3" y="231"/>
                    </a:lnTo>
                    <a:lnTo>
                      <a:pt x="4" y="232"/>
                    </a:lnTo>
                    <a:lnTo>
                      <a:pt x="3" y="233"/>
                    </a:lnTo>
                    <a:lnTo>
                      <a:pt x="3" y="235"/>
                    </a:lnTo>
                    <a:lnTo>
                      <a:pt x="2" y="235"/>
                    </a:lnTo>
                    <a:lnTo>
                      <a:pt x="0" y="233"/>
                    </a:lnTo>
                    <a:lnTo>
                      <a:pt x="0" y="232"/>
                    </a:lnTo>
                    <a:close/>
                    <a:moveTo>
                      <a:pt x="0" y="199"/>
                    </a:moveTo>
                    <a:lnTo>
                      <a:pt x="0" y="199"/>
                    </a:lnTo>
                    <a:lnTo>
                      <a:pt x="0" y="198"/>
                    </a:lnTo>
                    <a:lnTo>
                      <a:pt x="2" y="198"/>
                    </a:lnTo>
                    <a:lnTo>
                      <a:pt x="3" y="198"/>
                    </a:lnTo>
                    <a:lnTo>
                      <a:pt x="4" y="199"/>
                    </a:lnTo>
                    <a:lnTo>
                      <a:pt x="3" y="201"/>
                    </a:lnTo>
                    <a:lnTo>
                      <a:pt x="2" y="201"/>
                    </a:lnTo>
                    <a:lnTo>
                      <a:pt x="0" y="201"/>
                    </a:lnTo>
                    <a:lnTo>
                      <a:pt x="0" y="199"/>
                    </a:lnTo>
                    <a:close/>
                    <a:moveTo>
                      <a:pt x="0" y="167"/>
                    </a:moveTo>
                    <a:lnTo>
                      <a:pt x="0" y="167"/>
                    </a:lnTo>
                    <a:lnTo>
                      <a:pt x="0" y="166"/>
                    </a:lnTo>
                    <a:lnTo>
                      <a:pt x="2" y="164"/>
                    </a:lnTo>
                    <a:lnTo>
                      <a:pt x="3" y="166"/>
                    </a:lnTo>
                    <a:lnTo>
                      <a:pt x="4" y="167"/>
                    </a:lnTo>
                    <a:lnTo>
                      <a:pt x="3" y="168"/>
                    </a:lnTo>
                    <a:lnTo>
                      <a:pt x="2" y="168"/>
                    </a:lnTo>
                    <a:lnTo>
                      <a:pt x="0" y="168"/>
                    </a:lnTo>
                    <a:lnTo>
                      <a:pt x="0" y="167"/>
                    </a:lnTo>
                    <a:close/>
                    <a:moveTo>
                      <a:pt x="0" y="133"/>
                    </a:moveTo>
                    <a:lnTo>
                      <a:pt x="0" y="133"/>
                    </a:lnTo>
                    <a:lnTo>
                      <a:pt x="0" y="132"/>
                    </a:lnTo>
                    <a:lnTo>
                      <a:pt x="2" y="132"/>
                    </a:lnTo>
                    <a:lnTo>
                      <a:pt x="3" y="132"/>
                    </a:lnTo>
                    <a:lnTo>
                      <a:pt x="4" y="133"/>
                    </a:lnTo>
                    <a:lnTo>
                      <a:pt x="3" y="135"/>
                    </a:lnTo>
                    <a:lnTo>
                      <a:pt x="2" y="136"/>
                    </a:lnTo>
                    <a:lnTo>
                      <a:pt x="0" y="135"/>
                    </a:lnTo>
                    <a:lnTo>
                      <a:pt x="0" y="133"/>
                    </a:lnTo>
                    <a:close/>
                    <a:moveTo>
                      <a:pt x="0" y="101"/>
                    </a:moveTo>
                    <a:lnTo>
                      <a:pt x="0" y="101"/>
                    </a:lnTo>
                    <a:lnTo>
                      <a:pt x="0" y="100"/>
                    </a:lnTo>
                    <a:lnTo>
                      <a:pt x="2" y="100"/>
                    </a:lnTo>
                    <a:lnTo>
                      <a:pt x="3" y="100"/>
                    </a:lnTo>
                    <a:lnTo>
                      <a:pt x="4" y="101"/>
                    </a:lnTo>
                    <a:lnTo>
                      <a:pt x="3" y="102"/>
                    </a:lnTo>
                    <a:lnTo>
                      <a:pt x="2" y="102"/>
                    </a:lnTo>
                    <a:lnTo>
                      <a:pt x="0" y="102"/>
                    </a:lnTo>
                    <a:lnTo>
                      <a:pt x="0" y="101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0" y="67"/>
                    </a:lnTo>
                    <a:lnTo>
                      <a:pt x="0" y="66"/>
                    </a:lnTo>
                    <a:lnTo>
                      <a:pt x="2" y="66"/>
                    </a:lnTo>
                    <a:lnTo>
                      <a:pt x="3" y="66"/>
                    </a:lnTo>
                    <a:lnTo>
                      <a:pt x="4" y="69"/>
                    </a:lnTo>
                    <a:lnTo>
                      <a:pt x="3" y="69"/>
                    </a:lnTo>
                    <a:lnTo>
                      <a:pt x="2" y="70"/>
                    </a:lnTo>
                    <a:lnTo>
                      <a:pt x="0" y="69"/>
                    </a:lnTo>
                    <a:close/>
                    <a:moveTo>
                      <a:pt x="0" y="35"/>
                    </a:moveTo>
                    <a:lnTo>
                      <a:pt x="0" y="35"/>
                    </a:lnTo>
                    <a:lnTo>
                      <a:pt x="0" y="33"/>
                    </a:lnTo>
                    <a:lnTo>
                      <a:pt x="2" y="33"/>
                    </a:lnTo>
                    <a:lnTo>
                      <a:pt x="3" y="33"/>
                    </a:lnTo>
                    <a:lnTo>
                      <a:pt x="4" y="35"/>
                    </a:lnTo>
                    <a:lnTo>
                      <a:pt x="3" y="36"/>
                    </a:lnTo>
                    <a:lnTo>
                      <a:pt x="2" y="37"/>
                    </a:lnTo>
                    <a:lnTo>
                      <a:pt x="2" y="36"/>
                    </a:lnTo>
                    <a:lnTo>
                      <a:pt x="0" y="36"/>
                    </a:lnTo>
                    <a:lnTo>
                      <a:pt x="0" y="35"/>
                    </a:lnTo>
                    <a:close/>
                    <a:moveTo>
                      <a:pt x="0" y="2"/>
                    </a:moveTo>
                    <a:lnTo>
                      <a:pt x="0" y="2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1" name="未知"/>
              <p:cNvSpPr>
                <a:spLocks/>
              </p:cNvSpPr>
              <p:nvPr/>
            </p:nvSpPr>
            <p:spPr bwMode="auto">
              <a:xfrm>
                <a:off x="2440" y="475"/>
                <a:ext cx="173" cy="263"/>
              </a:xfrm>
              <a:custGeom>
                <a:avLst/>
                <a:gdLst>
                  <a:gd name="T0" fmla="*/ 0 w 84"/>
                  <a:gd name="T1" fmla="*/ 553941714 h 127"/>
                  <a:gd name="T2" fmla="*/ 162290326 w 84"/>
                  <a:gd name="T3" fmla="*/ 0 h 127"/>
                  <a:gd name="T4" fmla="*/ 325842559 w 84"/>
                  <a:gd name="T5" fmla="*/ 553941714 h 127"/>
                  <a:gd name="T6" fmla="*/ 0 w 84"/>
                  <a:gd name="T7" fmla="*/ 553941714 h 1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27"/>
                  <a:gd name="T14" fmla="*/ 84 w 84"/>
                  <a:gd name="T15" fmla="*/ 127 h 1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27">
                    <a:moveTo>
                      <a:pt x="0" y="127"/>
                    </a:moveTo>
                    <a:lnTo>
                      <a:pt x="42" y="0"/>
                    </a:lnTo>
                    <a:lnTo>
                      <a:pt x="84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82" name="Rectangle 97"/>
              <p:cNvSpPr>
                <a:spLocks noChangeArrowheads="1"/>
              </p:cNvSpPr>
              <p:nvPr/>
            </p:nvSpPr>
            <p:spPr bwMode="auto">
              <a:xfrm>
                <a:off x="2590" y="830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4383" name="Rectangle 98"/>
              <p:cNvSpPr>
                <a:spLocks noChangeArrowheads="1"/>
              </p:cNvSpPr>
              <p:nvPr/>
            </p:nvSpPr>
            <p:spPr bwMode="auto">
              <a:xfrm>
                <a:off x="-13" y="3358"/>
                <a:ext cx="3663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i="0" dirty="0">
                    <a:solidFill>
                      <a:srgbClr val="080808"/>
                    </a:solidFill>
                    <a:latin typeface="宋体" pitchFamily="2" charset="-122"/>
                  </a:rPr>
                  <a:t>（</a:t>
                </a:r>
                <a:r>
                  <a:rPr lang="en-US" altLang="zh-CN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2</a:t>
                </a:r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）选</a:t>
                </a:r>
                <a:r>
                  <a:rPr lang="en-US" altLang="zh-CN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F</a:t>
                </a:r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点，更新路径</a:t>
                </a:r>
                <a:endParaRPr lang="en-US" altLang="zh-CN" sz="1800" b="1" i="0" dirty="0">
                  <a:solidFill>
                    <a:srgbClr val="080808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" name="组合 251"/>
            <p:cNvGrpSpPr>
              <a:grpSpLocks/>
            </p:cNvGrpSpPr>
            <p:nvPr/>
          </p:nvGrpSpPr>
          <p:grpSpPr bwMode="auto">
            <a:xfrm>
              <a:off x="6429388" y="142852"/>
              <a:ext cx="2643206" cy="2214578"/>
              <a:chOff x="6429388" y="142852"/>
              <a:chExt cx="2643206" cy="2214578"/>
            </a:xfrm>
          </p:grpSpPr>
          <p:sp>
            <p:nvSpPr>
              <p:cNvPr id="14345" name="TextBox 47"/>
              <p:cNvSpPr txBox="1">
                <a:spLocks noChangeArrowheads="1"/>
              </p:cNvSpPr>
              <p:nvPr/>
            </p:nvSpPr>
            <p:spPr bwMode="auto">
              <a:xfrm>
                <a:off x="8001024" y="204965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5,A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46" name="TextBox 48"/>
              <p:cNvSpPr txBox="1">
                <a:spLocks noChangeArrowheads="1"/>
              </p:cNvSpPr>
              <p:nvPr/>
            </p:nvSpPr>
            <p:spPr bwMode="auto">
              <a:xfrm>
                <a:off x="6572264" y="204965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12,C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47" name="TextBox 49"/>
              <p:cNvSpPr txBox="1">
                <a:spLocks noChangeArrowheads="1"/>
              </p:cNvSpPr>
              <p:nvPr/>
            </p:nvSpPr>
            <p:spPr bwMode="auto">
              <a:xfrm>
                <a:off x="7072330" y="714356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22,F</a:t>
                </a:r>
                <a:endParaRPr lang="zh-CN" altLang="en-US" sz="1400"/>
              </a:p>
            </p:txBody>
          </p:sp>
          <p:sp>
            <p:nvSpPr>
              <p:cNvPr id="14348" name="TextBox 50"/>
              <p:cNvSpPr txBox="1">
                <a:spLocks noChangeArrowheads="1"/>
              </p:cNvSpPr>
              <p:nvPr/>
            </p:nvSpPr>
            <p:spPr bwMode="auto">
              <a:xfrm>
                <a:off x="8358214" y="142852"/>
                <a:ext cx="714380" cy="307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20,C</a:t>
                </a:r>
                <a:endParaRPr lang="zh-CN" altLang="en-US" sz="1400" i="0" dirty="0"/>
              </a:p>
            </p:txBody>
          </p:sp>
          <p:sp>
            <p:nvSpPr>
              <p:cNvPr id="14349" name="TextBox 51"/>
              <p:cNvSpPr txBox="1">
                <a:spLocks noChangeArrowheads="1"/>
              </p:cNvSpPr>
              <p:nvPr/>
            </p:nvSpPr>
            <p:spPr bwMode="auto">
              <a:xfrm>
                <a:off x="6429388" y="142852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30,F</a:t>
                </a:r>
                <a:endParaRPr lang="zh-CN" altLang="en-US" sz="1400" i="0" dirty="0"/>
              </a:p>
            </p:txBody>
          </p:sp>
        </p:grpSp>
        <p:sp>
          <p:nvSpPr>
            <p:cNvPr id="14344" name="TextBox 46"/>
            <p:cNvSpPr txBox="1">
              <a:spLocks noChangeArrowheads="1"/>
            </p:cNvSpPr>
            <p:nvPr/>
          </p:nvSpPr>
          <p:spPr bwMode="auto">
            <a:xfrm>
              <a:off x="8786842" y="714356"/>
              <a:ext cx="7143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1400" i="0" dirty="0">
                  <a:solidFill>
                    <a:srgbClr val="FF0000"/>
                  </a:solidFill>
                </a:rPr>
                <a:t>0</a:t>
              </a:r>
              <a:endParaRPr lang="zh-CN" altLang="en-US" sz="1400" i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48" name="Rectangle 134"/>
          <p:cNvSpPr>
            <a:spLocks noChangeArrowheads="1"/>
          </p:cNvSpPr>
          <p:nvPr/>
        </p:nvSpPr>
        <p:spPr bwMode="auto">
          <a:xfrm>
            <a:off x="1790707" y="257175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迪杰斯特拉算法求解过程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933575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15363" name="Picture 2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85938"/>
            <a:ext cx="2790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3"/>
          <p:cNvGrpSpPr>
            <a:grpSpLocks/>
          </p:cNvGrpSpPr>
          <p:nvPr/>
        </p:nvGrpSpPr>
        <p:grpSpPr bwMode="auto">
          <a:xfrm>
            <a:off x="4714875" y="1857375"/>
            <a:ext cx="2643188" cy="2633663"/>
            <a:chOff x="214282" y="2978347"/>
            <a:chExt cx="2643206" cy="2634084"/>
          </a:xfrm>
        </p:grpSpPr>
        <p:grpSp>
          <p:nvGrpSpPr>
            <p:cNvPr id="3" name="Group 173"/>
            <p:cNvGrpSpPr>
              <a:grpSpLocks/>
            </p:cNvGrpSpPr>
            <p:nvPr/>
          </p:nvGrpSpPr>
          <p:grpSpPr bwMode="auto">
            <a:xfrm>
              <a:off x="356870" y="3219450"/>
              <a:ext cx="2345055" cy="2392981"/>
              <a:chOff x="-38" y="0"/>
              <a:chExt cx="3693" cy="3769"/>
            </a:xfrm>
          </p:grpSpPr>
          <p:sp>
            <p:nvSpPr>
              <p:cNvPr id="15377" name="未知"/>
              <p:cNvSpPr>
                <a:spLocks/>
              </p:cNvSpPr>
              <p:nvPr/>
            </p:nvSpPr>
            <p:spPr bwMode="auto">
              <a:xfrm>
                <a:off x="85" y="0"/>
                <a:ext cx="445" cy="475"/>
              </a:xfrm>
              <a:custGeom>
                <a:avLst/>
                <a:gdLst>
                  <a:gd name="T0" fmla="*/ 3468480 w 216"/>
                  <a:gd name="T1" fmla="*/ 559741153 h 227"/>
                  <a:gd name="T2" fmla="*/ 19279409 w 216"/>
                  <a:gd name="T3" fmla="*/ 431963359 h 227"/>
                  <a:gd name="T4" fmla="*/ 51371873 w 216"/>
                  <a:gd name="T5" fmla="*/ 326584817 h 227"/>
                  <a:gd name="T6" fmla="*/ 93100459 w 216"/>
                  <a:gd name="T7" fmla="*/ 227932445 h 227"/>
                  <a:gd name="T8" fmla="*/ 151879687 w 216"/>
                  <a:gd name="T9" fmla="*/ 139722493 h 227"/>
                  <a:gd name="T10" fmla="*/ 218040878 w 216"/>
                  <a:gd name="T11" fmla="*/ 75813534 h 227"/>
                  <a:gd name="T12" fmla="*/ 293737899 w 216"/>
                  <a:gd name="T13" fmla="*/ 33107939 h 227"/>
                  <a:gd name="T14" fmla="*/ 379467856 w 216"/>
                  <a:gd name="T15" fmla="*/ 10147193 h 227"/>
                  <a:gd name="T16" fmla="*/ 464985030 w 216"/>
                  <a:gd name="T17" fmla="*/ 10147193 h 227"/>
                  <a:gd name="T18" fmla="*/ 546365163 w 216"/>
                  <a:gd name="T19" fmla="*/ 33107939 h 227"/>
                  <a:gd name="T20" fmla="*/ 622739560 w 216"/>
                  <a:gd name="T21" fmla="*/ 75813534 h 227"/>
                  <a:gd name="T22" fmla="*/ 692368182 w 216"/>
                  <a:gd name="T23" fmla="*/ 139722493 h 227"/>
                  <a:gd name="T24" fmla="*/ 745936538 w 216"/>
                  <a:gd name="T25" fmla="*/ 227932445 h 227"/>
                  <a:gd name="T26" fmla="*/ 789344504 w 216"/>
                  <a:gd name="T27" fmla="*/ 326584817 h 227"/>
                  <a:gd name="T28" fmla="*/ 828864612 w 216"/>
                  <a:gd name="T29" fmla="*/ 431963359 h 227"/>
                  <a:gd name="T30" fmla="*/ 844450245 w 216"/>
                  <a:gd name="T31" fmla="*/ 559741153 h 227"/>
                  <a:gd name="T32" fmla="*/ 844450245 w 216"/>
                  <a:gd name="T33" fmla="*/ 618956149 h 227"/>
                  <a:gd name="T34" fmla="*/ 832344154 w 216"/>
                  <a:gd name="T35" fmla="*/ 744022768 h 227"/>
                  <a:gd name="T36" fmla="*/ 814086300 w 216"/>
                  <a:gd name="T37" fmla="*/ 857787430 h 227"/>
                  <a:gd name="T38" fmla="*/ 769858614 w 216"/>
                  <a:gd name="T39" fmla="*/ 958434412 h 227"/>
                  <a:gd name="T40" fmla="*/ 722693214 w 216"/>
                  <a:gd name="T41" fmla="*/ 1057112630 h 227"/>
                  <a:gd name="T42" fmla="*/ 660207783 w 216"/>
                  <a:gd name="T43" fmla="*/ 1126388021 h 227"/>
                  <a:gd name="T44" fmla="*/ 586522487 w 216"/>
                  <a:gd name="T45" fmla="*/ 1185978067 h 227"/>
                  <a:gd name="T46" fmla="*/ 504656372 w 216"/>
                  <a:gd name="T47" fmla="*/ 1220474701 h 227"/>
                  <a:gd name="T48" fmla="*/ 422873988 w 216"/>
                  <a:gd name="T49" fmla="*/ 1230410188 h 227"/>
                  <a:gd name="T50" fmla="*/ 336070776 w 216"/>
                  <a:gd name="T51" fmla="*/ 1220474701 h 227"/>
                  <a:gd name="T52" fmla="*/ 258010951 w 216"/>
                  <a:gd name="T53" fmla="*/ 1185978067 h 227"/>
                  <a:gd name="T54" fmla="*/ 184191063 w 216"/>
                  <a:gd name="T55" fmla="*/ 1126388021 h 227"/>
                  <a:gd name="T56" fmla="*/ 125236776 w 216"/>
                  <a:gd name="T57" fmla="*/ 1057112630 h 227"/>
                  <a:gd name="T58" fmla="*/ 73721376 w 216"/>
                  <a:gd name="T59" fmla="*/ 958434412 h 227"/>
                  <a:gd name="T60" fmla="*/ 30328991 w 216"/>
                  <a:gd name="T61" fmla="*/ 857787430 h 227"/>
                  <a:gd name="T62" fmla="*/ 7145711 w 216"/>
                  <a:gd name="T63" fmla="*/ 744022768 h 227"/>
                  <a:gd name="T64" fmla="*/ 0 w 216"/>
                  <a:gd name="T65" fmla="*/ 61895614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8" name="未知"/>
              <p:cNvSpPr>
                <a:spLocks/>
              </p:cNvSpPr>
              <p:nvPr/>
            </p:nvSpPr>
            <p:spPr bwMode="auto">
              <a:xfrm>
                <a:off x="85" y="0"/>
                <a:ext cx="445" cy="475"/>
              </a:xfrm>
              <a:custGeom>
                <a:avLst/>
                <a:gdLst>
                  <a:gd name="T0" fmla="*/ 3468480 w 216"/>
                  <a:gd name="T1" fmla="*/ 559741153 h 227"/>
                  <a:gd name="T2" fmla="*/ 19279409 w 216"/>
                  <a:gd name="T3" fmla="*/ 431963359 h 227"/>
                  <a:gd name="T4" fmla="*/ 51371873 w 216"/>
                  <a:gd name="T5" fmla="*/ 326584817 h 227"/>
                  <a:gd name="T6" fmla="*/ 93100459 w 216"/>
                  <a:gd name="T7" fmla="*/ 227932445 h 227"/>
                  <a:gd name="T8" fmla="*/ 151879687 w 216"/>
                  <a:gd name="T9" fmla="*/ 139722493 h 227"/>
                  <a:gd name="T10" fmla="*/ 218040878 w 216"/>
                  <a:gd name="T11" fmla="*/ 75813534 h 227"/>
                  <a:gd name="T12" fmla="*/ 293737899 w 216"/>
                  <a:gd name="T13" fmla="*/ 33107939 h 227"/>
                  <a:gd name="T14" fmla="*/ 379467856 w 216"/>
                  <a:gd name="T15" fmla="*/ 10147193 h 227"/>
                  <a:gd name="T16" fmla="*/ 464985030 w 216"/>
                  <a:gd name="T17" fmla="*/ 10147193 h 227"/>
                  <a:gd name="T18" fmla="*/ 546365163 w 216"/>
                  <a:gd name="T19" fmla="*/ 33107939 h 227"/>
                  <a:gd name="T20" fmla="*/ 622739560 w 216"/>
                  <a:gd name="T21" fmla="*/ 75813534 h 227"/>
                  <a:gd name="T22" fmla="*/ 692368182 w 216"/>
                  <a:gd name="T23" fmla="*/ 139722493 h 227"/>
                  <a:gd name="T24" fmla="*/ 745936538 w 216"/>
                  <a:gd name="T25" fmla="*/ 227932445 h 227"/>
                  <a:gd name="T26" fmla="*/ 789344504 w 216"/>
                  <a:gd name="T27" fmla="*/ 326584817 h 227"/>
                  <a:gd name="T28" fmla="*/ 828864612 w 216"/>
                  <a:gd name="T29" fmla="*/ 431963359 h 227"/>
                  <a:gd name="T30" fmla="*/ 844450245 w 216"/>
                  <a:gd name="T31" fmla="*/ 559741153 h 227"/>
                  <a:gd name="T32" fmla="*/ 844450245 w 216"/>
                  <a:gd name="T33" fmla="*/ 618956149 h 227"/>
                  <a:gd name="T34" fmla="*/ 832344154 w 216"/>
                  <a:gd name="T35" fmla="*/ 744022768 h 227"/>
                  <a:gd name="T36" fmla="*/ 814086300 w 216"/>
                  <a:gd name="T37" fmla="*/ 857787430 h 227"/>
                  <a:gd name="T38" fmla="*/ 769858614 w 216"/>
                  <a:gd name="T39" fmla="*/ 958434412 h 227"/>
                  <a:gd name="T40" fmla="*/ 722693214 w 216"/>
                  <a:gd name="T41" fmla="*/ 1057112630 h 227"/>
                  <a:gd name="T42" fmla="*/ 660207783 w 216"/>
                  <a:gd name="T43" fmla="*/ 1126388021 h 227"/>
                  <a:gd name="T44" fmla="*/ 586522487 w 216"/>
                  <a:gd name="T45" fmla="*/ 1185978067 h 227"/>
                  <a:gd name="T46" fmla="*/ 504656372 w 216"/>
                  <a:gd name="T47" fmla="*/ 1220474701 h 227"/>
                  <a:gd name="T48" fmla="*/ 422873988 w 216"/>
                  <a:gd name="T49" fmla="*/ 1230410188 h 227"/>
                  <a:gd name="T50" fmla="*/ 336070776 w 216"/>
                  <a:gd name="T51" fmla="*/ 1220474701 h 227"/>
                  <a:gd name="T52" fmla="*/ 258010951 w 216"/>
                  <a:gd name="T53" fmla="*/ 1185978067 h 227"/>
                  <a:gd name="T54" fmla="*/ 184191063 w 216"/>
                  <a:gd name="T55" fmla="*/ 1126388021 h 227"/>
                  <a:gd name="T56" fmla="*/ 125236776 w 216"/>
                  <a:gd name="T57" fmla="*/ 1057112630 h 227"/>
                  <a:gd name="T58" fmla="*/ 73721376 w 216"/>
                  <a:gd name="T59" fmla="*/ 958434412 h 227"/>
                  <a:gd name="T60" fmla="*/ 30328991 w 216"/>
                  <a:gd name="T61" fmla="*/ 857787430 h 227"/>
                  <a:gd name="T62" fmla="*/ 7145711 w 216"/>
                  <a:gd name="T63" fmla="*/ 744022768 h 227"/>
                  <a:gd name="T64" fmla="*/ 0 w 216"/>
                  <a:gd name="T65" fmla="*/ 61895614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9" name="Rectangle 176"/>
              <p:cNvSpPr>
                <a:spLocks noChangeArrowheads="1"/>
              </p:cNvSpPr>
              <p:nvPr/>
            </p:nvSpPr>
            <p:spPr bwMode="auto">
              <a:xfrm>
                <a:off x="245" y="9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E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380" name="未知"/>
              <p:cNvSpPr>
                <a:spLocks/>
              </p:cNvSpPr>
              <p:nvPr/>
            </p:nvSpPr>
            <p:spPr bwMode="auto">
              <a:xfrm>
                <a:off x="85" y="2250"/>
                <a:ext cx="445" cy="475"/>
              </a:xfrm>
              <a:custGeom>
                <a:avLst/>
                <a:gdLst>
                  <a:gd name="T0" fmla="*/ 3468480 w 216"/>
                  <a:gd name="T1" fmla="*/ 605799974 h 226"/>
                  <a:gd name="T2" fmla="*/ 19279409 w 216"/>
                  <a:gd name="T3" fmla="*/ 470234226 h 226"/>
                  <a:gd name="T4" fmla="*/ 51371873 w 216"/>
                  <a:gd name="T5" fmla="*/ 351636369 h 226"/>
                  <a:gd name="T6" fmla="*/ 93100459 w 216"/>
                  <a:gd name="T7" fmla="*/ 243453492 h 226"/>
                  <a:gd name="T8" fmla="*/ 151879687 w 216"/>
                  <a:gd name="T9" fmla="*/ 149345652 h 226"/>
                  <a:gd name="T10" fmla="*/ 218040878 w 216"/>
                  <a:gd name="T11" fmla="*/ 76838499 h 226"/>
                  <a:gd name="T12" fmla="*/ 293737899 w 216"/>
                  <a:gd name="T13" fmla="*/ 30747017 h 226"/>
                  <a:gd name="T14" fmla="*/ 379467856 w 216"/>
                  <a:gd name="T15" fmla="*/ 5246112 h 226"/>
                  <a:gd name="T16" fmla="*/ 464985030 w 216"/>
                  <a:gd name="T17" fmla="*/ 5246112 h 226"/>
                  <a:gd name="T18" fmla="*/ 546365163 w 216"/>
                  <a:gd name="T19" fmla="*/ 30747017 h 226"/>
                  <a:gd name="T20" fmla="*/ 622739560 w 216"/>
                  <a:gd name="T21" fmla="*/ 76838499 h 226"/>
                  <a:gd name="T22" fmla="*/ 692368182 w 216"/>
                  <a:gd name="T23" fmla="*/ 149345652 h 226"/>
                  <a:gd name="T24" fmla="*/ 745936538 w 216"/>
                  <a:gd name="T25" fmla="*/ 243453492 h 226"/>
                  <a:gd name="T26" fmla="*/ 789344504 w 216"/>
                  <a:gd name="T27" fmla="*/ 351636369 h 226"/>
                  <a:gd name="T28" fmla="*/ 828864612 w 216"/>
                  <a:gd name="T29" fmla="*/ 470234226 h 226"/>
                  <a:gd name="T30" fmla="*/ 844450245 w 216"/>
                  <a:gd name="T31" fmla="*/ 605799974 h 226"/>
                  <a:gd name="T32" fmla="*/ 844450245 w 216"/>
                  <a:gd name="T33" fmla="*/ 673247391 h 226"/>
                  <a:gd name="T34" fmla="*/ 837258897 w 216"/>
                  <a:gd name="T35" fmla="*/ 809121661 h 226"/>
                  <a:gd name="T36" fmla="*/ 814086300 w 216"/>
                  <a:gd name="T37" fmla="*/ 939556915 h 226"/>
                  <a:gd name="T38" fmla="*/ 769858614 w 216"/>
                  <a:gd name="T39" fmla="*/ 1047187779 h 226"/>
                  <a:gd name="T40" fmla="*/ 722693214 w 216"/>
                  <a:gd name="T41" fmla="*/ 1154717196 h 226"/>
                  <a:gd name="T42" fmla="*/ 660207783 w 216"/>
                  <a:gd name="T43" fmla="*/ 1235532183 h 226"/>
                  <a:gd name="T44" fmla="*/ 586522487 w 216"/>
                  <a:gd name="T45" fmla="*/ 1296425926 h 226"/>
                  <a:gd name="T46" fmla="*/ 504656372 w 216"/>
                  <a:gd name="T47" fmla="*/ 1332984545 h 226"/>
                  <a:gd name="T48" fmla="*/ 422873988 w 216"/>
                  <a:gd name="T49" fmla="*/ 1343980891 h 226"/>
                  <a:gd name="T50" fmla="*/ 336070776 w 216"/>
                  <a:gd name="T51" fmla="*/ 1332984545 h 226"/>
                  <a:gd name="T52" fmla="*/ 258010951 w 216"/>
                  <a:gd name="T53" fmla="*/ 1296425926 h 226"/>
                  <a:gd name="T54" fmla="*/ 184191063 w 216"/>
                  <a:gd name="T55" fmla="*/ 1235532183 h 226"/>
                  <a:gd name="T56" fmla="*/ 125236776 w 216"/>
                  <a:gd name="T57" fmla="*/ 1154717196 h 226"/>
                  <a:gd name="T58" fmla="*/ 73721376 w 216"/>
                  <a:gd name="T59" fmla="*/ 1047187779 h 226"/>
                  <a:gd name="T60" fmla="*/ 30328991 w 216"/>
                  <a:gd name="T61" fmla="*/ 939556915 h 226"/>
                  <a:gd name="T62" fmla="*/ 7145711 w 216"/>
                  <a:gd name="T63" fmla="*/ 809121661 h 226"/>
                  <a:gd name="T64" fmla="*/ 0 w 216"/>
                  <a:gd name="T65" fmla="*/ 673247391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4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9" y="18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1" y="41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8"/>
                    </a:lnTo>
                    <a:lnTo>
                      <a:pt x="212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6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8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1" name="未知"/>
              <p:cNvSpPr>
                <a:spLocks/>
              </p:cNvSpPr>
              <p:nvPr/>
            </p:nvSpPr>
            <p:spPr bwMode="auto">
              <a:xfrm>
                <a:off x="85" y="2250"/>
                <a:ext cx="445" cy="475"/>
              </a:xfrm>
              <a:custGeom>
                <a:avLst/>
                <a:gdLst>
                  <a:gd name="T0" fmla="*/ 3468480 w 216"/>
                  <a:gd name="T1" fmla="*/ 605799974 h 226"/>
                  <a:gd name="T2" fmla="*/ 19279409 w 216"/>
                  <a:gd name="T3" fmla="*/ 470234226 h 226"/>
                  <a:gd name="T4" fmla="*/ 51371873 w 216"/>
                  <a:gd name="T5" fmla="*/ 351636369 h 226"/>
                  <a:gd name="T6" fmla="*/ 93100459 w 216"/>
                  <a:gd name="T7" fmla="*/ 243453492 h 226"/>
                  <a:gd name="T8" fmla="*/ 151879687 w 216"/>
                  <a:gd name="T9" fmla="*/ 149345652 h 226"/>
                  <a:gd name="T10" fmla="*/ 218040878 w 216"/>
                  <a:gd name="T11" fmla="*/ 76838499 h 226"/>
                  <a:gd name="T12" fmla="*/ 293737899 w 216"/>
                  <a:gd name="T13" fmla="*/ 30747017 h 226"/>
                  <a:gd name="T14" fmla="*/ 379467856 w 216"/>
                  <a:gd name="T15" fmla="*/ 5246112 h 226"/>
                  <a:gd name="T16" fmla="*/ 464985030 w 216"/>
                  <a:gd name="T17" fmla="*/ 5246112 h 226"/>
                  <a:gd name="T18" fmla="*/ 546365163 w 216"/>
                  <a:gd name="T19" fmla="*/ 30747017 h 226"/>
                  <a:gd name="T20" fmla="*/ 622739560 w 216"/>
                  <a:gd name="T21" fmla="*/ 76838499 h 226"/>
                  <a:gd name="T22" fmla="*/ 692368182 w 216"/>
                  <a:gd name="T23" fmla="*/ 149345652 h 226"/>
                  <a:gd name="T24" fmla="*/ 745936538 w 216"/>
                  <a:gd name="T25" fmla="*/ 243453492 h 226"/>
                  <a:gd name="T26" fmla="*/ 789344504 w 216"/>
                  <a:gd name="T27" fmla="*/ 351636369 h 226"/>
                  <a:gd name="T28" fmla="*/ 828864612 w 216"/>
                  <a:gd name="T29" fmla="*/ 470234226 h 226"/>
                  <a:gd name="T30" fmla="*/ 844450245 w 216"/>
                  <a:gd name="T31" fmla="*/ 605799974 h 226"/>
                  <a:gd name="T32" fmla="*/ 844450245 w 216"/>
                  <a:gd name="T33" fmla="*/ 673247391 h 226"/>
                  <a:gd name="T34" fmla="*/ 837258897 w 216"/>
                  <a:gd name="T35" fmla="*/ 809121661 h 226"/>
                  <a:gd name="T36" fmla="*/ 814086300 w 216"/>
                  <a:gd name="T37" fmla="*/ 939556915 h 226"/>
                  <a:gd name="T38" fmla="*/ 769858614 w 216"/>
                  <a:gd name="T39" fmla="*/ 1047187779 h 226"/>
                  <a:gd name="T40" fmla="*/ 722693214 w 216"/>
                  <a:gd name="T41" fmla="*/ 1154717196 h 226"/>
                  <a:gd name="T42" fmla="*/ 660207783 w 216"/>
                  <a:gd name="T43" fmla="*/ 1235532183 h 226"/>
                  <a:gd name="T44" fmla="*/ 586522487 w 216"/>
                  <a:gd name="T45" fmla="*/ 1296425926 h 226"/>
                  <a:gd name="T46" fmla="*/ 504656372 w 216"/>
                  <a:gd name="T47" fmla="*/ 1332984545 h 226"/>
                  <a:gd name="T48" fmla="*/ 422873988 w 216"/>
                  <a:gd name="T49" fmla="*/ 1343980891 h 226"/>
                  <a:gd name="T50" fmla="*/ 336070776 w 216"/>
                  <a:gd name="T51" fmla="*/ 1332984545 h 226"/>
                  <a:gd name="T52" fmla="*/ 258010951 w 216"/>
                  <a:gd name="T53" fmla="*/ 1296425926 h 226"/>
                  <a:gd name="T54" fmla="*/ 184191063 w 216"/>
                  <a:gd name="T55" fmla="*/ 1235532183 h 226"/>
                  <a:gd name="T56" fmla="*/ 125236776 w 216"/>
                  <a:gd name="T57" fmla="*/ 1154717196 h 226"/>
                  <a:gd name="T58" fmla="*/ 73721376 w 216"/>
                  <a:gd name="T59" fmla="*/ 1047187779 h 226"/>
                  <a:gd name="T60" fmla="*/ 30328991 w 216"/>
                  <a:gd name="T61" fmla="*/ 939556915 h 226"/>
                  <a:gd name="T62" fmla="*/ 7145711 w 216"/>
                  <a:gd name="T63" fmla="*/ 809121661 h 226"/>
                  <a:gd name="T64" fmla="*/ 0 w 216"/>
                  <a:gd name="T65" fmla="*/ 673247391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4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9" y="18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1" y="41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8"/>
                    </a:lnTo>
                    <a:lnTo>
                      <a:pt x="212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6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8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2" name="Rectangle 179"/>
              <p:cNvSpPr>
                <a:spLocks noChangeArrowheads="1"/>
              </p:cNvSpPr>
              <p:nvPr/>
            </p:nvSpPr>
            <p:spPr bwMode="auto">
              <a:xfrm>
                <a:off x="245" y="2345"/>
                <a:ext cx="10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F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383" name="未知"/>
              <p:cNvSpPr>
                <a:spLocks/>
              </p:cNvSpPr>
              <p:nvPr/>
            </p:nvSpPr>
            <p:spPr bwMode="auto">
              <a:xfrm>
                <a:off x="973" y="1118"/>
                <a:ext cx="442" cy="470"/>
              </a:xfrm>
              <a:custGeom>
                <a:avLst/>
                <a:gdLst>
                  <a:gd name="T0" fmla="*/ 3132436 w 216"/>
                  <a:gd name="T1" fmla="*/ 446341159 h 227"/>
                  <a:gd name="T2" fmla="*/ 16248397 w 216"/>
                  <a:gd name="T3" fmla="*/ 348105442 h 227"/>
                  <a:gd name="T4" fmla="*/ 44718601 w 216"/>
                  <a:gd name="T5" fmla="*/ 260095379 h 227"/>
                  <a:gd name="T6" fmla="*/ 81008170 w 216"/>
                  <a:gd name="T7" fmla="*/ 182291127 h 227"/>
                  <a:gd name="T8" fmla="*/ 133056879 w 216"/>
                  <a:gd name="T9" fmla="*/ 113371133 h 227"/>
                  <a:gd name="T10" fmla="*/ 190341245 w 216"/>
                  <a:gd name="T11" fmla="*/ 60672045 h 227"/>
                  <a:gd name="T12" fmla="*/ 253391593 w 216"/>
                  <a:gd name="T13" fmla="*/ 25570180 h 227"/>
                  <a:gd name="T14" fmla="*/ 328077895 w 216"/>
                  <a:gd name="T15" fmla="*/ 3971138 h 227"/>
                  <a:gd name="T16" fmla="*/ 404053641 w 216"/>
                  <a:gd name="T17" fmla="*/ 3971138 h 227"/>
                  <a:gd name="T18" fmla="*/ 473614015 w 216"/>
                  <a:gd name="T19" fmla="*/ 25570180 h 227"/>
                  <a:gd name="T20" fmla="*/ 538647947 w 216"/>
                  <a:gd name="T21" fmla="*/ 60672045 h 227"/>
                  <a:gd name="T22" fmla="*/ 599974025 w 216"/>
                  <a:gd name="T23" fmla="*/ 113371133 h 227"/>
                  <a:gd name="T24" fmla="*/ 651021663 w 216"/>
                  <a:gd name="T25" fmla="*/ 182291127 h 227"/>
                  <a:gd name="T26" fmla="*/ 684280176 w 216"/>
                  <a:gd name="T27" fmla="*/ 260095379 h 227"/>
                  <a:gd name="T28" fmla="*/ 719059846 w 216"/>
                  <a:gd name="T29" fmla="*/ 348105442 h 227"/>
                  <a:gd name="T30" fmla="*/ 732218540 w 216"/>
                  <a:gd name="T31" fmla="*/ 446341159 h 227"/>
                  <a:gd name="T32" fmla="*/ 732218540 w 216"/>
                  <a:gd name="T33" fmla="*/ 494825899 h 227"/>
                  <a:gd name="T34" fmla="*/ 725469299 w 216"/>
                  <a:gd name="T35" fmla="*/ 591068594 h 227"/>
                  <a:gd name="T36" fmla="*/ 706123720 w 216"/>
                  <a:gd name="T37" fmla="*/ 685652195 h 227"/>
                  <a:gd name="T38" fmla="*/ 668021454 w 216"/>
                  <a:gd name="T39" fmla="*/ 767322354 h 227"/>
                  <a:gd name="T40" fmla="*/ 628521798 w 216"/>
                  <a:gd name="T41" fmla="*/ 846470598 h 227"/>
                  <a:gd name="T42" fmla="*/ 573427077 w 216"/>
                  <a:gd name="T43" fmla="*/ 903181730 h 227"/>
                  <a:gd name="T44" fmla="*/ 508488705 w 216"/>
                  <a:gd name="T45" fmla="*/ 949607487 h 227"/>
                  <a:gd name="T46" fmla="*/ 437297754 w 216"/>
                  <a:gd name="T47" fmla="*/ 972957092 h 227"/>
                  <a:gd name="T48" fmla="*/ 366134183 w 216"/>
                  <a:gd name="T49" fmla="*/ 985307325 h 227"/>
                  <a:gd name="T50" fmla="*/ 291664425 w 216"/>
                  <a:gd name="T51" fmla="*/ 972957092 h 227"/>
                  <a:gd name="T52" fmla="*/ 223644091 w 216"/>
                  <a:gd name="T53" fmla="*/ 949607487 h 227"/>
                  <a:gd name="T54" fmla="*/ 158792020 w 216"/>
                  <a:gd name="T55" fmla="*/ 903181730 h 227"/>
                  <a:gd name="T56" fmla="*/ 107753531 w 216"/>
                  <a:gd name="T57" fmla="*/ 846470598 h 227"/>
                  <a:gd name="T58" fmla="*/ 65023271 w 216"/>
                  <a:gd name="T59" fmla="*/ 767322354 h 227"/>
                  <a:gd name="T60" fmla="*/ 26840323 w 216"/>
                  <a:gd name="T61" fmla="*/ 685652195 h 227"/>
                  <a:gd name="T62" fmla="*/ 6409892 w 216"/>
                  <a:gd name="T63" fmla="*/ 591068594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2" y="186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4" y="186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4" name="未知"/>
              <p:cNvSpPr>
                <a:spLocks/>
              </p:cNvSpPr>
              <p:nvPr/>
            </p:nvSpPr>
            <p:spPr bwMode="auto">
              <a:xfrm>
                <a:off x="973" y="1118"/>
                <a:ext cx="442" cy="470"/>
              </a:xfrm>
              <a:custGeom>
                <a:avLst/>
                <a:gdLst>
                  <a:gd name="T0" fmla="*/ 3132436 w 216"/>
                  <a:gd name="T1" fmla="*/ 446341159 h 227"/>
                  <a:gd name="T2" fmla="*/ 16248397 w 216"/>
                  <a:gd name="T3" fmla="*/ 348105442 h 227"/>
                  <a:gd name="T4" fmla="*/ 44718601 w 216"/>
                  <a:gd name="T5" fmla="*/ 260095379 h 227"/>
                  <a:gd name="T6" fmla="*/ 81008170 w 216"/>
                  <a:gd name="T7" fmla="*/ 182291127 h 227"/>
                  <a:gd name="T8" fmla="*/ 133056879 w 216"/>
                  <a:gd name="T9" fmla="*/ 113371133 h 227"/>
                  <a:gd name="T10" fmla="*/ 190341245 w 216"/>
                  <a:gd name="T11" fmla="*/ 60672045 h 227"/>
                  <a:gd name="T12" fmla="*/ 253391593 w 216"/>
                  <a:gd name="T13" fmla="*/ 25570180 h 227"/>
                  <a:gd name="T14" fmla="*/ 328077895 w 216"/>
                  <a:gd name="T15" fmla="*/ 3971138 h 227"/>
                  <a:gd name="T16" fmla="*/ 404053641 w 216"/>
                  <a:gd name="T17" fmla="*/ 3971138 h 227"/>
                  <a:gd name="T18" fmla="*/ 473614015 w 216"/>
                  <a:gd name="T19" fmla="*/ 25570180 h 227"/>
                  <a:gd name="T20" fmla="*/ 538647947 w 216"/>
                  <a:gd name="T21" fmla="*/ 60672045 h 227"/>
                  <a:gd name="T22" fmla="*/ 599974025 w 216"/>
                  <a:gd name="T23" fmla="*/ 113371133 h 227"/>
                  <a:gd name="T24" fmla="*/ 651021663 w 216"/>
                  <a:gd name="T25" fmla="*/ 182291127 h 227"/>
                  <a:gd name="T26" fmla="*/ 684280176 w 216"/>
                  <a:gd name="T27" fmla="*/ 260095379 h 227"/>
                  <a:gd name="T28" fmla="*/ 719059846 w 216"/>
                  <a:gd name="T29" fmla="*/ 348105442 h 227"/>
                  <a:gd name="T30" fmla="*/ 732218540 w 216"/>
                  <a:gd name="T31" fmla="*/ 446341159 h 227"/>
                  <a:gd name="T32" fmla="*/ 732218540 w 216"/>
                  <a:gd name="T33" fmla="*/ 494825899 h 227"/>
                  <a:gd name="T34" fmla="*/ 725469299 w 216"/>
                  <a:gd name="T35" fmla="*/ 591068594 h 227"/>
                  <a:gd name="T36" fmla="*/ 706123720 w 216"/>
                  <a:gd name="T37" fmla="*/ 685652195 h 227"/>
                  <a:gd name="T38" fmla="*/ 668021454 w 216"/>
                  <a:gd name="T39" fmla="*/ 767322354 h 227"/>
                  <a:gd name="T40" fmla="*/ 628521798 w 216"/>
                  <a:gd name="T41" fmla="*/ 846470598 h 227"/>
                  <a:gd name="T42" fmla="*/ 573427077 w 216"/>
                  <a:gd name="T43" fmla="*/ 903181730 h 227"/>
                  <a:gd name="T44" fmla="*/ 508488705 w 216"/>
                  <a:gd name="T45" fmla="*/ 949607487 h 227"/>
                  <a:gd name="T46" fmla="*/ 437297754 w 216"/>
                  <a:gd name="T47" fmla="*/ 972957092 h 227"/>
                  <a:gd name="T48" fmla="*/ 366134183 w 216"/>
                  <a:gd name="T49" fmla="*/ 985307325 h 227"/>
                  <a:gd name="T50" fmla="*/ 291664425 w 216"/>
                  <a:gd name="T51" fmla="*/ 972957092 h 227"/>
                  <a:gd name="T52" fmla="*/ 223644091 w 216"/>
                  <a:gd name="T53" fmla="*/ 949607487 h 227"/>
                  <a:gd name="T54" fmla="*/ 158792020 w 216"/>
                  <a:gd name="T55" fmla="*/ 903181730 h 227"/>
                  <a:gd name="T56" fmla="*/ 107753531 w 216"/>
                  <a:gd name="T57" fmla="*/ 846470598 h 227"/>
                  <a:gd name="T58" fmla="*/ 65023271 w 216"/>
                  <a:gd name="T59" fmla="*/ 767322354 h 227"/>
                  <a:gd name="T60" fmla="*/ 26840323 w 216"/>
                  <a:gd name="T61" fmla="*/ 685652195 h 227"/>
                  <a:gd name="T62" fmla="*/ 6409892 w 216"/>
                  <a:gd name="T63" fmla="*/ 591068594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2" y="186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4" y="186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5" name="Rectangle 182"/>
              <p:cNvSpPr>
                <a:spLocks noChangeArrowheads="1"/>
              </p:cNvSpPr>
              <p:nvPr/>
            </p:nvSpPr>
            <p:spPr bwMode="auto">
              <a:xfrm>
                <a:off x="1133" y="1210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D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386" name="未知"/>
              <p:cNvSpPr>
                <a:spLocks/>
              </p:cNvSpPr>
              <p:nvPr/>
            </p:nvSpPr>
            <p:spPr bwMode="auto">
              <a:xfrm>
                <a:off x="2303" y="0"/>
                <a:ext cx="442" cy="475"/>
              </a:xfrm>
              <a:custGeom>
                <a:avLst/>
                <a:gdLst>
                  <a:gd name="T0" fmla="*/ 3132436 w 216"/>
                  <a:gd name="T1" fmla="*/ 559741153 h 227"/>
                  <a:gd name="T2" fmla="*/ 16248397 w 216"/>
                  <a:gd name="T3" fmla="*/ 431963359 h 227"/>
                  <a:gd name="T4" fmla="*/ 44718601 w 216"/>
                  <a:gd name="T5" fmla="*/ 326584817 h 227"/>
                  <a:gd name="T6" fmla="*/ 81008170 w 216"/>
                  <a:gd name="T7" fmla="*/ 227932445 h 227"/>
                  <a:gd name="T8" fmla="*/ 133056879 w 216"/>
                  <a:gd name="T9" fmla="*/ 139722493 h 227"/>
                  <a:gd name="T10" fmla="*/ 193570726 w 216"/>
                  <a:gd name="T11" fmla="*/ 75813534 h 227"/>
                  <a:gd name="T12" fmla="*/ 253391593 w 216"/>
                  <a:gd name="T13" fmla="*/ 33107939 h 227"/>
                  <a:gd name="T14" fmla="*/ 328077895 w 216"/>
                  <a:gd name="T15" fmla="*/ 10147193 h 227"/>
                  <a:gd name="T16" fmla="*/ 404053641 w 216"/>
                  <a:gd name="T17" fmla="*/ 10147193 h 227"/>
                  <a:gd name="T18" fmla="*/ 473614015 w 216"/>
                  <a:gd name="T19" fmla="*/ 33107939 h 227"/>
                  <a:gd name="T20" fmla="*/ 538647947 w 216"/>
                  <a:gd name="T21" fmla="*/ 75813534 h 227"/>
                  <a:gd name="T22" fmla="*/ 599974025 w 216"/>
                  <a:gd name="T23" fmla="*/ 139722493 h 227"/>
                  <a:gd name="T24" fmla="*/ 651021663 w 216"/>
                  <a:gd name="T25" fmla="*/ 227932445 h 227"/>
                  <a:gd name="T26" fmla="*/ 684280176 w 216"/>
                  <a:gd name="T27" fmla="*/ 326584817 h 227"/>
                  <a:gd name="T28" fmla="*/ 719059846 w 216"/>
                  <a:gd name="T29" fmla="*/ 431963359 h 227"/>
                  <a:gd name="T30" fmla="*/ 732218540 w 216"/>
                  <a:gd name="T31" fmla="*/ 559741153 h 227"/>
                  <a:gd name="T32" fmla="*/ 732218540 w 216"/>
                  <a:gd name="T33" fmla="*/ 618956149 h 227"/>
                  <a:gd name="T34" fmla="*/ 722192024 w 216"/>
                  <a:gd name="T35" fmla="*/ 744022768 h 227"/>
                  <a:gd name="T36" fmla="*/ 706123720 w 216"/>
                  <a:gd name="T37" fmla="*/ 857787430 h 227"/>
                  <a:gd name="T38" fmla="*/ 668021454 w 216"/>
                  <a:gd name="T39" fmla="*/ 958434412 h 227"/>
                  <a:gd name="T40" fmla="*/ 628521798 w 216"/>
                  <a:gd name="T41" fmla="*/ 1057112630 h 227"/>
                  <a:gd name="T42" fmla="*/ 573427077 w 216"/>
                  <a:gd name="T43" fmla="*/ 1126388021 h 227"/>
                  <a:gd name="T44" fmla="*/ 508488705 w 216"/>
                  <a:gd name="T45" fmla="*/ 1185978067 h 227"/>
                  <a:gd name="T46" fmla="*/ 437297754 w 216"/>
                  <a:gd name="T47" fmla="*/ 1220474701 h 227"/>
                  <a:gd name="T48" fmla="*/ 366134183 w 216"/>
                  <a:gd name="T49" fmla="*/ 1230410188 h 227"/>
                  <a:gd name="T50" fmla="*/ 291664425 w 216"/>
                  <a:gd name="T51" fmla="*/ 1220474701 h 227"/>
                  <a:gd name="T52" fmla="*/ 223644091 w 216"/>
                  <a:gd name="T53" fmla="*/ 1185978067 h 227"/>
                  <a:gd name="T54" fmla="*/ 158792020 w 216"/>
                  <a:gd name="T55" fmla="*/ 1126388021 h 227"/>
                  <a:gd name="T56" fmla="*/ 107753531 w 216"/>
                  <a:gd name="T57" fmla="*/ 1057112630 h 227"/>
                  <a:gd name="T58" fmla="*/ 65023271 w 216"/>
                  <a:gd name="T59" fmla="*/ 958434412 h 227"/>
                  <a:gd name="T60" fmla="*/ 26840323 w 216"/>
                  <a:gd name="T61" fmla="*/ 857787430 h 227"/>
                  <a:gd name="T62" fmla="*/ 9836524 w 216"/>
                  <a:gd name="T63" fmla="*/ 744022768 h 227"/>
                  <a:gd name="T64" fmla="*/ 0 w 216"/>
                  <a:gd name="T65" fmla="*/ 61895614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7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7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3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7" name="未知"/>
              <p:cNvSpPr>
                <a:spLocks/>
              </p:cNvSpPr>
              <p:nvPr/>
            </p:nvSpPr>
            <p:spPr bwMode="auto">
              <a:xfrm>
                <a:off x="2303" y="0"/>
                <a:ext cx="442" cy="475"/>
              </a:xfrm>
              <a:custGeom>
                <a:avLst/>
                <a:gdLst>
                  <a:gd name="T0" fmla="*/ 3132436 w 216"/>
                  <a:gd name="T1" fmla="*/ 559741153 h 227"/>
                  <a:gd name="T2" fmla="*/ 16248397 w 216"/>
                  <a:gd name="T3" fmla="*/ 431963359 h 227"/>
                  <a:gd name="T4" fmla="*/ 44718601 w 216"/>
                  <a:gd name="T5" fmla="*/ 326584817 h 227"/>
                  <a:gd name="T6" fmla="*/ 81008170 w 216"/>
                  <a:gd name="T7" fmla="*/ 227932445 h 227"/>
                  <a:gd name="T8" fmla="*/ 133056879 w 216"/>
                  <a:gd name="T9" fmla="*/ 139722493 h 227"/>
                  <a:gd name="T10" fmla="*/ 193570726 w 216"/>
                  <a:gd name="T11" fmla="*/ 75813534 h 227"/>
                  <a:gd name="T12" fmla="*/ 253391593 w 216"/>
                  <a:gd name="T13" fmla="*/ 33107939 h 227"/>
                  <a:gd name="T14" fmla="*/ 328077895 w 216"/>
                  <a:gd name="T15" fmla="*/ 10147193 h 227"/>
                  <a:gd name="T16" fmla="*/ 404053641 w 216"/>
                  <a:gd name="T17" fmla="*/ 10147193 h 227"/>
                  <a:gd name="T18" fmla="*/ 473614015 w 216"/>
                  <a:gd name="T19" fmla="*/ 33107939 h 227"/>
                  <a:gd name="T20" fmla="*/ 538647947 w 216"/>
                  <a:gd name="T21" fmla="*/ 75813534 h 227"/>
                  <a:gd name="T22" fmla="*/ 599974025 w 216"/>
                  <a:gd name="T23" fmla="*/ 139722493 h 227"/>
                  <a:gd name="T24" fmla="*/ 651021663 w 216"/>
                  <a:gd name="T25" fmla="*/ 227932445 h 227"/>
                  <a:gd name="T26" fmla="*/ 684280176 w 216"/>
                  <a:gd name="T27" fmla="*/ 326584817 h 227"/>
                  <a:gd name="T28" fmla="*/ 719059846 w 216"/>
                  <a:gd name="T29" fmla="*/ 431963359 h 227"/>
                  <a:gd name="T30" fmla="*/ 732218540 w 216"/>
                  <a:gd name="T31" fmla="*/ 559741153 h 227"/>
                  <a:gd name="T32" fmla="*/ 732218540 w 216"/>
                  <a:gd name="T33" fmla="*/ 618956149 h 227"/>
                  <a:gd name="T34" fmla="*/ 722192024 w 216"/>
                  <a:gd name="T35" fmla="*/ 744022768 h 227"/>
                  <a:gd name="T36" fmla="*/ 706123720 w 216"/>
                  <a:gd name="T37" fmla="*/ 857787430 h 227"/>
                  <a:gd name="T38" fmla="*/ 668021454 w 216"/>
                  <a:gd name="T39" fmla="*/ 958434412 h 227"/>
                  <a:gd name="T40" fmla="*/ 628521798 w 216"/>
                  <a:gd name="T41" fmla="*/ 1057112630 h 227"/>
                  <a:gd name="T42" fmla="*/ 573427077 w 216"/>
                  <a:gd name="T43" fmla="*/ 1126388021 h 227"/>
                  <a:gd name="T44" fmla="*/ 508488705 w 216"/>
                  <a:gd name="T45" fmla="*/ 1185978067 h 227"/>
                  <a:gd name="T46" fmla="*/ 437297754 w 216"/>
                  <a:gd name="T47" fmla="*/ 1220474701 h 227"/>
                  <a:gd name="T48" fmla="*/ 366134183 w 216"/>
                  <a:gd name="T49" fmla="*/ 1230410188 h 227"/>
                  <a:gd name="T50" fmla="*/ 291664425 w 216"/>
                  <a:gd name="T51" fmla="*/ 1220474701 h 227"/>
                  <a:gd name="T52" fmla="*/ 223644091 w 216"/>
                  <a:gd name="T53" fmla="*/ 1185978067 h 227"/>
                  <a:gd name="T54" fmla="*/ 158792020 w 216"/>
                  <a:gd name="T55" fmla="*/ 1126388021 h 227"/>
                  <a:gd name="T56" fmla="*/ 107753531 w 216"/>
                  <a:gd name="T57" fmla="*/ 1057112630 h 227"/>
                  <a:gd name="T58" fmla="*/ 65023271 w 216"/>
                  <a:gd name="T59" fmla="*/ 958434412 h 227"/>
                  <a:gd name="T60" fmla="*/ 26840323 w 216"/>
                  <a:gd name="T61" fmla="*/ 857787430 h 227"/>
                  <a:gd name="T62" fmla="*/ 9836524 w 216"/>
                  <a:gd name="T63" fmla="*/ 744022768 h 227"/>
                  <a:gd name="T64" fmla="*/ 0 w 216"/>
                  <a:gd name="T65" fmla="*/ 61895614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7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7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3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88" name="Rectangle 185"/>
              <p:cNvSpPr>
                <a:spLocks noChangeArrowheads="1"/>
              </p:cNvSpPr>
              <p:nvPr/>
            </p:nvSpPr>
            <p:spPr bwMode="auto">
              <a:xfrm>
                <a:off x="2463" y="95"/>
                <a:ext cx="101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B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389" name="未知"/>
              <p:cNvSpPr>
                <a:spLocks/>
              </p:cNvSpPr>
              <p:nvPr/>
            </p:nvSpPr>
            <p:spPr bwMode="auto">
              <a:xfrm>
                <a:off x="2303" y="2250"/>
                <a:ext cx="442" cy="475"/>
              </a:xfrm>
              <a:custGeom>
                <a:avLst/>
                <a:gdLst>
                  <a:gd name="T0" fmla="*/ 3132436 w 216"/>
                  <a:gd name="T1" fmla="*/ 605799974 h 226"/>
                  <a:gd name="T2" fmla="*/ 16248397 w 216"/>
                  <a:gd name="T3" fmla="*/ 470234226 h 226"/>
                  <a:gd name="T4" fmla="*/ 44718601 w 216"/>
                  <a:gd name="T5" fmla="*/ 351636369 h 226"/>
                  <a:gd name="T6" fmla="*/ 81008170 w 216"/>
                  <a:gd name="T7" fmla="*/ 243453492 h 226"/>
                  <a:gd name="T8" fmla="*/ 133056879 w 216"/>
                  <a:gd name="T9" fmla="*/ 149345652 h 226"/>
                  <a:gd name="T10" fmla="*/ 193570726 w 216"/>
                  <a:gd name="T11" fmla="*/ 76838499 h 226"/>
                  <a:gd name="T12" fmla="*/ 253391593 w 216"/>
                  <a:gd name="T13" fmla="*/ 30747017 h 226"/>
                  <a:gd name="T14" fmla="*/ 328077895 w 216"/>
                  <a:gd name="T15" fmla="*/ 5246112 h 226"/>
                  <a:gd name="T16" fmla="*/ 404053641 w 216"/>
                  <a:gd name="T17" fmla="*/ 5246112 h 226"/>
                  <a:gd name="T18" fmla="*/ 473614015 w 216"/>
                  <a:gd name="T19" fmla="*/ 30747017 h 226"/>
                  <a:gd name="T20" fmla="*/ 538647947 w 216"/>
                  <a:gd name="T21" fmla="*/ 76838499 h 226"/>
                  <a:gd name="T22" fmla="*/ 599974025 w 216"/>
                  <a:gd name="T23" fmla="*/ 149345652 h 226"/>
                  <a:gd name="T24" fmla="*/ 651021663 w 216"/>
                  <a:gd name="T25" fmla="*/ 243453492 h 226"/>
                  <a:gd name="T26" fmla="*/ 684280176 w 216"/>
                  <a:gd name="T27" fmla="*/ 351636369 h 226"/>
                  <a:gd name="T28" fmla="*/ 719059846 w 216"/>
                  <a:gd name="T29" fmla="*/ 470234226 h 226"/>
                  <a:gd name="T30" fmla="*/ 732218540 w 216"/>
                  <a:gd name="T31" fmla="*/ 605799974 h 226"/>
                  <a:gd name="T32" fmla="*/ 732218540 w 216"/>
                  <a:gd name="T33" fmla="*/ 673247391 h 226"/>
                  <a:gd name="T34" fmla="*/ 728896509 w 216"/>
                  <a:gd name="T35" fmla="*/ 809121661 h 226"/>
                  <a:gd name="T36" fmla="*/ 706123720 w 216"/>
                  <a:gd name="T37" fmla="*/ 939556915 h 226"/>
                  <a:gd name="T38" fmla="*/ 668021454 w 216"/>
                  <a:gd name="T39" fmla="*/ 1047187779 h 226"/>
                  <a:gd name="T40" fmla="*/ 628521798 w 216"/>
                  <a:gd name="T41" fmla="*/ 1154717196 h 226"/>
                  <a:gd name="T42" fmla="*/ 573427077 w 216"/>
                  <a:gd name="T43" fmla="*/ 1235532183 h 226"/>
                  <a:gd name="T44" fmla="*/ 508488705 w 216"/>
                  <a:gd name="T45" fmla="*/ 1296425926 h 226"/>
                  <a:gd name="T46" fmla="*/ 437297754 w 216"/>
                  <a:gd name="T47" fmla="*/ 1332984545 h 226"/>
                  <a:gd name="T48" fmla="*/ 366134183 w 216"/>
                  <a:gd name="T49" fmla="*/ 1343980891 h 226"/>
                  <a:gd name="T50" fmla="*/ 291664425 w 216"/>
                  <a:gd name="T51" fmla="*/ 1332984545 h 226"/>
                  <a:gd name="T52" fmla="*/ 223644091 w 216"/>
                  <a:gd name="T53" fmla="*/ 1296425926 h 226"/>
                  <a:gd name="T54" fmla="*/ 158792020 w 216"/>
                  <a:gd name="T55" fmla="*/ 1235532183 h 226"/>
                  <a:gd name="T56" fmla="*/ 107753531 w 216"/>
                  <a:gd name="T57" fmla="*/ 1154717196 h 226"/>
                  <a:gd name="T58" fmla="*/ 65023271 w 216"/>
                  <a:gd name="T59" fmla="*/ 1047187779 h 226"/>
                  <a:gd name="T60" fmla="*/ 26840323 w 216"/>
                  <a:gd name="T61" fmla="*/ 939556915 h 226"/>
                  <a:gd name="T62" fmla="*/ 9836524 w 216"/>
                  <a:gd name="T63" fmla="*/ 809121661 h 226"/>
                  <a:gd name="T64" fmla="*/ 0 w 216"/>
                  <a:gd name="T65" fmla="*/ 673247391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3" y="90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4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7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9" y="18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2" y="41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8"/>
                    </a:lnTo>
                    <a:lnTo>
                      <a:pt x="212" y="79"/>
                    </a:lnTo>
                    <a:lnTo>
                      <a:pt x="215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6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8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7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3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0" name="未知"/>
              <p:cNvSpPr>
                <a:spLocks/>
              </p:cNvSpPr>
              <p:nvPr/>
            </p:nvSpPr>
            <p:spPr bwMode="auto">
              <a:xfrm>
                <a:off x="2303" y="2250"/>
                <a:ext cx="442" cy="475"/>
              </a:xfrm>
              <a:custGeom>
                <a:avLst/>
                <a:gdLst>
                  <a:gd name="T0" fmla="*/ 3132436 w 216"/>
                  <a:gd name="T1" fmla="*/ 605799974 h 226"/>
                  <a:gd name="T2" fmla="*/ 16248397 w 216"/>
                  <a:gd name="T3" fmla="*/ 470234226 h 226"/>
                  <a:gd name="T4" fmla="*/ 44718601 w 216"/>
                  <a:gd name="T5" fmla="*/ 351636369 h 226"/>
                  <a:gd name="T6" fmla="*/ 81008170 w 216"/>
                  <a:gd name="T7" fmla="*/ 243453492 h 226"/>
                  <a:gd name="T8" fmla="*/ 133056879 w 216"/>
                  <a:gd name="T9" fmla="*/ 149345652 h 226"/>
                  <a:gd name="T10" fmla="*/ 193570726 w 216"/>
                  <a:gd name="T11" fmla="*/ 76838499 h 226"/>
                  <a:gd name="T12" fmla="*/ 253391593 w 216"/>
                  <a:gd name="T13" fmla="*/ 30747017 h 226"/>
                  <a:gd name="T14" fmla="*/ 328077895 w 216"/>
                  <a:gd name="T15" fmla="*/ 5246112 h 226"/>
                  <a:gd name="T16" fmla="*/ 404053641 w 216"/>
                  <a:gd name="T17" fmla="*/ 5246112 h 226"/>
                  <a:gd name="T18" fmla="*/ 473614015 w 216"/>
                  <a:gd name="T19" fmla="*/ 30747017 h 226"/>
                  <a:gd name="T20" fmla="*/ 538647947 w 216"/>
                  <a:gd name="T21" fmla="*/ 76838499 h 226"/>
                  <a:gd name="T22" fmla="*/ 599974025 w 216"/>
                  <a:gd name="T23" fmla="*/ 149345652 h 226"/>
                  <a:gd name="T24" fmla="*/ 651021663 w 216"/>
                  <a:gd name="T25" fmla="*/ 243453492 h 226"/>
                  <a:gd name="T26" fmla="*/ 684280176 w 216"/>
                  <a:gd name="T27" fmla="*/ 351636369 h 226"/>
                  <a:gd name="T28" fmla="*/ 719059846 w 216"/>
                  <a:gd name="T29" fmla="*/ 470234226 h 226"/>
                  <a:gd name="T30" fmla="*/ 732218540 w 216"/>
                  <a:gd name="T31" fmla="*/ 605799974 h 226"/>
                  <a:gd name="T32" fmla="*/ 732218540 w 216"/>
                  <a:gd name="T33" fmla="*/ 673247391 h 226"/>
                  <a:gd name="T34" fmla="*/ 728896509 w 216"/>
                  <a:gd name="T35" fmla="*/ 809121661 h 226"/>
                  <a:gd name="T36" fmla="*/ 706123720 w 216"/>
                  <a:gd name="T37" fmla="*/ 939556915 h 226"/>
                  <a:gd name="T38" fmla="*/ 668021454 w 216"/>
                  <a:gd name="T39" fmla="*/ 1047187779 h 226"/>
                  <a:gd name="T40" fmla="*/ 628521798 w 216"/>
                  <a:gd name="T41" fmla="*/ 1154717196 h 226"/>
                  <a:gd name="T42" fmla="*/ 573427077 w 216"/>
                  <a:gd name="T43" fmla="*/ 1235532183 h 226"/>
                  <a:gd name="T44" fmla="*/ 508488705 w 216"/>
                  <a:gd name="T45" fmla="*/ 1296425926 h 226"/>
                  <a:gd name="T46" fmla="*/ 437297754 w 216"/>
                  <a:gd name="T47" fmla="*/ 1332984545 h 226"/>
                  <a:gd name="T48" fmla="*/ 366134183 w 216"/>
                  <a:gd name="T49" fmla="*/ 1343980891 h 226"/>
                  <a:gd name="T50" fmla="*/ 291664425 w 216"/>
                  <a:gd name="T51" fmla="*/ 1332984545 h 226"/>
                  <a:gd name="T52" fmla="*/ 223644091 w 216"/>
                  <a:gd name="T53" fmla="*/ 1296425926 h 226"/>
                  <a:gd name="T54" fmla="*/ 158792020 w 216"/>
                  <a:gd name="T55" fmla="*/ 1235532183 h 226"/>
                  <a:gd name="T56" fmla="*/ 107753531 w 216"/>
                  <a:gd name="T57" fmla="*/ 1154717196 h 226"/>
                  <a:gd name="T58" fmla="*/ 65023271 w 216"/>
                  <a:gd name="T59" fmla="*/ 1047187779 h 226"/>
                  <a:gd name="T60" fmla="*/ 26840323 w 216"/>
                  <a:gd name="T61" fmla="*/ 939556915 h 226"/>
                  <a:gd name="T62" fmla="*/ 9836524 w 216"/>
                  <a:gd name="T63" fmla="*/ 809121661 h 226"/>
                  <a:gd name="T64" fmla="*/ 0 w 216"/>
                  <a:gd name="T65" fmla="*/ 673247391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3" y="90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4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7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9" y="18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2" y="41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8"/>
                    </a:lnTo>
                    <a:lnTo>
                      <a:pt x="212" y="79"/>
                    </a:lnTo>
                    <a:lnTo>
                      <a:pt x="215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6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8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7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3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1" name="Rectangle 188"/>
              <p:cNvSpPr>
                <a:spLocks noChangeArrowheads="1"/>
              </p:cNvSpPr>
              <p:nvPr/>
            </p:nvSpPr>
            <p:spPr bwMode="auto">
              <a:xfrm>
                <a:off x="2463" y="2345"/>
                <a:ext cx="10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C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392" name="未知"/>
              <p:cNvSpPr>
                <a:spLocks/>
              </p:cNvSpPr>
              <p:nvPr/>
            </p:nvSpPr>
            <p:spPr bwMode="auto">
              <a:xfrm>
                <a:off x="3213" y="1128"/>
                <a:ext cx="442" cy="472"/>
              </a:xfrm>
              <a:custGeom>
                <a:avLst/>
                <a:gdLst>
                  <a:gd name="T0" fmla="*/ 3132436 w 216"/>
                  <a:gd name="T1" fmla="*/ 530921433 h 226"/>
                  <a:gd name="T2" fmla="*/ 16248397 w 216"/>
                  <a:gd name="T3" fmla="*/ 412030994 h 226"/>
                  <a:gd name="T4" fmla="*/ 44718601 w 216"/>
                  <a:gd name="T5" fmla="*/ 306955967 h 226"/>
                  <a:gd name="T6" fmla="*/ 81008170 w 216"/>
                  <a:gd name="T7" fmla="*/ 214744967 h 226"/>
                  <a:gd name="T8" fmla="*/ 133056879 w 216"/>
                  <a:gd name="T9" fmla="*/ 130247567 h 226"/>
                  <a:gd name="T10" fmla="*/ 190341245 w 216"/>
                  <a:gd name="T11" fmla="*/ 66805270 h 226"/>
                  <a:gd name="T12" fmla="*/ 253391593 w 216"/>
                  <a:gd name="T13" fmla="*/ 25142567 h 226"/>
                  <a:gd name="T14" fmla="*/ 328077895 w 216"/>
                  <a:gd name="T15" fmla="*/ 4719390 h 226"/>
                  <a:gd name="T16" fmla="*/ 404053641 w 216"/>
                  <a:gd name="T17" fmla="*/ 4719390 h 226"/>
                  <a:gd name="T18" fmla="*/ 473614015 w 216"/>
                  <a:gd name="T19" fmla="*/ 25142567 h 226"/>
                  <a:gd name="T20" fmla="*/ 538647947 w 216"/>
                  <a:gd name="T21" fmla="*/ 66805270 h 226"/>
                  <a:gd name="T22" fmla="*/ 599974025 w 216"/>
                  <a:gd name="T23" fmla="*/ 130247567 h 226"/>
                  <a:gd name="T24" fmla="*/ 647868110 w 216"/>
                  <a:gd name="T25" fmla="*/ 214744967 h 226"/>
                  <a:gd name="T26" fmla="*/ 684280176 w 216"/>
                  <a:gd name="T27" fmla="*/ 306955967 h 226"/>
                  <a:gd name="T28" fmla="*/ 719059846 w 216"/>
                  <a:gd name="T29" fmla="*/ 412030994 h 226"/>
                  <a:gd name="T30" fmla="*/ 732218540 w 216"/>
                  <a:gd name="T31" fmla="*/ 530921433 h 226"/>
                  <a:gd name="T32" fmla="*/ 732218540 w 216"/>
                  <a:gd name="T33" fmla="*/ 588560306 h 226"/>
                  <a:gd name="T34" fmla="*/ 725469299 w 216"/>
                  <a:gd name="T35" fmla="*/ 707635123 h 226"/>
                  <a:gd name="T36" fmla="*/ 706123720 w 216"/>
                  <a:gd name="T37" fmla="*/ 817938906 h 226"/>
                  <a:gd name="T38" fmla="*/ 668021454 w 216"/>
                  <a:gd name="T39" fmla="*/ 917805539 h 226"/>
                  <a:gd name="T40" fmla="*/ 628521798 w 216"/>
                  <a:gd name="T41" fmla="*/ 1009756555 h 226"/>
                  <a:gd name="T42" fmla="*/ 570381366 w 216"/>
                  <a:gd name="T43" fmla="*/ 1076707342 h 226"/>
                  <a:gd name="T44" fmla="*/ 508488705 w 216"/>
                  <a:gd name="T45" fmla="*/ 1133989214 h 226"/>
                  <a:gd name="T46" fmla="*/ 437297754 w 216"/>
                  <a:gd name="T47" fmla="*/ 1165977676 h 226"/>
                  <a:gd name="T48" fmla="*/ 366134183 w 216"/>
                  <a:gd name="T49" fmla="*/ 1176707096 h 226"/>
                  <a:gd name="T50" fmla="*/ 291664425 w 216"/>
                  <a:gd name="T51" fmla="*/ 1165977676 h 226"/>
                  <a:gd name="T52" fmla="*/ 223644091 w 216"/>
                  <a:gd name="T53" fmla="*/ 1133989214 h 226"/>
                  <a:gd name="T54" fmla="*/ 158792020 w 216"/>
                  <a:gd name="T55" fmla="*/ 1076707342 h 226"/>
                  <a:gd name="T56" fmla="*/ 107753531 w 216"/>
                  <a:gd name="T57" fmla="*/ 1009756555 h 226"/>
                  <a:gd name="T58" fmla="*/ 65023271 w 216"/>
                  <a:gd name="T59" fmla="*/ 917805539 h 226"/>
                  <a:gd name="T60" fmla="*/ 26840323 w 216"/>
                  <a:gd name="T61" fmla="*/ 817938906 h 226"/>
                  <a:gd name="T62" fmla="*/ 6409892 w 216"/>
                  <a:gd name="T63" fmla="*/ 707635123 h 226"/>
                  <a:gd name="T64" fmla="*/ 0 w 216"/>
                  <a:gd name="T65" fmla="*/ 588560306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9" y="49"/>
                    </a:lnTo>
                    <a:lnTo>
                      <a:pt x="24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8" y="18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1" y="41"/>
                    </a:lnTo>
                    <a:lnTo>
                      <a:pt x="197" y="49"/>
                    </a:lnTo>
                    <a:lnTo>
                      <a:pt x="202" y="59"/>
                    </a:lnTo>
                    <a:lnTo>
                      <a:pt x="208" y="68"/>
                    </a:lnTo>
                    <a:lnTo>
                      <a:pt x="212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7"/>
                    </a:lnTo>
                    <a:lnTo>
                      <a:pt x="202" y="167"/>
                    </a:lnTo>
                    <a:lnTo>
                      <a:pt x="197" y="176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7"/>
                    </a:lnTo>
                    <a:lnTo>
                      <a:pt x="159" y="213"/>
                    </a:lnTo>
                    <a:lnTo>
                      <a:pt x="150" y="218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7" y="207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8" y="157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3" name="未知"/>
              <p:cNvSpPr>
                <a:spLocks/>
              </p:cNvSpPr>
              <p:nvPr/>
            </p:nvSpPr>
            <p:spPr bwMode="auto">
              <a:xfrm>
                <a:off x="3213" y="1128"/>
                <a:ext cx="442" cy="472"/>
              </a:xfrm>
              <a:custGeom>
                <a:avLst/>
                <a:gdLst>
                  <a:gd name="T0" fmla="*/ 3132436 w 216"/>
                  <a:gd name="T1" fmla="*/ 530921433 h 226"/>
                  <a:gd name="T2" fmla="*/ 16248397 w 216"/>
                  <a:gd name="T3" fmla="*/ 412030994 h 226"/>
                  <a:gd name="T4" fmla="*/ 44718601 w 216"/>
                  <a:gd name="T5" fmla="*/ 306955967 h 226"/>
                  <a:gd name="T6" fmla="*/ 81008170 w 216"/>
                  <a:gd name="T7" fmla="*/ 214744967 h 226"/>
                  <a:gd name="T8" fmla="*/ 133056879 w 216"/>
                  <a:gd name="T9" fmla="*/ 130247567 h 226"/>
                  <a:gd name="T10" fmla="*/ 190341245 w 216"/>
                  <a:gd name="T11" fmla="*/ 66805270 h 226"/>
                  <a:gd name="T12" fmla="*/ 253391593 w 216"/>
                  <a:gd name="T13" fmla="*/ 25142567 h 226"/>
                  <a:gd name="T14" fmla="*/ 328077895 w 216"/>
                  <a:gd name="T15" fmla="*/ 4719390 h 226"/>
                  <a:gd name="T16" fmla="*/ 404053641 w 216"/>
                  <a:gd name="T17" fmla="*/ 4719390 h 226"/>
                  <a:gd name="T18" fmla="*/ 473614015 w 216"/>
                  <a:gd name="T19" fmla="*/ 25142567 h 226"/>
                  <a:gd name="T20" fmla="*/ 538647947 w 216"/>
                  <a:gd name="T21" fmla="*/ 66805270 h 226"/>
                  <a:gd name="T22" fmla="*/ 599974025 w 216"/>
                  <a:gd name="T23" fmla="*/ 130247567 h 226"/>
                  <a:gd name="T24" fmla="*/ 647868110 w 216"/>
                  <a:gd name="T25" fmla="*/ 214744967 h 226"/>
                  <a:gd name="T26" fmla="*/ 684280176 w 216"/>
                  <a:gd name="T27" fmla="*/ 306955967 h 226"/>
                  <a:gd name="T28" fmla="*/ 719059846 w 216"/>
                  <a:gd name="T29" fmla="*/ 412030994 h 226"/>
                  <a:gd name="T30" fmla="*/ 732218540 w 216"/>
                  <a:gd name="T31" fmla="*/ 530921433 h 226"/>
                  <a:gd name="T32" fmla="*/ 732218540 w 216"/>
                  <a:gd name="T33" fmla="*/ 588560306 h 226"/>
                  <a:gd name="T34" fmla="*/ 725469299 w 216"/>
                  <a:gd name="T35" fmla="*/ 707635123 h 226"/>
                  <a:gd name="T36" fmla="*/ 706123720 w 216"/>
                  <a:gd name="T37" fmla="*/ 817938906 h 226"/>
                  <a:gd name="T38" fmla="*/ 668021454 w 216"/>
                  <a:gd name="T39" fmla="*/ 917805539 h 226"/>
                  <a:gd name="T40" fmla="*/ 628521798 w 216"/>
                  <a:gd name="T41" fmla="*/ 1009756555 h 226"/>
                  <a:gd name="T42" fmla="*/ 570381366 w 216"/>
                  <a:gd name="T43" fmla="*/ 1076707342 h 226"/>
                  <a:gd name="T44" fmla="*/ 508488705 w 216"/>
                  <a:gd name="T45" fmla="*/ 1133989214 h 226"/>
                  <a:gd name="T46" fmla="*/ 437297754 w 216"/>
                  <a:gd name="T47" fmla="*/ 1165977676 h 226"/>
                  <a:gd name="T48" fmla="*/ 366134183 w 216"/>
                  <a:gd name="T49" fmla="*/ 1176707096 h 226"/>
                  <a:gd name="T50" fmla="*/ 291664425 w 216"/>
                  <a:gd name="T51" fmla="*/ 1165977676 h 226"/>
                  <a:gd name="T52" fmla="*/ 223644091 w 216"/>
                  <a:gd name="T53" fmla="*/ 1133989214 h 226"/>
                  <a:gd name="T54" fmla="*/ 158792020 w 216"/>
                  <a:gd name="T55" fmla="*/ 1076707342 h 226"/>
                  <a:gd name="T56" fmla="*/ 107753531 w 216"/>
                  <a:gd name="T57" fmla="*/ 1009756555 h 226"/>
                  <a:gd name="T58" fmla="*/ 65023271 w 216"/>
                  <a:gd name="T59" fmla="*/ 917805539 h 226"/>
                  <a:gd name="T60" fmla="*/ 26840323 w 216"/>
                  <a:gd name="T61" fmla="*/ 817938906 h 226"/>
                  <a:gd name="T62" fmla="*/ 6409892 w 216"/>
                  <a:gd name="T63" fmla="*/ 707635123 h 226"/>
                  <a:gd name="T64" fmla="*/ 0 w 216"/>
                  <a:gd name="T65" fmla="*/ 588560306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9" y="49"/>
                    </a:lnTo>
                    <a:lnTo>
                      <a:pt x="24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8" y="18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1" y="41"/>
                    </a:lnTo>
                    <a:lnTo>
                      <a:pt x="197" y="49"/>
                    </a:lnTo>
                    <a:lnTo>
                      <a:pt x="202" y="59"/>
                    </a:lnTo>
                    <a:lnTo>
                      <a:pt x="208" y="68"/>
                    </a:lnTo>
                    <a:lnTo>
                      <a:pt x="212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7"/>
                    </a:lnTo>
                    <a:lnTo>
                      <a:pt x="202" y="167"/>
                    </a:lnTo>
                    <a:lnTo>
                      <a:pt x="197" y="176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7"/>
                    </a:lnTo>
                    <a:lnTo>
                      <a:pt x="159" y="213"/>
                    </a:lnTo>
                    <a:lnTo>
                      <a:pt x="150" y="218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7" y="207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6"/>
                    </a:lnTo>
                    <a:lnTo>
                      <a:pt x="13" y="167"/>
                    </a:lnTo>
                    <a:lnTo>
                      <a:pt x="8" y="157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4" name="Rectangle 191"/>
              <p:cNvSpPr>
                <a:spLocks noChangeArrowheads="1"/>
              </p:cNvSpPr>
              <p:nvPr/>
            </p:nvSpPr>
            <p:spPr bwMode="auto">
              <a:xfrm>
                <a:off x="3368" y="1223"/>
                <a:ext cx="101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A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395" name="未知"/>
              <p:cNvSpPr>
                <a:spLocks/>
              </p:cNvSpPr>
              <p:nvPr/>
            </p:nvSpPr>
            <p:spPr bwMode="auto">
              <a:xfrm>
                <a:off x="840" y="1545"/>
                <a:ext cx="230" cy="265"/>
              </a:xfrm>
              <a:custGeom>
                <a:avLst/>
                <a:gdLst>
                  <a:gd name="T0" fmla="*/ 0 w 112"/>
                  <a:gd name="T1" fmla="*/ 507152128 h 125"/>
                  <a:gd name="T2" fmla="*/ 408854017 w 112"/>
                  <a:gd name="T3" fmla="*/ 0 h 125"/>
                  <a:gd name="T4" fmla="*/ 236696596 w 112"/>
                  <a:gd name="T5" fmla="*/ 891168653 h 125"/>
                  <a:gd name="T6" fmla="*/ 0 w 112"/>
                  <a:gd name="T7" fmla="*/ 507152128 h 1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5"/>
                  <a:gd name="T14" fmla="*/ 112 w 112"/>
                  <a:gd name="T15" fmla="*/ 125 h 1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5">
                    <a:moveTo>
                      <a:pt x="0" y="71"/>
                    </a:moveTo>
                    <a:lnTo>
                      <a:pt x="112" y="0"/>
                    </a:lnTo>
                    <a:lnTo>
                      <a:pt x="65" y="125"/>
                    </a:ln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6" name="Line 195"/>
              <p:cNvSpPr>
                <a:spLocks noChangeShapeType="1"/>
              </p:cNvSpPr>
              <p:nvPr/>
            </p:nvSpPr>
            <p:spPr bwMode="auto">
              <a:xfrm flipH="1">
                <a:off x="768" y="2488"/>
                <a:ext cx="1535" cy="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7" name="未知"/>
              <p:cNvSpPr>
                <a:spLocks/>
              </p:cNvSpPr>
              <p:nvPr/>
            </p:nvSpPr>
            <p:spPr bwMode="auto">
              <a:xfrm>
                <a:off x="530" y="2400"/>
                <a:ext cx="263" cy="175"/>
              </a:xfrm>
              <a:custGeom>
                <a:avLst/>
                <a:gdLst>
                  <a:gd name="T0" fmla="*/ 553941714 w 127"/>
                  <a:gd name="T1" fmla="*/ 415350985 h 84"/>
                  <a:gd name="T2" fmla="*/ 0 w 127"/>
                  <a:gd name="T3" fmla="*/ 208294135 h 84"/>
                  <a:gd name="T4" fmla="*/ 553941714 w 127"/>
                  <a:gd name="T5" fmla="*/ 0 h 84"/>
                  <a:gd name="T6" fmla="*/ 553941714 w 127"/>
                  <a:gd name="T7" fmla="*/ 415350985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4"/>
                  <a:gd name="T14" fmla="*/ 127 w 127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4">
                    <a:moveTo>
                      <a:pt x="127" y="84"/>
                    </a:moveTo>
                    <a:lnTo>
                      <a:pt x="0" y="42"/>
                    </a:lnTo>
                    <a:lnTo>
                      <a:pt x="127" y="0"/>
                    </a:lnTo>
                    <a:lnTo>
                      <a:pt x="127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8" name="Line 197"/>
              <p:cNvSpPr>
                <a:spLocks noChangeShapeType="1"/>
              </p:cNvSpPr>
              <p:nvPr/>
            </p:nvSpPr>
            <p:spPr bwMode="auto">
              <a:xfrm flipH="1">
                <a:off x="2815" y="1543"/>
                <a:ext cx="468" cy="57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99" name="未知"/>
              <p:cNvSpPr>
                <a:spLocks/>
              </p:cNvSpPr>
              <p:nvPr/>
            </p:nvSpPr>
            <p:spPr bwMode="auto">
              <a:xfrm>
                <a:off x="2668" y="2045"/>
                <a:ext cx="230" cy="260"/>
              </a:xfrm>
              <a:custGeom>
                <a:avLst/>
                <a:gdLst>
                  <a:gd name="T0" fmla="*/ 408854017 w 112"/>
                  <a:gd name="T1" fmla="*/ 304952872 h 124"/>
                  <a:gd name="T2" fmla="*/ 0 w 112"/>
                  <a:gd name="T3" fmla="*/ 701513112 h 124"/>
                  <a:gd name="T4" fmla="*/ 172549918 w 112"/>
                  <a:gd name="T5" fmla="*/ 0 h 124"/>
                  <a:gd name="T6" fmla="*/ 408854017 w 112"/>
                  <a:gd name="T7" fmla="*/ 304952872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4"/>
                  <a:gd name="T14" fmla="*/ 112 w 112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4">
                    <a:moveTo>
                      <a:pt x="112" y="54"/>
                    </a:moveTo>
                    <a:lnTo>
                      <a:pt x="0" y="124"/>
                    </a:lnTo>
                    <a:lnTo>
                      <a:pt x="47" y="0"/>
                    </a:lnTo>
                    <a:lnTo>
                      <a:pt x="112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0" name="Rectangle 199"/>
              <p:cNvSpPr>
                <a:spLocks noChangeArrowheads="1"/>
              </p:cNvSpPr>
              <p:nvPr/>
            </p:nvSpPr>
            <p:spPr bwMode="auto">
              <a:xfrm>
                <a:off x="3093" y="1888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401" name="Rectangle 201"/>
              <p:cNvSpPr>
                <a:spLocks noChangeArrowheads="1"/>
              </p:cNvSpPr>
              <p:nvPr/>
            </p:nvSpPr>
            <p:spPr bwMode="auto">
              <a:xfrm>
                <a:off x="750" y="1953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10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402" name="Rectangle 202"/>
              <p:cNvSpPr>
                <a:spLocks noChangeArrowheads="1"/>
              </p:cNvSpPr>
              <p:nvPr/>
            </p:nvSpPr>
            <p:spPr bwMode="auto">
              <a:xfrm>
                <a:off x="1543" y="2493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7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403" name="未知"/>
              <p:cNvSpPr>
                <a:spLocks/>
              </p:cNvSpPr>
              <p:nvPr/>
            </p:nvSpPr>
            <p:spPr bwMode="auto">
              <a:xfrm>
                <a:off x="2400" y="450"/>
                <a:ext cx="170" cy="263"/>
              </a:xfrm>
              <a:custGeom>
                <a:avLst/>
                <a:gdLst>
                  <a:gd name="T0" fmla="*/ 0 w 84"/>
                  <a:gd name="T1" fmla="*/ 553941714 h 127"/>
                  <a:gd name="T2" fmla="*/ 112864617 w 84"/>
                  <a:gd name="T3" fmla="*/ 0 h 127"/>
                  <a:gd name="T4" fmla="*/ 225867066 w 84"/>
                  <a:gd name="T5" fmla="*/ 553941714 h 127"/>
                  <a:gd name="T6" fmla="*/ 0 w 84"/>
                  <a:gd name="T7" fmla="*/ 553941714 h 1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27"/>
                  <a:gd name="T14" fmla="*/ 84 w 84"/>
                  <a:gd name="T15" fmla="*/ 127 h 1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27">
                    <a:moveTo>
                      <a:pt x="0" y="127"/>
                    </a:moveTo>
                    <a:lnTo>
                      <a:pt x="42" y="0"/>
                    </a:lnTo>
                    <a:lnTo>
                      <a:pt x="84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4" name="Rectangle 204"/>
              <p:cNvSpPr>
                <a:spLocks noChangeArrowheads="1"/>
              </p:cNvSpPr>
              <p:nvPr/>
            </p:nvSpPr>
            <p:spPr bwMode="auto">
              <a:xfrm>
                <a:off x="2215" y="1308"/>
                <a:ext cx="200" cy="2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405" name="Rectangle 205"/>
              <p:cNvSpPr>
                <a:spLocks noChangeArrowheads="1"/>
              </p:cNvSpPr>
              <p:nvPr/>
            </p:nvSpPr>
            <p:spPr bwMode="auto">
              <a:xfrm>
                <a:off x="-38" y="3333"/>
                <a:ext cx="3663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（</a:t>
                </a:r>
                <a:r>
                  <a:rPr lang="en-US" altLang="zh-CN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3</a:t>
                </a:r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）选</a:t>
                </a:r>
                <a:r>
                  <a:rPr lang="en-US" altLang="zh-CN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B</a:t>
                </a:r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点，更新路径</a:t>
                </a:r>
                <a:endParaRPr lang="en-US" altLang="zh-CN" sz="1800" b="1" i="0" dirty="0">
                  <a:solidFill>
                    <a:srgbClr val="080808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406" name="Line 206"/>
              <p:cNvSpPr>
                <a:spLocks noChangeShapeType="1"/>
              </p:cNvSpPr>
              <p:nvPr/>
            </p:nvSpPr>
            <p:spPr bwMode="auto">
              <a:xfrm flipV="1">
                <a:off x="2489" y="690"/>
                <a:ext cx="5" cy="153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7" name="未知"/>
              <p:cNvSpPr>
                <a:spLocks noEditPoints="1"/>
              </p:cNvSpPr>
              <p:nvPr/>
            </p:nvSpPr>
            <p:spPr bwMode="auto">
              <a:xfrm>
                <a:off x="480" y="1770"/>
                <a:ext cx="430" cy="543"/>
              </a:xfrm>
              <a:custGeom>
                <a:avLst/>
                <a:gdLst>
                  <a:gd name="T0" fmla="*/ 5953032 w 211"/>
                  <a:gd name="T1" fmla="*/ 1445828445 h 259"/>
                  <a:gd name="T2" fmla="*/ 8868717 w 211"/>
                  <a:gd name="T3" fmla="*/ 1460980307 h 259"/>
                  <a:gd name="T4" fmla="*/ 0 w 211"/>
                  <a:gd name="T5" fmla="*/ 1460980307 h 259"/>
                  <a:gd name="T6" fmla="*/ 0 w 211"/>
                  <a:gd name="T7" fmla="*/ 1445828445 h 259"/>
                  <a:gd name="T8" fmla="*/ 68662054 w 211"/>
                  <a:gd name="T9" fmla="*/ 1303037125 h 259"/>
                  <a:gd name="T10" fmla="*/ 75061770 w 211"/>
                  <a:gd name="T11" fmla="*/ 1313470935 h 259"/>
                  <a:gd name="T12" fmla="*/ 68662054 w 211"/>
                  <a:gd name="T13" fmla="*/ 1327545409 h 259"/>
                  <a:gd name="T14" fmla="*/ 62766974 w 211"/>
                  <a:gd name="T15" fmla="*/ 1307889323 h 259"/>
                  <a:gd name="T16" fmla="*/ 131341246 w 211"/>
                  <a:gd name="T17" fmla="*/ 1162757631 h 259"/>
                  <a:gd name="T18" fmla="*/ 134153466 w 211"/>
                  <a:gd name="T19" fmla="*/ 1158100215 h 259"/>
                  <a:gd name="T20" fmla="*/ 139927409 w 211"/>
                  <a:gd name="T21" fmla="*/ 1173310140 h 259"/>
                  <a:gd name="T22" fmla="*/ 134153466 w 211"/>
                  <a:gd name="T23" fmla="*/ 1178890215 h 259"/>
                  <a:gd name="T24" fmla="*/ 131341246 w 211"/>
                  <a:gd name="T25" fmla="*/ 1162757631 h 259"/>
                  <a:gd name="T26" fmla="*/ 192610008 w 211"/>
                  <a:gd name="T27" fmla="*/ 1020766301 h 259"/>
                  <a:gd name="T28" fmla="*/ 201425304 w 211"/>
                  <a:gd name="T29" fmla="*/ 1020766301 h 259"/>
                  <a:gd name="T30" fmla="*/ 198424380 w 211"/>
                  <a:gd name="T31" fmla="*/ 1038636200 h 259"/>
                  <a:gd name="T32" fmla="*/ 192610008 w 211"/>
                  <a:gd name="T33" fmla="*/ 1020766301 h 259"/>
                  <a:gd name="T34" fmla="*/ 257716732 w 211"/>
                  <a:gd name="T35" fmla="*/ 874483533 h 259"/>
                  <a:gd name="T36" fmla="*/ 270560754 w 211"/>
                  <a:gd name="T37" fmla="*/ 874483533 h 259"/>
                  <a:gd name="T38" fmla="*/ 264275526 w 211"/>
                  <a:gd name="T39" fmla="*/ 890778885 h 259"/>
                  <a:gd name="T40" fmla="*/ 257716732 w 211"/>
                  <a:gd name="T41" fmla="*/ 886183564 h 259"/>
                  <a:gd name="T42" fmla="*/ 257716732 w 211"/>
                  <a:gd name="T43" fmla="*/ 874483533 h 259"/>
                  <a:gd name="T44" fmla="*/ 326842780 w 211"/>
                  <a:gd name="T45" fmla="*/ 721396205 h 259"/>
                  <a:gd name="T46" fmla="*/ 332582899 w 211"/>
                  <a:gd name="T47" fmla="*/ 726977363 h 259"/>
                  <a:gd name="T48" fmla="*/ 326842780 w 211"/>
                  <a:gd name="T49" fmla="*/ 746050552 h 259"/>
                  <a:gd name="T50" fmla="*/ 323414592 w 211"/>
                  <a:gd name="T51" fmla="*/ 726977363 h 259"/>
                  <a:gd name="T52" fmla="*/ 386708425 w 211"/>
                  <a:gd name="T53" fmla="*/ 586500093 h 259"/>
                  <a:gd name="T54" fmla="*/ 398474534 w 211"/>
                  <a:gd name="T55" fmla="*/ 586500093 h 259"/>
                  <a:gd name="T56" fmla="*/ 395514124 w 211"/>
                  <a:gd name="T57" fmla="*/ 591408802 h 259"/>
                  <a:gd name="T58" fmla="*/ 386708425 w 211"/>
                  <a:gd name="T59" fmla="*/ 591408802 h 259"/>
                  <a:gd name="T60" fmla="*/ 450236342 w 211"/>
                  <a:gd name="T61" fmla="*/ 441651029 h 259"/>
                  <a:gd name="T62" fmla="*/ 457568260 w 211"/>
                  <a:gd name="T63" fmla="*/ 433984433 h 259"/>
                  <a:gd name="T64" fmla="*/ 464668993 w 211"/>
                  <a:gd name="T65" fmla="*/ 451797909 h 259"/>
                  <a:gd name="T66" fmla="*/ 454756290 w 211"/>
                  <a:gd name="T67" fmla="*/ 456856880 h 259"/>
                  <a:gd name="T68" fmla="*/ 450236342 w 211"/>
                  <a:gd name="T69" fmla="*/ 441651029 h 259"/>
                  <a:gd name="T70" fmla="*/ 522038239 w 211"/>
                  <a:gd name="T71" fmla="*/ 287672479 h 259"/>
                  <a:gd name="T72" fmla="*/ 525204715 w 211"/>
                  <a:gd name="T73" fmla="*/ 298827280 h 259"/>
                  <a:gd name="T74" fmla="*/ 522038239 w 211"/>
                  <a:gd name="T75" fmla="*/ 309263411 h 259"/>
                  <a:gd name="T76" fmla="*/ 515985203 w 211"/>
                  <a:gd name="T77" fmla="*/ 298827280 h 259"/>
                  <a:gd name="T78" fmla="*/ 578318724 w 211"/>
                  <a:gd name="T79" fmla="*/ 154238672 h 259"/>
                  <a:gd name="T80" fmla="*/ 588231410 w 211"/>
                  <a:gd name="T81" fmla="*/ 147512458 h 259"/>
                  <a:gd name="T82" fmla="*/ 588231410 w 211"/>
                  <a:gd name="T83" fmla="*/ 159212544 h 259"/>
                  <a:gd name="T84" fmla="*/ 578318724 w 211"/>
                  <a:gd name="T85" fmla="*/ 169733758 h 259"/>
                  <a:gd name="T86" fmla="*/ 578318724 w 211"/>
                  <a:gd name="T87" fmla="*/ 154238672 h 259"/>
                  <a:gd name="T88" fmla="*/ 647324688 w 211"/>
                  <a:gd name="T89" fmla="*/ 0 h 259"/>
                  <a:gd name="T90" fmla="*/ 656181278 w 211"/>
                  <a:gd name="T91" fmla="*/ 16737596 h 259"/>
                  <a:gd name="T92" fmla="*/ 647324688 w 211"/>
                  <a:gd name="T93" fmla="*/ 21878801 h 259"/>
                  <a:gd name="T94" fmla="*/ 644231341 w 211"/>
                  <a:gd name="T95" fmla="*/ 4977639 h 259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211"/>
                  <a:gd name="T145" fmla="*/ 0 h 259"/>
                  <a:gd name="T146" fmla="*/ 211 w 211"/>
                  <a:gd name="T147" fmla="*/ 259 h 259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211" h="259">
                    <a:moveTo>
                      <a:pt x="0" y="256"/>
                    </a:moveTo>
                    <a:lnTo>
                      <a:pt x="0" y="256"/>
                    </a:lnTo>
                    <a:lnTo>
                      <a:pt x="2" y="256"/>
                    </a:lnTo>
                    <a:lnTo>
                      <a:pt x="3" y="256"/>
                    </a:lnTo>
                    <a:lnTo>
                      <a:pt x="3" y="258"/>
                    </a:lnTo>
                    <a:lnTo>
                      <a:pt x="3" y="259"/>
                    </a:lnTo>
                    <a:lnTo>
                      <a:pt x="2" y="259"/>
                    </a:lnTo>
                    <a:lnTo>
                      <a:pt x="0" y="259"/>
                    </a:lnTo>
                    <a:lnTo>
                      <a:pt x="0" y="258"/>
                    </a:lnTo>
                    <a:lnTo>
                      <a:pt x="0" y="256"/>
                    </a:lnTo>
                    <a:close/>
                    <a:moveTo>
                      <a:pt x="20" y="231"/>
                    </a:moveTo>
                    <a:lnTo>
                      <a:pt x="20" y="231"/>
                    </a:lnTo>
                    <a:lnTo>
                      <a:pt x="22" y="231"/>
                    </a:lnTo>
                    <a:lnTo>
                      <a:pt x="23" y="231"/>
                    </a:lnTo>
                    <a:lnTo>
                      <a:pt x="24" y="232"/>
                    </a:lnTo>
                    <a:lnTo>
                      <a:pt x="24" y="233"/>
                    </a:lnTo>
                    <a:lnTo>
                      <a:pt x="23" y="235"/>
                    </a:lnTo>
                    <a:lnTo>
                      <a:pt x="22" y="235"/>
                    </a:lnTo>
                    <a:lnTo>
                      <a:pt x="22" y="233"/>
                    </a:lnTo>
                    <a:lnTo>
                      <a:pt x="20" y="232"/>
                    </a:lnTo>
                    <a:lnTo>
                      <a:pt x="20" y="231"/>
                    </a:lnTo>
                    <a:close/>
                    <a:moveTo>
                      <a:pt x="42" y="206"/>
                    </a:moveTo>
                    <a:lnTo>
                      <a:pt x="42" y="206"/>
                    </a:lnTo>
                    <a:lnTo>
                      <a:pt x="43" y="205"/>
                    </a:lnTo>
                    <a:lnTo>
                      <a:pt x="45" y="205"/>
                    </a:lnTo>
                    <a:lnTo>
                      <a:pt x="45" y="206"/>
                    </a:lnTo>
                    <a:lnTo>
                      <a:pt x="45" y="208"/>
                    </a:lnTo>
                    <a:lnTo>
                      <a:pt x="43" y="209"/>
                    </a:lnTo>
                    <a:lnTo>
                      <a:pt x="42" y="208"/>
                    </a:lnTo>
                    <a:lnTo>
                      <a:pt x="41" y="208"/>
                    </a:lnTo>
                    <a:lnTo>
                      <a:pt x="42" y="206"/>
                    </a:lnTo>
                    <a:close/>
                    <a:moveTo>
                      <a:pt x="62" y="181"/>
                    </a:moveTo>
                    <a:lnTo>
                      <a:pt x="62" y="181"/>
                    </a:lnTo>
                    <a:lnTo>
                      <a:pt x="64" y="179"/>
                    </a:lnTo>
                    <a:lnTo>
                      <a:pt x="65" y="179"/>
                    </a:lnTo>
                    <a:lnTo>
                      <a:pt x="65" y="181"/>
                    </a:lnTo>
                    <a:lnTo>
                      <a:pt x="65" y="182"/>
                    </a:lnTo>
                    <a:lnTo>
                      <a:pt x="64" y="184"/>
                    </a:lnTo>
                    <a:lnTo>
                      <a:pt x="62" y="182"/>
                    </a:lnTo>
                    <a:lnTo>
                      <a:pt x="62" y="181"/>
                    </a:lnTo>
                    <a:close/>
                    <a:moveTo>
                      <a:pt x="83" y="155"/>
                    </a:moveTo>
                    <a:lnTo>
                      <a:pt x="83" y="155"/>
                    </a:lnTo>
                    <a:lnTo>
                      <a:pt x="84" y="154"/>
                    </a:lnTo>
                    <a:lnTo>
                      <a:pt x="85" y="154"/>
                    </a:lnTo>
                    <a:lnTo>
                      <a:pt x="87" y="155"/>
                    </a:lnTo>
                    <a:lnTo>
                      <a:pt x="87" y="157"/>
                    </a:lnTo>
                    <a:lnTo>
                      <a:pt x="85" y="158"/>
                    </a:lnTo>
                    <a:lnTo>
                      <a:pt x="84" y="158"/>
                    </a:lnTo>
                    <a:lnTo>
                      <a:pt x="84" y="157"/>
                    </a:lnTo>
                    <a:lnTo>
                      <a:pt x="83" y="157"/>
                    </a:lnTo>
                    <a:lnTo>
                      <a:pt x="83" y="155"/>
                    </a:lnTo>
                    <a:close/>
                    <a:moveTo>
                      <a:pt x="104" y="129"/>
                    </a:moveTo>
                    <a:lnTo>
                      <a:pt x="104" y="129"/>
                    </a:lnTo>
                    <a:lnTo>
                      <a:pt x="105" y="128"/>
                    </a:lnTo>
                    <a:lnTo>
                      <a:pt x="107" y="128"/>
                    </a:lnTo>
                    <a:lnTo>
                      <a:pt x="107" y="129"/>
                    </a:lnTo>
                    <a:lnTo>
                      <a:pt x="107" y="131"/>
                    </a:lnTo>
                    <a:lnTo>
                      <a:pt x="105" y="132"/>
                    </a:lnTo>
                    <a:lnTo>
                      <a:pt x="104" y="132"/>
                    </a:lnTo>
                    <a:lnTo>
                      <a:pt x="103" y="131"/>
                    </a:lnTo>
                    <a:lnTo>
                      <a:pt x="104" y="129"/>
                    </a:lnTo>
                    <a:close/>
                    <a:moveTo>
                      <a:pt x="124" y="104"/>
                    </a:moveTo>
                    <a:lnTo>
                      <a:pt x="124" y="104"/>
                    </a:lnTo>
                    <a:lnTo>
                      <a:pt x="126" y="102"/>
                    </a:lnTo>
                    <a:lnTo>
                      <a:pt x="127" y="102"/>
                    </a:lnTo>
                    <a:lnTo>
                      <a:pt x="128" y="104"/>
                    </a:lnTo>
                    <a:lnTo>
                      <a:pt x="128" y="105"/>
                    </a:lnTo>
                    <a:lnTo>
                      <a:pt x="127" y="105"/>
                    </a:lnTo>
                    <a:lnTo>
                      <a:pt x="126" y="107"/>
                    </a:lnTo>
                    <a:lnTo>
                      <a:pt x="124" y="107"/>
                    </a:lnTo>
                    <a:lnTo>
                      <a:pt x="124" y="105"/>
                    </a:lnTo>
                    <a:lnTo>
                      <a:pt x="124" y="104"/>
                    </a:lnTo>
                    <a:close/>
                    <a:moveTo>
                      <a:pt x="145" y="78"/>
                    </a:moveTo>
                    <a:lnTo>
                      <a:pt x="145" y="78"/>
                    </a:lnTo>
                    <a:lnTo>
                      <a:pt x="146" y="77"/>
                    </a:lnTo>
                    <a:lnTo>
                      <a:pt x="147" y="77"/>
                    </a:lnTo>
                    <a:lnTo>
                      <a:pt x="149" y="78"/>
                    </a:lnTo>
                    <a:lnTo>
                      <a:pt x="149" y="80"/>
                    </a:lnTo>
                    <a:lnTo>
                      <a:pt x="147" y="81"/>
                    </a:lnTo>
                    <a:lnTo>
                      <a:pt x="146" y="81"/>
                    </a:lnTo>
                    <a:lnTo>
                      <a:pt x="145" y="80"/>
                    </a:lnTo>
                    <a:lnTo>
                      <a:pt x="145" y="78"/>
                    </a:lnTo>
                    <a:close/>
                    <a:moveTo>
                      <a:pt x="166" y="53"/>
                    </a:moveTo>
                    <a:lnTo>
                      <a:pt x="166" y="53"/>
                    </a:lnTo>
                    <a:lnTo>
                      <a:pt x="168" y="51"/>
                    </a:lnTo>
                    <a:lnTo>
                      <a:pt x="169" y="51"/>
                    </a:lnTo>
                    <a:lnTo>
                      <a:pt x="169" y="53"/>
                    </a:lnTo>
                    <a:lnTo>
                      <a:pt x="169" y="54"/>
                    </a:lnTo>
                    <a:lnTo>
                      <a:pt x="168" y="55"/>
                    </a:lnTo>
                    <a:lnTo>
                      <a:pt x="166" y="55"/>
                    </a:lnTo>
                    <a:lnTo>
                      <a:pt x="166" y="54"/>
                    </a:lnTo>
                    <a:lnTo>
                      <a:pt x="166" y="53"/>
                    </a:lnTo>
                    <a:close/>
                    <a:moveTo>
                      <a:pt x="186" y="27"/>
                    </a:moveTo>
                    <a:lnTo>
                      <a:pt x="186" y="27"/>
                    </a:lnTo>
                    <a:lnTo>
                      <a:pt x="188" y="26"/>
                    </a:lnTo>
                    <a:lnTo>
                      <a:pt x="189" y="26"/>
                    </a:lnTo>
                    <a:lnTo>
                      <a:pt x="191" y="27"/>
                    </a:lnTo>
                    <a:lnTo>
                      <a:pt x="191" y="28"/>
                    </a:lnTo>
                    <a:lnTo>
                      <a:pt x="189" y="28"/>
                    </a:lnTo>
                    <a:lnTo>
                      <a:pt x="188" y="30"/>
                    </a:lnTo>
                    <a:lnTo>
                      <a:pt x="186" y="30"/>
                    </a:lnTo>
                    <a:lnTo>
                      <a:pt x="186" y="28"/>
                    </a:lnTo>
                    <a:lnTo>
                      <a:pt x="186" y="27"/>
                    </a:lnTo>
                    <a:close/>
                    <a:moveTo>
                      <a:pt x="207" y="1"/>
                    </a:moveTo>
                    <a:lnTo>
                      <a:pt x="207" y="1"/>
                    </a:lnTo>
                    <a:lnTo>
                      <a:pt x="208" y="0"/>
                    </a:lnTo>
                    <a:lnTo>
                      <a:pt x="209" y="0"/>
                    </a:lnTo>
                    <a:lnTo>
                      <a:pt x="211" y="1"/>
                    </a:lnTo>
                    <a:lnTo>
                      <a:pt x="211" y="3"/>
                    </a:lnTo>
                    <a:lnTo>
                      <a:pt x="209" y="4"/>
                    </a:lnTo>
                    <a:lnTo>
                      <a:pt x="208" y="4"/>
                    </a:lnTo>
                    <a:lnTo>
                      <a:pt x="207" y="3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" name="组合 252"/>
            <p:cNvGrpSpPr>
              <a:grpSpLocks/>
            </p:cNvGrpSpPr>
            <p:nvPr/>
          </p:nvGrpSpPr>
          <p:grpSpPr bwMode="auto">
            <a:xfrm>
              <a:off x="214282" y="2978347"/>
              <a:ext cx="2643206" cy="2308041"/>
              <a:chOff x="214282" y="2978347"/>
              <a:chExt cx="2643206" cy="2308041"/>
            </a:xfrm>
          </p:grpSpPr>
          <p:sp>
            <p:nvSpPr>
              <p:cNvPr id="15368" name="TextBox 76"/>
              <p:cNvSpPr txBox="1">
                <a:spLocks noChangeArrowheads="1"/>
              </p:cNvSpPr>
              <p:nvPr/>
            </p:nvSpPr>
            <p:spPr bwMode="auto">
              <a:xfrm>
                <a:off x="1785918" y="4978611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5,A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69" name="TextBox 77"/>
              <p:cNvSpPr txBox="1">
                <a:spLocks noChangeArrowheads="1"/>
              </p:cNvSpPr>
              <p:nvPr/>
            </p:nvSpPr>
            <p:spPr bwMode="auto">
              <a:xfrm>
                <a:off x="357158" y="4978611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12,C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70" name="TextBox 78"/>
              <p:cNvSpPr txBox="1">
                <a:spLocks noChangeArrowheads="1"/>
              </p:cNvSpPr>
              <p:nvPr/>
            </p:nvSpPr>
            <p:spPr bwMode="auto">
              <a:xfrm>
                <a:off x="857224" y="3643314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22,F</a:t>
                </a:r>
                <a:endParaRPr lang="zh-CN" altLang="en-US" sz="1400" i="0" dirty="0"/>
              </a:p>
            </p:txBody>
          </p:sp>
          <p:sp>
            <p:nvSpPr>
              <p:cNvPr id="15371" name="TextBox 79"/>
              <p:cNvSpPr txBox="1">
                <a:spLocks noChangeArrowheads="1"/>
              </p:cNvSpPr>
              <p:nvPr/>
            </p:nvSpPr>
            <p:spPr bwMode="auto">
              <a:xfrm>
                <a:off x="2143108" y="3071810"/>
                <a:ext cx="714380" cy="3078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20,C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372" name="TextBox 80"/>
              <p:cNvSpPr txBox="1">
                <a:spLocks noChangeArrowheads="1"/>
              </p:cNvSpPr>
              <p:nvPr/>
            </p:nvSpPr>
            <p:spPr bwMode="auto">
              <a:xfrm>
                <a:off x="214282" y="2978347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28,B</a:t>
                </a:r>
                <a:endParaRPr lang="zh-CN" altLang="en-US" sz="1400" i="0" dirty="0"/>
              </a:p>
            </p:txBody>
          </p:sp>
          <p:sp>
            <p:nvSpPr>
              <p:cNvPr id="15373" name="未知"/>
              <p:cNvSpPr>
                <a:spLocks noEditPoints="1"/>
              </p:cNvSpPr>
              <p:nvPr/>
            </p:nvSpPr>
            <p:spPr bwMode="auto">
              <a:xfrm>
                <a:off x="838498" y="3340098"/>
                <a:ext cx="947420" cy="3175"/>
              </a:xfrm>
              <a:custGeom>
                <a:avLst/>
                <a:gdLst>
                  <a:gd name="T0" fmla="*/ 2147483646 w 729"/>
                  <a:gd name="T1" fmla="*/ 0 h 4"/>
                  <a:gd name="T2" fmla="*/ 2147483646 w 729"/>
                  <a:gd name="T3" fmla="*/ 2147483646 h 4"/>
                  <a:gd name="T4" fmla="*/ 2147483646 w 729"/>
                  <a:gd name="T5" fmla="*/ 2147483646 h 4"/>
                  <a:gd name="T6" fmla="*/ 2147483646 w 729"/>
                  <a:gd name="T7" fmla="*/ 0 h 4"/>
                  <a:gd name="T8" fmla="*/ 2147483646 w 729"/>
                  <a:gd name="T9" fmla="*/ 2147483646 h 4"/>
                  <a:gd name="T10" fmla="*/ 2147483646 w 729"/>
                  <a:gd name="T11" fmla="*/ 0 h 4"/>
                  <a:gd name="T12" fmla="*/ 2147483646 w 729"/>
                  <a:gd name="T13" fmla="*/ 2147483646 h 4"/>
                  <a:gd name="T14" fmla="*/ 2147483646 w 729"/>
                  <a:gd name="T15" fmla="*/ 2147483646 h 4"/>
                  <a:gd name="T16" fmla="*/ 2147483646 w 729"/>
                  <a:gd name="T17" fmla="*/ 2147483646 h 4"/>
                  <a:gd name="T18" fmla="*/ 2147483646 w 729"/>
                  <a:gd name="T19" fmla="*/ 2147483646 h 4"/>
                  <a:gd name="T20" fmla="*/ 2147483646 w 729"/>
                  <a:gd name="T21" fmla="*/ 0 h 4"/>
                  <a:gd name="T22" fmla="*/ 2147483646 w 729"/>
                  <a:gd name="T23" fmla="*/ 2147483646 h 4"/>
                  <a:gd name="T24" fmla="*/ 2147483646 w 729"/>
                  <a:gd name="T25" fmla="*/ 0 h 4"/>
                  <a:gd name="T26" fmla="*/ 2147483646 w 729"/>
                  <a:gd name="T27" fmla="*/ 2147483646 h 4"/>
                  <a:gd name="T28" fmla="*/ 2147483646 w 729"/>
                  <a:gd name="T29" fmla="*/ 2147483646 h 4"/>
                  <a:gd name="T30" fmla="*/ 2147483646 w 729"/>
                  <a:gd name="T31" fmla="*/ 0 h 4"/>
                  <a:gd name="T32" fmla="*/ 2147483646 w 729"/>
                  <a:gd name="T33" fmla="*/ 2147483646 h 4"/>
                  <a:gd name="T34" fmla="*/ 2147483646 w 729"/>
                  <a:gd name="T35" fmla="*/ 0 h 4"/>
                  <a:gd name="T36" fmla="*/ 2147483646 w 729"/>
                  <a:gd name="T37" fmla="*/ 2147483646 h 4"/>
                  <a:gd name="T38" fmla="*/ 2147483646 w 729"/>
                  <a:gd name="T39" fmla="*/ 2147483646 h 4"/>
                  <a:gd name="T40" fmla="*/ 2147483646 w 729"/>
                  <a:gd name="T41" fmla="*/ 2147483646 h 4"/>
                  <a:gd name="T42" fmla="*/ 2147483646 w 729"/>
                  <a:gd name="T43" fmla="*/ 2147483646 h 4"/>
                  <a:gd name="T44" fmla="*/ 2147483646 w 729"/>
                  <a:gd name="T45" fmla="*/ 0 h 4"/>
                  <a:gd name="T46" fmla="*/ 2147483646 w 729"/>
                  <a:gd name="T47" fmla="*/ 2147483646 h 4"/>
                  <a:gd name="T48" fmla="*/ 2147483646 w 729"/>
                  <a:gd name="T49" fmla="*/ 0 h 4"/>
                  <a:gd name="T50" fmla="*/ 2147483646 w 729"/>
                  <a:gd name="T51" fmla="*/ 2147483646 h 4"/>
                  <a:gd name="T52" fmla="*/ 2147483646 w 729"/>
                  <a:gd name="T53" fmla="*/ 2147483646 h 4"/>
                  <a:gd name="T54" fmla="*/ 2147483646 w 729"/>
                  <a:gd name="T55" fmla="*/ 0 h 4"/>
                  <a:gd name="T56" fmla="*/ 2147483646 w 729"/>
                  <a:gd name="T57" fmla="*/ 2147483646 h 4"/>
                  <a:gd name="T58" fmla="*/ 2147483646 w 729"/>
                  <a:gd name="T59" fmla="*/ 0 h 4"/>
                  <a:gd name="T60" fmla="*/ 2147483646 w 729"/>
                  <a:gd name="T61" fmla="*/ 2147483646 h 4"/>
                  <a:gd name="T62" fmla="*/ 2147483646 w 729"/>
                  <a:gd name="T63" fmla="*/ 2147483646 h 4"/>
                  <a:gd name="T64" fmla="*/ 2147483646 w 729"/>
                  <a:gd name="T65" fmla="*/ 2147483646 h 4"/>
                  <a:gd name="T66" fmla="*/ 2147483646 w 729"/>
                  <a:gd name="T67" fmla="*/ 2147483646 h 4"/>
                  <a:gd name="T68" fmla="*/ 2147483646 w 729"/>
                  <a:gd name="T69" fmla="*/ 0 h 4"/>
                  <a:gd name="T70" fmla="*/ 2147483646 w 729"/>
                  <a:gd name="T71" fmla="*/ 2147483646 h 4"/>
                  <a:gd name="T72" fmla="*/ 2147483646 w 729"/>
                  <a:gd name="T73" fmla="*/ 0 h 4"/>
                  <a:gd name="T74" fmla="*/ 2147483646 w 729"/>
                  <a:gd name="T75" fmla="*/ 2147483646 h 4"/>
                  <a:gd name="T76" fmla="*/ 2147483646 w 729"/>
                  <a:gd name="T77" fmla="*/ 2147483646 h 4"/>
                  <a:gd name="T78" fmla="*/ 2147483646 w 729"/>
                  <a:gd name="T79" fmla="*/ 0 h 4"/>
                  <a:gd name="T80" fmla="*/ 2147483646 w 729"/>
                  <a:gd name="T81" fmla="*/ 2147483646 h 4"/>
                  <a:gd name="T82" fmla="*/ 2147483646 w 729"/>
                  <a:gd name="T83" fmla="*/ 0 h 4"/>
                  <a:gd name="T84" fmla="*/ 2147483646 w 729"/>
                  <a:gd name="T85" fmla="*/ 2147483646 h 4"/>
                  <a:gd name="T86" fmla="*/ 2147483646 w 729"/>
                  <a:gd name="T87" fmla="*/ 2147483646 h 4"/>
                  <a:gd name="T88" fmla="*/ 2147483646 w 729"/>
                  <a:gd name="T89" fmla="*/ 2147483646 h 4"/>
                  <a:gd name="T90" fmla="*/ 2147483646 w 729"/>
                  <a:gd name="T91" fmla="*/ 2147483646 h 4"/>
                  <a:gd name="T92" fmla="*/ 2147483646 w 729"/>
                  <a:gd name="T93" fmla="*/ 0 h 4"/>
                  <a:gd name="T94" fmla="*/ 2147483646 w 729"/>
                  <a:gd name="T95" fmla="*/ 2147483646 h 4"/>
                  <a:gd name="T96" fmla="*/ 2147483646 w 729"/>
                  <a:gd name="T97" fmla="*/ 0 h 4"/>
                  <a:gd name="T98" fmla="*/ 2147483646 w 729"/>
                  <a:gd name="T99" fmla="*/ 2147483646 h 4"/>
                  <a:gd name="T100" fmla="*/ 2147483646 w 729"/>
                  <a:gd name="T101" fmla="*/ 2147483646 h 4"/>
                  <a:gd name="T102" fmla="*/ 2147483646 w 729"/>
                  <a:gd name="T103" fmla="*/ 0 h 4"/>
                  <a:gd name="T104" fmla="*/ 2147483646 w 729"/>
                  <a:gd name="T105" fmla="*/ 2147483646 h 4"/>
                  <a:gd name="T106" fmla="*/ 2147483646 w 729"/>
                  <a:gd name="T107" fmla="*/ 0 h 4"/>
                  <a:gd name="T108" fmla="*/ 2147483646 w 729"/>
                  <a:gd name="T109" fmla="*/ 2147483646 h 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29"/>
                  <a:gd name="T166" fmla="*/ 0 h 4"/>
                  <a:gd name="T167" fmla="*/ 729 w 729"/>
                  <a:gd name="T168" fmla="*/ 4 h 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29" h="4">
                    <a:moveTo>
                      <a:pt x="726" y="4"/>
                    </a:moveTo>
                    <a:lnTo>
                      <a:pt x="726" y="4"/>
                    </a:lnTo>
                    <a:lnTo>
                      <a:pt x="725" y="3"/>
                    </a:lnTo>
                    <a:lnTo>
                      <a:pt x="725" y="2"/>
                    </a:lnTo>
                    <a:lnTo>
                      <a:pt x="725" y="0"/>
                    </a:lnTo>
                    <a:lnTo>
                      <a:pt x="726" y="0"/>
                    </a:lnTo>
                    <a:lnTo>
                      <a:pt x="728" y="0"/>
                    </a:lnTo>
                    <a:lnTo>
                      <a:pt x="729" y="2"/>
                    </a:lnTo>
                    <a:lnTo>
                      <a:pt x="728" y="3"/>
                    </a:lnTo>
                    <a:lnTo>
                      <a:pt x="726" y="4"/>
                    </a:lnTo>
                    <a:close/>
                    <a:moveTo>
                      <a:pt x="694" y="4"/>
                    </a:moveTo>
                    <a:lnTo>
                      <a:pt x="694" y="4"/>
                    </a:lnTo>
                    <a:lnTo>
                      <a:pt x="693" y="3"/>
                    </a:lnTo>
                    <a:lnTo>
                      <a:pt x="691" y="2"/>
                    </a:lnTo>
                    <a:lnTo>
                      <a:pt x="693" y="0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5" y="2"/>
                    </a:lnTo>
                    <a:lnTo>
                      <a:pt x="695" y="3"/>
                    </a:lnTo>
                    <a:lnTo>
                      <a:pt x="694" y="4"/>
                    </a:lnTo>
                    <a:close/>
                    <a:moveTo>
                      <a:pt x="660" y="4"/>
                    </a:moveTo>
                    <a:lnTo>
                      <a:pt x="660" y="4"/>
                    </a:lnTo>
                    <a:lnTo>
                      <a:pt x="659" y="3"/>
                    </a:lnTo>
                    <a:lnTo>
                      <a:pt x="659" y="2"/>
                    </a:lnTo>
                    <a:lnTo>
                      <a:pt x="659" y="0"/>
                    </a:lnTo>
                    <a:lnTo>
                      <a:pt x="660" y="0"/>
                    </a:lnTo>
                    <a:lnTo>
                      <a:pt x="662" y="0"/>
                    </a:lnTo>
                    <a:lnTo>
                      <a:pt x="663" y="2"/>
                    </a:lnTo>
                    <a:lnTo>
                      <a:pt x="662" y="3"/>
                    </a:lnTo>
                    <a:lnTo>
                      <a:pt x="660" y="4"/>
                    </a:lnTo>
                    <a:close/>
                    <a:moveTo>
                      <a:pt x="628" y="4"/>
                    </a:moveTo>
                    <a:lnTo>
                      <a:pt x="628" y="4"/>
                    </a:lnTo>
                    <a:lnTo>
                      <a:pt x="627" y="3"/>
                    </a:lnTo>
                    <a:lnTo>
                      <a:pt x="627" y="2"/>
                    </a:lnTo>
                    <a:lnTo>
                      <a:pt x="627" y="0"/>
                    </a:lnTo>
                    <a:lnTo>
                      <a:pt x="628" y="0"/>
                    </a:lnTo>
                    <a:lnTo>
                      <a:pt x="629" y="0"/>
                    </a:lnTo>
                    <a:lnTo>
                      <a:pt x="629" y="2"/>
                    </a:lnTo>
                    <a:lnTo>
                      <a:pt x="629" y="3"/>
                    </a:lnTo>
                    <a:lnTo>
                      <a:pt x="628" y="4"/>
                    </a:lnTo>
                    <a:close/>
                    <a:moveTo>
                      <a:pt x="596" y="4"/>
                    </a:moveTo>
                    <a:lnTo>
                      <a:pt x="596" y="4"/>
                    </a:lnTo>
                    <a:lnTo>
                      <a:pt x="594" y="3"/>
                    </a:lnTo>
                    <a:lnTo>
                      <a:pt x="593" y="2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0"/>
                    </a:lnTo>
                    <a:lnTo>
                      <a:pt x="597" y="2"/>
                    </a:lnTo>
                    <a:lnTo>
                      <a:pt x="597" y="3"/>
                    </a:lnTo>
                    <a:lnTo>
                      <a:pt x="596" y="4"/>
                    </a:lnTo>
                    <a:close/>
                    <a:moveTo>
                      <a:pt x="562" y="4"/>
                    </a:moveTo>
                    <a:lnTo>
                      <a:pt x="562" y="4"/>
                    </a:lnTo>
                    <a:lnTo>
                      <a:pt x="560" y="3"/>
                    </a:lnTo>
                    <a:lnTo>
                      <a:pt x="560" y="2"/>
                    </a:lnTo>
                    <a:lnTo>
                      <a:pt x="560" y="0"/>
                    </a:lnTo>
                    <a:lnTo>
                      <a:pt x="562" y="0"/>
                    </a:lnTo>
                    <a:lnTo>
                      <a:pt x="563" y="0"/>
                    </a:lnTo>
                    <a:lnTo>
                      <a:pt x="564" y="2"/>
                    </a:lnTo>
                    <a:lnTo>
                      <a:pt x="563" y="3"/>
                    </a:lnTo>
                    <a:lnTo>
                      <a:pt x="562" y="4"/>
                    </a:lnTo>
                    <a:close/>
                    <a:moveTo>
                      <a:pt x="529" y="4"/>
                    </a:moveTo>
                    <a:lnTo>
                      <a:pt x="529" y="4"/>
                    </a:lnTo>
                    <a:lnTo>
                      <a:pt x="528" y="3"/>
                    </a:lnTo>
                    <a:lnTo>
                      <a:pt x="527" y="2"/>
                    </a:lnTo>
                    <a:lnTo>
                      <a:pt x="528" y="0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1" y="2"/>
                    </a:lnTo>
                    <a:lnTo>
                      <a:pt x="531" y="3"/>
                    </a:lnTo>
                    <a:lnTo>
                      <a:pt x="529" y="4"/>
                    </a:lnTo>
                    <a:close/>
                    <a:moveTo>
                      <a:pt x="496" y="4"/>
                    </a:moveTo>
                    <a:lnTo>
                      <a:pt x="496" y="4"/>
                    </a:lnTo>
                    <a:lnTo>
                      <a:pt x="494" y="3"/>
                    </a:lnTo>
                    <a:lnTo>
                      <a:pt x="494" y="2"/>
                    </a:lnTo>
                    <a:lnTo>
                      <a:pt x="494" y="0"/>
                    </a:lnTo>
                    <a:lnTo>
                      <a:pt x="496" y="0"/>
                    </a:lnTo>
                    <a:lnTo>
                      <a:pt x="497" y="0"/>
                    </a:lnTo>
                    <a:lnTo>
                      <a:pt x="498" y="2"/>
                    </a:lnTo>
                    <a:lnTo>
                      <a:pt x="497" y="3"/>
                    </a:lnTo>
                    <a:lnTo>
                      <a:pt x="496" y="4"/>
                    </a:lnTo>
                    <a:close/>
                    <a:moveTo>
                      <a:pt x="463" y="4"/>
                    </a:moveTo>
                    <a:lnTo>
                      <a:pt x="463" y="4"/>
                    </a:lnTo>
                    <a:lnTo>
                      <a:pt x="462" y="3"/>
                    </a:lnTo>
                    <a:lnTo>
                      <a:pt x="462" y="2"/>
                    </a:lnTo>
                    <a:lnTo>
                      <a:pt x="462" y="0"/>
                    </a:lnTo>
                    <a:lnTo>
                      <a:pt x="463" y="0"/>
                    </a:lnTo>
                    <a:lnTo>
                      <a:pt x="465" y="0"/>
                    </a:lnTo>
                    <a:lnTo>
                      <a:pt x="465" y="2"/>
                    </a:lnTo>
                    <a:lnTo>
                      <a:pt x="465" y="3"/>
                    </a:lnTo>
                    <a:lnTo>
                      <a:pt x="463" y="4"/>
                    </a:lnTo>
                    <a:close/>
                    <a:moveTo>
                      <a:pt x="431" y="4"/>
                    </a:moveTo>
                    <a:lnTo>
                      <a:pt x="431" y="4"/>
                    </a:lnTo>
                    <a:lnTo>
                      <a:pt x="429" y="3"/>
                    </a:lnTo>
                    <a:lnTo>
                      <a:pt x="428" y="2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2" y="0"/>
                    </a:lnTo>
                    <a:lnTo>
                      <a:pt x="432" y="2"/>
                    </a:lnTo>
                    <a:lnTo>
                      <a:pt x="432" y="3"/>
                    </a:lnTo>
                    <a:lnTo>
                      <a:pt x="431" y="4"/>
                    </a:lnTo>
                    <a:close/>
                    <a:moveTo>
                      <a:pt x="397" y="4"/>
                    </a:moveTo>
                    <a:lnTo>
                      <a:pt x="397" y="4"/>
                    </a:lnTo>
                    <a:lnTo>
                      <a:pt x="396" y="3"/>
                    </a:lnTo>
                    <a:lnTo>
                      <a:pt x="396" y="2"/>
                    </a:lnTo>
                    <a:lnTo>
                      <a:pt x="396" y="0"/>
                    </a:lnTo>
                    <a:lnTo>
                      <a:pt x="397" y="0"/>
                    </a:lnTo>
                    <a:lnTo>
                      <a:pt x="398" y="0"/>
                    </a:lnTo>
                    <a:lnTo>
                      <a:pt x="400" y="2"/>
                    </a:lnTo>
                    <a:lnTo>
                      <a:pt x="398" y="3"/>
                    </a:lnTo>
                    <a:lnTo>
                      <a:pt x="397" y="4"/>
                    </a:lnTo>
                    <a:close/>
                    <a:moveTo>
                      <a:pt x="365" y="4"/>
                    </a:moveTo>
                    <a:lnTo>
                      <a:pt x="365" y="4"/>
                    </a:lnTo>
                    <a:lnTo>
                      <a:pt x="363" y="3"/>
                    </a:lnTo>
                    <a:lnTo>
                      <a:pt x="363" y="2"/>
                    </a:lnTo>
                    <a:lnTo>
                      <a:pt x="363" y="0"/>
                    </a:lnTo>
                    <a:lnTo>
                      <a:pt x="365" y="0"/>
                    </a:lnTo>
                    <a:lnTo>
                      <a:pt x="366" y="0"/>
                    </a:lnTo>
                    <a:lnTo>
                      <a:pt x="366" y="2"/>
                    </a:lnTo>
                    <a:lnTo>
                      <a:pt x="366" y="3"/>
                    </a:lnTo>
                    <a:lnTo>
                      <a:pt x="365" y="4"/>
                    </a:lnTo>
                    <a:close/>
                    <a:moveTo>
                      <a:pt x="332" y="4"/>
                    </a:moveTo>
                    <a:lnTo>
                      <a:pt x="332" y="4"/>
                    </a:lnTo>
                    <a:lnTo>
                      <a:pt x="331" y="3"/>
                    </a:lnTo>
                    <a:lnTo>
                      <a:pt x="330" y="2"/>
                    </a:lnTo>
                    <a:lnTo>
                      <a:pt x="331" y="0"/>
                    </a:lnTo>
                    <a:lnTo>
                      <a:pt x="332" y="0"/>
                    </a:lnTo>
                    <a:lnTo>
                      <a:pt x="334" y="2"/>
                    </a:lnTo>
                    <a:lnTo>
                      <a:pt x="332" y="3"/>
                    </a:lnTo>
                    <a:lnTo>
                      <a:pt x="332" y="4"/>
                    </a:lnTo>
                    <a:close/>
                    <a:moveTo>
                      <a:pt x="298" y="4"/>
                    </a:moveTo>
                    <a:lnTo>
                      <a:pt x="298" y="4"/>
                    </a:lnTo>
                    <a:lnTo>
                      <a:pt x="297" y="3"/>
                    </a:lnTo>
                    <a:lnTo>
                      <a:pt x="297" y="2"/>
                    </a:lnTo>
                    <a:lnTo>
                      <a:pt x="297" y="0"/>
                    </a:lnTo>
                    <a:lnTo>
                      <a:pt x="298" y="0"/>
                    </a:lnTo>
                    <a:lnTo>
                      <a:pt x="300" y="0"/>
                    </a:lnTo>
                    <a:lnTo>
                      <a:pt x="301" y="2"/>
                    </a:lnTo>
                    <a:lnTo>
                      <a:pt x="300" y="3"/>
                    </a:lnTo>
                    <a:lnTo>
                      <a:pt x="298" y="4"/>
                    </a:lnTo>
                    <a:close/>
                    <a:moveTo>
                      <a:pt x="266" y="4"/>
                    </a:moveTo>
                    <a:lnTo>
                      <a:pt x="266" y="4"/>
                    </a:lnTo>
                    <a:lnTo>
                      <a:pt x="265" y="3"/>
                    </a:lnTo>
                    <a:lnTo>
                      <a:pt x="263" y="2"/>
                    </a:lnTo>
                    <a:lnTo>
                      <a:pt x="265" y="0"/>
                    </a:lnTo>
                    <a:lnTo>
                      <a:pt x="266" y="0"/>
                    </a:lnTo>
                    <a:lnTo>
                      <a:pt x="267" y="0"/>
                    </a:lnTo>
                    <a:lnTo>
                      <a:pt x="267" y="2"/>
                    </a:lnTo>
                    <a:lnTo>
                      <a:pt x="267" y="3"/>
                    </a:lnTo>
                    <a:lnTo>
                      <a:pt x="266" y="4"/>
                    </a:lnTo>
                    <a:close/>
                    <a:moveTo>
                      <a:pt x="232" y="4"/>
                    </a:moveTo>
                    <a:lnTo>
                      <a:pt x="232" y="4"/>
                    </a:lnTo>
                    <a:lnTo>
                      <a:pt x="231" y="3"/>
                    </a:lnTo>
                    <a:lnTo>
                      <a:pt x="231" y="2"/>
                    </a:lnTo>
                    <a:lnTo>
                      <a:pt x="231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235" y="2"/>
                    </a:lnTo>
                    <a:lnTo>
                      <a:pt x="234" y="3"/>
                    </a:lnTo>
                    <a:lnTo>
                      <a:pt x="232" y="4"/>
                    </a:lnTo>
                    <a:close/>
                    <a:moveTo>
                      <a:pt x="200" y="4"/>
                    </a:moveTo>
                    <a:lnTo>
                      <a:pt x="200" y="4"/>
                    </a:lnTo>
                    <a:lnTo>
                      <a:pt x="199" y="3"/>
                    </a:lnTo>
                    <a:lnTo>
                      <a:pt x="199" y="2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0"/>
                    </a:lnTo>
                    <a:lnTo>
                      <a:pt x="201" y="2"/>
                    </a:lnTo>
                    <a:lnTo>
                      <a:pt x="201" y="3"/>
                    </a:lnTo>
                    <a:lnTo>
                      <a:pt x="200" y="4"/>
                    </a:lnTo>
                    <a:close/>
                    <a:moveTo>
                      <a:pt x="168" y="4"/>
                    </a:moveTo>
                    <a:lnTo>
                      <a:pt x="168" y="4"/>
                    </a:lnTo>
                    <a:lnTo>
                      <a:pt x="166" y="3"/>
                    </a:lnTo>
                    <a:lnTo>
                      <a:pt x="165" y="2"/>
                    </a:lnTo>
                    <a:lnTo>
                      <a:pt x="166" y="0"/>
                    </a:lnTo>
                    <a:lnTo>
                      <a:pt x="168" y="0"/>
                    </a:lnTo>
                    <a:lnTo>
                      <a:pt x="169" y="2"/>
                    </a:lnTo>
                    <a:lnTo>
                      <a:pt x="168" y="3"/>
                    </a:lnTo>
                    <a:lnTo>
                      <a:pt x="168" y="4"/>
                    </a:lnTo>
                    <a:close/>
                    <a:moveTo>
                      <a:pt x="134" y="4"/>
                    </a:moveTo>
                    <a:lnTo>
                      <a:pt x="134" y="4"/>
                    </a:lnTo>
                    <a:lnTo>
                      <a:pt x="132" y="3"/>
                    </a:lnTo>
                    <a:lnTo>
                      <a:pt x="132" y="2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2"/>
                    </a:lnTo>
                    <a:lnTo>
                      <a:pt x="135" y="3"/>
                    </a:lnTo>
                    <a:lnTo>
                      <a:pt x="134" y="4"/>
                    </a:lnTo>
                    <a:close/>
                    <a:moveTo>
                      <a:pt x="101" y="4"/>
                    </a:moveTo>
                    <a:lnTo>
                      <a:pt x="101" y="4"/>
                    </a:lnTo>
                    <a:lnTo>
                      <a:pt x="100" y="3"/>
                    </a:lnTo>
                    <a:lnTo>
                      <a:pt x="99" y="2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3" y="2"/>
                    </a:lnTo>
                    <a:lnTo>
                      <a:pt x="103" y="3"/>
                    </a:lnTo>
                    <a:lnTo>
                      <a:pt x="101" y="4"/>
                    </a:lnTo>
                    <a:close/>
                    <a:moveTo>
                      <a:pt x="68" y="4"/>
                    </a:moveTo>
                    <a:lnTo>
                      <a:pt x="68" y="4"/>
                    </a:lnTo>
                    <a:lnTo>
                      <a:pt x="66" y="3"/>
                    </a:lnTo>
                    <a:lnTo>
                      <a:pt x="66" y="2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70" y="2"/>
                    </a:lnTo>
                    <a:lnTo>
                      <a:pt x="69" y="3"/>
                    </a:lnTo>
                    <a:lnTo>
                      <a:pt x="68" y="4"/>
                    </a:lnTo>
                    <a:close/>
                    <a:moveTo>
                      <a:pt x="35" y="4"/>
                    </a:moveTo>
                    <a:lnTo>
                      <a:pt x="35" y="4"/>
                    </a:lnTo>
                    <a:lnTo>
                      <a:pt x="34" y="3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7" y="3"/>
                    </a:lnTo>
                    <a:lnTo>
                      <a:pt x="35" y="4"/>
                    </a:lnTo>
                    <a:close/>
                    <a:moveTo>
                      <a:pt x="3" y="4"/>
                    </a:moveTo>
                    <a:lnTo>
                      <a:pt x="3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3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4" name="Rectangle 164"/>
              <p:cNvSpPr>
                <a:spLocks noChangeArrowheads="1"/>
              </p:cNvSpPr>
              <p:nvPr/>
            </p:nvSpPr>
            <p:spPr bwMode="auto">
              <a:xfrm>
                <a:off x="1258868" y="3143248"/>
                <a:ext cx="635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8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5375" name="未知"/>
              <p:cNvSpPr>
                <a:spLocks noEditPoints="1"/>
              </p:cNvSpPr>
              <p:nvPr/>
            </p:nvSpPr>
            <p:spPr bwMode="auto">
              <a:xfrm>
                <a:off x="922371" y="3339513"/>
                <a:ext cx="947420" cy="3175"/>
              </a:xfrm>
              <a:custGeom>
                <a:avLst/>
                <a:gdLst>
                  <a:gd name="T0" fmla="*/ 2147483646 w 729"/>
                  <a:gd name="T1" fmla="*/ 0 h 4"/>
                  <a:gd name="T2" fmla="*/ 2147483646 w 729"/>
                  <a:gd name="T3" fmla="*/ 2147483646 h 4"/>
                  <a:gd name="T4" fmla="*/ 2147483646 w 729"/>
                  <a:gd name="T5" fmla="*/ 2147483646 h 4"/>
                  <a:gd name="T6" fmla="*/ 2147483646 w 729"/>
                  <a:gd name="T7" fmla="*/ 0 h 4"/>
                  <a:gd name="T8" fmla="*/ 2147483646 w 729"/>
                  <a:gd name="T9" fmla="*/ 2147483646 h 4"/>
                  <a:gd name="T10" fmla="*/ 2147483646 w 729"/>
                  <a:gd name="T11" fmla="*/ 0 h 4"/>
                  <a:gd name="T12" fmla="*/ 2147483646 w 729"/>
                  <a:gd name="T13" fmla="*/ 2147483646 h 4"/>
                  <a:gd name="T14" fmla="*/ 2147483646 w 729"/>
                  <a:gd name="T15" fmla="*/ 2147483646 h 4"/>
                  <a:gd name="T16" fmla="*/ 2147483646 w 729"/>
                  <a:gd name="T17" fmla="*/ 2147483646 h 4"/>
                  <a:gd name="T18" fmla="*/ 2147483646 w 729"/>
                  <a:gd name="T19" fmla="*/ 2147483646 h 4"/>
                  <a:gd name="T20" fmla="*/ 2147483646 w 729"/>
                  <a:gd name="T21" fmla="*/ 0 h 4"/>
                  <a:gd name="T22" fmla="*/ 2147483646 w 729"/>
                  <a:gd name="T23" fmla="*/ 2147483646 h 4"/>
                  <a:gd name="T24" fmla="*/ 2147483646 w 729"/>
                  <a:gd name="T25" fmla="*/ 0 h 4"/>
                  <a:gd name="T26" fmla="*/ 2147483646 w 729"/>
                  <a:gd name="T27" fmla="*/ 2147483646 h 4"/>
                  <a:gd name="T28" fmla="*/ 2147483646 w 729"/>
                  <a:gd name="T29" fmla="*/ 2147483646 h 4"/>
                  <a:gd name="T30" fmla="*/ 2147483646 w 729"/>
                  <a:gd name="T31" fmla="*/ 0 h 4"/>
                  <a:gd name="T32" fmla="*/ 2147483646 w 729"/>
                  <a:gd name="T33" fmla="*/ 2147483646 h 4"/>
                  <a:gd name="T34" fmla="*/ 2147483646 w 729"/>
                  <a:gd name="T35" fmla="*/ 0 h 4"/>
                  <a:gd name="T36" fmla="*/ 2147483646 w 729"/>
                  <a:gd name="T37" fmla="*/ 2147483646 h 4"/>
                  <a:gd name="T38" fmla="*/ 2147483646 w 729"/>
                  <a:gd name="T39" fmla="*/ 2147483646 h 4"/>
                  <a:gd name="T40" fmla="*/ 2147483646 w 729"/>
                  <a:gd name="T41" fmla="*/ 2147483646 h 4"/>
                  <a:gd name="T42" fmla="*/ 2147483646 w 729"/>
                  <a:gd name="T43" fmla="*/ 2147483646 h 4"/>
                  <a:gd name="T44" fmla="*/ 2147483646 w 729"/>
                  <a:gd name="T45" fmla="*/ 0 h 4"/>
                  <a:gd name="T46" fmla="*/ 2147483646 w 729"/>
                  <a:gd name="T47" fmla="*/ 2147483646 h 4"/>
                  <a:gd name="T48" fmla="*/ 2147483646 w 729"/>
                  <a:gd name="T49" fmla="*/ 0 h 4"/>
                  <a:gd name="T50" fmla="*/ 2147483646 w 729"/>
                  <a:gd name="T51" fmla="*/ 2147483646 h 4"/>
                  <a:gd name="T52" fmla="*/ 2147483646 w 729"/>
                  <a:gd name="T53" fmla="*/ 2147483646 h 4"/>
                  <a:gd name="T54" fmla="*/ 2147483646 w 729"/>
                  <a:gd name="T55" fmla="*/ 0 h 4"/>
                  <a:gd name="T56" fmla="*/ 2147483646 w 729"/>
                  <a:gd name="T57" fmla="*/ 2147483646 h 4"/>
                  <a:gd name="T58" fmla="*/ 2147483646 w 729"/>
                  <a:gd name="T59" fmla="*/ 0 h 4"/>
                  <a:gd name="T60" fmla="*/ 2147483646 w 729"/>
                  <a:gd name="T61" fmla="*/ 2147483646 h 4"/>
                  <a:gd name="T62" fmla="*/ 2147483646 w 729"/>
                  <a:gd name="T63" fmla="*/ 2147483646 h 4"/>
                  <a:gd name="T64" fmla="*/ 2147483646 w 729"/>
                  <a:gd name="T65" fmla="*/ 2147483646 h 4"/>
                  <a:gd name="T66" fmla="*/ 2147483646 w 729"/>
                  <a:gd name="T67" fmla="*/ 2147483646 h 4"/>
                  <a:gd name="T68" fmla="*/ 2147483646 w 729"/>
                  <a:gd name="T69" fmla="*/ 0 h 4"/>
                  <a:gd name="T70" fmla="*/ 2147483646 w 729"/>
                  <a:gd name="T71" fmla="*/ 2147483646 h 4"/>
                  <a:gd name="T72" fmla="*/ 2147483646 w 729"/>
                  <a:gd name="T73" fmla="*/ 0 h 4"/>
                  <a:gd name="T74" fmla="*/ 2147483646 w 729"/>
                  <a:gd name="T75" fmla="*/ 2147483646 h 4"/>
                  <a:gd name="T76" fmla="*/ 2147483646 w 729"/>
                  <a:gd name="T77" fmla="*/ 2147483646 h 4"/>
                  <a:gd name="T78" fmla="*/ 2147483646 w 729"/>
                  <a:gd name="T79" fmla="*/ 0 h 4"/>
                  <a:gd name="T80" fmla="*/ 2147483646 w 729"/>
                  <a:gd name="T81" fmla="*/ 2147483646 h 4"/>
                  <a:gd name="T82" fmla="*/ 2147483646 w 729"/>
                  <a:gd name="T83" fmla="*/ 0 h 4"/>
                  <a:gd name="T84" fmla="*/ 2147483646 w 729"/>
                  <a:gd name="T85" fmla="*/ 2147483646 h 4"/>
                  <a:gd name="T86" fmla="*/ 2147483646 w 729"/>
                  <a:gd name="T87" fmla="*/ 2147483646 h 4"/>
                  <a:gd name="T88" fmla="*/ 2147483646 w 729"/>
                  <a:gd name="T89" fmla="*/ 2147483646 h 4"/>
                  <a:gd name="T90" fmla="*/ 2147483646 w 729"/>
                  <a:gd name="T91" fmla="*/ 2147483646 h 4"/>
                  <a:gd name="T92" fmla="*/ 2147483646 w 729"/>
                  <a:gd name="T93" fmla="*/ 0 h 4"/>
                  <a:gd name="T94" fmla="*/ 2147483646 w 729"/>
                  <a:gd name="T95" fmla="*/ 2147483646 h 4"/>
                  <a:gd name="T96" fmla="*/ 2147483646 w 729"/>
                  <a:gd name="T97" fmla="*/ 0 h 4"/>
                  <a:gd name="T98" fmla="*/ 2147483646 w 729"/>
                  <a:gd name="T99" fmla="*/ 2147483646 h 4"/>
                  <a:gd name="T100" fmla="*/ 2147483646 w 729"/>
                  <a:gd name="T101" fmla="*/ 2147483646 h 4"/>
                  <a:gd name="T102" fmla="*/ 2147483646 w 729"/>
                  <a:gd name="T103" fmla="*/ 0 h 4"/>
                  <a:gd name="T104" fmla="*/ 2147483646 w 729"/>
                  <a:gd name="T105" fmla="*/ 2147483646 h 4"/>
                  <a:gd name="T106" fmla="*/ 2147483646 w 729"/>
                  <a:gd name="T107" fmla="*/ 0 h 4"/>
                  <a:gd name="T108" fmla="*/ 2147483646 w 729"/>
                  <a:gd name="T109" fmla="*/ 2147483646 h 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29"/>
                  <a:gd name="T166" fmla="*/ 0 h 4"/>
                  <a:gd name="T167" fmla="*/ 729 w 729"/>
                  <a:gd name="T168" fmla="*/ 4 h 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29" h="4">
                    <a:moveTo>
                      <a:pt x="726" y="4"/>
                    </a:moveTo>
                    <a:lnTo>
                      <a:pt x="726" y="4"/>
                    </a:lnTo>
                    <a:lnTo>
                      <a:pt x="725" y="3"/>
                    </a:lnTo>
                    <a:lnTo>
                      <a:pt x="725" y="2"/>
                    </a:lnTo>
                    <a:lnTo>
                      <a:pt x="725" y="0"/>
                    </a:lnTo>
                    <a:lnTo>
                      <a:pt x="726" y="0"/>
                    </a:lnTo>
                    <a:lnTo>
                      <a:pt x="728" y="0"/>
                    </a:lnTo>
                    <a:lnTo>
                      <a:pt x="729" y="2"/>
                    </a:lnTo>
                    <a:lnTo>
                      <a:pt x="728" y="3"/>
                    </a:lnTo>
                    <a:lnTo>
                      <a:pt x="726" y="4"/>
                    </a:lnTo>
                    <a:close/>
                    <a:moveTo>
                      <a:pt x="694" y="4"/>
                    </a:moveTo>
                    <a:lnTo>
                      <a:pt x="694" y="4"/>
                    </a:lnTo>
                    <a:lnTo>
                      <a:pt x="693" y="3"/>
                    </a:lnTo>
                    <a:lnTo>
                      <a:pt x="691" y="2"/>
                    </a:lnTo>
                    <a:lnTo>
                      <a:pt x="693" y="0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5" y="2"/>
                    </a:lnTo>
                    <a:lnTo>
                      <a:pt x="695" y="3"/>
                    </a:lnTo>
                    <a:lnTo>
                      <a:pt x="694" y="4"/>
                    </a:lnTo>
                    <a:close/>
                    <a:moveTo>
                      <a:pt x="660" y="4"/>
                    </a:moveTo>
                    <a:lnTo>
                      <a:pt x="660" y="4"/>
                    </a:lnTo>
                    <a:lnTo>
                      <a:pt x="659" y="3"/>
                    </a:lnTo>
                    <a:lnTo>
                      <a:pt x="659" y="2"/>
                    </a:lnTo>
                    <a:lnTo>
                      <a:pt x="659" y="0"/>
                    </a:lnTo>
                    <a:lnTo>
                      <a:pt x="660" y="0"/>
                    </a:lnTo>
                    <a:lnTo>
                      <a:pt x="662" y="0"/>
                    </a:lnTo>
                    <a:lnTo>
                      <a:pt x="663" y="2"/>
                    </a:lnTo>
                    <a:lnTo>
                      <a:pt x="662" y="3"/>
                    </a:lnTo>
                    <a:lnTo>
                      <a:pt x="660" y="4"/>
                    </a:lnTo>
                    <a:close/>
                    <a:moveTo>
                      <a:pt x="628" y="4"/>
                    </a:moveTo>
                    <a:lnTo>
                      <a:pt x="628" y="4"/>
                    </a:lnTo>
                    <a:lnTo>
                      <a:pt x="627" y="3"/>
                    </a:lnTo>
                    <a:lnTo>
                      <a:pt x="627" y="2"/>
                    </a:lnTo>
                    <a:lnTo>
                      <a:pt x="627" y="0"/>
                    </a:lnTo>
                    <a:lnTo>
                      <a:pt x="628" y="0"/>
                    </a:lnTo>
                    <a:lnTo>
                      <a:pt x="629" y="0"/>
                    </a:lnTo>
                    <a:lnTo>
                      <a:pt x="629" y="2"/>
                    </a:lnTo>
                    <a:lnTo>
                      <a:pt x="629" y="3"/>
                    </a:lnTo>
                    <a:lnTo>
                      <a:pt x="628" y="4"/>
                    </a:lnTo>
                    <a:close/>
                    <a:moveTo>
                      <a:pt x="596" y="4"/>
                    </a:moveTo>
                    <a:lnTo>
                      <a:pt x="596" y="4"/>
                    </a:lnTo>
                    <a:lnTo>
                      <a:pt x="594" y="3"/>
                    </a:lnTo>
                    <a:lnTo>
                      <a:pt x="593" y="2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0"/>
                    </a:lnTo>
                    <a:lnTo>
                      <a:pt x="597" y="2"/>
                    </a:lnTo>
                    <a:lnTo>
                      <a:pt x="597" y="3"/>
                    </a:lnTo>
                    <a:lnTo>
                      <a:pt x="596" y="4"/>
                    </a:lnTo>
                    <a:close/>
                    <a:moveTo>
                      <a:pt x="562" y="4"/>
                    </a:moveTo>
                    <a:lnTo>
                      <a:pt x="562" y="4"/>
                    </a:lnTo>
                    <a:lnTo>
                      <a:pt x="560" y="3"/>
                    </a:lnTo>
                    <a:lnTo>
                      <a:pt x="560" y="2"/>
                    </a:lnTo>
                    <a:lnTo>
                      <a:pt x="560" y="0"/>
                    </a:lnTo>
                    <a:lnTo>
                      <a:pt x="562" y="0"/>
                    </a:lnTo>
                    <a:lnTo>
                      <a:pt x="563" y="0"/>
                    </a:lnTo>
                    <a:lnTo>
                      <a:pt x="564" y="2"/>
                    </a:lnTo>
                    <a:lnTo>
                      <a:pt x="563" y="3"/>
                    </a:lnTo>
                    <a:lnTo>
                      <a:pt x="562" y="4"/>
                    </a:lnTo>
                    <a:close/>
                    <a:moveTo>
                      <a:pt x="529" y="4"/>
                    </a:moveTo>
                    <a:lnTo>
                      <a:pt x="529" y="4"/>
                    </a:lnTo>
                    <a:lnTo>
                      <a:pt x="528" y="3"/>
                    </a:lnTo>
                    <a:lnTo>
                      <a:pt x="527" y="2"/>
                    </a:lnTo>
                    <a:lnTo>
                      <a:pt x="528" y="0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1" y="2"/>
                    </a:lnTo>
                    <a:lnTo>
                      <a:pt x="531" y="3"/>
                    </a:lnTo>
                    <a:lnTo>
                      <a:pt x="529" y="4"/>
                    </a:lnTo>
                    <a:close/>
                    <a:moveTo>
                      <a:pt x="496" y="4"/>
                    </a:moveTo>
                    <a:lnTo>
                      <a:pt x="496" y="4"/>
                    </a:lnTo>
                    <a:lnTo>
                      <a:pt x="494" y="3"/>
                    </a:lnTo>
                    <a:lnTo>
                      <a:pt x="494" y="2"/>
                    </a:lnTo>
                    <a:lnTo>
                      <a:pt x="494" y="0"/>
                    </a:lnTo>
                    <a:lnTo>
                      <a:pt x="496" y="0"/>
                    </a:lnTo>
                    <a:lnTo>
                      <a:pt x="497" y="0"/>
                    </a:lnTo>
                    <a:lnTo>
                      <a:pt x="498" y="2"/>
                    </a:lnTo>
                    <a:lnTo>
                      <a:pt x="497" y="3"/>
                    </a:lnTo>
                    <a:lnTo>
                      <a:pt x="496" y="4"/>
                    </a:lnTo>
                    <a:close/>
                    <a:moveTo>
                      <a:pt x="463" y="4"/>
                    </a:moveTo>
                    <a:lnTo>
                      <a:pt x="463" y="4"/>
                    </a:lnTo>
                    <a:lnTo>
                      <a:pt x="462" y="3"/>
                    </a:lnTo>
                    <a:lnTo>
                      <a:pt x="462" y="2"/>
                    </a:lnTo>
                    <a:lnTo>
                      <a:pt x="462" y="0"/>
                    </a:lnTo>
                    <a:lnTo>
                      <a:pt x="463" y="0"/>
                    </a:lnTo>
                    <a:lnTo>
                      <a:pt x="465" y="0"/>
                    </a:lnTo>
                    <a:lnTo>
                      <a:pt x="465" y="2"/>
                    </a:lnTo>
                    <a:lnTo>
                      <a:pt x="465" y="3"/>
                    </a:lnTo>
                    <a:lnTo>
                      <a:pt x="463" y="4"/>
                    </a:lnTo>
                    <a:close/>
                    <a:moveTo>
                      <a:pt x="431" y="4"/>
                    </a:moveTo>
                    <a:lnTo>
                      <a:pt x="431" y="4"/>
                    </a:lnTo>
                    <a:lnTo>
                      <a:pt x="429" y="3"/>
                    </a:lnTo>
                    <a:lnTo>
                      <a:pt x="428" y="2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2" y="0"/>
                    </a:lnTo>
                    <a:lnTo>
                      <a:pt x="432" y="2"/>
                    </a:lnTo>
                    <a:lnTo>
                      <a:pt x="432" y="3"/>
                    </a:lnTo>
                    <a:lnTo>
                      <a:pt x="431" y="4"/>
                    </a:lnTo>
                    <a:close/>
                    <a:moveTo>
                      <a:pt x="397" y="4"/>
                    </a:moveTo>
                    <a:lnTo>
                      <a:pt x="397" y="4"/>
                    </a:lnTo>
                    <a:lnTo>
                      <a:pt x="396" y="3"/>
                    </a:lnTo>
                    <a:lnTo>
                      <a:pt x="396" y="2"/>
                    </a:lnTo>
                    <a:lnTo>
                      <a:pt x="396" y="0"/>
                    </a:lnTo>
                    <a:lnTo>
                      <a:pt x="397" y="0"/>
                    </a:lnTo>
                    <a:lnTo>
                      <a:pt x="398" y="0"/>
                    </a:lnTo>
                    <a:lnTo>
                      <a:pt x="400" y="2"/>
                    </a:lnTo>
                    <a:lnTo>
                      <a:pt x="398" y="3"/>
                    </a:lnTo>
                    <a:lnTo>
                      <a:pt x="397" y="4"/>
                    </a:lnTo>
                    <a:close/>
                    <a:moveTo>
                      <a:pt x="365" y="4"/>
                    </a:moveTo>
                    <a:lnTo>
                      <a:pt x="365" y="4"/>
                    </a:lnTo>
                    <a:lnTo>
                      <a:pt x="363" y="3"/>
                    </a:lnTo>
                    <a:lnTo>
                      <a:pt x="363" y="2"/>
                    </a:lnTo>
                    <a:lnTo>
                      <a:pt x="363" y="0"/>
                    </a:lnTo>
                    <a:lnTo>
                      <a:pt x="365" y="0"/>
                    </a:lnTo>
                    <a:lnTo>
                      <a:pt x="366" y="0"/>
                    </a:lnTo>
                    <a:lnTo>
                      <a:pt x="366" y="2"/>
                    </a:lnTo>
                    <a:lnTo>
                      <a:pt x="366" y="3"/>
                    </a:lnTo>
                    <a:lnTo>
                      <a:pt x="365" y="4"/>
                    </a:lnTo>
                    <a:close/>
                    <a:moveTo>
                      <a:pt x="332" y="4"/>
                    </a:moveTo>
                    <a:lnTo>
                      <a:pt x="332" y="4"/>
                    </a:lnTo>
                    <a:lnTo>
                      <a:pt x="331" y="3"/>
                    </a:lnTo>
                    <a:lnTo>
                      <a:pt x="330" y="2"/>
                    </a:lnTo>
                    <a:lnTo>
                      <a:pt x="331" y="0"/>
                    </a:lnTo>
                    <a:lnTo>
                      <a:pt x="332" y="0"/>
                    </a:lnTo>
                    <a:lnTo>
                      <a:pt x="334" y="2"/>
                    </a:lnTo>
                    <a:lnTo>
                      <a:pt x="332" y="3"/>
                    </a:lnTo>
                    <a:lnTo>
                      <a:pt x="332" y="4"/>
                    </a:lnTo>
                    <a:close/>
                    <a:moveTo>
                      <a:pt x="298" y="4"/>
                    </a:moveTo>
                    <a:lnTo>
                      <a:pt x="298" y="4"/>
                    </a:lnTo>
                    <a:lnTo>
                      <a:pt x="297" y="3"/>
                    </a:lnTo>
                    <a:lnTo>
                      <a:pt x="297" y="2"/>
                    </a:lnTo>
                    <a:lnTo>
                      <a:pt x="297" y="0"/>
                    </a:lnTo>
                    <a:lnTo>
                      <a:pt x="298" y="0"/>
                    </a:lnTo>
                    <a:lnTo>
                      <a:pt x="300" y="0"/>
                    </a:lnTo>
                    <a:lnTo>
                      <a:pt x="301" y="2"/>
                    </a:lnTo>
                    <a:lnTo>
                      <a:pt x="300" y="3"/>
                    </a:lnTo>
                    <a:lnTo>
                      <a:pt x="298" y="4"/>
                    </a:lnTo>
                    <a:close/>
                    <a:moveTo>
                      <a:pt x="266" y="4"/>
                    </a:moveTo>
                    <a:lnTo>
                      <a:pt x="266" y="4"/>
                    </a:lnTo>
                    <a:lnTo>
                      <a:pt x="265" y="3"/>
                    </a:lnTo>
                    <a:lnTo>
                      <a:pt x="263" y="2"/>
                    </a:lnTo>
                    <a:lnTo>
                      <a:pt x="265" y="0"/>
                    </a:lnTo>
                    <a:lnTo>
                      <a:pt x="266" y="0"/>
                    </a:lnTo>
                    <a:lnTo>
                      <a:pt x="267" y="0"/>
                    </a:lnTo>
                    <a:lnTo>
                      <a:pt x="267" y="2"/>
                    </a:lnTo>
                    <a:lnTo>
                      <a:pt x="267" y="3"/>
                    </a:lnTo>
                    <a:lnTo>
                      <a:pt x="266" y="4"/>
                    </a:lnTo>
                    <a:close/>
                    <a:moveTo>
                      <a:pt x="232" y="4"/>
                    </a:moveTo>
                    <a:lnTo>
                      <a:pt x="232" y="4"/>
                    </a:lnTo>
                    <a:lnTo>
                      <a:pt x="231" y="3"/>
                    </a:lnTo>
                    <a:lnTo>
                      <a:pt x="231" y="2"/>
                    </a:lnTo>
                    <a:lnTo>
                      <a:pt x="231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235" y="2"/>
                    </a:lnTo>
                    <a:lnTo>
                      <a:pt x="234" y="3"/>
                    </a:lnTo>
                    <a:lnTo>
                      <a:pt x="232" y="4"/>
                    </a:lnTo>
                    <a:close/>
                    <a:moveTo>
                      <a:pt x="200" y="4"/>
                    </a:moveTo>
                    <a:lnTo>
                      <a:pt x="200" y="4"/>
                    </a:lnTo>
                    <a:lnTo>
                      <a:pt x="199" y="3"/>
                    </a:lnTo>
                    <a:lnTo>
                      <a:pt x="199" y="2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0"/>
                    </a:lnTo>
                    <a:lnTo>
                      <a:pt x="201" y="2"/>
                    </a:lnTo>
                    <a:lnTo>
                      <a:pt x="201" y="3"/>
                    </a:lnTo>
                    <a:lnTo>
                      <a:pt x="200" y="4"/>
                    </a:lnTo>
                    <a:close/>
                    <a:moveTo>
                      <a:pt x="168" y="4"/>
                    </a:moveTo>
                    <a:lnTo>
                      <a:pt x="168" y="4"/>
                    </a:lnTo>
                    <a:lnTo>
                      <a:pt x="166" y="3"/>
                    </a:lnTo>
                    <a:lnTo>
                      <a:pt x="165" y="2"/>
                    </a:lnTo>
                    <a:lnTo>
                      <a:pt x="166" y="0"/>
                    </a:lnTo>
                    <a:lnTo>
                      <a:pt x="168" y="0"/>
                    </a:lnTo>
                    <a:lnTo>
                      <a:pt x="169" y="2"/>
                    </a:lnTo>
                    <a:lnTo>
                      <a:pt x="168" y="3"/>
                    </a:lnTo>
                    <a:lnTo>
                      <a:pt x="168" y="4"/>
                    </a:lnTo>
                    <a:close/>
                    <a:moveTo>
                      <a:pt x="134" y="4"/>
                    </a:moveTo>
                    <a:lnTo>
                      <a:pt x="134" y="4"/>
                    </a:lnTo>
                    <a:lnTo>
                      <a:pt x="132" y="3"/>
                    </a:lnTo>
                    <a:lnTo>
                      <a:pt x="132" y="2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2"/>
                    </a:lnTo>
                    <a:lnTo>
                      <a:pt x="135" y="3"/>
                    </a:lnTo>
                    <a:lnTo>
                      <a:pt x="134" y="4"/>
                    </a:lnTo>
                    <a:close/>
                    <a:moveTo>
                      <a:pt x="101" y="4"/>
                    </a:moveTo>
                    <a:lnTo>
                      <a:pt x="101" y="4"/>
                    </a:lnTo>
                    <a:lnTo>
                      <a:pt x="100" y="3"/>
                    </a:lnTo>
                    <a:lnTo>
                      <a:pt x="99" y="2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3" y="2"/>
                    </a:lnTo>
                    <a:lnTo>
                      <a:pt x="103" y="3"/>
                    </a:lnTo>
                    <a:lnTo>
                      <a:pt x="101" y="4"/>
                    </a:lnTo>
                    <a:close/>
                    <a:moveTo>
                      <a:pt x="68" y="4"/>
                    </a:moveTo>
                    <a:lnTo>
                      <a:pt x="68" y="4"/>
                    </a:lnTo>
                    <a:lnTo>
                      <a:pt x="66" y="3"/>
                    </a:lnTo>
                    <a:lnTo>
                      <a:pt x="66" y="2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70" y="2"/>
                    </a:lnTo>
                    <a:lnTo>
                      <a:pt x="69" y="3"/>
                    </a:lnTo>
                    <a:lnTo>
                      <a:pt x="68" y="4"/>
                    </a:lnTo>
                    <a:close/>
                    <a:moveTo>
                      <a:pt x="35" y="4"/>
                    </a:moveTo>
                    <a:lnTo>
                      <a:pt x="35" y="4"/>
                    </a:lnTo>
                    <a:lnTo>
                      <a:pt x="34" y="3"/>
                    </a:lnTo>
                    <a:lnTo>
                      <a:pt x="34" y="2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7" y="2"/>
                    </a:lnTo>
                    <a:lnTo>
                      <a:pt x="37" y="3"/>
                    </a:lnTo>
                    <a:lnTo>
                      <a:pt x="35" y="4"/>
                    </a:lnTo>
                    <a:close/>
                    <a:moveTo>
                      <a:pt x="3" y="4"/>
                    </a:moveTo>
                    <a:lnTo>
                      <a:pt x="3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2"/>
                    </a:lnTo>
                    <a:lnTo>
                      <a:pt x="4" y="3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76" name="未知"/>
              <p:cNvSpPr>
                <a:spLocks/>
              </p:cNvSpPr>
              <p:nvPr/>
            </p:nvSpPr>
            <p:spPr bwMode="auto">
              <a:xfrm>
                <a:off x="741396" y="3282363"/>
                <a:ext cx="165100" cy="111125"/>
              </a:xfrm>
              <a:custGeom>
                <a:avLst/>
                <a:gdLst>
                  <a:gd name="T0" fmla="*/ 2147483646 w 127"/>
                  <a:gd name="T1" fmla="*/ 2147483646 h 83"/>
                  <a:gd name="T2" fmla="*/ 0 w 127"/>
                  <a:gd name="T3" fmla="*/ 2147483646 h 83"/>
                  <a:gd name="T4" fmla="*/ 2147483646 w 127"/>
                  <a:gd name="T5" fmla="*/ 0 h 83"/>
                  <a:gd name="T6" fmla="*/ 2147483646 w 127"/>
                  <a:gd name="T7" fmla="*/ 2147483646 h 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3"/>
                  <a:gd name="T14" fmla="*/ 127 w 127"/>
                  <a:gd name="T15" fmla="*/ 83 h 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3">
                    <a:moveTo>
                      <a:pt x="127" y="83"/>
                    </a:moveTo>
                    <a:lnTo>
                      <a:pt x="0" y="42"/>
                    </a:lnTo>
                    <a:lnTo>
                      <a:pt x="127" y="0"/>
                    </a:lnTo>
                    <a:lnTo>
                      <a:pt x="127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8" name="Rectangle 134"/>
          <p:cNvSpPr>
            <a:spLocks noChangeArrowheads="1"/>
          </p:cNvSpPr>
          <p:nvPr/>
        </p:nvSpPr>
        <p:spPr bwMode="auto">
          <a:xfrm>
            <a:off x="1790707" y="257175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迪杰斯特拉算法求解过程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933575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16387" name="Picture 2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85938"/>
            <a:ext cx="2790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5"/>
          <p:cNvGrpSpPr>
            <a:grpSpLocks/>
          </p:cNvGrpSpPr>
          <p:nvPr/>
        </p:nvGrpSpPr>
        <p:grpSpPr bwMode="auto">
          <a:xfrm>
            <a:off x="5143500" y="1773238"/>
            <a:ext cx="2643188" cy="2798762"/>
            <a:chOff x="6429388" y="2906909"/>
            <a:chExt cx="2643206" cy="2798884"/>
          </a:xfrm>
        </p:grpSpPr>
        <p:grpSp>
          <p:nvGrpSpPr>
            <p:cNvPr id="3" name="Group 99"/>
            <p:cNvGrpSpPr>
              <a:grpSpLocks/>
            </p:cNvGrpSpPr>
            <p:nvPr/>
          </p:nvGrpSpPr>
          <p:grpSpPr bwMode="auto">
            <a:xfrm>
              <a:off x="6715125" y="3116263"/>
              <a:ext cx="2311400" cy="2589530"/>
              <a:chOff x="-40" y="0"/>
              <a:chExt cx="3640" cy="4078"/>
            </a:xfrm>
          </p:grpSpPr>
          <p:sp>
            <p:nvSpPr>
              <p:cNvPr id="16398" name="未知"/>
              <p:cNvSpPr>
                <a:spLocks/>
              </p:cNvSpPr>
              <p:nvPr/>
            </p:nvSpPr>
            <p:spPr bwMode="auto">
              <a:xfrm>
                <a:off x="0" y="75"/>
                <a:ext cx="443" cy="470"/>
              </a:xfrm>
              <a:custGeom>
                <a:avLst/>
                <a:gdLst>
                  <a:gd name="T0" fmla="*/ 3240229 w 216"/>
                  <a:gd name="T1" fmla="*/ 446341159 h 227"/>
                  <a:gd name="T2" fmla="*/ 17640192 w 216"/>
                  <a:gd name="T3" fmla="*/ 348105442 h 227"/>
                  <a:gd name="T4" fmla="*/ 46641729 w 216"/>
                  <a:gd name="T5" fmla="*/ 260095379 h 227"/>
                  <a:gd name="T6" fmla="*/ 84375203 w 216"/>
                  <a:gd name="T7" fmla="*/ 182291127 h 227"/>
                  <a:gd name="T8" fmla="*/ 138480098 w 216"/>
                  <a:gd name="T9" fmla="*/ 113371133 h 227"/>
                  <a:gd name="T10" fmla="*/ 199629625 w 216"/>
                  <a:gd name="T11" fmla="*/ 60672045 h 227"/>
                  <a:gd name="T12" fmla="*/ 267147653 w 216"/>
                  <a:gd name="T13" fmla="*/ 25570180 h 227"/>
                  <a:gd name="T14" fmla="*/ 345025250 w 216"/>
                  <a:gd name="T15" fmla="*/ 8222180 h 227"/>
                  <a:gd name="T16" fmla="*/ 419223425 w 216"/>
                  <a:gd name="T17" fmla="*/ 8222180 h 227"/>
                  <a:gd name="T18" fmla="*/ 498025336 w 216"/>
                  <a:gd name="T19" fmla="*/ 25570180 h 227"/>
                  <a:gd name="T20" fmla="*/ 565530112 w 216"/>
                  <a:gd name="T21" fmla="*/ 60672045 h 227"/>
                  <a:gd name="T22" fmla="*/ 625689234 w 216"/>
                  <a:gd name="T23" fmla="*/ 113371133 h 227"/>
                  <a:gd name="T24" fmla="*/ 679668055 w 216"/>
                  <a:gd name="T25" fmla="*/ 182291127 h 227"/>
                  <a:gd name="T26" fmla="*/ 717712575 w 216"/>
                  <a:gd name="T27" fmla="*/ 260095379 h 227"/>
                  <a:gd name="T28" fmla="*/ 753892363 w 216"/>
                  <a:gd name="T29" fmla="*/ 348105442 h 227"/>
                  <a:gd name="T30" fmla="*/ 768364923 w 216"/>
                  <a:gd name="T31" fmla="*/ 446341159 h 227"/>
                  <a:gd name="T32" fmla="*/ 768364923 w 216"/>
                  <a:gd name="T33" fmla="*/ 494825899 h 227"/>
                  <a:gd name="T34" fmla="*/ 760897017 w 216"/>
                  <a:gd name="T35" fmla="*/ 595219365 h 227"/>
                  <a:gd name="T36" fmla="*/ 740838697 w 216"/>
                  <a:gd name="T37" fmla="*/ 685652195 h 227"/>
                  <a:gd name="T38" fmla="*/ 700842729 w 216"/>
                  <a:gd name="T39" fmla="*/ 767322354 h 227"/>
                  <a:gd name="T40" fmla="*/ 656926404 w 216"/>
                  <a:gd name="T41" fmla="*/ 846470598 h 227"/>
                  <a:gd name="T42" fmla="*/ 598538309 w 216"/>
                  <a:gd name="T43" fmla="*/ 903181730 h 227"/>
                  <a:gd name="T44" fmla="*/ 531035388 w 216"/>
                  <a:gd name="T45" fmla="*/ 949607487 h 227"/>
                  <a:gd name="T46" fmla="*/ 459209920 w 216"/>
                  <a:gd name="T47" fmla="*/ 972957092 h 227"/>
                  <a:gd name="T48" fmla="*/ 384634143 w 216"/>
                  <a:gd name="T49" fmla="*/ 985307325 h 227"/>
                  <a:gd name="T50" fmla="*/ 305076466 w 216"/>
                  <a:gd name="T51" fmla="*/ 972957092 h 227"/>
                  <a:gd name="T52" fmla="*/ 234138249 w 216"/>
                  <a:gd name="T53" fmla="*/ 949607487 h 227"/>
                  <a:gd name="T54" fmla="*/ 166617470 w 216"/>
                  <a:gd name="T55" fmla="*/ 903181730 h 227"/>
                  <a:gd name="T56" fmla="*/ 114162216 w 216"/>
                  <a:gd name="T57" fmla="*/ 846470598 h 227"/>
                  <a:gd name="T58" fmla="*/ 64248977 w 216"/>
                  <a:gd name="T59" fmla="*/ 767322354 h 227"/>
                  <a:gd name="T60" fmla="*/ 27952822 w 216"/>
                  <a:gd name="T61" fmla="*/ 685652195 h 227"/>
                  <a:gd name="T62" fmla="*/ 6645470 w 216"/>
                  <a:gd name="T63" fmla="*/ 595219365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8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49" y="10"/>
                    </a:lnTo>
                    <a:lnTo>
                      <a:pt x="159" y="14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4"/>
                    </a:lnTo>
                    <a:lnTo>
                      <a:pt x="149" y="219"/>
                    </a:lnTo>
                    <a:lnTo>
                      <a:pt x="140" y="222"/>
                    </a:lnTo>
                    <a:lnTo>
                      <a:pt x="129" y="224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8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未知"/>
              <p:cNvSpPr>
                <a:spLocks/>
              </p:cNvSpPr>
              <p:nvPr/>
            </p:nvSpPr>
            <p:spPr bwMode="auto">
              <a:xfrm>
                <a:off x="0" y="75"/>
                <a:ext cx="443" cy="470"/>
              </a:xfrm>
              <a:custGeom>
                <a:avLst/>
                <a:gdLst>
                  <a:gd name="T0" fmla="*/ 3240229 w 216"/>
                  <a:gd name="T1" fmla="*/ 446341159 h 227"/>
                  <a:gd name="T2" fmla="*/ 17640192 w 216"/>
                  <a:gd name="T3" fmla="*/ 348105442 h 227"/>
                  <a:gd name="T4" fmla="*/ 46641729 w 216"/>
                  <a:gd name="T5" fmla="*/ 260095379 h 227"/>
                  <a:gd name="T6" fmla="*/ 84375203 w 216"/>
                  <a:gd name="T7" fmla="*/ 182291127 h 227"/>
                  <a:gd name="T8" fmla="*/ 138480098 w 216"/>
                  <a:gd name="T9" fmla="*/ 113371133 h 227"/>
                  <a:gd name="T10" fmla="*/ 199629625 w 216"/>
                  <a:gd name="T11" fmla="*/ 60672045 h 227"/>
                  <a:gd name="T12" fmla="*/ 267147653 w 216"/>
                  <a:gd name="T13" fmla="*/ 25570180 h 227"/>
                  <a:gd name="T14" fmla="*/ 345025250 w 216"/>
                  <a:gd name="T15" fmla="*/ 8222180 h 227"/>
                  <a:gd name="T16" fmla="*/ 419223425 w 216"/>
                  <a:gd name="T17" fmla="*/ 8222180 h 227"/>
                  <a:gd name="T18" fmla="*/ 498025336 w 216"/>
                  <a:gd name="T19" fmla="*/ 25570180 h 227"/>
                  <a:gd name="T20" fmla="*/ 565530112 w 216"/>
                  <a:gd name="T21" fmla="*/ 60672045 h 227"/>
                  <a:gd name="T22" fmla="*/ 625689234 w 216"/>
                  <a:gd name="T23" fmla="*/ 113371133 h 227"/>
                  <a:gd name="T24" fmla="*/ 679668055 w 216"/>
                  <a:gd name="T25" fmla="*/ 182291127 h 227"/>
                  <a:gd name="T26" fmla="*/ 717712575 w 216"/>
                  <a:gd name="T27" fmla="*/ 260095379 h 227"/>
                  <a:gd name="T28" fmla="*/ 753892363 w 216"/>
                  <a:gd name="T29" fmla="*/ 348105442 h 227"/>
                  <a:gd name="T30" fmla="*/ 768364923 w 216"/>
                  <a:gd name="T31" fmla="*/ 446341159 h 227"/>
                  <a:gd name="T32" fmla="*/ 768364923 w 216"/>
                  <a:gd name="T33" fmla="*/ 494825899 h 227"/>
                  <a:gd name="T34" fmla="*/ 760897017 w 216"/>
                  <a:gd name="T35" fmla="*/ 595219365 h 227"/>
                  <a:gd name="T36" fmla="*/ 740838697 w 216"/>
                  <a:gd name="T37" fmla="*/ 685652195 h 227"/>
                  <a:gd name="T38" fmla="*/ 700842729 w 216"/>
                  <a:gd name="T39" fmla="*/ 767322354 h 227"/>
                  <a:gd name="T40" fmla="*/ 656926404 w 216"/>
                  <a:gd name="T41" fmla="*/ 846470598 h 227"/>
                  <a:gd name="T42" fmla="*/ 598538309 w 216"/>
                  <a:gd name="T43" fmla="*/ 903181730 h 227"/>
                  <a:gd name="T44" fmla="*/ 531035388 w 216"/>
                  <a:gd name="T45" fmla="*/ 949607487 h 227"/>
                  <a:gd name="T46" fmla="*/ 459209920 w 216"/>
                  <a:gd name="T47" fmla="*/ 972957092 h 227"/>
                  <a:gd name="T48" fmla="*/ 384634143 w 216"/>
                  <a:gd name="T49" fmla="*/ 985307325 h 227"/>
                  <a:gd name="T50" fmla="*/ 305076466 w 216"/>
                  <a:gd name="T51" fmla="*/ 972957092 h 227"/>
                  <a:gd name="T52" fmla="*/ 234138249 w 216"/>
                  <a:gd name="T53" fmla="*/ 949607487 h 227"/>
                  <a:gd name="T54" fmla="*/ 166617470 w 216"/>
                  <a:gd name="T55" fmla="*/ 903181730 h 227"/>
                  <a:gd name="T56" fmla="*/ 114162216 w 216"/>
                  <a:gd name="T57" fmla="*/ 846470598 h 227"/>
                  <a:gd name="T58" fmla="*/ 64248977 w 216"/>
                  <a:gd name="T59" fmla="*/ 767322354 h 227"/>
                  <a:gd name="T60" fmla="*/ 27952822 w 216"/>
                  <a:gd name="T61" fmla="*/ 685652195 h 227"/>
                  <a:gd name="T62" fmla="*/ 6645470 w 216"/>
                  <a:gd name="T63" fmla="*/ 595219365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8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49" y="10"/>
                    </a:lnTo>
                    <a:lnTo>
                      <a:pt x="159" y="14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4"/>
                    </a:lnTo>
                    <a:lnTo>
                      <a:pt x="149" y="219"/>
                    </a:lnTo>
                    <a:lnTo>
                      <a:pt x="140" y="222"/>
                    </a:lnTo>
                    <a:lnTo>
                      <a:pt x="129" y="224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8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0" name="Rectangle 102"/>
              <p:cNvSpPr>
                <a:spLocks noChangeArrowheads="1"/>
              </p:cNvSpPr>
              <p:nvPr/>
            </p:nvSpPr>
            <p:spPr bwMode="auto">
              <a:xfrm>
                <a:off x="155" y="172"/>
                <a:ext cx="10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E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01" name="未知"/>
              <p:cNvSpPr>
                <a:spLocks/>
              </p:cNvSpPr>
              <p:nvPr/>
            </p:nvSpPr>
            <p:spPr bwMode="auto">
              <a:xfrm>
                <a:off x="0" y="2322"/>
                <a:ext cx="443" cy="473"/>
              </a:xfrm>
              <a:custGeom>
                <a:avLst/>
                <a:gdLst>
                  <a:gd name="T0" fmla="*/ 3240229 w 216"/>
                  <a:gd name="T1" fmla="*/ 511604828 h 227"/>
                  <a:gd name="T2" fmla="*/ 17640192 w 216"/>
                  <a:gd name="T3" fmla="*/ 397531516 h 227"/>
                  <a:gd name="T4" fmla="*/ 46641729 w 216"/>
                  <a:gd name="T5" fmla="*/ 297035367 h 227"/>
                  <a:gd name="T6" fmla="*/ 84375203 w 216"/>
                  <a:gd name="T7" fmla="*/ 208840277 h 227"/>
                  <a:gd name="T8" fmla="*/ 138480098 w 216"/>
                  <a:gd name="T9" fmla="*/ 128913718 h 227"/>
                  <a:gd name="T10" fmla="*/ 199629625 w 216"/>
                  <a:gd name="T11" fmla="*/ 68412836 h 227"/>
                  <a:gd name="T12" fmla="*/ 267147653 w 216"/>
                  <a:gd name="T13" fmla="*/ 30809741 h 227"/>
                  <a:gd name="T14" fmla="*/ 345025250 w 216"/>
                  <a:gd name="T15" fmla="*/ 9223598 h 227"/>
                  <a:gd name="T16" fmla="*/ 419223425 w 216"/>
                  <a:gd name="T17" fmla="*/ 9223598 h 227"/>
                  <a:gd name="T18" fmla="*/ 498025336 w 216"/>
                  <a:gd name="T19" fmla="*/ 30809741 h 227"/>
                  <a:gd name="T20" fmla="*/ 565530112 w 216"/>
                  <a:gd name="T21" fmla="*/ 68412836 h 227"/>
                  <a:gd name="T22" fmla="*/ 625689234 w 216"/>
                  <a:gd name="T23" fmla="*/ 128913718 h 227"/>
                  <a:gd name="T24" fmla="*/ 679668055 w 216"/>
                  <a:gd name="T25" fmla="*/ 208840277 h 227"/>
                  <a:gd name="T26" fmla="*/ 717712575 w 216"/>
                  <a:gd name="T27" fmla="*/ 297035367 h 227"/>
                  <a:gd name="T28" fmla="*/ 753892363 w 216"/>
                  <a:gd name="T29" fmla="*/ 397531516 h 227"/>
                  <a:gd name="T30" fmla="*/ 768364923 w 216"/>
                  <a:gd name="T31" fmla="*/ 511604828 h 227"/>
                  <a:gd name="T32" fmla="*/ 768364923 w 216"/>
                  <a:gd name="T33" fmla="*/ 567048165 h 227"/>
                  <a:gd name="T34" fmla="*/ 760897017 w 216"/>
                  <a:gd name="T35" fmla="*/ 678945984 h 227"/>
                  <a:gd name="T36" fmla="*/ 740838697 w 216"/>
                  <a:gd name="T37" fmla="*/ 783597938 h 227"/>
                  <a:gd name="T38" fmla="*/ 700842729 w 216"/>
                  <a:gd name="T39" fmla="*/ 878340009 h 227"/>
                  <a:gd name="T40" fmla="*/ 656926404 w 216"/>
                  <a:gd name="T41" fmla="*/ 966862157 h 227"/>
                  <a:gd name="T42" fmla="*/ 598538309 w 216"/>
                  <a:gd name="T43" fmla="*/ 1030282353 h 227"/>
                  <a:gd name="T44" fmla="*/ 531035388 w 216"/>
                  <a:gd name="T45" fmla="*/ 1085713236 h 227"/>
                  <a:gd name="T46" fmla="*/ 459209920 w 216"/>
                  <a:gd name="T47" fmla="*/ 1116282219 h 227"/>
                  <a:gd name="T48" fmla="*/ 384634143 w 216"/>
                  <a:gd name="T49" fmla="*/ 1126754277 h 227"/>
                  <a:gd name="T50" fmla="*/ 305076466 w 216"/>
                  <a:gd name="T51" fmla="*/ 1116282219 h 227"/>
                  <a:gd name="T52" fmla="*/ 234138249 w 216"/>
                  <a:gd name="T53" fmla="*/ 1085713236 h 227"/>
                  <a:gd name="T54" fmla="*/ 166617470 w 216"/>
                  <a:gd name="T55" fmla="*/ 1030282353 h 227"/>
                  <a:gd name="T56" fmla="*/ 114162216 w 216"/>
                  <a:gd name="T57" fmla="*/ 966862157 h 227"/>
                  <a:gd name="T58" fmla="*/ 64248977 w 216"/>
                  <a:gd name="T59" fmla="*/ 878340009 h 227"/>
                  <a:gd name="T60" fmla="*/ 27952822 w 216"/>
                  <a:gd name="T61" fmla="*/ 783597938 h 227"/>
                  <a:gd name="T62" fmla="*/ 6645470 w 216"/>
                  <a:gd name="T63" fmla="*/ 678945984 h 227"/>
                  <a:gd name="T64" fmla="*/ 0 w 216"/>
                  <a:gd name="T65" fmla="*/ 567048165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8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49" y="10"/>
                    </a:lnTo>
                    <a:lnTo>
                      <a:pt x="159" y="14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6" y="202"/>
                    </a:lnTo>
                    <a:lnTo>
                      <a:pt x="168" y="208"/>
                    </a:lnTo>
                    <a:lnTo>
                      <a:pt x="159" y="214"/>
                    </a:lnTo>
                    <a:lnTo>
                      <a:pt x="149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8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2" name="未知"/>
              <p:cNvSpPr>
                <a:spLocks/>
              </p:cNvSpPr>
              <p:nvPr/>
            </p:nvSpPr>
            <p:spPr bwMode="auto">
              <a:xfrm>
                <a:off x="0" y="2322"/>
                <a:ext cx="443" cy="473"/>
              </a:xfrm>
              <a:custGeom>
                <a:avLst/>
                <a:gdLst>
                  <a:gd name="T0" fmla="*/ 3240229 w 216"/>
                  <a:gd name="T1" fmla="*/ 511604828 h 227"/>
                  <a:gd name="T2" fmla="*/ 17640192 w 216"/>
                  <a:gd name="T3" fmla="*/ 397531516 h 227"/>
                  <a:gd name="T4" fmla="*/ 46641729 w 216"/>
                  <a:gd name="T5" fmla="*/ 297035367 h 227"/>
                  <a:gd name="T6" fmla="*/ 84375203 w 216"/>
                  <a:gd name="T7" fmla="*/ 208840277 h 227"/>
                  <a:gd name="T8" fmla="*/ 138480098 w 216"/>
                  <a:gd name="T9" fmla="*/ 128913718 h 227"/>
                  <a:gd name="T10" fmla="*/ 199629625 w 216"/>
                  <a:gd name="T11" fmla="*/ 68412836 h 227"/>
                  <a:gd name="T12" fmla="*/ 267147653 w 216"/>
                  <a:gd name="T13" fmla="*/ 30809741 h 227"/>
                  <a:gd name="T14" fmla="*/ 345025250 w 216"/>
                  <a:gd name="T15" fmla="*/ 9223598 h 227"/>
                  <a:gd name="T16" fmla="*/ 419223425 w 216"/>
                  <a:gd name="T17" fmla="*/ 9223598 h 227"/>
                  <a:gd name="T18" fmla="*/ 498025336 w 216"/>
                  <a:gd name="T19" fmla="*/ 30809741 h 227"/>
                  <a:gd name="T20" fmla="*/ 565530112 w 216"/>
                  <a:gd name="T21" fmla="*/ 68412836 h 227"/>
                  <a:gd name="T22" fmla="*/ 625689234 w 216"/>
                  <a:gd name="T23" fmla="*/ 128913718 h 227"/>
                  <a:gd name="T24" fmla="*/ 679668055 w 216"/>
                  <a:gd name="T25" fmla="*/ 208840277 h 227"/>
                  <a:gd name="T26" fmla="*/ 717712575 w 216"/>
                  <a:gd name="T27" fmla="*/ 297035367 h 227"/>
                  <a:gd name="T28" fmla="*/ 753892363 w 216"/>
                  <a:gd name="T29" fmla="*/ 397531516 h 227"/>
                  <a:gd name="T30" fmla="*/ 768364923 w 216"/>
                  <a:gd name="T31" fmla="*/ 511604828 h 227"/>
                  <a:gd name="T32" fmla="*/ 768364923 w 216"/>
                  <a:gd name="T33" fmla="*/ 567048165 h 227"/>
                  <a:gd name="T34" fmla="*/ 760897017 w 216"/>
                  <a:gd name="T35" fmla="*/ 678945984 h 227"/>
                  <a:gd name="T36" fmla="*/ 740838697 w 216"/>
                  <a:gd name="T37" fmla="*/ 783597938 h 227"/>
                  <a:gd name="T38" fmla="*/ 700842729 w 216"/>
                  <a:gd name="T39" fmla="*/ 878340009 h 227"/>
                  <a:gd name="T40" fmla="*/ 656926404 w 216"/>
                  <a:gd name="T41" fmla="*/ 966862157 h 227"/>
                  <a:gd name="T42" fmla="*/ 598538309 w 216"/>
                  <a:gd name="T43" fmla="*/ 1030282353 h 227"/>
                  <a:gd name="T44" fmla="*/ 531035388 w 216"/>
                  <a:gd name="T45" fmla="*/ 1085713236 h 227"/>
                  <a:gd name="T46" fmla="*/ 459209920 w 216"/>
                  <a:gd name="T47" fmla="*/ 1116282219 h 227"/>
                  <a:gd name="T48" fmla="*/ 384634143 w 216"/>
                  <a:gd name="T49" fmla="*/ 1126754277 h 227"/>
                  <a:gd name="T50" fmla="*/ 305076466 w 216"/>
                  <a:gd name="T51" fmla="*/ 1116282219 h 227"/>
                  <a:gd name="T52" fmla="*/ 234138249 w 216"/>
                  <a:gd name="T53" fmla="*/ 1085713236 h 227"/>
                  <a:gd name="T54" fmla="*/ 166617470 w 216"/>
                  <a:gd name="T55" fmla="*/ 1030282353 h 227"/>
                  <a:gd name="T56" fmla="*/ 114162216 w 216"/>
                  <a:gd name="T57" fmla="*/ 966862157 h 227"/>
                  <a:gd name="T58" fmla="*/ 64248977 w 216"/>
                  <a:gd name="T59" fmla="*/ 878340009 h 227"/>
                  <a:gd name="T60" fmla="*/ 27952822 w 216"/>
                  <a:gd name="T61" fmla="*/ 783597938 h 227"/>
                  <a:gd name="T62" fmla="*/ 6645470 w 216"/>
                  <a:gd name="T63" fmla="*/ 678945984 h 227"/>
                  <a:gd name="T64" fmla="*/ 0 w 216"/>
                  <a:gd name="T65" fmla="*/ 567048165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8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49" y="10"/>
                    </a:lnTo>
                    <a:lnTo>
                      <a:pt x="159" y="14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6" y="202"/>
                    </a:lnTo>
                    <a:lnTo>
                      <a:pt x="168" y="208"/>
                    </a:lnTo>
                    <a:lnTo>
                      <a:pt x="159" y="214"/>
                    </a:lnTo>
                    <a:lnTo>
                      <a:pt x="149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8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3" name="Rectangle 105"/>
              <p:cNvSpPr>
                <a:spLocks noChangeArrowheads="1"/>
              </p:cNvSpPr>
              <p:nvPr/>
            </p:nvSpPr>
            <p:spPr bwMode="auto">
              <a:xfrm>
                <a:off x="155" y="2422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F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04" name="未知"/>
              <p:cNvSpPr>
                <a:spLocks/>
              </p:cNvSpPr>
              <p:nvPr/>
            </p:nvSpPr>
            <p:spPr bwMode="auto">
              <a:xfrm>
                <a:off x="888" y="1187"/>
                <a:ext cx="442" cy="473"/>
              </a:xfrm>
              <a:custGeom>
                <a:avLst/>
                <a:gdLst>
                  <a:gd name="T0" fmla="*/ 3132436 w 216"/>
                  <a:gd name="T1" fmla="*/ 511604828 h 227"/>
                  <a:gd name="T2" fmla="*/ 16248397 w 216"/>
                  <a:gd name="T3" fmla="*/ 397531516 h 227"/>
                  <a:gd name="T4" fmla="*/ 44718601 w 216"/>
                  <a:gd name="T5" fmla="*/ 292373915 h 227"/>
                  <a:gd name="T6" fmla="*/ 84284591 w 216"/>
                  <a:gd name="T7" fmla="*/ 208840277 h 227"/>
                  <a:gd name="T8" fmla="*/ 133056879 w 216"/>
                  <a:gd name="T9" fmla="*/ 128913718 h 227"/>
                  <a:gd name="T10" fmla="*/ 190341245 w 216"/>
                  <a:gd name="T11" fmla="*/ 64198271 h 227"/>
                  <a:gd name="T12" fmla="*/ 253391593 w 216"/>
                  <a:gd name="T13" fmla="*/ 24232380 h 227"/>
                  <a:gd name="T14" fmla="*/ 328077895 w 216"/>
                  <a:gd name="T15" fmla="*/ 4426547 h 227"/>
                  <a:gd name="T16" fmla="*/ 399417937 w 216"/>
                  <a:gd name="T17" fmla="*/ 4426547 h 227"/>
                  <a:gd name="T18" fmla="*/ 473614015 w 216"/>
                  <a:gd name="T19" fmla="*/ 24232380 h 227"/>
                  <a:gd name="T20" fmla="*/ 538647947 w 216"/>
                  <a:gd name="T21" fmla="*/ 64198271 h 227"/>
                  <a:gd name="T22" fmla="*/ 596831833 w 216"/>
                  <a:gd name="T23" fmla="*/ 128913718 h 227"/>
                  <a:gd name="T24" fmla="*/ 647868110 w 216"/>
                  <a:gd name="T25" fmla="*/ 208840277 h 227"/>
                  <a:gd name="T26" fmla="*/ 687412918 w 216"/>
                  <a:gd name="T27" fmla="*/ 292373915 h 227"/>
                  <a:gd name="T28" fmla="*/ 719059846 w 216"/>
                  <a:gd name="T29" fmla="*/ 397531516 h 227"/>
                  <a:gd name="T30" fmla="*/ 732218540 w 216"/>
                  <a:gd name="T31" fmla="*/ 511604828 h 227"/>
                  <a:gd name="T32" fmla="*/ 732218540 w 216"/>
                  <a:gd name="T33" fmla="*/ 559718551 h 227"/>
                  <a:gd name="T34" fmla="*/ 725469299 w 216"/>
                  <a:gd name="T35" fmla="*/ 673906452 h 227"/>
                  <a:gd name="T36" fmla="*/ 706123720 w 216"/>
                  <a:gd name="T37" fmla="*/ 783597938 h 227"/>
                  <a:gd name="T38" fmla="*/ 671344109 w 216"/>
                  <a:gd name="T39" fmla="*/ 878340009 h 227"/>
                  <a:gd name="T40" fmla="*/ 628521798 w 216"/>
                  <a:gd name="T41" fmla="*/ 961786140 h 227"/>
                  <a:gd name="T42" fmla="*/ 570381366 w 216"/>
                  <a:gd name="T43" fmla="*/ 1030282353 h 227"/>
                  <a:gd name="T44" fmla="*/ 505400337 w 216"/>
                  <a:gd name="T45" fmla="*/ 1085713236 h 227"/>
                  <a:gd name="T46" fmla="*/ 437297754 w 216"/>
                  <a:gd name="T47" fmla="*/ 1116282219 h 227"/>
                  <a:gd name="T48" fmla="*/ 366134183 w 216"/>
                  <a:gd name="T49" fmla="*/ 1126754277 h 227"/>
                  <a:gd name="T50" fmla="*/ 291664425 w 216"/>
                  <a:gd name="T51" fmla="*/ 1116282219 h 227"/>
                  <a:gd name="T52" fmla="*/ 223644091 w 216"/>
                  <a:gd name="T53" fmla="*/ 1085713236 h 227"/>
                  <a:gd name="T54" fmla="*/ 162676700 w 216"/>
                  <a:gd name="T55" fmla="*/ 1030282353 h 227"/>
                  <a:gd name="T56" fmla="*/ 107753531 w 216"/>
                  <a:gd name="T57" fmla="*/ 961786140 h 227"/>
                  <a:gd name="T58" fmla="*/ 65023271 w 216"/>
                  <a:gd name="T59" fmla="*/ 878340009 h 227"/>
                  <a:gd name="T60" fmla="*/ 30159397 w 216"/>
                  <a:gd name="T61" fmla="*/ 783597938 h 227"/>
                  <a:gd name="T62" fmla="*/ 6409892 w 216"/>
                  <a:gd name="T63" fmla="*/ 673906452 h 227"/>
                  <a:gd name="T64" fmla="*/ 0 w 216"/>
                  <a:gd name="T65" fmla="*/ 559718551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9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5" name="未知"/>
              <p:cNvSpPr>
                <a:spLocks/>
              </p:cNvSpPr>
              <p:nvPr/>
            </p:nvSpPr>
            <p:spPr bwMode="auto">
              <a:xfrm>
                <a:off x="888" y="1187"/>
                <a:ext cx="442" cy="473"/>
              </a:xfrm>
              <a:custGeom>
                <a:avLst/>
                <a:gdLst>
                  <a:gd name="T0" fmla="*/ 3132436 w 216"/>
                  <a:gd name="T1" fmla="*/ 511604828 h 227"/>
                  <a:gd name="T2" fmla="*/ 16248397 w 216"/>
                  <a:gd name="T3" fmla="*/ 397531516 h 227"/>
                  <a:gd name="T4" fmla="*/ 44718601 w 216"/>
                  <a:gd name="T5" fmla="*/ 292373915 h 227"/>
                  <a:gd name="T6" fmla="*/ 84284591 w 216"/>
                  <a:gd name="T7" fmla="*/ 208840277 h 227"/>
                  <a:gd name="T8" fmla="*/ 133056879 w 216"/>
                  <a:gd name="T9" fmla="*/ 128913718 h 227"/>
                  <a:gd name="T10" fmla="*/ 190341245 w 216"/>
                  <a:gd name="T11" fmla="*/ 64198271 h 227"/>
                  <a:gd name="T12" fmla="*/ 253391593 w 216"/>
                  <a:gd name="T13" fmla="*/ 24232380 h 227"/>
                  <a:gd name="T14" fmla="*/ 328077895 w 216"/>
                  <a:gd name="T15" fmla="*/ 4426547 h 227"/>
                  <a:gd name="T16" fmla="*/ 399417937 w 216"/>
                  <a:gd name="T17" fmla="*/ 4426547 h 227"/>
                  <a:gd name="T18" fmla="*/ 473614015 w 216"/>
                  <a:gd name="T19" fmla="*/ 24232380 h 227"/>
                  <a:gd name="T20" fmla="*/ 538647947 w 216"/>
                  <a:gd name="T21" fmla="*/ 64198271 h 227"/>
                  <a:gd name="T22" fmla="*/ 596831833 w 216"/>
                  <a:gd name="T23" fmla="*/ 128913718 h 227"/>
                  <a:gd name="T24" fmla="*/ 647868110 w 216"/>
                  <a:gd name="T25" fmla="*/ 208840277 h 227"/>
                  <a:gd name="T26" fmla="*/ 687412918 w 216"/>
                  <a:gd name="T27" fmla="*/ 292373915 h 227"/>
                  <a:gd name="T28" fmla="*/ 719059846 w 216"/>
                  <a:gd name="T29" fmla="*/ 397531516 h 227"/>
                  <a:gd name="T30" fmla="*/ 732218540 w 216"/>
                  <a:gd name="T31" fmla="*/ 511604828 h 227"/>
                  <a:gd name="T32" fmla="*/ 732218540 w 216"/>
                  <a:gd name="T33" fmla="*/ 559718551 h 227"/>
                  <a:gd name="T34" fmla="*/ 725469299 w 216"/>
                  <a:gd name="T35" fmla="*/ 673906452 h 227"/>
                  <a:gd name="T36" fmla="*/ 706123720 w 216"/>
                  <a:gd name="T37" fmla="*/ 783597938 h 227"/>
                  <a:gd name="T38" fmla="*/ 671344109 w 216"/>
                  <a:gd name="T39" fmla="*/ 878340009 h 227"/>
                  <a:gd name="T40" fmla="*/ 628521798 w 216"/>
                  <a:gd name="T41" fmla="*/ 961786140 h 227"/>
                  <a:gd name="T42" fmla="*/ 570381366 w 216"/>
                  <a:gd name="T43" fmla="*/ 1030282353 h 227"/>
                  <a:gd name="T44" fmla="*/ 505400337 w 216"/>
                  <a:gd name="T45" fmla="*/ 1085713236 h 227"/>
                  <a:gd name="T46" fmla="*/ 437297754 w 216"/>
                  <a:gd name="T47" fmla="*/ 1116282219 h 227"/>
                  <a:gd name="T48" fmla="*/ 366134183 w 216"/>
                  <a:gd name="T49" fmla="*/ 1126754277 h 227"/>
                  <a:gd name="T50" fmla="*/ 291664425 w 216"/>
                  <a:gd name="T51" fmla="*/ 1116282219 h 227"/>
                  <a:gd name="T52" fmla="*/ 223644091 w 216"/>
                  <a:gd name="T53" fmla="*/ 1085713236 h 227"/>
                  <a:gd name="T54" fmla="*/ 162676700 w 216"/>
                  <a:gd name="T55" fmla="*/ 1030282353 h 227"/>
                  <a:gd name="T56" fmla="*/ 107753531 w 216"/>
                  <a:gd name="T57" fmla="*/ 961786140 h 227"/>
                  <a:gd name="T58" fmla="*/ 65023271 w 216"/>
                  <a:gd name="T59" fmla="*/ 878340009 h 227"/>
                  <a:gd name="T60" fmla="*/ 30159397 w 216"/>
                  <a:gd name="T61" fmla="*/ 783597938 h 227"/>
                  <a:gd name="T62" fmla="*/ 6409892 w 216"/>
                  <a:gd name="T63" fmla="*/ 673906452 h 227"/>
                  <a:gd name="T64" fmla="*/ 0 w 216"/>
                  <a:gd name="T65" fmla="*/ 559718551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6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9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6" name="Rectangle 108"/>
              <p:cNvSpPr>
                <a:spLocks noChangeArrowheads="1"/>
              </p:cNvSpPr>
              <p:nvPr/>
            </p:nvSpPr>
            <p:spPr bwMode="auto">
              <a:xfrm>
                <a:off x="1043" y="1282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D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07" name="未知"/>
              <p:cNvSpPr>
                <a:spLocks/>
              </p:cNvSpPr>
              <p:nvPr/>
            </p:nvSpPr>
            <p:spPr bwMode="auto">
              <a:xfrm>
                <a:off x="2215" y="75"/>
                <a:ext cx="445" cy="470"/>
              </a:xfrm>
              <a:custGeom>
                <a:avLst/>
                <a:gdLst>
                  <a:gd name="T0" fmla="*/ 3468480 w 216"/>
                  <a:gd name="T1" fmla="*/ 446341159 h 227"/>
                  <a:gd name="T2" fmla="*/ 19279409 w 216"/>
                  <a:gd name="T3" fmla="*/ 348105442 h 227"/>
                  <a:gd name="T4" fmla="*/ 51371873 w 216"/>
                  <a:gd name="T5" fmla="*/ 260095379 h 227"/>
                  <a:gd name="T6" fmla="*/ 98258553 w 216"/>
                  <a:gd name="T7" fmla="*/ 182291127 h 227"/>
                  <a:gd name="T8" fmla="*/ 151879687 w 216"/>
                  <a:gd name="T9" fmla="*/ 113371133 h 227"/>
                  <a:gd name="T10" fmla="*/ 218040878 w 216"/>
                  <a:gd name="T11" fmla="*/ 60672045 h 227"/>
                  <a:gd name="T12" fmla="*/ 293737899 w 216"/>
                  <a:gd name="T13" fmla="*/ 25570180 h 227"/>
                  <a:gd name="T14" fmla="*/ 379467856 w 216"/>
                  <a:gd name="T15" fmla="*/ 8222180 h 227"/>
                  <a:gd name="T16" fmla="*/ 464985030 w 216"/>
                  <a:gd name="T17" fmla="*/ 8222180 h 227"/>
                  <a:gd name="T18" fmla="*/ 546365163 w 216"/>
                  <a:gd name="T19" fmla="*/ 25570180 h 227"/>
                  <a:gd name="T20" fmla="*/ 622739560 w 216"/>
                  <a:gd name="T21" fmla="*/ 60672045 h 227"/>
                  <a:gd name="T22" fmla="*/ 692368182 w 216"/>
                  <a:gd name="T23" fmla="*/ 113371133 h 227"/>
                  <a:gd name="T24" fmla="*/ 745936538 w 216"/>
                  <a:gd name="T25" fmla="*/ 182291127 h 227"/>
                  <a:gd name="T26" fmla="*/ 796511889 w 216"/>
                  <a:gd name="T27" fmla="*/ 260095379 h 227"/>
                  <a:gd name="T28" fmla="*/ 828864612 w 216"/>
                  <a:gd name="T29" fmla="*/ 348105442 h 227"/>
                  <a:gd name="T30" fmla="*/ 844450245 w 216"/>
                  <a:gd name="T31" fmla="*/ 446341159 h 227"/>
                  <a:gd name="T32" fmla="*/ 844450245 w 216"/>
                  <a:gd name="T33" fmla="*/ 494825899 h 227"/>
                  <a:gd name="T34" fmla="*/ 837258897 w 216"/>
                  <a:gd name="T35" fmla="*/ 595219365 h 227"/>
                  <a:gd name="T36" fmla="*/ 814086300 w 216"/>
                  <a:gd name="T37" fmla="*/ 685652195 h 227"/>
                  <a:gd name="T38" fmla="*/ 774630431 w 216"/>
                  <a:gd name="T39" fmla="*/ 767322354 h 227"/>
                  <a:gd name="T40" fmla="*/ 722693214 w 216"/>
                  <a:gd name="T41" fmla="*/ 846470598 h 227"/>
                  <a:gd name="T42" fmla="*/ 656537371 w 216"/>
                  <a:gd name="T43" fmla="*/ 903181730 h 227"/>
                  <a:gd name="T44" fmla="*/ 586522487 w 216"/>
                  <a:gd name="T45" fmla="*/ 949607487 h 227"/>
                  <a:gd name="T46" fmla="*/ 504656372 w 216"/>
                  <a:gd name="T47" fmla="*/ 980840495 h 227"/>
                  <a:gd name="T48" fmla="*/ 422873988 w 216"/>
                  <a:gd name="T49" fmla="*/ 985307325 h 227"/>
                  <a:gd name="T50" fmla="*/ 336070776 w 216"/>
                  <a:gd name="T51" fmla="*/ 980840495 h 227"/>
                  <a:gd name="T52" fmla="*/ 258010951 w 216"/>
                  <a:gd name="T53" fmla="*/ 949607487 h 227"/>
                  <a:gd name="T54" fmla="*/ 187663513 w 216"/>
                  <a:gd name="T55" fmla="*/ 903181730 h 227"/>
                  <a:gd name="T56" fmla="*/ 125236776 w 216"/>
                  <a:gd name="T57" fmla="*/ 846470598 h 227"/>
                  <a:gd name="T58" fmla="*/ 73721376 w 216"/>
                  <a:gd name="T59" fmla="*/ 767322354 h 227"/>
                  <a:gd name="T60" fmla="*/ 35783859 w 216"/>
                  <a:gd name="T61" fmla="*/ 685652195 h 227"/>
                  <a:gd name="T62" fmla="*/ 7145711 w 216"/>
                  <a:gd name="T63" fmla="*/ 595219365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8" y="20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60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8"/>
                    </a:lnTo>
                    <a:lnTo>
                      <a:pt x="198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6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6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8" name="未知"/>
              <p:cNvSpPr>
                <a:spLocks/>
              </p:cNvSpPr>
              <p:nvPr/>
            </p:nvSpPr>
            <p:spPr bwMode="auto">
              <a:xfrm>
                <a:off x="2215" y="75"/>
                <a:ext cx="445" cy="470"/>
              </a:xfrm>
              <a:custGeom>
                <a:avLst/>
                <a:gdLst>
                  <a:gd name="T0" fmla="*/ 3468480 w 216"/>
                  <a:gd name="T1" fmla="*/ 446341159 h 227"/>
                  <a:gd name="T2" fmla="*/ 19279409 w 216"/>
                  <a:gd name="T3" fmla="*/ 348105442 h 227"/>
                  <a:gd name="T4" fmla="*/ 51371873 w 216"/>
                  <a:gd name="T5" fmla="*/ 260095379 h 227"/>
                  <a:gd name="T6" fmla="*/ 98258553 w 216"/>
                  <a:gd name="T7" fmla="*/ 182291127 h 227"/>
                  <a:gd name="T8" fmla="*/ 151879687 w 216"/>
                  <a:gd name="T9" fmla="*/ 113371133 h 227"/>
                  <a:gd name="T10" fmla="*/ 218040878 w 216"/>
                  <a:gd name="T11" fmla="*/ 60672045 h 227"/>
                  <a:gd name="T12" fmla="*/ 293737899 w 216"/>
                  <a:gd name="T13" fmla="*/ 25570180 h 227"/>
                  <a:gd name="T14" fmla="*/ 379467856 w 216"/>
                  <a:gd name="T15" fmla="*/ 8222180 h 227"/>
                  <a:gd name="T16" fmla="*/ 464985030 w 216"/>
                  <a:gd name="T17" fmla="*/ 8222180 h 227"/>
                  <a:gd name="T18" fmla="*/ 546365163 w 216"/>
                  <a:gd name="T19" fmla="*/ 25570180 h 227"/>
                  <a:gd name="T20" fmla="*/ 622739560 w 216"/>
                  <a:gd name="T21" fmla="*/ 60672045 h 227"/>
                  <a:gd name="T22" fmla="*/ 692368182 w 216"/>
                  <a:gd name="T23" fmla="*/ 113371133 h 227"/>
                  <a:gd name="T24" fmla="*/ 745936538 w 216"/>
                  <a:gd name="T25" fmla="*/ 182291127 h 227"/>
                  <a:gd name="T26" fmla="*/ 796511889 w 216"/>
                  <a:gd name="T27" fmla="*/ 260095379 h 227"/>
                  <a:gd name="T28" fmla="*/ 828864612 w 216"/>
                  <a:gd name="T29" fmla="*/ 348105442 h 227"/>
                  <a:gd name="T30" fmla="*/ 844450245 w 216"/>
                  <a:gd name="T31" fmla="*/ 446341159 h 227"/>
                  <a:gd name="T32" fmla="*/ 844450245 w 216"/>
                  <a:gd name="T33" fmla="*/ 494825899 h 227"/>
                  <a:gd name="T34" fmla="*/ 837258897 w 216"/>
                  <a:gd name="T35" fmla="*/ 595219365 h 227"/>
                  <a:gd name="T36" fmla="*/ 814086300 w 216"/>
                  <a:gd name="T37" fmla="*/ 685652195 h 227"/>
                  <a:gd name="T38" fmla="*/ 774630431 w 216"/>
                  <a:gd name="T39" fmla="*/ 767322354 h 227"/>
                  <a:gd name="T40" fmla="*/ 722693214 w 216"/>
                  <a:gd name="T41" fmla="*/ 846470598 h 227"/>
                  <a:gd name="T42" fmla="*/ 656537371 w 216"/>
                  <a:gd name="T43" fmla="*/ 903181730 h 227"/>
                  <a:gd name="T44" fmla="*/ 586522487 w 216"/>
                  <a:gd name="T45" fmla="*/ 949607487 h 227"/>
                  <a:gd name="T46" fmla="*/ 504656372 w 216"/>
                  <a:gd name="T47" fmla="*/ 980840495 h 227"/>
                  <a:gd name="T48" fmla="*/ 422873988 w 216"/>
                  <a:gd name="T49" fmla="*/ 985307325 h 227"/>
                  <a:gd name="T50" fmla="*/ 336070776 w 216"/>
                  <a:gd name="T51" fmla="*/ 980840495 h 227"/>
                  <a:gd name="T52" fmla="*/ 258010951 w 216"/>
                  <a:gd name="T53" fmla="*/ 949607487 h 227"/>
                  <a:gd name="T54" fmla="*/ 187663513 w 216"/>
                  <a:gd name="T55" fmla="*/ 903181730 h 227"/>
                  <a:gd name="T56" fmla="*/ 125236776 w 216"/>
                  <a:gd name="T57" fmla="*/ 846470598 h 227"/>
                  <a:gd name="T58" fmla="*/ 73721376 w 216"/>
                  <a:gd name="T59" fmla="*/ 767322354 h 227"/>
                  <a:gd name="T60" fmla="*/ 35783859 w 216"/>
                  <a:gd name="T61" fmla="*/ 685652195 h 227"/>
                  <a:gd name="T62" fmla="*/ 7145711 w 216"/>
                  <a:gd name="T63" fmla="*/ 595219365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8" y="20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60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8"/>
                    </a:lnTo>
                    <a:lnTo>
                      <a:pt x="198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6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6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09" name="Rectangle 111"/>
              <p:cNvSpPr>
                <a:spLocks noChangeArrowheads="1"/>
              </p:cNvSpPr>
              <p:nvPr/>
            </p:nvSpPr>
            <p:spPr bwMode="auto">
              <a:xfrm>
                <a:off x="2373" y="172"/>
                <a:ext cx="10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B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10" name="未知"/>
              <p:cNvSpPr>
                <a:spLocks/>
              </p:cNvSpPr>
              <p:nvPr/>
            </p:nvSpPr>
            <p:spPr bwMode="auto">
              <a:xfrm>
                <a:off x="2215" y="2322"/>
                <a:ext cx="445" cy="473"/>
              </a:xfrm>
              <a:custGeom>
                <a:avLst/>
                <a:gdLst>
                  <a:gd name="T0" fmla="*/ 3468480 w 216"/>
                  <a:gd name="T1" fmla="*/ 511604828 h 227"/>
                  <a:gd name="T2" fmla="*/ 19279409 w 216"/>
                  <a:gd name="T3" fmla="*/ 397531516 h 227"/>
                  <a:gd name="T4" fmla="*/ 51371873 w 216"/>
                  <a:gd name="T5" fmla="*/ 297035367 h 227"/>
                  <a:gd name="T6" fmla="*/ 98258553 w 216"/>
                  <a:gd name="T7" fmla="*/ 208840277 h 227"/>
                  <a:gd name="T8" fmla="*/ 151879687 w 216"/>
                  <a:gd name="T9" fmla="*/ 128913718 h 227"/>
                  <a:gd name="T10" fmla="*/ 218040878 w 216"/>
                  <a:gd name="T11" fmla="*/ 68412836 h 227"/>
                  <a:gd name="T12" fmla="*/ 293737899 w 216"/>
                  <a:gd name="T13" fmla="*/ 30809741 h 227"/>
                  <a:gd name="T14" fmla="*/ 379467856 w 216"/>
                  <a:gd name="T15" fmla="*/ 9223598 h 227"/>
                  <a:gd name="T16" fmla="*/ 464985030 w 216"/>
                  <a:gd name="T17" fmla="*/ 9223598 h 227"/>
                  <a:gd name="T18" fmla="*/ 546365163 w 216"/>
                  <a:gd name="T19" fmla="*/ 30809741 h 227"/>
                  <a:gd name="T20" fmla="*/ 622739560 w 216"/>
                  <a:gd name="T21" fmla="*/ 68412836 h 227"/>
                  <a:gd name="T22" fmla="*/ 692368182 w 216"/>
                  <a:gd name="T23" fmla="*/ 128913718 h 227"/>
                  <a:gd name="T24" fmla="*/ 745936538 w 216"/>
                  <a:gd name="T25" fmla="*/ 208840277 h 227"/>
                  <a:gd name="T26" fmla="*/ 796511889 w 216"/>
                  <a:gd name="T27" fmla="*/ 297035367 h 227"/>
                  <a:gd name="T28" fmla="*/ 828864612 w 216"/>
                  <a:gd name="T29" fmla="*/ 397531516 h 227"/>
                  <a:gd name="T30" fmla="*/ 844450245 w 216"/>
                  <a:gd name="T31" fmla="*/ 511604828 h 227"/>
                  <a:gd name="T32" fmla="*/ 844450245 w 216"/>
                  <a:gd name="T33" fmla="*/ 567048165 h 227"/>
                  <a:gd name="T34" fmla="*/ 837258897 w 216"/>
                  <a:gd name="T35" fmla="*/ 678945984 h 227"/>
                  <a:gd name="T36" fmla="*/ 814086300 w 216"/>
                  <a:gd name="T37" fmla="*/ 783597938 h 227"/>
                  <a:gd name="T38" fmla="*/ 774630431 w 216"/>
                  <a:gd name="T39" fmla="*/ 878340009 h 227"/>
                  <a:gd name="T40" fmla="*/ 722693214 w 216"/>
                  <a:gd name="T41" fmla="*/ 966862157 h 227"/>
                  <a:gd name="T42" fmla="*/ 656537371 w 216"/>
                  <a:gd name="T43" fmla="*/ 1030282353 h 227"/>
                  <a:gd name="T44" fmla="*/ 586522487 w 216"/>
                  <a:gd name="T45" fmla="*/ 1085713236 h 227"/>
                  <a:gd name="T46" fmla="*/ 504656372 w 216"/>
                  <a:gd name="T47" fmla="*/ 1120708701 h 227"/>
                  <a:gd name="T48" fmla="*/ 422873988 w 216"/>
                  <a:gd name="T49" fmla="*/ 1126754277 h 227"/>
                  <a:gd name="T50" fmla="*/ 336070776 w 216"/>
                  <a:gd name="T51" fmla="*/ 1120708701 h 227"/>
                  <a:gd name="T52" fmla="*/ 258010951 w 216"/>
                  <a:gd name="T53" fmla="*/ 1085713236 h 227"/>
                  <a:gd name="T54" fmla="*/ 187663513 w 216"/>
                  <a:gd name="T55" fmla="*/ 1030282353 h 227"/>
                  <a:gd name="T56" fmla="*/ 125236776 w 216"/>
                  <a:gd name="T57" fmla="*/ 966862157 h 227"/>
                  <a:gd name="T58" fmla="*/ 73721376 w 216"/>
                  <a:gd name="T59" fmla="*/ 878340009 h 227"/>
                  <a:gd name="T60" fmla="*/ 35783859 w 216"/>
                  <a:gd name="T61" fmla="*/ 783597938 h 227"/>
                  <a:gd name="T62" fmla="*/ 7145711 w 216"/>
                  <a:gd name="T63" fmla="*/ 678945984 h 227"/>
                  <a:gd name="T64" fmla="*/ 0 w 216"/>
                  <a:gd name="T65" fmla="*/ 567048165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9" y="71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1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8" y="21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60"/>
                    </a:lnTo>
                    <a:lnTo>
                      <a:pt x="208" y="71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4" y="168"/>
                    </a:lnTo>
                    <a:lnTo>
                      <a:pt x="198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8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6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6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8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9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1" name="未知"/>
              <p:cNvSpPr>
                <a:spLocks/>
              </p:cNvSpPr>
              <p:nvPr/>
            </p:nvSpPr>
            <p:spPr bwMode="auto">
              <a:xfrm>
                <a:off x="2215" y="2322"/>
                <a:ext cx="445" cy="473"/>
              </a:xfrm>
              <a:custGeom>
                <a:avLst/>
                <a:gdLst>
                  <a:gd name="T0" fmla="*/ 3468480 w 216"/>
                  <a:gd name="T1" fmla="*/ 511604828 h 227"/>
                  <a:gd name="T2" fmla="*/ 19279409 w 216"/>
                  <a:gd name="T3" fmla="*/ 397531516 h 227"/>
                  <a:gd name="T4" fmla="*/ 51371873 w 216"/>
                  <a:gd name="T5" fmla="*/ 297035367 h 227"/>
                  <a:gd name="T6" fmla="*/ 98258553 w 216"/>
                  <a:gd name="T7" fmla="*/ 208840277 h 227"/>
                  <a:gd name="T8" fmla="*/ 151879687 w 216"/>
                  <a:gd name="T9" fmla="*/ 128913718 h 227"/>
                  <a:gd name="T10" fmla="*/ 218040878 w 216"/>
                  <a:gd name="T11" fmla="*/ 68412836 h 227"/>
                  <a:gd name="T12" fmla="*/ 293737899 w 216"/>
                  <a:gd name="T13" fmla="*/ 30809741 h 227"/>
                  <a:gd name="T14" fmla="*/ 379467856 w 216"/>
                  <a:gd name="T15" fmla="*/ 9223598 h 227"/>
                  <a:gd name="T16" fmla="*/ 464985030 w 216"/>
                  <a:gd name="T17" fmla="*/ 9223598 h 227"/>
                  <a:gd name="T18" fmla="*/ 546365163 w 216"/>
                  <a:gd name="T19" fmla="*/ 30809741 h 227"/>
                  <a:gd name="T20" fmla="*/ 622739560 w 216"/>
                  <a:gd name="T21" fmla="*/ 68412836 h 227"/>
                  <a:gd name="T22" fmla="*/ 692368182 w 216"/>
                  <a:gd name="T23" fmla="*/ 128913718 h 227"/>
                  <a:gd name="T24" fmla="*/ 745936538 w 216"/>
                  <a:gd name="T25" fmla="*/ 208840277 h 227"/>
                  <a:gd name="T26" fmla="*/ 796511889 w 216"/>
                  <a:gd name="T27" fmla="*/ 297035367 h 227"/>
                  <a:gd name="T28" fmla="*/ 828864612 w 216"/>
                  <a:gd name="T29" fmla="*/ 397531516 h 227"/>
                  <a:gd name="T30" fmla="*/ 844450245 w 216"/>
                  <a:gd name="T31" fmla="*/ 511604828 h 227"/>
                  <a:gd name="T32" fmla="*/ 844450245 w 216"/>
                  <a:gd name="T33" fmla="*/ 567048165 h 227"/>
                  <a:gd name="T34" fmla="*/ 837258897 w 216"/>
                  <a:gd name="T35" fmla="*/ 678945984 h 227"/>
                  <a:gd name="T36" fmla="*/ 814086300 w 216"/>
                  <a:gd name="T37" fmla="*/ 783597938 h 227"/>
                  <a:gd name="T38" fmla="*/ 774630431 w 216"/>
                  <a:gd name="T39" fmla="*/ 878340009 h 227"/>
                  <a:gd name="T40" fmla="*/ 722693214 w 216"/>
                  <a:gd name="T41" fmla="*/ 966862157 h 227"/>
                  <a:gd name="T42" fmla="*/ 656537371 w 216"/>
                  <a:gd name="T43" fmla="*/ 1030282353 h 227"/>
                  <a:gd name="T44" fmla="*/ 586522487 w 216"/>
                  <a:gd name="T45" fmla="*/ 1085713236 h 227"/>
                  <a:gd name="T46" fmla="*/ 504656372 w 216"/>
                  <a:gd name="T47" fmla="*/ 1120708701 h 227"/>
                  <a:gd name="T48" fmla="*/ 422873988 w 216"/>
                  <a:gd name="T49" fmla="*/ 1126754277 h 227"/>
                  <a:gd name="T50" fmla="*/ 336070776 w 216"/>
                  <a:gd name="T51" fmla="*/ 1120708701 h 227"/>
                  <a:gd name="T52" fmla="*/ 258010951 w 216"/>
                  <a:gd name="T53" fmla="*/ 1085713236 h 227"/>
                  <a:gd name="T54" fmla="*/ 187663513 w 216"/>
                  <a:gd name="T55" fmla="*/ 1030282353 h 227"/>
                  <a:gd name="T56" fmla="*/ 125236776 w 216"/>
                  <a:gd name="T57" fmla="*/ 966862157 h 227"/>
                  <a:gd name="T58" fmla="*/ 73721376 w 216"/>
                  <a:gd name="T59" fmla="*/ 878340009 h 227"/>
                  <a:gd name="T60" fmla="*/ 35783859 w 216"/>
                  <a:gd name="T61" fmla="*/ 783597938 h 227"/>
                  <a:gd name="T62" fmla="*/ 7145711 w 216"/>
                  <a:gd name="T63" fmla="*/ 678945984 h 227"/>
                  <a:gd name="T64" fmla="*/ 0 w 216"/>
                  <a:gd name="T65" fmla="*/ 567048165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9" y="71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1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8" y="21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60"/>
                    </a:lnTo>
                    <a:lnTo>
                      <a:pt x="208" y="71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4" y="168"/>
                    </a:lnTo>
                    <a:lnTo>
                      <a:pt x="198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8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6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6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8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9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Rectangle 114"/>
              <p:cNvSpPr>
                <a:spLocks noChangeArrowheads="1"/>
              </p:cNvSpPr>
              <p:nvPr/>
            </p:nvSpPr>
            <p:spPr bwMode="auto">
              <a:xfrm>
                <a:off x="2373" y="2422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C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13" name="未知"/>
              <p:cNvSpPr>
                <a:spLocks/>
              </p:cNvSpPr>
              <p:nvPr/>
            </p:nvSpPr>
            <p:spPr bwMode="auto">
              <a:xfrm>
                <a:off x="3103" y="1187"/>
                <a:ext cx="442" cy="473"/>
              </a:xfrm>
              <a:custGeom>
                <a:avLst/>
                <a:gdLst>
                  <a:gd name="T0" fmla="*/ 3132436 w 216"/>
                  <a:gd name="T1" fmla="*/ 511604828 h 227"/>
                  <a:gd name="T2" fmla="*/ 16248397 w 216"/>
                  <a:gd name="T3" fmla="*/ 397531516 h 227"/>
                  <a:gd name="T4" fmla="*/ 44718601 w 216"/>
                  <a:gd name="T5" fmla="*/ 292373915 h 227"/>
                  <a:gd name="T6" fmla="*/ 84284591 w 216"/>
                  <a:gd name="T7" fmla="*/ 208840277 h 227"/>
                  <a:gd name="T8" fmla="*/ 133056879 w 216"/>
                  <a:gd name="T9" fmla="*/ 128913718 h 227"/>
                  <a:gd name="T10" fmla="*/ 190341245 w 216"/>
                  <a:gd name="T11" fmla="*/ 64198271 h 227"/>
                  <a:gd name="T12" fmla="*/ 253391593 w 216"/>
                  <a:gd name="T13" fmla="*/ 24232380 h 227"/>
                  <a:gd name="T14" fmla="*/ 328077895 w 216"/>
                  <a:gd name="T15" fmla="*/ 4426547 h 227"/>
                  <a:gd name="T16" fmla="*/ 404053641 w 216"/>
                  <a:gd name="T17" fmla="*/ 4426547 h 227"/>
                  <a:gd name="T18" fmla="*/ 473614015 w 216"/>
                  <a:gd name="T19" fmla="*/ 24232380 h 227"/>
                  <a:gd name="T20" fmla="*/ 538647947 w 216"/>
                  <a:gd name="T21" fmla="*/ 64198271 h 227"/>
                  <a:gd name="T22" fmla="*/ 599974025 w 216"/>
                  <a:gd name="T23" fmla="*/ 128913718 h 227"/>
                  <a:gd name="T24" fmla="*/ 647868110 w 216"/>
                  <a:gd name="T25" fmla="*/ 208840277 h 227"/>
                  <a:gd name="T26" fmla="*/ 690592437 w 216"/>
                  <a:gd name="T27" fmla="*/ 292373915 h 227"/>
                  <a:gd name="T28" fmla="*/ 719059846 w 216"/>
                  <a:gd name="T29" fmla="*/ 397531516 h 227"/>
                  <a:gd name="T30" fmla="*/ 732218540 w 216"/>
                  <a:gd name="T31" fmla="*/ 511604828 h 227"/>
                  <a:gd name="T32" fmla="*/ 732218540 w 216"/>
                  <a:gd name="T33" fmla="*/ 559718551 h 227"/>
                  <a:gd name="T34" fmla="*/ 725469299 w 216"/>
                  <a:gd name="T35" fmla="*/ 673906452 h 227"/>
                  <a:gd name="T36" fmla="*/ 706123720 w 216"/>
                  <a:gd name="T37" fmla="*/ 783597938 h 227"/>
                  <a:gd name="T38" fmla="*/ 671344109 w 216"/>
                  <a:gd name="T39" fmla="*/ 878340009 h 227"/>
                  <a:gd name="T40" fmla="*/ 628521798 w 216"/>
                  <a:gd name="T41" fmla="*/ 961786140 h 227"/>
                  <a:gd name="T42" fmla="*/ 570381366 w 216"/>
                  <a:gd name="T43" fmla="*/ 1030282353 h 227"/>
                  <a:gd name="T44" fmla="*/ 508488705 w 216"/>
                  <a:gd name="T45" fmla="*/ 1085713236 h 227"/>
                  <a:gd name="T46" fmla="*/ 437297754 w 216"/>
                  <a:gd name="T47" fmla="*/ 1116282219 h 227"/>
                  <a:gd name="T48" fmla="*/ 366134183 w 216"/>
                  <a:gd name="T49" fmla="*/ 1126754277 h 227"/>
                  <a:gd name="T50" fmla="*/ 291664425 w 216"/>
                  <a:gd name="T51" fmla="*/ 1116282219 h 227"/>
                  <a:gd name="T52" fmla="*/ 223644091 w 216"/>
                  <a:gd name="T53" fmla="*/ 1085713236 h 227"/>
                  <a:gd name="T54" fmla="*/ 162676700 w 216"/>
                  <a:gd name="T55" fmla="*/ 1030282353 h 227"/>
                  <a:gd name="T56" fmla="*/ 107753531 w 216"/>
                  <a:gd name="T57" fmla="*/ 961786140 h 227"/>
                  <a:gd name="T58" fmla="*/ 65023271 w 216"/>
                  <a:gd name="T59" fmla="*/ 878340009 h 227"/>
                  <a:gd name="T60" fmla="*/ 30159397 w 216"/>
                  <a:gd name="T61" fmla="*/ 783597938 h 227"/>
                  <a:gd name="T62" fmla="*/ 6409892 w 216"/>
                  <a:gd name="T63" fmla="*/ 673906452 h 227"/>
                  <a:gd name="T64" fmla="*/ 0 w 216"/>
                  <a:gd name="T65" fmla="*/ 559718551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59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7"/>
                    </a:lnTo>
                    <a:lnTo>
                      <a:pt x="198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未知"/>
              <p:cNvSpPr>
                <a:spLocks/>
              </p:cNvSpPr>
              <p:nvPr/>
            </p:nvSpPr>
            <p:spPr bwMode="auto">
              <a:xfrm>
                <a:off x="3103" y="1187"/>
                <a:ext cx="442" cy="473"/>
              </a:xfrm>
              <a:custGeom>
                <a:avLst/>
                <a:gdLst>
                  <a:gd name="T0" fmla="*/ 3132436 w 216"/>
                  <a:gd name="T1" fmla="*/ 511604828 h 227"/>
                  <a:gd name="T2" fmla="*/ 16248397 w 216"/>
                  <a:gd name="T3" fmla="*/ 397531516 h 227"/>
                  <a:gd name="T4" fmla="*/ 44718601 w 216"/>
                  <a:gd name="T5" fmla="*/ 292373915 h 227"/>
                  <a:gd name="T6" fmla="*/ 84284591 w 216"/>
                  <a:gd name="T7" fmla="*/ 208840277 h 227"/>
                  <a:gd name="T8" fmla="*/ 133056879 w 216"/>
                  <a:gd name="T9" fmla="*/ 128913718 h 227"/>
                  <a:gd name="T10" fmla="*/ 190341245 w 216"/>
                  <a:gd name="T11" fmla="*/ 64198271 h 227"/>
                  <a:gd name="T12" fmla="*/ 253391593 w 216"/>
                  <a:gd name="T13" fmla="*/ 24232380 h 227"/>
                  <a:gd name="T14" fmla="*/ 328077895 w 216"/>
                  <a:gd name="T15" fmla="*/ 4426547 h 227"/>
                  <a:gd name="T16" fmla="*/ 404053641 w 216"/>
                  <a:gd name="T17" fmla="*/ 4426547 h 227"/>
                  <a:gd name="T18" fmla="*/ 473614015 w 216"/>
                  <a:gd name="T19" fmla="*/ 24232380 h 227"/>
                  <a:gd name="T20" fmla="*/ 538647947 w 216"/>
                  <a:gd name="T21" fmla="*/ 64198271 h 227"/>
                  <a:gd name="T22" fmla="*/ 599974025 w 216"/>
                  <a:gd name="T23" fmla="*/ 128913718 h 227"/>
                  <a:gd name="T24" fmla="*/ 647868110 w 216"/>
                  <a:gd name="T25" fmla="*/ 208840277 h 227"/>
                  <a:gd name="T26" fmla="*/ 690592437 w 216"/>
                  <a:gd name="T27" fmla="*/ 292373915 h 227"/>
                  <a:gd name="T28" fmla="*/ 719059846 w 216"/>
                  <a:gd name="T29" fmla="*/ 397531516 h 227"/>
                  <a:gd name="T30" fmla="*/ 732218540 w 216"/>
                  <a:gd name="T31" fmla="*/ 511604828 h 227"/>
                  <a:gd name="T32" fmla="*/ 732218540 w 216"/>
                  <a:gd name="T33" fmla="*/ 559718551 h 227"/>
                  <a:gd name="T34" fmla="*/ 725469299 w 216"/>
                  <a:gd name="T35" fmla="*/ 673906452 h 227"/>
                  <a:gd name="T36" fmla="*/ 706123720 w 216"/>
                  <a:gd name="T37" fmla="*/ 783597938 h 227"/>
                  <a:gd name="T38" fmla="*/ 671344109 w 216"/>
                  <a:gd name="T39" fmla="*/ 878340009 h 227"/>
                  <a:gd name="T40" fmla="*/ 628521798 w 216"/>
                  <a:gd name="T41" fmla="*/ 961786140 h 227"/>
                  <a:gd name="T42" fmla="*/ 570381366 w 216"/>
                  <a:gd name="T43" fmla="*/ 1030282353 h 227"/>
                  <a:gd name="T44" fmla="*/ 508488705 w 216"/>
                  <a:gd name="T45" fmla="*/ 1085713236 h 227"/>
                  <a:gd name="T46" fmla="*/ 437297754 w 216"/>
                  <a:gd name="T47" fmla="*/ 1116282219 h 227"/>
                  <a:gd name="T48" fmla="*/ 366134183 w 216"/>
                  <a:gd name="T49" fmla="*/ 1126754277 h 227"/>
                  <a:gd name="T50" fmla="*/ 291664425 w 216"/>
                  <a:gd name="T51" fmla="*/ 1116282219 h 227"/>
                  <a:gd name="T52" fmla="*/ 223644091 w 216"/>
                  <a:gd name="T53" fmla="*/ 1085713236 h 227"/>
                  <a:gd name="T54" fmla="*/ 162676700 w 216"/>
                  <a:gd name="T55" fmla="*/ 1030282353 h 227"/>
                  <a:gd name="T56" fmla="*/ 107753531 w 216"/>
                  <a:gd name="T57" fmla="*/ 961786140 h 227"/>
                  <a:gd name="T58" fmla="*/ 65023271 w 216"/>
                  <a:gd name="T59" fmla="*/ 878340009 h 227"/>
                  <a:gd name="T60" fmla="*/ 30159397 w 216"/>
                  <a:gd name="T61" fmla="*/ 783597938 h 227"/>
                  <a:gd name="T62" fmla="*/ 6409892 w 216"/>
                  <a:gd name="T63" fmla="*/ 673906452 h 227"/>
                  <a:gd name="T64" fmla="*/ 0 w 216"/>
                  <a:gd name="T65" fmla="*/ 559718551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9" y="70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8" y="20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8" y="20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8" y="50"/>
                    </a:lnTo>
                    <a:lnTo>
                      <a:pt x="204" y="59"/>
                    </a:lnTo>
                    <a:lnTo>
                      <a:pt x="208" y="70"/>
                    </a:lnTo>
                    <a:lnTo>
                      <a:pt x="212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4" y="167"/>
                    </a:lnTo>
                    <a:lnTo>
                      <a:pt x="198" y="177"/>
                    </a:lnTo>
                    <a:lnTo>
                      <a:pt x="191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8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9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5" name="Rectangle 117"/>
              <p:cNvSpPr>
                <a:spLocks noChangeArrowheads="1"/>
              </p:cNvSpPr>
              <p:nvPr/>
            </p:nvSpPr>
            <p:spPr bwMode="auto">
              <a:xfrm>
                <a:off x="3258" y="1282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A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16" name="未知"/>
              <p:cNvSpPr>
                <a:spLocks/>
              </p:cNvSpPr>
              <p:nvPr/>
            </p:nvSpPr>
            <p:spPr bwMode="auto">
              <a:xfrm>
                <a:off x="443" y="220"/>
                <a:ext cx="260" cy="175"/>
              </a:xfrm>
              <a:custGeom>
                <a:avLst/>
                <a:gdLst>
                  <a:gd name="T0" fmla="*/ 434492828 w 127"/>
                  <a:gd name="T1" fmla="*/ 527471135 h 83"/>
                  <a:gd name="T2" fmla="*/ 0 w 127"/>
                  <a:gd name="T3" fmla="*/ 268626438 h 83"/>
                  <a:gd name="T4" fmla="*/ 434492828 w 127"/>
                  <a:gd name="T5" fmla="*/ 0 h 83"/>
                  <a:gd name="T6" fmla="*/ 434492828 w 127"/>
                  <a:gd name="T7" fmla="*/ 527471135 h 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3"/>
                  <a:gd name="T14" fmla="*/ 127 w 127"/>
                  <a:gd name="T15" fmla="*/ 83 h 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3">
                    <a:moveTo>
                      <a:pt x="127" y="83"/>
                    </a:moveTo>
                    <a:lnTo>
                      <a:pt x="0" y="42"/>
                    </a:lnTo>
                    <a:lnTo>
                      <a:pt x="127" y="0"/>
                    </a:lnTo>
                    <a:lnTo>
                      <a:pt x="127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7" name="Line 120"/>
              <p:cNvSpPr>
                <a:spLocks noChangeShapeType="1"/>
              </p:cNvSpPr>
              <p:nvPr/>
            </p:nvSpPr>
            <p:spPr bwMode="auto">
              <a:xfrm flipV="1">
                <a:off x="370" y="1802"/>
                <a:ext cx="463" cy="58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未知"/>
              <p:cNvSpPr>
                <a:spLocks/>
              </p:cNvSpPr>
              <p:nvPr/>
            </p:nvSpPr>
            <p:spPr bwMode="auto">
              <a:xfrm>
                <a:off x="750" y="1617"/>
                <a:ext cx="230" cy="263"/>
              </a:xfrm>
              <a:custGeom>
                <a:avLst/>
                <a:gdLst>
                  <a:gd name="T0" fmla="*/ 0 w 112"/>
                  <a:gd name="T1" fmla="*/ 369317894 h 126"/>
                  <a:gd name="T2" fmla="*/ 408854017 w 112"/>
                  <a:gd name="T3" fmla="*/ 0 h 126"/>
                  <a:gd name="T4" fmla="*/ 236696596 w 112"/>
                  <a:gd name="T5" fmla="*/ 648230899 h 126"/>
                  <a:gd name="T6" fmla="*/ 0 w 112"/>
                  <a:gd name="T7" fmla="*/ 369317894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6"/>
                  <a:gd name="T14" fmla="*/ 112 w 112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6">
                    <a:moveTo>
                      <a:pt x="0" y="72"/>
                    </a:moveTo>
                    <a:lnTo>
                      <a:pt x="112" y="0"/>
                    </a:lnTo>
                    <a:lnTo>
                      <a:pt x="65" y="12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9" name="Line 122"/>
              <p:cNvSpPr>
                <a:spLocks noChangeShapeType="1"/>
              </p:cNvSpPr>
              <p:nvPr/>
            </p:nvSpPr>
            <p:spPr bwMode="auto">
              <a:xfrm flipH="1">
                <a:off x="680" y="2560"/>
                <a:ext cx="1535" cy="2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未知"/>
              <p:cNvSpPr>
                <a:spLocks/>
              </p:cNvSpPr>
              <p:nvPr/>
            </p:nvSpPr>
            <p:spPr bwMode="auto">
              <a:xfrm>
                <a:off x="443" y="2470"/>
                <a:ext cx="260" cy="175"/>
              </a:xfrm>
              <a:custGeom>
                <a:avLst/>
                <a:gdLst>
                  <a:gd name="T0" fmla="*/ 434492828 w 127"/>
                  <a:gd name="T1" fmla="*/ 415350985 h 84"/>
                  <a:gd name="T2" fmla="*/ 0 w 127"/>
                  <a:gd name="T3" fmla="*/ 208294135 h 84"/>
                  <a:gd name="T4" fmla="*/ 434492828 w 127"/>
                  <a:gd name="T5" fmla="*/ 0 h 84"/>
                  <a:gd name="T6" fmla="*/ 434492828 w 127"/>
                  <a:gd name="T7" fmla="*/ 415350985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4"/>
                  <a:gd name="T14" fmla="*/ 127 w 127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4">
                    <a:moveTo>
                      <a:pt x="127" y="84"/>
                    </a:moveTo>
                    <a:lnTo>
                      <a:pt x="0" y="42"/>
                    </a:lnTo>
                    <a:lnTo>
                      <a:pt x="127" y="0"/>
                    </a:lnTo>
                    <a:lnTo>
                      <a:pt x="127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1" name="Line 124"/>
              <p:cNvSpPr>
                <a:spLocks noChangeShapeType="1"/>
              </p:cNvSpPr>
              <p:nvPr/>
            </p:nvSpPr>
            <p:spPr bwMode="auto">
              <a:xfrm flipH="1">
                <a:off x="2728" y="1617"/>
                <a:ext cx="465" cy="57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未知"/>
              <p:cNvSpPr>
                <a:spLocks/>
              </p:cNvSpPr>
              <p:nvPr/>
            </p:nvSpPr>
            <p:spPr bwMode="auto">
              <a:xfrm>
                <a:off x="2578" y="2115"/>
                <a:ext cx="230" cy="262"/>
              </a:xfrm>
              <a:custGeom>
                <a:avLst/>
                <a:gdLst>
                  <a:gd name="T0" fmla="*/ 408854017 w 112"/>
                  <a:gd name="T1" fmla="*/ 358325849 h 124"/>
                  <a:gd name="T2" fmla="*/ 0 w 112"/>
                  <a:gd name="T3" fmla="*/ 824759169 h 124"/>
                  <a:gd name="T4" fmla="*/ 172549918 w 112"/>
                  <a:gd name="T5" fmla="*/ 0 h 124"/>
                  <a:gd name="T6" fmla="*/ 408854017 w 112"/>
                  <a:gd name="T7" fmla="*/ 358325849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4"/>
                  <a:gd name="T14" fmla="*/ 112 w 112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4">
                    <a:moveTo>
                      <a:pt x="112" y="54"/>
                    </a:moveTo>
                    <a:lnTo>
                      <a:pt x="0" y="124"/>
                    </a:lnTo>
                    <a:lnTo>
                      <a:pt x="47" y="0"/>
                    </a:lnTo>
                    <a:lnTo>
                      <a:pt x="112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3" name="Rectangle 126"/>
              <p:cNvSpPr>
                <a:spLocks noChangeArrowheads="1"/>
              </p:cNvSpPr>
              <p:nvPr/>
            </p:nvSpPr>
            <p:spPr bwMode="auto">
              <a:xfrm>
                <a:off x="1390" y="0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8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24" name="Rectangle 127"/>
              <p:cNvSpPr>
                <a:spLocks noChangeArrowheads="1"/>
              </p:cNvSpPr>
              <p:nvPr/>
            </p:nvSpPr>
            <p:spPr bwMode="auto">
              <a:xfrm>
                <a:off x="3003" y="1960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25" name="Rectangle 128"/>
              <p:cNvSpPr>
                <a:spLocks noChangeArrowheads="1"/>
              </p:cNvSpPr>
              <p:nvPr/>
            </p:nvSpPr>
            <p:spPr bwMode="auto">
              <a:xfrm>
                <a:off x="665" y="2022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10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26" name="Rectangle 129"/>
              <p:cNvSpPr>
                <a:spLocks noChangeArrowheads="1"/>
              </p:cNvSpPr>
              <p:nvPr/>
            </p:nvSpPr>
            <p:spPr bwMode="auto">
              <a:xfrm>
                <a:off x="1453" y="256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7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27" name="Line 130"/>
              <p:cNvSpPr>
                <a:spLocks noChangeShapeType="1"/>
              </p:cNvSpPr>
              <p:nvPr/>
            </p:nvSpPr>
            <p:spPr bwMode="auto">
              <a:xfrm flipV="1">
                <a:off x="2438" y="787"/>
                <a:ext cx="5" cy="153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未知"/>
              <p:cNvSpPr>
                <a:spLocks/>
              </p:cNvSpPr>
              <p:nvPr/>
            </p:nvSpPr>
            <p:spPr bwMode="auto">
              <a:xfrm>
                <a:off x="2350" y="545"/>
                <a:ext cx="173" cy="262"/>
              </a:xfrm>
              <a:custGeom>
                <a:avLst/>
                <a:gdLst>
                  <a:gd name="T0" fmla="*/ 0 w 84"/>
                  <a:gd name="T1" fmla="*/ 511151194 h 127"/>
                  <a:gd name="T2" fmla="*/ 162290326 w 84"/>
                  <a:gd name="T3" fmla="*/ 0 h 127"/>
                  <a:gd name="T4" fmla="*/ 325842559 w 84"/>
                  <a:gd name="T5" fmla="*/ 511151194 h 127"/>
                  <a:gd name="T6" fmla="*/ 0 w 84"/>
                  <a:gd name="T7" fmla="*/ 511151194 h 1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27"/>
                  <a:gd name="T14" fmla="*/ 84 w 84"/>
                  <a:gd name="T15" fmla="*/ 127 h 1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27">
                    <a:moveTo>
                      <a:pt x="0" y="127"/>
                    </a:moveTo>
                    <a:lnTo>
                      <a:pt x="42" y="0"/>
                    </a:lnTo>
                    <a:lnTo>
                      <a:pt x="84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9" name="Rectangle 132"/>
              <p:cNvSpPr>
                <a:spLocks noChangeArrowheads="1"/>
              </p:cNvSpPr>
              <p:nvPr/>
            </p:nvSpPr>
            <p:spPr bwMode="auto">
              <a:xfrm>
                <a:off x="2125" y="900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6430" name="Rectangle 133"/>
              <p:cNvSpPr>
                <a:spLocks noChangeArrowheads="1"/>
              </p:cNvSpPr>
              <p:nvPr/>
            </p:nvSpPr>
            <p:spPr bwMode="auto">
              <a:xfrm>
                <a:off x="-40" y="3642"/>
                <a:ext cx="3640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800" b="0" i="0" dirty="0">
                    <a:solidFill>
                      <a:srgbClr val="080808"/>
                    </a:solidFill>
                    <a:latin typeface="宋体" pitchFamily="2" charset="-122"/>
                    <a:ea typeface="楷体_GB2312" pitchFamily="1" charset="-122"/>
                  </a:rPr>
                  <a:t>（</a:t>
                </a:r>
                <a:r>
                  <a:rPr lang="en-US" altLang="zh-CN" sz="1800" b="0" i="0" dirty="0">
                    <a:solidFill>
                      <a:srgbClr val="080808"/>
                    </a:solidFill>
                    <a:latin typeface="宋体" pitchFamily="2" charset="-122"/>
                    <a:ea typeface="楷体_GB2312" pitchFamily="1" charset="-122"/>
                  </a:rPr>
                  <a:t>5</a:t>
                </a:r>
                <a:r>
                  <a:rPr lang="zh-CN" altLang="en-US" sz="1800" b="0" i="0" dirty="0">
                    <a:solidFill>
                      <a:srgbClr val="080808"/>
                    </a:solidFill>
                    <a:latin typeface="宋体" pitchFamily="2" charset="-122"/>
                    <a:ea typeface="楷体_GB2312" pitchFamily="1" charset="-122"/>
                  </a:rPr>
                  <a:t>）选</a:t>
                </a:r>
                <a:r>
                  <a:rPr lang="en-US" altLang="zh-CN" sz="1800" b="0" i="0" dirty="0">
                    <a:solidFill>
                      <a:srgbClr val="080808"/>
                    </a:solidFill>
                    <a:latin typeface="宋体" pitchFamily="2" charset="-122"/>
                    <a:ea typeface="楷体_GB2312" pitchFamily="1" charset="-122"/>
                  </a:rPr>
                  <a:t>D</a:t>
                </a:r>
                <a:r>
                  <a:rPr lang="zh-CN" altLang="en-US" sz="1800" b="0" i="0" dirty="0">
                    <a:solidFill>
                      <a:srgbClr val="080808"/>
                    </a:solidFill>
                    <a:latin typeface="宋体" pitchFamily="2" charset="-122"/>
                    <a:ea typeface="楷体_GB2312" pitchFamily="1" charset="-122"/>
                  </a:rPr>
                  <a:t>点，更新路径</a:t>
                </a:r>
                <a:endParaRPr lang="en-US" altLang="zh-CN" sz="1800" b="0" i="0" dirty="0">
                  <a:solidFill>
                    <a:srgbClr val="080808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</p:grpSp>
        <p:grpSp>
          <p:nvGrpSpPr>
            <p:cNvPr id="4" name="组合 253"/>
            <p:cNvGrpSpPr>
              <a:grpSpLocks/>
            </p:cNvGrpSpPr>
            <p:nvPr/>
          </p:nvGrpSpPr>
          <p:grpSpPr bwMode="auto">
            <a:xfrm>
              <a:off x="6429388" y="2906909"/>
              <a:ext cx="2643206" cy="2308041"/>
              <a:chOff x="6429388" y="2906909"/>
              <a:chExt cx="2643206" cy="2308041"/>
            </a:xfrm>
          </p:grpSpPr>
          <p:sp>
            <p:nvSpPr>
              <p:cNvPr id="16393" name="TextBox 49"/>
              <p:cNvSpPr txBox="1">
                <a:spLocks noChangeArrowheads="1"/>
              </p:cNvSpPr>
              <p:nvPr/>
            </p:nvSpPr>
            <p:spPr bwMode="auto">
              <a:xfrm>
                <a:off x="8001024" y="490717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5,A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94" name="TextBox 76"/>
              <p:cNvSpPr txBox="1">
                <a:spLocks noChangeArrowheads="1"/>
              </p:cNvSpPr>
              <p:nvPr/>
            </p:nvSpPr>
            <p:spPr bwMode="auto">
              <a:xfrm>
                <a:off x="6572264" y="490717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12,C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95" name="TextBox 77"/>
              <p:cNvSpPr txBox="1">
                <a:spLocks noChangeArrowheads="1"/>
              </p:cNvSpPr>
              <p:nvPr/>
            </p:nvSpPr>
            <p:spPr bwMode="auto">
              <a:xfrm>
                <a:off x="8358214" y="3000372"/>
                <a:ext cx="714380" cy="3077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20,C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396" name="TextBox 78"/>
              <p:cNvSpPr txBox="1">
                <a:spLocks noChangeArrowheads="1"/>
              </p:cNvSpPr>
              <p:nvPr/>
            </p:nvSpPr>
            <p:spPr bwMode="auto">
              <a:xfrm>
                <a:off x="6429388" y="2906909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28,B</a:t>
                </a:r>
                <a:endParaRPr lang="zh-CN" altLang="en-US" sz="1400" i="0" dirty="0"/>
              </a:p>
            </p:txBody>
          </p:sp>
          <p:sp>
            <p:nvSpPr>
              <p:cNvPr id="16397" name="TextBox 79"/>
              <p:cNvSpPr txBox="1">
                <a:spLocks noChangeArrowheads="1"/>
              </p:cNvSpPr>
              <p:nvPr/>
            </p:nvSpPr>
            <p:spPr bwMode="auto">
              <a:xfrm>
                <a:off x="7143768" y="3571876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22,F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6390" name="未知"/>
          <p:cNvSpPr>
            <a:spLocks noEditPoints="1"/>
          </p:cNvSpPr>
          <p:nvPr/>
        </p:nvSpPr>
        <p:spPr bwMode="auto">
          <a:xfrm>
            <a:off x="5873750" y="2182813"/>
            <a:ext cx="946150" cy="3175"/>
          </a:xfrm>
          <a:custGeom>
            <a:avLst/>
            <a:gdLst>
              <a:gd name="T0" fmla="*/ 2147483646 w 729"/>
              <a:gd name="T1" fmla="*/ 0 h 4"/>
              <a:gd name="T2" fmla="*/ 2147483646 w 729"/>
              <a:gd name="T3" fmla="*/ 2147483646 h 4"/>
              <a:gd name="T4" fmla="*/ 2147483646 w 729"/>
              <a:gd name="T5" fmla="*/ 2147483646 h 4"/>
              <a:gd name="T6" fmla="*/ 2147483646 w 729"/>
              <a:gd name="T7" fmla="*/ 0 h 4"/>
              <a:gd name="T8" fmla="*/ 2147483646 w 729"/>
              <a:gd name="T9" fmla="*/ 2147483646 h 4"/>
              <a:gd name="T10" fmla="*/ 2147483646 w 729"/>
              <a:gd name="T11" fmla="*/ 0 h 4"/>
              <a:gd name="T12" fmla="*/ 2147483646 w 729"/>
              <a:gd name="T13" fmla="*/ 2147483646 h 4"/>
              <a:gd name="T14" fmla="*/ 2147483646 w 729"/>
              <a:gd name="T15" fmla="*/ 2147483646 h 4"/>
              <a:gd name="T16" fmla="*/ 2147483646 w 729"/>
              <a:gd name="T17" fmla="*/ 2147483646 h 4"/>
              <a:gd name="T18" fmla="*/ 2147483646 w 729"/>
              <a:gd name="T19" fmla="*/ 2147483646 h 4"/>
              <a:gd name="T20" fmla="*/ 2147483646 w 729"/>
              <a:gd name="T21" fmla="*/ 0 h 4"/>
              <a:gd name="T22" fmla="*/ 2147483646 w 729"/>
              <a:gd name="T23" fmla="*/ 2147483646 h 4"/>
              <a:gd name="T24" fmla="*/ 2147483646 w 729"/>
              <a:gd name="T25" fmla="*/ 0 h 4"/>
              <a:gd name="T26" fmla="*/ 2147483646 w 729"/>
              <a:gd name="T27" fmla="*/ 2147483646 h 4"/>
              <a:gd name="T28" fmla="*/ 2147483646 w 729"/>
              <a:gd name="T29" fmla="*/ 2147483646 h 4"/>
              <a:gd name="T30" fmla="*/ 2147483646 w 729"/>
              <a:gd name="T31" fmla="*/ 0 h 4"/>
              <a:gd name="T32" fmla="*/ 2147483646 w 729"/>
              <a:gd name="T33" fmla="*/ 2147483646 h 4"/>
              <a:gd name="T34" fmla="*/ 2147483646 w 729"/>
              <a:gd name="T35" fmla="*/ 0 h 4"/>
              <a:gd name="T36" fmla="*/ 2147483646 w 729"/>
              <a:gd name="T37" fmla="*/ 2147483646 h 4"/>
              <a:gd name="T38" fmla="*/ 2147483646 w 729"/>
              <a:gd name="T39" fmla="*/ 2147483646 h 4"/>
              <a:gd name="T40" fmla="*/ 2147483646 w 729"/>
              <a:gd name="T41" fmla="*/ 2147483646 h 4"/>
              <a:gd name="T42" fmla="*/ 2147483646 w 729"/>
              <a:gd name="T43" fmla="*/ 2147483646 h 4"/>
              <a:gd name="T44" fmla="*/ 2147483646 w 729"/>
              <a:gd name="T45" fmla="*/ 0 h 4"/>
              <a:gd name="T46" fmla="*/ 2147483646 w 729"/>
              <a:gd name="T47" fmla="*/ 2147483646 h 4"/>
              <a:gd name="T48" fmla="*/ 2147483646 w 729"/>
              <a:gd name="T49" fmla="*/ 0 h 4"/>
              <a:gd name="T50" fmla="*/ 2147483646 w 729"/>
              <a:gd name="T51" fmla="*/ 2147483646 h 4"/>
              <a:gd name="T52" fmla="*/ 2147483646 w 729"/>
              <a:gd name="T53" fmla="*/ 2147483646 h 4"/>
              <a:gd name="T54" fmla="*/ 2147483646 w 729"/>
              <a:gd name="T55" fmla="*/ 0 h 4"/>
              <a:gd name="T56" fmla="*/ 2147483646 w 729"/>
              <a:gd name="T57" fmla="*/ 2147483646 h 4"/>
              <a:gd name="T58" fmla="*/ 2147483646 w 729"/>
              <a:gd name="T59" fmla="*/ 0 h 4"/>
              <a:gd name="T60" fmla="*/ 2147483646 w 729"/>
              <a:gd name="T61" fmla="*/ 2147483646 h 4"/>
              <a:gd name="T62" fmla="*/ 2147483646 w 729"/>
              <a:gd name="T63" fmla="*/ 2147483646 h 4"/>
              <a:gd name="T64" fmla="*/ 2147483646 w 729"/>
              <a:gd name="T65" fmla="*/ 2147483646 h 4"/>
              <a:gd name="T66" fmla="*/ 2147483646 w 729"/>
              <a:gd name="T67" fmla="*/ 2147483646 h 4"/>
              <a:gd name="T68" fmla="*/ 2147483646 w 729"/>
              <a:gd name="T69" fmla="*/ 0 h 4"/>
              <a:gd name="T70" fmla="*/ 2147483646 w 729"/>
              <a:gd name="T71" fmla="*/ 2147483646 h 4"/>
              <a:gd name="T72" fmla="*/ 2147483646 w 729"/>
              <a:gd name="T73" fmla="*/ 0 h 4"/>
              <a:gd name="T74" fmla="*/ 2147483646 w 729"/>
              <a:gd name="T75" fmla="*/ 2147483646 h 4"/>
              <a:gd name="T76" fmla="*/ 2147483646 w 729"/>
              <a:gd name="T77" fmla="*/ 2147483646 h 4"/>
              <a:gd name="T78" fmla="*/ 2147483646 w 729"/>
              <a:gd name="T79" fmla="*/ 0 h 4"/>
              <a:gd name="T80" fmla="*/ 2147483646 w 729"/>
              <a:gd name="T81" fmla="*/ 2147483646 h 4"/>
              <a:gd name="T82" fmla="*/ 2147483646 w 729"/>
              <a:gd name="T83" fmla="*/ 0 h 4"/>
              <a:gd name="T84" fmla="*/ 2147483646 w 729"/>
              <a:gd name="T85" fmla="*/ 2147483646 h 4"/>
              <a:gd name="T86" fmla="*/ 2147483646 w 729"/>
              <a:gd name="T87" fmla="*/ 2147483646 h 4"/>
              <a:gd name="T88" fmla="*/ 2147483646 w 729"/>
              <a:gd name="T89" fmla="*/ 2147483646 h 4"/>
              <a:gd name="T90" fmla="*/ 2147483646 w 729"/>
              <a:gd name="T91" fmla="*/ 2147483646 h 4"/>
              <a:gd name="T92" fmla="*/ 2147483646 w 729"/>
              <a:gd name="T93" fmla="*/ 0 h 4"/>
              <a:gd name="T94" fmla="*/ 2147483646 w 729"/>
              <a:gd name="T95" fmla="*/ 2147483646 h 4"/>
              <a:gd name="T96" fmla="*/ 2147483646 w 729"/>
              <a:gd name="T97" fmla="*/ 0 h 4"/>
              <a:gd name="T98" fmla="*/ 2147483646 w 729"/>
              <a:gd name="T99" fmla="*/ 2147483646 h 4"/>
              <a:gd name="T100" fmla="*/ 2147483646 w 729"/>
              <a:gd name="T101" fmla="*/ 2147483646 h 4"/>
              <a:gd name="T102" fmla="*/ 2147483646 w 729"/>
              <a:gd name="T103" fmla="*/ 0 h 4"/>
              <a:gd name="T104" fmla="*/ 2147483646 w 729"/>
              <a:gd name="T105" fmla="*/ 2147483646 h 4"/>
              <a:gd name="T106" fmla="*/ 2147483646 w 729"/>
              <a:gd name="T107" fmla="*/ 0 h 4"/>
              <a:gd name="T108" fmla="*/ 2147483646 w 729"/>
              <a:gd name="T109" fmla="*/ 2147483646 h 4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w 729"/>
              <a:gd name="T166" fmla="*/ 0 h 4"/>
              <a:gd name="T167" fmla="*/ 729 w 729"/>
              <a:gd name="T168" fmla="*/ 4 h 4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T165" t="T166" r="T167" b="T168"/>
            <a:pathLst>
              <a:path w="729" h="4">
                <a:moveTo>
                  <a:pt x="726" y="4"/>
                </a:moveTo>
                <a:lnTo>
                  <a:pt x="726" y="4"/>
                </a:lnTo>
                <a:lnTo>
                  <a:pt x="725" y="3"/>
                </a:lnTo>
                <a:lnTo>
                  <a:pt x="725" y="2"/>
                </a:lnTo>
                <a:lnTo>
                  <a:pt x="725" y="0"/>
                </a:lnTo>
                <a:lnTo>
                  <a:pt x="726" y="0"/>
                </a:lnTo>
                <a:lnTo>
                  <a:pt x="728" y="0"/>
                </a:lnTo>
                <a:lnTo>
                  <a:pt x="729" y="2"/>
                </a:lnTo>
                <a:lnTo>
                  <a:pt x="728" y="3"/>
                </a:lnTo>
                <a:lnTo>
                  <a:pt x="726" y="4"/>
                </a:lnTo>
                <a:close/>
                <a:moveTo>
                  <a:pt x="694" y="4"/>
                </a:moveTo>
                <a:lnTo>
                  <a:pt x="694" y="4"/>
                </a:lnTo>
                <a:lnTo>
                  <a:pt x="693" y="3"/>
                </a:lnTo>
                <a:lnTo>
                  <a:pt x="691" y="2"/>
                </a:lnTo>
                <a:lnTo>
                  <a:pt x="693" y="0"/>
                </a:lnTo>
                <a:lnTo>
                  <a:pt x="694" y="0"/>
                </a:lnTo>
                <a:lnTo>
                  <a:pt x="695" y="0"/>
                </a:lnTo>
                <a:lnTo>
                  <a:pt x="695" y="2"/>
                </a:lnTo>
                <a:lnTo>
                  <a:pt x="695" y="3"/>
                </a:lnTo>
                <a:lnTo>
                  <a:pt x="694" y="4"/>
                </a:lnTo>
                <a:close/>
                <a:moveTo>
                  <a:pt x="660" y="4"/>
                </a:moveTo>
                <a:lnTo>
                  <a:pt x="660" y="4"/>
                </a:lnTo>
                <a:lnTo>
                  <a:pt x="659" y="3"/>
                </a:lnTo>
                <a:lnTo>
                  <a:pt x="659" y="2"/>
                </a:lnTo>
                <a:lnTo>
                  <a:pt x="659" y="0"/>
                </a:lnTo>
                <a:lnTo>
                  <a:pt x="660" y="0"/>
                </a:lnTo>
                <a:lnTo>
                  <a:pt x="662" y="0"/>
                </a:lnTo>
                <a:lnTo>
                  <a:pt x="663" y="2"/>
                </a:lnTo>
                <a:lnTo>
                  <a:pt x="662" y="3"/>
                </a:lnTo>
                <a:lnTo>
                  <a:pt x="660" y="4"/>
                </a:lnTo>
                <a:close/>
                <a:moveTo>
                  <a:pt x="628" y="4"/>
                </a:moveTo>
                <a:lnTo>
                  <a:pt x="628" y="4"/>
                </a:lnTo>
                <a:lnTo>
                  <a:pt x="627" y="3"/>
                </a:lnTo>
                <a:lnTo>
                  <a:pt x="627" y="2"/>
                </a:lnTo>
                <a:lnTo>
                  <a:pt x="627" y="0"/>
                </a:lnTo>
                <a:lnTo>
                  <a:pt x="628" y="0"/>
                </a:lnTo>
                <a:lnTo>
                  <a:pt x="629" y="0"/>
                </a:lnTo>
                <a:lnTo>
                  <a:pt x="629" y="2"/>
                </a:lnTo>
                <a:lnTo>
                  <a:pt x="629" y="3"/>
                </a:lnTo>
                <a:lnTo>
                  <a:pt x="628" y="4"/>
                </a:lnTo>
                <a:close/>
                <a:moveTo>
                  <a:pt x="596" y="4"/>
                </a:moveTo>
                <a:lnTo>
                  <a:pt x="596" y="4"/>
                </a:lnTo>
                <a:lnTo>
                  <a:pt x="594" y="3"/>
                </a:lnTo>
                <a:lnTo>
                  <a:pt x="593" y="2"/>
                </a:lnTo>
                <a:lnTo>
                  <a:pt x="594" y="0"/>
                </a:lnTo>
                <a:lnTo>
                  <a:pt x="596" y="0"/>
                </a:lnTo>
                <a:lnTo>
                  <a:pt x="597" y="0"/>
                </a:lnTo>
                <a:lnTo>
                  <a:pt x="597" y="2"/>
                </a:lnTo>
                <a:lnTo>
                  <a:pt x="597" y="3"/>
                </a:lnTo>
                <a:lnTo>
                  <a:pt x="596" y="4"/>
                </a:lnTo>
                <a:close/>
                <a:moveTo>
                  <a:pt x="562" y="4"/>
                </a:moveTo>
                <a:lnTo>
                  <a:pt x="562" y="4"/>
                </a:lnTo>
                <a:lnTo>
                  <a:pt x="560" y="3"/>
                </a:lnTo>
                <a:lnTo>
                  <a:pt x="560" y="2"/>
                </a:lnTo>
                <a:lnTo>
                  <a:pt x="560" y="0"/>
                </a:lnTo>
                <a:lnTo>
                  <a:pt x="562" y="0"/>
                </a:lnTo>
                <a:lnTo>
                  <a:pt x="563" y="0"/>
                </a:lnTo>
                <a:lnTo>
                  <a:pt x="564" y="2"/>
                </a:lnTo>
                <a:lnTo>
                  <a:pt x="563" y="3"/>
                </a:lnTo>
                <a:lnTo>
                  <a:pt x="562" y="4"/>
                </a:lnTo>
                <a:close/>
                <a:moveTo>
                  <a:pt x="529" y="4"/>
                </a:moveTo>
                <a:lnTo>
                  <a:pt x="529" y="4"/>
                </a:lnTo>
                <a:lnTo>
                  <a:pt x="528" y="3"/>
                </a:lnTo>
                <a:lnTo>
                  <a:pt x="527" y="2"/>
                </a:lnTo>
                <a:lnTo>
                  <a:pt x="528" y="0"/>
                </a:lnTo>
                <a:lnTo>
                  <a:pt x="529" y="0"/>
                </a:lnTo>
                <a:lnTo>
                  <a:pt x="531" y="0"/>
                </a:lnTo>
                <a:lnTo>
                  <a:pt x="531" y="2"/>
                </a:lnTo>
                <a:lnTo>
                  <a:pt x="531" y="3"/>
                </a:lnTo>
                <a:lnTo>
                  <a:pt x="529" y="4"/>
                </a:lnTo>
                <a:close/>
                <a:moveTo>
                  <a:pt x="496" y="4"/>
                </a:moveTo>
                <a:lnTo>
                  <a:pt x="496" y="4"/>
                </a:lnTo>
                <a:lnTo>
                  <a:pt x="494" y="3"/>
                </a:lnTo>
                <a:lnTo>
                  <a:pt x="494" y="2"/>
                </a:lnTo>
                <a:lnTo>
                  <a:pt x="494" y="0"/>
                </a:lnTo>
                <a:lnTo>
                  <a:pt x="496" y="0"/>
                </a:lnTo>
                <a:lnTo>
                  <a:pt x="497" y="0"/>
                </a:lnTo>
                <a:lnTo>
                  <a:pt x="498" y="2"/>
                </a:lnTo>
                <a:lnTo>
                  <a:pt x="497" y="3"/>
                </a:lnTo>
                <a:lnTo>
                  <a:pt x="496" y="4"/>
                </a:lnTo>
                <a:close/>
                <a:moveTo>
                  <a:pt x="463" y="4"/>
                </a:moveTo>
                <a:lnTo>
                  <a:pt x="463" y="4"/>
                </a:lnTo>
                <a:lnTo>
                  <a:pt x="462" y="3"/>
                </a:lnTo>
                <a:lnTo>
                  <a:pt x="462" y="2"/>
                </a:lnTo>
                <a:lnTo>
                  <a:pt x="462" y="0"/>
                </a:lnTo>
                <a:lnTo>
                  <a:pt x="463" y="0"/>
                </a:lnTo>
                <a:lnTo>
                  <a:pt x="465" y="0"/>
                </a:lnTo>
                <a:lnTo>
                  <a:pt x="465" y="2"/>
                </a:lnTo>
                <a:lnTo>
                  <a:pt x="465" y="3"/>
                </a:lnTo>
                <a:lnTo>
                  <a:pt x="463" y="4"/>
                </a:lnTo>
                <a:close/>
                <a:moveTo>
                  <a:pt x="431" y="4"/>
                </a:moveTo>
                <a:lnTo>
                  <a:pt x="431" y="4"/>
                </a:lnTo>
                <a:lnTo>
                  <a:pt x="429" y="3"/>
                </a:lnTo>
                <a:lnTo>
                  <a:pt x="428" y="2"/>
                </a:lnTo>
                <a:lnTo>
                  <a:pt x="429" y="0"/>
                </a:lnTo>
                <a:lnTo>
                  <a:pt x="431" y="0"/>
                </a:lnTo>
                <a:lnTo>
                  <a:pt x="432" y="0"/>
                </a:lnTo>
                <a:lnTo>
                  <a:pt x="432" y="2"/>
                </a:lnTo>
                <a:lnTo>
                  <a:pt x="432" y="3"/>
                </a:lnTo>
                <a:lnTo>
                  <a:pt x="431" y="4"/>
                </a:lnTo>
                <a:close/>
                <a:moveTo>
                  <a:pt x="397" y="4"/>
                </a:moveTo>
                <a:lnTo>
                  <a:pt x="397" y="4"/>
                </a:lnTo>
                <a:lnTo>
                  <a:pt x="396" y="3"/>
                </a:lnTo>
                <a:lnTo>
                  <a:pt x="396" y="2"/>
                </a:lnTo>
                <a:lnTo>
                  <a:pt x="396" y="0"/>
                </a:lnTo>
                <a:lnTo>
                  <a:pt x="397" y="0"/>
                </a:lnTo>
                <a:lnTo>
                  <a:pt x="398" y="0"/>
                </a:lnTo>
                <a:lnTo>
                  <a:pt x="400" y="2"/>
                </a:lnTo>
                <a:lnTo>
                  <a:pt x="398" y="3"/>
                </a:lnTo>
                <a:lnTo>
                  <a:pt x="397" y="4"/>
                </a:lnTo>
                <a:close/>
                <a:moveTo>
                  <a:pt x="365" y="4"/>
                </a:moveTo>
                <a:lnTo>
                  <a:pt x="365" y="4"/>
                </a:lnTo>
                <a:lnTo>
                  <a:pt x="363" y="3"/>
                </a:lnTo>
                <a:lnTo>
                  <a:pt x="363" y="2"/>
                </a:lnTo>
                <a:lnTo>
                  <a:pt x="363" y="0"/>
                </a:lnTo>
                <a:lnTo>
                  <a:pt x="365" y="0"/>
                </a:lnTo>
                <a:lnTo>
                  <a:pt x="366" y="0"/>
                </a:lnTo>
                <a:lnTo>
                  <a:pt x="366" y="2"/>
                </a:lnTo>
                <a:lnTo>
                  <a:pt x="366" y="3"/>
                </a:lnTo>
                <a:lnTo>
                  <a:pt x="365" y="4"/>
                </a:lnTo>
                <a:close/>
                <a:moveTo>
                  <a:pt x="332" y="4"/>
                </a:moveTo>
                <a:lnTo>
                  <a:pt x="332" y="4"/>
                </a:lnTo>
                <a:lnTo>
                  <a:pt x="331" y="3"/>
                </a:lnTo>
                <a:lnTo>
                  <a:pt x="330" y="2"/>
                </a:lnTo>
                <a:lnTo>
                  <a:pt x="331" y="0"/>
                </a:lnTo>
                <a:lnTo>
                  <a:pt x="332" y="0"/>
                </a:lnTo>
                <a:lnTo>
                  <a:pt x="334" y="2"/>
                </a:lnTo>
                <a:lnTo>
                  <a:pt x="332" y="3"/>
                </a:lnTo>
                <a:lnTo>
                  <a:pt x="332" y="4"/>
                </a:lnTo>
                <a:close/>
                <a:moveTo>
                  <a:pt x="298" y="4"/>
                </a:moveTo>
                <a:lnTo>
                  <a:pt x="298" y="4"/>
                </a:lnTo>
                <a:lnTo>
                  <a:pt x="297" y="3"/>
                </a:lnTo>
                <a:lnTo>
                  <a:pt x="297" y="2"/>
                </a:lnTo>
                <a:lnTo>
                  <a:pt x="297" y="0"/>
                </a:lnTo>
                <a:lnTo>
                  <a:pt x="298" y="0"/>
                </a:lnTo>
                <a:lnTo>
                  <a:pt x="300" y="0"/>
                </a:lnTo>
                <a:lnTo>
                  <a:pt x="301" y="2"/>
                </a:lnTo>
                <a:lnTo>
                  <a:pt x="300" y="3"/>
                </a:lnTo>
                <a:lnTo>
                  <a:pt x="298" y="4"/>
                </a:lnTo>
                <a:close/>
                <a:moveTo>
                  <a:pt x="266" y="4"/>
                </a:moveTo>
                <a:lnTo>
                  <a:pt x="266" y="4"/>
                </a:lnTo>
                <a:lnTo>
                  <a:pt x="265" y="3"/>
                </a:lnTo>
                <a:lnTo>
                  <a:pt x="263" y="2"/>
                </a:lnTo>
                <a:lnTo>
                  <a:pt x="265" y="0"/>
                </a:lnTo>
                <a:lnTo>
                  <a:pt x="266" y="0"/>
                </a:lnTo>
                <a:lnTo>
                  <a:pt x="267" y="0"/>
                </a:lnTo>
                <a:lnTo>
                  <a:pt x="267" y="2"/>
                </a:lnTo>
                <a:lnTo>
                  <a:pt x="267" y="3"/>
                </a:lnTo>
                <a:lnTo>
                  <a:pt x="266" y="4"/>
                </a:lnTo>
                <a:close/>
                <a:moveTo>
                  <a:pt x="232" y="4"/>
                </a:moveTo>
                <a:lnTo>
                  <a:pt x="232" y="4"/>
                </a:lnTo>
                <a:lnTo>
                  <a:pt x="231" y="3"/>
                </a:lnTo>
                <a:lnTo>
                  <a:pt x="231" y="2"/>
                </a:lnTo>
                <a:lnTo>
                  <a:pt x="231" y="0"/>
                </a:lnTo>
                <a:lnTo>
                  <a:pt x="232" y="0"/>
                </a:lnTo>
                <a:lnTo>
                  <a:pt x="234" y="0"/>
                </a:lnTo>
                <a:lnTo>
                  <a:pt x="235" y="2"/>
                </a:lnTo>
                <a:lnTo>
                  <a:pt x="234" y="3"/>
                </a:lnTo>
                <a:lnTo>
                  <a:pt x="232" y="4"/>
                </a:lnTo>
                <a:close/>
                <a:moveTo>
                  <a:pt x="200" y="4"/>
                </a:moveTo>
                <a:lnTo>
                  <a:pt x="200" y="4"/>
                </a:lnTo>
                <a:lnTo>
                  <a:pt x="199" y="3"/>
                </a:lnTo>
                <a:lnTo>
                  <a:pt x="199" y="2"/>
                </a:lnTo>
                <a:lnTo>
                  <a:pt x="199" y="0"/>
                </a:lnTo>
                <a:lnTo>
                  <a:pt x="200" y="0"/>
                </a:lnTo>
                <a:lnTo>
                  <a:pt x="201" y="0"/>
                </a:lnTo>
                <a:lnTo>
                  <a:pt x="201" y="2"/>
                </a:lnTo>
                <a:lnTo>
                  <a:pt x="201" y="3"/>
                </a:lnTo>
                <a:lnTo>
                  <a:pt x="200" y="4"/>
                </a:lnTo>
                <a:close/>
                <a:moveTo>
                  <a:pt x="168" y="4"/>
                </a:moveTo>
                <a:lnTo>
                  <a:pt x="168" y="4"/>
                </a:lnTo>
                <a:lnTo>
                  <a:pt x="166" y="3"/>
                </a:lnTo>
                <a:lnTo>
                  <a:pt x="165" y="2"/>
                </a:lnTo>
                <a:lnTo>
                  <a:pt x="166" y="0"/>
                </a:lnTo>
                <a:lnTo>
                  <a:pt x="168" y="0"/>
                </a:lnTo>
                <a:lnTo>
                  <a:pt x="169" y="2"/>
                </a:lnTo>
                <a:lnTo>
                  <a:pt x="168" y="3"/>
                </a:lnTo>
                <a:lnTo>
                  <a:pt x="168" y="4"/>
                </a:lnTo>
                <a:close/>
                <a:moveTo>
                  <a:pt x="134" y="4"/>
                </a:moveTo>
                <a:lnTo>
                  <a:pt x="134" y="4"/>
                </a:lnTo>
                <a:lnTo>
                  <a:pt x="132" y="3"/>
                </a:lnTo>
                <a:lnTo>
                  <a:pt x="132" y="2"/>
                </a:lnTo>
                <a:lnTo>
                  <a:pt x="132" y="0"/>
                </a:lnTo>
                <a:lnTo>
                  <a:pt x="134" y="0"/>
                </a:lnTo>
                <a:lnTo>
                  <a:pt x="135" y="0"/>
                </a:lnTo>
                <a:lnTo>
                  <a:pt x="136" y="2"/>
                </a:lnTo>
                <a:lnTo>
                  <a:pt x="135" y="3"/>
                </a:lnTo>
                <a:lnTo>
                  <a:pt x="134" y="4"/>
                </a:lnTo>
                <a:close/>
                <a:moveTo>
                  <a:pt x="101" y="4"/>
                </a:moveTo>
                <a:lnTo>
                  <a:pt x="101" y="4"/>
                </a:lnTo>
                <a:lnTo>
                  <a:pt x="100" y="3"/>
                </a:lnTo>
                <a:lnTo>
                  <a:pt x="99" y="2"/>
                </a:lnTo>
                <a:lnTo>
                  <a:pt x="100" y="0"/>
                </a:lnTo>
                <a:lnTo>
                  <a:pt x="101" y="0"/>
                </a:lnTo>
                <a:lnTo>
                  <a:pt x="103" y="0"/>
                </a:lnTo>
                <a:lnTo>
                  <a:pt x="103" y="2"/>
                </a:lnTo>
                <a:lnTo>
                  <a:pt x="103" y="3"/>
                </a:lnTo>
                <a:lnTo>
                  <a:pt x="101" y="4"/>
                </a:lnTo>
                <a:close/>
                <a:moveTo>
                  <a:pt x="68" y="4"/>
                </a:moveTo>
                <a:lnTo>
                  <a:pt x="68" y="4"/>
                </a:lnTo>
                <a:lnTo>
                  <a:pt x="66" y="3"/>
                </a:lnTo>
                <a:lnTo>
                  <a:pt x="66" y="2"/>
                </a:lnTo>
                <a:lnTo>
                  <a:pt x="66" y="0"/>
                </a:lnTo>
                <a:lnTo>
                  <a:pt x="68" y="0"/>
                </a:lnTo>
                <a:lnTo>
                  <a:pt x="69" y="0"/>
                </a:lnTo>
                <a:lnTo>
                  <a:pt x="70" y="2"/>
                </a:lnTo>
                <a:lnTo>
                  <a:pt x="69" y="3"/>
                </a:lnTo>
                <a:lnTo>
                  <a:pt x="68" y="4"/>
                </a:lnTo>
                <a:close/>
                <a:moveTo>
                  <a:pt x="35" y="4"/>
                </a:moveTo>
                <a:lnTo>
                  <a:pt x="35" y="4"/>
                </a:lnTo>
                <a:lnTo>
                  <a:pt x="34" y="3"/>
                </a:lnTo>
                <a:lnTo>
                  <a:pt x="34" y="2"/>
                </a:lnTo>
                <a:lnTo>
                  <a:pt x="34" y="0"/>
                </a:lnTo>
                <a:lnTo>
                  <a:pt x="35" y="0"/>
                </a:lnTo>
                <a:lnTo>
                  <a:pt x="37" y="0"/>
                </a:lnTo>
                <a:lnTo>
                  <a:pt x="37" y="2"/>
                </a:lnTo>
                <a:lnTo>
                  <a:pt x="37" y="3"/>
                </a:lnTo>
                <a:lnTo>
                  <a:pt x="35" y="4"/>
                </a:lnTo>
                <a:close/>
                <a:moveTo>
                  <a:pt x="3" y="4"/>
                </a:moveTo>
                <a:lnTo>
                  <a:pt x="3" y="4"/>
                </a:lnTo>
                <a:lnTo>
                  <a:pt x="1" y="3"/>
                </a:lnTo>
                <a:lnTo>
                  <a:pt x="0" y="2"/>
                </a:lnTo>
                <a:lnTo>
                  <a:pt x="1" y="0"/>
                </a:lnTo>
                <a:lnTo>
                  <a:pt x="3" y="0"/>
                </a:lnTo>
                <a:lnTo>
                  <a:pt x="4" y="0"/>
                </a:lnTo>
                <a:lnTo>
                  <a:pt x="4" y="2"/>
                </a:lnTo>
                <a:lnTo>
                  <a:pt x="4" y="3"/>
                </a:lnTo>
                <a:lnTo>
                  <a:pt x="3" y="4"/>
                </a:lnTo>
                <a:close/>
              </a:path>
            </a:pathLst>
          </a:custGeom>
          <a:solidFill>
            <a:srgbClr val="000000"/>
          </a:solidFill>
          <a:ln w="15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Rectangle 134"/>
          <p:cNvSpPr>
            <a:spLocks noChangeArrowheads="1"/>
          </p:cNvSpPr>
          <p:nvPr/>
        </p:nvSpPr>
        <p:spPr bwMode="auto">
          <a:xfrm>
            <a:off x="1790707" y="257175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迪杰斯特拉算法求解过程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933575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17411" name="Picture 2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85938"/>
            <a:ext cx="2790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47"/>
          <p:cNvGrpSpPr>
            <a:grpSpLocks/>
          </p:cNvGrpSpPr>
          <p:nvPr/>
        </p:nvGrpSpPr>
        <p:grpSpPr bwMode="auto">
          <a:xfrm>
            <a:off x="4714875" y="1785938"/>
            <a:ext cx="2714625" cy="2700337"/>
            <a:chOff x="3286116" y="2906909"/>
            <a:chExt cx="2714644" cy="2700598"/>
          </a:xfrm>
        </p:grpSpPr>
        <p:sp>
          <p:nvSpPr>
            <p:cNvPr id="17415" name="Rectangle 171"/>
            <p:cNvSpPr>
              <a:spLocks noChangeArrowheads="1"/>
            </p:cNvSpPr>
            <p:nvPr/>
          </p:nvSpPr>
          <p:spPr bwMode="auto">
            <a:xfrm>
              <a:off x="3500430" y="5330508"/>
              <a:ext cx="250033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buFont typeface="Arial" pitchFamily="34" charset="0"/>
                <a:buNone/>
              </a:pPr>
              <a:r>
                <a:rPr lang="zh-CN" altLang="en-US" sz="1800" b="0" i="0" dirty="0">
                  <a:solidFill>
                    <a:srgbClr val="080808"/>
                  </a:solidFill>
                  <a:latin typeface="Times New Roman" pitchFamily="18" charset="0"/>
                  <a:ea typeface="楷体_GB2312" pitchFamily="1" charset="-122"/>
                </a:rPr>
                <a:t>（</a:t>
              </a:r>
              <a:r>
                <a:rPr lang="en-US" altLang="zh-CN" sz="1800" b="0" i="0" dirty="0">
                  <a:solidFill>
                    <a:srgbClr val="080808"/>
                  </a:solidFill>
                  <a:latin typeface="Times New Roman" pitchFamily="18" charset="0"/>
                  <a:ea typeface="楷体_GB2312" pitchFamily="1" charset="-122"/>
                </a:rPr>
                <a:t>4</a:t>
              </a:r>
              <a:r>
                <a:rPr lang="zh-CN" altLang="en-US" sz="1800" b="0" i="0" dirty="0">
                  <a:solidFill>
                    <a:srgbClr val="080808"/>
                  </a:solidFill>
                  <a:latin typeface="Times New Roman" pitchFamily="18" charset="0"/>
                  <a:ea typeface="楷体_GB2312" pitchFamily="1" charset="-122"/>
                </a:rPr>
                <a:t>）选</a:t>
              </a:r>
              <a:r>
                <a:rPr lang="en-US" altLang="zh-CN" sz="1800" b="0" i="0" dirty="0">
                  <a:solidFill>
                    <a:srgbClr val="080808"/>
                  </a:solidFill>
                  <a:latin typeface="Times New Roman" pitchFamily="18" charset="0"/>
                  <a:ea typeface="楷体_GB2312" pitchFamily="1" charset="-122"/>
                </a:rPr>
                <a:t>E</a:t>
              </a:r>
              <a:r>
                <a:rPr lang="zh-CN" altLang="en-US" sz="1800" b="0" i="0" dirty="0">
                  <a:solidFill>
                    <a:srgbClr val="080808"/>
                  </a:solidFill>
                  <a:latin typeface="Times New Roman" pitchFamily="18" charset="0"/>
                  <a:ea typeface="楷体_GB2312" pitchFamily="1" charset="-122"/>
                </a:rPr>
                <a:t>点，更新路径</a:t>
              </a:r>
              <a:endParaRPr lang="en-US" altLang="zh-CN" sz="1800" b="0" i="0" dirty="0">
                <a:solidFill>
                  <a:srgbClr val="080808"/>
                </a:solidFill>
                <a:latin typeface="Times New Roman" pitchFamily="18" charset="0"/>
                <a:ea typeface="楷体_GB2312" pitchFamily="1" charset="-122"/>
              </a:endParaRPr>
            </a:p>
          </p:txBody>
        </p:sp>
        <p:grpSp>
          <p:nvGrpSpPr>
            <p:cNvPr id="3" name="组合 249"/>
            <p:cNvGrpSpPr>
              <a:grpSpLocks/>
            </p:cNvGrpSpPr>
            <p:nvPr/>
          </p:nvGrpSpPr>
          <p:grpSpPr bwMode="auto">
            <a:xfrm>
              <a:off x="3286116" y="2906909"/>
              <a:ext cx="2643206" cy="2308041"/>
              <a:chOff x="3286116" y="2906909"/>
              <a:chExt cx="2643206" cy="2308041"/>
            </a:xfrm>
          </p:grpSpPr>
          <p:sp>
            <p:nvSpPr>
              <p:cNvPr id="17417" name="未知"/>
              <p:cNvSpPr>
                <a:spLocks/>
              </p:cNvSpPr>
              <p:nvPr/>
            </p:nvSpPr>
            <p:spPr bwMode="auto">
              <a:xfrm>
                <a:off x="3575050" y="3163888"/>
                <a:ext cx="281305" cy="298450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8" y="69"/>
                    </a:lnTo>
                    <a:lnTo>
                      <a:pt x="14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41" y="6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3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4"/>
                    </a:lnTo>
                    <a:lnTo>
                      <a:pt x="150" y="219"/>
                    </a:lnTo>
                    <a:lnTo>
                      <a:pt x="141" y="222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2"/>
                    </a:lnTo>
                    <a:lnTo>
                      <a:pt x="67" y="219"/>
                    </a:lnTo>
                    <a:lnTo>
                      <a:pt x="57" y="214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4" y="168"/>
                    </a:lnTo>
                    <a:lnTo>
                      <a:pt x="8" y="158"/>
                    </a:lnTo>
                    <a:lnTo>
                      <a:pt x="6" y="147"/>
                    </a:lnTo>
                    <a:lnTo>
                      <a:pt x="3" y="137"/>
                    </a:lnTo>
                    <a:lnTo>
                      <a:pt x="2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8" name="未知"/>
              <p:cNvSpPr>
                <a:spLocks/>
              </p:cNvSpPr>
              <p:nvPr/>
            </p:nvSpPr>
            <p:spPr bwMode="auto">
              <a:xfrm>
                <a:off x="3575050" y="3163888"/>
                <a:ext cx="281305" cy="298450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8" y="69"/>
                    </a:lnTo>
                    <a:lnTo>
                      <a:pt x="14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41" y="6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3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4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4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4"/>
                    </a:lnTo>
                    <a:lnTo>
                      <a:pt x="150" y="219"/>
                    </a:lnTo>
                    <a:lnTo>
                      <a:pt x="141" y="222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2"/>
                    </a:lnTo>
                    <a:lnTo>
                      <a:pt x="67" y="219"/>
                    </a:lnTo>
                    <a:lnTo>
                      <a:pt x="57" y="214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4" y="168"/>
                    </a:lnTo>
                    <a:lnTo>
                      <a:pt x="8" y="158"/>
                    </a:lnTo>
                    <a:lnTo>
                      <a:pt x="6" y="147"/>
                    </a:lnTo>
                    <a:lnTo>
                      <a:pt x="3" y="137"/>
                    </a:lnTo>
                    <a:lnTo>
                      <a:pt x="2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9" name="Rectangle 138"/>
              <p:cNvSpPr>
                <a:spLocks noChangeArrowheads="1"/>
              </p:cNvSpPr>
              <p:nvPr/>
            </p:nvSpPr>
            <p:spPr bwMode="auto">
              <a:xfrm>
                <a:off x="3673475" y="3225483"/>
                <a:ext cx="63500" cy="154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E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20" name="未知"/>
              <p:cNvSpPr>
                <a:spLocks/>
              </p:cNvSpPr>
              <p:nvPr/>
            </p:nvSpPr>
            <p:spPr bwMode="auto">
              <a:xfrm>
                <a:off x="3575050" y="4590733"/>
                <a:ext cx="281305" cy="300355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8" y="69"/>
                    </a:lnTo>
                    <a:lnTo>
                      <a:pt x="14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41" y="6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3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5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3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60" y="214"/>
                    </a:lnTo>
                    <a:lnTo>
                      <a:pt x="150" y="219"/>
                    </a:lnTo>
                    <a:lnTo>
                      <a:pt x="141" y="222"/>
                    </a:lnTo>
                    <a:lnTo>
                      <a:pt x="130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5"/>
                    </a:lnTo>
                    <a:lnTo>
                      <a:pt x="76" y="222"/>
                    </a:lnTo>
                    <a:lnTo>
                      <a:pt x="67" y="219"/>
                    </a:lnTo>
                    <a:lnTo>
                      <a:pt x="57" y="214"/>
                    </a:lnTo>
                    <a:lnTo>
                      <a:pt x="48" y="208"/>
                    </a:lnTo>
                    <a:lnTo>
                      <a:pt x="40" y="202"/>
                    </a:lnTo>
                    <a:lnTo>
                      <a:pt x="33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4" y="168"/>
                    </a:lnTo>
                    <a:lnTo>
                      <a:pt x="8" y="158"/>
                    </a:lnTo>
                    <a:lnTo>
                      <a:pt x="6" y="148"/>
                    </a:lnTo>
                    <a:lnTo>
                      <a:pt x="3" y="137"/>
                    </a:lnTo>
                    <a:lnTo>
                      <a:pt x="2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1" name="未知"/>
              <p:cNvSpPr>
                <a:spLocks/>
              </p:cNvSpPr>
              <p:nvPr/>
            </p:nvSpPr>
            <p:spPr bwMode="auto">
              <a:xfrm>
                <a:off x="3575050" y="4590733"/>
                <a:ext cx="281305" cy="300355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8" y="69"/>
                    </a:lnTo>
                    <a:lnTo>
                      <a:pt x="14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41" y="6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3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5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3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60" y="214"/>
                    </a:lnTo>
                    <a:lnTo>
                      <a:pt x="150" y="219"/>
                    </a:lnTo>
                    <a:lnTo>
                      <a:pt x="141" y="222"/>
                    </a:lnTo>
                    <a:lnTo>
                      <a:pt x="130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5"/>
                    </a:lnTo>
                    <a:lnTo>
                      <a:pt x="76" y="222"/>
                    </a:lnTo>
                    <a:lnTo>
                      <a:pt x="67" y="219"/>
                    </a:lnTo>
                    <a:lnTo>
                      <a:pt x="57" y="214"/>
                    </a:lnTo>
                    <a:lnTo>
                      <a:pt x="48" y="208"/>
                    </a:lnTo>
                    <a:lnTo>
                      <a:pt x="40" y="202"/>
                    </a:lnTo>
                    <a:lnTo>
                      <a:pt x="33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4" y="168"/>
                    </a:lnTo>
                    <a:lnTo>
                      <a:pt x="8" y="158"/>
                    </a:lnTo>
                    <a:lnTo>
                      <a:pt x="6" y="148"/>
                    </a:lnTo>
                    <a:lnTo>
                      <a:pt x="3" y="137"/>
                    </a:lnTo>
                    <a:lnTo>
                      <a:pt x="2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2" name="Rectangle 141"/>
              <p:cNvSpPr>
                <a:spLocks noChangeArrowheads="1"/>
              </p:cNvSpPr>
              <p:nvPr/>
            </p:nvSpPr>
            <p:spPr bwMode="auto">
              <a:xfrm>
                <a:off x="3673475" y="4654233"/>
                <a:ext cx="635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F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23" name="未知"/>
              <p:cNvSpPr>
                <a:spLocks/>
              </p:cNvSpPr>
              <p:nvPr/>
            </p:nvSpPr>
            <p:spPr bwMode="auto">
              <a:xfrm>
                <a:off x="4138930" y="3870008"/>
                <a:ext cx="280670" cy="300355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0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3"/>
                    </a:lnTo>
                    <a:lnTo>
                      <a:pt x="67" y="9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9"/>
                    </a:lnTo>
                    <a:lnTo>
                      <a:pt x="160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4" name="未知"/>
              <p:cNvSpPr>
                <a:spLocks/>
              </p:cNvSpPr>
              <p:nvPr/>
            </p:nvSpPr>
            <p:spPr bwMode="auto">
              <a:xfrm>
                <a:off x="4138930" y="3870008"/>
                <a:ext cx="280670" cy="300355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0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3"/>
                    </a:lnTo>
                    <a:lnTo>
                      <a:pt x="67" y="9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9"/>
                    </a:lnTo>
                    <a:lnTo>
                      <a:pt x="160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5" name="Rectangle 144"/>
              <p:cNvSpPr>
                <a:spLocks noChangeArrowheads="1"/>
              </p:cNvSpPr>
              <p:nvPr/>
            </p:nvSpPr>
            <p:spPr bwMode="auto">
              <a:xfrm>
                <a:off x="4237355" y="3930333"/>
                <a:ext cx="635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D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26" name="未知"/>
              <p:cNvSpPr>
                <a:spLocks/>
              </p:cNvSpPr>
              <p:nvPr/>
            </p:nvSpPr>
            <p:spPr bwMode="auto">
              <a:xfrm>
                <a:off x="4981575" y="3163888"/>
                <a:ext cx="282575" cy="298450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41" y="6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5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8"/>
                    </a:lnTo>
                    <a:lnTo>
                      <a:pt x="198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4"/>
                    </a:lnTo>
                    <a:lnTo>
                      <a:pt x="150" y="219"/>
                    </a:lnTo>
                    <a:lnTo>
                      <a:pt x="141" y="222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2"/>
                    </a:lnTo>
                    <a:lnTo>
                      <a:pt x="67" y="219"/>
                    </a:lnTo>
                    <a:lnTo>
                      <a:pt x="57" y="214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4" y="168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7"/>
                    </a:lnTo>
                    <a:lnTo>
                      <a:pt x="2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7" name="未知"/>
              <p:cNvSpPr>
                <a:spLocks/>
              </p:cNvSpPr>
              <p:nvPr/>
            </p:nvSpPr>
            <p:spPr bwMode="auto">
              <a:xfrm>
                <a:off x="4981575" y="3163888"/>
                <a:ext cx="282575" cy="298450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41" y="6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5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8"/>
                    </a:lnTo>
                    <a:lnTo>
                      <a:pt x="198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4"/>
                    </a:lnTo>
                    <a:lnTo>
                      <a:pt x="150" y="219"/>
                    </a:lnTo>
                    <a:lnTo>
                      <a:pt x="141" y="222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2"/>
                    </a:lnTo>
                    <a:lnTo>
                      <a:pt x="67" y="219"/>
                    </a:lnTo>
                    <a:lnTo>
                      <a:pt x="57" y="214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4" y="168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7"/>
                    </a:lnTo>
                    <a:lnTo>
                      <a:pt x="2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28" name="Rectangle 147"/>
              <p:cNvSpPr>
                <a:spLocks noChangeArrowheads="1"/>
              </p:cNvSpPr>
              <p:nvPr/>
            </p:nvSpPr>
            <p:spPr bwMode="auto">
              <a:xfrm>
                <a:off x="5081905" y="3225483"/>
                <a:ext cx="63500" cy="1543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B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29" name="未知"/>
              <p:cNvSpPr>
                <a:spLocks/>
              </p:cNvSpPr>
              <p:nvPr/>
            </p:nvSpPr>
            <p:spPr bwMode="auto">
              <a:xfrm>
                <a:off x="4981575" y="4590733"/>
                <a:ext cx="282575" cy="300355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41" y="6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5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3" y="168"/>
                    </a:lnTo>
                    <a:lnTo>
                      <a:pt x="198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60" y="214"/>
                    </a:lnTo>
                    <a:lnTo>
                      <a:pt x="150" y="219"/>
                    </a:lnTo>
                    <a:lnTo>
                      <a:pt x="141" y="222"/>
                    </a:lnTo>
                    <a:lnTo>
                      <a:pt x="130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5"/>
                    </a:lnTo>
                    <a:lnTo>
                      <a:pt x="76" y="222"/>
                    </a:lnTo>
                    <a:lnTo>
                      <a:pt x="67" y="219"/>
                    </a:lnTo>
                    <a:lnTo>
                      <a:pt x="57" y="214"/>
                    </a:lnTo>
                    <a:lnTo>
                      <a:pt x="48" y="208"/>
                    </a:lnTo>
                    <a:lnTo>
                      <a:pt x="40" y="202"/>
                    </a:lnTo>
                    <a:lnTo>
                      <a:pt x="33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4" y="168"/>
                    </a:lnTo>
                    <a:lnTo>
                      <a:pt x="9" y="158"/>
                    </a:lnTo>
                    <a:lnTo>
                      <a:pt x="6" y="148"/>
                    </a:lnTo>
                    <a:lnTo>
                      <a:pt x="3" y="137"/>
                    </a:lnTo>
                    <a:lnTo>
                      <a:pt x="2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0" name="未知"/>
              <p:cNvSpPr>
                <a:spLocks/>
              </p:cNvSpPr>
              <p:nvPr/>
            </p:nvSpPr>
            <p:spPr bwMode="auto">
              <a:xfrm>
                <a:off x="4981575" y="4590733"/>
                <a:ext cx="282575" cy="300355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60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6"/>
                    </a:lnTo>
                    <a:lnTo>
                      <a:pt x="87" y="3"/>
                    </a:lnTo>
                    <a:lnTo>
                      <a:pt x="98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30" y="3"/>
                    </a:lnTo>
                    <a:lnTo>
                      <a:pt x="141" y="6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5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3" y="168"/>
                    </a:lnTo>
                    <a:lnTo>
                      <a:pt x="198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60" y="214"/>
                    </a:lnTo>
                    <a:lnTo>
                      <a:pt x="150" y="219"/>
                    </a:lnTo>
                    <a:lnTo>
                      <a:pt x="141" y="222"/>
                    </a:lnTo>
                    <a:lnTo>
                      <a:pt x="130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5"/>
                    </a:lnTo>
                    <a:lnTo>
                      <a:pt x="76" y="222"/>
                    </a:lnTo>
                    <a:lnTo>
                      <a:pt x="67" y="219"/>
                    </a:lnTo>
                    <a:lnTo>
                      <a:pt x="57" y="214"/>
                    </a:lnTo>
                    <a:lnTo>
                      <a:pt x="48" y="208"/>
                    </a:lnTo>
                    <a:lnTo>
                      <a:pt x="40" y="202"/>
                    </a:lnTo>
                    <a:lnTo>
                      <a:pt x="33" y="195"/>
                    </a:lnTo>
                    <a:lnTo>
                      <a:pt x="25" y="187"/>
                    </a:lnTo>
                    <a:lnTo>
                      <a:pt x="19" y="177"/>
                    </a:lnTo>
                    <a:lnTo>
                      <a:pt x="14" y="168"/>
                    </a:lnTo>
                    <a:lnTo>
                      <a:pt x="9" y="158"/>
                    </a:lnTo>
                    <a:lnTo>
                      <a:pt x="6" y="148"/>
                    </a:lnTo>
                    <a:lnTo>
                      <a:pt x="3" y="137"/>
                    </a:lnTo>
                    <a:lnTo>
                      <a:pt x="2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1" name="Rectangle 150"/>
              <p:cNvSpPr>
                <a:spLocks noChangeArrowheads="1"/>
              </p:cNvSpPr>
              <p:nvPr/>
            </p:nvSpPr>
            <p:spPr bwMode="auto">
              <a:xfrm>
                <a:off x="5081905" y="4654233"/>
                <a:ext cx="635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C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32" name="未知"/>
              <p:cNvSpPr>
                <a:spLocks/>
              </p:cNvSpPr>
              <p:nvPr/>
            </p:nvSpPr>
            <p:spPr bwMode="auto">
              <a:xfrm>
                <a:off x="5545455" y="3870008"/>
                <a:ext cx="280670" cy="300355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4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7" y="69"/>
                    </a:lnTo>
                    <a:lnTo>
                      <a:pt x="211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1" y="147"/>
                    </a:lnTo>
                    <a:lnTo>
                      <a:pt x="207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1" y="186"/>
                    </a:lnTo>
                    <a:lnTo>
                      <a:pt x="184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9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8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3" name="未知"/>
              <p:cNvSpPr>
                <a:spLocks/>
              </p:cNvSpPr>
              <p:nvPr/>
            </p:nvSpPr>
            <p:spPr bwMode="auto">
              <a:xfrm>
                <a:off x="5545455" y="3870008"/>
                <a:ext cx="280670" cy="300355"/>
              </a:xfrm>
              <a:custGeom>
                <a:avLst/>
                <a:gdLst>
                  <a:gd name="T0" fmla="*/ 2147483646 w 216"/>
                  <a:gd name="T1" fmla="*/ 2147483646 h 227"/>
                  <a:gd name="T2" fmla="*/ 2147483646 w 216"/>
                  <a:gd name="T3" fmla="*/ 2147483646 h 227"/>
                  <a:gd name="T4" fmla="*/ 2147483646 w 216"/>
                  <a:gd name="T5" fmla="*/ 2147483646 h 227"/>
                  <a:gd name="T6" fmla="*/ 2147483646 w 216"/>
                  <a:gd name="T7" fmla="*/ 2147483646 h 227"/>
                  <a:gd name="T8" fmla="*/ 2147483646 w 216"/>
                  <a:gd name="T9" fmla="*/ 2147483646 h 227"/>
                  <a:gd name="T10" fmla="*/ 2147483646 w 216"/>
                  <a:gd name="T11" fmla="*/ 2147483646 h 227"/>
                  <a:gd name="T12" fmla="*/ 2147483646 w 216"/>
                  <a:gd name="T13" fmla="*/ 2147483646 h 227"/>
                  <a:gd name="T14" fmla="*/ 2147483646 w 216"/>
                  <a:gd name="T15" fmla="*/ 2147483646 h 227"/>
                  <a:gd name="T16" fmla="*/ 2147483646 w 216"/>
                  <a:gd name="T17" fmla="*/ 2147483646 h 227"/>
                  <a:gd name="T18" fmla="*/ 2147483646 w 216"/>
                  <a:gd name="T19" fmla="*/ 2147483646 h 227"/>
                  <a:gd name="T20" fmla="*/ 2147483646 w 216"/>
                  <a:gd name="T21" fmla="*/ 2147483646 h 227"/>
                  <a:gd name="T22" fmla="*/ 2147483646 w 216"/>
                  <a:gd name="T23" fmla="*/ 2147483646 h 227"/>
                  <a:gd name="T24" fmla="*/ 2147483646 w 216"/>
                  <a:gd name="T25" fmla="*/ 2147483646 h 227"/>
                  <a:gd name="T26" fmla="*/ 2147483646 w 216"/>
                  <a:gd name="T27" fmla="*/ 2147483646 h 227"/>
                  <a:gd name="T28" fmla="*/ 2147483646 w 216"/>
                  <a:gd name="T29" fmla="*/ 2147483646 h 227"/>
                  <a:gd name="T30" fmla="*/ 2147483646 w 216"/>
                  <a:gd name="T31" fmla="*/ 2147483646 h 227"/>
                  <a:gd name="T32" fmla="*/ 2147483646 w 216"/>
                  <a:gd name="T33" fmla="*/ 2147483646 h 227"/>
                  <a:gd name="T34" fmla="*/ 2147483646 w 216"/>
                  <a:gd name="T35" fmla="*/ 2147483646 h 227"/>
                  <a:gd name="T36" fmla="*/ 2147483646 w 216"/>
                  <a:gd name="T37" fmla="*/ 2147483646 h 227"/>
                  <a:gd name="T38" fmla="*/ 2147483646 w 216"/>
                  <a:gd name="T39" fmla="*/ 2147483646 h 227"/>
                  <a:gd name="T40" fmla="*/ 2147483646 w 216"/>
                  <a:gd name="T41" fmla="*/ 2147483646 h 227"/>
                  <a:gd name="T42" fmla="*/ 2147483646 w 216"/>
                  <a:gd name="T43" fmla="*/ 2147483646 h 227"/>
                  <a:gd name="T44" fmla="*/ 2147483646 w 216"/>
                  <a:gd name="T45" fmla="*/ 2147483646 h 227"/>
                  <a:gd name="T46" fmla="*/ 2147483646 w 216"/>
                  <a:gd name="T47" fmla="*/ 2147483646 h 227"/>
                  <a:gd name="T48" fmla="*/ 2147483646 w 216"/>
                  <a:gd name="T49" fmla="*/ 2147483646 h 227"/>
                  <a:gd name="T50" fmla="*/ 2147483646 w 216"/>
                  <a:gd name="T51" fmla="*/ 2147483646 h 227"/>
                  <a:gd name="T52" fmla="*/ 2147483646 w 216"/>
                  <a:gd name="T53" fmla="*/ 2147483646 h 227"/>
                  <a:gd name="T54" fmla="*/ 2147483646 w 216"/>
                  <a:gd name="T55" fmla="*/ 2147483646 h 227"/>
                  <a:gd name="T56" fmla="*/ 2147483646 w 216"/>
                  <a:gd name="T57" fmla="*/ 2147483646 h 227"/>
                  <a:gd name="T58" fmla="*/ 2147483646 w 216"/>
                  <a:gd name="T59" fmla="*/ 2147483646 h 227"/>
                  <a:gd name="T60" fmla="*/ 2147483646 w 216"/>
                  <a:gd name="T61" fmla="*/ 2147483646 h 227"/>
                  <a:gd name="T62" fmla="*/ 2147483646 w 216"/>
                  <a:gd name="T63" fmla="*/ 2147483646 h 227"/>
                  <a:gd name="T64" fmla="*/ 0 w 216"/>
                  <a:gd name="T65" fmla="*/ 214748364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8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19"/>
                    </a:lnTo>
                    <a:lnTo>
                      <a:pt x="176" y="26"/>
                    </a:lnTo>
                    <a:lnTo>
                      <a:pt x="184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7" y="69"/>
                    </a:lnTo>
                    <a:lnTo>
                      <a:pt x="211" y="80"/>
                    </a:lnTo>
                    <a:lnTo>
                      <a:pt x="214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1" y="147"/>
                    </a:lnTo>
                    <a:lnTo>
                      <a:pt x="207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1" y="186"/>
                    </a:lnTo>
                    <a:lnTo>
                      <a:pt x="184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9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8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8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Rectangle 153"/>
              <p:cNvSpPr>
                <a:spLocks noChangeArrowheads="1"/>
              </p:cNvSpPr>
              <p:nvPr/>
            </p:nvSpPr>
            <p:spPr bwMode="auto">
              <a:xfrm>
                <a:off x="5643880" y="3930333"/>
                <a:ext cx="635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A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35" name="未知"/>
              <p:cNvSpPr>
                <a:spLocks/>
              </p:cNvSpPr>
              <p:nvPr/>
            </p:nvSpPr>
            <p:spPr bwMode="auto">
              <a:xfrm>
                <a:off x="3856355" y="3255963"/>
                <a:ext cx="165100" cy="111125"/>
              </a:xfrm>
              <a:custGeom>
                <a:avLst/>
                <a:gdLst>
                  <a:gd name="T0" fmla="*/ 2147483646 w 127"/>
                  <a:gd name="T1" fmla="*/ 2147483646 h 83"/>
                  <a:gd name="T2" fmla="*/ 0 w 127"/>
                  <a:gd name="T3" fmla="*/ 2147483646 h 83"/>
                  <a:gd name="T4" fmla="*/ 2147483646 w 127"/>
                  <a:gd name="T5" fmla="*/ 0 h 83"/>
                  <a:gd name="T6" fmla="*/ 2147483646 w 127"/>
                  <a:gd name="T7" fmla="*/ 2147483646 h 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3"/>
                  <a:gd name="T14" fmla="*/ 127 w 127"/>
                  <a:gd name="T15" fmla="*/ 83 h 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3">
                    <a:moveTo>
                      <a:pt x="127" y="83"/>
                    </a:moveTo>
                    <a:lnTo>
                      <a:pt x="0" y="42"/>
                    </a:lnTo>
                    <a:lnTo>
                      <a:pt x="127" y="0"/>
                    </a:lnTo>
                    <a:lnTo>
                      <a:pt x="127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6" name="Line 156"/>
              <p:cNvSpPr>
                <a:spLocks noChangeShapeType="1"/>
              </p:cNvSpPr>
              <p:nvPr/>
            </p:nvSpPr>
            <p:spPr bwMode="auto">
              <a:xfrm flipV="1">
                <a:off x="3810000" y="4260533"/>
                <a:ext cx="294005" cy="37147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prstDash val="sys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7" name="未知"/>
              <p:cNvSpPr>
                <a:spLocks/>
              </p:cNvSpPr>
              <p:nvPr/>
            </p:nvSpPr>
            <p:spPr bwMode="auto">
              <a:xfrm>
                <a:off x="4051300" y="4143058"/>
                <a:ext cx="146050" cy="167005"/>
              </a:xfrm>
              <a:custGeom>
                <a:avLst/>
                <a:gdLst>
                  <a:gd name="T0" fmla="*/ 0 w 112"/>
                  <a:gd name="T1" fmla="*/ 2147483646 h 126"/>
                  <a:gd name="T2" fmla="*/ 2147483646 w 112"/>
                  <a:gd name="T3" fmla="*/ 0 h 126"/>
                  <a:gd name="T4" fmla="*/ 2147483646 w 112"/>
                  <a:gd name="T5" fmla="*/ 2147483646 h 126"/>
                  <a:gd name="T6" fmla="*/ 0 w 112"/>
                  <a:gd name="T7" fmla="*/ 2147483646 h 12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6"/>
                  <a:gd name="T14" fmla="*/ 112 w 112"/>
                  <a:gd name="T15" fmla="*/ 126 h 12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6">
                    <a:moveTo>
                      <a:pt x="0" y="72"/>
                    </a:moveTo>
                    <a:lnTo>
                      <a:pt x="112" y="0"/>
                    </a:lnTo>
                    <a:lnTo>
                      <a:pt x="64" y="12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8" name="Line 160"/>
              <p:cNvSpPr>
                <a:spLocks noChangeShapeType="1"/>
              </p:cNvSpPr>
              <p:nvPr/>
            </p:nvSpPr>
            <p:spPr bwMode="auto">
              <a:xfrm flipH="1">
                <a:off x="4006850" y="4741863"/>
                <a:ext cx="974725" cy="127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9" name="未知"/>
              <p:cNvSpPr>
                <a:spLocks/>
              </p:cNvSpPr>
              <p:nvPr/>
            </p:nvSpPr>
            <p:spPr bwMode="auto">
              <a:xfrm>
                <a:off x="3856355" y="4684713"/>
                <a:ext cx="165100" cy="111125"/>
              </a:xfrm>
              <a:custGeom>
                <a:avLst/>
                <a:gdLst>
                  <a:gd name="T0" fmla="*/ 2147483646 w 127"/>
                  <a:gd name="T1" fmla="*/ 2147483646 h 84"/>
                  <a:gd name="T2" fmla="*/ 0 w 127"/>
                  <a:gd name="T3" fmla="*/ 2147483646 h 84"/>
                  <a:gd name="T4" fmla="*/ 2147483646 w 127"/>
                  <a:gd name="T5" fmla="*/ 0 h 84"/>
                  <a:gd name="T6" fmla="*/ 2147483646 w 127"/>
                  <a:gd name="T7" fmla="*/ 2147483646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4"/>
                  <a:gd name="T14" fmla="*/ 127 w 127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4">
                    <a:moveTo>
                      <a:pt x="127" y="84"/>
                    </a:moveTo>
                    <a:lnTo>
                      <a:pt x="0" y="42"/>
                    </a:lnTo>
                    <a:lnTo>
                      <a:pt x="127" y="0"/>
                    </a:lnTo>
                    <a:lnTo>
                      <a:pt x="127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0" name="Line 162"/>
              <p:cNvSpPr>
                <a:spLocks noChangeShapeType="1"/>
              </p:cNvSpPr>
              <p:nvPr/>
            </p:nvSpPr>
            <p:spPr bwMode="auto">
              <a:xfrm flipH="1">
                <a:off x="5307330" y="4143058"/>
                <a:ext cx="295275" cy="3651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未知"/>
              <p:cNvSpPr>
                <a:spLocks/>
              </p:cNvSpPr>
              <p:nvPr/>
            </p:nvSpPr>
            <p:spPr bwMode="auto">
              <a:xfrm>
                <a:off x="5212080" y="4459288"/>
                <a:ext cx="146050" cy="166370"/>
              </a:xfrm>
              <a:custGeom>
                <a:avLst/>
                <a:gdLst>
                  <a:gd name="T0" fmla="*/ 2147483646 w 112"/>
                  <a:gd name="T1" fmla="*/ 2147483646 h 124"/>
                  <a:gd name="T2" fmla="*/ 0 w 112"/>
                  <a:gd name="T3" fmla="*/ 2147483646 h 124"/>
                  <a:gd name="T4" fmla="*/ 2147483646 w 112"/>
                  <a:gd name="T5" fmla="*/ 0 h 124"/>
                  <a:gd name="T6" fmla="*/ 2147483646 w 112"/>
                  <a:gd name="T7" fmla="*/ 2147483646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4"/>
                  <a:gd name="T14" fmla="*/ 112 w 112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4">
                    <a:moveTo>
                      <a:pt x="112" y="54"/>
                    </a:moveTo>
                    <a:lnTo>
                      <a:pt x="0" y="124"/>
                    </a:lnTo>
                    <a:lnTo>
                      <a:pt x="48" y="0"/>
                    </a:lnTo>
                    <a:lnTo>
                      <a:pt x="112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2" name="Rectangle 164"/>
              <p:cNvSpPr>
                <a:spLocks noChangeArrowheads="1"/>
              </p:cNvSpPr>
              <p:nvPr/>
            </p:nvSpPr>
            <p:spPr bwMode="auto">
              <a:xfrm>
                <a:off x="4457700" y="3116263"/>
                <a:ext cx="635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8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43" name="Rectangle 165"/>
              <p:cNvSpPr>
                <a:spLocks noChangeArrowheads="1"/>
              </p:cNvSpPr>
              <p:nvPr/>
            </p:nvSpPr>
            <p:spPr bwMode="auto">
              <a:xfrm>
                <a:off x="5481955" y="4360863"/>
                <a:ext cx="635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44" name="Rectangle 167"/>
              <p:cNvSpPr>
                <a:spLocks noChangeArrowheads="1"/>
              </p:cNvSpPr>
              <p:nvPr/>
            </p:nvSpPr>
            <p:spPr bwMode="auto">
              <a:xfrm>
                <a:off x="3997325" y="4400233"/>
                <a:ext cx="1270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10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45" name="Rectangle 168"/>
              <p:cNvSpPr>
                <a:spLocks noChangeArrowheads="1"/>
              </p:cNvSpPr>
              <p:nvPr/>
            </p:nvSpPr>
            <p:spPr bwMode="auto">
              <a:xfrm>
                <a:off x="4497705" y="4745038"/>
                <a:ext cx="635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7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46" name="未知"/>
              <p:cNvSpPr>
                <a:spLocks/>
              </p:cNvSpPr>
              <p:nvPr/>
            </p:nvSpPr>
            <p:spPr bwMode="auto">
              <a:xfrm>
                <a:off x="5067300" y="3462338"/>
                <a:ext cx="109855" cy="166370"/>
              </a:xfrm>
              <a:custGeom>
                <a:avLst/>
                <a:gdLst>
                  <a:gd name="T0" fmla="*/ 0 w 83"/>
                  <a:gd name="T1" fmla="*/ 2147483646 h 127"/>
                  <a:gd name="T2" fmla="*/ 2147483646 w 83"/>
                  <a:gd name="T3" fmla="*/ 0 h 127"/>
                  <a:gd name="T4" fmla="*/ 2147483646 w 83"/>
                  <a:gd name="T5" fmla="*/ 2147483646 h 127"/>
                  <a:gd name="T6" fmla="*/ 0 w 83"/>
                  <a:gd name="T7" fmla="*/ 2147483646 h 1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27"/>
                  <a:gd name="T14" fmla="*/ 83 w 83"/>
                  <a:gd name="T15" fmla="*/ 127 h 1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27">
                    <a:moveTo>
                      <a:pt x="0" y="127"/>
                    </a:moveTo>
                    <a:lnTo>
                      <a:pt x="41" y="0"/>
                    </a:lnTo>
                    <a:lnTo>
                      <a:pt x="83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7" name="Rectangle 170"/>
              <p:cNvSpPr>
                <a:spLocks noChangeArrowheads="1"/>
              </p:cNvSpPr>
              <p:nvPr/>
            </p:nvSpPr>
            <p:spPr bwMode="auto">
              <a:xfrm>
                <a:off x="4924425" y="3987483"/>
                <a:ext cx="12700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7448" name="Line 172"/>
              <p:cNvSpPr>
                <a:spLocks noChangeShapeType="1"/>
              </p:cNvSpPr>
              <p:nvPr/>
            </p:nvSpPr>
            <p:spPr bwMode="auto">
              <a:xfrm flipV="1">
                <a:off x="5105400" y="3657283"/>
                <a:ext cx="3175" cy="974725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9" name="TextBox 115"/>
              <p:cNvSpPr txBox="1">
                <a:spLocks noChangeArrowheads="1"/>
              </p:cNvSpPr>
              <p:nvPr/>
            </p:nvSpPr>
            <p:spPr bwMode="auto">
              <a:xfrm>
                <a:off x="4857752" y="490717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5,A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50" name="TextBox 116"/>
              <p:cNvSpPr txBox="1">
                <a:spLocks noChangeArrowheads="1"/>
              </p:cNvSpPr>
              <p:nvPr/>
            </p:nvSpPr>
            <p:spPr bwMode="auto">
              <a:xfrm>
                <a:off x="3428992" y="490717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12,C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51" name="TextBox 117"/>
              <p:cNvSpPr txBox="1">
                <a:spLocks noChangeArrowheads="1"/>
              </p:cNvSpPr>
              <p:nvPr/>
            </p:nvSpPr>
            <p:spPr bwMode="auto">
              <a:xfrm>
                <a:off x="5214942" y="3000372"/>
                <a:ext cx="714380" cy="3078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20,C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52" name="TextBox 118"/>
              <p:cNvSpPr txBox="1">
                <a:spLocks noChangeArrowheads="1"/>
              </p:cNvSpPr>
              <p:nvPr/>
            </p:nvSpPr>
            <p:spPr bwMode="auto">
              <a:xfrm>
                <a:off x="3286116" y="2906909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28,B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53" name="TextBox 120"/>
              <p:cNvSpPr txBox="1">
                <a:spLocks noChangeArrowheads="1"/>
              </p:cNvSpPr>
              <p:nvPr/>
            </p:nvSpPr>
            <p:spPr bwMode="auto">
              <a:xfrm>
                <a:off x="4000496" y="3571876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22,F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</p:grpSp>
      </p:grpSp>
      <p:cxnSp>
        <p:nvCxnSpPr>
          <p:cNvPr id="17414" name="直接箭头连接符 2"/>
          <p:cNvCxnSpPr>
            <a:cxnSpLocks noChangeShapeType="1"/>
          </p:cNvCxnSpPr>
          <p:nvPr/>
        </p:nvCxnSpPr>
        <p:spPr bwMode="auto">
          <a:xfrm flipH="1">
            <a:off x="5345113" y="2187575"/>
            <a:ext cx="10652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6" name="Rectangle 134"/>
          <p:cNvSpPr>
            <a:spLocks noChangeArrowheads="1"/>
          </p:cNvSpPr>
          <p:nvPr/>
        </p:nvSpPr>
        <p:spPr bwMode="auto">
          <a:xfrm>
            <a:off x="1790707" y="257175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迪杰斯特拉算法求解过程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1933575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46" name="Rectangle 134"/>
          <p:cNvSpPr>
            <a:spLocks noChangeArrowheads="1"/>
          </p:cNvSpPr>
          <p:nvPr/>
        </p:nvSpPr>
        <p:spPr bwMode="auto">
          <a:xfrm>
            <a:off x="1790707" y="257175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迪杰斯特拉算法实现</a:t>
            </a:r>
          </a:p>
        </p:txBody>
      </p:sp>
      <p:sp>
        <p:nvSpPr>
          <p:cNvPr id="47" name="AutoShape 3">
            <a:extLst>
              <a:ext uri="{FF2B5EF4-FFF2-40B4-BE49-F238E27FC236}">
                <a16:creationId xmlns:a16="http://schemas.microsoft.com/office/drawing/2014/main" id="{4DAF5AA5-B577-43B2-90A5-F0C707A26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16" y="1844005"/>
            <a:ext cx="1371600" cy="1600200"/>
          </a:xfrm>
          <a:prstGeom prst="roundRect">
            <a:avLst>
              <a:gd name="adj" fmla="val 16667"/>
            </a:avLst>
          </a:prstGeom>
          <a:noFill/>
          <a:ln w="12700" cap="sq">
            <a:solidFill>
              <a:srgbClr val="333399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 i="0"/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id="{8520F814-3E5F-4DD4-AEE5-324411F39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16" y="1691605"/>
            <a:ext cx="1524000" cy="1981200"/>
          </a:xfrm>
          <a:prstGeom prst="ellipse">
            <a:avLst/>
          </a:prstGeom>
          <a:noFill/>
          <a:ln w="12700" cap="sq">
            <a:solidFill>
              <a:srgbClr val="00008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 i="0"/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id="{DE16497F-A801-4ADE-9294-F222FD9D8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16" y="1996405"/>
            <a:ext cx="304800" cy="304800"/>
          </a:xfrm>
          <a:prstGeom prst="ellipse">
            <a:avLst/>
          </a:prstGeom>
          <a:solidFill>
            <a:srgbClr val="FFFF99"/>
          </a:solidFill>
          <a:ln w="127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 i="0"/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id="{27119F1A-3B9D-47AA-A4A7-95BB299A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16" y="2453605"/>
            <a:ext cx="304800" cy="304800"/>
          </a:xfrm>
          <a:prstGeom prst="ellipse">
            <a:avLst/>
          </a:prstGeom>
          <a:solidFill>
            <a:srgbClr val="FFFF99"/>
          </a:solidFill>
          <a:ln w="12700" cap="sq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 i="0"/>
          </a:p>
        </p:txBody>
      </p:sp>
      <p:sp>
        <p:nvSpPr>
          <p:cNvPr id="51" name="Oval 8">
            <a:extLst>
              <a:ext uri="{FF2B5EF4-FFF2-40B4-BE49-F238E27FC236}">
                <a16:creationId xmlns:a16="http://schemas.microsoft.com/office/drawing/2014/main" id="{49FC6857-312D-42B6-A6EF-BD58492B4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16" y="1844005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 i="0"/>
          </a:p>
        </p:txBody>
      </p:sp>
      <p:sp>
        <p:nvSpPr>
          <p:cNvPr id="52" name="Oval 9">
            <a:extLst>
              <a:ext uri="{FF2B5EF4-FFF2-40B4-BE49-F238E27FC236}">
                <a16:creationId xmlns:a16="http://schemas.microsoft.com/office/drawing/2014/main" id="{074F87FB-BC62-4BBB-BDB8-A600470A3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16" y="2225005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 i="0"/>
          </a:p>
        </p:txBody>
      </p:sp>
      <p:sp>
        <p:nvSpPr>
          <p:cNvPr id="53" name="Oval 10">
            <a:extLst>
              <a:ext uri="{FF2B5EF4-FFF2-40B4-BE49-F238E27FC236}">
                <a16:creationId xmlns:a16="http://schemas.microsoft.com/office/drawing/2014/main" id="{4E5862EE-3E13-4CB0-BAC9-10FB0E298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16" y="3215605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 i="0"/>
          </a:p>
        </p:txBody>
      </p:sp>
      <p:sp>
        <p:nvSpPr>
          <p:cNvPr id="54" name="Oval 12">
            <a:extLst>
              <a:ext uri="{FF2B5EF4-FFF2-40B4-BE49-F238E27FC236}">
                <a16:creationId xmlns:a16="http://schemas.microsoft.com/office/drawing/2014/main" id="{4D377E89-B910-4BF5-8747-E88A6C4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16" y="2758405"/>
            <a:ext cx="304800" cy="304800"/>
          </a:xfrm>
          <a:prstGeom prst="ellipse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</a:pPr>
            <a:endParaRPr lang="zh-CN" altLang="en-US" i="0"/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A1C24749-1A36-4B4E-91B4-C284FBEDC4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16" y="1996405"/>
            <a:ext cx="2209800" cy="1524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E5B7A3E5-B553-4175-8848-F09624AD3D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16" y="2148805"/>
            <a:ext cx="2743200" cy="228600"/>
          </a:xfrm>
          <a:prstGeom prst="line">
            <a:avLst/>
          </a:prstGeom>
          <a:noFill/>
          <a:ln w="12700" cap="sq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59" name="Text Box 21">
            <a:extLst>
              <a:ext uri="{FF2B5EF4-FFF2-40B4-BE49-F238E27FC236}">
                <a16:creationId xmlns:a16="http://schemas.microsoft.com/office/drawing/2014/main" id="{6A0F6C3E-E143-4A70-882A-D9BF5FBC7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0379" y="1340768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i="0"/>
              <a:t>U</a:t>
            </a:r>
          </a:p>
        </p:txBody>
      </p:sp>
      <p:sp>
        <p:nvSpPr>
          <p:cNvPr id="60" name="Text Box 22">
            <a:extLst>
              <a:ext uri="{FF2B5EF4-FFF2-40B4-BE49-F238E27FC236}">
                <a16:creationId xmlns:a16="http://schemas.microsoft.com/office/drawing/2014/main" id="{A12366E5-E990-48EE-983D-B4A7F2BBB2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66" y="1359812"/>
            <a:ext cx="5950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en-US" altLang="zh-CN" i="0" dirty="0"/>
              <a:t>U-V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875C955-575C-42C7-8DFD-679C0AB47FCF}"/>
              </a:ext>
            </a:extLst>
          </p:cNvPr>
          <p:cNvCxnSpPr>
            <a:stCxn id="57" idx="0"/>
            <a:endCxn id="54" idx="2"/>
          </p:cNvCxnSpPr>
          <p:nvPr/>
        </p:nvCxnSpPr>
        <p:spPr bwMode="auto">
          <a:xfrm>
            <a:off x="3581416" y="2148805"/>
            <a:ext cx="2743200" cy="762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DFADC030-DB8E-4B80-8572-51FBA3689155}"/>
              </a:ext>
            </a:extLst>
          </p:cNvPr>
          <p:cNvCxnSpPr>
            <a:cxnSpLocks/>
            <a:stCxn id="49" idx="5"/>
            <a:endCxn id="53" idx="2"/>
          </p:cNvCxnSpPr>
          <p:nvPr/>
        </p:nvCxnSpPr>
        <p:spPr bwMode="auto">
          <a:xfrm>
            <a:off x="3536779" y="2256568"/>
            <a:ext cx="2406837" cy="11114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A1657C3B-F127-4FC5-AE1D-68B5472956A0}"/>
              </a:ext>
            </a:extLst>
          </p:cNvPr>
          <p:cNvSpPr txBox="1"/>
          <p:nvPr/>
        </p:nvSpPr>
        <p:spPr>
          <a:xfrm>
            <a:off x="467544" y="4077072"/>
            <a:ext cx="9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顶点是否加入</a:t>
            </a:r>
            <a:r>
              <a:rPr lang="en-US" altLang="zh-CN" sz="2800" b="0" i="0" dirty="0">
                <a:latin typeface="+mn-ea"/>
                <a:ea typeface="+mn-ea"/>
              </a:rPr>
              <a:t>U</a:t>
            </a:r>
            <a:r>
              <a:rPr lang="zh-CN" altLang="en-US" sz="2800" b="0" i="0" dirty="0">
                <a:latin typeface="+mn-ea"/>
                <a:ea typeface="+mn-ea"/>
              </a:rPr>
              <a:t>集合中，即求得最短路径？</a:t>
            </a:r>
            <a:r>
              <a:rPr lang="en-US" altLang="zh-CN" sz="2800" b="0" i="0" dirty="0">
                <a:latin typeface="+mn-ea"/>
                <a:ea typeface="+mn-ea"/>
              </a:rPr>
              <a:t>final</a:t>
            </a:r>
            <a:r>
              <a:rPr lang="zh-CN" altLang="en-US" sz="2800" b="0" i="0" dirty="0">
                <a:latin typeface="+mn-ea"/>
                <a:ea typeface="+mn-ea"/>
              </a:rPr>
              <a:t>数组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BD19F14-01DE-40BA-973F-FF040F5E4C78}"/>
              </a:ext>
            </a:extLst>
          </p:cNvPr>
          <p:cNvSpPr txBox="1"/>
          <p:nvPr/>
        </p:nvSpPr>
        <p:spPr>
          <a:xfrm>
            <a:off x="467544" y="4653136"/>
            <a:ext cx="799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各顶点到源点的距离？</a:t>
            </a:r>
            <a:r>
              <a:rPr lang="en-US" altLang="zh-CN" sz="2800" b="0" i="0" dirty="0">
                <a:latin typeface="+mn-ea"/>
                <a:ea typeface="+mn-ea"/>
              </a:rPr>
              <a:t>D</a:t>
            </a:r>
            <a:r>
              <a:rPr lang="zh-CN" altLang="en-US" sz="2800" b="0" i="0" dirty="0">
                <a:latin typeface="+mn-ea"/>
                <a:ea typeface="+mn-ea"/>
              </a:rPr>
              <a:t>数组，不断更新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CEA3BD71-2913-4302-BE8C-CDC29792261E}"/>
              </a:ext>
            </a:extLst>
          </p:cNvPr>
          <p:cNvSpPr txBox="1"/>
          <p:nvPr/>
        </p:nvSpPr>
        <p:spPr>
          <a:xfrm>
            <a:off x="467544" y="5301147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选</a:t>
            </a:r>
            <a:r>
              <a:rPr lang="en-US" altLang="zh-CN" sz="2800" b="0" i="0" dirty="0">
                <a:latin typeface="+mn-ea"/>
                <a:ea typeface="+mn-ea"/>
              </a:rPr>
              <a:t>D</a:t>
            </a:r>
            <a:r>
              <a:rPr lang="zh-CN" altLang="en-US" sz="2800" b="0" i="0" dirty="0">
                <a:latin typeface="+mn-ea"/>
                <a:ea typeface="+mn-ea"/>
              </a:rPr>
              <a:t>值最小，</a:t>
            </a:r>
            <a:r>
              <a:rPr lang="en-US" altLang="zh-CN" sz="2800" b="0" i="0" dirty="0">
                <a:latin typeface="+mn-ea"/>
                <a:ea typeface="+mn-ea"/>
              </a:rPr>
              <a:t>final</a:t>
            </a:r>
            <a:r>
              <a:rPr lang="zh-CN" altLang="en-US" sz="2800" b="0" i="0" dirty="0">
                <a:latin typeface="+mn-ea"/>
                <a:ea typeface="+mn-ea"/>
              </a:rPr>
              <a:t>为</a:t>
            </a:r>
            <a:r>
              <a:rPr lang="en-US" altLang="zh-CN" sz="2800" b="0" i="0" dirty="0">
                <a:latin typeface="+mn-ea"/>
                <a:ea typeface="+mn-ea"/>
              </a:rPr>
              <a:t>false</a:t>
            </a:r>
            <a:r>
              <a:rPr lang="zh-CN" altLang="en-US" sz="2800" b="0" i="0" dirty="0">
                <a:latin typeface="+mn-ea"/>
                <a:ea typeface="+mn-ea"/>
              </a:rPr>
              <a:t>的点，路径上的上一个顶点？</a:t>
            </a:r>
            <a:r>
              <a:rPr lang="en-US" altLang="zh-CN" sz="2800" b="0" i="0" dirty="0">
                <a:latin typeface="+mn-ea"/>
                <a:ea typeface="+mn-ea"/>
              </a:rPr>
              <a:t>path</a:t>
            </a:r>
            <a:r>
              <a:rPr lang="zh-CN" altLang="en-US" sz="2800" b="0" i="0" dirty="0">
                <a:latin typeface="+mn-ea"/>
                <a:ea typeface="+mn-ea"/>
              </a:rPr>
              <a:t>数组</a:t>
            </a:r>
            <a:endParaRPr lang="zh-CN" altLang="en-US" b="0" dirty="0">
              <a:latin typeface="+mn-ea"/>
              <a:ea typeface="+mn-ea"/>
            </a:endParaRPr>
          </a:p>
        </p:txBody>
      </p:sp>
      <p:sp>
        <p:nvSpPr>
          <p:cNvPr id="8" name="对话气泡: 椭圆形 7">
            <a:extLst>
              <a:ext uri="{FF2B5EF4-FFF2-40B4-BE49-F238E27FC236}">
                <a16:creationId xmlns:a16="http://schemas.microsoft.com/office/drawing/2014/main" id="{EE261CC3-3BB7-4FFE-ACFC-45117965089A}"/>
              </a:ext>
            </a:extLst>
          </p:cNvPr>
          <p:cNvSpPr/>
          <p:nvPr/>
        </p:nvSpPr>
        <p:spPr bwMode="auto">
          <a:xfrm>
            <a:off x="4067944" y="922082"/>
            <a:ext cx="1086407" cy="605909"/>
          </a:xfrm>
          <a:prstGeom prst="wedgeEllipseCallout">
            <a:avLst>
              <a:gd name="adj1" fmla="val -88633"/>
              <a:gd name="adj2" fmla="val 14694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源点</a:t>
            </a:r>
          </a:p>
        </p:txBody>
      </p:sp>
      <p:sp>
        <p:nvSpPr>
          <p:cNvPr id="69" name="对话气泡: 椭圆形 68">
            <a:extLst>
              <a:ext uri="{FF2B5EF4-FFF2-40B4-BE49-F238E27FC236}">
                <a16:creationId xmlns:a16="http://schemas.microsoft.com/office/drawing/2014/main" id="{EA2757DD-2632-4069-9E44-5E7584CDD3DE}"/>
              </a:ext>
            </a:extLst>
          </p:cNvPr>
          <p:cNvSpPr/>
          <p:nvPr/>
        </p:nvSpPr>
        <p:spPr bwMode="auto">
          <a:xfrm>
            <a:off x="5476612" y="842357"/>
            <a:ext cx="1086407" cy="605909"/>
          </a:xfrm>
          <a:prstGeom prst="wedgeEllipseCallout">
            <a:avLst>
              <a:gd name="adj1" fmla="val -88633"/>
              <a:gd name="adj2" fmla="val 14694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距离</a:t>
            </a:r>
          </a:p>
        </p:txBody>
      </p:sp>
    </p:spTree>
    <p:extLst>
      <p:ext uri="{BB962C8B-B14F-4D97-AF65-F5344CB8AC3E}">
        <p14:creationId xmlns:p14="http://schemas.microsoft.com/office/powerpoint/2010/main" val="1687472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8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62010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A3EC216F-C20B-4ED7-9772-398DC68D6525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15</a:t>
            </a:fld>
            <a:endParaRPr lang="en-US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71518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23908" y="2000240"/>
            <a:ext cx="8334372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算法中，引进了一个辅助向量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每个分量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D[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表示当前所找到的从始点到每个终点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的最短路径长度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D[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]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初值为始点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到各终点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的直接距离，即若从始点到某终点有(出)弧，则为弧上的权值，否则为∞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34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A511F8C-3190-4362-A638-03E98CBADD79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16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5346" y="1981184"/>
            <a:ext cx="8763000" cy="40386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如何得出从开始点到各个顶点的最短路径？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（经过哪些顶点）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设置另一个辅助向量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path[]，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用来存放得到的从源点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v0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到其余各顶点的最短路径上到达目标顶点的前一顶点下标。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781800" y="4946650"/>
            <a:ext cx="2362200" cy="1905000"/>
            <a:chOff x="0" y="0"/>
            <a:chExt cx="1488" cy="1200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0" y="0"/>
              <a:ext cx="1488" cy="1200"/>
              <a:chOff x="0" y="0"/>
              <a:chExt cx="1488" cy="1200"/>
            </a:xfrm>
          </p:grpSpPr>
          <p:sp>
            <p:nvSpPr>
              <p:cNvPr id="19492" name="Line 9"/>
              <p:cNvSpPr>
                <a:spLocks noChangeShapeType="1"/>
              </p:cNvSpPr>
              <p:nvPr/>
            </p:nvSpPr>
            <p:spPr bwMode="auto">
              <a:xfrm flipH="1" flipV="1">
                <a:off x="818" y="150"/>
                <a:ext cx="484" cy="30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9493" name="Line 10"/>
              <p:cNvSpPr>
                <a:spLocks noChangeShapeType="1"/>
              </p:cNvSpPr>
              <p:nvPr/>
            </p:nvSpPr>
            <p:spPr bwMode="auto">
              <a:xfrm>
                <a:off x="149" y="563"/>
                <a:ext cx="186" cy="45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9494" name="Line 11"/>
              <p:cNvSpPr>
                <a:spLocks noChangeShapeType="1"/>
              </p:cNvSpPr>
              <p:nvPr/>
            </p:nvSpPr>
            <p:spPr bwMode="auto">
              <a:xfrm flipH="1">
                <a:off x="186" y="113"/>
                <a:ext cx="521" cy="30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9495" name="Line 12"/>
              <p:cNvSpPr>
                <a:spLocks noChangeShapeType="1"/>
              </p:cNvSpPr>
              <p:nvPr/>
            </p:nvSpPr>
            <p:spPr bwMode="auto">
              <a:xfrm flipH="1" flipV="1">
                <a:off x="781" y="150"/>
                <a:ext cx="298" cy="825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9496" name="Line 13"/>
              <p:cNvSpPr>
                <a:spLocks noChangeShapeType="1"/>
              </p:cNvSpPr>
              <p:nvPr/>
            </p:nvSpPr>
            <p:spPr bwMode="auto">
              <a:xfrm flipH="1">
                <a:off x="446" y="1088"/>
                <a:ext cx="558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9497" name="Line 14"/>
              <p:cNvSpPr>
                <a:spLocks noChangeShapeType="1"/>
              </p:cNvSpPr>
              <p:nvPr/>
            </p:nvSpPr>
            <p:spPr bwMode="auto">
              <a:xfrm flipH="1">
                <a:off x="446" y="600"/>
                <a:ext cx="893" cy="45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19498" name="Oval 15"/>
              <p:cNvSpPr>
                <a:spLocks noChangeArrowheads="1"/>
              </p:cNvSpPr>
              <p:nvPr/>
            </p:nvSpPr>
            <p:spPr bwMode="auto">
              <a:xfrm>
                <a:off x="0" y="375"/>
                <a:ext cx="223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9499" name="Oval 16"/>
              <p:cNvSpPr>
                <a:spLocks noChangeArrowheads="1"/>
              </p:cNvSpPr>
              <p:nvPr/>
            </p:nvSpPr>
            <p:spPr bwMode="auto">
              <a:xfrm>
                <a:off x="1004" y="988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9500" name="Oval 17"/>
              <p:cNvSpPr>
                <a:spLocks noChangeArrowheads="1"/>
              </p:cNvSpPr>
              <p:nvPr/>
            </p:nvSpPr>
            <p:spPr bwMode="auto">
              <a:xfrm>
                <a:off x="260" y="988"/>
                <a:ext cx="224" cy="21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9501" name="Oval 18"/>
              <p:cNvSpPr>
                <a:spLocks noChangeArrowheads="1"/>
              </p:cNvSpPr>
              <p:nvPr/>
            </p:nvSpPr>
            <p:spPr bwMode="auto">
              <a:xfrm>
                <a:off x="1265" y="413"/>
                <a:ext cx="223" cy="21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19502" name="Oval 19"/>
              <p:cNvSpPr>
                <a:spLocks noChangeArrowheads="1"/>
              </p:cNvSpPr>
              <p:nvPr/>
            </p:nvSpPr>
            <p:spPr bwMode="auto">
              <a:xfrm>
                <a:off x="632" y="0"/>
                <a:ext cx="224" cy="21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19486" name="Text Box 20"/>
            <p:cNvSpPr txBox="1">
              <a:spLocks noChangeArrowheads="1"/>
            </p:cNvSpPr>
            <p:nvPr/>
          </p:nvSpPr>
          <p:spPr bwMode="auto">
            <a:xfrm>
              <a:off x="220" y="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9487" name="Text Box 21"/>
            <p:cNvSpPr txBox="1">
              <a:spLocks noChangeArrowheads="1"/>
            </p:cNvSpPr>
            <p:nvPr/>
          </p:nvSpPr>
          <p:spPr bwMode="auto">
            <a:xfrm>
              <a:off x="0" y="66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19488" name="Text Box 22"/>
            <p:cNvSpPr txBox="1">
              <a:spLocks noChangeArrowheads="1"/>
            </p:cNvSpPr>
            <p:nvPr/>
          </p:nvSpPr>
          <p:spPr bwMode="auto">
            <a:xfrm>
              <a:off x="937" y="6"/>
              <a:ext cx="44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19489" name="Text Box 23"/>
            <p:cNvSpPr txBox="1">
              <a:spLocks noChangeArrowheads="1"/>
            </p:cNvSpPr>
            <p:nvPr/>
          </p:nvSpPr>
          <p:spPr bwMode="auto">
            <a:xfrm>
              <a:off x="606" y="66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9490" name="Text Box 24"/>
            <p:cNvSpPr txBox="1">
              <a:spLocks noChangeArrowheads="1"/>
            </p:cNvSpPr>
            <p:nvPr/>
          </p:nvSpPr>
          <p:spPr bwMode="auto">
            <a:xfrm>
              <a:off x="661" y="333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19491" name="Text Box 25"/>
            <p:cNvSpPr txBox="1">
              <a:spLocks noChangeArrowheads="1"/>
            </p:cNvSpPr>
            <p:nvPr/>
          </p:nvSpPr>
          <p:spPr bwMode="auto">
            <a:xfrm>
              <a:off x="716" y="830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94234" name="Group 26"/>
          <p:cNvGraphicFramePr>
            <a:graphicFrameLocks noGrp="1"/>
          </p:cNvGraphicFramePr>
          <p:nvPr/>
        </p:nvGraphicFramePr>
        <p:xfrm>
          <a:off x="1119206" y="4286256"/>
          <a:ext cx="6096000" cy="1038225"/>
        </p:xfrm>
        <a:graphic>
          <a:graphicData uri="http://schemas.openxmlformats.org/drawingml/2006/table">
            <a:tbl>
              <a:tblPr/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632" marB="45632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32" marB="45632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632" marB="45632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32" marB="45632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32" marB="45632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T="45632" marB="45632" anchor="b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path</a:t>
                      </a:r>
                    </a:p>
                  </a:txBody>
                  <a:tcPr marT="45632" marB="45632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-1</a:t>
                      </a:r>
                    </a:p>
                  </a:txBody>
                  <a:tcPr marT="45632" marB="45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32" marB="45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632" marB="45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632" marB="45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632" marB="456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71518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A3EC216F-C20B-4ED7-9772-398DC68D6525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17</a:t>
            </a:fld>
            <a:endParaRPr lang="en-US" altLang="zh-CN"/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71518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普利姆、迪杰斯特拉算法实现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6B0D14B7-7619-48AB-8415-0B71D457F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383625"/>
              </p:ext>
            </p:extLst>
          </p:nvPr>
        </p:nvGraphicFramePr>
        <p:xfrm>
          <a:off x="107504" y="1329737"/>
          <a:ext cx="9036496" cy="554903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4776">
                  <a:extLst>
                    <a:ext uri="{9D8B030D-6E8A-4147-A177-3AD203B41FA5}">
                      <a16:colId xmlns:a16="http://schemas.microsoft.com/office/drawing/2014/main" val="2305584300"/>
                    </a:ext>
                  </a:extLst>
                </a:gridCol>
                <a:gridCol w="3735728">
                  <a:extLst>
                    <a:ext uri="{9D8B030D-6E8A-4147-A177-3AD203B41FA5}">
                      <a16:colId xmlns:a16="http://schemas.microsoft.com/office/drawing/2014/main" val="1810702762"/>
                    </a:ext>
                  </a:extLst>
                </a:gridCol>
                <a:gridCol w="3725992">
                  <a:extLst>
                    <a:ext uri="{9D8B030D-6E8A-4147-A177-3AD203B41FA5}">
                      <a16:colId xmlns:a16="http://schemas.microsoft.com/office/drawing/2014/main" val="3059099949"/>
                    </a:ext>
                  </a:extLst>
                </a:gridCol>
              </a:tblGrid>
              <a:tr h="519832"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普利姆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迪杰斯特拉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9158701"/>
                  </a:ext>
                </a:extLst>
              </a:tr>
              <a:tr h="95366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辅助空间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dis</a:t>
                      </a:r>
                      <a:r>
                        <a:rPr lang="zh-CN" altLang="en-US" sz="2400" dirty="0"/>
                        <a:t>：存储边权值；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visited:</a:t>
                      </a:r>
                      <a:r>
                        <a:rPr lang="zh-CN" altLang="en-US" sz="2400" dirty="0"/>
                        <a:t>是否加入树；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adj: </a:t>
                      </a:r>
                      <a:r>
                        <a:rPr lang="zh-CN" altLang="en-US" sz="2400" dirty="0"/>
                        <a:t>边的另一邻接点。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D</a:t>
                      </a:r>
                      <a:r>
                        <a:rPr lang="zh-CN" altLang="en-US" sz="2400" dirty="0"/>
                        <a:t>：存储距离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final:</a:t>
                      </a:r>
                      <a:r>
                        <a:rPr lang="zh-CN" altLang="en-US" sz="2400" dirty="0"/>
                        <a:t>是否求得最短路径；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path: </a:t>
                      </a:r>
                      <a:r>
                        <a:rPr lang="zh-CN" altLang="en-US" sz="2400" dirty="0"/>
                        <a:t>路径上的上一个点。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32162"/>
                  </a:ext>
                </a:extLst>
              </a:tr>
              <a:tr h="95366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过程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初始化；权值或</a:t>
                      </a:r>
                      <a:r>
                        <a:rPr lang="en-US" altLang="zh-CN" sz="2400" dirty="0"/>
                        <a:t>0x3f3f3f3f</a:t>
                      </a:r>
                    </a:p>
                    <a:p>
                      <a:pPr algn="l"/>
                      <a:r>
                        <a:rPr lang="zh-CN" altLang="en-US" sz="2400" dirty="0"/>
                        <a:t>循环</a:t>
                      </a:r>
                      <a:r>
                        <a:rPr lang="en-US" altLang="zh-CN" sz="2400" dirty="0"/>
                        <a:t>n-1</a:t>
                      </a:r>
                      <a:r>
                        <a:rPr lang="zh-CN" altLang="en-US" sz="2400" dirty="0"/>
                        <a:t>趟：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     </a:t>
                      </a:r>
                      <a:r>
                        <a:rPr lang="zh-CN" altLang="en-US" sz="2400" dirty="0"/>
                        <a:t>选</a:t>
                      </a:r>
                      <a:r>
                        <a:rPr lang="en-US" altLang="zh-CN" sz="2400" dirty="0"/>
                        <a:t>visited</a:t>
                      </a:r>
                      <a:r>
                        <a:rPr lang="zh-CN" altLang="en-US" sz="2400" dirty="0"/>
                        <a:t>为</a:t>
                      </a:r>
                      <a:r>
                        <a:rPr lang="en-US" altLang="zh-CN" sz="2400" dirty="0"/>
                        <a:t>0</a:t>
                      </a:r>
                      <a:r>
                        <a:rPr lang="zh-CN" altLang="en-US" sz="2400" dirty="0"/>
                        <a:t>且</a:t>
                      </a:r>
                      <a:r>
                        <a:rPr lang="en-US" altLang="zh-CN" sz="2400" dirty="0"/>
                        <a:t>dis</a:t>
                      </a:r>
                      <a:r>
                        <a:rPr lang="zh-CN" altLang="en-US" sz="2400" dirty="0"/>
                        <a:t>值最小的点，更新该点</a:t>
                      </a:r>
                      <a:r>
                        <a:rPr lang="en-US" altLang="zh-CN" sz="2400" dirty="0"/>
                        <a:t>visited</a:t>
                      </a:r>
                      <a:r>
                        <a:rPr lang="zh-CN" altLang="en-US" sz="2400" dirty="0"/>
                        <a:t>；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     </a:t>
                      </a:r>
                      <a:r>
                        <a:rPr lang="zh-CN" altLang="en-US" sz="2400" dirty="0"/>
                        <a:t>更新</a:t>
                      </a:r>
                      <a:r>
                        <a:rPr lang="en-US" altLang="zh-CN" sz="2400" dirty="0"/>
                        <a:t>dis</a:t>
                      </a:r>
                      <a:r>
                        <a:rPr lang="zh-CN" altLang="en-US" sz="2400" dirty="0"/>
                        <a:t>值、</a:t>
                      </a:r>
                      <a:r>
                        <a:rPr lang="en-US" altLang="zh-CN" sz="2400" dirty="0"/>
                        <a:t>adj</a:t>
                      </a:r>
                      <a:r>
                        <a:rPr lang="zh-CN" altLang="en-US" sz="2400" dirty="0"/>
                        <a:t>。</a:t>
                      </a:r>
                      <a:endParaRPr lang="en-US" altLang="zh-CN" sz="2400" dirty="0"/>
                    </a:p>
                    <a:p>
                      <a:pPr algn="l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初始化</a:t>
                      </a:r>
                      <a:r>
                        <a:rPr lang="en-US" altLang="zh-CN" sz="2400" dirty="0"/>
                        <a:t>:</a:t>
                      </a:r>
                      <a:r>
                        <a:rPr lang="zh-CN" altLang="en-US" sz="2400" dirty="0"/>
                        <a:t>权值或</a:t>
                      </a:r>
                      <a:r>
                        <a:rPr lang="en-US" altLang="zh-CN" sz="2400" dirty="0"/>
                        <a:t>0x3f3f3f3f</a:t>
                      </a:r>
                    </a:p>
                    <a:p>
                      <a:pPr algn="l"/>
                      <a:r>
                        <a:rPr lang="zh-CN" altLang="en-US" sz="2400" dirty="0"/>
                        <a:t>循环最多</a:t>
                      </a:r>
                      <a:r>
                        <a:rPr lang="en-US" altLang="zh-CN" sz="2400" dirty="0"/>
                        <a:t>n-1</a:t>
                      </a:r>
                      <a:r>
                        <a:rPr lang="zh-CN" altLang="en-US" sz="2400" dirty="0"/>
                        <a:t>趟：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     </a:t>
                      </a:r>
                      <a:r>
                        <a:rPr lang="zh-CN" altLang="en-US" sz="2400" dirty="0"/>
                        <a:t>选</a:t>
                      </a:r>
                      <a:r>
                        <a:rPr lang="en-US" altLang="zh-CN" sz="2400" dirty="0"/>
                        <a:t>final</a:t>
                      </a:r>
                      <a:r>
                        <a:rPr lang="zh-CN" altLang="en-US" sz="2400" dirty="0"/>
                        <a:t>为</a:t>
                      </a:r>
                      <a:r>
                        <a:rPr lang="en-US" altLang="zh-CN" sz="2400" dirty="0"/>
                        <a:t>0</a:t>
                      </a:r>
                      <a:r>
                        <a:rPr lang="zh-CN" altLang="en-US" sz="2400" dirty="0"/>
                        <a:t>且</a:t>
                      </a:r>
                      <a:r>
                        <a:rPr lang="en-US" altLang="zh-CN" sz="2400" dirty="0"/>
                        <a:t>D</a:t>
                      </a:r>
                      <a:r>
                        <a:rPr lang="zh-CN" altLang="en-US" sz="2400" dirty="0"/>
                        <a:t>值最小</a:t>
                      </a:r>
                      <a:r>
                        <a:rPr lang="en-US" altLang="zh-CN" sz="2400" dirty="0"/>
                        <a:t>     </a:t>
                      </a:r>
                      <a:r>
                        <a:rPr lang="zh-CN" altLang="en-US" sz="2400" dirty="0"/>
                        <a:t>的点，更新该点</a:t>
                      </a:r>
                      <a:r>
                        <a:rPr lang="en-US" altLang="zh-CN" sz="2400" dirty="0"/>
                        <a:t>final</a:t>
                      </a:r>
                      <a:r>
                        <a:rPr lang="zh-CN" altLang="en-US" sz="2400" dirty="0"/>
                        <a:t>值；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     </a:t>
                      </a:r>
                      <a:r>
                        <a:rPr lang="zh-CN" altLang="en-US" sz="2400" dirty="0"/>
                        <a:t>更新</a:t>
                      </a:r>
                      <a:r>
                        <a:rPr lang="en-US" altLang="zh-CN" sz="2400" dirty="0"/>
                        <a:t>D</a:t>
                      </a:r>
                      <a:r>
                        <a:rPr lang="zh-CN" altLang="en-US" sz="2400" dirty="0"/>
                        <a:t>值、</a:t>
                      </a:r>
                      <a:r>
                        <a:rPr lang="en-US" altLang="zh-CN" sz="2400" dirty="0"/>
                        <a:t>path</a:t>
                      </a:r>
                      <a:r>
                        <a:rPr lang="zh-CN" altLang="en-US" sz="2400" dirty="0"/>
                        <a:t>。</a:t>
                      </a:r>
                      <a:endParaRPr lang="en-US" altLang="zh-CN" sz="2400" dirty="0"/>
                    </a:p>
                    <a:p>
                      <a:pPr algn="l"/>
                      <a:r>
                        <a:rPr lang="en-US" altLang="zh-CN" sz="2400" dirty="0"/>
                        <a:t>     </a:t>
                      </a:r>
                      <a:r>
                        <a:rPr lang="zh-CN" altLang="en-US" sz="2400" dirty="0"/>
                        <a:t>若</a:t>
                      </a:r>
                      <a:r>
                        <a:rPr lang="en-US" altLang="zh-CN" sz="2400" dirty="0"/>
                        <a:t>D</a:t>
                      </a:r>
                      <a:r>
                        <a:rPr lang="zh-CN" altLang="en-US" sz="2400" dirty="0"/>
                        <a:t>值为无穷大，剩余点无最短路径。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435328"/>
                  </a:ext>
                </a:extLst>
              </a:tr>
              <a:tr h="95366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更新，假设选出</a:t>
                      </a:r>
                      <a:r>
                        <a:rPr lang="en-US" altLang="zh-CN" sz="2400" dirty="0" err="1"/>
                        <a:t>i</a:t>
                      </a:r>
                      <a:r>
                        <a:rPr lang="zh-CN" altLang="en-US" sz="2400" dirty="0"/>
                        <a:t>顶点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 </a:t>
                      </a:r>
                      <a:r>
                        <a:rPr lang="zh-CN" altLang="en-US" sz="2400" dirty="0"/>
                        <a:t>若</a:t>
                      </a:r>
                      <a:r>
                        <a:rPr lang="en-US" altLang="zh-CN" sz="2400" dirty="0" err="1"/>
                        <a:t>w</a:t>
                      </a:r>
                      <a:r>
                        <a:rPr lang="en-US" altLang="zh-CN" sz="2400" baseline="-25000" dirty="0" err="1"/>
                        <a:t>ij</a:t>
                      </a:r>
                      <a:r>
                        <a:rPr lang="en-US" altLang="zh-CN" sz="2400" baseline="0" dirty="0"/>
                        <a:t>&lt;dis[j]</a:t>
                      </a:r>
                      <a:r>
                        <a:rPr lang="zh-CN" altLang="en-US" sz="2400" baseline="0" dirty="0"/>
                        <a:t>且</a:t>
                      </a:r>
                      <a:r>
                        <a:rPr lang="en-US" altLang="zh-CN" sz="2400" baseline="0" dirty="0"/>
                        <a:t>visited[j]=0,  </a:t>
                      </a:r>
                    </a:p>
                    <a:p>
                      <a:pPr algn="l"/>
                      <a:r>
                        <a:rPr lang="en-US" altLang="zh-CN" sz="2400" baseline="0" dirty="0"/>
                        <a:t> </a:t>
                      </a:r>
                      <a:r>
                        <a:rPr lang="zh-CN" altLang="en-US" sz="2400" baseline="0" dirty="0"/>
                        <a:t>则</a:t>
                      </a:r>
                      <a:r>
                        <a:rPr lang="en-US" altLang="zh-CN" sz="2400" baseline="0" dirty="0"/>
                        <a:t>dis[j] = </a:t>
                      </a:r>
                      <a:r>
                        <a:rPr lang="en-US" altLang="zh-CN" sz="2400" baseline="0" dirty="0" err="1"/>
                        <a:t>w</a:t>
                      </a:r>
                      <a:r>
                        <a:rPr lang="en-US" altLang="zh-CN" sz="2400" baseline="-25000" dirty="0" err="1"/>
                        <a:t>ij</a:t>
                      </a:r>
                      <a:r>
                        <a:rPr lang="zh-CN" altLang="en-US" sz="2400" baseline="0" dirty="0"/>
                        <a:t>，</a:t>
                      </a:r>
                      <a:r>
                        <a:rPr lang="en-US" altLang="zh-CN" sz="2400" baseline="0" dirty="0"/>
                        <a:t>adj[j] = </a:t>
                      </a:r>
                      <a:r>
                        <a:rPr lang="en-US" altLang="zh-CN" sz="2400" baseline="0" dirty="0" err="1"/>
                        <a:t>i</a:t>
                      </a:r>
                      <a:r>
                        <a:rPr lang="zh-CN" altLang="en-US" sz="2400" baseline="0" dirty="0"/>
                        <a:t>。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dirty="0"/>
                        <a:t>若</a:t>
                      </a:r>
                      <a:r>
                        <a:rPr lang="en-US" altLang="zh-CN" sz="2400" dirty="0"/>
                        <a:t>D[</a:t>
                      </a:r>
                      <a:r>
                        <a:rPr lang="en-US" altLang="zh-CN" sz="2400" dirty="0" err="1"/>
                        <a:t>i</a:t>
                      </a:r>
                      <a:r>
                        <a:rPr lang="en-US" altLang="zh-CN" sz="2400" dirty="0"/>
                        <a:t>]+</a:t>
                      </a:r>
                      <a:r>
                        <a:rPr lang="en-US" altLang="zh-CN" sz="2400" dirty="0" err="1"/>
                        <a:t>w</a:t>
                      </a:r>
                      <a:r>
                        <a:rPr lang="en-US" altLang="zh-CN" sz="2400" baseline="-25000" dirty="0" err="1"/>
                        <a:t>ij</a:t>
                      </a:r>
                      <a:r>
                        <a:rPr lang="en-US" altLang="zh-CN" sz="2400" baseline="0" dirty="0"/>
                        <a:t>&lt;D[j]</a:t>
                      </a:r>
                      <a:r>
                        <a:rPr lang="zh-CN" altLang="en-US" sz="2400" baseline="0" dirty="0"/>
                        <a:t>，则</a:t>
                      </a:r>
                      <a:r>
                        <a:rPr lang="en-US" altLang="zh-CN" sz="2400" baseline="0" dirty="0"/>
                        <a:t>D[j]=D[</a:t>
                      </a:r>
                      <a:r>
                        <a:rPr lang="en-US" altLang="zh-CN" sz="2400" baseline="0" dirty="0" err="1"/>
                        <a:t>i</a:t>
                      </a:r>
                      <a:r>
                        <a:rPr lang="en-US" altLang="zh-CN" sz="2400" baseline="0" dirty="0"/>
                        <a:t>]+</a:t>
                      </a:r>
                      <a:r>
                        <a:rPr lang="en-US" altLang="zh-CN" sz="2400" baseline="0" dirty="0" err="1"/>
                        <a:t>w</a:t>
                      </a:r>
                      <a:r>
                        <a:rPr lang="en-US" altLang="zh-CN" sz="2400" baseline="-25000" dirty="0" err="1"/>
                        <a:t>ij</a:t>
                      </a:r>
                      <a:r>
                        <a:rPr lang="en-US" altLang="zh-CN" sz="2400" baseline="0" dirty="0"/>
                        <a:t>,  path[j]=</a:t>
                      </a:r>
                      <a:r>
                        <a:rPr lang="en-US" altLang="zh-CN" sz="2400" baseline="0" dirty="0" err="1"/>
                        <a:t>i</a:t>
                      </a:r>
                      <a:r>
                        <a:rPr lang="en-US" altLang="zh-CN" sz="2400" baseline="0" dirty="0"/>
                        <a:t>;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33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44504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1071546"/>
            <a:ext cx="8518525" cy="6858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 对下图求从V</a:t>
            </a:r>
            <a:r>
              <a:rPr lang="zh-CN" altLang="en-US" sz="2800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出发到各顶点的最短路径。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11188" y="117475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3132138" y="2060575"/>
          <a:ext cx="4006850" cy="354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25900" imgH="3556000" progId="Visio.Drawing.11">
                  <p:embed/>
                </p:oleObj>
              </mc:Choice>
              <mc:Fallback>
                <p:oleObj r:id="rId2" imgW="4025900" imgH="3556000" progId="Visio.Drawing.11">
                  <p:embed/>
                  <p:pic>
                    <p:nvPicPr>
                      <p:cNvPr id="25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060575"/>
                        <a:ext cx="4006850" cy="35448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145246" y="5517232"/>
            <a:ext cx="9036050" cy="1008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0000"/>
              </a:lnSpc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dirty="0">
                <a:solidFill>
                  <a:srgbClr val="D60629"/>
                </a:solidFill>
                <a:latin typeface="Arial" pitchFamily="34" charset="0"/>
              </a:rPr>
              <a:t>    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求解过程见下表。其中每一列代表一个选择D、修改D的过程。 单元格内的第一行是final、第二行是D值、第三行是path值。</a:t>
            </a:r>
          </a:p>
        </p:txBody>
      </p:sp>
    </p:spTree>
    <p:extLst>
      <p:ext uri="{BB962C8B-B14F-4D97-AF65-F5344CB8AC3E}">
        <p14:creationId xmlns:p14="http://schemas.microsoft.com/office/powerpoint/2010/main" val="348300825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090381902"/>
              </p:ext>
            </p:extLst>
          </p:nvPr>
        </p:nvGraphicFramePr>
        <p:xfrm>
          <a:off x="36512" y="44450"/>
          <a:ext cx="5615608" cy="6665111"/>
        </p:xfrm>
        <a:graphic>
          <a:graphicData uri="http://schemas.openxmlformats.org/drawingml/2006/table">
            <a:tbl>
              <a:tblPr/>
              <a:tblGrid>
                <a:gridCol w="1583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58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34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到各终点的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值和最短路径的求解过程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8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8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383C2A8-40D8-49B6-826F-1356706F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511" y="1124744"/>
            <a:ext cx="3279977" cy="2808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77ABF6B-8F9A-41E1-9F41-04480283119A}"/>
              </a:ext>
            </a:extLst>
          </p:cNvPr>
          <p:cNvSpPr txBox="1"/>
          <p:nvPr/>
        </p:nvSpPr>
        <p:spPr>
          <a:xfrm>
            <a:off x="1907704" y="458112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100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{v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,v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}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9EC76D-5DA0-42EF-BDF1-CC685DD39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1916832"/>
            <a:ext cx="1012024" cy="10181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A293A4-C790-41E3-82CC-6DCC583E65AE}"/>
              </a:ext>
            </a:extLst>
          </p:cNvPr>
          <p:cNvSpPr txBox="1"/>
          <p:nvPr/>
        </p:nvSpPr>
        <p:spPr>
          <a:xfrm>
            <a:off x="1907704" y="1196752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∞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A95C637-5578-48FC-8F44-D7A372D4E3E9}"/>
              </a:ext>
            </a:extLst>
          </p:cNvPr>
          <p:cNvSpPr txBox="1"/>
          <p:nvPr/>
        </p:nvSpPr>
        <p:spPr>
          <a:xfrm>
            <a:off x="1875313" y="2902599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∞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EB61CC8-003C-41E3-842C-9109D77D138D}"/>
              </a:ext>
            </a:extLst>
          </p:cNvPr>
          <p:cNvSpPr txBox="1"/>
          <p:nvPr/>
        </p:nvSpPr>
        <p:spPr>
          <a:xfrm>
            <a:off x="1907704" y="3750131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{v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,v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}</a:t>
            </a:r>
            <a:endParaRPr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1C1CEE-39C5-473E-900B-CEF7B32220A7}"/>
              </a:ext>
            </a:extLst>
          </p:cNvPr>
          <p:cNvSpPr txBox="1"/>
          <p:nvPr/>
        </p:nvSpPr>
        <p:spPr>
          <a:xfrm>
            <a:off x="1907704" y="551723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v</a:t>
            </a:r>
            <a:r>
              <a:rPr kumimoji="0" lang="en-US" altLang="zh-CN" sz="2000" b="1" i="0" u="none" strike="noStrike" cap="none" normalizeH="0" baseline="-2500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endParaRPr lang="zh-CN" altLang="en-US" sz="2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2DAB750-79D7-4134-9330-641029292F94}"/>
              </a:ext>
            </a:extLst>
          </p:cNvPr>
          <p:cNvSpPr txBox="1"/>
          <p:nvPr/>
        </p:nvSpPr>
        <p:spPr>
          <a:xfrm>
            <a:off x="1875313" y="5960893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{v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,v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2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783435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FD81106C-224F-4099-919F-BEF64CD919A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2</a:t>
            </a:fld>
            <a:endParaRPr lang="en-US" altLang="zh-CN"/>
          </a:p>
        </p:txBody>
      </p:sp>
      <p:sp>
        <p:nvSpPr>
          <p:cNvPr id="6149" name="Rectangle 5"/>
          <p:cNvSpPr>
            <a:spLocks noGrp="1" noRot="1" noChangeArrowheads="1"/>
          </p:cNvSpPr>
          <p:nvPr/>
        </p:nvSpPr>
        <p:spPr bwMode="auto">
          <a:xfrm>
            <a:off x="481013" y="1285860"/>
            <a:ext cx="866298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思考：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（1）从图中一个顶点到另外顶点，如何使途中经过的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顶点最少？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（2）从图中一个点出发，如何到其它点的路径最短？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(单源点最短路径，本节内容）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28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143372" y="2357430"/>
            <a:ext cx="1571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</a:rPr>
              <a:t>广度优先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643961408"/>
              </p:ext>
            </p:extLst>
          </p:nvPr>
        </p:nvGraphicFramePr>
        <p:xfrm>
          <a:off x="36512" y="44450"/>
          <a:ext cx="5975648" cy="6665111"/>
        </p:xfrm>
        <a:graphic>
          <a:graphicData uri="http://schemas.openxmlformats.org/drawingml/2006/table">
            <a:tbl>
              <a:tblPr/>
              <a:tblGrid>
                <a:gridCol w="1685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5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13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34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到各终点的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值和最短路径的求解过程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8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8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383C2A8-40D8-49B6-826F-1356706F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124744"/>
            <a:ext cx="2988154" cy="2808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B666482-86DF-42DB-ADA3-4D6DA4670169}"/>
              </a:ext>
            </a:extLst>
          </p:cNvPr>
          <p:cNvSpPr txBox="1"/>
          <p:nvPr/>
        </p:nvSpPr>
        <p:spPr>
          <a:xfrm>
            <a:off x="3563888" y="5949280"/>
            <a:ext cx="1296144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0" i="0" dirty="0">
                <a:latin typeface="Arial" pitchFamily="34" charset="0"/>
              </a:rPr>
              <a:t>{v</a:t>
            </a:r>
            <a:r>
              <a:rPr lang="en-US" altLang="zh-CN" sz="2000" b="0" i="0" baseline="-25000" dirty="0">
                <a:latin typeface="Arial" pitchFamily="34" charset="0"/>
              </a:rPr>
              <a:t>0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2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4</a:t>
            </a:r>
            <a:r>
              <a:rPr lang="en-US" altLang="zh-CN" sz="2000" b="0" i="0" dirty="0">
                <a:latin typeface="Arial" pitchFamily="34" charset="0"/>
              </a:rPr>
              <a:t>}</a:t>
            </a:r>
            <a:endParaRPr lang="en-US" altLang="zh-CN" sz="2000" i="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BB322F-E462-4D32-9B06-17AFBF027E58}"/>
              </a:ext>
            </a:extLst>
          </p:cNvPr>
          <p:cNvSpPr txBox="1"/>
          <p:nvPr/>
        </p:nvSpPr>
        <p:spPr>
          <a:xfrm>
            <a:off x="3707904" y="1188041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∞</a:t>
            </a:r>
            <a:endParaRPr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A4C41D-B659-45F6-B505-32B3B8469899}"/>
              </a:ext>
            </a:extLst>
          </p:cNvPr>
          <p:cNvSpPr txBox="1"/>
          <p:nvPr/>
        </p:nvSpPr>
        <p:spPr>
          <a:xfrm>
            <a:off x="3707904" y="1988840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1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3149214-3EAA-4F4A-9AE9-89A7EAD53C8C}"/>
              </a:ext>
            </a:extLst>
          </p:cNvPr>
          <p:cNvSpPr txBox="1"/>
          <p:nvPr/>
        </p:nvSpPr>
        <p:spPr>
          <a:xfrm>
            <a:off x="3779912" y="3750131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30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{v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,v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4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}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C07304E-1443-440D-8F88-1ACEF664B0F1}"/>
              </a:ext>
            </a:extLst>
          </p:cNvPr>
          <p:cNvSpPr txBox="1"/>
          <p:nvPr/>
        </p:nvSpPr>
        <p:spPr>
          <a:xfrm>
            <a:off x="3779912" y="458112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100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{v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,v</a:t>
            </a:r>
            <a:r>
              <a:rPr kumimoji="0" lang="en-US" altLang="zh-CN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5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}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12F76F-5E0C-423F-BF45-664A89A4EA3D}"/>
              </a:ext>
            </a:extLst>
          </p:cNvPr>
          <p:cNvSpPr txBox="1"/>
          <p:nvPr/>
        </p:nvSpPr>
        <p:spPr>
          <a:xfrm>
            <a:off x="3635896" y="2886035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0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60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{v</a:t>
            </a:r>
            <a:r>
              <a:rPr lang="en-US" altLang="zh-CN" sz="2000" b="0" i="0" baseline="-25000" dirty="0">
                <a:latin typeface="Arial" pitchFamily="34" charset="0"/>
              </a:rPr>
              <a:t>0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2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3</a:t>
            </a:r>
            <a:r>
              <a:rPr lang="en-US" altLang="zh-CN" sz="2000" b="0" i="0" dirty="0">
                <a:latin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016D49-E779-447C-A5DC-CF2DB97654FD}"/>
              </a:ext>
            </a:extLst>
          </p:cNvPr>
          <p:cNvSpPr txBox="1"/>
          <p:nvPr/>
        </p:nvSpPr>
        <p:spPr>
          <a:xfrm>
            <a:off x="3635896" y="5373216"/>
            <a:ext cx="1296144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i="0" dirty="0">
                <a:solidFill>
                  <a:srgbClr val="FF0000"/>
                </a:solidFill>
                <a:latin typeface="Arial" pitchFamily="34" charset="0"/>
              </a:rPr>
              <a:t>v</a:t>
            </a:r>
            <a:r>
              <a:rPr lang="en-US" altLang="zh-CN" sz="2000" i="0" baseline="-25000" dirty="0">
                <a:solidFill>
                  <a:srgbClr val="FF0000"/>
                </a:solidFill>
                <a:latin typeface="Arial" pitchFamily="34" charset="0"/>
              </a:rPr>
              <a:t>4</a:t>
            </a:r>
            <a:endParaRPr lang="en-US" altLang="zh-CN" sz="2000" i="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04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82176419"/>
              </p:ext>
            </p:extLst>
          </p:nvPr>
        </p:nvGraphicFramePr>
        <p:xfrm>
          <a:off x="36512" y="44450"/>
          <a:ext cx="5471592" cy="6665111"/>
        </p:xfrm>
        <a:graphic>
          <a:graphicData uri="http://schemas.openxmlformats.org/drawingml/2006/table">
            <a:tbl>
              <a:tblPr/>
              <a:tblGrid>
                <a:gridCol w="1543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4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3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34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到各终点的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值和最短路径的求解过程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8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8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2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067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E383C2A8-40D8-49B6-826F-1356706F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438" y="1124744"/>
            <a:ext cx="3304884" cy="2808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8632226-596B-4E04-B79E-8095BB3015D8}"/>
              </a:ext>
            </a:extLst>
          </p:cNvPr>
          <p:cNvSpPr txBox="1"/>
          <p:nvPr/>
        </p:nvSpPr>
        <p:spPr>
          <a:xfrm>
            <a:off x="4139952" y="3763779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1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28105A2-05BE-4005-B187-AE8440F5E531}"/>
              </a:ext>
            </a:extLst>
          </p:cNvPr>
          <p:cNvSpPr txBox="1"/>
          <p:nvPr/>
        </p:nvSpPr>
        <p:spPr>
          <a:xfrm>
            <a:off x="4211960" y="1188041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∞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A00B64-8EFA-4A1A-BF56-39ECB3C42949}"/>
              </a:ext>
            </a:extLst>
          </p:cNvPr>
          <p:cNvSpPr txBox="1"/>
          <p:nvPr/>
        </p:nvSpPr>
        <p:spPr>
          <a:xfrm>
            <a:off x="3995936" y="2852936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0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50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{v</a:t>
            </a:r>
            <a:r>
              <a:rPr lang="en-US" altLang="zh-CN" sz="2000" b="0" i="0" baseline="-25000" dirty="0">
                <a:latin typeface="Arial" pitchFamily="34" charset="0"/>
              </a:rPr>
              <a:t>0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4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3</a:t>
            </a:r>
            <a:r>
              <a:rPr lang="en-US" altLang="zh-CN" sz="2000" b="0" i="0" dirty="0">
                <a:latin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14847-B002-4B17-8EE6-4B7E94E28991}"/>
              </a:ext>
            </a:extLst>
          </p:cNvPr>
          <p:cNvSpPr txBox="1"/>
          <p:nvPr/>
        </p:nvSpPr>
        <p:spPr>
          <a:xfrm>
            <a:off x="3995936" y="4581128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0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90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{v</a:t>
            </a:r>
            <a:r>
              <a:rPr lang="en-US" altLang="zh-CN" sz="2000" b="0" i="0" baseline="-25000" dirty="0">
                <a:latin typeface="Arial" pitchFamily="34" charset="0"/>
              </a:rPr>
              <a:t>0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4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5</a:t>
            </a:r>
            <a:r>
              <a:rPr lang="en-US" altLang="zh-CN" sz="2000" b="0" i="0" dirty="0">
                <a:latin typeface="Arial" pitchFamily="34" charset="0"/>
              </a:rPr>
              <a:t>}</a:t>
            </a:r>
            <a:endParaRPr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F7051E-A043-49A9-BE02-3EF4FA62934D}"/>
              </a:ext>
            </a:extLst>
          </p:cNvPr>
          <p:cNvSpPr txBox="1"/>
          <p:nvPr/>
        </p:nvSpPr>
        <p:spPr>
          <a:xfrm>
            <a:off x="4067944" y="5400601"/>
            <a:ext cx="1296144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i="0" dirty="0">
                <a:solidFill>
                  <a:srgbClr val="FF0000"/>
                </a:solidFill>
                <a:latin typeface="Arial" pitchFamily="34" charset="0"/>
              </a:rPr>
              <a:t>v</a:t>
            </a:r>
            <a:r>
              <a:rPr lang="en-US" altLang="zh-CN" sz="2000" i="0" baseline="-25000" dirty="0">
                <a:solidFill>
                  <a:srgbClr val="FF0000"/>
                </a:solidFill>
                <a:latin typeface="Arial" pitchFamily="34" charset="0"/>
              </a:rPr>
              <a:t>3</a:t>
            </a:r>
            <a:endParaRPr lang="en-US" altLang="zh-CN" sz="2000" i="0" dirty="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719922-2BEA-49DC-B635-69BBDF91E4FC}"/>
              </a:ext>
            </a:extLst>
          </p:cNvPr>
          <p:cNvSpPr txBox="1"/>
          <p:nvPr/>
        </p:nvSpPr>
        <p:spPr>
          <a:xfrm>
            <a:off x="3635896" y="5976665"/>
            <a:ext cx="2131542" cy="404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0" i="0" dirty="0">
                <a:latin typeface="Arial" pitchFamily="34" charset="0"/>
              </a:rPr>
              <a:t>{v</a:t>
            </a:r>
            <a:r>
              <a:rPr lang="en-US" altLang="zh-CN" sz="2000" b="0" i="0" baseline="-25000" dirty="0">
                <a:latin typeface="Arial" pitchFamily="34" charset="0"/>
              </a:rPr>
              <a:t>0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2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4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3</a:t>
            </a:r>
            <a:r>
              <a:rPr lang="en-US" altLang="zh-CN" sz="2000" b="0" i="0" dirty="0">
                <a:latin typeface="Arial" pitchFamily="34" charset="0"/>
              </a:rPr>
              <a:t>}</a:t>
            </a:r>
            <a:endParaRPr lang="en-US" altLang="zh-CN" sz="2000" i="0" dirty="0">
              <a:solidFill>
                <a:srgbClr val="FF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6986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916021357"/>
              </p:ext>
            </p:extLst>
          </p:nvPr>
        </p:nvGraphicFramePr>
        <p:xfrm>
          <a:off x="36512" y="44450"/>
          <a:ext cx="5759624" cy="6604897"/>
        </p:xfrm>
        <a:graphic>
          <a:graphicData uri="http://schemas.openxmlformats.org/drawingml/2006/table">
            <a:tbl>
              <a:tblPr/>
              <a:tblGrid>
                <a:gridCol w="129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4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8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8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到各终点的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值和最短路径的求解过程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92EA957-8E51-466F-8175-4B07CEBB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0152" y="1124744"/>
            <a:ext cx="3038590" cy="280831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C8913A-C407-4342-9905-F0BFD6AFCE47}"/>
              </a:ext>
            </a:extLst>
          </p:cNvPr>
          <p:cNvSpPr txBox="1"/>
          <p:nvPr/>
        </p:nvSpPr>
        <p:spPr>
          <a:xfrm>
            <a:off x="3851920" y="285293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1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1F8A97C-B316-402B-A365-D0AB40E6DF50}"/>
              </a:ext>
            </a:extLst>
          </p:cNvPr>
          <p:cNvSpPr txBox="1"/>
          <p:nvPr/>
        </p:nvSpPr>
        <p:spPr>
          <a:xfrm>
            <a:off x="3851920" y="1188041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0</a:t>
            </a:r>
          </a:p>
          <a:p>
            <a:pPr marL="0" marR="0" lvl="0" indent="0" algn="ctr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rPr>
              <a:t>∞</a:t>
            </a:r>
            <a:endParaRPr lang="zh-CN" altLang="en-US" sz="20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C4B51C5-84B0-4949-9B94-245CC1C4B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168" y="4509120"/>
            <a:ext cx="1572904" cy="10181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AFFB069-FD53-4D43-BB6E-D7C3A7185220}"/>
              </a:ext>
            </a:extLst>
          </p:cNvPr>
          <p:cNvSpPr txBox="1"/>
          <p:nvPr/>
        </p:nvSpPr>
        <p:spPr>
          <a:xfrm>
            <a:off x="3707904" y="5373216"/>
            <a:ext cx="1368152" cy="40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0" i="0" dirty="0">
                <a:solidFill>
                  <a:srgbClr val="FF0000"/>
                </a:solidFill>
                <a:latin typeface="Arial" pitchFamily="34" charset="0"/>
              </a:rPr>
              <a:t>v</a:t>
            </a:r>
            <a:r>
              <a:rPr lang="en-US" altLang="zh-CN" sz="2000" b="0" i="0" baseline="-25000" dirty="0">
                <a:solidFill>
                  <a:srgbClr val="FF0000"/>
                </a:solidFill>
                <a:latin typeface="Arial" pitchFamily="34" charset="0"/>
              </a:rPr>
              <a:t>5</a:t>
            </a:r>
            <a:endParaRPr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335919-60A3-448A-A9C7-7C290E4D2D75}"/>
              </a:ext>
            </a:extLst>
          </p:cNvPr>
          <p:cNvSpPr txBox="1"/>
          <p:nvPr/>
        </p:nvSpPr>
        <p:spPr>
          <a:xfrm>
            <a:off x="3347864" y="5903311"/>
            <a:ext cx="2088232" cy="40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110000"/>
              </a:lnSpc>
              <a:spcBef>
                <a:spcPct val="40000"/>
              </a:spcBef>
            </a:pPr>
            <a:r>
              <a:rPr lang="en-US" altLang="zh-CN" sz="2000" b="0" i="0" dirty="0">
                <a:latin typeface="Arial" pitchFamily="34" charset="0"/>
              </a:rPr>
              <a:t>{v</a:t>
            </a:r>
            <a:r>
              <a:rPr lang="en-US" altLang="zh-CN" sz="2000" b="0" i="0" baseline="-25000" dirty="0">
                <a:latin typeface="Arial" pitchFamily="34" charset="0"/>
              </a:rPr>
              <a:t>0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2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4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3</a:t>
            </a:r>
            <a:r>
              <a:rPr lang="en-US" altLang="zh-CN" sz="2000" b="0" i="0" dirty="0">
                <a:latin typeface="Arial" pitchFamily="34" charset="0"/>
              </a:rPr>
              <a:t>,v</a:t>
            </a:r>
            <a:r>
              <a:rPr lang="en-US" altLang="zh-CN" sz="2000" b="0" i="0" baseline="-25000" dirty="0">
                <a:latin typeface="Arial" pitchFamily="34" charset="0"/>
              </a:rPr>
              <a:t>5</a:t>
            </a:r>
            <a:r>
              <a:rPr lang="en-US" altLang="zh-CN" sz="2000" b="0" i="0" dirty="0">
                <a:latin typeface="Arial" pitchFamily="34" charset="0"/>
              </a:rPr>
              <a:t>}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39616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Group 2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96962514"/>
              </p:ext>
            </p:extLst>
          </p:nvPr>
        </p:nvGraphicFramePr>
        <p:xfrm>
          <a:off x="36512" y="44450"/>
          <a:ext cx="5543600" cy="6604897"/>
        </p:xfrm>
        <a:graphic>
          <a:graphicData uri="http://schemas.openxmlformats.org/drawingml/2006/table">
            <a:tbl>
              <a:tblPr/>
              <a:tblGrid>
                <a:gridCol w="1248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9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896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到各终点的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值和最短路径的求解过程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36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4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89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1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98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E92EA957-8E51-466F-8175-4B07CEBBB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1124744"/>
            <a:ext cx="2750558" cy="280831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C6BD05B-1688-4BE8-A94F-DBB65106BC27}"/>
              </a:ext>
            </a:extLst>
          </p:cNvPr>
          <p:cNvSpPr txBox="1"/>
          <p:nvPr/>
        </p:nvSpPr>
        <p:spPr>
          <a:xfrm>
            <a:off x="3851920" y="1157843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0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∞</a:t>
            </a:r>
          </a:p>
          <a:p>
            <a:pPr lvl="0" algn="ctr" eaLnBrk="1" hangingPunct="1">
              <a:lnSpc>
                <a:spcPct val="80000"/>
              </a:lnSpc>
            </a:pPr>
            <a:r>
              <a:rPr lang="zh-CN" altLang="en-US" sz="2000" b="0" i="0" dirty="0">
                <a:latin typeface="Arial" pitchFamily="34" charset="0"/>
              </a:rPr>
              <a:t>无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6C46438-EAC4-E5BC-6D43-DD96A0809EAD}"/>
              </a:ext>
            </a:extLst>
          </p:cNvPr>
          <p:cNvSpPr txBox="1"/>
          <p:nvPr/>
        </p:nvSpPr>
        <p:spPr>
          <a:xfrm>
            <a:off x="3785013" y="4539982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1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D314CE-2EFE-448B-AFBC-F072CAEA2F37}"/>
              </a:ext>
            </a:extLst>
          </p:cNvPr>
          <p:cNvSpPr txBox="1"/>
          <p:nvPr/>
        </p:nvSpPr>
        <p:spPr>
          <a:xfrm>
            <a:off x="3785013" y="5425387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2000" b="0" i="0" dirty="0">
                <a:latin typeface="Arial" pitchFamily="34" charset="0"/>
              </a:rPr>
              <a:t>v</a:t>
            </a:r>
            <a:r>
              <a:rPr lang="en-US" altLang="zh-CN" sz="2000" b="0" i="0" baseline="-25000" dirty="0">
                <a:latin typeface="Arial" pitchFamily="34" charset="0"/>
              </a:rPr>
              <a:t>1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43634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Group 2"/>
          <p:cNvGraphicFramePr>
            <a:graphicFrameLocks noGrp="1"/>
          </p:cNvGraphicFramePr>
          <p:nvPr>
            <p:ph/>
          </p:nvPr>
        </p:nvGraphicFramePr>
        <p:xfrm>
          <a:off x="36513" y="44450"/>
          <a:ext cx="9072562" cy="6769102"/>
        </p:xfrm>
        <a:graphic>
          <a:graphicData uri="http://schemas.openxmlformats.org/drawingml/2006/table">
            <a:tbl>
              <a:tblPr/>
              <a:tblGrid>
                <a:gridCol w="1512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终点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到各终点的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值和最短路径的求解过程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无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2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,v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74D2CC1B-E3BC-40B4-878E-895F6C237256}"/>
              </a:ext>
            </a:extLst>
          </p:cNvPr>
          <p:cNvSpPr/>
          <p:nvPr/>
        </p:nvSpPr>
        <p:spPr bwMode="auto">
          <a:xfrm>
            <a:off x="4860032" y="620688"/>
            <a:ext cx="4032447" cy="1817727"/>
          </a:xfrm>
          <a:prstGeom prst="wedgeEllipseCallout">
            <a:avLst>
              <a:gd name="adj1" fmla="val -19871"/>
              <a:gd name="adj2" fmla="val 43309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此表格即为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迪算法计算过程。表格后面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给出结论（略）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8501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42910" y="1285860"/>
            <a:ext cx="7572428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class ALGraph {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private: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VexNode	*vertices;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int		ArcNum;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int		VexNum;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int		GKind;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int		GetLocVex(char  vex[]);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		BFS(char vex[],bool visited[]);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		DFS(char vex[],bool visited[]);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public: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ALGraph(){};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 CreateALGraph();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 BFSTraverse( 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 DFTraverse( 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 Prim(char vex[]);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void 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Kruskal</a:t>
            </a: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();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endParaRPr lang="zh-CN" altLang="en-US" sz="20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</a:t>
            </a:r>
            <a:r>
              <a:rPr lang="zh-CN" altLang="en-US" sz="20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void </a:t>
            </a:r>
            <a:r>
              <a:rPr lang="en-US" altLang="zh-CN" sz="2000" b="0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Dijkstra</a:t>
            </a:r>
            <a:r>
              <a:rPr lang="zh-CN" altLang="en-US" sz="20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(char var[])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//从顶点var出发到各顶点的最短路径及路径值,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};</a:t>
            </a:r>
            <a:endParaRPr lang="zh-CN" altLang="en-US" sz="2000" b="0" i="0" dirty="0">
              <a:latin typeface="Arial" pitchFamily="34" charset="0"/>
            </a:endParaRPr>
          </a:p>
        </p:txBody>
      </p:sp>
      <p:sp>
        <p:nvSpPr>
          <p:cNvPr id="3" name="Rectangle 134"/>
          <p:cNvSpPr>
            <a:spLocks noChangeArrowheads="1"/>
          </p:cNvSpPr>
          <p:nvPr/>
        </p:nvSpPr>
        <p:spPr bwMode="auto">
          <a:xfrm>
            <a:off x="1571604" y="214290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95536" y="1268760"/>
            <a:ext cx="90360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(1) 初始：final[0]=1(U={V</a:t>
            </a:r>
            <a:r>
              <a:rPr lang="zh-CN" altLang="en-US" sz="2800" b="0" i="0" baseline="-25000" dirty="0">
                <a:latin typeface="黑体" pitchFamily="49" charset="-122"/>
                <a:ea typeface="黑体" pitchFamily="49" charset="-122"/>
                <a:sym typeface="Arial" pitchFamily="34" charset="0"/>
              </a:rPr>
              <a:t>0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})   final[i]=0(T=V-U) </a:t>
            </a: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D[i]=∞。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修改从v0出发的邻接点vi的D值和path</a:t>
            </a: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 D[i]= c</a:t>
            </a:r>
            <a:r>
              <a:rPr lang="zh-CN" altLang="en-US" sz="2800" b="0" i="0" baseline="-25000" dirty="0">
                <a:latin typeface="黑体" pitchFamily="49" charset="-122"/>
                <a:ea typeface="黑体" pitchFamily="49" charset="-122"/>
                <a:sym typeface="Arial" pitchFamily="34" charset="0"/>
              </a:rPr>
              <a:t>0i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path[i]=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{0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};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(2) 求最短路径，令：D[j] = min{D[i]|final[i]=0}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(3) </a:t>
            </a:r>
            <a:r>
              <a:rPr lang="zh-CN" altLang="en-US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用栈输出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v</a:t>
            </a:r>
            <a:r>
              <a:rPr lang="zh-CN" altLang="en-US" sz="2800" b="0" i="0" baseline="-250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j</a:t>
            </a:r>
            <a:r>
              <a:rPr lang="zh-CN" altLang="en-US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的路径: 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0—…—</a:t>
            </a:r>
            <a:r>
              <a:rPr lang="zh-CN" altLang="en-US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path[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path[j]</a:t>
            </a:r>
            <a:r>
              <a:rPr lang="zh-CN" altLang="en-US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] 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–</a:t>
            </a: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    path[j]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，final[j]=1(U=U+{v</a:t>
            </a:r>
            <a:r>
              <a:rPr lang="zh-CN" altLang="en-US" sz="2800" b="0" i="0" baseline="-25000" dirty="0">
                <a:latin typeface="黑体" pitchFamily="49" charset="-122"/>
                <a:ea typeface="黑体" pitchFamily="49" charset="-122"/>
                <a:sym typeface="Arial" pitchFamily="34" charset="0"/>
              </a:rPr>
              <a:t>j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})  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(</a:t>
            </a:r>
            <a:r>
              <a:rPr lang="zh-CN" altLang="en-US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实现需要）</a:t>
            </a:r>
          </a:p>
        </p:txBody>
      </p:sp>
      <p:sp>
        <p:nvSpPr>
          <p:cNvPr id="4" name="Rectangle 134">
            <a:extLst>
              <a:ext uri="{FF2B5EF4-FFF2-40B4-BE49-F238E27FC236}">
                <a16:creationId xmlns:a16="http://schemas.microsoft.com/office/drawing/2014/main" id="{FEC1FFA9-93B0-420F-9180-FABF7781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04" y="214290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迪杰斯特拉算法描述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265894" y="1237114"/>
            <a:ext cx="903605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(4) 更新v</a:t>
            </a:r>
            <a:r>
              <a:rPr lang="zh-CN" altLang="en-US" sz="2800" b="0" i="0" baseline="-25000" dirty="0">
                <a:latin typeface="黑体" pitchFamily="49" charset="-122"/>
                <a:ea typeface="黑体" pitchFamily="49" charset="-122"/>
                <a:sym typeface="Arial" pitchFamily="34" charset="0"/>
              </a:rPr>
              <a:t>j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的邻接点v</a:t>
            </a:r>
            <a:r>
              <a:rPr lang="zh-CN" altLang="en-US" sz="2800" b="0" i="0" baseline="-25000" dirty="0">
                <a:latin typeface="黑体" pitchFamily="49" charset="-122"/>
                <a:ea typeface="黑体" pitchFamily="49" charset="-122"/>
                <a:sym typeface="Arial" pitchFamily="34" charset="0"/>
              </a:rPr>
              <a:t>k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的D值和path。</a:t>
            </a: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若final(k)=0且D[j]+c</a:t>
            </a:r>
            <a:r>
              <a:rPr lang="zh-CN" altLang="en-US" sz="2800" b="0" i="0" baseline="-25000" dirty="0">
                <a:latin typeface="黑体" pitchFamily="49" charset="-122"/>
                <a:ea typeface="黑体" pitchFamily="49" charset="-122"/>
                <a:sym typeface="Arial" pitchFamily="34" charset="0"/>
              </a:rPr>
              <a:t>jk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&lt;D[k],则</a:t>
            </a: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  D[k] = D[j]+c</a:t>
            </a:r>
            <a:r>
              <a:rPr lang="zh-CN" altLang="en-US" sz="2800" b="0" i="0" baseline="-25000" dirty="0">
                <a:latin typeface="黑体" pitchFamily="49" charset="-122"/>
                <a:ea typeface="黑体" pitchFamily="49" charset="-122"/>
                <a:sym typeface="Arial" pitchFamily="34" charset="0"/>
              </a:rPr>
              <a:t>jk</a:t>
            </a:r>
          </a:p>
          <a:p>
            <a:pPr marL="342900" indent="-342900" eaLnBrk="1" hangingPunct="1">
              <a:buClr>
                <a:schemeClr val="hlink"/>
              </a:buClr>
              <a:buSzPct val="75000"/>
              <a:buFont typeface="Wingdings" pitchFamily="2" charset="2"/>
              <a:buNone/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  path[k] = 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j</a:t>
            </a: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215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81794" y="3289627"/>
            <a:ext cx="8820150" cy="5762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dirty="0"/>
              <a:t> </a:t>
            </a:r>
            <a:r>
              <a:rPr lang="en-US" altLang="zh-CN" sz="2800" dirty="0">
                <a:latin typeface="+mn-ea"/>
              </a:rPr>
              <a:t>(5) </a:t>
            </a:r>
            <a:r>
              <a:rPr lang="zh-CN" altLang="en-US" sz="2800" dirty="0">
                <a:latin typeface="+mn-ea"/>
              </a:rPr>
              <a:t>重复（</a:t>
            </a:r>
            <a:r>
              <a:rPr lang="en-US" altLang="zh-CN" sz="2800" dirty="0">
                <a:latin typeface="+mn-ea"/>
              </a:rPr>
              <a:t>2</a:t>
            </a:r>
            <a:r>
              <a:rPr lang="zh-CN" altLang="en-US" sz="2800" dirty="0">
                <a:latin typeface="+mn-ea"/>
              </a:rPr>
              <a:t>）直到</a:t>
            </a:r>
            <a:r>
              <a:rPr lang="en-US" altLang="zh-CN" sz="2800" dirty="0">
                <a:latin typeface="+mn-ea"/>
              </a:rPr>
              <a:t>U=V</a:t>
            </a:r>
            <a:r>
              <a:rPr lang="zh-CN" altLang="en-US" sz="2800" dirty="0">
                <a:latin typeface="+mn-ea"/>
              </a:rPr>
              <a:t>或无最小值。</a:t>
            </a:r>
          </a:p>
        </p:txBody>
      </p:sp>
      <p:sp>
        <p:nvSpPr>
          <p:cNvPr id="4" name="Rectangle 134">
            <a:extLst>
              <a:ext uri="{FF2B5EF4-FFF2-40B4-BE49-F238E27FC236}">
                <a16:creationId xmlns:a16="http://schemas.microsoft.com/office/drawing/2014/main" id="{FEC1FFA9-93B0-420F-9180-FABF7781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04" y="214290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迪杰斯特拉算法描述</a:t>
            </a:r>
          </a:p>
        </p:txBody>
      </p:sp>
    </p:spTree>
    <p:extLst>
      <p:ext uri="{BB962C8B-B14F-4D97-AF65-F5344CB8AC3E}">
        <p14:creationId xmlns:p14="http://schemas.microsoft.com/office/powerpoint/2010/main" val="36724021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21442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188C0613-4CB4-4541-90DD-8A58DB29F10A}" type="slidenum">
              <a:rPr lang="zh-CN" altLang="en-US"/>
              <a:pPr algn="r" eaLnBrk="1" hangingPunct="1">
                <a:spcBef>
                  <a:spcPct val="50000"/>
                </a:spcBef>
              </a:pPr>
              <a:t>28</a:t>
            </a:fld>
            <a:endParaRPr lang="en-US" altLang="zh-CN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2910" y="2071678"/>
            <a:ext cx="7072362" cy="40386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时间复杂度</a:t>
            </a:r>
            <a:endParaRPr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顶点数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边数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e,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邻接矩阵存储。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初始化：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O(n)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循环最多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n-1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次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选最小：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O(n)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更新：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O(n)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故时间复杂度为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O(n</a:t>
            </a:r>
            <a:r>
              <a:rPr lang="en-US" altLang="zh-CN" sz="2800" baseline="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         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2910" y="121442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Floyd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05F217D8-A2AF-46A6-9CFE-54D799D116E8}" type="slidenum">
              <a:rPr lang="zh-CN" altLang="en-US"/>
              <a:pPr algn="r" eaLnBrk="1" hangingPunct="1">
                <a:spcBef>
                  <a:spcPct val="50000"/>
                </a:spcBef>
              </a:pPr>
              <a:t>29</a:t>
            </a:fld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6200" y="2057391"/>
            <a:ext cx="8763000" cy="1395413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	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设图的顶点数为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。图的可达矩阵定义：一个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*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矩阵，第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个顶点到第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个顶点有路径，即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可达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则矩阵的第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行第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j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列元素为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1;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否则为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7" name="Rectangle 5"/>
          <p:cNvSpPr txBox="1">
            <a:spLocks noChangeArrowheads="1"/>
          </p:cNvSpPr>
          <p:nvPr/>
        </p:nvSpPr>
        <p:spPr bwMode="auto">
          <a:xfrm>
            <a:off x="0" y="3789040"/>
            <a:ext cx="8763000" cy="139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800" b="1" kern="0" dirty="0">
                <a:latin typeface="黑体" pitchFamily="49" charset="-122"/>
                <a:ea typeface="黑体" pitchFamily="49" charset="-122"/>
              </a:rPr>
              <a:t>	  </a:t>
            </a:r>
            <a:r>
              <a:rPr lang="zh-CN" altLang="en-US" sz="2800" b="0" i="0" kern="0" dirty="0">
                <a:latin typeface="黑体" pitchFamily="49" charset="-122"/>
                <a:ea typeface="黑体" pitchFamily="49" charset="-122"/>
              </a:rPr>
              <a:t>问题归为求顶点对间的最短路径，方法：</a:t>
            </a:r>
            <a:endParaRPr lang="en-US" altLang="zh-CN" sz="2800" b="0" i="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800" b="0" i="0" kern="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0" i="0" kern="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0" i="0" kern="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b="0" i="0" kern="0" dirty="0">
                <a:latin typeface="黑体" pitchFamily="49" charset="-122"/>
                <a:ea typeface="黑体" pitchFamily="49" charset="-122"/>
              </a:rPr>
              <a:t>）调用</a:t>
            </a:r>
            <a:r>
              <a:rPr lang="en-US" altLang="zh-CN" sz="2800" b="0" i="0" kern="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b="0" i="0" kern="0" dirty="0">
                <a:latin typeface="黑体" pitchFamily="49" charset="-122"/>
                <a:ea typeface="黑体" pitchFamily="49" charset="-122"/>
              </a:rPr>
              <a:t>次</a:t>
            </a:r>
            <a:r>
              <a:rPr lang="en-US" altLang="zh-CN" sz="2800" b="0" i="0" kern="0" dirty="0" err="1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sz="2800" b="0" i="0" kern="0" dirty="0">
                <a:latin typeface="黑体" pitchFamily="49" charset="-122"/>
                <a:ea typeface="黑体" pitchFamily="49" charset="-122"/>
              </a:rPr>
              <a:t>算法。 时间复杂度</a:t>
            </a:r>
            <a:r>
              <a:rPr lang="en-US" altLang="zh-CN" sz="2800" b="0" i="0" kern="0" dirty="0">
                <a:latin typeface="黑体" pitchFamily="49" charset="-122"/>
                <a:ea typeface="黑体" pitchFamily="49" charset="-122"/>
              </a:rPr>
              <a:t>O(n</a:t>
            </a:r>
            <a:r>
              <a:rPr lang="en-US" altLang="zh-CN" sz="2800" b="0" i="0" kern="0" baseline="30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en-US" altLang="zh-CN" sz="2800" b="0" i="0" kern="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342900" indent="-3429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800" b="0" i="0" kern="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b="0" i="0" kern="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b="0" i="0" kern="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b="0" i="0" kern="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b="0" i="0" kern="0" dirty="0">
                <a:latin typeface="黑体" pitchFamily="49" charset="-122"/>
                <a:ea typeface="黑体" pitchFamily="49" charset="-122"/>
              </a:rPr>
              <a:t>Floyd</a:t>
            </a:r>
            <a:r>
              <a:rPr lang="zh-CN" altLang="en-US" sz="2800" b="0" i="0" kern="0" dirty="0">
                <a:latin typeface="黑体" pitchFamily="49" charset="-122"/>
                <a:ea typeface="黑体" pitchFamily="49" charset="-122"/>
              </a:rPr>
              <a:t>算法。</a:t>
            </a:r>
            <a:endParaRPr lang="en-US" altLang="zh-CN" sz="2800" b="0" i="0" kern="0" dirty="0">
              <a:latin typeface="黑体" pitchFamily="49" charset="-122"/>
              <a:ea typeface="黑体" pitchFamily="49" charset="-122"/>
            </a:endParaRPr>
          </a:p>
          <a:p>
            <a:pPr marL="342900" indent="-342900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zh-CN" sz="2800" kern="0" dirty="0">
                <a:latin typeface="黑体" pitchFamily="49" charset="-122"/>
                <a:ea typeface="黑体" pitchFamily="49" charset="-122"/>
              </a:rPr>
              <a:t>   </a:t>
            </a:r>
          </a:p>
          <a:p>
            <a:pPr marL="342900" indent="-34290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endParaRPr lang="zh-CN" altLang="en-US" sz="3200" b="1" kern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34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一、最短路径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181BC52C-A74C-42AC-BDE7-64F1C8FB051C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3</a:t>
            </a:fld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95346" y="1981184"/>
            <a:ext cx="8667688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最短路径是求从图（或网）中某一顶点，到其余各顶点的最短路径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最短路径与最小生成树主要有三点不同：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最短路径的操作对象主要是有向图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网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，而最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小生成树的操作对象是无向图。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最短路径有一个始点，最小生成树没有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最短路径关心的是始点到每个顶点的路径最短，而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最小生成树关心的是整个树的代价最小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00034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70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70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70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70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70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21442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Floyd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8036945F-8F01-4570-9F26-6169BC60FD96}" type="slidenum">
              <a:rPr lang="zh-CN" altLang="en-US"/>
              <a:pPr algn="r" eaLnBrk="1" hangingPunct="1">
                <a:spcBef>
                  <a:spcPct val="50000"/>
                </a:spcBef>
              </a:pPr>
              <a:t>30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42844" y="2786058"/>
            <a:ext cx="8763000" cy="2857518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	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D</a:t>
            </a:r>
            <a:r>
              <a:rPr lang="en-US" altLang="zh-CN" sz="280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][j] = 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AdjMatrix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][j];  (∞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或权值）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D</a:t>
            </a:r>
            <a:r>
              <a:rPr lang="en-US" altLang="zh-CN" sz="2800" baseline="30000" dirty="0">
                <a:latin typeface="黑体" pitchFamily="49" charset="-122"/>
                <a:ea typeface="黑体" pitchFamily="49" charset="-122"/>
              </a:rPr>
              <a:t>k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][j] = min{D</a:t>
            </a:r>
            <a:r>
              <a:rPr lang="en-US" altLang="zh-CN" sz="2800" baseline="30000" dirty="0">
                <a:latin typeface="黑体" pitchFamily="49" charset="-122"/>
                <a:ea typeface="黑体" pitchFamily="49" charset="-122"/>
              </a:rPr>
              <a:t>k-1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][j],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                D</a:t>
            </a:r>
            <a:r>
              <a:rPr lang="zh-CN" altLang="en-US" sz="2800" baseline="300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aseline="30000" dirty="0">
                <a:latin typeface="黑体" pitchFamily="49" charset="-122"/>
                <a:ea typeface="黑体" pitchFamily="49" charset="-122"/>
              </a:rPr>
              <a:t>k-1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][k]+D</a:t>
            </a:r>
            <a:r>
              <a:rPr lang="en-US" altLang="zh-CN" sz="2800" baseline="30000" dirty="0">
                <a:latin typeface="黑体" pitchFamily="49" charset="-122"/>
                <a:ea typeface="黑体" pitchFamily="49" charset="-122"/>
              </a:rPr>
              <a:t>k-1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[k][j]},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       0≤k&lt;n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          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4583" name="矩形 1"/>
          <p:cNvSpPr>
            <a:spLocks noChangeArrowheads="1"/>
          </p:cNvSpPr>
          <p:nvPr/>
        </p:nvSpPr>
        <p:spPr bwMode="auto">
          <a:xfrm>
            <a:off x="678127" y="2048524"/>
            <a:ext cx="28937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Floyd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算法原理：</a:t>
            </a:r>
            <a:endParaRPr lang="zh-CN" altLang="en-US" sz="2800" b="0" i="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</p:spTree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65720" y="112474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Floyd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—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实现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8036945F-8F01-4570-9F26-6169BC60FD96}" type="slidenum">
              <a:rPr lang="zh-CN" altLang="en-US"/>
              <a:pPr algn="r" eaLnBrk="1" hangingPunct="1">
                <a:spcBef>
                  <a:spcPct val="50000"/>
                </a:spcBef>
              </a:pPr>
              <a:t>31</a:t>
            </a:fld>
            <a:endParaRPr lang="en-US" altLang="zh-CN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F4EA650-BB5D-441E-ACEA-855A2E94C72F}"/>
              </a:ext>
            </a:extLst>
          </p:cNvPr>
          <p:cNvSpPr txBox="1"/>
          <p:nvPr/>
        </p:nvSpPr>
        <p:spPr>
          <a:xfrm>
            <a:off x="683568" y="2060848"/>
            <a:ext cx="7668344" cy="35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="0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][j] =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AdjMatrix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][j];  (∞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或权值）</a:t>
            </a:r>
            <a:endParaRPr lang="en-US" altLang="zh-CN" sz="2800" b="0" i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48252905-27CE-4305-BD38-07C34F303463}"/>
              </a:ext>
            </a:extLst>
          </p:cNvPr>
          <p:cNvSpPr txBox="1"/>
          <p:nvPr/>
        </p:nvSpPr>
        <p:spPr>
          <a:xfrm>
            <a:off x="107504" y="3022057"/>
            <a:ext cx="9361040" cy="366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for(k=0; k&lt;n; k++) //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通过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点</a:t>
            </a:r>
            <a:endParaRPr lang="en-US" altLang="zh-CN" sz="2800" b="0" i="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	for(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=0;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&lt;n;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++)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	  for(j=0; j&lt;n;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j++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           if(D[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][j] &gt; D[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][k]+D[k][j])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           {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               D[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][j] = D[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][k]+D[k][j];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               path[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][j] = path[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][k]+path[k][j];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            }</a:t>
            </a:r>
          </a:p>
        </p:txBody>
      </p:sp>
      <p:sp>
        <p:nvSpPr>
          <p:cNvPr id="24614" name="思想气泡: 云 24613">
            <a:extLst>
              <a:ext uri="{FF2B5EF4-FFF2-40B4-BE49-F238E27FC236}">
                <a16:creationId xmlns:a16="http://schemas.microsoft.com/office/drawing/2014/main" id="{350F8E17-3BE4-41BB-83F7-3D65F10089D1}"/>
              </a:ext>
            </a:extLst>
          </p:cNvPr>
          <p:cNvSpPr/>
          <p:nvPr/>
        </p:nvSpPr>
        <p:spPr bwMode="auto">
          <a:xfrm>
            <a:off x="5978120" y="2451547"/>
            <a:ext cx="3024336" cy="1452384"/>
          </a:xfrm>
          <a:prstGeom prst="cloudCallout">
            <a:avLst>
              <a:gd name="adj1" fmla="val -7117"/>
              <a:gd name="adj2" fmla="val 18041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i="0" dirty="0"/>
              <a:t>注意去掉重复顶点</a:t>
            </a:r>
            <a:r>
              <a:rPr lang="en-US" altLang="zh-CN" sz="2800" i="0" dirty="0"/>
              <a:t>k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8405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8036945F-8F01-4570-9F26-6169BC60FD96}" type="slidenum">
              <a:rPr lang="zh-CN" altLang="en-US"/>
              <a:pPr algn="r" eaLnBrk="1" hangingPunct="1">
                <a:spcBef>
                  <a:spcPct val="50000"/>
                </a:spcBef>
              </a:pPr>
              <a:t>32</a:t>
            </a:fld>
            <a:endParaRPr lang="en-US" altLang="zh-CN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Floyd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算法实例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/>
              <p:nvPr/>
            </p:nvSpPr>
            <p:spPr>
              <a:xfrm>
                <a:off x="3779912" y="1792587"/>
                <a:ext cx="4968552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b="0">
                          <a:latin typeface="Cambria Math" panose="02040503050406030204" pitchFamily="18" charset="0"/>
                          <a:ea typeface="+mn-ea"/>
                        </a:rPr>
                        <m:t>D</m:t>
                      </m:r>
                      <m:r>
                        <m:rPr>
                          <m:nor/>
                        </m:rPr>
                        <a:rPr lang="en-US" altLang="zh-CN" sz="2800" b="0" i="0" baseline="30000" dirty="0">
                          <a:latin typeface="+mn-ea"/>
                          <a:ea typeface="+mn-ea"/>
                        </a:rPr>
                        <m:t>−1</m:t>
                      </m:r>
                      <m:r>
                        <a:rPr lang="en-US" altLang="zh-CN" sz="2800" b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1792587"/>
                <a:ext cx="4968552" cy="1231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EE23381F-7012-4066-92CD-A734DC305514}"/>
              </a:ext>
            </a:extLst>
          </p:cNvPr>
          <p:cNvGrpSpPr/>
          <p:nvPr/>
        </p:nvGrpSpPr>
        <p:grpSpPr>
          <a:xfrm>
            <a:off x="827584" y="1628800"/>
            <a:ext cx="3454575" cy="2378066"/>
            <a:chOff x="827584" y="2329109"/>
            <a:chExt cx="3454575" cy="2378066"/>
          </a:xfrm>
        </p:grpSpPr>
        <p:sp>
          <p:nvSpPr>
            <p:cNvPr id="3" name="椭圆 2" descr="V">
              <a:extLst>
                <a:ext uri="{FF2B5EF4-FFF2-40B4-BE49-F238E27FC236}">
                  <a16:creationId xmlns:a16="http://schemas.microsoft.com/office/drawing/2014/main" id="{CC27CB3D-352F-4C30-BCCB-2DF710A35928}"/>
                </a:ext>
              </a:extLst>
            </p:cNvPr>
            <p:cNvSpPr/>
            <p:nvPr/>
          </p:nvSpPr>
          <p:spPr bwMode="auto">
            <a:xfrm>
              <a:off x="987851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i="0" dirty="0"/>
                <a:t>a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 descr="V">
              <a:extLst>
                <a:ext uri="{FF2B5EF4-FFF2-40B4-BE49-F238E27FC236}">
                  <a16:creationId xmlns:a16="http://schemas.microsoft.com/office/drawing/2014/main" id="{68657903-33DE-4925-BAB4-90A844979C44}"/>
                </a:ext>
              </a:extLst>
            </p:cNvPr>
            <p:cNvSpPr/>
            <p:nvPr/>
          </p:nvSpPr>
          <p:spPr bwMode="auto">
            <a:xfrm>
              <a:off x="3460523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 descr="V">
              <a:extLst>
                <a:ext uri="{FF2B5EF4-FFF2-40B4-BE49-F238E27FC236}">
                  <a16:creationId xmlns:a16="http://schemas.microsoft.com/office/drawing/2014/main" id="{CE2BAF37-FAC0-4AB9-AD2E-832687F34352}"/>
                </a:ext>
              </a:extLst>
            </p:cNvPr>
            <p:cNvSpPr/>
            <p:nvPr/>
          </p:nvSpPr>
          <p:spPr bwMode="auto">
            <a:xfrm>
              <a:off x="1915103" y="4101266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66279F35-2907-4372-8275-03A72B6674FD}"/>
                </a:ext>
              </a:extLst>
            </p:cNvPr>
            <p:cNvCxnSpPr>
              <a:stCxn id="3" idx="7"/>
              <a:endCxn id="9" idx="1"/>
            </p:cNvCxnSpPr>
            <p:nvPr/>
          </p:nvCxnSpPr>
          <p:spPr bwMode="auto">
            <a:xfrm rot="5400000" flipH="1" flipV="1">
              <a:off x="2587520" y="1796529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394B4B-0688-43E7-9697-8C027CDA671A}"/>
                </a:ext>
              </a:extLst>
            </p:cNvPr>
            <p:cNvCxnSpPr>
              <a:stCxn id="9" idx="3"/>
              <a:endCxn id="3" idx="5"/>
            </p:cNvCxnSpPr>
            <p:nvPr/>
          </p:nvCxnSpPr>
          <p:spPr bwMode="auto">
            <a:xfrm rot="5400000">
              <a:off x="2587520" y="2224972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9D61AA15-7A74-48F4-8521-37CF2DF9545F}"/>
                </a:ext>
              </a:extLst>
            </p:cNvPr>
            <p:cNvCxnSpPr>
              <a:stCxn id="9" idx="4"/>
              <a:endCxn id="10" idx="6"/>
            </p:cNvCxnSpPr>
            <p:nvPr/>
          </p:nvCxnSpPr>
          <p:spPr bwMode="auto">
            <a:xfrm rot="5400000">
              <a:off x="2674129" y="3257229"/>
              <a:ext cx="1109162" cy="118482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606" name="文本框 24605">
              <a:extLst>
                <a:ext uri="{FF2B5EF4-FFF2-40B4-BE49-F238E27FC236}">
                  <a16:creationId xmlns:a16="http://schemas.microsoft.com/office/drawing/2014/main" id="{12F93FEA-2ABE-438D-B092-01882B06F6B7}"/>
                </a:ext>
              </a:extLst>
            </p:cNvPr>
            <p:cNvSpPr txBox="1"/>
            <p:nvPr/>
          </p:nvSpPr>
          <p:spPr>
            <a:xfrm>
              <a:off x="2329803" y="2329109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4</a:t>
              </a:r>
              <a:endParaRPr lang="zh-CN" altLang="en-US" sz="28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67B5C3F-F448-4E4D-96FB-994F357B4BCE}"/>
                </a:ext>
              </a:extLst>
            </p:cNvPr>
            <p:cNvSpPr txBox="1"/>
            <p:nvPr/>
          </p:nvSpPr>
          <p:spPr>
            <a:xfrm>
              <a:off x="2225480" y="307866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6</a:t>
              </a:r>
              <a:endParaRPr lang="zh-CN" altLang="en-US" sz="2800" i="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167EEB9-6386-4ABD-9774-79B209A7BCA5}"/>
                </a:ext>
              </a:extLst>
            </p:cNvPr>
            <p:cNvSpPr txBox="1"/>
            <p:nvPr/>
          </p:nvSpPr>
          <p:spPr>
            <a:xfrm>
              <a:off x="3460523" y="356144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2</a:t>
              </a:r>
              <a:endParaRPr lang="zh-CN" altLang="en-US" sz="2800" i="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93AA48F-FB88-40EB-AAB1-C35D9C7138E5}"/>
                </a:ext>
              </a:extLst>
            </p:cNvPr>
            <p:cNvSpPr txBox="1"/>
            <p:nvPr/>
          </p:nvSpPr>
          <p:spPr>
            <a:xfrm>
              <a:off x="1508167" y="334139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11</a:t>
              </a:r>
              <a:endParaRPr lang="zh-CN" altLang="en-US" sz="28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210EDE6-8FFD-4CC5-A822-05A0861F5677}"/>
                </a:ext>
              </a:extLst>
            </p:cNvPr>
            <p:cNvSpPr txBox="1"/>
            <p:nvPr/>
          </p:nvSpPr>
          <p:spPr>
            <a:xfrm>
              <a:off x="827584" y="361942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3</a:t>
              </a:r>
              <a:endParaRPr lang="zh-CN" altLang="en-US" sz="2800" i="0" dirty="0"/>
            </a:p>
          </p:txBody>
        </p:sp>
        <p:cxnSp>
          <p:nvCxnSpPr>
            <p:cNvPr id="24610" name="连接符: 曲线 24609">
              <a:extLst>
                <a:ext uri="{FF2B5EF4-FFF2-40B4-BE49-F238E27FC236}">
                  <a16:creationId xmlns:a16="http://schemas.microsoft.com/office/drawing/2014/main" id="{B15E05FD-F73F-470D-B679-F81BB0FB809E}"/>
                </a:ext>
              </a:extLst>
            </p:cNvPr>
            <p:cNvCxnSpPr>
              <a:endCxn id="10" idx="0"/>
            </p:cNvCxnSpPr>
            <p:nvPr/>
          </p:nvCxnSpPr>
          <p:spPr bwMode="auto">
            <a:xfrm rot="16200000" flipH="1">
              <a:off x="1488830" y="3314395"/>
              <a:ext cx="806208" cy="76753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12" name="连接符: 曲线 24611">
              <a:extLst>
                <a:ext uri="{FF2B5EF4-FFF2-40B4-BE49-F238E27FC236}">
                  <a16:creationId xmlns:a16="http://schemas.microsoft.com/office/drawing/2014/main" id="{186B8D22-144E-4EFB-BCF2-C5D17983124E}"/>
                </a:ext>
              </a:extLst>
            </p:cNvPr>
            <p:cNvCxnSpPr>
              <a:endCxn id="3" idx="4"/>
            </p:cNvCxnSpPr>
            <p:nvPr/>
          </p:nvCxnSpPr>
          <p:spPr bwMode="auto">
            <a:xfrm rot="16200000" flipV="1">
              <a:off x="1207986" y="3435523"/>
              <a:ext cx="847581" cy="56665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CB862C-0134-4929-931F-D6819DA92BED}"/>
                  </a:ext>
                </a:extLst>
              </p:cNvPr>
              <p:cNvSpPr txBox="1"/>
              <p:nvPr/>
            </p:nvSpPr>
            <p:spPr>
              <a:xfrm>
                <a:off x="3871341" y="3674205"/>
                <a:ext cx="4968552" cy="1240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path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2CB862C-0134-4929-931F-D6819DA92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341" y="3674205"/>
                <a:ext cx="4968552" cy="12404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140E5EF-B467-4C88-8405-32CD775FE60D}"/>
              </a:ext>
            </a:extLst>
          </p:cNvPr>
          <p:cNvSpPr txBox="1"/>
          <p:nvPr/>
        </p:nvSpPr>
        <p:spPr>
          <a:xfrm>
            <a:off x="718592" y="5292815"/>
            <a:ext cx="8029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path</a:t>
            </a:r>
            <a:r>
              <a:rPr lang="zh-CN" altLang="en-US" sz="2800" b="0" i="0" dirty="0">
                <a:latin typeface="+mn-ea"/>
                <a:ea typeface="+mn-ea"/>
              </a:rPr>
              <a:t>记录两点之间的路径。</a:t>
            </a:r>
            <a:r>
              <a:rPr lang="en-US" altLang="zh-CN" sz="2800" b="0" i="0" dirty="0">
                <a:latin typeface="+mn-ea"/>
                <a:ea typeface="+mn-ea"/>
              </a:rPr>
              <a:t>D</a:t>
            </a:r>
            <a:r>
              <a:rPr lang="en-US" altLang="zh-CN" sz="2800" b="0" i="0" baseline="30000" dirty="0">
                <a:latin typeface="+mn-ea"/>
                <a:ea typeface="+mn-ea"/>
              </a:rPr>
              <a:t>-1</a:t>
            </a:r>
            <a:r>
              <a:rPr lang="zh-CN" altLang="en-US" sz="2800" b="0" i="0" dirty="0">
                <a:latin typeface="+mn-ea"/>
                <a:ea typeface="+mn-ea"/>
              </a:rPr>
              <a:t>即网的邻接矩阵。</a:t>
            </a:r>
          </a:p>
        </p:txBody>
      </p:sp>
    </p:spTree>
    <p:extLst>
      <p:ext uri="{BB962C8B-B14F-4D97-AF65-F5344CB8AC3E}">
        <p14:creationId xmlns:p14="http://schemas.microsoft.com/office/powerpoint/2010/main" val="1552738821"/>
      </p:ext>
    </p:extLst>
  </p:cSld>
  <p:clrMapOvr>
    <a:masterClrMapping/>
  </p:clrMapOvr>
  <p:transition>
    <p:randomBa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8036945F-8F01-4570-9F26-6169BC60FD96}" type="slidenum">
              <a:rPr lang="zh-CN" altLang="en-US"/>
              <a:pPr algn="r" eaLnBrk="1" hangingPunct="1">
                <a:spcBef>
                  <a:spcPct val="50000"/>
                </a:spcBef>
              </a:pPr>
              <a:t>33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/>
              <p:nvPr/>
            </p:nvSpPr>
            <p:spPr>
              <a:xfrm>
                <a:off x="3851920" y="2206016"/>
                <a:ext cx="5616624" cy="1394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06016"/>
                <a:ext cx="5616624" cy="1394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F6C541F-B29D-42EB-AB90-2136F03177DD}"/>
              </a:ext>
            </a:extLst>
          </p:cNvPr>
          <p:cNvGrpSpPr/>
          <p:nvPr/>
        </p:nvGrpSpPr>
        <p:grpSpPr>
          <a:xfrm>
            <a:off x="199109" y="2274872"/>
            <a:ext cx="3454575" cy="2378066"/>
            <a:chOff x="827584" y="2329109"/>
            <a:chExt cx="3454575" cy="2378066"/>
          </a:xfrm>
        </p:grpSpPr>
        <p:sp>
          <p:nvSpPr>
            <p:cNvPr id="3" name="椭圆 2" descr="V">
              <a:extLst>
                <a:ext uri="{FF2B5EF4-FFF2-40B4-BE49-F238E27FC236}">
                  <a16:creationId xmlns:a16="http://schemas.microsoft.com/office/drawing/2014/main" id="{CC27CB3D-352F-4C30-BCCB-2DF710A35928}"/>
                </a:ext>
              </a:extLst>
            </p:cNvPr>
            <p:cNvSpPr/>
            <p:nvPr/>
          </p:nvSpPr>
          <p:spPr bwMode="auto">
            <a:xfrm>
              <a:off x="987851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i="0" dirty="0"/>
                <a:t>a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 descr="V">
              <a:extLst>
                <a:ext uri="{FF2B5EF4-FFF2-40B4-BE49-F238E27FC236}">
                  <a16:creationId xmlns:a16="http://schemas.microsoft.com/office/drawing/2014/main" id="{68657903-33DE-4925-BAB4-90A844979C44}"/>
                </a:ext>
              </a:extLst>
            </p:cNvPr>
            <p:cNvSpPr/>
            <p:nvPr/>
          </p:nvSpPr>
          <p:spPr bwMode="auto">
            <a:xfrm>
              <a:off x="3460523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 descr="V">
              <a:extLst>
                <a:ext uri="{FF2B5EF4-FFF2-40B4-BE49-F238E27FC236}">
                  <a16:creationId xmlns:a16="http://schemas.microsoft.com/office/drawing/2014/main" id="{CE2BAF37-FAC0-4AB9-AD2E-832687F34352}"/>
                </a:ext>
              </a:extLst>
            </p:cNvPr>
            <p:cNvSpPr/>
            <p:nvPr/>
          </p:nvSpPr>
          <p:spPr bwMode="auto">
            <a:xfrm>
              <a:off x="1915103" y="4101266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66279F35-2907-4372-8275-03A72B6674FD}"/>
                </a:ext>
              </a:extLst>
            </p:cNvPr>
            <p:cNvCxnSpPr>
              <a:stCxn id="3" idx="7"/>
              <a:endCxn id="9" idx="1"/>
            </p:cNvCxnSpPr>
            <p:nvPr/>
          </p:nvCxnSpPr>
          <p:spPr bwMode="auto">
            <a:xfrm rot="5400000" flipH="1" flipV="1">
              <a:off x="2587520" y="1796529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394B4B-0688-43E7-9697-8C027CDA671A}"/>
                </a:ext>
              </a:extLst>
            </p:cNvPr>
            <p:cNvCxnSpPr>
              <a:stCxn id="9" idx="3"/>
              <a:endCxn id="3" idx="5"/>
            </p:cNvCxnSpPr>
            <p:nvPr/>
          </p:nvCxnSpPr>
          <p:spPr bwMode="auto">
            <a:xfrm rot="5400000">
              <a:off x="2587520" y="2224972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9D61AA15-7A74-48F4-8521-37CF2DF9545F}"/>
                </a:ext>
              </a:extLst>
            </p:cNvPr>
            <p:cNvCxnSpPr>
              <a:stCxn id="9" idx="4"/>
              <a:endCxn id="10" idx="6"/>
            </p:cNvCxnSpPr>
            <p:nvPr/>
          </p:nvCxnSpPr>
          <p:spPr bwMode="auto">
            <a:xfrm rot="5400000">
              <a:off x="2674129" y="3257229"/>
              <a:ext cx="1109162" cy="118482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606" name="文本框 24605">
              <a:extLst>
                <a:ext uri="{FF2B5EF4-FFF2-40B4-BE49-F238E27FC236}">
                  <a16:creationId xmlns:a16="http://schemas.microsoft.com/office/drawing/2014/main" id="{12F93FEA-2ABE-438D-B092-01882B06F6B7}"/>
                </a:ext>
              </a:extLst>
            </p:cNvPr>
            <p:cNvSpPr txBox="1"/>
            <p:nvPr/>
          </p:nvSpPr>
          <p:spPr>
            <a:xfrm>
              <a:off x="2329803" y="2329109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4</a:t>
              </a:r>
              <a:endParaRPr lang="zh-CN" altLang="en-US" sz="28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67B5C3F-F448-4E4D-96FB-994F357B4BCE}"/>
                </a:ext>
              </a:extLst>
            </p:cNvPr>
            <p:cNvSpPr txBox="1"/>
            <p:nvPr/>
          </p:nvSpPr>
          <p:spPr>
            <a:xfrm>
              <a:off x="2225480" y="307866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6</a:t>
              </a:r>
              <a:endParaRPr lang="zh-CN" altLang="en-US" sz="2800" i="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167EEB9-6386-4ABD-9774-79B209A7BCA5}"/>
                </a:ext>
              </a:extLst>
            </p:cNvPr>
            <p:cNvSpPr txBox="1"/>
            <p:nvPr/>
          </p:nvSpPr>
          <p:spPr>
            <a:xfrm>
              <a:off x="3460523" y="356144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2</a:t>
              </a:r>
              <a:endParaRPr lang="zh-CN" altLang="en-US" sz="2800" i="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93AA48F-FB88-40EB-AAB1-C35D9C7138E5}"/>
                </a:ext>
              </a:extLst>
            </p:cNvPr>
            <p:cNvSpPr txBox="1"/>
            <p:nvPr/>
          </p:nvSpPr>
          <p:spPr>
            <a:xfrm>
              <a:off x="1508167" y="334139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11</a:t>
              </a:r>
              <a:endParaRPr lang="zh-CN" altLang="en-US" sz="28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210EDE6-8FFD-4CC5-A822-05A0861F5677}"/>
                </a:ext>
              </a:extLst>
            </p:cNvPr>
            <p:cNvSpPr txBox="1"/>
            <p:nvPr/>
          </p:nvSpPr>
          <p:spPr>
            <a:xfrm>
              <a:off x="827584" y="361942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3</a:t>
              </a:r>
              <a:endParaRPr lang="zh-CN" altLang="en-US" sz="2800" i="0" dirty="0"/>
            </a:p>
          </p:txBody>
        </p:sp>
        <p:cxnSp>
          <p:nvCxnSpPr>
            <p:cNvPr id="24610" name="连接符: 曲线 24609">
              <a:extLst>
                <a:ext uri="{FF2B5EF4-FFF2-40B4-BE49-F238E27FC236}">
                  <a16:creationId xmlns:a16="http://schemas.microsoft.com/office/drawing/2014/main" id="{B15E05FD-F73F-470D-B679-F81BB0FB809E}"/>
                </a:ext>
              </a:extLst>
            </p:cNvPr>
            <p:cNvCxnSpPr>
              <a:endCxn id="10" idx="0"/>
            </p:cNvCxnSpPr>
            <p:nvPr/>
          </p:nvCxnSpPr>
          <p:spPr bwMode="auto">
            <a:xfrm rot="16200000" flipH="1">
              <a:off x="1488830" y="3314395"/>
              <a:ext cx="806208" cy="76753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12" name="连接符: 曲线 24611">
              <a:extLst>
                <a:ext uri="{FF2B5EF4-FFF2-40B4-BE49-F238E27FC236}">
                  <a16:creationId xmlns:a16="http://schemas.microsoft.com/office/drawing/2014/main" id="{186B8D22-144E-4EFB-BCF2-C5D17983124E}"/>
                </a:ext>
              </a:extLst>
            </p:cNvPr>
            <p:cNvCxnSpPr>
              <a:endCxn id="3" idx="4"/>
            </p:cNvCxnSpPr>
            <p:nvPr/>
          </p:nvCxnSpPr>
          <p:spPr bwMode="auto">
            <a:xfrm rot="16200000" flipV="1">
              <a:off x="1207986" y="3435523"/>
              <a:ext cx="847581" cy="56665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/>
              <p:nvPr/>
            </p:nvSpPr>
            <p:spPr>
              <a:xfrm>
                <a:off x="-766147" y="5397653"/>
                <a:ext cx="4726304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800" baseline="30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147" y="5397653"/>
                <a:ext cx="4726304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/>
              <p:nvPr/>
            </p:nvSpPr>
            <p:spPr>
              <a:xfrm>
                <a:off x="3230816" y="3795346"/>
                <a:ext cx="4968552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altLang="zh-CN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𝒃𝒄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𝒄𝒂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16" y="3795346"/>
                <a:ext cx="4968552" cy="1433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264460C-C9CB-416B-8F09-FC2A8DA05E5E}"/>
              </a:ext>
            </a:extLst>
          </p:cNvPr>
          <p:cNvSpPr txBox="1"/>
          <p:nvPr/>
        </p:nvSpPr>
        <p:spPr>
          <a:xfrm>
            <a:off x="411698" y="1301345"/>
            <a:ext cx="8383559" cy="8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k=0, 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 = min{D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                       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][0]+D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[0][j]},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38BCBC5-6F5B-4B68-AFEE-47383FF4DFE8}"/>
              </a:ext>
            </a:extLst>
          </p:cNvPr>
          <p:cNvSpPr/>
          <p:nvPr/>
        </p:nvSpPr>
        <p:spPr bwMode="auto">
          <a:xfrm>
            <a:off x="6632768" y="2184264"/>
            <a:ext cx="2151856" cy="503007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/>
              <p:nvPr/>
            </p:nvSpPr>
            <p:spPr>
              <a:xfrm>
                <a:off x="3419872" y="5296599"/>
                <a:ext cx="4968552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altLang="zh-CN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296599"/>
                <a:ext cx="4968552" cy="1433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8B57A258-AD7C-4DE6-BC37-15D1F3C15247}"/>
              </a:ext>
            </a:extLst>
          </p:cNvPr>
          <p:cNvSpPr/>
          <p:nvPr/>
        </p:nvSpPr>
        <p:spPr bwMode="auto">
          <a:xfrm>
            <a:off x="4052096" y="2274872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6ED01B95-2203-43E4-B60E-ACAD865B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Floyd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算法实例</a:t>
            </a:r>
          </a:p>
        </p:txBody>
      </p:sp>
    </p:spTree>
    <p:extLst>
      <p:ext uri="{BB962C8B-B14F-4D97-AF65-F5344CB8AC3E}">
        <p14:creationId xmlns:p14="http://schemas.microsoft.com/office/powerpoint/2010/main" val="2230239123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 animBg="1"/>
      <p:bldP spid="29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8036945F-8F01-4570-9F26-6169BC60FD96}" type="slidenum">
              <a:rPr lang="zh-CN" altLang="en-US"/>
              <a:pPr algn="r" eaLnBrk="1" hangingPunct="1">
                <a:spcBef>
                  <a:spcPct val="50000"/>
                </a:spcBef>
              </a:pPr>
              <a:t>34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/>
              <p:nvPr/>
            </p:nvSpPr>
            <p:spPr>
              <a:xfrm>
                <a:off x="3851920" y="2206016"/>
                <a:ext cx="5616624" cy="13946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3200" dirty="0"/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320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06016"/>
                <a:ext cx="5616624" cy="1394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F6C541F-B29D-42EB-AB90-2136F03177DD}"/>
              </a:ext>
            </a:extLst>
          </p:cNvPr>
          <p:cNvGrpSpPr/>
          <p:nvPr/>
        </p:nvGrpSpPr>
        <p:grpSpPr>
          <a:xfrm>
            <a:off x="199109" y="2274872"/>
            <a:ext cx="3454575" cy="2378066"/>
            <a:chOff x="827584" y="2329109"/>
            <a:chExt cx="3454575" cy="2378066"/>
          </a:xfrm>
        </p:grpSpPr>
        <p:sp>
          <p:nvSpPr>
            <p:cNvPr id="3" name="椭圆 2" descr="V">
              <a:extLst>
                <a:ext uri="{FF2B5EF4-FFF2-40B4-BE49-F238E27FC236}">
                  <a16:creationId xmlns:a16="http://schemas.microsoft.com/office/drawing/2014/main" id="{CC27CB3D-352F-4C30-BCCB-2DF710A35928}"/>
                </a:ext>
              </a:extLst>
            </p:cNvPr>
            <p:cNvSpPr/>
            <p:nvPr/>
          </p:nvSpPr>
          <p:spPr bwMode="auto">
            <a:xfrm>
              <a:off x="987851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i="0" dirty="0"/>
                <a:t>a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 descr="V">
              <a:extLst>
                <a:ext uri="{FF2B5EF4-FFF2-40B4-BE49-F238E27FC236}">
                  <a16:creationId xmlns:a16="http://schemas.microsoft.com/office/drawing/2014/main" id="{68657903-33DE-4925-BAB4-90A844979C44}"/>
                </a:ext>
              </a:extLst>
            </p:cNvPr>
            <p:cNvSpPr/>
            <p:nvPr/>
          </p:nvSpPr>
          <p:spPr bwMode="auto">
            <a:xfrm>
              <a:off x="3460523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 descr="V">
              <a:extLst>
                <a:ext uri="{FF2B5EF4-FFF2-40B4-BE49-F238E27FC236}">
                  <a16:creationId xmlns:a16="http://schemas.microsoft.com/office/drawing/2014/main" id="{CE2BAF37-FAC0-4AB9-AD2E-832687F34352}"/>
                </a:ext>
              </a:extLst>
            </p:cNvPr>
            <p:cNvSpPr/>
            <p:nvPr/>
          </p:nvSpPr>
          <p:spPr bwMode="auto">
            <a:xfrm>
              <a:off x="1915103" y="4101266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66279F35-2907-4372-8275-03A72B6674FD}"/>
                </a:ext>
              </a:extLst>
            </p:cNvPr>
            <p:cNvCxnSpPr>
              <a:stCxn id="3" idx="7"/>
              <a:endCxn id="9" idx="1"/>
            </p:cNvCxnSpPr>
            <p:nvPr/>
          </p:nvCxnSpPr>
          <p:spPr bwMode="auto">
            <a:xfrm rot="5400000" flipH="1" flipV="1">
              <a:off x="2587520" y="1796529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394B4B-0688-43E7-9697-8C027CDA671A}"/>
                </a:ext>
              </a:extLst>
            </p:cNvPr>
            <p:cNvCxnSpPr>
              <a:stCxn id="9" idx="3"/>
              <a:endCxn id="3" idx="5"/>
            </p:cNvCxnSpPr>
            <p:nvPr/>
          </p:nvCxnSpPr>
          <p:spPr bwMode="auto">
            <a:xfrm rot="5400000">
              <a:off x="2587520" y="2224972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9D61AA15-7A74-48F4-8521-37CF2DF9545F}"/>
                </a:ext>
              </a:extLst>
            </p:cNvPr>
            <p:cNvCxnSpPr>
              <a:stCxn id="9" idx="4"/>
              <a:endCxn id="10" idx="6"/>
            </p:cNvCxnSpPr>
            <p:nvPr/>
          </p:nvCxnSpPr>
          <p:spPr bwMode="auto">
            <a:xfrm rot="5400000">
              <a:off x="2674129" y="3257229"/>
              <a:ext cx="1109162" cy="118482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606" name="文本框 24605">
              <a:extLst>
                <a:ext uri="{FF2B5EF4-FFF2-40B4-BE49-F238E27FC236}">
                  <a16:creationId xmlns:a16="http://schemas.microsoft.com/office/drawing/2014/main" id="{12F93FEA-2ABE-438D-B092-01882B06F6B7}"/>
                </a:ext>
              </a:extLst>
            </p:cNvPr>
            <p:cNvSpPr txBox="1"/>
            <p:nvPr/>
          </p:nvSpPr>
          <p:spPr>
            <a:xfrm>
              <a:off x="2329803" y="2329109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4</a:t>
              </a:r>
              <a:endParaRPr lang="zh-CN" altLang="en-US" sz="28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67B5C3F-F448-4E4D-96FB-994F357B4BCE}"/>
                </a:ext>
              </a:extLst>
            </p:cNvPr>
            <p:cNvSpPr txBox="1"/>
            <p:nvPr/>
          </p:nvSpPr>
          <p:spPr>
            <a:xfrm>
              <a:off x="2225480" y="307866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6</a:t>
              </a:r>
              <a:endParaRPr lang="zh-CN" altLang="en-US" sz="2800" i="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167EEB9-6386-4ABD-9774-79B209A7BCA5}"/>
                </a:ext>
              </a:extLst>
            </p:cNvPr>
            <p:cNvSpPr txBox="1"/>
            <p:nvPr/>
          </p:nvSpPr>
          <p:spPr>
            <a:xfrm>
              <a:off x="3460523" y="356144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2</a:t>
              </a:r>
              <a:endParaRPr lang="zh-CN" altLang="en-US" sz="2800" i="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93AA48F-FB88-40EB-AAB1-C35D9C7138E5}"/>
                </a:ext>
              </a:extLst>
            </p:cNvPr>
            <p:cNvSpPr txBox="1"/>
            <p:nvPr/>
          </p:nvSpPr>
          <p:spPr>
            <a:xfrm>
              <a:off x="1508167" y="334139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11</a:t>
              </a:r>
              <a:endParaRPr lang="zh-CN" altLang="en-US" sz="28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210EDE6-8FFD-4CC5-A822-05A0861F5677}"/>
                </a:ext>
              </a:extLst>
            </p:cNvPr>
            <p:cNvSpPr txBox="1"/>
            <p:nvPr/>
          </p:nvSpPr>
          <p:spPr>
            <a:xfrm>
              <a:off x="827584" y="361942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3</a:t>
              </a:r>
              <a:endParaRPr lang="zh-CN" altLang="en-US" sz="2800" i="0" dirty="0"/>
            </a:p>
          </p:txBody>
        </p:sp>
        <p:cxnSp>
          <p:nvCxnSpPr>
            <p:cNvPr id="24610" name="连接符: 曲线 24609">
              <a:extLst>
                <a:ext uri="{FF2B5EF4-FFF2-40B4-BE49-F238E27FC236}">
                  <a16:creationId xmlns:a16="http://schemas.microsoft.com/office/drawing/2014/main" id="{B15E05FD-F73F-470D-B679-F81BB0FB809E}"/>
                </a:ext>
              </a:extLst>
            </p:cNvPr>
            <p:cNvCxnSpPr>
              <a:endCxn id="10" idx="0"/>
            </p:cNvCxnSpPr>
            <p:nvPr/>
          </p:nvCxnSpPr>
          <p:spPr bwMode="auto">
            <a:xfrm rot="16200000" flipH="1">
              <a:off x="1488830" y="3314395"/>
              <a:ext cx="806208" cy="76753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12" name="连接符: 曲线 24611">
              <a:extLst>
                <a:ext uri="{FF2B5EF4-FFF2-40B4-BE49-F238E27FC236}">
                  <a16:creationId xmlns:a16="http://schemas.microsoft.com/office/drawing/2014/main" id="{186B8D22-144E-4EFB-BCF2-C5D17983124E}"/>
                </a:ext>
              </a:extLst>
            </p:cNvPr>
            <p:cNvCxnSpPr>
              <a:endCxn id="3" idx="4"/>
            </p:cNvCxnSpPr>
            <p:nvPr/>
          </p:nvCxnSpPr>
          <p:spPr bwMode="auto">
            <a:xfrm rot="16200000" flipV="1">
              <a:off x="1207986" y="3435523"/>
              <a:ext cx="847581" cy="56665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/>
              <p:nvPr/>
            </p:nvSpPr>
            <p:spPr>
              <a:xfrm>
                <a:off x="-766147" y="5397653"/>
                <a:ext cx="4726304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2800" baseline="30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e>
                              <m:e>
                                <m:r>
                                  <a:rPr lang="en-US" altLang="zh-CN" sz="28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147" y="5397653"/>
                <a:ext cx="4726304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/>
              <p:nvPr/>
            </p:nvSpPr>
            <p:spPr>
              <a:xfrm>
                <a:off x="3230816" y="3795346"/>
                <a:ext cx="4968552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altLang="zh-CN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𝒃𝒄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𝒄𝒂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16" y="3795346"/>
                <a:ext cx="4968552" cy="1433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264460C-C9CB-416B-8F09-FC2A8DA05E5E}"/>
              </a:ext>
            </a:extLst>
          </p:cNvPr>
          <p:cNvSpPr txBox="1"/>
          <p:nvPr/>
        </p:nvSpPr>
        <p:spPr>
          <a:xfrm>
            <a:off x="411698" y="1301345"/>
            <a:ext cx="8383559" cy="8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k=0, 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 = min{D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                       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][0]+D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[0][j]},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38BCBC5-6F5B-4B68-AFEE-47383FF4DFE8}"/>
              </a:ext>
            </a:extLst>
          </p:cNvPr>
          <p:cNvSpPr/>
          <p:nvPr/>
        </p:nvSpPr>
        <p:spPr bwMode="auto">
          <a:xfrm>
            <a:off x="6632768" y="2184264"/>
            <a:ext cx="2151856" cy="503007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/>
              <p:nvPr/>
            </p:nvSpPr>
            <p:spPr>
              <a:xfrm>
                <a:off x="3419872" y="5296599"/>
                <a:ext cx="4968552" cy="1433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3200">
                          <a:latin typeface="Cambria Math" panose="02040503050406030204" pitchFamily="18" charset="0"/>
                        </a:rPr>
                        <m:t>path</m:t>
                      </m:r>
                      <m:r>
                        <a:rPr lang="en-US" altLang="zh-CN" sz="320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𝒃𝒂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𝒃𝒂𝒃</m:t>
                                </m:r>
                              </m:e>
                              <m:e>
                                <m:r>
                                  <a:rPr lang="en-US" altLang="zh-CN" sz="3200" b="1" i="1" smtClean="0">
                                    <a:latin typeface="Cambria Math" panose="02040503050406030204" pitchFamily="18" charset="0"/>
                                  </a:rPr>
                                  <m:t>𝒃𝒄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296599"/>
                <a:ext cx="4968552" cy="1433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8B57A258-AD7C-4DE6-BC37-15D1F3C15247}"/>
              </a:ext>
            </a:extLst>
          </p:cNvPr>
          <p:cNvSpPr/>
          <p:nvPr/>
        </p:nvSpPr>
        <p:spPr bwMode="auto">
          <a:xfrm>
            <a:off x="4052096" y="2712071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6ED01B95-2203-43E4-B60E-ACAD865B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Floyd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算法实例</a:t>
            </a:r>
          </a:p>
        </p:txBody>
      </p:sp>
    </p:spTree>
    <p:extLst>
      <p:ext uri="{BB962C8B-B14F-4D97-AF65-F5344CB8AC3E}">
        <p14:creationId xmlns:p14="http://schemas.microsoft.com/office/powerpoint/2010/main" val="489716885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 animBg="1"/>
      <p:bldP spid="29" grpId="0"/>
      <p:bldP spid="3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8036945F-8F01-4570-9F26-6169BC60FD96}" type="slidenum">
              <a:rPr lang="zh-CN" altLang="en-US"/>
              <a:pPr algn="r" eaLnBrk="1" hangingPunct="1">
                <a:spcBef>
                  <a:spcPct val="50000"/>
                </a:spcBef>
              </a:pPr>
              <a:t>35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/>
              <p:nvPr/>
            </p:nvSpPr>
            <p:spPr>
              <a:xfrm>
                <a:off x="4221502" y="2220351"/>
                <a:ext cx="5616624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0" i="0" dirty="0">
                    <a:latin typeface="+mn-ea"/>
                    <a:ea typeface="+mn-ea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502" y="2220351"/>
                <a:ext cx="5616624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F6C541F-B29D-42EB-AB90-2136F03177DD}"/>
              </a:ext>
            </a:extLst>
          </p:cNvPr>
          <p:cNvGrpSpPr/>
          <p:nvPr/>
        </p:nvGrpSpPr>
        <p:grpSpPr>
          <a:xfrm>
            <a:off x="199109" y="2274872"/>
            <a:ext cx="3454575" cy="2378066"/>
            <a:chOff x="827584" y="2329109"/>
            <a:chExt cx="3454575" cy="2378066"/>
          </a:xfrm>
        </p:grpSpPr>
        <p:sp>
          <p:nvSpPr>
            <p:cNvPr id="3" name="椭圆 2" descr="V">
              <a:extLst>
                <a:ext uri="{FF2B5EF4-FFF2-40B4-BE49-F238E27FC236}">
                  <a16:creationId xmlns:a16="http://schemas.microsoft.com/office/drawing/2014/main" id="{CC27CB3D-352F-4C30-BCCB-2DF710A35928}"/>
                </a:ext>
              </a:extLst>
            </p:cNvPr>
            <p:cNvSpPr/>
            <p:nvPr/>
          </p:nvSpPr>
          <p:spPr bwMode="auto">
            <a:xfrm>
              <a:off x="987851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i="0" dirty="0"/>
                <a:t>a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 descr="V">
              <a:extLst>
                <a:ext uri="{FF2B5EF4-FFF2-40B4-BE49-F238E27FC236}">
                  <a16:creationId xmlns:a16="http://schemas.microsoft.com/office/drawing/2014/main" id="{68657903-33DE-4925-BAB4-90A844979C44}"/>
                </a:ext>
              </a:extLst>
            </p:cNvPr>
            <p:cNvSpPr/>
            <p:nvPr/>
          </p:nvSpPr>
          <p:spPr bwMode="auto">
            <a:xfrm>
              <a:off x="3460523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 descr="V">
              <a:extLst>
                <a:ext uri="{FF2B5EF4-FFF2-40B4-BE49-F238E27FC236}">
                  <a16:creationId xmlns:a16="http://schemas.microsoft.com/office/drawing/2014/main" id="{CE2BAF37-FAC0-4AB9-AD2E-832687F34352}"/>
                </a:ext>
              </a:extLst>
            </p:cNvPr>
            <p:cNvSpPr/>
            <p:nvPr/>
          </p:nvSpPr>
          <p:spPr bwMode="auto">
            <a:xfrm>
              <a:off x="1915103" y="4101266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66279F35-2907-4372-8275-03A72B6674FD}"/>
                </a:ext>
              </a:extLst>
            </p:cNvPr>
            <p:cNvCxnSpPr>
              <a:stCxn id="3" idx="7"/>
              <a:endCxn id="9" idx="1"/>
            </p:cNvCxnSpPr>
            <p:nvPr/>
          </p:nvCxnSpPr>
          <p:spPr bwMode="auto">
            <a:xfrm rot="5400000" flipH="1" flipV="1">
              <a:off x="2587520" y="1796529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394B4B-0688-43E7-9697-8C027CDA671A}"/>
                </a:ext>
              </a:extLst>
            </p:cNvPr>
            <p:cNvCxnSpPr>
              <a:stCxn id="9" idx="3"/>
              <a:endCxn id="3" idx="5"/>
            </p:cNvCxnSpPr>
            <p:nvPr/>
          </p:nvCxnSpPr>
          <p:spPr bwMode="auto">
            <a:xfrm rot="5400000">
              <a:off x="2587520" y="2224972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9D61AA15-7A74-48F4-8521-37CF2DF9545F}"/>
                </a:ext>
              </a:extLst>
            </p:cNvPr>
            <p:cNvCxnSpPr>
              <a:stCxn id="9" idx="4"/>
              <a:endCxn id="10" idx="6"/>
            </p:cNvCxnSpPr>
            <p:nvPr/>
          </p:nvCxnSpPr>
          <p:spPr bwMode="auto">
            <a:xfrm rot="5400000">
              <a:off x="2674129" y="3257229"/>
              <a:ext cx="1109162" cy="118482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606" name="文本框 24605">
              <a:extLst>
                <a:ext uri="{FF2B5EF4-FFF2-40B4-BE49-F238E27FC236}">
                  <a16:creationId xmlns:a16="http://schemas.microsoft.com/office/drawing/2014/main" id="{12F93FEA-2ABE-438D-B092-01882B06F6B7}"/>
                </a:ext>
              </a:extLst>
            </p:cNvPr>
            <p:cNvSpPr txBox="1"/>
            <p:nvPr/>
          </p:nvSpPr>
          <p:spPr>
            <a:xfrm>
              <a:off x="2329803" y="2329109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4</a:t>
              </a:r>
              <a:endParaRPr lang="zh-CN" altLang="en-US" sz="28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67B5C3F-F448-4E4D-96FB-994F357B4BCE}"/>
                </a:ext>
              </a:extLst>
            </p:cNvPr>
            <p:cNvSpPr txBox="1"/>
            <p:nvPr/>
          </p:nvSpPr>
          <p:spPr>
            <a:xfrm>
              <a:off x="2225480" y="307866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6</a:t>
              </a:r>
              <a:endParaRPr lang="zh-CN" altLang="en-US" sz="2800" i="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167EEB9-6386-4ABD-9774-79B209A7BCA5}"/>
                </a:ext>
              </a:extLst>
            </p:cNvPr>
            <p:cNvSpPr txBox="1"/>
            <p:nvPr/>
          </p:nvSpPr>
          <p:spPr>
            <a:xfrm>
              <a:off x="3460523" y="356144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2</a:t>
              </a:r>
              <a:endParaRPr lang="zh-CN" altLang="en-US" sz="2800" i="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93AA48F-FB88-40EB-AAB1-C35D9C7138E5}"/>
                </a:ext>
              </a:extLst>
            </p:cNvPr>
            <p:cNvSpPr txBox="1"/>
            <p:nvPr/>
          </p:nvSpPr>
          <p:spPr>
            <a:xfrm>
              <a:off x="1508167" y="334139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11</a:t>
              </a:r>
              <a:endParaRPr lang="zh-CN" altLang="en-US" sz="28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210EDE6-8FFD-4CC5-A822-05A0861F5677}"/>
                </a:ext>
              </a:extLst>
            </p:cNvPr>
            <p:cNvSpPr txBox="1"/>
            <p:nvPr/>
          </p:nvSpPr>
          <p:spPr>
            <a:xfrm>
              <a:off x="827584" y="361942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3</a:t>
              </a:r>
              <a:endParaRPr lang="zh-CN" altLang="en-US" sz="2800" i="0" dirty="0"/>
            </a:p>
          </p:txBody>
        </p:sp>
        <p:cxnSp>
          <p:nvCxnSpPr>
            <p:cNvPr id="24610" name="连接符: 曲线 24609">
              <a:extLst>
                <a:ext uri="{FF2B5EF4-FFF2-40B4-BE49-F238E27FC236}">
                  <a16:creationId xmlns:a16="http://schemas.microsoft.com/office/drawing/2014/main" id="{B15E05FD-F73F-470D-B679-F81BB0FB809E}"/>
                </a:ext>
              </a:extLst>
            </p:cNvPr>
            <p:cNvCxnSpPr>
              <a:endCxn id="10" idx="0"/>
            </p:cNvCxnSpPr>
            <p:nvPr/>
          </p:nvCxnSpPr>
          <p:spPr bwMode="auto">
            <a:xfrm rot="16200000" flipH="1">
              <a:off x="1488830" y="3314395"/>
              <a:ext cx="806208" cy="76753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12" name="连接符: 曲线 24611">
              <a:extLst>
                <a:ext uri="{FF2B5EF4-FFF2-40B4-BE49-F238E27FC236}">
                  <a16:creationId xmlns:a16="http://schemas.microsoft.com/office/drawing/2014/main" id="{186B8D22-144E-4EFB-BCF2-C5D17983124E}"/>
                </a:ext>
              </a:extLst>
            </p:cNvPr>
            <p:cNvCxnSpPr>
              <a:endCxn id="3" idx="4"/>
            </p:cNvCxnSpPr>
            <p:nvPr/>
          </p:nvCxnSpPr>
          <p:spPr bwMode="auto">
            <a:xfrm rot="16200000" flipV="1">
              <a:off x="1207986" y="3435523"/>
              <a:ext cx="847581" cy="56665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/>
              <p:nvPr/>
            </p:nvSpPr>
            <p:spPr>
              <a:xfrm>
                <a:off x="-766147" y="5397653"/>
                <a:ext cx="4726304" cy="1231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D</m:t>
                      </m:r>
                      <m:r>
                        <a:rPr lang="en-US" altLang="zh-CN" sz="2800" b="0" i="0" baseline="30000" smtClean="0">
                          <a:latin typeface="Cambria Math" panose="02040503050406030204" pitchFamily="18" charset="0"/>
                          <a:ea typeface="+mn-ea"/>
                        </a:rPr>
                        <m:t>0</m:t>
                      </m:r>
                      <m: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∞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6147" y="5397653"/>
                <a:ext cx="4726304" cy="1231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/>
              <p:nvPr/>
            </p:nvSpPr>
            <p:spPr>
              <a:xfrm>
                <a:off x="3409424" y="3646664"/>
                <a:ext cx="4968552" cy="1240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path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424" y="3646664"/>
                <a:ext cx="4968552" cy="1240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264460C-C9CB-416B-8F09-FC2A8DA05E5E}"/>
              </a:ext>
            </a:extLst>
          </p:cNvPr>
          <p:cNvSpPr txBox="1"/>
          <p:nvPr/>
        </p:nvSpPr>
        <p:spPr>
          <a:xfrm>
            <a:off x="411698" y="1301345"/>
            <a:ext cx="8383559" cy="8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k=0, 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 = min{D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                       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][0]+D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-1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[0][j]},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38BCBC5-6F5B-4B68-AFEE-47383FF4DFE8}"/>
              </a:ext>
            </a:extLst>
          </p:cNvPr>
          <p:cNvSpPr/>
          <p:nvPr/>
        </p:nvSpPr>
        <p:spPr bwMode="auto">
          <a:xfrm>
            <a:off x="6632768" y="2184264"/>
            <a:ext cx="2151856" cy="503007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/>
              <p:nvPr/>
            </p:nvSpPr>
            <p:spPr>
              <a:xfrm>
                <a:off x="3419872" y="5296599"/>
                <a:ext cx="4968552" cy="12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path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cac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5296599"/>
                <a:ext cx="4968552" cy="1240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8B57A258-AD7C-4DE6-BC37-15D1F3C15247}"/>
              </a:ext>
            </a:extLst>
          </p:cNvPr>
          <p:cNvSpPr/>
          <p:nvPr/>
        </p:nvSpPr>
        <p:spPr bwMode="auto">
          <a:xfrm>
            <a:off x="4422944" y="3026372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Text Box 4">
            <a:extLst>
              <a:ext uri="{FF2B5EF4-FFF2-40B4-BE49-F238E27FC236}">
                <a16:creationId xmlns:a16="http://schemas.microsoft.com/office/drawing/2014/main" id="{6ED01B95-2203-43E4-B60E-ACAD865BD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Floyd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算法实例</a:t>
            </a:r>
          </a:p>
        </p:txBody>
      </p:sp>
      <p:sp>
        <p:nvSpPr>
          <p:cNvPr id="25" name="对话气泡: 圆角矩形 24">
            <a:extLst>
              <a:ext uri="{FF2B5EF4-FFF2-40B4-BE49-F238E27FC236}">
                <a16:creationId xmlns:a16="http://schemas.microsoft.com/office/drawing/2014/main" id="{F2818A5F-6483-45A5-A5D7-F36C7BB73DE8}"/>
              </a:ext>
            </a:extLst>
          </p:cNvPr>
          <p:cNvSpPr/>
          <p:nvPr/>
        </p:nvSpPr>
        <p:spPr bwMode="auto">
          <a:xfrm>
            <a:off x="5084709" y="49872"/>
            <a:ext cx="3855942" cy="1430179"/>
          </a:xfrm>
          <a:prstGeom prst="wedgeRoundRectCallout">
            <a:avLst>
              <a:gd name="adj1" fmla="val -67975"/>
              <a:gd name="adj2" fmla="val 141497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rPr>
              <a:t>为何第一列，第一行？各顶点到</a:t>
            </a:r>
            <a:r>
              <a:rPr lang="en-US" altLang="zh-CN" sz="2800" b="0" i="0" dirty="0">
                <a:latin typeface="+mn-ea"/>
                <a:ea typeface="+mn-ea"/>
              </a:rPr>
              <a:t>a(</a:t>
            </a:r>
            <a:r>
              <a:rPr lang="zh-CN" altLang="en-US" sz="2800" b="0" i="0" dirty="0">
                <a:latin typeface="+mn-ea"/>
                <a:ea typeface="+mn-ea"/>
              </a:rPr>
              <a:t>第一列</a:t>
            </a:r>
            <a:r>
              <a:rPr lang="en-US" altLang="zh-CN" sz="2800" b="0" i="0" dirty="0">
                <a:latin typeface="+mn-ea"/>
                <a:ea typeface="+mn-ea"/>
              </a:rPr>
              <a:t>), a</a:t>
            </a:r>
            <a:r>
              <a:rPr lang="zh-CN" altLang="en-US" sz="2800" b="0" i="0" dirty="0">
                <a:latin typeface="+mn-ea"/>
                <a:ea typeface="+mn-ea"/>
              </a:rPr>
              <a:t>到各顶点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zh-CN" altLang="en-US" sz="2800" b="0" i="0" dirty="0">
                <a:latin typeface="+mn-ea"/>
                <a:ea typeface="+mn-ea"/>
              </a:rPr>
              <a:t>第一行）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0518402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 animBg="1"/>
      <p:bldP spid="29" grpId="0"/>
      <p:bldP spid="30" grpId="0" animBg="1"/>
      <p:bldP spid="2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8036945F-8F01-4570-9F26-6169BC60FD96}" type="slidenum">
              <a:rPr lang="zh-CN" altLang="en-US"/>
              <a:pPr algn="r" eaLnBrk="1" hangingPunct="1">
                <a:spcBef>
                  <a:spcPct val="50000"/>
                </a:spcBef>
              </a:pPr>
              <a:t>36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/>
              <p:nvPr/>
            </p:nvSpPr>
            <p:spPr>
              <a:xfrm>
                <a:off x="3851920" y="2206016"/>
                <a:ext cx="5616624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0" i="0" dirty="0">
                    <a:latin typeface="+mn-ea"/>
                    <a:ea typeface="+mn-ea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06016"/>
                <a:ext cx="5616624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F6C541F-B29D-42EB-AB90-2136F03177DD}"/>
              </a:ext>
            </a:extLst>
          </p:cNvPr>
          <p:cNvGrpSpPr/>
          <p:nvPr/>
        </p:nvGrpSpPr>
        <p:grpSpPr>
          <a:xfrm>
            <a:off x="199109" y="2274872"/>
            <a:ext cx="3454575" cy="2378066"/>
            <a:chOff x="827584" y="2329109"/>
            <a:chExt cx="3454575" cy="2378066"/>
          </a:xfrm>
        </p:grpSpPr>
        <p:sp>
          <p:nvSpPr>
            <p:cNvPr id="3" name="椭圆 2" descr="V">
              <a:extLst>
                <a:ext uri="{FF2B5EF4-FFF2-40B4-BE49-F238E27FC236}">
                  <a16:creationId xmlns:a16="http://schemas.microsoft.com/office/drawing/2014/main" id="{CC27CB3D-352F-4C30-BCCB-2DF710A35928}"/>
                </a:ext>
              </a:extLst>
            </p:cNvPr>
            <p:cNvSpPr/>
            <p:nvPr/>
          </p:nvSpPr>
          <p:spPr bwMode="auto">
            <a:xfrm>
              <a:off x="987851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i="0" dirty="0"/>
                <a:t>a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 descr="V">
              <a:extLst>
                <a:ext uri="{FF2B5EF4-FFF2-40B4-BE49-F238E27FC236}">
                  <a16:creationId xmlns:a16="http://schemas.microsoft.com/office/drawing/2014/main" id="{68657903-33DE-4925-BAB4-90A844979C44}"/>
                </a:ext>
              </a:extLst>
            </p:cNvPr>
            <p:cNvSpPr/>
            <p:nvPr/>
          </p:nvSpPr>
          <p:spPr bwMode="auto">
            <a:xfrm>
              <a:off x="3460523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 descr="V">
              <a:extLst>
                <a:ext uri="{FF2B5EF4-FFF2-40B4-BE49-F238E27FC236}">
                  <a16:creationId xmlns:a16="http://schemas.microsoft.com/office/drawing/2014/main" id="{CE2BAF37-FAC0-4AB9-AD2E-832687F34352}"/>
                </a:ext>
              </a:extLst>
            </p:cNvPr>
            <p:cNvSpPr/>
            <p:nvPr/>
          </p:nvSpPr>
          <p:spPr bwMode="auto">
            <a:xfrm>
              <a:off x="1915103" y="4101266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66279F35-2907-4372-8275-03A72B6674FD}"/>
                </a:ext>
              </a:extLst>
            </p:cNvPr>
            <p:cNvCxnSpPr>
              <a:stCxn id="3" idx="7"/>
              <a:endCxn id="9" idx="1"/>
            </p:cNvCxnSpPr>
            <p:nvPr/>
          </p:nvCxnSpPr>
          <p:spPr bwMode="auto">
            <a:xfrm rot="5400000" flipH="1" flipV="1">
              <a:off x="2587520" y="1796529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394B4B-0688-43E7-9697-8C027CDA671A}"/>
                </a:ext>
              </a:extLst>
            </p:cNvPr>
            <p:cNvCxnSpPr>
              <a:stCxn id="9" idx="3"/>
              <a:endCxn id="3" idx="5"/>
            </p:cNvCxnSpPr>
            <p:nvPr/>
          </p:nvCxnSpPr>
          <p:spPr bwMode="auto">
            <a:xfrm rot="5400000">
              <a:off x="2587520" y="2224972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9D61AA15-7A74-48F4-8521-37CF2DF9545F}"/>
                </a:ext>
              </a:extLst>
            </p:cNvPr>
            <p:cNvCxnSpPr>
              <a:stCxn id="9" idx="4"/>
              <a:endCxn id="10" idx="6"/>
            </p:cNvCxnSpPr>
            <p:nvPr/>
          </p:nvCxnSpPr>
          <p:spPr bwMode="auto">
            <a:xfrm rot="5400000">
              <a:off x="2674129" y="3257229"/>
              <a:ext cx="1109162" cy="118482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606" name="文本框 24605">
              <a:extLst>
                <a:ext uri="{FF2B5EF4-FFF2-40B4-BE49-F238E27FC236}">
                  <a16:creationId xmlns:a16="http://schemas.microsoft.com/office/drawing/2014/main" id="{12F93FEA-2ABE-438D-B092-01882B06F6B7}"/>
                </a:ext>
              </a:extLst>
            </p:cNvPr>
            <p:cNvSpPr txBox="1"/>
            <p:nvPr/>
          </p:nvSpPr>
          <p:spPr>
            <a:xfrm>
              <a:off x="2329803" y="2329109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4</a:t>
              </a:r>
              <a:endParaRPr lang="zh-CN" altLang="en-US" sz="28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67B5C3F-F448-4E4D-96FB-994F357B4BCE}"/>
                </a:ext>
              </a:extLst>
            </p:cNvPr>
            <p:cNvSpPr txBox="1"/>
            <p:nvPr/>
          </p:nvSpPr>
          <p:spPr>
            <a:xfrm>
              <a:off x="2225480" y="307866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6</a:t>
              </a:r>
              <a:endParaRPr lang="zh-CN" altLang="en-US" sz="2800" i="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167EEB9-6386-4ABD-9774-79B209A7BCA5}"/>
                </a:ext>
              </a:extLst>
            </p:cNvPr>
            <p:cNvSpPr txBox="1"/>
            <p:nvPr/>
          </p:nvSpPr>
          <p:spPr>
            <a:xfrm>
              <a:off x="3460523" y="356144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2</a:t>
              </a:r>
              <a:endParaRPr lang="zh-CN" altLang="en-US" sz="2800" i="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93AA48F-FB88-40EB-AAB1-C35D9C7138E5}"/>
                </a:ext>
              </a:extLst>
            </p:cNvPr>
            <p:cNvSpPr txBox="1"/>
            <p:nvPr/>
          </p:nvSpPr>
          <p:spPr>
            <a:xfrm>
              <a:off x="1508167" y="334139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11</a:t>
              </a:r>
              <a:endParaRPr lang="zh-CN" altLang="en-US" sz="28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210EDE6-8FFD-4CC5-A822-05A0861F5677}"/>
                </a:ext>
              </a:extLst>
            </p:cNvPr>
            <p:cNvSpPr txBox="1"/>
            <p:nvPr/>
          </p:nvSpPr>
          <p:spPr>
            <a:xfrm>
              <a:off x="827584" y="361942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3</a:t>
              </a:r>
              <a:endParaRPr lang="zh-CN" altLang="en-US" sz="2800" i="0" dirty="0"/>
            </a:p>
          </p:txBody>
        </p:sp>
        <p:cxnSp>
          <p:nvCxnSpPr>
            <p:cNvPr id="24610" name="连接符: 曲线 24609">
              <a:extLst>
                <a:ext uri="{FF2B5EF4-FFF2-40B4-BE49-F238E27FC236}">
                  <a16:creationId xmlns:a16="http://schemas.microsoft.com/office/drawing/2014/main" id="{B15E05FD-F73F-470D-B679-F81BB0FB809E}"/>
                </a:ext>
              </a:extLst>
            </p:cNvPr>
            <p:cNvCxnSpPr>
              <a:endCxn id="10" idx="0"/>
            </p:cNvCxnSpPr>
            <p:nvPr/>
          </p:nvCxnSpPr>
          <p:spPr bwMode="auto">
            <a:xfrm rot="16200000" flipH="1">
              <a:off x="1488830" y="3314395"/>
              <a:ext cx="806208" cy="76753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12" name="连接符: 曲线 24611">
              <a:extLst>
                <a:ext uri="{FF2B5EF4-FFF2-40B4-BE49-F238E27FC236}">
                  <a16:creationId xmlns:a16="http://schemas.microsoft.com/office/drawing/2014/main" id="{186B8D22-144E-4EFB-BCF2-C5D17983124E}"/>
                </a:ext>
              </a:extLst>
            </p:cNvPr>
            <p:cNvCxnSpPr>
              <a:endCxn id="3" idx="4"/>
            </p:cNvCxnSpPr>
            <p:nvPr/>
          </p:nvCxnSpPr>
          <p:spPr bwMode="auto">
            <a:xfrm rot="16200000" flipV="1">
              <a:off x="1207986" y="3435523"/>
              <a:ext cx="847581" cy="56665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/>
              <p:nvPr/>
            </p:nvSpPr>
            <p:spPr>
              <a:xfrm>
                <a:off x="-830953" y="5250882"/>
                <a:ext cx="4726304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D</m:t>
                      </m:r>
                      <m:r>
                        <a:rPr lang="en-US" altLang="zh-CN" sz="2800" b="0" i="0" baseline="30000" smtClean="0"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altLang="zh-CN" sz="2800" b="0" i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0953" y="5250882"/>
                <a:ext cx="4726304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/>
              <p:nvPr/>
            </p:nvSpPr>
            <p:spPr>
              <a:xfrm>
                <a:off x="3242866" y="3584895"/>
                <a:ext cx="4968552" cy="124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path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""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cac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66" y="3584895"/>
                <a:ext cx="4968552" cy="1240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264460C-C9CB-416B-8F09-FC2A8DA05E5E}"/>
              </a:ext>
            </a:extLst>
          </p:cNvPr>
          <p:cNvSpPr txBox="1"/>
          <p:nvPr/>
        </p:nvSpPr>
        <p:spPr>
          <a:xfrm>
            <a:off x="411698" y="1301345"/>
            <a:ext cx="8383559" cy="8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k=1, 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 = min{D</a:t>
            </a:r>
            <a:r>
              <a:rPr lang="en-US" altLang="zh-CN" sz="2800" i="0" baseline="30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                       D</a:t>
            </a:r>
            <a:r>
              <a:rPr lang="en-US" altLang="zh-CN" sz="2800" i="0" baseline="30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][1]+D</a:t>
            </a:r>
            <a:r>
              <a:rPr lang="en-US" altLang="zh-CN" sz="2800" i="0" baseline="30000" dirty="0">
                <a:latin typeface="黑体" pitchFamily="49" charset="-122"/>
                <a:ea typeface="黑体" pitchFamily="49" charset="-122"/>
              </a:rPr>
              <a:t>0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[1][j]},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38BCBC5-6F5B-4B68-AFEE-47383FF4DFE8}"/>
              </a:ext>
            </a:extLst>
          </p:cNvPr>
          <p:cNvSpPr/>
          <p:nvPr/>
        </p:nvSpPr>
        <p:spPr bwMode="auto">
          <a:xfrm>
            <a:off x="6366744" y="2573161"/>
            <a:ext cx="2151856" cy="503007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/>
              <p:nvPr/>
            </p:nvSpPr>
            <p:spPr>
              <a:xfrm>
                <a:off x="3268922" y="5170697"/>
                <a:ext cx="5275157" cy="12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path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cabc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22" y="5170697"/>
                <a:ext cx="5275157" cy="1240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CFBFAB57-D4EE-485A-A75E-2FD0450B61DD}"/>
              </a:ext>
            </a:extLst>
          </p:cNvPr>
          <p:cNvSpPr/>
          <p:nvPr/>
        </p:nvSpPr>
        <p:spPr bwMode="auto">
          <a:xfrm>
            <a:off x="4716016" y="2636912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02CBF85-DCCB-4DDA-942E-6619B4B1A6E3}"/>
              </a:ext>
            </a:extLst>
          </p:cNvPr>
          <p:cNvSpPr/>
          <p:nvPr/>
        </p:nvSpPr>
        <p:spPr bwMode="auto">
          <a:xfrm>
            <a:off x="4716016" y="2224970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1E4D6A-3A57-474D-B9F0-77C5B1C4BF4E}"/>
              </a:ext>
            </a:extLst>
          </p:cNvPr>
          <p:cNvSpPr/>
          <p:nvPr/>
        </p:nvSpPr>
        <p:spPr bwMode="auto">
          <a:xfrm>
            <a:off x="4716016" y="3106858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86D1D1FD-18B9-4DF1-B183-6C4E19AEF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Floyd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算法实例</a:t>
            </a:r>
          </a:p>
        </p:txBody>
      </p:sp>
    </p:spTree>
    <p:extLst>
      <p:ext uri="{BB962C8B-B14F-4D97-AF65-F5344CB8AC3E}">
        <p14:creationId xmlns:p14="http://schemas.microsoft.com/office/powerpoint/2010/main" val="4063815889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 animBg="1"/>
      <p:bldP spid="29" grpId="0"/>
      <p:bldP spid="4" grpId="0" animBg="1"/>
      <p:bldP spid="26" grpId="0" animBg="1"/>
      <p:bldP spid="2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8036945F-8F01-4570-9F26-6169BC60FD96}" type="slidenum">
              <a:rPr lang="zh-CN" altLang="en-US"/>
              <a:pPr algn="r" eaLnBrk="1" hangingPunct="1">
                <a:spcBef>
                  <a:spcPct val="50000"/>
                </a:spcBef>
              </a:pPr>
              <a:t>37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/>
              <p:nvPr/>
            </p:nvSpPr>
            <p:spPr>
              <a:xfrm>
                <a:off x="3851920" y="2206016"/>
                <a:ext cx="5616624" cy="1231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b="0" i="0" dirty="0">
                    <a:latin typeface="+mn-ea"/>
                    <a:ea typeface="+mn-ea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10</m:t>
                              </m:r>
                            </m:e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0"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800" b="0" i="0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4608" name="文本框 24607">
                <a:extLst>
                  <a:ext uri="{FF2B5EF4-FFF2-40B4-BE49-F238E27FC236}">
                    <a16:creationId xmlns:a16="http://schemas.microsoft.com/office/drawing/2014/main" id="{BF9D2CB3-ACF7-42DF-A8A3-211D2A17B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206016"/>
                <a:ext cx="5616624" cy="12317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4F6C541F-B29D-42EB-AB90-2136F03177DD}"/>
              </a:ext>
            </a:extLst>
          </p:cNvPr>
          <p:cNvGrpSpPr/>
          <p:nvPr/>
        </p:nvGrpSpPr>
        <p:grpSpPr>
          <a:xfrm>
            <a:off x="199109" y="2274872"/>
            <a:ext cx="3454575" cy="2378066"/>
            <a:chOff x="827584" y="2329109"/>
            <a:chExt cx="3454575" cy="2378066"/>
          </a:xfrm>
        </p:grpSpPr>
        <p:sp>
          <p:nvSpPr>
            <p:cNvPr id="3" name="椭圆 2" descr="V">
              <a:extLst>
                <a:ext uri="{FF2B5EF4-FFF2-40B4-BE49-F238E27FC236}">
                  <a16:creationId xmlns:a16="http://schemas.microsoft.com/office/drawing/2014/main" id="{CC27CB3D-352F-4C30-BCCB-2DF710A35928}"/>
                </a:ext>
              </a:extLst>
            </p:cNvPr>
            <p:cNvSpPr/>
            <p:nvPr/>
          </p:nvSpPr>
          <p:spPr bwMode="auto">
            <a:xfrm>
              <a:off x="987851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2800" i="0" dirty="0"/>
                <a:t>a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9" name="椭圆 8" descr="V">
              <a:extLst>
                <a:ext uri="{FF2B5EF4-FFF2-40B4-BE49-F238E27FC236}">
                  <a16:creationId xmlns:a16="http://schemas.microsoft.com/office/drawing/2014/main" id="{68657903-33DE-4925-BAB4-90A844979C44}"/>
                </a:ext>
              </a:extLst>
            </p:cNvPr>
            <p:cNvSpPr/>
            <p:nvPr/>
          </p:nvSpPr>
          <p:spPr bwMode="auto">
            <a:xfrm>
              <a:off x="3460523" y="2689150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b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0" name="椭圆 9" descr="V">
              <a:extLst>
                <a:ext uri="{FF2B5EF4-FFF2-40B4-BE49-F238E27FC236}">
                  <a16:creationId xmlns:a16="http://schemas.microsoft.com/office/drawing/2014/main" id="{CE2BAF37-FAC0-4AB9-AD2E-832687F34352}"/>
                </a:ext>
              </a:extLst>
            </p:cNvPr>
            <p:cNvSpPr/>
            <p:nvPr/>
          </p:nvSpPr>
          <p:spPr bwMode="auto">
            <a:xfrm>
              <a:off x="1915103" y="4101266"/>
              <a:ext cx="721196" cy="605909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rPr>
                <a:t>C</a:t>
              </a:r>
              <a:endParaRPr kumimoji="0" lang="zh-CN" altLang="en-US" sz="2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6" name="连接符: 曲线 5">
              <a:extLst>
                <a:ext uri="{FF2B5EF4-FFF2-40B4-BE49-F238E27FC236}">
                  <a16:creationId xmlns:a16="http://schemas.microsoft.com/office/drawing/2014/main" id="{66279F35-2907-4372-8275-03A72B6674FD}"/>
                </a:ext>
              </a:extLst>
            </p:cNvPr>
            <p:cNvCxnSpPr>
              <a:stCxn id="3" idx="7"/>
              <a:endCxn id="9" idx="1"/>
            </p:cNvCxnSpPr>
            <p:nvPr/>
          </p:nvCxnSpPr>
          <p:spPr bwMode="auto">
            <a:xfrm rot="5400000" flipH="1" flipV="1">
              <a:off x="2587520" y="1796529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41394B4B-0688-43E7-9697-8C027CDA671A}"/>
                </a:ext>
              </a:extLst>
            </p:cNvPr>
            <p:cNvCxnSpPr>
              <a:stCxn id="9" idx="3"/>
              <a:endCxn id="3" idx="5"/>
            </p:cNvCxnSpPr>
            <p:nvPr/>
          </p:nvCxnSpPr>
          <p:spPr bwMode="auto">
            <a:xfrm rot="5400000">
              <a:off x="2587520" y="2224972"/>
              <a:ext cx="12700" cy="1962709"/>
            </a:xfrm>
            <a:prstGeom prst="curvedConnector3">
              <a:avLst>
                <a:gd name="adj1" fmla="val 2498685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9D61AA15-7A74-48F4-8521-37CF2DF9545F}"/>
                </a:ext>
              </a:extLst>
            </p:cNvPr>
            <p:cNvCxnSpPr>
              <a:stCxn id="9" idx="4"/>
              <a:endCxn id="10" idx="6"/>
            </p:cNvCxnSpPr>
            <p:nvPr/>
          </p:nvCxnSpPr>
          <p:spPr bwMode="auto">
            <a:xfrm rot="5400000">
              <a:off x="2674129" y="3257229"/>
              <a:ext cx="1109162" cy="1184822"/>
            </a:xfrm>
            <a:prstGeom prst="curvedConnector2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606" name="文本框 24605">
              <a:extLst>
                <a:ext uri="{FF2B5EF4-FFF2-40B4-BE49-F238E27FC236}">
                  <a16:creationId xmlns:a16="http://schemas.microsoft.com/office/drawing/2014/main" id="{12F93FEA-2ABE-438D-B092-01882B06F6B7}"/>
                </a:ext>
              </a:extLst>
            </p:cNvPr>
            <p:cNvSpPr txBox="1"/>
            <p:nvPr/>
          </p:nvSpPr>
          <p:spPr>
            <a:xfrm>
              <a:off x="2329803" y="2329109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4</a:t>
              </a:r>
              <a:endParaRPr lang="zh-CN" altLang="en-US" sz="2800" i="0" dirty="0"/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667B5C3F-F448-4E4D-96FB-994F357B4BCE}"/>
                </a:ext>
              </a:extLst>
            </p:cNvPr>
            <p:cNvSpPr txBox="1"/>
            <p:nvPr/>
          </p:nvSpPr>
          <p:spPr>
            <a:xfrm>
              <a:off x="2225480" y="307866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6</a:t>
              </a:r>
              <a:endParaRPr lang="zh-CN" altLang="en-US" sz="2800" i="0" dirty="0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167EEB9-6386-4ABD-9774-79B209A7BCA5}"/>
                </a:ext>
              </a:extLst>
            </p:cNvPr>
            <p:cNvSpPr txBox="1"/>
            <p:nvPr/>
          </p:nvSpPr>
          <p:spPr>
            <a:xfrm>
              <a:off x="3460523" y="3561442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2</a:t>
              </a:r>
              <a:endParaRPr lang="zh-CN" altLang="en-US" sz="2800" i="0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93AA48F-FB88-40EB-AAB1-C35D9C7138E5}"/>
                </a:ext>
              </a:extLst>
            </p:cNvPr>
            <p:cNvSpPr txBox="1"/>
            <p:nvPr/>
          </p:nvSpPr>
          <p:spPr>
            <a:xfrm>
              <a:off x="1508167" y="334139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11</a:t>
              </a:r>
              <a:endParaRPr lang="zh-CN" altLang="en-US" sz="2800" i="0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C210EDE6-8FFD-4CC5-A822-05A0861F5677}"/>
                </a:ext>
              </a:extLst>
            </p:cNvPr>
            <p:cNvSpPr txBox="1"/>
            <p:nvPr/>
          </p:nvSpPr>
          <p:spPr>
            <a:xfrm>
              <a:off x="827584" y="3619420"/>
              <a:ext cx="8216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/>
                <a:t>3</a:t>
              </a:r>
              <a:endParaRPr lang="zh-CN" altLang="en-US" sz="2800" i="0" dirty="0"/>
            </a:p>
          </p:txBody>
        </p:sp>
        <p:cxnSp>
          <p:nvCxnSpPr>
            <p:cNvPr id="24610" name="连接符: 曲线 24609">
              <a:extLst>
                <a:ext uri="{FF2B5EF4-FFF2-40B4-BE49-F238E27FC236}">
                  <a16:creationId xmlns:a16="http://schemas.microsoft.com/office/drawing/2014/main" id="{B15E05FD-F73F-470D-B679-F81BB0FB809E}"/>
                </a:ext>
              </a:extLst>
            </p:cNvPr>
            <p:cNvCxnSpPr>
              <a:endCxn id="10" idx="0"/>
            </p:cNvCxnSpPr>
            <p:nvPr/>
          </p:nvCxnSpPr>
          <p:spPr bwMode="auto">
            <a:xfrm rot="16200000" flipH="1">
              <a:off x="1488830" y="3314395"/>
              <a:ext cx="806208" cy="76753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612" name="连接符: 曲线 24611">
              <a:extLst>
                <a:ext uri="{FF2B5EF4-FFF2-40B4-BE49-F238E27FC236}">
                  <a16:creationId xmlns:a16="http://schemas.microsoft.com/office/drawing/2014/main" id="{186B8D22-144E-4EFB-BCF2-C5D17983124E}"/>
                </a:ext>
              </a:extLst>
            </p:cNvPr>
            <p:cNvCxnSpPr>
              <a:endCxn id="3" idx="4"/>
            </p:cNvCxnSpPr>
            <p:nvPr/>
          </p:nvCxnSpPr>
          <p:spPr bwMode="auto">
            <a:xfrm rot="16200000" flipV="1">
              <a:off x="1207986" y="3435523"/>
              <a:ext cx="847581" cy="566654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/>
              <p:nvPr/>
            </p:nvSpPr>
            <p:spPr>
              <a:xfrm>
                <a:off x="-715926" y="5286479"/>
                <a:ext cx="4726304" cy="1268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D</m:t>
                      </m:r>
                      <m:r>
                        <a:rPr lang="en-US" altLang="zh-CN" sz="2800" b="0" i="0" baseline="30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2</m:t>
                      </m:r>
                      <m:r>
                        <a:rPr lang="en-US" altLang="zh-CN" sz="2800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9A2E367-2C0E-4263-8901-31097156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5926" y="5286479"/>
                <a:ext cx="4726304" cy="12689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/>
              <p:nvPr/>
            </p:nvSpPr>
            <p:spPr>
              <a:xfrm>
                <a:off x="3003883" y="3697150"/>
                <a:ext cx="5805680" cy="124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latin typeface="Cambria Math" panose="02040503050406030204" pitchFamily="18" charset="0"/>
                          <a:ea typeface="+mn-ea"/>
                        </a:rPr>
                        <m:t>path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abc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cabc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2C20C0D4-0E9D-4387-8BC0-5349A4F02F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83" y="3697150"/>
                <a:ext cx="5805680" cy="1240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2264460C-C9CB-416B-8F09-FC2A8DA05E5E}"/>
              </a:ext>
            </a:extLst>
          </p:cNvPr>
          <p:cNvSpPr txBox="1"/>
          <p:nvPr/>
        </p:nvSpPr>
        <p:spPr>
          <a:xfrm>
            <a:off x="411698" y="1301345"/>
            <a:ext cx="8383559" cy="82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i="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</a:rPr>
              <a:t>k=2, 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D</a:t>
            </a:r>
            <a:r>
              <a:rPr lang="en-US" altLang="zh-CN" sz="2800" b="1" i="0" baseline="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 = min{D</a:t>
            </a:r>
            <a:r>
              <a:rPr lang="en-US" altLang="zh-CN" sz="2800" i="0" baseline="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][j],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                       D</a:t>
            </a:r>
            <a:r>
              <a:rPr lang="en-US" altLang="zh-CN" sz="2800" i="0" baseline="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</a:t>
            </a:r>
            <a:r>
              <a:rPr lang="en-US" altLang="zh-CN" sz="2800" b="1" i="0" dirty="0" err="1">
                <a:latin typeface="黑体" pitchFamily="49" charset="-122"/>
                <a:ea typeface="黑体" pitchFamily="49" charset="-122"/>
              </a:rPr>
              <a:t>i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][2]+D</a:t>
            </a:r>
            <a:r>
              <a:rPr lang="en-US" altLang="zh-CN" sz="2800" i="0" baseline="300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800" b="1" i="0" dirty="0">
                <a:latin typeface="黑体" pitchFamily="49" charset="-122"/>
                <a:ea typeface="黑体" pitchFamily="49" charset="-122"/>
              </a:rPr>
              <a:t>[2][j]},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38BCBC5-6F5B-4B68-AFEE-47383FF4DFE8}"/>
              </a:ext>
            </a:extLst>
          </p:cNvPr>
          <p:cNvSpPr/>
          <p:nvPr/>
        </p:nvSpPr>
        <p:spPr bwMode="auto">
          <a:xfrm>
            <a:off x="6238763" y="2973205"/>
            <a:ext cx="2151856" cy="503007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/>
              <p:nvPr/>
            </p:nvSpPr>
            <p:spPr>
              <a:xfrm>
                <a:off x="3343861" y="5262408"/>
                <a:ext cx="5616624" cy="1240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800" b="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path</m:t>
                      </m:r>
                      <m:r>
                        <a:rPr lang="en-US" altLang="zh-CN" sz="2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a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bca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abc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bca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bcab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bc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ca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cab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cbc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0" i="0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7DC72D92-84BE-44F6-9B1B-71FA115C2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61" y="5262408"/>
                <a:ext cx="5616624" cy="12405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CFBFAB57-D4EE-485A-A75E-2FD0450B61DD}"/>
              </a:ext>
            </a:extLst>
          </p:cNvPr>
          <p:cNvSpPr/>
          <p:nvPr/>
        </p:nvSpPr>
        <p:spPr bwMode="auto">
          <a:xfrm>
            <a:off x="5436096" y="2672820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02CBF85-DCCB-4DDA-942E-6619B4B1A6E3}"/>
              </a:ext>
            </a:extLst>
          </p:cNvPr>
          <p:cNvSpPr/>
          <p:nvPr/>
        </p:nvSpPr>
        <p:spPr bwMode="auto">
          <a:xfrm>
            <a:off x="5436096" y="2243005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21E4D6A-3A57-474D-B9F0-77C5B1C4BF4E}"/>
              </a:ext>
            </a:extLst>
          </p:cNvPr>
          <p:cNvSpPr/>
          <p:nvPr/>
        </p:nvSpPr>
        <p:spPr bwMode="auto">
          <a:xfrm>
            <a:off x="5432701" y="3085765"/>
            <a:ext cx="444688" cy="428897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0" name="Text Box 4">
            <a:extLst>
              <a:ext uri="{FF2B5EF4-FFF2-40B4-BE49-F238E27FC236}">
                <a16:creationId xmlns:a16="http://schemas.microsoft.com/office/drawing/2014/main" id="{E8C68653-E6A7-417B-8C77-3EA8FC354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Floyd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算法实例</a:t>
            </a:r>
          </a:p>
        </p:txBody>
      </p:sp>
    </p:spTree>
    <p:extLst>
      <p:ext uri="{BB962C8B-B14F-4D97-AF65-F5344CB8AC3E}">
        <p14:creationId xmlns:p14="http://schemas.microsoft.com/office/powerpoint/2010/main" val="2055124807"/>
      </p:ext>
    </p:extLst>
  </p:cSld>
  <p:clrMapOvr>
    <a:masterClrMapping/>
  </p:clrMapOvr>
  <p:transition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 animBg="1"/>
      <p:bldP spid="29" grpId="0"/>
      <p:bldP spid="4" grpId="0" animBg="1"/>
      <p:bldP spid="26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12474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Floyd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</a:pPr>
            <a:fld id="{188C0613-4CB4-4541-90DD-8A58DB29F10A}" type="slidenum">
              <a:rPr lang="zh-CN" altLang="en-US"/>
              <a:pPr algn="r" eaLnBrk="1" hangingPunct="1">
                <a:spcBef>
                  <a:spcPct val="50000"/>
                </a:spcBef>
              </a:pPr>
              <a:t>38</a:t>
            </a:fld>
            <a:endParaRPr lang="en-US" altLang="zh-CN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500034" y="15922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42910" y="2054696"/>
            <a:ext cx="8501090" cy="4038600"/>
          </a:xfrm>
        </p:spPr>
        <p:txBody>
          <a:bodyPr/>
          <a:lstStyle/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时间复杂度</a:t>
            </a:r>
            <a:endParaRPr lang="en-US" altLang="zh-CN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顶点数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边数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e,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邻接矩阵存储。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经过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k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点，循环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次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对矩阵中每个点计算，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O(n</a:t>
            </a:r>
            <a:r>
              <a:rPr lang="en-US" altLang="zh-CN" sz="2800" baseline="300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故时间复杂度为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O(n</a:t>
            </a:r>
            <a:r>
              <a:rPr lang="en-US" altLang="zh-CN" baseline="300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与迪杰斯特拉算法计算顶点对时间复杂度相同，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6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代码实现简单。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           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8757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11188" y="117475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sp>
        <p:nvSpPr>
          <p:cNvPr id="27651" name="矩形 6"/>
          <p:cNvSpPr>
            <a:spLocks noChangeArrowheads="1"/>
          </p:cNvSpPr>
          <p:nvPr/>
        </p:nvSpPr>
        <p:spPr bwMode="auto">
          <a:xfrm>
            <a:off x="515242" y="1268760"/>
            <a:ext cx="8377238" cy="459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0" i="0" dirty="0">
                <a:latin typeface="+mn-ea"/>
                <a:ea typeface="+mn-ea"/>
              </a:rPr>
              <a:t>有向网</a:t>
            </a:r>
            <a:r>
              <a:rPr lang="en-US" altLang="zh-CN" sz="2800" b="0" i="0" dirty="0">
                <a:latin typeface="+mn-ea"/>
                <a:ea typeface="+mn-ea"/>
              </a:rPr>
              <a:t>N={V,E}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V={0,1,2,3,4}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E={&lt;0,1,1&gt;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&lt;0,3,3&gt;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&lt;0,4,10&gt;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&lt;1,2,5&gt;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&lt;2,4,1&gt;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&lt;3,2,2&gt;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&lt;3,4,6&gt;}</a:t>
            </a:r>
            <a:r>
              <a:rPr lang="zh-CN" altLang="zh-CN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zh-CN" sz="2800" b="0" i="0" dirty="0">
                <a:latin typeface="+mn-ea"/>
                <a:ea typeface="+mn-ea"/>
              </a:rPr>
              <a:t>中每个元组的第三个元素表示权。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zh-CN" sz="2800" b="0" i="0" dirty="0">
                <a:latin typeface="+mn-ea"/>
                <a:ea typeface="+mn-ea"/>
              </a:rPr>
              <a:t>、画出该网。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zh-CN" sz="2800" b="0" i="0" dirty="0">
                <a:latin typeface="+mn-ea"/>
                <a:ea typeface="+mn-ea"/>
              </a:rPr>
              <a:t>、写出该网的邻接矩阵。</a:t>
            </a:r>
          </a:p>
          <a:p>
            <a:pPr algn="just">
              <a:lnSpc>
                <a:spcPct val="150000"/>
              </a:lnSpc>
            </a:pP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zh-CN" sz="2800" b="0" i="0" dirty="0">
                <a:latin typeface="+mn-ea"/>
                <a:ea typeface="+mn-ea"/>
              </a:rPr>
              <a:t>、用</a:t>
            </a:r>
            <a:r>
              <a:rPr lang="en-US" altLang="zh-CN" sz="2800" b="0" i="0" dirty="0" err="1">
                <a:latin typeface="+mn-ea"/>
                <a:ea typeface="+mn-ea"/>
              </a:rPr>
              <a:t>Dijkstra</a:t>
            </a:r>
            <a:r>
              <a:rPr lang="zh-CN" altLang="zh-CN" sz="2800" b="0" i="0" dirty="0">
                <a:latin typeface="+mn-ea"/>
                <a:ea typeface="+mn-ea"/>
              </a:rPr>
              <a:t>算法求最短路径，写出顶点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zh-CN" sz="2800" b="0" i="0" dirty="0">
                <a:latin typeface="+mn-ea"/>
                <a:ea typeface="+mn-ea"/>
              </a:rPr>
              <a:t>到其它各顶点的最短路径长度、路径及产生过程</a:t>
            </a:r>
            <a:r>
              <a:rPr lang="zh-CN" altLang="zh-CN" sz="3200" b="0" i="0" dirty="0">
                <a:latin typeface="+mn-ea"/>
                <a:ea typeface="+mn-ea"/>
              </a:rPr>
              <a:t>。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70" y="1071546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</a:t>
            </a:r>
            <a:r>
              <a:rPr lang="en-US" altLang="zh-CN" sz="3200" dirty="0" err="1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算法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7DD3714-CC88-49CD-A91E-90478F026A32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</a:t>
            </a:fld>
            <a:endParaRPr lang="en-US" altLang="zh-CN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71472" y="1857364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最短路径可以采用迪杰斯特拉(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Dijkstra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算法求解</a:t>
            </a:r>
          </a:p>
          <a:p>
            <a:pPr eaLnBrk="1" hangingPunct="1">
              <a:spcBef>
                <a:spcPct val="70000"/>
              </a:spcBef>
            </a:pP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Dijkstra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算法采用按路径长度递增的次序产生最短路径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71504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11188" y="117475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809B3E74-3917-4609-8D65-96E20ABF4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100344"/>
              </p:ext>
            </p:extLst>
          </p:nvPr>
        </p:nvGraphicFramePr>
        <p:xfrm>
          <a:off x="755576" y="1276682"/>
          <a:ext cx="7920879" cy="5075007"/>
        </p:xfrm>
        <a:graphic>
          <a:graphicData uri="http://schemas.openxmlformats.org/drawingml/2006/table">
            <a:tbl>
              <a:tblPr/>
              <a:tblGrid>
                <a:gridCol w="618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3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0305">
                  <a:extLst>
                    <a:ext uri="{9D8B030D-6E8A-4147-A177-3AD203B41FA5}">
                      <a16:colId xmlns:a16="http://schemas.microsoft.com/office/drawing/2014/main" val="2859952020"/>
                    </a:ext>
                  </a:extLst>
                </a:gridCol>
                <a:gridCol w="1724103">
                  <a:extLst>
                    <a:ext uri="{9D8B030D-6E8A-4147-A177-3AD203B41FA5}">
                      <a16:colId xmlns:a16="http://schemas.microsoft.com/office/drawing/2014/main" val="1286720104"/>
                    </a:ext>
                  </a:extLst>
                </a:gridCol>
                <a:gridCol w="1724103">
                  <a:extLst>
                    <a:ext uri="{9D8B030D-6E8A-4147-A177-3AD203B41FA5}">
                      <a16:colId xmlns:a16="http://schemas.microsoft.com/office/drawing/2014/main" val="2151420275"/>
                    </a:ext>
                  </a:extLst>
                </a:gridCol>
              </a:tblGrid>
              <a:tr h="59789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终点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从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到各终点的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D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值和最短路径的求解过程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1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{0,1}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{0,3}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{0,4}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1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0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96068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11188" y="117475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sp>
        <p:nvSpPr>
          <p:cNvPr id="27651" name="矩形 6"/>
          <p:cNvSpPr>
            <a:spLocks noChangeArrowheads="1"/>
          </p:cNvSpPr>
          <p:nvPr/>
        </p:nvSpPr>
        <p:spPr bwMode="auto">
          <a:xfrm>
            <a:off x="515242" y="1268760"/>
            <a:ext cx="8377238" cy="63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0" i="0" dirty="0">
                <a:latin typeface="+mn-ea"/>
                <a:ea typeface="+mn-ea"/>
              </a:rPr>
              <a:t>求下图的最小生成树。</a:t>
            </a:r>
            <a:endParaRPr lang="zh-CN" altLang="zh-CN" sz="2800" b="0" i="0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BD0DCE-B77E-4EF6-946D-0D0F57EF9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984341"/>
            <a:ext cx="4079354" cy="367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5160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611188" y="117475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809B3E74-3917-4609-8D65-96E20ABF47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6631700"/>
              </p:ext>
            </p:extLst>
          </p:nvPr>
        </p:nvGraphicFramePr>
        <p:xfrm>
          <a:off x="755576" y="1276682"/>
          <a:ext cx="7920878" cy="4091603"/>
        </p:xfrm>
        <a:graphic>
          <a:graphicData uri="http://schemas.openxmlformats.org/drawingml/2006/table">
            <a:tbl>
              <a:tblPr/>
              <a:tblGrid>
                <a:gridCol w="50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893">
                  <a:extLst>
                    <a:ext uri="{9D8B030D-6E8A-4147-A177-3AD203B41FA5}">
                      <a16:colId xmlns:a16="http://schemas.microsoft.com/office/drawing/2014/main" val="2859952020"/>
                    </a:ext>
                  </a:extLst>
                </a:gridCol>
                <a:gridCol w="1415908">
                  <a:extLst>
                    <a:ext uri="{9D8B030D-6E8A-4147-A177-3AD203B41FA5}">
                      <a16:colId xmlns:a16="http://schemas.microsoft.com/office/drawing/2014/main" val="1286720104"/>
                    </a:ext>
                  </a:extLst>
                </a:gridCol>
                <a:gridCol w="1415908">
                  <a:extLst>
                    <a:ext uri="{9D8B030D-6E8A-4147-A177-3AD203B41FA5}">
                      <a16:colId xmlns:a16="http://schemas.microsoft.com/office/drawing/2014/main" val="2151420275"/>
                    </a:ext>
                  </a:extLst>
                </a:gridCol>
                <a:gridCol w="1415908">
                  <a:extLst>
                    <a:ext uri="{9D8B030D-6E8A-4147-A177-3AD203B41FA5}">
                      <a16:colId xmlns:a16="http://schemas.microsoft.com/office/drawing/2014/main" val="1960483778"/>
                    </a:ext>
                  </a:extLst>
                </a:gridCol>
              </a:tblGrid>
              <a:tr h="43219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mindis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</a:t>
                      </a:r>
                      <a:endParaRPr kumimoji="0" lang="en-US" altLang="zh-CN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6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26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424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25692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1472" y="1285860"/>
            <a:ext cx="8458200" cy="47244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计划、施工过程、生产流程、程序流程等都是“工程”。除了很小的工程外，一般都把工程分为若干个叫做“活动”的子工程。完成了这些活动，整个工程就可以完成了。</a:t>
            </a:r>
          </a:p>
          <a:p>
            <a:pPr eaLnBrk="1" hangingPunct="1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计算机专业学生的学习就是一个工程，每一门课程的学习就是整个工程的一些活动。其中有些课程要求先修课程，有些则不要求。这样在有的课程之间有领先关系，有的课程可以并行地学习。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500034" y="214290"/>
            <a:ext cx="8458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685800" y="1412776"/>
            <a:ext cx="8273419" cy="4427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3200" b="0" i="0" dirty="0">
                <a:solidFill>
                  <a:srgbClr val="000066"/>
                </a:solidFill>
                <a:latin typeface="+mn-ea"/>
                <a:ea typeface="+mn-ea"/>
              </a:rPr>
              <a:t>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高等数学</a:t>
            </a: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程序设计基础</a:t>
            </a: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3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离散数学     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1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,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2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</a:t>
            </a: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4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数据结构     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3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,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2</a:t>
            </a:r>
            <a:endParaRPr lang="en-US" altLang="zh-CN" sz="2800" b="0" i="0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5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高级语言程序设计    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2</a:t>
            </a:r>
            <a:endParaRPr lang="en-US" altLang="zh-CN" sz="2800" b="0" i="0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6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编译方法    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5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,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4</a:t>
            </a:r>
            <a:endParaRPr lang="en-US" altLang="zh-CN" sz="2800" b="0" i="0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7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操作系统    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4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,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9</a:t>
            </a:r>
            <a:endParaRPr lang="en-US" altLang="zh-CN" sz="2800" b="0" i="0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8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物理         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1</a:t>
            </a:r>
            <a:endParaRPr lang="en-US" altLang="zh-CN" sz="2800" b="0" i="0" dirty="0">
              <a:solidFill>
                <a:srgbClr val="000066"/>
              </a:solidFill>
              <a:latin typeface="+mn-ea"/>
              <a:ea typeface="+mn-ea"/>
            </a:endParaRPr>
          </a:p>
          <a:p>
            <a:pPr eaLnBrk="1" hangingPunct="1">
              <a:lnSpc>
                <a:spcPct val="110000"/>
              </a:lnSpc>
              <a:buFont typeface="Arial" pitchFamily="34" charset="0"/>
              <a:buNone/>
            </a:pP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9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           </a:t>
            </a:r>
            <a:r>
              <a:rPr lang="zh-CN" altLang="en-US" sz="2800" b="0" i="0" dirty="0">
                <a:solidFill>
                  <a:srgbClr val="000066"/>
                </a:solidFill>
                <a:latin typeface="+mn-ea"/>
                <a:ea typeface="+mn-ea"/>
              </a:rPr>
              <a:t>计算机原理           </a:t>
            </a:r>
            <a:r>
              <a:rPr lang="en-US" altLang="zh-CN" sz="2800" b="0" i="0" dirty="0">
                <a:solidFill>
                  <a:srgbClr val="000066"/>
                </a:solidFill>
                <a:latin typeface="+mn-ea"/>
                <a:ea typeface="+mn-ea"/>
              </a:rPr>
              <a:t>C</a:t>
            </a:r>
            <a:r>
              <a:rPr lang="en-US" altLang="zh-CN" sz="2800" b="0" i="0" baseline="-25000" dirty="0">
                <a:solidFill>
                  <a:srgbClr val="000066"/>
                </a:solidFill>
                <a:latin typeface="+mn-ea"/>
                <a:ea typeface="+mn-ea"/>
              </a:rPr>
              <a:t>8</a:t>
            </a:r>
            <a:r>
              <a:rPr lang="en-US" altLang="zh-CN" sz="3200" b="0" i="0" dirty="0">
                <a:solidFill>
                  <a:srgbClr val="000066"/>
                </a:solidFill>
                <a:latin typeface="+mn-ea"/>
                <a:ea typeface="+mn-ea"/>
              </a:rPr>
              <a:t>     </a:t>
            </a:r>
          </a:p>
        </p:txBody>
      </p:sp>
      <p:sp>
        <p:nvSpPr>
          <p:cNvPr id="29699" name="Line 3"/>
          <p:cNvSpPr>
            <a:spLocks noChangeShapeType="1"/>
          </p:cNvSpPr>
          <p:nvPr/>
        </p:nvSpPr>
        <p:spPr bwMode="auto">
          <a:xfrm>
            <a:off x="3733800" y="1143000"/>
            <a:ext cx="1676400" cy="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914400" y="1143000"/>
            <a:ext cx="1676400" cy="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705600" y="1143000"/>
            <a:ext cx="1676400" cy="0"/>
          </a:xfrm>
          <a:prstGeom prst="line">
            <a:avLst/>
          </a:prstGeom>
          <a:noFill/>
          <a:ln w="57150" cmpd="thinThick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685800" y="457200"/>
            <a:ext cx="80327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i="0" dirty="0">
                <a:solidFill>
                  <a:srgbClr val="008000"/>
                </a:solidFill>
                <a:latin typeface="Times New Roman" pitchFamily="18" charset="0"/>
                <a:ea typeface="隶书" pitchFamily="49" charset="-122"/>
              </a:rPr>
              <a:t>  课程代号           课程名称             先修课程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714612" y="5500702"/>
            <a:ext cx="3892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3200" b="1" i="0" dirty="0">
                <a:latin typeface="黑体" panose="02010609060101010101" pitchFamily="49" charset="-122"/>
                <a:ea typeface="黑体" panose="02010609060101010101" pitchFamily="49" charset="-122"/>
              </a:rPr>
              <a:t>学生课程学习工程图</a:t>
            </a:r>
            <a:endParaRPr lang="zh-CN" altLang="en-US" sz="32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66800" y="1357298"/>
            <a:ext cx="6781800" cy="3962400"/>
            <a:chOff x="1066800" y="990600"/>
            <a:chExt cx="6781800" cy="3962400"/>
          </a:xfrm>
        </p:grpSpPr>
        <p:sp>
          <p:nvSpPr>
            <p:cNvPr id="30722" name="Line 2"/>
            <p:cNvSpPr>
              <a:spLocks noChangeShapeType="1"/>
            </p:cNvSpPr>
            <p:nvPr/>
          </p:nvSpPr>
          <p:spPr bwMode="auto">
            <a:xfrm>
              <a:off x="5867400" y="3124200"/>
              <a:ext cx="1371600" cy="762000"/>
            </a:xfrm>
            <a:prstGeom prst="line">
              <a:avLst/>
            </a:prstGeom>
            <a:noFill/>
            <a:ln w="3492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3" name="Line 3"/>
            <p:cNvSpPr>
              <a:spLocks noChangeShapeType="1"/>
            </p:cNvSpPr>
            <p:nvPr/>
          </p:nvSpPr>
          <p:spPr bwMode="auto">
            <a:xfrm>
              <a:off x="1447800" y="3810000"/>
              <a:ext cx="2971800" cy="8382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4" name="Line 4"/>
            <p:cNvSpPr>
              <a:spLocks noChangeShapeType="1"/>
            </p:cNvSpPr>
            <p:nvPr/>
          </p:nvSpPr>
          <p:spPr bwMode="auto">
            <a:xfrm flipV="1">
              <a:off x="1600200" y="2590800"/>
              <a:ext cx="1676400" cy="9906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5" name="Line 5"/>
            <p:cNvSpPr>
              <a:spLocks noChangeShapeType="1"/>
            </p:cNvSpPr>
            <p:nvPr/>
          </p:nvSpPr>
          <p:spPr bwMode="auto">
            <a:xfrm>
              <a:off x="1524000" y="2057400"/>
              <a:ext cx="1752600" cy="304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 flipV="1">
              <a:off x="1524000" y="1295400"/>
              <a:ext cx="1600200" cy="6858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3048000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8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9337" name="Oval 9"/>
            <p:cNvSpPr>
              <a:spLocks noChangeArrowheads="1"/>
            </p:cNvSpPr>
            <p:nvPr/>
          </p:nvSpPr>
          <p:spPr bwMode="auto">
            <a:xfrm>
              <a:off x="3276600" y="2209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3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9338" name="Oval 10"/>
            <p:cNvSpPr>
              <a:spLocks noChangeArrowheads="1"/>
            </p:cNvSpPr>
            <p:nvPr/>
          </p:nvSpPr>
          <p:spPr bwMode="auto">
            <a:xfrm>
              <a:off x="4419600" y="4419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5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9339" name="Oval 11"/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4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9340" name="Oval 12"/>
            <p:cNvSpPr>
              <a:spLocks noChangeArrowheads="1"/>
            </p:cNvSpPr>
            <p:nvPr/>
          </p:nvSpPr>
          <p:spPr bwMode="auto">
            <a:xfrm>
              <a:off x="5181600" y="990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9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9341" name="Oval 13"/>
            <p:cNvSpPr>
              <a:spLocks noChangeArrowheads="1"/>
            </p:cNvSpPr>
            <p:nvPr/>
          </p:nvSpPr>
          <p:spPr bwMode="auto">
            <a:xfrm>
              <a:off x="7162800" y="3733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6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9342" name="Oval 14"/>
            <p:cNvSpPr>
              <a:spLocks noChangeArrowheads="1"/>
            </p:cNvSpPr>
            <p:nvPr/>
          </p:nvSpPr>
          <p:spPr bwMode="auto">
            <a:xfrm>
              <a:off x="7315200" y="18288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7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9343" name="Oval 15"/>
            <p:cNvSpPr>
              <a:spLocks noChangeArrowheads="1"/>
            </p:cNvSpPr>
            <p:nvPr/>
          </p:nvSpPr>
          <p:spPr bwMode="auto">
            <a:xfrm>
              <a:off x="1066800" y="17526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1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99344" name="Oval 16"/>
            <p:cNvSpPr>
              <a:spLocks noChangeArrowheads="1"/>
            </p:cNvSpPr>
            <p:nvPr/>
          </p:nvSpPr>
          <p:spPr bwMode="auto">
            <a:xfrm>
              <a:off x="1066800" y="3429000"/>
              <a:ext cx="533400" cy="5334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800" b="1">
                  <a:latin typeface="Times New Roman" charset="0"/>
                </a:rPr>
                <a:t>C</a:t>
              </a:r>
              <a:r>
                <a:rPr lang="en-US" altLang="zh-CN" sz="2400" b="1">
                  <a:latin typeface="Times New Roman" charset="0"/>
                </a:rPr>
                <a:t>2</a:t>
              </a:r>
              <a:endParaRPr lang="en-US" altLang="zh-CN" sz="2400">
                <a:latin typeface="Times New Roman" charset="0"/>
              </a:endParaRPr>
            </a:p>
          </p:txBody>
        </p:sp>
        <p:sp>
          <p:nvSpPr>
            <p:cNvPr id="30737" name="Line 17"/>
            <p:cNvSpPr>
              <a:spLocks noChangeShapeType="1"/>
            </p:cNvSpPr>
            <p:nvPr/>
          </p:nvSpPr>
          <p:spPr bwMode="auto">
            <a:xfrm>
              <a:off x="3581400" y="1219200"/>
              <a:ext cx="160020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8" name="Line 18"/>
            <p:cNvSpPr>
              <a:spLocks noChangeShapeType="1"/>
            </p:cNvSpPr>
            <p:nvPr/>
          </p:nvSpPr>
          <p:spPr bwMode="auto">
            <a:xfrm>
              <a:off x="3810000" y="2514600"/>
              <a:ext cx="1676400" cy="381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9" name="Line 19"/>
            <p:cNvSpPr>
              <a:spLocks noChangeShapeType="1"/>
            </p:cNvSpPr>
            <p:nvPr/>
          </p:nvSpPr>
          <p:spPr bwMode="auto">
            <a:xfrm flipV="1">
              <a:off x="1600200" y="3124200"/>
              <a:ext cx="3810000" cy="6096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20"/>
            <p:cNvSpPr>
              <a:spLocks noChangeShapeType="1"/>
            </p:cNvSpPr>
            <p:nvPr/>
          </p:nvSpPr>
          <p:spPr bwMode="auto">
            <a:xfrm>
              <a:off x="5715000" y="1295400"/>
              <a:ext cx="1676400" cy="6858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V="1">
              <a:off x="5943600" y="2209800"/>
              <a:ext cx="1447800" cy="762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 flipV="1">
              <a:off x="4953000" y="4114800"/>
              <a:ext cx="2286000" cy="6096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00034" y="214290"/>
            <a:ext cx="8458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071546"/>
            <a:ext cx="6929486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一、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AOV-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网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2910" y="1890730"/>
            <a:ext cx="8358246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如果用有向图的顶点表示活动，用弧表示活动间的优先关系，则称该有向图为顶点表示活动的网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AOV(Activity On Vertex Network)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AOV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的应用包括流程图、工程安排等。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对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AOV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网，应判定图中不存在环，因为存在环意味着某项活动应以自己为先决条件。</a:t>
            </a:r>
          </a:p>
          <a:p>
            <a:pPr eaLnBrk="1" hangingPunct="1">
              <a:spcBef>
                <a:spcPct val="50000"/>
              </a:spcBef>
            </a:pPr>
            <a:endParaRPr lang="zh-CN" altLang="en-US" b="1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9884A423-8A82-4501-91A4-694EC551DA14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46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0034" y="214290"/>
            <a:ext cx="8458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二、有向无环图(</a:t>
            </a:r>
            <a:r>
              <a:rPr lang="en-US" altLang="zh-CN" sz="3200" dirty="0">
                <a:latin typeface="黑体" pitchFamily="49" charset="-122"/>
                <a:ea typeface="黑体" pitchFamily="49" charset="-122"/>
              </a:rPr>
              <a:t>DAG)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5346" y="1928802"/>
            <a:ext cx="8262934" cy="1000132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有向无环图(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DAG:Directed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Acycline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Graph)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是图中无环的有向图。</a:t>
            </a:r>
            <a:endParaRPr lang="zh-CN" altLang="en-US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48300" y="3290886"/>
            <a:ext cx="2819400" cy="2286000"/>
            <a:chOff x="0" y="0"/>
            <a:chExt cx="1776" cy="1440"/>
          </a:xfrm>
        </p:grpSpPr>
        <p:sp>
          <p:nvSpPr>
            <p:cNvPr id="32790" name="Line 7"/>
            <p:cNvSpPr>
              <a:spLocks noChangeShapeType="1"/>
            </p:cNvSpPr>
            <p:nvPr/>
          </p:nvSpPr>
          <p:spPr bwMode="auto">
            <a:xfrm>
              <a:off x="1008" y="144"/>
              <a:ext cx="57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91" name="Line 8"/>
            <p:cNvSpPr>
              <a:spLocks noChangeShapeType="1"/>
            </p:cNvSpPr>
            <p:nvPr/>
          </p:nvSpPr>
          <p:spPr bwMode="auto">
            <a:xfrm>
              <a:off x="178" y="675"/>
              <a:ext cx="222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92" name="Line 9"/>
            <p:cNvSpPr>
              <a:spLocks noChangeShapeType="1"/>
            </p:cNvSpPr>
            <p:nvPr/>
          </p:nvSpPr>
          <p:spPr bwMode="auto">
            <a:xfrm flipH="1">
              <a:off x="222" y="135"/>
              <a:ext cx="622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93" name="Line 10"/>
            <p:cNvSpPr>
              <a:spLocks noChangeShapeType="1"/>
            </p:cNvSpPr>
            <p:nvPr/>
          </p:nvSpPr>
          <p:spPr bwMode="auto">
            <a:xfrm flipH="1" flipV="1">
              <a:off x="932" y="180"/>
              <a:ext cx="356" cy="9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94" name="Line 11"/>
            <p:cNvSpPr>
              <a:spLocks noChangeShapeType="1"/>
            </p:cNvSpPr>
            <p:nvPr/>
          </p:nvSpPr>
          <p:spPr bwMode="auto">
            <a:xfrm flipH="1">
              <a:off x="533" y="1305"/>
              <a:ext cx="66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95" name="Line 12"/>
            <p:cNvSpPr>
              <a:spLocks noChangeShapeType="1"/>
            </p:cNvSpPr>
            <p:nvPr/>
          </p:nvSpPr>
          <p:spPr bwMode="auto">
            <a:xfrm flipH="1">
              <a:off x="533" y="720"/>
              <a:ext cx="1065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96" name="Oval 13"/>
            <p:cNvSpPr>
              <a:spLocks noChangeArrowheads="1"/>
            </p:cNvSpPr>
            <p:nvPr/>
          </p:nvSpPr>
          <p:spPr bwMode="auto">
            <a:xfrm>
              <a:off x="0" y="450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797" name="Oval 14"/>
            <p:cNvSpPr>
              <a:spLocks noChangeArrowheads="1"/>
            </p:cNvSpPr>
            <p:nvPr/>
          </p:nvSpPr>
          <p:spPr bwMode="auto">
            <a:xfrm>
              <a:off x="1199" y="118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2798" name="Oval 15"/>
            <p:cNvSpPr>
              <a:spLocks noChangeArrowheads="1"/>
            </p:cNvSpPr>
            <p:nvPr/>
          </p:nvSpPr>
          <p:spPr bwMode="auto">
            <a:xfrm>
              <a:off x="311" y="118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799" name="Oval 16"/>
            <p:cNvSpPr>
              <a:spLocks noChangeArrowheads="1"/>
            </p:cNvSpPr>
            <p:nvPr/>
          </p:nvSpPr>
          <p:spPr bwMode="auto">
            <a:xfrm>
              <a:off x="1510" y="495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800" name="Oval 17"/>
            <p:cNvSpPr>
              <a:spLocks noChangeArrowheads="1"/>
            </p:cNvSpPr>
            <p:nvPr/>
          </p:nvSpPr>
          <p:spPr bwMode="auto">
            <a:xfrm>
              <a:off x="755" y="0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0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1000100" y="3214686"/>
            <a:ext cx="2819400" cy="2286000"/>
            <a:chOff x="0" y="0"/>
            <a:chExt cx="1920" cy="1536"/>
          </a:xfrm>
        </p:grpSpPr>
        <p:sp>
          <p:nvSpPr>
            <p:cNvPr id="32779" name="Line 19"/>
            <p:cNvSpPr>
              <a:spLocks noChangeShapeType="1"/>
            </p:cNvSpPr>
            <p:nvPr/>
          </p:nvSpPr>
          <p:spPr bwMode="auto">
            <a:xfrm flipH="1" flipV="1">
              <a:off x="1056" y="192"/>
              <a:ext cx="624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80" name="Line 20"/>
            <p:cNvSpPr>
              <a:spLocks noChangeShapeType="1"/>
            </p:cNvSpPr>
            <p:nvPr/>
          </p:nvSpPr>
          <p:spPr bwMode="auto">
            <a:xfrm>
              <a:off x="192" y="720"/>
              <a:ext cx="240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81" name="Line 21"/>
            <p:cNvSpPr>
              <a:spLocks noChangeShapeType="1"/>
            </p:cNvSpPr>
            <p:nvPr/>
          </p:nvSpPr>
          <p:spPr bwMode="auto">
            <a:xfrm flipH="1">
              <a:off x="240" y="144"/>
              <a:ext cx="67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82" name="Line 22"/>
            <p:cNvSpPr>
              <a:spLocks noChangeShapeType="1"/>
            </p:cNvSpPr>
            <p:nvPr/>
          </p:nvSpPr>
          <p:spPr bwMode="auto">
            <a:xfrm flipH="1" flipV="1">
              <a:off x="1008" y="192"/>
              <a:ext cx="386" cy="105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83" name="Line 23"/>
            <p:cNvSpPr>
              <a:spLocks noChangeShapeType="1"/>
            </p:cNvSpPr>
            <p:nvPr/>
          </p:nvSpPr>
          <p:spPr bwMode="auto">
            <a:xfrm flipH="1">
              <a:off x="576" y="1392"/>
              <a:ext cx="72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84" name="Line 24"/>
            <p:cNvSpPr>
              <a:spLocks noChangeShapeType="1"/>
            </p:cNvSpPr>
            <p:nvPr/>
          </p:nvSpPr>
          <p:spPr bwMode="auto">
            <a:xfrm flipH="1">
              <a:off x="576" y="768"/>
              <a:ext cx="1150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 i="0"/>
            </a:p>
          </p:txBody>
        </p:sp>
        <p:sp>
          <p:nvSpPr>
            <p:cNvPr id="32785" name="Oval 25"/>
            <p:cNvSpPr>
              <a:spLocks noChangeArrowheads="1"/>
            </p:cNvSpPr>
            <p:nvPr/>
          </p:nvSpPr>
          <p:spPr bwMode="auto">
            <a:xfrm>
              <a:off x="0" y="480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2786" name="Oval 26"/>
            <p:cNvSpPr>
              <a:spLocks noChangeArrowheads="1"/>
            </p:cNvSpPr>
            <p:nvPr/>
          </p:nvSpPr>
          <p:spPr bwMode="auto">
            <a:xfrm>
              <a:off x="1296" y="1265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2787" name="Oval 27"/>
            <p:cNvSpPr>
              <a:spLocks noChangeArrowheads="1"/>
            </p:cNvSpPr>
            <p:nvPr/>
          </p:nvSpPr>
          <p:spPr bwMode="auto">
            <a:xfrm>
              <a:off x="336" y="1265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2788" name="Oval 28"/>
            <p:cNvSpPr>
              <a:spLocks noChangeArrowheads="1"/>
            </p:cNvSpPr>
            <p:nvPr/>
          </p:nvSpPr>
          <p:spPr bwMode="auto">
            <a:xfrm>
              <a:off x="1632" y="528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2789" name="Oval 29"/>
            <p:cNvSpPr>
              <a:spLocks noChangeArrowheads="1"/>
            </p:cNvSpPr>
            <p:nvPr/>
          </p:nvSpPr>
          <p:spPr bwMode="auto">
            <a:xfrm>
              <a:off x="816" y="0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i="0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32776" name="Text Box 30"/>
          <p:cNvSpPr txBox="1">
            <a:spLocks noChangeArrowheads="1"/>
          </p:cNvSpPr>
          <p:nvPr/>
        </p:nvSpPr>
        <p:spPr bwMode="auto">
          <a:xfrm>
            <a:off x="1533500" y="5653086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DAG</a:t>
            </a:r>
          </a:p>
        </p:txBody>
      </p:sp>
      <p:sp>
        <p:nvSpPr>
          <p:cNvPr id="32777" name="Text Box 31"/>
          <p:cNvSpPr txBox="1">
            <a:spLocks noChangeArrowheads="1"/>
          </p:cNvSpPr>
          <p:nvPr/>
        </p:nvSpPr>
        <p:spPr bwMode="auto">
          <a:xfrm>
            <a:off x="6105500" y="5653086"/>
            <a:ext cx="1905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非</a:t>
            </a:r>
            <a:r>
              <a:rPr lang="en-US" altLang="zh-CN" sz="2800" b="0" i="0" dirty="0">
                <a:latin typeface="+mn-ea"/>
                <a:ea typeface="+mn-ea"/>
              </a:rPr>
              <a:t>DAG</a:t>
            </a:r>
          </a:p>
        </p:txBody>
      </p:sp>
      <p:sp>
        <p:nvSpPr>
          <p:cNvPr id="32778" name="Text Box 32"/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697B45DA-0412-49A1-BE5D-2D12CE4CB63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47</a:t>
            </a:fld>
            <a:endParaRPr lang="en-US" altLang="zh-CN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00034" y="214290"/>
            <a:ext cx="8458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ext Box 2"/>
          <p:cNvSpPr txBox="1">
            <a:spLocks noChangeArrowheads="1"/>
          </p:cNvSpPr>
          <p:nvPr/>
        </p:nvSpPr>
        <p:spPr bwMode="auto">
          <a:xfrm>
            <a:off x="590522" y="1214422"/>
            <a:ext cx="8458200" cy="64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3200" i="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问题： 如何</a:t>
            </a:r>
            <a:r>
              <a:rPr lang="zh-CN" altLang="en-US" sz="2800" b="0" i="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检查有向图中是否有回路呢？</a:t>
            </a:r>
            <a:endParaRPr lang="zh-CN" altLang="en-US" sz="2800" b="0" i="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71472" y="1962135"/>
            <a:ext cx="8458200" cy="1238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3200" i="0" dirty="0">
                <a:latin typeface="Times New Roman" pitchFamily="18" charset="0"/>
                <a:ea typeface="楷体_GB2312" pitchFamily="1" charset="-122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解决方法：</a:t>
            </a:r>
            <a:r>
              <a:rPr lang="zh-CN" altLang="en-US" sz="2800" b="0" i="0" dirty="0">
                <a:solidFill>
                  <a:srgbClr val="000099"/>
                </a:solidFill>
                <a:latin typeface="+mn-ea"/>
                <a:ea typeface="+mn-ea"/>
                <a:sym typeface="Arial" pitchFamily="34" charset="0"/>
              </a:rPr>
              <a:t>深度优先搜索</a:t>
            </a:r>
            <a:r>
              <a:rPr lang="en-US" altLang="zh-CN" sz="2800" b="0" i="0" dirty="0">
                <a:solidFill>
                  <a:srgbClr val="000099"/>
                </a:solidFill>
                <a:latin typeface="+mn-ea"/>
                <a:ea typeface="+mn-ea"/>
                <a:sym typeface="Arial" pitchFamily="34" charset="0"/>
              </a:rPr>
              <a:t>, </a:t>
            </a:r>
            <a:r>
              <a:rPr lang="en-US" altLang="zh-CN" sz="2800" b="0" i="0" dirty="0" err="1">
                <a:solidFill>
                  <a:srgbClr val="000099"/>
                </a:solidFill>
                <a:latin typeface="+mn-ea"/>
                <a:ea typeface="+mn-ea"/>
                <a:sym typeface="Arial" pitchFamily="34" charset="0"/>
              </a:rPr>
              <a:t>tarjan</a:t>
            </a:r>
            <a:r>
              <a:rPr lang="zh-CN" altLang="en-US" sz="2800" b="0" i="0" dirty="0">
                <a:solidFill>
                  <a:srgbClr val="000099"/>
                </a:solidFill>
                <a:latin typeface="+mn-ea"/>
                <a:ea typeface="+mn-ea"/>
                <a:sym typeface="Arial" pitchFamily="34" charset="0"/>
              </a:rPr>
              <a:t>缩点，</a:t>
            </a:r>
            <a:endParaRPr lang="en-US" altLang="zh-CN" sz="2800" b="0" i="0" dirty="0">
              <a:solidFill>
                <a:srgbClr val="000099"/>
              </a:solidFill>
              <a:latin typeface="+mn-ea"/>
              <a:ea typeface="+mn-ea"/>
              <a:sym typeface="Arial" pitchFamily="34" charset="0"/>
            </a:endParaRPr>
          </a:p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en-US" altLang="zh-CN" sz="3200" i="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           </a:t>
            </a:r>
            <a:endParaRPr lang="zh-CN" altLang="en-US" sz="3200" i="0" dirty="0">
              <a:solidFill>
                <a:srgbClr val="000099"/>
              </a:solidFill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609975" y="3251116"/>
            <a:ext cx="7429552" cy="55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拓扑排序(本节)</a:t>
            </a:r>
            <a:r>
              <a:rPr lang="zh-CN" altLang="en-US" sz="2800" b="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 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00034" y="214290"/>
            <a:ext cx="8458200" cy="70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3" grpId="0" autoUpdateAnimBg="0"/>
      <p:bldP spid="10445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74708" y="4857760"/>
            <a:ext cx="7926382" cy="18002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从某个顶点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出发，进行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DFS，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如果存在一条从顶点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u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到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v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的回边，则有向图中存在环。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DFS: 0,1,2,</a:t>
            </a:r>
            <a:r>
              <a:rPr lang="en-US" altLang="zh-CN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4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,3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348038" y="2205038"/>
            <a:ext cx="2819400" cy="2286000"/>
            <a:chOff x="0" y="0"/>
            <a:chExt cx="1776" cy="1440"/>
          </a:xfrm>
        </p:grpSpPr>
        <p:sp>
          <p:nvSpPr>
            <p:cNvPr id="35846" name="Line 4"/>
            <p:cNvSpPr>
              <a:spLocks noChangeShapeType="1"/>
            </p:cNvSpPr>
            <p:nvPr/>
          </p:nvSpPr>
          <p:spPr bwMode="auto">
            <a:xfrm>
              <a:off x="1008" y="144"/>
              <a:ext cx="576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5847" name="Line 5"/>
            <p:cNvSpPr>
              <a:spLocks noChangeShapeType="1"/>
            </p:cNvSpPr>
            <p:nvPr/>
          </p:nvSpPr>
          <p:spPr bwMode="auto">
            <a:xfrm>
              <a:off x="178" y="675"/>
              <a:ext cx="222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5848" name="Line 6"/>
            <p:cNvSpPr>
              <a:spLocks noChangeShapeType="1"/>
            </p:cNvSpPr>
            <p:nvPr/>
          </p:nvSpPr>
          <p:spPr bwMode="auto">
            <a:xfrm flipH="1">
              <a:off x="222" y="135"/>
              <a:ext cx="622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5849" name="Line 7"/>
            <p:cNvSpPr>
              <a:spLocks noChangeShapeType="1"/>
            </p:cNvSpPr>
            <p:nvPr/>
          </p:nvSpPr>
          <p:spPr bwMode="auto">
            <a:xfrm flipH="1" flipV="1">
              <a:off x="932" y="180"/>
              <a:ext cx="356" cy="9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5850" name="Line 8"/>
            <p:cNvSpPr>
              <a:spLocks noChangeShapeType="1"/>
            </p:cNvSpPr>
            <p:nvPr/>
          </p:nvSpPr>
          <p:spPr bwMode="auto">
            <a:xfrm flipH="1">
              <a:off x="533" y="1305"/>
              <a:ext cx="66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5851" name="Line 9"/>
            <p:cNvSpPr>
              <a:spLocks noChangeShapeType="1"/>
            </p:cNvSpPr>
            <p:nvPr/>
          </p:nvSpPr>
          <p:spPr bwMode="auto">
            <a:xfrm flipH="1">
              <a:off x="533" y="720"/>
              <a:ext cx="1065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5852" name="Oval 10"/>
            <p:cNvSpPr>
              <a:spLocks noChangeArrowheads="1"/>
            </p:cNvSpPr>
            <p:nvPr/>
          </p:nvSpPr>
          <p:spPr bwMode="auto">
            <a:xfrm>
              <a:off x="0" y="450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5853" name="Oval 11"/>
            <p:cNvSpPr>
              <a:spLocks noChangeArrowheads="1"/>
            </p:cNvSpPr>
            <p:nvPr/>
          </p:nvSpPr>
          <p:spPr bwMode="auto">
            <a:xfrm>
              <a:off x="1199" y="118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5854" name="Oval 12"/>
            <p:cNvSpPr>
              <a:spLocks noChangeArrowheads="1"/>
            </p:cNvSpPr>
            <p:nvPr/>
          </p:nvSpPr>
          <p:spPr bwMode="auto">
            <a:xfrm>
              <a:off x="311" y="118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5855" name="Oval 13"/>
            <p:cNvSpPr>
              <a:spLocks noChangeArrowheads="1"/>
            </p:cNvSpPr>
            <p:nvPr/>
          </p:nvSpPr>
          <p:spPr bwMode="auto">
            <a:xfrm>
              <a:off x="1510" y="495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5856" name="Oval 14"/>
            <p:cNvSpPr>
              <a:spLocks noChangeArrowheads="1"/>
            </p:cNvSpPr>
            <p:nvPr/>
          </p:nvSpPr>
          <p:spPr bwMode="auto">
            <a:xfrm>
              <a:off x="755" y="0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35844" name="Rectangle 15"/>
          <p:cNvSpPr>
            <a:spLocks noGrp="1" noChangeArrowheads="1"/>
          </p:cNvSpPr>
          <p:nvPr/>
        </p:nvSpPr>
        <p:spPr bwMode="auto">
          <a:xfrm>
            <a:off x="642910" y="1285860"/>
            <a:ext cx="8208962" cy="636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用深度优先搜索(DFS)判定下图是否DAG图。</a:t>
            </a: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35845" name="Rectangle 16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733675" y="26908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71472" y="2039162"/>
            <a:ext cx="7848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路径长度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:一条路径上所经过的边的数目 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573119" y="2685274"/>
            <a:ext cx="8066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</a:rPr>
              <a:t>带权路径长度:</a:t>
            </a:r>
            <a:r>
              <a:rPr lang="zh-CN" altLang="en-US" sz="2800" b="0" i="0" dirty="0">
                <a:solidFill>
                  <a:srgbClr val="080808"/>
                </a:solidFill>
                <a:latin typeface="+mn-ea"/>
                <a:ea typeface="+mn-ea"/>
              </a:rPr>
              <a:t>路径上所经过边的权值之和</a:t>
            </a:r>
          </a:p>
        </p:txBody>
      </p:sp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562175" y="3204387"/>
            <a:ext cx="8569325" cy="130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最短路径:</a:t>
            </a:r>
            <a:r>
              <a:rPr lang="zh-CN" altLang="en-US" sz="2800" b="0" i="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(带权)路径长度(值)最小的那条路径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最短路径长度或最短距离:</a:t>
            </a:r>
            <a:r>
              <a:rPr lang="zh-CN" altLang="en-US" sz="2800" b="0" i="0" dirty="0">
                <a:solidFill>
                  <a:srgbClr val="080808"/>
                </a:solidFill>
                <a:latin typeface="黑体" panose="02010609060101010101" pitchFamily="49" charset="-122"/>
                <a:ea typeface="黑体" panose="02010609060101010101" pitchFamily="49" charset="-122"/>
                <a:sym typeface="Arial" pitchFamily="34" charset="0"/>
              </a:rPr>
              <a:t>最短路径长度 </a:t>
            </a:r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title"/>
          </p:nvPr>
        </p:nvSpPr>
        <p:spPr>
          <a:xfrm>
            <a:off x="285720" y="121442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基本概念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71504" y="214290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ldLvl="0" autoUpdateAnimBg="0"/>
      <p:bldP spid="89095" grpId="0" bldLvl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21442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三、拓扑排序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42956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00034" y="2052622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严格偏序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若集合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X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上的关系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R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是：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⑴.自反的：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x R 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⑵.反对称的：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x R y =&gt; y R x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⑶.传递的：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xRy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 &amp; 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yRz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 =&gt; 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xRz</a:t>
            </a:r>
            <a:endParaRPr lang="en-US" altLang="zh-CN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   则称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R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是集合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X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上的偏序关系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 flipH="1">
            <a:off x="4714876" y="3857628"/>
            <a:ext cx="3810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57884" y="3357578"/>
            <a:ext cx="2819400" cy="2286000"/>
            <a:chOff x="0" y="0"/>
            <a:chExt cx="1920" cy="1536"/>
          </a:xfrm>
        </p:grpSpPr>
        <p:sp>
          <p:nvSpPr>
            <p:cNvPr id="36872" name="Line 8"/>
            <p:cNvSpPr>
              <a:spLocks noChangeShapeType="1"/>
            </p:cNvSpPr>
            <p:nvPr/>
          </p:nvSpPr>
          <p:spPr bwMode="auto">
            <a:xfrm flipH="1" flipV="1">
              <a:off x="1056" y="192"/>
              <a:ext cx="624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6873" name="Line 9"/>
            <p:cNvSpPr>
              <a:spLocks noChangeShapeType="1"/>
            </p:cNvSpPr>
            <p:nvPr/>
          </p:nvSpPr>
          <p:spPr bwMode="auto">
            <a:xfrm>
              <a:off x="192" y="720"/>
              <a:ext cx="240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 flipH="1">
              <a:off x="240" y="144"/>
              <a:ext cx="672" cy="384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6875" name="Line 11"/>
            <p:cNvSpPr>
              <a:spLocks noChangeShapeType="1"/>
            </p:cNvSpPr>
            <p:nvPr/>
          </p:nvSpPr>
          <p:spPr bwMode="auto">
            <a:xfrm flipH="1" flipV="1">
              <a:off x="1008" y="192"/>
              <a:ext cx="386" cy="105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6876" name="Line 12"/>
            <p:cNvSpPr>
              <a:spLocks noChangeShapeType="1"/>
            </p:cNvSpPr>
            <p:nvPr/>
          </p:nvSpPr>
          <p:spPr bwMode="auto">
            <a:xfrm flipH="1">
              <a:off x="576" y="1392"/>
              <a:ext cx="720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 flipH="1">
              <a:off x="576" y="768"/>
              <a:ext cx="1150" cy="576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6878" name="Oval 14"/>
            <p:cNvSpPr>
              <a:spLocks noChangeArrowheads="1"/>
            </p:cNvSpPr>
            <p:nvPr/>
          </p:nvSpPr>
          <p:spPr bwMode="auto">
            <a:xfrm>
              <a:off x="0" y="480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1296" y="1265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6880" name="Oval 16"/>
            <p:cNvSpPr>
              <a:spLocks noChangeArrowheads="1"/>
            </p:cNvSpPr>
            <p:nvPr/>
          </p:nvSpPr>
          <p:spPr bwMode="auto">
            <a:xfrm>
              <a:off x="336" y="1265"/>
              <a:ext cx="288" cy="271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6881" name="Oval 17"/>
            <p:cNvSpPr>
              <a:spLocks noChangeArrowheads="1"/>
            </p:cNvSpPr>
            <p:nvPr/>
          </p:nvSpPr>
          <p:spPr bwMode="auto">
            <a:xfrm>
              <a:off x="1632" y="528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6882" name="Oval 18"/>
            <p:cNvSpPr>
              <a:spLocks noChangeArrowheads="1"/>
            </p:cNvSpPr>
            <p:nvPr/>
          </p:nvSpPr>
          <p:spPr bwMode="auto">
            <a:xfrm>
              <a:off x="816" y="0"/>
              <a:ext cx="288" cy="270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</a:p>
          </p:txBody>
        </p:sp>
      </p:grpSp>
      <p:sp>
        <p:nvSpPr>
          <p:cNvPr id="18" name="思想气泡: 云 17">
            <a:extLst>
              <a:ext uri="{FF2B5EF4-FFF2-40B4-BE49-F238E27FC236}">
                <a16:creationId xmlns:a16="http://schemas.microsoft.com/office/drawing/2014/main" id="{AE7F2B6D-05E4-44D8-8A51-AFF09F96993E}"/>
              </a:ext>
            </a:extLst>
          </p:cNvPr>
          <p:cNvSpPr/>
          <p:nvPr/>
        </p:nvSpPr>
        <p:spPr bwMode="auto">
          <a:xfrm>
            <a:off x="5508104" y="1552411"/>
            <a:ext cx="3635895" cy="796469"/>
          </a:xfrm>
          <a:prstGeom prst="cloudCallout">
            <a:avLst>
              <a:gd name="adj1" fmla="val -7117"/>
              <a:gd name="adj2" fmla="val 18041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i="0" dirty="0"/>
              <a:t>1</a:t>
            </a:r>
            <a:r>
              <a:rPr lang="zh-CN" altLang="en-US" sz="2800" i="0" dirty="0"/>
              <a:t>、</a:t>
            </a:r>
            <a:r>
              <a:rPr lang="en-US" altLang="zh-CN" sz="2800" i="0" dirty="0"/>
              <a:t>3</a:t>
            </a:r>
            <a:r>
              <a:rPr lang="zh-CN" altLang="en-US" sz="2800" i="0" dirty="0"/>
              <a:t>没有关系</a:t>
            </a: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76234" y="121442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三、拓扑排序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66784" y="2052622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全序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设关系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R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是集合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X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上的偏序，如果对每个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x,yX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必有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xRy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或者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yRx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，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则称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R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是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X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上的全序关系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偏序指集合中仅有部分成员之间可比较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全序指集合中全体成员之间均可比较</a:t>
            </a:r>
          </a:p>
        </p:txBody>
      </p:sp>
      <p:sp>
        <p:nvSpPr>
          <p:cNvPr id="37894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0243F9F7-5FD0-4614-B569-6B422F6B6D66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51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2956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796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三、拓扑排序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2910" y="1981184"/>
            <a:ext cx="8763000" cy="2805138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拓扑有序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右图是一个偏序关系，因为1,3没有先后关系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如果人为地增加1,3先后关系，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   如1先于3，则右图变为全序，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   称为拓扑有序。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038880" y="3786190"/>
            <a:ext cx="2819400" cy="2286000"/>
            <a:chOff x="0" y="0"/>
            <a:chExt cx="1776" cy="1440"/>
          </a:xfrm>
        </p:grpSpPr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 flipH="1" flipV="1">
              <a:off x="977" y="180"/>
              <a:ext cx="577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920" name="Line 8"/>
            <p:cNvSpPr>
              <a:spLocks noChangeShapeType="1"/>
            </p:cNvSpPr>
            <p:nvPr/>
          </p:nvSpPr>
          <p:spPr bwMode="auto">
            <a:xfrm>
              <a:off x="178" y="675"/>
              <a:ext cx="222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921" name="Line 9"/>
            <p:cNvSpPr>
              <a:spLocks noChangeShapeType="1"/>
            </p:cNvSpPr>
            <p:nvPr/>
          </p:nvSpPr>
          <p:spPr bwMode="auto">
            <a:xfrm flipH="1">
              <a:off x="222" y="135"/>
              <a:ext cx="622" cy="36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922" name="Line 10"/>
            <p:cNvSpPr>
              <a:spLocks noChangeShapeType="1"/>
            </p:cNvSpPr>
            <p:nvPr/>
          </p:nvSpPr>
          <p:spPr bwMode="auto">
            <a:xfrm flipH="1" flipV="1">
              <a:off x="932" y="180"/>
              <a:ext cx="356" cy="99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923" name="Line 11"/>
            <p:cNvSpPr>
              <a:spLocks noChangeShapeType="1"/>
            </p:cNvSpPr>
            <p:nvPr/>
          </p:nvSpPr>
          <p:spPr bwMode="auto">
            <a:xfrm flipH="1">
              <a:off x="533" y="1305"/>
              <a:ext cx="666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924" name="Line 12"/>
            <p:cNvSpPr>
              <a:spLocks noChangeShapeType="1"/>
            </p:cNvSpPr>
            <p:nvPr/>
          </p:nvSpPr>
          <p:spPr bwMode="auto">
            <a:xfrm flipH="1">
              <a:off x="533" y="720"/>
              <a:ext cx="1065" cy="5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  <p:sp>
          <p:nvSpPr>
            <p:cNvPr id="38925" name="Oval 13"/>
            <p:cNvSpPr>
              <a:spLocks noChangeArrowheads="1"/>
            </p:cNvSpPr>
            <p:nvPr/>
          </p:nvSpPr>
          <p:spPr bwMode="auto">
            <a:xfrm>
              <a:off x="0" y="450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38926" name="Oval 14"/>
            <p:cNvSpPr>
              <a:spLocks noChangeArrowheads="1"/>
            </p:cNvSpPr>
            <p:nvPr/>
          </p:nvSpPr>
          <p:spPr bwMode="auto">
            <a:xfrm>
              <a:off x="1199" y="118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8927" name="Oval 15"/>
            <p:cNvSpPr>
              <a:spLocks noChangeArrowheads="1"/>
            </p:cNvSpPr>
            <p:nvPr/>
          </p:nvSpPr>
          <p:spPr bwMode="auto">
            <a:xfrm>
              <a:off x="311" y="1186"/>
              <a:ext cx="266" cy="254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38928" name="Oval 16"/>
            <p:cNvSpPr>
              <a:spLocks noChangeArrowheads="1"/>
            </p:cNvSpPr>
            <p:nvPr/>
          </p:nvSpPr>
          <p:spPr bwMode="auto">
            <a:xfrm>
              <a:off x="1510" y="495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8929" name="Oval 17"/>
            <p:cNvSpPr>
              <a:spLocks noChangeArrowheads="1"/>
            </p:cNvSpPr>
            <p:nvPr/>
          </p:nvSpPr>
          <p:spPr bwMode="auto">
            <a:xfrm>
              <a:off x="755" y="0"/>
              <a:ext cx="266" cy="253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38930" name="Line 18"/>
            <p:cNvSpPr>
              <a:spLocks noChangeShapeType="1"/>
            </p:cNvSpPr>
            <p:nvPr/>
          </p:nvSpPr>
          <p:spPr bwMode="auto">
            <a:xfrm>
              <a:off x="240" y="624"/>
              <a:ext cx="1008" cy="6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lIns="0" rIns="0" anchor="ctr"/>
            <a:lstStyle/>
            <a:p>
              <a:endParaRPr lang="zh-CN" altLang="en-US"/>
            </a:p>
          </p:txBody>
        </p:sp>
      </p:grpSp>
      <p:sp>
        <p:nvSpPr>
          <p:cNvPr id="19" name="Text Box 3"/>
          <p:cNvSpPr txBox="1">
            <a:spLocks noChangeArrowheads="1"/>
          </p:cNvSpPr>
          <p:nvPr/>
        </p:nvSpPr>
        <p:spPr bwMode="auto">
          <a:xfrm>
            <a:off x="542956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8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8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85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70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三、拓扑排序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3908" y="200024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4.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拓扑排序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由严格偏序定义得到的拓扑有序的操作称拓扑排序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算法：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⑴.在有向图中选一个没有前驱的顶点且输出之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⑵.从图中删除该顶点和所有以它为尾的弧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　 重复⑴⑵两步，直到所有顶点输出为止或</a:t>
            </a:r>
            <a:r>
              <a:rPr lang="zh-CN" altLang="en-US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跳出循环。</a:t>
            </a: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FEDA9D1D-349F-4BED-8954-8B11CA879EA4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53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2956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95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24300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三、拓扑排序(举例)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4870" y="2357430"/>
            <a:ext cx="1905000" cy="1920875"/>
            <a:chOff x="0" y="0"/>
            <a:chExt cx="3000" cy="3024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0"/>
              <a:ext cx="3000" cy="2400"/>
              <a:chOff x="0" y="0"/>
              <a:chExt cx="1776" cy="1440"/>
            </a:xfrm>
          </p:grpSpPr>
          <p:sp>
            <p:nvSpPr>
              <p:cNvPr id="40996" name="Line 7"/>
              <p:cNvSpPr>
                <a:spLocks noChangeShapeType="1"/>
              </p:cNvSpPr>
              <p:nvPr/>
            </p:nvSpPr>
            <p:spPr bwMode="auto">
              <a:xfrm flipH="1" flipV="1">
                <a:off x="977" y="180"/>
                <a:ext cx="577" cy="3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97" name="Line 8"/>
              <p:cNvSpPr>
                <a:spLocks noChangeShapeType="1"/>
              </p:cNvSpPr>
              <p:nvPr/>
            </p:nvSpPr>
            <p:spPr bwMode="auto">
              <a:xfrm>
                <a:off x="178" y="675"/>
                <a:ext cx="222" cy="54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98" name="Line 9"/>
              <p:cNvSpPr>
                <a:spLocks noChangeShapeType="1"/>
              </p:cNvSpPr>
              <p:nvPr/>
            </p:nvSpPr>
            <p:spPr bwMode="auto">
              <a:xfrm flipH="1">
                <a:off x="222" y="135"/>
                <a:ext cx="622" cy="3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99" name="Line 10"/>
              <p:cNvSpPr>
                <a:spLocks noChangeShapeType="1"/>
              </p:cNvSpPr>
              <p:nvPr/>
            </p:nvSpPr>
            <p:spPr bwMode="auto">
              <a:xfrm flipH="1" flipV="1">
                <a:off x="932" y="180"/>
                <a:ext cx="355" cy="99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1000" name="Line 11"/>
              <p:cNvSpPr>
                <a:spLocks noChangeShapeType="1"/>
              </p:cNvSpPr>
              <p:nvPr/>
            </p:nvSpPr>
            <p:spPr bwMode="auto">
              <a:xfrm flipH="1">
                <a:off x="533" y="1305"/>
                <a:ext cx="666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1001" name="Line 12"/>
              <p:cNvSpPr>
                <a:spLocks noChangeShapeType="1"/>
              </p:cNvSpPr>
              <p:nvPr/>
            </p:nvSpPr>
            <p:spPr bwMode="auto">
              <a:xfrm flipH="1">
                <a:off x="533" y="720"/>
                <a:ext cx="1066" cy="54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1002" name="Oval 13"/>
              <p:cNvSpPr>
                <a:spLocks noChangeArrowheads="1"/>
              </p:cNvSpPr>
              <p:nvPr/>
            </p:nvSpPr>
            <p:spPr bwMode="auto">
              <a:xfrm>
                <a:off x="0" y="450"/>
                <a:ext cx="266" cy="25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1003" name="Oval 14"/>
              <p:cNvSpPr>
                <a:spLocks noChangeArrowheads="1"/>
              </p:cNvSpPr>
              <p:nvPr/>
            </p:nvSpPr>
            <p:spPr bwMode="auto">
              <a:xfrm>
                <a:off x="1199" y="1186"/>
                <a:ext cx="266" cy="25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41004" name="Oval 15"/>
              <p:cNvSpPr>
                <a:spLocks noChangeArrowheads="1"/>
              </p:cNvSpPr>
              <p:nvPr/>
            </p:nvSpPr>
            <p:spPr bwMode="auto">
              <a:xfrm>
                <a:off x="311" y="1186"/>
                <a:ext cx="266" cy="252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41005" name="Oval 16"/>
              <p:cNvSpPr>
                <a:spLocks noChangeArrowheads="1"/>
              </p:cNvSpPr>
              <p:nvPr/>
            </p:nvSpPr>
            <p:spPr bwMode="auto">
              <a:xfrm>
                <a:off x="1510" y="495"/>
                <a:ext cx="266" cy="25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41006" name="Oval 17"/>
              <p:cNvSpPr>
                <a:spLocks noChangeArrowheads="1"/>
              </p:cNvSpPr>
              <p:nvPr/>
            </p:nvSpPr>
            <p:spPr bwMode="auto">
              <a:xfrm>
                <a:off x="755" y="0"/>
                <a:ext cx="266" cy="253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40995" name="Text Box 18"/>
            <p:cNvSpPr txBox="1">
              <a:spLocks noChangeArrowheads="1"/>
            </p:cNvSpPr>
            <p:nvPr/>
          </p:nvSpPr>
          <p:spPr bwMode="auto">
            <a:xfrm>
              <a:off x="120" y="2399"/>
              <a:ext cx="2880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 i="0"/>
                <a:t>原图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3576670" y="2890830"/>
            <a:ext cx="1905000" cy="1444625"/>
            <a:chOff x="0" y="0"/>
            <a:chExt cx="3000" cy="2274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0" y="0"/>
              <a:ext cx="3000" cy="1650"/>
              <a:chOff x="0" y="0"/>
              <a:chExt cx="1200" cy="660"/>
            </a:xfrm>
          </p:grpSpPr>
          <p:sp>
            <p:nvSpPr>
              <p:cNvPr id="40987" name="Line 21"/>
              <p:cNvSpPr>
                <a:spLocks noChangeShapeType="1"/>
              </p:cNvSpPr>
              <p:nvPr/>
            </p:nvSpPr>
            <p:spPr bwMode="auto">
              <a:xfrm>
                <a:off x="120" y="150"/>
                <a:ext cx="150" cy="3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88" name="Line 22"/>
              <p:cNvSpPr>
                <a:spLocks noChangeShapeType="1"/>
              </p:cNvSpPr>
              <p:nvPr/>
            </p:nvSpPr>
            <p:spPr bwMode="auto">
              <a:xfrm flipH="1">
                <a:off x="360" y="570"/>
                <a:ext cx="45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89" name="Line 23"/>
              <p:cNvSpPr>
                <a:spLocks noChangeShapeType="1"/>
              </p:cNvSpPr>
              <p:nvPr/>
            </p:nvSpPr>
            <p:spPr bwMode="auto">
              <a:xfrm flipH="1">
                <a:off x="360" y="180"/>
                <a:ext cx="720" cy="3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90" name="Oval 2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0991" name="Oval 25"/>
              <p:cNvSpPr>
                <a:spLocks noChangeArrowheads="1"/>
              </p:cNvSpPr>
              <p:nvPr/>
            </p:nvSpPr>
            <p:spPr bwMode="auto">
              <a:xfrm>
                <a:off x="810" y="491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40992" name="Oval 26"/>
              <p:cNvSpPr>
                <a:spLocks noChangeArrowheads="1"/>
              </p:cNvSpPr>
              <p:nvPr/>
            </p:nvSpPr>
            <p:spPr bwMode="auto">
              <a:xfrm>
                <a:off x="210" y="491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40993" name="Oval 27"/>
              <p:cNvSpPr>
                <a:spLocks noChangeArrowheads="1"/>
              </p:cNvSpPr>
              <p:nvPr/>
            </p:nvSpPr>
            <p:spPr bwMode="auto">
              <a:xfrm>
                <a:off x="1020" y="30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40986" name="Text Box 28"/>
            <p:cNvSpPr txBox="1">
              <a:spLocks noChangeArrowheads="1"/>
            </p:cNvSpPr>
            <p:nvPr/>
          </p:nvSpPr>
          <p:spPr bwMode="auto">
            <a:xfrm>
              <a:off x="0" y="1649"/>
              <a:ext cx="2880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 i="0"/>
                <a:t>输出0之后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6700870" y="2957505"/>
            <a:ext cx="1828800" cy="1397000"/>
            <a:chOff x="0" y="0"/>
            <a:chExt cx="2880" cy="2199"/>
          </a:xfrm>
        </p:grpSpPr>
        <p:grpSp>
          <p:nvGrpSpPr>
            <p:cNvPr id="7" name="Group 30"/>
            <p:cNvGrpSpPr>
              <a:grpSpLocks/>
            </p:cNvGrpSpPr>
            <p:nvPr/>
          </p:nvGrpSpPr>
          <p:grpSpPr bwMode="auto">
            <a:xfrm>
              <a:off x="285" y="0"/>
              <a:ext cx="2475" cy="1575"/>
              <a:chOff x="0" y="0"/>
              <a:chExt cx="990" cy="630"/>
            </a:xfrm>
          </p:grpSpPr>
          <p:sp>
            <p:nvSpPr>
              <p:cNvPr id="40980" name="Line 31"/>
              <p:cNvSpPr>
                <a:spLocks noChangeShapeType="1"/>
              </p:cNvSpPr>
              <p:nvPr/>
            </p:nvSpPr>
            <p:spPr bwMode="auto">
              <a:xfrm flipH="1">
                <a:off x="150" y="540"/>
                <a:ext cx="45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81" name="Line 32"/>
              <p:cNvSpPr>
                <a:spLocks noChangeShapeType="1"/>
              </p:cNvSpPr>
              <p:nvPr/>
            </p:nvSpPr>
            <p:spPr bwMode="auto">
              <a:xfrm flipH="1">
                <a:off x="150" y="150"/>
                <a:ext cx="720" cy="3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82" name="Oval 33"/>
              <p:cNvSpPr>
                <a:spLocks noChangeArrowheads="1"/>
              </p:cNvSpPr>
              <p:nvPr/>
            </p:nvSpPr>
            <p:spPr bwMode="auto">
              <a:xfrm>
                <a:off x="600" y="461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40983" name="Oval 34"/>
              <p:cNvSpPr>
                <a:spLocks noChangeArrowheads="1"/>
              </p:cNvSpPr>
              <p:nvPr/>
            </p:nvSpPr>
            <p:spPr bwMode="auto">
              <a:xfrm>
                <a:off x="0" y="461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40984" name="Oval 35"/>
              <p:cNvSpPr>
                <a:spLocks noChangeArrowheads="1"/>
              </p:cNvSpPr>
              <p:nvPr/>
            </p:nvSpPr>
            <p:spPr bwMode="auto">
              <a:xfrm>
                <a:off x="810" y="0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40979" name="Text Box 36"/>
            <p:cNvSpPr txBox="1">
              <a:spLocks noChangeArrowheads="1"/>
            </p:cNvSpPr>
            <p:nvPr/>
          </p:nvSpPr>
          <p:spPr bwMode="auto">
            <a:xfrm>
              <a:off x="0" y="1574"/>
              <a:ext cx="2880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 i="0"/>
                <a:t>输出0,1之后</a:t>
              </a: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681070" y="4862505"/>
            <a:ext cx="1828800" cy="1397000"/>
            <a:chOff x="0" y="0"/>
            <a:chExt cx="2880" cy="2199"/>
          </a:xfrm>
        </p:grpSpPr>
        <p:grpSp>
          <p:nvGrpSpPr>
            <p:cNvPr id="9" name="Group 38"/>
            <p:cNvGrpSpPr>
              <a:grpSpLocks/>
            </p:cNvGrpSpPr>
            <p:nvPr/>
          </p:nvGrpSpPr>
          <p:grpSpPr bwMode="auto">
            <a:xfrm>
              <a:off x="285" y="0"/>
              <a:ext cx="2475" cy="1575"/>
              <a:chOff x="0" y="0"/>
              <a:chExt cx="990" cy="630"/>
            </a:xfrm>
          </p:grpSpPr>
          <p:sp>
            <p:nvSpPr>
              <p:cNvPr id="40975" name="Line 39"/>
              <p:cNvSpPr>
                <a:spLocks noChangeShapeType="1"/>
              </p:cNvSpPr>
              <p:nvPr/>
            </p:nvSpPr>
            <p:spPr bwMode="auto">
              <a:xfrm flipH="1">
                <a:off x="150" y="150"/>
                <a:ext cx="720" cy="36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40976" name="Oval 40"/>
              <p:cNvSpPr>
                <a:spLocks noChangeArrowheads="1"/>
              </p:cNvSpPr>
              <p:nvPr/>
            </p:nvSpPr>
            <p:spPr bwMode="auto">
              <a:xfrm>
                <a:off x="0" y="461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40977" name="Oval 41"/>
              <p:cNvSpPr>
                <a:spLocks noChangeArrowheads="1"/>
              </p:cNvSpPr>
              <p:nvPr/>
            </p:nvSpPr>
            <p:spPr bwMode="auto">
              <a:xfrm>
                <a:off x="810" y="0"/>
                <a:ext cx="180" cy="1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 i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  <p:sp>
          <p:nvSpPr>
            <p:cNvPr id="40974" name="Text Box 42"/>
            <p:cNvSpPr txBox="1">
              <a:spLocks noChangeArrowheads="1"/>
            </p:cNvSpPr>
            <p:nvPr/>
          </p:nvSpPr>
          <p:spPr bwMode="auto">
            <a:xfrm>
              <a:off x="0" y="1574"/>
              <a:ext cx="2880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 i="0"/>
                <a:t>输出0,1,3之后</a:t>
              </a:r>
            </a:p>
          </p:txBody>
        </p:sp>
      </p:grpSp>
      <p:sp>
        <p:nvSpPr>
          <p:cNvPr id="110635" name="Text Box 43"/>
          <p:cNvSpPr txBox="1">
            <a:spLocks noChangeArrowheads="1"/>
          </p:cNvSpPr>
          <p:nvPr/>
        </p:nvSpPr>
        <p:spPr bwMode="auto">
          <a:xfrm>
            <a:off x="6076998" y="5386618"/>
            <a:ext cx="307654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2800" b="0" i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最后输出拓扑排序结果：0,1,3,2,4</a:t>
            </a:r>
          </a:p>
        </p:txBody>
      </p: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3729070" y="4872030"/>
            <a:ext cx="1981200" cy="1549400"/>
            <a:chOff x="0" y="0"/>
            <a:chExt cx="3120" cy="2439"/>
          </a:xfrm>
        </p:grpSpPr>
        <p:sp>
          <p:nvSpPr>
            <p:cNvPr id="40971" name="Oval 45"/>
            <p:cNvSpPr>
              <a:spLocks noChangeArrowheads="1"/>
            </p:cNvSpPr>
            <p:nvPr/>
          </p:nvSpPr>
          <p:spPr bwMode="auto">
            <a:xfrm>
              <a:off x="2025" y="0"/>
              <a:ext cx="450" cy="422"/>
            </a:xfrm>
            <a:prstGeom prst="ellipse">
              <a:avLst/>
            </a:prstGeom>
            <a:gradFill rotWithShape="0">
              <a:gsLst>
                <a:gs pos="0">
                  <a:srgbClr val="FF6600"/>
                </a:gs>
                <a:gs pos="100000">
                  <a:srgbClr val="762F00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 wrap="none" lIns="0" rIns="0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2000" i="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0972" name="Text Box 46"/>
            <p:cNvSpPr txBox="1">
              <a:spLocks noChangeArrowheads="1"/>
            </p:cNvSpPr>
            <p:nvPr/>
          </p:nvSpPr>
          <p:spPr bwMode="auto">
            <a:xfrm>
              <a:off x="0" y="1814"/>
              <a:ext cx="3120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zh-CN" altLang="en-US" sz="2000" i="0" dirty="0"/>
                <a:t>输出0,1,3,2之后</a:t>
              </a:r>
            </a:p>
          </p:txBody>
        </p:sp>
      </p:grp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542956" y="285728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  <p:sp>
        <p:nvSpPr>
          <p:cNvPr id="46" name="思想气泡: 云 45">
            <a:extLst>
              <a:ext uri="{FF2B5EF4-FFF2-40B4-BE49-F238E27FC236}">
                <a16:creationId xmlns:a16="http://schemas.microsoft.com/office/drawing/2014/main" id="{801C527B-F80F-4ED4-B634-D19C9190A9AD}"/>
              </a:ext>
            </a:extLst>
          </p:cNvPr>
          <p:cNvSpPr/>
          <p:nvPr/>
        </p:nvSpPr>
        <p:spPr bwMode="auto">
          <a:xfrm>
            <a:off x="4979416" y="833894"/>
            <a:ext cx="3635895" cy="2108299"/>
          </a:xfrm>
          <a:prstGeom prst="cloudCallout">
            <a:avLst>
              <a:gd name="adj1" fmla="val -7117"/>
              <a:gd name="adj2" fmla="val 180414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800" b="0" i="0" dirty="0">
                <a:latin typeface="+mn-ea"/>
                <a:ea typeface="+mn-ea"/>
              </a:rPr>
              <a:t>拓扑排序结果不唯一，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  <a:r>
              <a:rPr lang="en-US" altLang="zh-CN" sz="2800" b="0" i="0" dirty="0">
                <a:latin typeface="+mn-ea"/>
                <a:ea typeface="+mn-ea"/>
              </a:rPr>
              <a:t>4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0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35" grpId="0" bldLvl="0" autoUpdateAnimBg="0"/>
      <p:bldP spid="4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01650" y="1244621"/>
            <a:ext cx="8642350" cy="525621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拓扑排序可检测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AOV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网是否存在环。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如果通过拓扑排序能将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AOV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网络的所有顶点都排入一个拓扑有序的序列中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, 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则该网络中必定不会出现有向环。</a:t>
            </a:r>
          </a:p>
          <a:p>
            <a:pPr eaLnBrk="1" hangingPunct="1">
              <a:lnSpc>
                <a:spcPct val="110000"/>
              </a:lnSpc>
              <a:buClr>
                <a:srgbClr val="FF0000"/>
              </a:buClr>
              <a:buSzPct val="100000"/>
              <a:buFont typeface="Wingdings" panose="05000000000000000000" pitchFamily="2" charset="2"/>
              <a:buChar char="p"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反之其中存在环。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  <a:sym typeface="Arial" pitchFamily="34" charset="0"/>
              </a:rPr>
              <a:t>拓扑排序与</a:t>
            </a:r>
            <a:r>
              <a:rPr lang="en-US" altLang="zh-CN" sz="4400" b="1" kern="1200" dirty="0">
                <a:latin typeface="Tahoma" panose="020B0604030504040204" pitchFamily="34" charset="0"/>
                <a:ea typeface="隶书" pitchFamily="49" charset="-122"/>
                <a:cs typeface="+mn-cs"/>
                <a:sym typeface="Arial" pitchFamily="34" charset="0"/>
              </a:rPr>
              <a:t>AOV</a:t>
            </a:r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  <a:sym typeface="Arial" pitchFamily="34" charset="0"/>
              </a:rPr>
              <a:t>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987675" y="2205038"/>
            <a:ext cx="3048000" cy="1587500"/>
            <a:chOff x="0" y="0"/>
            <a:chExt cx="4800" cy="2500"/>
          </a:xfrm>
        </p:grpSpPr>
        <p:sp>
          <p:nvSpPr>
            <p:cNvPr id="43014" name="Oval 3"/>
            <p:cNvSpPr>
              <a:spLocks noChangeArrowheads="1"/>
            </p:cNvSpPr>
            <p:nvPr/>
          </p:nvSpPr>
          <p:spPr bwMode="auto">
            <a:xfrm>
              <a:off x="2040" y="0"/>
              <a:ext cx="720" cy="720"/>
            </a:xfrm>
            <a:prstGeom prst="ellipse">
              <a:avLst/>
            </a:prstGeom>
            <a:noFill/>
            <a:ln w="12700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>
                  <a:solidFill>
                    <a:srgbClr val="000099"/>
                  </a:solidFill>
                  <a:latin typeface="Times New Roman" pitchFamily="18" charset="0"/>
                </a:rPr>
                <a:t>B</a:t>
              </a:r>
              <a:endParaRPr lang="en-US" altLang="zh-CN" sz="3200" i="0">
                <a:latin typeface="Times New Roman" pitchFamily="18" charset="0"/>
              </a:endParaRPr>
            </a:p>
          </p:txBody>
        </p:sp>
        <p:sp>
          <p:nvSpPr>
            <p:cNvPr id="43015" name="Oval 4"/>
            <p:cNvSpPr>
              <a:spLocks noChangeArrowheads="1"/>
            </p:cNvSpPr>
            <p:nvPr/>
          </p:nvSpPr>
          <p:spPr bwMode="auto">
            <a:xfrm>
              <a:off x="4080" y="940"/>
              <a:ext cx="720" cy="720"/>
            </a:xfrm>
            <a:prstGeom prst="ellipse">
              <a:avLst/>
            </a:prstGeom>
            <a:noFill/>
            <a:ln w="12700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>
                  <a:solidFill>
                    <a:srgbClr val="000099"/>
                  </a:solidFill>
                  <a:latin typeface="Times New Roman" pitchFamily="18" charset="0"/>
                </a:rPr>
                <a:t>D</a:t>
              </a:r>
              <a:endParaRPr lang="en-US" altLang="zh-CN" sz="3200" i="0">
                <a:latin typeface="Times New Roman" pitchFamily="18" charset="0"/>
              </a:endParaRPr>
            </a:p>
          </p:txBody>
        </p:sp>
        <p:sp>
          <p:nvSpPr>
            <p:cNvPr id="43016" name="Oval 5"/>
            <p:cNvSpPr>
              <a:spLocks noChangeArrowheads="1"/>
            </p:cNvSpPr>
            <p:nvPr/>
          </p:nvSpPr>
          <p:spPr bwMode="auto">
            <a:xfrm>
              <a:off x="0" y="940"/>
              <a:ext cx="720" cy="720"/>
            </a:xfrm>
            <a:prstGeom prst="ellipse">
              <a:avLst/>
            </a:prstGeom>
            <a:noFill/>
            <a:ln w="12700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  <a:endParaRPr lang="en-US" altLang="zh-CN" sz="3200" i="0">
                <a:latin typeface="Times New Roman" pitchFamily="18" charset="0"/>
              </a:endParaRPr>
            </a:p>
          </p:txBody>
        </p:sp>
        <p:sp>
          <p:nvSpPr>
            <p:cNvPr id="43017" name="Oval 6"/>
            <p:cNvSpPr>
              <a:spLocks noChangeArrowheads="1"/>
            </p:cNvSpPr>
            <p:nvPr/>
          </p:nvSpPr>
          <p:spPr bwMode="auto">
            <a:xfrm>
              <a:off x="2040" y="1780"/>
              <a:ext cx="720" cy="720"/>
            </a:xfrm>
            <a:prstGeom prst="ellipse">
              <a:avLst/>
            </a:prstGeom>
            <a:noFill/>
            <a:ln w="12700" cap="sq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sz="3200" b="1" i="0">
                  <a:solidFill>
                    <a:srgbClr val="000099"/>
                  </a:solidFill>
                  <a:latin typeface="Times New Roman" pitchFamily="18" charset="0"/>
                </a:rPr>
                <a:t>C</a:t>
              </a:r>
              <a:endParaRPr lang="en-US" altLang="zh-CN" sz="3200" i="0">
                <a:latin typeface="Times New Roman" pitchFamily="18" charset="0"/>
              </a:endParaRPr>
            </a:p>
          </p:txBody>
        </p:sp>
        <p:sp>
          <p:nvSpPr>
            <p:cNvPr id="43018" name="Line 7"/>
            <p:cNvSpPr>
              <a:spLocks noChangeShapeType="1"/>
            </p:cNvSpPr>
            <p:nvPr/>
          </p:nvSpPr>
          <p:spPr bwMode="auto">
            <a:xfrm flipV="1">
              <a:off x="720" y="340"/>
              <a:ext cx="1320" cy="72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3019" name="Line 8"/>
            <p:cNvSpPr>
              <a:spLocks noChangeShapeType="1"/>
            </p:cNvSpPr>
            <p:nvPr/>
          </p:nvSpPr>
          <p:spPr bwMode="auto">
            <a:xfrm>
              <a:off x="600" y="1540"/>
              <a:ext cx="1440" cy="60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3020" name="Line 9"/>
            <p:cNvSpPr>
              <a:spLocks noChangeShapeType="1"/>
            </p:cNvSpPr>
            <p:nvPr/>
          </p:nvSpPr>
          <p:spPr bwMode="auto">
            <a:xfrm>
              <a:off x="2760" y="460"/>
              <a:ext cx="1440" cy="60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3021" name="Line 10"/>
            <p:cNvSpPr>
              <a:spLocks noChangeShapeType="1"/>
            </p:cNvSpPr>
            <p:nvPr/>
          </p:nvSpPr>
          <p:spPr bwMode="auto">
            <a:xfrm flipV="1">
              <a:off x="2760" y="1540"/>
              <a:ext cx="1440" cy="600"/>
            </a:xfrm>
            <a:prstGeom prst="line">
              <a:avLst/>
            </a:prstGeom>
            <a:noFill/>
            <a:ln w="25400" cap="sq">
              <a:solidFill>
                <a:srgbClr val="000099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285720" y="4316070"/>
            <a:ext cx="8229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000" dirty="0">
                <a:latin typeface="Times New Roman" pitchFamily="18" charset="0"/>
              </a:rPr>
              <a:t>   </a:t>
            </a:r>
            <a:r>
              <a:rPr lang="en-US" altLang="zh-CN" sz="2800" b="0" i="0" dirty="0">
                <a:solidFill>
                  <a:srgbClr val="0000FF"/>
                </a:solidFill>
                <a:latin typeface="+mn-ea"/>
                <a:ea typeface="+mn-ea"/>
              </a:rPr>
              <a:t>A B C D</a:t>
            </a:r>
            <a:r>
              <a:rPr lang="en-US" altLang="zh-CN" sz="2800" b="0" i="0" dirty="0">
                <a:latin typeface="+mn-ea"/>
                <a:ea typeface="+mn-ea"/>
              </a:rPr>
              <a:t>    </a:t>
            </a:r>
            <a:r>
              <a:rPr lang="zh-CN" altLang="en-US" sz="2800" b="0" i="0" dirty="0">
                <a:solidFill>
                  <a:srgbClr val="000099"/>
                </a:solidFill>
                <a:latin typeface="+mn-ea"/>
                <a:ea typeface="+mn-ea"/>
              </a:rPr>
              <a:t>或</a:t>
            </a:r>
            <a:r>
              <a:rPr lang="zh-CN" altLang="en-US" sz="2800" b="0" i="0" dirty="0">
                <a:latin typeface="+mn-ea"/>
                <a:ea typeface="+mn-ea"/>
              </a:rPr>
              <a:t>    </a:t>
            </a:r>
            <a:r>
              <a:rPr lang="en-US" altLang="zh-CN" sz="2800" b="0" i="0" dirty="0">
                <a:solidFill>
                  <a:srgbClr val="0000FF"/>
                </a:solidFill>
                <a:latin typeface="+mn-ea"/>
                <a:ea typeface="+mn-ea"/>
              </a:rPr>
              <a:t>A C B D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43012" name="Rectangle 12"/>
          <p:cNvSpPr>
            <a:spLocks noGrp="1" noChangeArrowheads="1"/>
          </p:cNvSpPr>
          <p:nvPr/>
        </p:nvSpPr>
        <p:spPr bwMode="auto">
          <a:xfrm>
            <a:off x="285720" y="1285860"/>
            <a:ext cx="820896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写出下图的拓扑排序序列。</a:t>
            </a: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43013" name="Rectangle 13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  <a:sym typeface="Arial" pitchFamily="34" charset="0"/>
              </a:rPr>
              <a:t>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1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555875" y="1990725"/>
            <a:ext cx="3602038" cy="2232025"/>
            <a:chOff x="0" y="0"/>
            <a:chExt cx="4800" cy="2400"/>
          </a:xfrm>
        </p:grpSpPr>
        <p:sp>
          <p:nvSpPr>
            <p:cNvPr id="44038" name="Oval 3"/>
            <p:cNvSpPr>
              <a:spLocks noChangeArrowheads="1"/>
            </p:cNvSpPr>
            <p:nvPr/>
          </p:nvSpPr>
          <p:spPr bwMode="auto">
            <a:xfrm>
              <a:off x="2039" y="0"/>
              <a:ext cx="721" cy="720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b="1" i="0">
                  <a:solidFill>
                    <a:srgbClr val="000099"/>
                  </a:solidFill>
                  <a:latin typeface="Times New Roman" pitchFamily="18" charset="0"/>
                </a:rPr>
                <a:t>B</a:t>
              </a:r>
              <a:endParaRPr lang="en-US" altLang="zh-CN" i="0">
                <a:latin typeface="Times New Roman" pitchFamily="18" charset="0"/>
              </a:endParaRPr>
            </a:p>
          </p:txBody>
        </p:sp>
        <p:sp>
          <p:nvSpPr>
            <p:cNvPr id="44039" name="Oval 4"/>
            <p:cNvSpPr>
              <a:spLocks noChangeArrowheads="1"/>
            </p:cNvSpPr>
            <p:nvPr/>
          </p:nvSpPr>
          <p:spPr bwMode="auto">
            <a:xfrm>
              <a:off x="4081" y="840"/>
              <a:ext cx="719" cy="720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b="1" i="0">
                  <a:solidFill>
                    <a:srgbClr val="000099"/>
                  </a:solidFill>
                  <a:latin typeface="Times New Roman" pitchFamily="18" charset="0"/>
                </a:rPr>
                <a:t>D</a:t>
              </a:r>
              <a:endParaRPr lang="en-US" altLang="zh-CN" i="0">
                <a:latin typeface="Times New Roman" pitchFamily="18" charset="0"/>
              </a:endParaRPr>
            </a:p>
          </p:txBody>
        </p:sp>
        <p:sp>
          <p:nvSpPr>
            <p:cNvPr id="44040" name="Oval 5"/>
            <p:cNvSpPr>
              <a:spLocks noChangeArrowheads="1"/>
            </p:cNvSpPr>
            <p:nvPr/>
          </p:nvSpPr>
          <p:spPr bwMode="auto">
            <a:xfrm>
              <a:off x="0" y="840"/>
              <a:ext cx="719" cy="720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b="1" i="0">
                  <a:solidFill>
                    <a:srgbClr val="000099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4041" name="Oval 6"/>
            <p:cNvSpPr>
              <a:spLocks noChangeArrowheads="1"/>
            </p:cNvSpPr>
            <p:nvPr/>
          </p:nvSpPr>
          <p:spPr bwMode="auto">
            <a:xfrm>
              <a:off x="2039" y="1680"/>
              <a:ext cx="721" cy="720"/>
            </a:xfrm>
            <a:prstGeom prst="ellipse">
              <a:avLst/>
            </a:prstGeom>
            <a:solidFill>
              <a:srgbClr val="CCFFCC">
                <a:alpha val="50195"/>
              </a:srgbClr>
            </a:solidFill>
            <a:ln w="12700" cap="sq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1" hangingPunct="1">
                <a:buFont typeface="Arial" pitchFamily="34" charset="0"/>
                <a:buNone/>
              </a:pPr>
              <a:r>
                <a:rPr lang="en-US" altLang="zh-CN" b="1" i="0">
                  <a:solidFill>
                    <a:srgbClr val="000099"/>
                  </a:solidFill>
                  <a:latin typeface="Times New Roman" pitchFamily="18" charset="0"/>
                </a:rPr>
                <a:t>C</a:t>
              </a:r>
              <a:endParaRPr lang="en-US" altLang="zh-CN" i="0">
                <a:latin typeface="Times New Roman" pitchFamily="18" charset="0"/>
              </a:endParaRPr>
            </a:p>
          </p:txBody>
        </p:sp>
        <p:sp>
          <p:nvSpPr>
            <p:cNvPr id="44042" name="Line 7"/>
            <p:cNvSpPr>
              <a:spLocks noChangeShapeType="1"/>
            </p:cNvSpPr>
            <p:nvPr/>
          </p:nvSpPr>
          <p:spPr bwMode="auto">
            <a:xfrm flipV="1">
              <a:off x="719" y="480"/>
              <a:ext cx="1320" cy="48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4043" name="Line 8"/>
            <p:cNvSpPr>
              <a:spLocks noChangeShapeType="1"/>
            </p:cNvSpPr>
            <p:nvPr/>
          </p:nvSpPr>
          <p:spPr bwMode="auto">
            <a:xfrm>
              <a:off x="601" y="1441"/>
              <a:ext cx="1439" cy="599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4044" name="Line 9"/>
            <p:cNvSpPr>
              <a:spLocks noChangeShapeType="1"/>
            </p:cNvSpPr>
            <p:nvPr/>
          </p:nvSpPr>
          <p:spPr bwMode="auto">
            <a:xfrm flipV="1">
              <a:off x="2761" y="1441"/>
              <a:ext cx="1439" cy="599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4045" name="Line 10"/>
            <p:cNvSpPr>
              <a:spLocks noChangeShapeType="1"/>
            </p:cNvSpPr>
            <p:nvPr/>
          </p:nvSpPr>
          <p:spPr bwMode="auto">
            <a:xfrm flipH="1" flipV="1">
              <a:off x="2761" y="360"/>
              <a:ext cx="1439" cy="720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4046" name="Line 11"/>
            <p:cNvSpPr>
              <a:spLocks noChangeShapeType="1"/>
            </p:cNvSpPr>
            <p:nvPr/>
          </p:nvSpPr>
          <p:spPr bwMode="auto">
            <a:xfrm>
              <a:off x="2401" y="720"/>
              <a:ext cx="0" cy="959"/>
            </a:xfrm>
            <a:prstGeom prst="line">
              <a:avLst/>
            </a:prstGeom>
            <a:noFill/>
            <a:ln w="28575" cap="sq">
              <a:solidFill>
                <a:schemeClr val="tx2"/>
              </a:solidFill>
              <a:round/>
              <a:headEnd/>
              <a:tailEnd type="stealth" w="med" len="lg"/>
            </a:ln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113676" name="Text Box 12"/>
          <p:cNvSpPr txBox="1">
            <a:spLocks noChangeArrowheads="1"/>
          </p:cNvSpPr>
          <p:nvPr/>
        </p:nvSpPr>
        <p:spPr bwMode="auto">
          <a:xfrm>
            <a:off x="609600" y="4835061"/>
            <a:ext cx="8139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  <a:sym typeface="Arial" pitchFamily="34" charset="0"/>
              </a:rPr>
              <a:t>无拓扑排序序列，因为图中存在环 </a:t>
            </a:r>
            <a:r>
              <a:rPr lang="en-US" altLang="zh-CN" sz="2800" b="0" i="0" dirty="0">
                <a:solidFill>
                  <a:srgbClr val="0000FF"/>
                </a:solidFill>
                <a:latin typeface="+mn-ea"/>
                <a:ea typeface="+mn-ea"/>
                <a:sym typeface="Arial" pitchFamily="34" charset="0"/>
              </a:rPr>
              <a:t>{B, C, D}</a:t>
            </a:r>
            <a:r>
              <a:rPr lang="zh-CN" altLang="en-US" sz="2800" b="0" i="0" dirty="0">
                <a:solidFill>
                  <a:srgbClr val="0000FF"/>
                </a:solidFill>
                <a:latin typeface="+mn-ea"/>
                <a:ea typeface="+mn-ea"/>
                <a:sym typeface="Arial" pitchFamily="34" charset="0"/>
              </a:rPr>
              <a:t>。</a:t>
            </a:r>
            <a:endParaRPr lang="en-US" altLang="zh-CN" sz="2800" b="0" i="0" dirty="0">
              <a:solidFill>
                <a:srgbClr val="0000FF"/>
              </a:solidFill>
              <a:latin typeface="+mn-ea"/>
              <a:ea typeface="+mn-ea"/>
              <a:sym typeface="Arial" pitchFamily="34" charset="0"/>
            </a:endParaRPr>
          </a:p>
        </p:txBody>
      </p:sp>
      <p:sp>
        <p:nvSpPr>
          <p:cNvPr id="44036" name="Rectangle 13"/>
          <p:cNvSpPr>
            <a:spLocks noGrp="1" noChangeArrowheads="1"/>
          </p:cNvSpPr>
          <p:nvPr/>
        </p:nvSpPr>
        <p:spPr bwMode="auto">
          <a:xfrm>
            <a:off x="506442" y="1285860"/>
            <a:ext cx="820896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写出下图的拓扑排序序列。</a:t>
            </a: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  <a:sym typeface="Arial" pitchFamily="34" charset="0"/>
              </a:rPr>
              <a:t>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6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3257" y="5094221"/>
            <a:ext cx="8305800" cy="141128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sz="1800" b="1" dirty="0">
                <a:solidFill>
                  <a:srgbClr val="000066"/>
                </a:solidFill>
                <a:ea typeface="楷体_GB2312" pitchFamily="1" charset="-122"/>
              </a:rPr>
              <a:t>          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1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2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3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4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5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6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8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9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7</a:t>
            </a:r>
          </a:p>
          <a:p>
            <a:pPr eaLnBrk="1" hangingPunct="1">
              <a:lnSpc>
                <a:spcPct val="150000"/>
              </a:lnSpc>
              <a:spcBef>
                <a:spcPct val="10000"/>
              </a:spcBef>
              <a:buClr>
                <a:srgbClr val="FF7C80"/>
              </a:buClr>
              <a:buSzPct val="50000"/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000066"/>
                </a:solidFill>
                <a:latin typeface="+mn-ea"/>
              </a:rPr>
              <a:t>或 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1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8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9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2 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5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3 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4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7</a:t>
            </a:r>
            <a:r>
              <a:rPr lang="en-US" altLang="zh-CN" dirty="0">
                <a:solidFill>
                  <a:srgbClr val="000066"/>
                </a:solidFill>
                <a:latin typeface="+mn-ea"/>
              </a:rPr>
              <a:t> , C</a:t>
            </a:r>
            <a:r>
              <a:rPr lang="en-US" altLang="zh-CN" baseline="-25000" dirty="0">
                <a:solidFill>
                  <a:srgbClr val="000066"/>
                </a:solidFill>
                <a:latin typeface="+mn-ea"/>
              </a:rPr>
              <a:t>6</a:t>
            </a:r>
            <a:endParaRPr lang="zh-CN" altLang="en-US" baseline="-25000" dirty="0"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60675" y="2220913"/>
            <a:ext cx="3656013" cy="2508250"/>
            <a:chOff x="0" y="0"/>
            <a:chExt cx="1935" cy="1232"/>
          </a:xfrm>
        </p:grpSpPr>
        <p:sp>
          <p:nvSpPr>
            <p:cNvPr id="45073" name="Line 5"/>
            <p:cNvSpPr>
              <a:spLocks noChangeShapeType="1"/>
            </p:cNvSpPr>
            <p:nvPr/>
          </p:nvSpPr>
          <p:spPr bwMode="auto">
            <a:xfrm>
              <a:off x="1439" y="670"/>
              <a:ext cx="447" cy="267"/>
            </a:xfrm>
            <a:prstGeom prst="line">
              <a:avLst/>
            </a:prstGeom>
            <a:noFill/>
            <a:ln w="3492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Line 6"/>
            <p:cNvSpPr>
              <a:spLocks noChangeShapeType="1"/>
            </p:cNvSpPr>
            <p:nvPr/>
          </p:nvSpPr>
          <p:spPr bwMode="auto">
            <a:xfrm>
              <a:off x="0" y="910"/>
              <a:ext cx="968" cy="29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5" name="Line 7"/>
            <p:cNvSpPr>
              <a:spLocks noChangeShapeType="1"/>
            </p:cNvSpPr>
            <p:nvPr/>
          </p:nvSpPr>
          <p:spPr bwMode="auto">
            <a:xfrm flipV="1">
              <a:off x="50" y="482"/>
              <a:ext cx="544" cy="34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8"/>
            <p:cNvSpPr>
              <a:spLocks noChangeShapeType="1"/>
            </p:cNvSpPr>
            <p:nvPr/>
          </p:nvSpPr>
          <p:spPr bwMode="auto">
            <a:xfrm>
              <a:off x="25" y="295"/>
              <a:ext cx="570" cy="10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Line 9"/>
            <p:cNvSpPr>
              <a:spLocks noChangeShapeType="1"/>
            </p:cNvSpPr>
            <p:nvPr/>
          </p:nvSpPr>
          <p:spPr bwMode="auto">
            <a:xfrm flipV="1">
              <a:off x="25" y="27"/>
              <a:ext cx="521" cy="24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8" name="Line 10"/>
            <p:cNvSpPr>
              <a:spLocks noChangeShapeType="1"/>
            </p:cNvSpPr>
            <p:nvPr/>
          </p:nvSpPr>
          <p:spPr bwMode="auto">
            <a:xfrm>
              <a:off x="695" y="0"/>
              <a:ext cx="521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9" name="Line 11"/>
            <p:cNvSpPr>
              <a:spLocks noChangeShapeType="1"/>
            </p:cNvSpPr>
            <p:nvPr/>
          </p:nvSpPr>
          <p:spPr bwMode="auto">
            <a:xfrm>
              <a:off x="769" y="455"/>
              <a:ext cx="546" cy="133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0" name="Line 12"/>
            <p:cNvSpPr>
              <a:spLocks noChangeShapeType="1"/>
            </p:cNvSpPr>
            <p:nvPr/>
          </p:nvSpPr>
          <p:spPr bwMode="auto">
            <a:xfrm flipV="1">
              <a:off x="50" y="670"/>
              <a:ext cx="1238" cy="21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1" name="Line 13"/>
            <p:cNvSpPr>
              <a:spLocks noChangeShapeType="1"/>
            </p:cNvSpPr>
            <p:nvPr/>
          </p:nvSpPr>
          <p:spPr bwMode="auto">
            <a:xfrm>
              <a:off x="1389" y="27"/>
              <a:ext cx="546" cy="24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2" name="Line 14"/>
            <p:cNvSpPr>
              <a:spLocks noChangeShapeType="1"/>
            </p:cNvSpPr>
            <p:nvPr/>
          </p:nvSpPr>
          <p:spPr bwMode="auto">
            <a:xfrm flipV="1">
              <a:off x="1464" y="348"/>
              <a:ext cx="471" cy="26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3" name="Line 15"/>
            <p:cNvSpPr>
              <a:spLocks noChangeShapeType="1"/>
            </p:cNvSpPr>
            <p:nvPr/>
          </p:nvSpPr>
          <p:spPr bwMode="auto">
            <a:xfrm flipV="1">
              <a:off x="1141" y="1018"/>
              <a:ext cx="745" cy="21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555875" y="1990725"/>
            <a:ext cx="4537075" cy="2952750"/>
            <a:chOff x="0" y="0"/>
            <a:chExt cx="2352" cy="1488"/>
          </a:xfrm>
        </p:grpSpPr>
        <p:sp>
          <p:nvSpPr>
            <p:cNvPr id="112648" name="Oval 17"/>
            <p:cNvSpPr>
              <a:spLocks noChangeArrowheads="1"/>
            </p:cNvSpPr>
            <p:nvPr/>
          </p:nvSpPr>
          <p:spPr bwMode="auto">
            <a:xfrm>
              <a:off x="624" y="0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C8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2649" name="Oval 18"/>
            <p:cNvSpPr>
              <a:spLocks noChangeArrowheads="1"/>
            </p:cNvSpPr>
            <p:nvPr/>
          </p:nvSpPr>
          <p:spPr bwMode="auto">
            <a:xfrm>
              <a:off x="720" y="432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C3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2650" name="Oval 19"/>
            <p:cNvSpPr>
              <a:spLocks noChangeArrowheads="1"/>
            </p:cNvSpPr>
            <p:nvPr/>
          </p:nvSpPr>
          <p:spPr bwMode="auto">
            <a:xfrm>
              <a:off x="1056" y="1200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C5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2651" name="Oval 20"/>
            <p:cNvSpPr>
              <a:spLocks noChangeArrowheads="1"/>
            </p:cNvSpPr>
            <p:nvPr/>
          </p:nvSpPr>
          <p:spPr bwMode="auto">
            <a:xfrm>
              <a:off x="1392" y="624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C4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2652" name="Oval 21"/>
            <p:cNvSpPr>
              <a:spLocks noChangeArrowheads="1"/>
            </p:cNvSpPr>
            <p:nvPr/>
          </p:nvSpPr>
          <p:spPr bwMode="auto">
            <a:xfrm>
              <a:off x="1344" y="0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C9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2653" name="Oval 22"/>
            <p:cNvSpPr>
              <a:spLocks noChangeArrowheads="1"/>
            </p:cNvSpPr>
            <p:nvPr/>
          </p:nvSpPr>
          <p:spPr bwMode="auto">
            <a:xfrm>
              <a:off x="2016" y="960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C6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2654" name="Oval 23"/>
            <p:cNvSpPr>
              <a:spLocks noChangeArrowheads="1"/>
            </p:cNvSpPr>
            <p:nvPr/>
          </p:nvSpPr>
          <p:spPr bwMode="auto">
            <a:xfrm>
              <a:off x="2064" y="336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C7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2655" name="Oval 24"/>
            <p:cNvSpPr>
              <a:spLocks noChangeArrowheads="1"/>
            </p:cNvSpPr>
            <p:nvPr/>
          </p:nvSpPr>
          <p:spPr bwMode="auto">
            <a:xfrm>
              <a:off x="0" y="240"/>
              <a:ext cx="288" cy="279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C1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  <p:sp>
          <p:nvSpPr>
            <p:cNvPr id="112656" name="Oval 25"/>
            <p:cNvSpPr>
              <a:spLocks noChangeArrowheads="1"/>
            </p:cNvSpPr>
            <p:nvPr/>
          </p:nvSpPr>
          <p:spPr bwMode="auto">
            <a:xfrm>
              <a:off x="0" y="864"/>
              <a:ext cx="288" cy="288"/>
            </a:xfrm>
            <a:prstGeom prst="ellipse">
              <a:avLst/>
            </a:prstGeom>
            <a:solidFill>
              <a:srgbClr val="FF6600"/>
            </a:solidFill>
            <a:ln>
              <a:noFill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3200">
                  <a:solidFill>
                    <a:schemeClr val="tx1"/>
                  </a:solidFill>
                  <a:latin typeface="Tahoma" charset="0"/>
                  <a:ea typeface="宋体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800">
                  <a:solidFill>
                    <a:schemeClr val="tx1"/>
                  </a:solidFill>
                  <a:latin typeface="Tahoma" charset="0"/>
                  <a:ea typeface="宋体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400">
                  <a:solidFill>
                    <a:schemeClr val="tx1"/>
                  </a:solidFill>
                  <a:latin typeface="Tahoma" charset="0"/>
                  <a:ea typeface="宋体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charset="2"/>
                <a:buChar char="n"/>
                <a:defRPr sz="2000">
                  <a:solidFill>
                    <a:schemeClr val="tx1"/>
                  </a:solidFill>
                  <a:latin typeface="Tahoma" charset="0"/>
                  <a:ea typeface="宋体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charset="0"/>
                <a:buNone/>
                <a:defRPr/>
              </a:pPr>
              <a:r>
                <a:rPr lang="en-US" altLang="zh-CN" sz="2000" b="1" i="0" dirty="0">
                  <a:solidFill>
                    <a:schemeClr val="bg1"/>
                  </a:solidFill>
                  <a:latin typeface="Times New Roman" charset="0"/>
                </a:rPr>
                <a:t>C2</a:t>
              </a:r>
              <a:endParaRPr lang="en-US" altLang="zh-CN" sz="2000" i="0" dirty="0">
                <a:solidFill>
                  <a:schemeClr val="bg1"/>
                </a:solidFill>
                <a:latin typeface="Times New Roman" charset="0"/>
              </a:endParaRPr>
            </a:p>
          </p:txBody>
        </p:sp>
      </p:grpSp>
      <p:sp>
        <p:nvSpPr>
          <p:cNvPr id="45062" name="Text Box 26"/>
          <p:cNvSpPr txBox="1">
            <a:spLocks noChangeArrowheads="1"/>
          </p:cNvSpPr>
          <p:nvPr/>
        </p:nvSpPr>
        <p:spPr bwMode="auto">
          <a:xfrm>
            <a:off x="8101013" y="6165850"/>
            <a:ext cx="935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1301E002-84CE-4FE5-B9D2-19F527C47BC0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58</a:t>
            </a:fld>
            <a:endParaRPr lang="en-US" altLang="zh-CN"/>
          </a:p>
        </p:txBody>
      </p:sp>
      <p:sp>
        <p:nvSpPr>
          <p:cNvPr id="45063" name="Rectangle 27"/>
          <p:cNvSpPr>
            <a:spLocks noGrp="1" noChangeArrowheads="1"/>
          </p:cNvSpPr>
          <p:nvPr/>
        </p:nvSpPr>
        <p:spPr bwMode="auto">
          <a:xfrm>
            <a:off x="285720" y="1211251"/>
            <a:ext cx="8208962" cy="57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写出AOV网的拓扑排序序列。</a:t>
            </a: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28" name="Rectangle 13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  <a:sym typeface="Arial" pitchFamily="34" charset="0"/>
              </a:rPr>
              <a:t>练习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66758" y="1270000"/>
            <a:ext cx="5767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没有前驱的顶点</a:t>
            </a:r>
            <a:r>
              <a:rPr lang="zh-CN" altLang="en-US" sz="2800" b="0" i="0" dirty="0">
                <a:solidFill>
                  <a:srgbClr val="800000"/>
                </a:solidFill>
                <a:latin typeface="+mn-ea"/>
                <a:ea typeface="+mn-ea"/>
              </a:rPr>
              <a:t> </a:t>
            </a:r>
            <a:r>
              <a:rPr lang="zh-CN" altLang="en-US" sz="2800" b="0" i="0" dirty="0">
                <a:solidFill>
                  <a:srgbClr val="800000"/>
                </a:solidFill>
                <a:latin typeface="+mn-ea"/>
                <a:ea typeface="+mn-ea"/>
                <a:sym typeface="Symbol" pitchFamily="18" charset="2"/>
              </a:rPr>
              <a:t></a:t>
            </a:r>
            <a:r>
              <a:rPr lang="zh-CN" altLang="en-US" sz="2800" b="0" i="0" dirty="0">
                <a:solidFill>
                  <a:srgbClr val="800000"/>
                </a:solidFill>
                <a:latin typeface="+mn-ea"/>
                <a:ea typeface="+mn-ea"/>
              </a:rPr>
              <a:t> 入度为零的顶点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466758" y="2200275"/>
            <a:ext cx="77428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删除顶点及以它为尾的弧 </a:t>
            </a:r>
            <a:r>
              <a:rPr lang="zh-CN" altLang="en-US" sz="2800" b="0" i="0" dirty="0">
                <a:solidFill>
                  <a:srgbClr val="800000"/>
                </a:solidFill>
                <a:latin typeface="+mn-ea"/>
                <a:ea typeface="+mn-ea"/>
                <a:sym typeface="Symbol" pitchFamily="18" charset="2"/>
              </a:rPr>
              <a:t></a:t>
            </a:r>
            <a:r>
              <a:rPr lang="zh-CN" altLang="en-US" sz="2800" b="0" i="0" dirty="0">
                <a:solidFill>
                  <a:srgbClr val="800000"/>
                </a:solidFill>
                <a:latin typeface="+mn-ea"/>
                <a:ea typeface="+mn-ea"/>
              </a:rPr>
              <a:t> 弧头顶点的入度减</a:t>
            </a:r>
            <a:r>
              <a:rPr lang="en-US" altLang="zh-CN" sz="2800" b="0" i="0" dirty="0">
                <a:solidFill>
                  <a:srgbClr val="800000"/>
                </a:solidFill>
                <a:latin typeface="+mn-ea"/>
                <a:ea typeface="+mn-ea"/>
              </a:rPr>
              <a:t>1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466758" y="3068638"/>
            <a:ext cx="8642350" cy="65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如何选择入度为零的顶点呢？ </a:t>
            </a:r>
            <a:r>
              <a:rPr lang="zh-CN" altLang="en-US" sz="2800" b="0" i="0" dirty="0">
                <a:solidFill>
                  <a:srgbClr val="800000"/>
                </a:solidFill>
                <a:latin typeface="+mn-ea"/>
                <a:ea typeface="+mn-ea"/>
                <a:sym typeface="Symbol" pitchFamily="18" charset="2"/>
              </a:rPr>
              <a:t></a:t>
            </a:r>
            <a:r>
              <a:rPr lang="zh-CN" altLang="en-US" sz="2800" b="0" i="0" dirty="0">
                <a:solidFill>
                  <a:srgbClr val="800000"/>
                </a:solidFill>
                <a:latin typeface="+mn-ea"/>
                <a:ea typeface="+mn-ea"/>
              </a:rPr>
              <a:t> 栈或队列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75554" y="4092693"/>
            <a:ext cx="5929828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  <a:sym typeface="Arial" pitchFamily="34" charset="0"/>
              </a:rPr>
              <a:t>数组：</a:t>
            </a:r>
            <a:r>
              <a:rPr lang="en-US" altLang="zh-CN" sz="2800" b="0" i="0" dirty="0" err="1">
                <a:latin typeface="+mn-ea"/>
                <a:ea typeface="+mn-ea"/>
                <a:sym typeface="Arial" pitchFamily="34" charset="0"/>
              </a:rPr>
              <a:t>InDegree</a:t>
            </a:r>
            <a:r>
              <a:rPr lang="en-US" altLang="zh-CN" sz="2800" b="0" i="0" dirty="0">
                <a:latin typeface="+mn-ea"/>
                <a:ea typeface="+mn-ea"/>
                <a:sym typeface="Arial" pitchFamily="34" charset="0"/>
              </a:rPr>
              <a:t>[ ],</a:t>
            </a:r>
            <a:r>
              <a:rPr lang="zh-CN" altLang="en-US" sz="2800" b="0" i="0" dirty="0">
                <a:latin typeface="+mn-ea"/>
                <a:ea typeface="+mn-ea"/>
                <a:sym typeface="Arial" pitchFamily="34" charset="0"/>
              </a:rPr>
              <a:t>记录各顶点入度</a:t>
            </a:r>
          </a:p>
          <a:p>
            <a:pPr eaLnBrk="1" hangingPunct="1">
              <a:buFont typeface="Arial" pitchFamily="34" charset="0"/>
              <a:buNone/>
            </a:pPr>
            <a:endParaRPr lang="en-US" altLang="zh-CN" b="0" i="0" dirty="0">
              <a:latin typeface="+mn-ea"/>
              <a:ea typeface="+mn-ea"/>
            </a:endParaRP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  <a:sym typeface="Arial" pitchFamily="34" charset="0"/>
              </a:rPr>
              <a:t>拓扑排序实现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autoUpdateAnimBg="0"/>
      <p:bldP spid="116739" grpId="0" autoUpdateAnimBg="0"/>
      <p:bldP spid="11674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642910" y="1285860"/>
            <a:ext cx="86106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Arial" pitchFamily="34" charset="0"/>
              <a:buNone/>
            </a:pPr>
            <a:r>
              <a:rPr lang="zh-CN" altLang="en-US" sz="2400" b="0" i="0" dirty="0">
                <a:solidFill>
                  <a:srgbClr val="FF00FF"/>
                </a:solidFill>
                <a:latin typeface="+mn-ea"/>
                <a:ea typeface="+mn-ea"/>
              </a:rPr>
              <a:t>迪杰斯特拉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算法的思想是：</a:t>
            </a:r>
            <a:r>
              <a:rPr lang="zh-CN" altLang="en-US" sz="2400" b="0" i="0" dirty="0">
                <a:solidFill>
                  <a:srgbClr val="FF00FF"/>
                </a:solidFill>
                <a:latin typeface="+mn-ea"/>
                <a:ea typeface="+mn-ea"/>
              </a:rPr>
              <a:t>按路径长度递增的顺序逐步产生最</a:t>
            </a:r>
          </a:p>
          <a:p>
            <a:pPr marL="457200" indent="-457200" eaLnBrk="1" hangingPunct="1">
              <a:buFont typeface="Arial" pitchFamily="34" charset="0"/>
              <a:buNone/>
            </a:pPr>
            <a:r>
              <a:rPr lang="zh-CN" altLang="en-US" sz="2400" b="0" i="0" dirty="0">
                <a:solidFill>
                  <a:srgbClr val="FF00FF"/>
                </a:solidFill>
                <a:latin typeface="+mn-ea"/>
                <a:ea typeface="+mn-ea"/>
              </a:rPr>
              <a:t>短路径，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设置两个顶点的集合U和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T，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集合U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中存放已找到最短路径的顶点，</a:t>
            </a:r>
            <a:r>
              <a:rPr lang="zh-CN" altLang="en-US" sz="2400" b="0" i="0" dirty="0">
                <a:solidFill>
                  <a:srgbClr val="0000FF"/>
                </a:solidFill>
                <a:latin typeface="+mn-ea"/>
                <a:ea typeface="+mn-ea"/>
              </a:rPr>
              <a:t>集合</a:t>
            </a:r>
            <a:r>
              <a:rPr lang="en-US" altLang="zh-CN" sz="2400" b="0" i="0" dirty="0">
                <a:solidFill>
                  <a:srgbClr val="0000FF"/>
                </a:solidFill>
                <a:latin typeface="+mn-ea"/>
                <a:ea typeface="+mn-ea"/>
              </a:rPr>
              <a:t>T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中存放当前还未找到最短路径的顶点。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初始状态时，集合U中只包含源点，设为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v</a:t>
            </a:r>
            <a:r>
              <a:rPr lang="en-US" altLang="zh-CN" sz="2400" b="0" i="0" baseline="-30000" dirty="0">
                <a:solidFill>
                  <a:srgbClr val="080808"/>
                </a:solidFill>
                <a:latin typeface="+mn-ea"/>
                <a:ea typeface="+mn-ea"/>
              </a:rPr>
              <a:t>0</a:t>
            </a:r>
            <a:r>
              <a:rPr lang="zh-CN" altLang="en-US" sz="2400" b="0" i="0" baseline="-30000" dirty="0">
                <a:solidFill>
                  <a:srgbClr val="080808"/>
                </a:solidFill>
                <a:latin typeface="+mn-ea"/>
                <a:ea typeface="+mn-ea"/>
              </a:rPr>
              <a:t>；</a:t>
            </a:r>
            <a:endParaRPr lang="en-US" altLang="zh-CN" sz="2400" b="0" i="0" dirty="0">
              <a:solidFill>
                <a:srgbClr val="080808"/>
              </a:solidFill>
              <a:latin typeface="+mn-ea"/>
              <a:ea typeface="+mn-ea"/>
            </a:endParaRP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然后从集合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T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中选择到源点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v</a:t>
            </a:r>
            <a:r>
              <a:rPr lang="en-US" altLang="zh-CN" sz="2400" b="0" i="0" baseline="-30000" dirty="0">
                <a:solidFill>
                  <a:srgbClr val="080808"/>
                </a:solidFill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路径长度最短的顶点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u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加入到集合U中；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集合U中每加入一个新的顶点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u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都要修改源点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v</a:t>
            </a:r>
            <a:r>
              <a:rPr lang="en-US" altLang="zh-CN" sz="2400" b="0" i="0" baseline="-30000" dirty="0">
                <a:solidFill>
                  <a:srgbClr val="080808"/>
                </a:solidFill>
                <a:latin typeface="+mn-ea"/>
                <a:ea typeface="+mn-ea"/>
              </a:rPr>
              <a:t>0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到集合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T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中剩余顶点的当前最短路径长度值，集合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T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中各顶点的新的当前最短路径长度值，为原来的当前最短路径长度值与从源点过顶点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u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到达该顶点的路径长度中的较小者。</a:t>
            </a:r>
          </a:p>
          <a:p>
            <a:pPr marL="457200" indent="-457200" eaLnBrk="1" hangingPunct="1">
              <a:buFont typeface="Wingdings" pitchFamily="2" charset="2"/>
              <a:buAutoNum type="arabicPeriod"/>
            </a:pP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转到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3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，此过程不断重复，直到集合</a:t>
            </a:r>
            <a:r>
              <a:rPr lang="en-US" altLang="zh-CN" sz="2400" b="0" i="0" dirty="0">
                <a:solidFill>
                  <a:srgbClr val="080808"/>
                </a:solidFill>
                <a:latin typeface="+mn-ea"/>
                <a:ea typeface="+mn-ea"/>
              </a:rPr>
              <a:t>T</a:t>
            </a:r>
            <a:r>
              <a:rPr lang="zh-CN" altLang="en-US" sz="2400" b="0" i="0" dirty="0">
                <a:solidFill>
                  <a:srgbClr val="080808"/>
                </a:solidFill>
                <a:latin typeface="+mn-ea"/>
                <a:ea typeface="+mn-ea"/>
              </a:rPr>
              <a:t>中的顶点全部加入到集合U中为止。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214414" y="214290"/>
            <a:ext cx="728667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迪杰斯特拉(</a:t>
            </a:r>
            <a:r>
              <a:rPr lang="en-US" altLang="zh-CN" sz="4400" i="0" dirty="0" err="1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Dijkstra</a:t>
            </a:r>
            <a:r>
              <a:rPr lang="en-US" altLang="zh-CN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)</a:t>
            </a: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42844" y="117717"/>
            <a:ext cx="8856662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class ALGraph {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private: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VexNode	*vertices;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int		ArcNum;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int		VexNum;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int		GKind;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int		GetLocVex(char  vex[]);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		BFS(char vex[],bool visited[]);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		DFS(char vex[],bool visited[]);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public: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ALGraph(){};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 CreateALGraph();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 BFSTraverse( 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 DFTraverse( 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		void Prim(char vex[]);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void </a:t>
            </a:r>
            <a:r>
              <a:rPr lang="en-US" altLang="zh-CN" sz="24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Kruskal</a:t>
            </a: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();</a:t>
            </a:r>
            <a:r>
              <a:rPr lang="en-US" altLang="zh-CN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endParaRPr lang="zh-CN" altLang="en-US" sz="24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void </a:t>
            </a:r>
            <a:r>
              <a:rPr lang="en-US" altLang="zh-CN" sz="24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Dijkstra</a:t>
            </a: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(char var[])；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//从顶点var出发到各顶点的最短路径及路径值,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</a:t>
            </a:r>
            <a:r>
              <a:rPr lang="zh-CN" altLang="en-US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bool TopologicalSort();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};</a:t>
            </a:r>
            <a:endParaRPr lang="zh-CN" altLang="en-US" sz="2400" b="0" i="0" dirty="0">
              <a:latin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615195" y="1340768"/>
            <a:ext cx="9001125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bool ALGraph::TopologicalSort()</a:t>
            </a:r>
          </a:p>
          <a:p>
            <a:pPr eaLnBrk="1" hangingPunct="1"/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{</a:t>
            </a:r>
          </a:p>
          <a:p>
            <a:pPr eaLnBrk="1" hangingPunct="1"/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stack&lt;int&gt;           q;</a:t>
            </a:r>
          </a:p>
          <a:p>
            <a:pPr eaLnBrk="1" hangingPunct="1"/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Indgree = FindeInDegree();//计算各顶点入度</a:t>
            </a:r>
          </a:p>
          <a:p>
            <a:pPr eaLnBrk="1" hangingPunct="1"/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for(i=0; i&lt;vexnum; i++)     //入度为0的顶点入栈</a:t>
            </a:r>
          </a:p>
          <a:p>
            <a:pPr eaLnBrk="1" hangingPunct="1"/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if(!Indgree[i])   q.push(i);</a:t>
            </a:r>
          </a:p>
          <a:p>
            <a:pPr eaLnBrk="1" hangingPunct="1"/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while(!q.empty) {              //栈不空 </a:t>
            </a:r>
          </a:p>
          <a:p>
            <a:pPr eaLnBrk="1" hangingPunct="1"/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i = q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.top(); q.pop();  count++;</a:t>
            </a: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cout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&lt;&lt; vertices[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i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].vertex;    //</a:t>
            </a: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输出栈顶</a:t>
            </a:r>
            <a:endParaRPr lang="en-US" altLang="zh-CN" sz="20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for(p=vertices[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i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].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firstarc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; p; p=p-&gt;next) {</a:t>
            </a: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    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Indgree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[p-&gt;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adj</a:t>
            </a: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vex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]--;</a:t>
            </a: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//修改入度</a:t>
            </a:r>
            <a:endParaRPr lang="en-US" altLang="zh-CN" sz="20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    if(!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Indgree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[p-&gt;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adj</a:t>
            </a: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vex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])</a:t>
            </a: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          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q.push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(p-&gt;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adj</a:t>
            </a: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vex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);</a:t>
            </a: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}</a:t>
            </a: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if(count&lt;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vexnum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)   return false;</a:t>
            </a: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return </a:t>
            </a:r>
            <a:r>
              <a:rPr lang="en-US" altLang="zh-CN" sz="20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ture</a:t>
            </a:r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;</a:t>
            </a:r>
          </a:p>
          <a:p>
            <a:pPr eaLnBrk="1" hangingPunct="1"/>
            <a:r>
              <a:rPr lang="en-US" altLang="zh-CN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}    </a:t>
            </a:r>
            <a:r>
              <a:rPr lang="zh-CN" altLang="en-US" sz="20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</a:t>
            </a:r>
          </a:p>
          <a:p>
            <a:pPr eaLnBrk="1" hangingPunct="1"/>
            <a:endParaRPr lang="zh-CN" altLang="en-US" b="1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  <a:sym typeface="Arial" pitchFamily="34" charset="0"/>
              </a:rPr>
              <a:t>拓扑排序实现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  <a:sym typeface="Arial" pitchFamily="34" charset="0"/>
              </a:rPr>
              <a:t>练习</a:t>
            </a:r>
          </a:p>
        </p:txBody>
      </p:sp>
      <p:sp>
        <p:nvSpPr>
          <p:cNvPr id="50180" name="Rectangle 4"/>
          <p:cNvSpPr>
            <a:spLocks noGrp="1" noChangeArrowheads="1"/>
          </p:cNvSpPr>
          <p:nvPr/>
        </p:nvSpPr>
        <p:spPr bwMode="auto">
          <a:xfrm>
            <a:off x="500034" y="1276344"/>
            <a:ext cx="8207375" cy="494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某AOV网的邻接表存储结构如下，写出拓扑排序序列。</a:t>
            </a: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117765" name="Rectangle 5" descr="白色大理石"/>
          <p:cNvSpPr>
            <a:spLocks noChangeArrowheads="1"/>
          </p:cNvSpPr>
          <p:nvPr/>
        </p:nvSpPr>
        <p:spPr bwMode="auto">
          <a:xfrm>
            <a:off x="1156643" y="1916832"/>
            <a:ext cx="685800" cy="3657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>
            <a:solidFill>
              <a:srgbClr val="008080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117766" name="Rectangle 6" descr="白色大理石"/>
          <p:cNvSpPr>
            <a:spLocks noChangeArrowheads="1"/>
          </p:cNvSpPr>
          <p:nvPr/>
        </p:nvSpPr>
        <p:spPr bwMode="auto">
          <a:xfrm>
            <a:off x="1994843" y="1916832"/>
            <a:ext cx="1371600" cy="36576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38100">
            <a:solidFill>
              <a:srgbClr val="008080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latin typeface="+mn-ea"/>
                <a:ea typeface="+mn-ea"/>
              </a:rPr>
              <a:t> </a:t>
            </a:r>
            <a:r>
              <a:rPr lang="en-US" altLang="zh-CN" sz="2800" b="0" i="0">
                <a:latin typeface="+mn-ea"/>
                <a:ea typeface="+mn-ea"/>
              </a:rPr>
              <a:t>C0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Arial" charset="0"/>
              <a:buNone/>
              <a:defRPr/>
            </a:pPr>
            <a:r>
              <a:rPr lang="en-US" altLang="zh-CN" sz="2800" b="0" i="0">
                <a:latin typeface="+mn-ea"/>
                <a:ea typeface="+mn-ea"/>
              </a:rPr>
              <a:t> C1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Arial" charset="0"/>
              <a:buNone/>
              <a:defRPr/>
            </a:pPr>
            <a:r>
              <a:rPr lang="en-US" altLang="zh-CN" sz="2800" b="0" i="0">
                <a:latin typeface="+mn-ea"/>
                <a:ea typeface="+mn-ea"/>
              </a:rPr>
              <a:t> C2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Arial" charset="0"/>
              <a:buNone/>
              <a:defRPr/>
            </a:pPr>
            <a:r>
              <a:rPr lang="en-US" altLang="zh-CN" sz="2800" b="0" i="0">
                <a:latin typeface="+mn-ea"/>
                <a:ea typeface="+mn-ea"/>
              </a:rPr>
              <a:t> C3    ^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Arial" charset="0"/>
              <a:buNone/>
              <a:defRPr/>
            </a:pPr>
            <a:r>
              <a:rPr lang="en-US" altLang="zh-CN" sz="2800" b="0" i="0">
                <a:latin typeface="+mn-ea"/>
                <a:ea typeface="+mn-ea"/>
              </a:rPr>
              <a:t> C4</a:t>
            </a:r>
          </a:p>
          <a:p>
            <a:pPr eaLnBrk="1" hangingPunct="1">
              <a:lnSpc>
                <a:spcPct val="120000"/>
              </a:lnSpc>
              <a:buClrTx/>
              <a:buSzTx/>
              <a:buFont typeface="Arial" charset="0"/>
              <a:buNone/>
              <a:defRPr/>
            </a:pPr>
            <a:r>
              <a:rPr lang="en-US" altLang="zh-CN" sz="2800" b="0" i="0">
                <a:latin typeface="+mn-ea"/>
                <a:ea typeface="+mn-ea"/>
              </a:rPr>
              <a:t> C5   ^</a:t>
            </a: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683568" y="1935882"/>
            <a:ext cx="365806" cy="355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008080"/>
                </a:solidFill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008080"/>
                </a:solidFill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008080"/>
                </a:solidFill>
                <a:latin typeface="+mn-ea"/>
                <a:ea typeface="+mn-ea"/>
              </a:rPr>
              <a:t>2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008080"/>
                </a:solidFill>
                <a:latin typeface="+mn-ea"/>
                <a:ea typeface="+mn-ea"/>
              </a:rPr>
              <a:t>3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008080"/>
                </a:solidFill>
                <a:latin typeface="+mn-ea"/>
                <a:ea typeface="+mn-ea"/>
              </a:rPr>
              <a:t>4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008080"/>
                </a:solidFill>
                <a:latin typeface="+mn-ea"/>
                <a:ea typeface="+mn-ea"/>
              </a:rPr>
              <a:t>5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328093" y="1916832"/>
            <a:ext cx="365806" cy="355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3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</a:pP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3</a:t>
            </a:r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156643" y="2526432"/>
            <a:ext cx="6858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156643" y="3136032"/>
            <a:ext cx="6858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1156643" y="3745632"/>
            <a:ext cx="6858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156643" y="4355232"/>
            <a:ext cx="6858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1156643" y="4964832"/>
            <a:ext cx="6858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90" name="Line 14"/>
          <p:cNvSpPr>
            <a:spLocks noChangeShapeType="1"/>
          </p:cNvSpPr>
          <p:nvPr/>
        </p:nvSpPr>
        <p:spPr bwMode="auto">
          <a:xfrm>
            <a:off x="1994843" y="2526432"/>
            <a:ext cx="13716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91" name="Line 15"/>
          <p:cNvSpPr>
            <a:spLocks noChangeShapeType="1"/>
          </p:cNvSpPr>
          <p:nvPr/>
        </p:nvSpPr>
        <p:spPr bwMode="auto">
          <a:xfrm>
            <a:off x="1994843" y="3136032"/>
            <a:ext cx="13716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92" name="Line 16"/>
          <p:cNvSpPr>
            <a:spLocks noChangeShapeType="1"/>
          </p:cNvSpPr>
          <p:nvPr/>
        </p:nvSpPr>
        <p:spPr bwMode="auto">
          <a:xfrm>
            <a:off x="1994843" y="3745632"/>
            <a:ext cx="13716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93" name="Line 17"/>
          <p:cNvSpPr>
            <a:spLocks noChangeShapeType="1"/>
          </p:cNvSpPr>
          <p:nvPr/>
        </p:nvSpPr>
        <p:spPr bwMode="auto">
          <a:xfrm>
            <a:off x="1994843" y="4355232"/>
            <a:ext cx="13716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94" name="Line 18"/>
          <p:cNvSpPr>
            <a:spLocks noChangeShapeType="1"/>
          </p:cNvSpPr>
          <p:nvPr/>
        </p:nvSpPr>
        <p:spPr bwMode="auto">
          <a:xfrm>
            <a:off x="1994843" y="4964832"/>
            <a:ext cx="1371600" cy="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>
            <a:off x="2833043" y="1916832"/>
            <a:ext cx="0" cy="3657600"/>
          </a:xfrm>
          <a:prstGeom prst="line">
            <a:avLst/>
          </a:prstGeom>
          <a:noFill/>
          <a:ln w="38100">
            <a:solidFill>
              <a:srgbClr val="008080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117780" name="Rectangle 20" descr="羊皮纸"/>
          <p:cNvSpPr>
            <a:spLocks noChangeArrowheads="1"/>
          </p:cNvSpPr>
          <p:nvPr/>
        </p:nvSpPr>
        <p:spPr bwMode="auto">
          <a:xfrm>
            <a:off x="3976043" y="1993032"/>
            <a:ext cx="1219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chemeClr val="tx1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solidFill>
                  <a:srgbClr val="FF3300"/>
                </a:solidFill>
                <a:latin typeface="+mn-ea"/>
                <a:ea typeface="+mn-ea"/>
              </a:rPr>
              <a:t>  </a:t>
            </a: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4661843" y="199303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98" name="Line 22"/>
          <p:cNvSpPr>
            <a:spLocks noChangeShapeType="1"/>
          </p:cNvSpPr>
          <p:nvPr/>
        </p:nvSpPr>
        <p:spPr bwMode="auto">
          <a:xfrm>
            <a:off x="3137843" y="222163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199" name="Line 23"/>
          <p:cNvSpPr>
            <a:spLocks noChangeShapeType="1"/>
          </p:cNvSpPr>
          <p:nvPr/>
        </p:nvSpPr>
        <p:spPr bwMode="auto">
          <a:xfrm>
            <a:off x="4890443" y="222163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117784" name="Rectangle 24" descr="羊皮纸"/>
          <p:cNvSpPr>
            <a:spLocks noChangeArrowheads="1"/>
          </p:cNvSpPr>
          <p:nvPr/>
        </p:nvSpPr>
        <p:spPr bwMode="auto">
          <a:xfrm>
            <a:off x="5728643" y="1993032"/>
            <a:ext cx="1219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chemeClr val="tx1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solidFill>
                  <a:srgbClr val="FF3300"/>
                </a:solidFill>
                <a:latin typeface="+mn-ea"/>
                <a:ea typeface="+mn-ea"/>
              </a:rPr>
              <a:t>  </a:t>
            </a: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3    ^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50201" name="Line 25"/>
          <p:cNvSpPr>
            <a:spLocks noChangeShapeType="1"/>
          </p:cNvSpPr>
          <p:nvPr/>
        </p:nvSpPr>
        <p:spPr bwMode="auto">
          <a:xfrm>
            <a:off x="6414443" y="199303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202" name="Line 26"/>
          <p:cNvSpPr>
            <a:spLocks noChangeShapeType="1"/>
          </p:cNvSpPr>
          <p:nvPr/>
        </p:nvSpPr>
        <p:spPr bwMode="auto">
          <a:xfrm>
            <a:off x="3137843" y="283123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117787" name="Rectangle 27" descr="羊皮纸"/>
          <p:cNvSpPr>
            <a:spLocks noChangeArrowheads="1"/>
          </p:cNvSpPr>
          <p:nvPr/>
        </p:nvSpPr>
        <p:spPr bwMode="auto">
          <a:xfrm>
            <a:off x="3953818" y="2615332"/>
            <a:ext cx="1219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chemeClr val="tx1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solidFill>
                  <a:srgbClr val="FF3300"/>
                </a:solidFill>
                <a:latin typeface="+mn-ea"/>
                <a:ea typeface="+mn-ea"/>
              </a:rPr>
              <a:t>  </a:t>
            </a: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5     ^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50204" name="Line 28"/>
          <p:cNvSpPr>
            <a:spLocks noChangeShapeType="1"/>
          </p:cNvSpPr>
          <p:nvPr/>
        </p:nvSpPr>
        <p:spPr bwMode="auto">
          <a:xfrm>
            <a:off x="4661843" y="260263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205" name="Line 29"/>
          <p:cNvSpPr>
            <a:spLocks noChangeShapeType="1"/>
          </p:cNvSpPr>
          <p:nvPr/>
        </p:nvSpPr>
        <p:spPr bwMode="auto">
          <a:xfrm>
            <a:off x="3137843" y="344083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206" name="Line 30"/>
          <p:cNvSpPr>
            <a:spLocks noChangeShapeType="1"/>
          </p:cNvSpPr>
          <p:nvPr/>
        </p:nvSpPr>
        <p:spPr bwMode="auto">
          <a:xfrm>
            <a:off x="3137843" y="466003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117791" name="Rectangle 31" descr="羊皮纸"/>
          <p:cNvSpPr>
            <a:spLocks noChangeArrowheads="1"/>
          </p:cNvSpPr>
          <p:nvPr/>
        </p:nvSpPr>
        <p:spPr bwMode="auto">
          <a:xfrm>
            <a:off x="3976043" y="3212232"/>
            <a:ext cx="1219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chemeClr val="tx1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solidFill>
                  <a:srgbClr val="FF3300"/>
                </a:solidFill>
                <a:latin typeface="+mn-ea"/>
                <a:ea typeface="+mn-ea"/>
              </a:rPr>
              <a:t>  </a:t>
            </a: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117792" name="Rectangle 32" descr="羊皮纸"/>
          <p:cNvSpPr>
            <a:spLocks noChangeArrowheads="1"/>
          </p:cNvSpPr>
          <p:nvPr/>
        </p:nvSpPr>
        <p:spPr bwMode="auto">
          <a:xfrm>
            <a:off x="5754043" y="3190007"/>
            <a:ext cx="1219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chemeClr val="tx1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solidFill>
                  <a:srgbClr val="FF3300"/>
                </a:solidFill>
                <a:latin typeface="+mn-ea"/>
                <a:ea typeface="+mn-ea"/>
              </a:rPr>
              <a:t>  </a:t>
            </a: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5    ^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50209" name="Line 33"/>
          <p:cNvSpPr>
            <a:spLocks noChangeShapeType="1"/>
          </p:cNvSpPr>
          <p:nvPr/>
        </p:nvSpPr>
        <p:spPr bwMode="auto">
          <a:xfrm>
            <a:off x="4661843" y="321223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210" name="Line 34"/>
          <p:cNvSpPr>
            <a:spLocks noChangeShapeType="1"/>
          </p:cNvSpPr>
          <p:nvPr/>
        </p:nvSpPr>
        <p:spPr bwMode="auto">
          <a:xfrm>
            <a:off x="6414443" y="321223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117795" name="Line 35"/>
          <p:cNvSpPr>
            <a:spLocks noChangeShapeType="1"/>
          </p:cNvSpPr>
          <p:nvPr/>
        </p:nvSpPr>
        <p:spPr bwMode="auto">
          <a:xfrm>
            <a:off x="4890443" y="344083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sm" len="lg"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eaLnBrk="1" hangingPunct="1">
              <a:buFont typeface="Arial" charset="0"/>
              <a:buNone/>
              <a:defRPr/>
            </a:pPr>
            <a:endParaRPr lang="en-US" sz="2800" b="0" i="0">
              <a:latin typeface="+mn-ea"/>
              <a:ea typeface="+mn-ea"/>
            </a:endParaRPr>
          </a:p>
        </p:txBody>
      </p:sp>
      <p:sp>
        <p:nvSpPr>
          <p:cNvPr id="117796" name="Rectangle 36" descr="羊皮纸"/>
          <p:cNvSpPr>
            <a:spLocks noChangeArrowheads="1"/>
          </p:cNvSpPr>
          <p:nvPr/>
        </p:nvSpPr>
        <p:spPr bwMode="auto">
          <a:xfrm>
            <a:off x="3976043" y="4431432"/>
            <a:ext cx="1219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chemeClr val="tx1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solidFill>
                  <a:srgbClr val="FF3300"/>
                </a:solidFill>
                <a:latin typeface="+mn-ea"/>
                <a:ea typeface="+mn-ea"/>
              </a:rPr>
              <a:t>  </a:t>
            </a: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0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50213" name="Line 37"/>
          <p:cNvSpPr>
            <a:spLocks noChangeShapeType="1"/>
          </p:cNvSpPr>
          <p:nvPr/>
        </p:nvSpPr>
        <p:spPr bwMode="auto">
          <a:xfrm>
            <a:off x="4661843" y="443143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214" name="Line 38"/>
          <p:cNvSpPr>
            <a:spLocks noChangeShapeType="1"/>
          </p:cNvSpPr>
          <p:nvPr/>
        </p:nvSpPr>
        <p:spPr bwMode="auto">
          <a:xfrm>
            <a:off x="4890443" y="466003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117799" name="Rectangle 39" descr="羊皮纸"/>
          <p:cNvSpPr>
            <a:spLocks noChangeArrowheads="1"/>
          </p:cNvSpPr>
          <p:nvPr/>
        </p:nvSpPr>
        <p:spPr bwMode="auto">
          <a:xfrm>
            <a:off x="5728643" y="4431432"/>
            <a:ext cx="1219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chemeClr val="tx1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solidFill>
                  <a:srgbClr val="FF3300"/>
                </a:solidFill>
                <a:latin typeface="+mn-ea"/>
                <a:ea typeface="+mn-ea"/>
              </a:rPr>
              <a:t>  </a:t>
            </a: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1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50216" name="Line 40"/>
          <p:cNvSpPr>
            <a:spLocks noChangeShapeType="1"/>
          </p:cNvSpPr>
          <p:nvPr/>
        </p:nvSpPr>
        <p:spPr bwMode="auto">
          <a:xfrm>
            <a:off x="6414443" y="443143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217" name="Line 41"/>
          <p:cNvSpPr>
            <a:spLocks noChangeShapeType="1"/>
          </p:cNvSpPr>
          <p:nvPr/>
        </p:nvSpPr>
        <p:spPr bwMode="auto">
          <a:xfrm>
            <a:off x="6643043" y="4660032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 type="triangle" w="sm" len="lg"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117802" name="Rectangle 42" descr="羊皮纸"/>
          <p:cNvSpPr>
            <a:spLocks noChangeArrowheads="1"/>
          </p:cNvSpPr>
          <p:nvPr/>
        </p:nvSpPr>
        <p:spPr bwMode="auto">
          <a:xfrm>
            <a:off x="7481243" y="4431432"/>
            <a:ext cx="1219200" cy="4572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38100">
            <a:solidFill>
              <a:schemeClr val="tx1"/>
            </a:solidFill>
            <a:bevel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3200">
                <a:solidFill>
                  <a:schemeClr val="tx1"/>
                </a:solidFill>
                <a:latin typeface="Tahoma" charset="0"/>
                <a:ea typeface="宋体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800">
                <a:solidFill>
                  <a:schemeClr val="tx1"/>
                </a:solidFill>
                <a:latin typeface="Tahoma" charset="0"/>
                <a:ea typeface="宋体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400">
                <a:solidFill>
                  <a:schemeClr val="tx1"/>
                </a:solidFill>
                <a:latin typeface="Tahoma" charset="0"/>
                <a:ea typeface="宋体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Char char="n"/>
              <a:defRPr sz="2000">
                <a:solidFill>
                  <a:schemeClr val="tx1"/>
                </a:solidFill>
                <a:latin typeface="Tahoma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None/>
              <a:defRPr/>
            </a:pPr>
            <a:r>
              <a:rPr lang="zh-CN" altLang="en-US" sz="2800" b="0" i="0">
                <a:solidFill>
                  <a:srgbClr val="FF3300"/>
                </a:solidFill>
                <a:latin typeface="+mn-ea"/>
                <a:ea typeface="+mn-ea"/>
              </a:rPr>
              <a:t>  </a:t>
            </a:r>
            <a:r>
              <a:rPr lang="en-US" altLang="zh-CN" sz="2800" b="0" i="0">
                <a:solidFill>
                  <a:srgbClr val="FF3300"/>
                </a:solidFill>
                <a:latin typeface="+mn-ea"/>
                <a:ea typeface="+mn-ea"/>
              </a:rPr>
              <a:t>5    ^</a:t>
            </a:r>
            <a:endParaRPr lang="en-US" altLang="zh-CN" sz="2800" b="0" i="0">
              <a:latin typeface="+mn-ea"/>
              <a:ea typeface="+mn-ea"/>
            </a:endParaRPr>
          </a:p>
        </p:txBody>
      </p:sp>
      <p:sp>
        <p:nvSpPr>
          <p:cNvPr id="50219" name="Line 43"/>
          <p:cNvSpPr>
            <a:spLocks noChangeShapeType="1"/>
          </p:cNvSpPr>
          <p:nvPr/>
        </p:nvSpPr>
        <p:spPr bwMode="auto">
          <a:xfrm>
            <a:off x="8167043" y="4431432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bevel/>
            <a:headEnd/>
            <a:tailEnd/>
          </a:ln>
        </p:spPr>
        <p:txBody>
          <a:bodyPr wrap="none" anchor="ctr"/>
          <a:lstStyle/>
          <a:p>
            <a:endParaRPr lang="zh-CN" altLang="en-US" sz="2800" b="0" i="0">
              <a:latin typeface="+mn-ea"/>
              <a:ea typeface="+mn-ea"/>
            </a:endParaRPr>
          </a:p>
        </p:txBody>
      </p:sp>
      <p:sp>
        <p:nvSpPr>
          <p:cNvPr id="50220" name="Text Box 44"/>
          <p:cNvSpPr txBox="1">
            <a:spLocks noChangeArrowheads="1"/>
          </p:cNvSpPr>
          <p:nvPr/>
        </p:nvSpPr>
        <p:spPr bwMode="auto">
          <a:xfrm>
            <a:off x="876397" y="5632156"/>
            <a:ext cx="1296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0" i="0" dirty="0">
                <a:latin typeface="+mn-ea"/>
                <a:ea typeface="+mn-ea"/>
              </a:rPr>
              <a:t>Indgree</a:t>
            </a:r>
          </a:p>
        </p:txBody>
      </p:sp>
      <p:sp>
        <p:nvSpPr>
          <p:cNvPr id="2" name="Text Box 17">
            <a:extLst>
              <a:ext uri="{FF2B5EF4-FFF2-40B4-BE49-F238E27FC236}">
                <a16:creationId xmlns:a16="http://schemas.microsoft.com/office/drawing/2014/main" id="{CB023FB3-01E8-188C-8D24-036A0F868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202" y="5696999"/>
            <a:ext cx="6302798" cy="111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</a:rPr>
              <a:t>拓扑排序：</a:t>
            </a:r>
            <a:r>
              <a:rPr lang="zh-CN" altLang="en-US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C4、C0、C3、C2、C1、C5（栈，出）</a:t>
            </a:r>
          </a:p>
          <a:p>
            <a:pPr eaLnBrk="1" hangingPunct="1">
              <a:lnSpc>
                <a:spcPct val="150000"/>
              </a:lnSpc>
              <a:buFont typeface="Arial" pitchFamily="34" charset="0"/>
              <a:buNone/>
            </a:pPr>
            <a:r>
              <a:rPr lang="zh-CN" altLang="en-US" sz="2400" b="0" i="0" dirty="0">
                <a:latin typeface="黑体" pitchFamily="49" charset="-122"/>
                <a:ea typeface="黑体" pitchFamily="49" charset="-122"/>
              </a:rPr>
              <a:t>          </a:t>
            </a:r>
            <a:r>
              <a:rPr lang="zh-CN" altLang="en-US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C2、</a:t>
            </a:r>
            <a:r>
              <a:rPr lang="en-US" altLang="zh-CN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C4</a:t>
            </a:r>
            <a:r>
              <a:rPr lang="zh-CN" altLang="en-US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C0</a:t>
            </a:r>
            <a:r>
              <a:rPr lang="zh-CN" altLang="en-US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C1</a:t>
            </a:r>
            <a:r>
              <a:rPr lang="zh-CN" altLang="en-US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C3</a:t>
            </a:r>
            <a:r>
              <a:rPr lang="zh-CN" altLang="en-US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C5</a:t>
            </a:r>
            <a:r>
              <a:rPr lang="zh-CN" altLang="en-US" sz="24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（队列)</a:t>
            </a:r>
            <a:r>
              <a:rPr lang="zh-CN" altLang="en-US" sz="2400" b="0" i="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70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itchFamily="49" charset="-122"/>
                <a:ea typeface="黑体" pitchFamily="49" charset="-122"/>
              </a:rPr>
              <a:t>四、</a:t>
            </a:r>
            <a:r>
              <a:rPr lang="en-US" altLang="zh-CN" sz="3200">
                <a:latin typeface="黑体" pitchFamily="49" charset="-122"/>
                <a:ea typeface="黑体" pitchFamily="49" charset="-122"/>
              </a:rPr>
              <a:t>AOE-</a:t>
            </a:r>
            <a:r>
              <a:rPr lang="zh-CN" altLang="en-US" sz="3200">
                <a:latin typeface="黑体" pitchFamily="49" charset="-122"/>
                <a:ea typeface="黑体" pitchFamily="49" charset="-122"/>
              </a:rPr>
              <a:t>网</a:t>
            </a:r>
            <a:endParaRPr lang="en-US" altLang="zh-CN" sz="320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2956" y="1958731"/>
            <a:ext cx="8763000" cy="280513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如果用有向图的顶点表示事件，用弧表示活动，则称该有向图为边表示活动的网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AOE(Activity On Edge)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AOE</a:t>
            </a:r>
            <a:r>
              <a:rPr lang="zh-CN" altLang="en-US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应该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同样是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DAG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AOE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包括估算工程的完成时间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786446" y="4000504"/>
            <a:ext cx="2667000" cy="2039937"/>
            <a:chOff x="0" y="0"/>
            <a:chExt cx="1680" cy="128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52238" name="Line 8"/>
              <p:cNvSpPr>
                <a:spLocks noChangeShapeType="1"/>
              </p:cNvSpPr>
              <p:nvPr/>
            </p:nvSpPr>
            <p:spPr bwMode="auto">
              <a:xfrm flipH="1" flipV="1">
                <a:off x="1055" y="192"/>
                <a:ext cx="625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2239" name="Line 9"/>
              <p:cNvSpPr>
                <a:spLocks noChangeShapeType="1"/>
              </p:cNvSpPr>
              <p:nvPr/>
            </p:nvSpPr>
            <p:spPr bwMode="auto">
              <a:xfrm>
                <a:off x="192" y="721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2240" name="Line 10"/>
              <p:cNvSpPr>
                <a:spLocks noChangeShapeType="1"/>
              </p:cNvSpPr>
              <p:nvPr/>
            </p:nvSpPr>
            <p:spPr bwMode="auto">
              <a:xfrm flipH="1">
                <a:off x="240" y="145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2241" name="Line 11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6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2242" name="Line 12"/>
              <p:cNvSpPr>
                <a:spLocks noChangeShapeType="1"/>
              </p:cNvSpPr>
              <p:nvPr/>
            </p:nvSpPr>
            <p:spPr bwMode="auto">
              <a:xfrm flipH="1">
                <a:off x="575" y="1393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2243" name="Line 13"/>
              <p:cNvSpPr>
                <a:spLocks noChangeShapeType="1"/>
              </p:cNvSpPr>
              <p:nvPr/>
            </p:nvSpPr>
            <p:spPr bwMode="auto">
              <a:xfrm flipH="1">
                <a:off x="575" y="768"/>
                <a:ext cx="1151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2244" name="Oval 14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2245" name="Oval 15"/>
              <p:cNvSpPr>
                <a:spLocks noChangeArrowheads="1"/>
              </p:cNvSpPr>
              <p:nvPr/>
            </p:nvSpPr>
            <p:spPr bwMode="auto">
              <a:xfrm>
                <a:off x="129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52246" name="Oval 16"/>
              <p:cNvSpPr>
                <a:spLocks noChangeArrowheads="1"/>
              </p:cNvSpPr>
              <p:nvPr/>
            </p:nvSpPr>
            <p:spPr bwMode="auto">
              <a:xfrm>
                <a:off x="33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52247" name="Oval 17"/>
              <p:cNvSpPr>
                <a:spLocks noChangeArrowheads="1"/>
              </p:cNvSpPr>
              <p:nvPr/>
            </p:nvSpPr>
            <p:spPr bwMode="auto">
              <a:xfrm>
                <a:off x="1632" y="529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2248" name="Oval 18"/>
              <p:cNvSpPr>
                <a:spLocks noChangeArrowheads="1"/>
              </p:cNvSpPr>
              <p:nvPr/>
            </p:nvSpPr>
            <p:spPr bwMode="auto">
              <a:xfrm>
                <a:off x="815" y="0"/>
                <a:ext cx="289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2232" name="Text Box 19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52233" name="Text Box 20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2234" name="Text Box 21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52235" name="Text Box 22"/>
            <p:cNvSpPr txBox="1">
              <a:spLocks noChangeArrowheads="1"/>
            </p:cNvSpPr>
            <p:nvPr/>
          </p:nvSpPr>
          <p:spPr bwMode="auto">
            <a:xfrm>
              <a:off x="672" y="6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2236" name="Text Box 23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52237" name="Text Box 24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70" y="121442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五、关键路径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472" y="200024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求工程的完成时间是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AOE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的一个应用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在工程问题中，需要研究的问题有：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⑴.完成整个工程至少需要多少时间？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⑵.哪些活动是影响工程进度的关键？</a:t>
            </a:r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5296D2AB-74AE-41FC-8B75-C0A40A306A3A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64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70" y="1071546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五、关键路径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95346" y="1909746"/>
            <a:ext cx="8334372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1.关键路径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工程问题的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AOE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网中，从工程开始(顶点)到工程结束(顶点)之间路径长度最长的路径叫关键路径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提前完成关键路径上的活动，工程进度会加快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提前完成非关键路径上的活动，对工程无帮助</a:t>
            </a:r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407D9EB-1182-4A32-994F-1E3F5FFFB0D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65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70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五、关键路径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49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472" y="1962168"/>
            <a:ext cx="8429684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2.关键活动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关键路径上的所有活动称为关键活动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找到工程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AOE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中的所有关键活动，即找到了关键路径。</a:t>
            </a: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BA407B1A-F0C6-40DC-B572-37557BEE7CAD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66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214422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五、关键路径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472" y="2033606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3.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关键活动有关的量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e(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)：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活动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最早开始时间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l(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)：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活动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最迟开始时间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zh-CN" altLang="en-US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l(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)-e(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)：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活动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开始时间余量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如果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l(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)=e(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)，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则称活动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为关键活动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FFDDEA47-1019-4478-B05D-A1169B840CF1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67</a:t>
            </a:fld>
            <a:endParaRPr lang="en-US" altLang="zh-C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72198" y="2000240"/>
            <a:ext cx="2667000" cy="2039938"/>
            <a:chOff x="0" y="0"/>
            <a:chExt cx="1680" cy="1285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56335" name="Line 9"/>
              <p:cNvSpPr>
                <a:spLocks noChangeShapeType="1"/>
              </p:cNvSpPr>
              <p:nvPr/>
            </p:nvSpPr>
            <p:spPr bwMode="auto">
              <a:xfrm flipH="1" flipV="1">
                <a:off x="1055" y="192"/>
                <a:ext cx="625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6336" name="Line 10"/>
              <p:cNvSpPr>
                <a:spLocks noChangeShapeType="1"/>
              </p:cNvSpPr>
              <p:nvPr/>
            </p:nvSpPr>
            <p:spPr bwMode="auto">
              <a:xfrm>
                <a:off x="192" y="721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6337" name="Line 11"/>
              <p:cNvSpPr>
                <a:spLocks noChangeShapeType="1"/>
              </p:cNvSpPr>
              <p:nvPr/>
            </p:nvSpPr>
            <p:spPr bwMode="auto">
              <a:xfrm flipH="1">
                <a:off x="240" y="145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6338" name="Line 12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6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6339" name="Line 13"/>
              <p:cNvSpPr>
                <a:spLocks noChangeShapeType="1"/>
              </p:cNvSpPr>
              <p:nvPr/>
            </p:nvSpPr>
            <p:spPr bwMode="auto">
              <a:xfrm flipH="1">
                <a:off x="575" y="1393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6340" name="Line 14"/>
              <p:cNvSpPr>
                <a:spLocks noChangeShapeType="1"/>
              </p:cNvSpPr>
              <p:nvPr/>
            </p:nvSpPr>
            <p:spPr bwMode="auto">
              <a:xfrm flipH="1">
                <a:off x="575" y="768"/>
                <a:ext cx="1151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6341" name="Oval 15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6342" name="Oval 16"/>
              <p:cNvSpPr>
                <a:spLocks noChangeArrowheads="1"/>
              </p:cNvSpPr>
              <p:nvPr/>
            </p:nvSpPr>
            <p:spPr bwMode="auto">
              <a:xfrm>
                <a:off x="129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56343" name="Oval 17"/>
              <p:cNvSpPr>
                <a:spLocks noChangeArrowheads="1"/>
              </p:cNvSpPr>
              <p:nvPr/>
            </p:nvSpPr>
            <p:spPr bwMode="auto">
              <a:xfrm>
                <a:off x="33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56344" name="Oval 18"/>
              <p:cNvSpPr>
                <a:spLocks noChangeArrowheads="1"/>
              </p:cNvSpPr>
              <p:nvPr/>
            </p:nvSpPr>
            <p:spPr bwMode="auto">
              <a:xfrm>
                <a:off x="1632" y="529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6345" name="Oval 19"/>
              <p:cNvSpPr>
                <a:spLocks noChangeArrowheads="1"/>
              </p:cNvSpPr>
              <p:nvPr/>
            </p:nvSpPr>
            <p:spPr bwMode="auto">
              <a:xfrm>
                <a:off x="815" y="0"/>
                <a:ext cx="289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6329" name="Text Box 20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56330" name="Text Box 21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6331" name="Text Box 22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56332" name="Text Box 23"/>
            <p:cNvSpPr txBox="1">
              <a:spLocks noChangeArrowheads="1"/>
            </p:cNvSpPr>
            <p:nvPr/>
          </p:nvSpPr>
          <p:spPr bwMode="auto">
            <a:xfrm>
              <a:off x="672" y="6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6333" name="Text Box 24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56334" name="Text Box 25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59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71472" y="1142984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五、关键路径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2910" y="1928802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3.关键活动有关的量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(j)：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事件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8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j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最早开始时间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(j)：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事件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8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j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最迟开始时间</a:t>
            </a:r>
          </a:p>
          <a:p>
            <a:pPr marL="0" indent="0" eaLnBrk="1" hangingPunct="1">
              <a:spcBef>
                <a:spcPct val="100000"/>
              </a:spcBef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  <a:sym typeface="Symbol" pitchFamily="18" charset="2"/>
              </a:rPr>
              <a:t>活动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 a</a:t>
            </a:r>
            <a:r>
              <a:rPr lang="en-US" altLang="zh-CN" baseline="-250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=&lt;</a:t>
            </a:r>
            <a:r>
              <a:rPr lang="en-US" altLang="zh-CN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j,k</a:t>
            </a: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&gt;</a:t>
            </a:r>
            <a:endParaRPr lang="en-US" altLang="zh-CN" sz="2800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e(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)=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(j)</a:t>
            </a:r>
            <a:endParaRPr lang="zh-CN" altLang="en-US" sz="2800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l(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)=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(k)-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dut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(&lt;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j,k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&gt;)  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lang="en-US" altLang="zh-CN" sz="2000" i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　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dut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(&lt;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j,k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&gt;)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为活动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sz="24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的持续时间</a:t>
            </a:r>
          </a:p>
        </p:txBody>
      </p:sp>
      <p:sp>
        <p:nvSpPr>
          <p:cNvPr id="57350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A466C82-6ED5-4469-AED6-B8D41193C395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68</a:t>
            </a:fld>
            <a:endParaRPr lang="en-US" altLang="zh-C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56325" y="1844675"/>
            <a:ext cx="2614613" cy="2030413"/>
            <a:chOff x="0" y="0"/>
            <a:chExt cx="1680" cy="1287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57361" name="Line 9"/>
              <p:cNvSpPr>
                <a:spLocks noChangeShapeType="1"/>
              </p:cNvSpPr>
              <p:nvPr/>
            </p:nvSpPr>
            <p:spPr bwMode="auto">
              <a:xfrm flipH="1" flipV="1">
                <a:off x="1055" y="192"/>
                <a:ext cx="625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7362" name="Line 10"/>
              <p:cNvSpPr>
                <a:spLocks noChangeShapeType="1"/>
              </p:cNvSpPr>
              <p:nvPr/>
            </p:nvSpPr>
            <p:spPr bwMode="auto">
              <a:xfrm>
                <a:off x="192" y="720"/>
                <a:ext cx="240" cy="577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7363" name="Line 11"/>
              <p:cNvSpPr>
                <a:spLocks noChangeShapeType="1"/>
              </p:cNvSpPr>
              <p:nvPr/>
            </p:nvSpPr>
            <p:spPr bwMode="auto">
              <a:xfrm flipH="1">
                <a:off x="239" y="144"/>
                <a:ext cx="673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7364" name="Line 12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7365" name="Line 13"/>
              <p:cNvSpPr>
                <a:spLocks noChangeShapeType="1"/>
              </p:cNvSpPr>
              <p:nvPr/>
            </p:nvSpPr>
            <p:spPr bwMode="auto">
              <a:xfrm flipH="1">
                <a:off x="576" y="1392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7366" name="Line 14"/>
              <p:cNvSpPr>
                <a:spLocks noChangeShapeType="1"/>
              </p:cNvSpPr>
              <p:nvPr/>
            </p:nvSpPr>
            <p:spPr bwMode="auto">
              <a:xfrm flipH="1">
                <a:off x="576" y="769"/>
                <a:ext cx="1152" cy="577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7367" name="Oval 15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7368" name="Oval 16"/>
              <p:cNvSpPr>
                <a:spLocks noChangeArrowheads="1"/>
              </p:cNvSpPr>
              <p:nvPr/>
            </p:nvSpPr>
            <p:spPr bwMode="auto">
              <a:xfrm>
                <a:off x="1296" y="1266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57369" name="Oval 17"/>
              <p:cNvSpPr>
                <a:spLocks noChangeArrowheads="1"/>
              </p:cNvSpPr>
              <p:nvPr/>
            </p:nvSpPr>
            <p:spPr bwMode="auto">
              <a:xfrm>
                <a:off x="335" y="1266"/>
                <a:ext cx="287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57370" name="Oval 18"/>
              <p:cNvSpPr>
                <a:spLocks noChangeArrowheads="1"/>
              </p:cNvSpPr>
              <p:nvPr/>
            </p:nvSpPr>
            <p:spPr bwMode="auto">
              <a:xfrm>
                <a:off x="1632" y="528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7371" name="Oval 19"/>
              <p:cNvSpPr>
                <a:spLocks noChangeArrowheads="1"/>
              </p:cNvSpPr>
              <p:nvPr/>
            </p:nvSpPr>
            <p:spPr bwMode="auto">
              <a:xfrm>
                <a:off x="816" y="0"/>
                <a:ext cx="28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7355" name="Text Box 20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57356" name="Text Box 21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7357" name="Text Box 22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57358" name="Text Box 23"/>
            <p:cNvSpPr txBox="1">
              <a:spLocks noChangeArrowheads="1"/>
            </p:cNvSpPr>
            <p:nvPr/>
          </p:nvSpPr>
          <p:spPr bwMode="auto">
            <a:xfrm>
              <a:off x="672" y="660"/>
              <a:ext cx="52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7359" name="Text Box 24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57360" name="Text Box 25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57352" name="Text Box 26"/>
          <p:cNvSpPr txBox="1">
            <a:spLocks noChangeArrowheads="1"/>
          </p:cNvSpPr>
          <p:nvPr/>
        </p:nvSpPr>
        <p:spPr bwMode="auto">
          <a:xfrm>
            <a:off x="5200650" y="4797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27003" name="Rectangle 27"/>
          <p:cNvSpPr>
            <a:spLocks noChangeArrowheads="1"/>
          </p:cNvSpPr>
          <p:nvPr/>
        </p:nvSpPr>
        <p:spPr bwMode="auto">
          <a:xfrm>
            <a:off x="4498252" y="4163295"/>
            <a:ext cx="4608512" cy="1200329"/>
          </a:xfrm>
          <a:prstGeom prst="rect">
            <a:avLst/>
          </a:prstGeom>
          <a:solidFill>
            <a:srgbClr val="FFFF00"/>
          </a:solidFill>
          <a:ln w="9525">
            <a:solidFill>
              <a:srgbClr val="FFCC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zh-CN" altLang="en-US" b="1" i="0" dirty="0">
                <a:solidFill>
                  <a:srgbClr val="3333FF"/>
                </a:solidFill>
                <a:sym typeface="Symbol" pitchFamily="18" charset="2"/>
              </a:rPr>
              <a:t>活动</a:t>
            </a:r>
            <a:r>
              <a:rPr lang="zh-CN" altLang="en-US" b="1" i="0" dirty="0">
                <a:solidFill>
                  <a:srgbClr val="CC3300"/>
                </a:solidFill>
                <a:sym typeface="Symbol" pitchFamily="18" charset="2"/>
              </a:rPr>
              <a:t>的最早开始时间是活动的</a:t>
            </a:r>
            <a:r>
              <a:rPr lang="zh-CN" altLang="en-US" b="1" i="0" dirty="0">
                <a:solidFill>
                  <a:srgbClr val="3333FF"/>
                </a:solidFill>
                <a:sym typeface="Symbol" pitchFamily="18" charset="2"/>
              </a:rPr>
              <a:t>弧尾事件</a:t>
            </a:r>
            <a:r>
              <a:rPr lang="zh-CN" altLang="en-US" b="1" i="0" dirty="0">
                <a:solidFill>
                  <a:srgbClr val="CC3300"/>
                </a:solidFill>
                <a:sym typeface="Symbol" pitchFamily="18" charset="2"/>
              </a:rPr>
              <a:t>的最早发生时间</a:t>
            </a:r>
          </a:p>
          <a:p>
            <a:pPr eaLnBrk="1" hangingPunct="1">
              <a:buFont typeface="Arial" pitchFamily="34" charset="0"/>
              <a:buChar char="•"/>
            </a:pPr>
            <a:r>
              <a:rPr lang="zh-CN" altLang="en-US" b="1" i="0" dirty="0">
                <a:solidFill>
                  <a:srgbClr val="3333FF"/>
                </a:solidFill>
                <a:sym typeface="Symbol" pitchFamily="18" charset="2"/>
              </a:rPr>
              <a:t>活动</a:t>
            </a:r>
            <a:r>
              <a:rPr lang="zh-CN" altLang="en-US" b="1" i="0" dirty="0">
                <a:solidFill>
                  <a:srgbClr val="CC3300"/>
                </a:solidFill>
                <a:sym typeface="Symbol" pitchFamily="18" charset="2"/>
              </a:rPr>
              <a:t>的最晚发生时间是活动的</a:t>
            </a:r>
            <a:r>
              <a:rPr lang="zh-CN" altLang="en-US" b="1" i="0" dirty="0">
                <a:solidFill>
                  <a:srgbClr val="3333FF"/>
                </a:solidFill>
                <a:sym typeface="Symbol" pitchFamily="18" charset="2"/>
              </a:rPr>
              <a:t>弧头事件</a:t>
            </a:r>
            <a:r>
              <a:rPr lang="zh-CN" altLang="en-US" b="1" i="0" dirty="0">
                <a:solidFill>
                  <a:srgbClr val="CC3300"/>
                </a:solidFill>
                <a:sym typeface="Symbol" pitchFamily="18" charset="2"/>
              </a:rPr>
              <a:t>的最晚发生时间减去活动的持续时间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69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69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03" grpId="0" bldLvl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7558" y="1071546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五、关键路径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23908" y="1784334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3.关键活动有关的量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从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(0)=0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开始向前递推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（</a:t>
            </a:r>
            <a:r>
              <a:rPr lang="zh-CN" altLang="en-US" sz="20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事件的最早发生时刻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(j)=max{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)+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dut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(&lt;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i,j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&gt;)}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    </a:t>
            </a:r>
            <a:r>
              <a:rPr lang="en-US" altLang="zh-CN" sz="1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&lt;</a:t>
            </a:r>
            <a:r>
              <a:rPr lang="en-US" altLang="zh-CN" sz="1800" b="1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i,j</a:t>
            </a:r>
            <a:r>
              <a:rPr lang="en-US" altLang="zh-CN" sz="1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&gt;T，T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是所有以第</a:t>
            </a:r>
            <a:r>
              <a:rPr lang="en-US" altLang="zh-CN" sz="1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j</a:t>
            </a:r>
            <a:r>
              <a:rPr lang="zh-CN" altLang="en-US" sz="1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个顶点为头的弧的集合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从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(n-1)=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(n-1)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起向后递推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（</a:t>
            </a:r>
            <a:r>
              <a:rPr lang="zh-CN" altLang="en-US" sz="20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事件的最晚发生时刻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）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)=min{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(j)-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dut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(&lt;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i,j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&gt;)}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   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&lt;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i,j</a:t>
            </a:r>
            <a:r>
              <a:rPr lang="en-US" altLang="zh-CN" sz="1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&gt;S，S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是所有以第</a:t>
            </a:r>
            <a:r>
              <a:rPr lang="en-US" altLang="zh-CN" sz="1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zh-CN" altLang="en-US" sz="1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个顶点为尾的弧的集合　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87317286-8691-4EC9-8FC7-286256154D94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69</a:t>
            </a:fld>
            <a:endParaRPr lang="en-US" altLang="zh-CN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011863" y="1700213"/>
            <a:ext cx="2667000" cy="2039937"/>
            <a:chOff x="0" y="0"/>
            <a:chExt cx="1680" cy="1285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58385" name="Line 9"/>
              <p:cNvSpPr>
                <a:spLocks noChangeShapeType="1"/>
              </p:cNvSpPr>
              <p:nvPr/>
            </p:nvSpPr>
            <p:spPr bwMode="auto">
              <a:xfrm flipH="1" flipV="1">
                <a:off x="1055" y="192"/>
                <a:ext cx="625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8386" name="Line 10"/>
              <p:cNvSpPr>
                <a:spLocks noChangeShapeType="1"/>
              </p:cNvSpPr>
              <p:nvPr/>
            </p:nvSpPr>
            <p:spPr bwMode="auto">
              <a:xfrm>
                <a:off x="192" y="721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8387" name="Line 11"/>
              <p:cNvSpPr>
                <a:spLocks noChangeShapeType="1"/>
              </p:cNvSpPr>
              <p:nvPr/>
            </p:nvSpPr>
            <p:spPr bwMode="auto">
              <a:xfrm flipH="1">
                <a:off x="240" y="145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8388" name="Line 12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6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8389" name="Line 13"/>
              <p:cNvSpPr>
                <a:spLocks noChangeShapeType="1"/>
              </p:cNvSpPr>
              <p:nvPr/>
            </p:nvSpPr>
            <p:spPr bwMode="auto">
              <a:xfrm flipH="1">
                <a:off x="575" y="1393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8390" name="Line 14"/>
              <p:cNvSpPr>
                <a:spLocks noChangeShapeType="1"/>
              </p:cNvSpPr>
              <p:nvPr/>
            </p:nvSpPr>
            <p:spPr bwMode="auto">
              <a:xfrm flipH="1">
                <a:off x="575" y="768"/>
                <a:ext cx="1151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58391" name="Oval 15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8392" name="Oval 16"/>
              <p:cNvSpPr>
                <a:spLocks noChangeArrowheads="1"/>
              </p:cNvSpPr>
              <p:nvPr/>
            </p:nvSpPr>
            <p:spPr bwMode="auto">
              <a:xfrm>
                <a:off x="129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58393" name="Oval 17"/>
              <p:cNvSpPr>
                <a:spLocks noChangeArrowheads="1"/>
              </p:cNvSpPr>
              <p:nvPr/>
            </p:nvSpPr>
            <p:spPr bwMode="auto">
              <a:xfrm>
                <a:off x="33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58394" name="Oval 18"/>
              <p:cNvSpPr>
                <a:spLocks noChangeArrowheads="1"/>
              </p:cNvSpPr>
              <p:nvPr/>
            </p:nvSpPr>
            <p:spPr bwMode="auto">
              <a:xfrm>
                <a:off x="1632" y="529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8395" name="Oval 19"/>
              <p:cNvSpPr>
                <a:spLocks noChangeArrowheads="1"/>
              </p:cNvSpPr>
              <p:nvPr/>
            </p:nvSpPr>
            <p:spPr bwMode="auto">
              <a:xfrm>
                <a:off x="815" y="0"/>
                <a:ext cx="289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58379" name="Text Box 20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58380" name="Text Box 21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58381" name="Text Box 22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58382" name="Text Box 23"/>
            <p:cNvSpPr txBox="1">
              <a:spLocks noChangeArrowheads="1"/>
            </p:cNvSpPr>
            <p:nvPr/>
          </p:nvSpPr>
          <p:spPr bwMode="auto">
            <a:xfrm>
              <a:off x="672" y="6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58383" name="Text Box 24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58384" name="Text Box 25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128026" name="Rectangle 26"/>
          <p:cNvSpPr>
            <a:spLocks noChangeArrowheads="1"/>
          </p:cNvSpPr>
          <p:nvPr/>
        </p:nvSpPr>
        <p:spPr bwMode="auto">
          <a:xfrm>
            <a:off x="590367" y="2961072"/>
            <a:ext cx="8140700" cy="830997"/>
          </a:xfrm>
          <a:prstGeom prst="rect">
            <a:avLst/>
          </a:prstGeom>
          <a:solidFill>
            <a:srgbClr val="FFFF00"/>
          </a:solidFill>
          <a:ln w="9525">
            <a:solidFill>
              <a:srgbClr val="FFCC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事件的最早发生时间是</a:t>
            </a:r>
            <a:r>
              <a:rPr lang="zh-CN" altLang="en-US" sz="2400" b="0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以其为弧头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事件的所有</a:t>
            </a:r>
            <a:r>
              <a:rPr lang="zh-CN" altLang="en-US" sz="2400" b="0" i="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弧尾事件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的</a:t>
            </a:r>
            <a:r>
              <a:rPr lang="zh-CN" altLang="en-US" sz="2400" b="0" i="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最早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发生时间与对应</a:t>
            </a:r>
            <a:r>
              <a:rPr lang="zh-CN" altLang="en-US" sz="2400" b="0" i="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弧活动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的持续时间</a:t>
            </a:r>
            <a:r>
              <a:rPr lang="zh-CN" altLang="en-US" sz="2400" b="0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之和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的</a:t>
            </a:r>
            <a:r>
              <a:rPr lang="zh-CN" altLang="en-US" sz="2400" b="0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最大值</a:t>
            </a:r>
          </a:p>
        </p:txBody>
      </p:sp>
      <p:sp>
        <p:nvSpPr>
          <p:cNvPr id="128027" name="Rectangle 27"/>
          <p:cNvSpPr>
            <a:spLocks noChangeArrowheads="1"/>
          </p:cNvSpPr>
          <p:nvPr/>
        </p:nvSpPr>
        <p:spPr bwMode="auto">
          <a:xfrm>
            <a:off x="566516" y="4474620"/>
            <a:ext cx="8140700" cy="830997"/>
          </a:xfrm>
          <a:prstGeom prst="rect">
            <a:avLst/>
          </a:prstGeom>
          <a:solidFill>
            <a:srgbClr val="FFFF00"/>
          </a:solidFill>
          <a:ln w="9525">
            <a:solidFill>
              <a:srgbClr val="FFCC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事件的最晚发生时间是</a:t>
            </a:r>
            <a:r>
              <a:rPr lang="zh-CN" altLang="en-US" sz="2400" b="0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以其为弧尾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事件的所有</a:t>
            </a:r>
            <a:r>
              <a:rPr lang="zh-CN" altLang="en-US" sz="2400" b="0" i="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弧头事件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的</a:t>
            </a:r>
            <a:r>
              <a:rPr lang="zh-CN" altLang="en-US" sz="2400" b="0" i="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最晚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发生时间与对应</a:t>
            </a:r>
            <a:r>
              <a:rPr lang="zh-CN" altLang="en-US" sz="2400" b="0" i="0" dirty="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弧活动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的持续时间</a:t>
            </a:r>
            <a:r>
              <a:rPr lang="zh-CN" altLang="en-US" sz="2400" b="0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之差</a:t>
            </a:r>
            <a:r>
              <a:rPr lang="zh-CN" altLang="en-US" sz="2400" b="0" i="0" dirty="0"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的</a:t>
            </a:r>
            <a:r>
              <a:rPr lang="zh-CN" altLang="en-US" sz="2400" b="0" i="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最小值</a:t>
            </a: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26" grpId="0" animBg="1" autoUpdateAnimBg="0"/>
      <p:bldP spid="12802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60415" y="1171564"/>
            <a:ext cx="7869237" cy="685800"/>
          </a:xfrm>
        </p:spPr>
        <p:txBody>
          <a:bodyPr/>
          <a:lstStyle/>
          <a:p>
            <a:pPr algn="l" eaLnBrk="1" hangingPunct="1"/>
            <a:r>
              <a:rPr lang="zh-CN" altLang="en-US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例：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求下图A顶点到各顶点的最短路径。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1933575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571472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第五节　最短路径</a:t>
            </a:r>
          </a:p>
        </p:txBody>
      </p:sp>
      <p:graphicFrame>
        <p:nvGraphicFramePr>
          <p:cNvPr id="11270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357290" y="2285992"/>
          <a:ext cx="65532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77845" imgH="1473387" progId="Visio.Drawing.6">
                  <p:embed/>
                </p:oleObj>
              </mc:Choice>
              <mc:Fallback>
                <p:oleObj r:id="rId2" imgW="3677845" imgH="1473387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5527"/>
                      <a:stretch>
                        <a:fillRect/>
                      </a:stretch>
                    </p:blipFill>
                    <p:spPr bwMode="auto">
                      <a:xfrm>
                        <a:off x="1357290" y="2285992"/>
                        <a:ext cx="6553200" cy="280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70" y="1100126"/>
            <a:ext cx="86868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五、关键路径</a:t>
            </a:r>
            <a:endParaRPr lang="en-US" altLang="zh-CN" sz="3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71472" y="1928802"/>
            <a:ext cx="8763000" cy="4038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4.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求关键活动算法（</a:t>
            </a:r>
            <a:r>
              <a:rPr lang="zh-CN" altLang="en-US" sz="2800" dirty="0">
                <a:solidFill>
                  <a:srgbClr val="CC33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先计算事件，再计算活动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）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从始点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800" baseline="-250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出发，令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[0]=0，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按拓扑有序求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[j]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从终点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v</a:t>
            </a:r>
            <a:r>
              <a:rPr lang="en-US" altLang="zh-CN" sz="2800" baseline="-250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n-1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出发，令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[n-1]=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[n-1]，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按逆拓扑有</a:t>
            </a:r>
            <a:endParaRPr lang="en-US" altLang="zh-CN" sz="2800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序求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根据各顶点的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和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值，求每条弧(活动)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sz="28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的最</a:t>
            </a:r>
            <a:endParaRPr lang="en-US" altLang="zh-CN" sz="2800" dirty="0"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  <a:sym typeface="Symbol" pitchFamily="18" charset="2"/>
              </a:rPr>
              <a:t>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早开始时间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e[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sz="28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]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和最迟开始时间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l[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sz="28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]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如果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e[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sz="28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]=l[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sz="28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]，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则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a</a:t>
            </a:r>
            <a:r>
              <a:rPr lang="en-US" altLang="zh-CN" sz="2800" baseline="-25000" dirty="0" err="1"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  <a:sym typeface="Symbol" pitchFamily="18" charset="2"/>
              </a:rPr>
              <a:t>为关键活动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如果</a:t>
            </a:r>
            <a:r>
              <a:rPr lang="en-US" altLang="zh-CN" sz="2800" dirty="0" err="1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800" dirty="0" err="1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]=</a:t>
            </a:r>
            <a:r>
              <a:rPr lang="en-US" altLang="zh-CN" sz="2800" dirty="0" err="1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[</a:t>
            </a:r>
            <a:r>
              <a:rPr lang="en-US" altLang="zh-CN" sz="2800" dirty="0" err="1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]</a:t>
            </a:r>
            <a:r>
              <a:rPr lang="zh-CN" altLang="en-US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，则</a:t>
            </a:r>
            <a:r>
              <a:rPr lang="en-US" altLang="zh-CN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vi</a:t>
            </a:r>
            <a:r>
              <a:rPr lang="zh-CN" altLang="en-US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为关键路径上的事件</a:t>
            </a:r>
          </a:p>
        </p:txBody>
      </p:sp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8534400" y="6392863"/>
            <a:ext cx="609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 typeface="Arial" pitchFamily="34" charset="0"/>
              <a:buNone/>
            </a:pPr>
            <a:fld id="{42BB28D2-C9C4-4886-95E4-AC8845CC7EC8}" type="slidenum">
              <a:rPr lang="zh-CN" altLang="en-US"/>
              <a:pPr algn="r" eaLnBrk="1" hangingPunct="1">
                <a:spcBef>
                  <a:spcPct val="50000"/>
                </a:spcBef>
                <a:buFont typeface="Arial" pitchFamily="34" charset="0"/>
                <a:buNone/>
              </a:pPr>
              <a:t>70</a:t>
            </a:fld>
            <a:endParaRPr lang="en-US" altLang="zh-CN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第六节　有向无环图及其应用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9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9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9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609600" y="152400"/>
            <a:ext cx="8305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4800" b="1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/>
        </p:nvSpPr>
        <p:spPr bwMode="auto">
          <a:xfrm>
            <a:off x="323850" y="980728"/>
            <a:ext cx="8208963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求下图的关键路径。</a:t>
            </a:r>
            <a:endParaRPr lang="zh-CN" altLang="en-US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60700" y="2348582"/>
            <a:ext cx="3527425" cy="3168650"/>
            <a:chOff x="0" y="0"/>
            <a:chExt cx="1680" cy="128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60428" name="Line 6"/>
              <p:cNvSpPr>
                <a:spLocks noChangeShapeType="1"/>
              </p:cNvSpPr>
              <p:nvPr/>
            </p:nvSpPr>
            <p:spPr bwMode="auto">
              <a:xfrm flipH="1" flipV="1">
                <a:off x="1056" y="192"/>
                <a:ext cx="624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bevel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0429" name="Line 7"/>
              <p:cNvSpPr>
                <a:spLocks noChangeShapeType="1"/>
              </p:cNvSpPr>
              <p:nvPr/>
            </p:nvSpPr>
            <p:spPr bwMode="auto">
              <a:xfrm>
                <a:off x="192" y="720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bevel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0430" name="Line 8"/>
              <p:cNvSpPr>
                <a:spLocks noChangeShapeType="1"/>
              </p:cNvSpPr>
              <p:nvPr/>
            </p:nvSpPr>
            <p:spPr bwMode="auto">
              <a:xfrm flipH="1">
                <a:off x="240" y="144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bevel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0431" name="Line 9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4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bevel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0432" name="Line 10"/>
              <p:cNvSpPr>
                <a:spLocks noChangeShapeType="1"/>
              </p:cNvSpPr>
              <p:nvPr/>
            </p:nvSpPr>
            <p:spPr bwMode="auto">
              <a:xfrm flipH="1">
                <a:off x="576" y="1392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bevel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0433" name="Line 11"/>
              <p:cNvSpPr>
                <a:spLocks noChangeShapeType="1"/>
              </p:cNvSpPr>
              <p:nvPr/>
            </p:nvSpPr>
            <p:spPr bwMode="auto">
              <a:xfrm flipH="1">
                <a:off x="576" y="768"/>
                <a:ext cx="1152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bevel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0434" name="Oval 12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0435" name="Oval 13"/>
              <p:cNvSpPr>
                <a:spLocks noChangeArrowheads="1"/>
              </p:cNvSpPr>
              <p:nvPr/>
            </p:nvSpPr>
            <p:spPr bwMode="auto">
              <a:xfrm>
                <a:off x="1296" y="1265"/>
                <a:ext cx="29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0436" name="Oval 14"/>
              <p:cNvSpPr>
                <a:spLocks noChangeArrowheads="1"/>
              </p:cNvSpPr>
              <p:nvPr/>
            </p:nvSpPr>
            <p:spPr bwMode="auto">
              <a:xfrm>
                <a:off x="336" y="1265"/>
                <a:ext cx="29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0437" name="Oval 15"/>
              <p:cNvSpPr>
                <a:spLocks noChangeArrowheads="1"/>
              </p:cNvSpPr>
              <p:nvPr/>
            </p:nvSpPr>
            <p:spPr bwMode="auto">
              <a:xfrm>
                <a:off x="1632" y="528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0438" name="Oval 16"/>
              <p:cNvSpPr>
                <a:spLocks noChangeArrowheads="1"/>
              </p:cNvSpPr>
              <p:nvPr/>
            </p:nvSpPr>
            <p:spPr bwMode="auto">
              <a:xfrm>
                <a:off x="816" y="0"/>
                <a:ext cx="298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>
                  <a:buFont typeface="Arial" pitchFamily="34" charset="0"/>
                  <a:buNone/>
                </a:pPr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60422" name="Text Box 17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60423" name="Text Box 18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60424" name="Text Box 19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60425" name="Text Box 20"/>
            <p:cNvSpPr txBox="1">
              <a:spLocks noChangeArrowheads="1"/>
            </p:cNvSpPr>
            <p:nvPr/>
          </p:nvSpPr>
          <p:spPr bwMode="auto">
            <a:xfrm>
              <a:off x="672" y="6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0426" name="Text Box 21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60427" name="Text Box 22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itchFamily="34" charset="0"/>
                <a:buNone/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12160" y="2121704"/>
            <a:ext cx="2667000" cy="2039938"/>
            <a:chOff x="0" y="0"/>
            <a:chExt cx="1680" cy="12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61453" name="Line 4"/>
              <p:cNvSpPr>
                <a:spLocks noChangeShapeType="1"/>
              </p:cNvSpPr>
              <p:nvPr/>
            </p:nvSpPr>
            <p:spPr bwMode="auto">
              <a:xfrm flipH="1" flipV="1">
                <a:off x="1055" y="192"/>
                <a:ext cx="625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1454" name="Line 5"/>
              <p:cNvSpPr>
                <a:spLocks noChangeShapeType="1"/>
              </p:cNvSpPr>
              <p:nvPr/>
            </p:nvSpPr>
            <p:spPr bwMode="auto">
              <a:xfrm>
                <a:off x="192" y="721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1455" name="Line 6"/>
              <p:cNvSpPr>
                <a:spLocks noChangeShapeType="1"/>
              </p:cNvSpPr>
              <p:nvPr/>
            </p:nvSpPr>
            <p:spPr bwMode="auto">
              <a:xfrm flipH="1">
                <a:off x="240" y="145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1456" name="Line 7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6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1457" name="Line 8"/>
              <p:cNvSpPr>
                <a:spLocks noChangeShapeType="1"/>
              </p:cNvSpPr>
              <p:nvPr/>
            </p:nvSpPr>
            <p:spPr bwMode="auto">
              <a:xfrm flipH="1">
                <a:off x="575" y="1393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1458" name="Line 9"/>
              <p:cNvSpPr>
                <a:spLocks noChangeShapeType="1"/>
              </p:cNvSpPr>
              <p:nvPr/>
            </p:nvSpPr>
            <p:spPr bwMode="auto">
              <a:xfrm flipH="1">
                <a:off x="575" y="768"/>
                <a:ext cx="1151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1459" name="Oval 10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1460" name="Oval 11"/>
              <p:cNvSpPr>
                <a:spLocks noChangeArrowheads="1"/>
              </p:cNvSpPr>
              <p:nvPr/>
            </p:nvSpPr>
            <p:spPr bwMode="auto">
              <a:xfrm>
                <a:off x="129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1461" name="Oval 12"/>
              <p:cNvSpPr>
                <a:spLocks noChangeArrowheads="1"/>
              </p:cNvSpPr>
              <p:nvPr/>
            </p:nvSpPr>
            <p:spPr bwMode="auto">
              <a:xfrm>
                <a:off x="33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1462" name="Oval 13"/>
              <p:cNvSpPr>
                <a:spLocks noChangeArrowheads="1"/>
              </p:cNvSpPr>
              <p:nvPr/>
            </p:nvSpPr>
            <p:spPr bwMode="auto">
              <a:xfrm>
                <a:off x="1632" y="529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1463" name="Oval 14"/>
              <p:cNvSpPr>
                <a:spLocks noChangeArrowheads="1"/>
              </p:cNvSpPr>
              <p:nvPr/>
            </p:nvSpPr>
            <p:spPr bwMode="auto">
              <a:xfrm>
                <a:off x="815" y="0"/>
                <a:ext cx="289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61447" name="Text Box 15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61448" name="Text Box 16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61449" name="Text Box 17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61450" name="Text Box 18"/>
            <p:cNvSpPr txBox="1">
              <a:spLocks noChangeArrowheads="1"/>
            </p:cNvSpPr>
            <p:nvPr/>
          </p:nvSpPr>
          <p:spPr bwMode="auto">
            <a:xfrm>
              <a:off x="672" y="6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1451" name="Text Box 19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61452" name="Text Box 20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131165" name="Rectangle 93"/>
          <p:cNvSpPr>
            <a:spLocks noGrp="1" noChangeArrowheads="1"/>
          </p:cNvSpPr>
          <p:nvPr>
            <p:ph type="body" idx="1"/>
          </p:nvPr>
        </p:nvSpPr>
        <p:spPr>
          <a:xfrm>
            <a:off x="223874" y="2244764"/>
            <a:ext cx="5070476" cy="993748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（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1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）</a:t>
            </a:r>
            <a:r>
              <a:rPr lang="zh-CN" altLang="en-US" sz="2800" dirty="0">
                <a:latin typeface="+mn-ea"/>
                <a:sym typeface="Symbol" pitchFamily="18" charset="2"/>
              </a:rPr>
              <a:t>拓扑有序　</a:t>
            </a:r>
            <a:r>
              <a:rPr lang="en-US" altLang="zh-CN" sz="2800" dirty="0">
                <a:solidFill>
                  <a:schemeClr val="hlink"/>
                </a:solidFill>
                <a:latin typeface="+mn-ea"/>
              </a:rPr>
              <a:t>0,1,3,2,4</a:t>
            </a:r>
          </a:p>
        </p:txBody>
      </p:sp>
      <p:sp>
        <p:nvSpPr>
          <p:cNvPr id="24" name="Rectangle 93"/>
          <p:cNvSpPr txBox="1">
            <a:spLocks noChangeArrowheads="1"/>
          </p:cNvSpPr>
          <p:nvPr/>
        </p:nvSpPr>
        <p:spPr bwMode="auto">
          <a:xfrm>
            <a:off x="247687" y="2809914"/>
            <a:ext cx="9610725" cy="4435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按拓扑排序序列计算各事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件的最早开始时间。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 = 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(1) =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(0)+w(a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 = 0+5 = 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(3) =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(0)+w(a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 = 0+7 = 7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(2) = max{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(1)+w(a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),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(3)+ 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    = max{5+5,7+2} = max{10,9}=10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(4) = max{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(0)+w(a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),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(2)+w(a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)}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    = max{0+15,10+1} = 15</a:t>
            </a:r>
            <a:endParaRPr lang="en-US" altLang="zh-CN" sz="2800" b="0" i="0" kern="0" dirty="0"/>
          </a:p>
        </p:txBody>
      </p:sp>
      <p:sp>
        <p:nvSpPr>
          <p:cNvPr id="61445" name="矩形 3"/>
          <p:cNvSpPr>
            <a:spLocks noChangeArrowheads="1"/>
          </p:cNvSpPr>
          <p:nvPr/>
        </p:nvSpPr>
        <p:spPr bwMode="auto">
          <a:xfrm>
            <a:off x="600092" y="1150454"/>
            <a:ext cx="823252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起点，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ve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=0</a:t>
            </a:r>
          </a:p>
          <a:p>
            <a:pPr eaLnBrk="1" hangingPunct="1"/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ve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(j)=max{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ve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(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)+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dut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(&lt;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i,j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&gt;)}  &lt;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i,j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  <a:sym typeface="Symbol" pitchFamily="18" charset="2"/>
              </a:rPr>
              <a:t>&gt;∈E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A895D7EF-EDB2-1D04-AAA7-E099B7166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关键路径计算过程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65" grpId="0" build="p" autoUpdateAnimBg="0"/>
      <p:bldP spid="24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724128" y="116632"/>
            <a:ext cx="2667000" cy="2039938"/>
            <a:chOff x="0" y="0"/>
            <a:chExt cx="1680" cy="12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62476" name="Line 4"/>
              <p:cNvSpPr>
                <a:spLocks noChangeShapeType="1"/>
              </p:cNvSpPr>
              <p:nvPr/>
            </p:nvSpPr>
            <p:spPr bwMode="auto">
              <a:xfrm flipH="1" flipV="1">
                <a:off x="1055" y="192"/>
                <a:ext cx="625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2477" name="Line 5"/>
              <p:cNvSpPr>
                <a:spLocks noChangeShapeType="1"/>
              </p:cNvSpPr>
              <p:nvPr/>
            </p:nvSpPr>
            <p:spPr bwMode="auto">
              <a:xfrm>
                <a:off x="192" y="721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2478" name="Line 6"/>
              <p:cNvSpPr>
                <a:spLocks noChangeShapeType="1"/>
              </p:cNvSpPr>
              <p:nvPr/>
            </p:nvSpPr>
            <p:spPr bwMode="auto">
              <a:xfrm flipH="1">
                <a:off x="240" y="145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2479" name="Line 7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6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2480" name="Line 8"/>
              <p:cNvSpPr>
                <a:spLocks noChangeShapeType="1"/>
              </p:cNvSpPr>
              <p:nvPr/>
            </p:nvSpPr>
            <p:spPr bwMode="auto">
              <a:xfrm flipH="1">
                <a:off x="575" y="1393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2481" name="Line 9"/>
              <p:cNvSpPr>
                <a:spLocks noChangeShapeType="1"/>
              </p:cNvSpPr>
              <p:nvPr/>
            </p:nvSpPr>
            <p:spPr bwMode="auto">
              <a:xfrm flipH="1">
                <a:off x="575" y="768"/>
                <a:ext cx="1151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2482" name="Oval 10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2483" name="Oval 11"/>
              <p:cNvSpPr>
                <a:spLocks noChangeArrowheads="1"/>
              </p:cNvSpPr>
              <p:nvPr/>
            </p:nvSpPr>
            <p:spPr bwMode="auto">
              <a:xfrm>
                <a:off x="129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2484" name="Oval 12"/>
              <p:cNvSpPr>
                <a:spLocks noChangeArrowheads="1"/>
              </p:cNvSpPr>
              <p:nvPr/>
            </p:nvSpPr>
            <p:spPr bwMode="auto">
              <a:xfrm>
                <a:off x="33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2485" name="Oval 13"/>
              <p:cNvSpPr>
                <a:spLocks noChangeArrowheads="1"/>
              </p:cNvSpPr>
              <p:nvPr/>
            </p:nvSpPr>
            <p:spPr bwMode="auto">
              <a:xfrm>
                <a:off x="1632" y="529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2486" name="Oval 14"/>
              <p:cNvSpPr>
                <a:spLocks noChangeArrowheads="1"/>
              </p:cNvSpPr>
              <p:nvPr/>
            </p:nvSpPr>
            <p:spPr bwMode="auto">
              <a:xfrm>
                <a:off x="815" y="0"/>
                <a:ext cx="289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62470" name="Text Box 15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62471" name="Text Box 16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62472" name="Text Box 17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62473" name="Text Box 18"/>
            <p:cNvSpPr txBox="1">
              <a:spLocks noChangeArrowheads="1"/>
            </p:cNvSpPr>
            <p:nvPr/>
          </p:nvSpPr>
          <p:spPr bwMode="auto">
            <a:xfrm>
              <a:off x="672" y="6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 dirty="0">
                  <a:solidFill>
                    <a:schemeClr val="hlink"/>
                  </a:solidFill>
                </a:rPr>
                <a:t>6</a:t>
              </a:r>
              <a:r>
                <a:rPr lang="en-US" altLang="zh-CN" sz="2000" dirty="0">
                  <a:solidFill>
                    <a:schemeClr val="hlink"/>
                  </a:solidFill>
                </a:rPr>
                <a:t>=</a:t>
              </a:r>
              <a:r>
                <a:rPr lang="zh-CN" altLang="en-US" sz="2000" dirty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2474" name="Text Box 19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62475" name="Text Box 20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24" name="Rectangle 93"/>
          <p:cNvSpPr txBox="1">
            <a:spLocks noChangeArrowheads="1"/>
          </p:cNvSpPr>
          <p:nvPr/>
        </p:nvSpPr>
        <p:spPr bwMode="auto">
          <a:xfrm>
            <a:off x="243154" y="2605085"/>
            <a:ext cx="8900846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zh-CN" altLang="en-US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按拓扑逆序计算各事件的最晚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开始时间。</a:t>
            </a:r>
            <a:r>
              <a:rPr lang="en-US" altLang="zh-CN" sz="2800" b="0" i="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4,2,3,1,0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(4) =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(4)= 15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(2) =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(4)-w(a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 = 15-1=14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(3) =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(2)-w(a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 = 14-2 = 12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(1) =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(2)-w(a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 = 14-5 = 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 = min{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(1)-w(a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，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(3)- 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),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          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(4)-w(a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)}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      = min{9-5,12-7,15-15}=0</a:t>
            </a:r>
            <a:endParaRPr lang="en-US" altLang="zh-CN" sz="2800" b="0" i="0" kern="0" dirty="0"/>
          </a:p>
        </p:txBody>
      </p:sp>
      <p:sp>
        <p:nvSpPr>
          <p:cNvPr id="62468" name="矩形 24"/>
          <p:cNvSpPr>
            <a:spLocks noChangeArrowheads="1"/>
          </p:cNvSpPr>
          <p:nvPr/>
        </p:nvSpPr>
        <p:spPr bwMode="auto">
          <a:xfrm>
            <a:off x="611560" y="1408115"/>
            <a:ext cx="834389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汇点，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=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endParaRPr lang="en-US" altLang="zh-CN" sz="2800" b="1" i="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eaLnBrk="1" hangingPunct="1"/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)=min{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(j)-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dut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(&lt;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i,j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&gt;)}     &lt;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i,j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&gt;</a:t>
            </a:r>
            <a:r>
              <a:rPr lang="en-US" altLang="zh-CN" sz="2800" b="1" i="0" dirty="0">
                <a:solidFill>
                  <a:srgbClr val="FF0000"/>
                </a:solidFill>
                <a:latin typeface="宋体" pitchFamily="2" charset="-122"/>
                <a:sym typeface="Symbol" pitchFamily="18" charset="2"/>
              </a:rPr>
              <a:t>∈E</a:t>
            </a:r>
            <a:endParaRPr lang="en-US" altLang="zh-CN" sz="2800" b="1" i="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92838" y="366713"/>
            <a:ext cx="2667000" cy="2558231"/>
            <a:chOff x="0" y="0"/>
            <a:chExt cx="1680" cy="12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63530" name="Line 4"/>
              <p:cNvSpPr>
                <a:spLocks noChangeShapeType="1"/>
              </p:cNvSpPr>
              <p:nvPr/>
            </p:nvSpPr>
            <p:spPr bwMode="auto">
              <a:xfrm flipH="1" flipV="1">
                <a:off x="1055" y="192"/>
                <a:ext cx="625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63531" name="Line 5"/>
              <p:cNvSpPr>
                <a:spLocks noChangeShapeType="1"/>
              </p:cNvSpPr>
              <p:nvPr/>
            </p:nvSpPr>
            <p:spPr bwMode="auto">
              <a:xfrm>
                <a:off x="192" y="721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63532" name="Line 6"/>
              <p:cNvSpPr>
                <a:spLocks noChangeShapeType="1"/>
              </p:cNvSpPr>
              <p:nvPr/>
            </p:nvSpPr>
            <p:spPr bwMode="auto">
              <a:xfrm flipH="1">
                <a:off x="240" y="145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63533" name="Line 7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6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63534" name="Line 8"/>
              <p:cNvSpPr>
                <a:spLocks noChangeShapeType="1"/>
              </p:cNvSpPr>
              <p:nvPr/>
            </p:nvSpPr>
            <p:spPr bwMode="auto">
              <a:xfrm flipH="1">
                <a:off x="575" y="1393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63535" name="Line 9"/>
              <p:cNvSpPr>
                <a:spLocks noChangeShapeType="1"/>
              </p:cNvSpPr>
              <p:nvPr/>
            </p:nvSpPr>
            <p:spPr bwMode="auto">
              <a:xfrm flipH="1">
                <a:off x="575" y="768"/>
                <a:ext cx="1151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 i="0"/>
              </a:p>
            </p:txBody>
          </p:sp>
          <p:sp>
            <p:nvSpPr>
              <p:cNvPr id="63536" name="Oval 10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 i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3537" name="Oval 11"/>
              <p:cNvSpPr>
                <a:spLocks noChangeArrowheads="1"/>
              </p:cNvSpPr>
              <p:nvPr/>
            </p:nvSpPr>
            <p:spPr bwMode="auto">
              <a:xfrm>
                <a:off x="129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 i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3538" name="Oval 12"/>
              <p:cNvSpPr>
                <a:spLocks noChangeArrowheads="1"/>
              </p:cNvSpPr>
              <p:nvPr/>
            </p:nvSpPr>
            <p:spPr bwMode="auto">
              <a:xfrm>
                <a:off x="33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 i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3539" name="Oval 13"/>
              <p:cNvSpPr>
                <a:spLocks noChangeArrowheads="1"/>
              </p:cNvSpPr>
              <p:nvPr/>
            </p:nvSpPr>
            <p:spPr bwMode="auto">
              <a:xfrm>
                <a:off x="1632" y="529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 i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3540" name="Oval 14"/>
              <p:cNvSpPr>
                <a:spLocks noChangeArrowheads="1"/>
              </p:cNvSpPr>
              <p:nvPr/>
            </p:nvSpPr>
            <p:spPr bwMode="auto">
              <a:xfrm>
                <a:off x="815" y="0"/>
                <a:ext cx="289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 i="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63524" name="Text Box 15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hlink"/>
                  </a:solidFill>
                </a:rPr>
                <a:t>a</a:t>
              </a:r>
              <a:r>
                <a:rPr lang="en-US" altLang="zh-CN" sz="2000" i="0" baseline="-25000">
                  <a:solidFill>
                    <a:schemeClr val="hlink"/>
                  </a:solidFill>
                </a:rPr>
                <a:t>1</a:t>
              </a:r>
              <a:r>
                <a:rPr lang="en-US" altLang="zh-CN" sz="2000" i="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63525" name="Text Box 16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hlink"/>
                  </a:solidFill>
                </a:rPr>
                <a:t>a</a:t>
              </a:r>
              <a:r>
                <a:rPr lang="en-US" altLang="zh-CN" sz="2000" i="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 i="0">
                  <a:solidFill>
                    <a:schemeClr val="hlink"/>
                  </a:solidFill>
                </a:rPr>
                <a:t>=</a:t>
              </a:r>
              <a:r>
                <a:rPr lang="zh-CN" altLang="en-US" sz="2000" i="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63526" name="Text Box 17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hlink"/>
                  </a:solidFill>
                </a:rPr>
                <a:t>a</a:t>
              </a:r>
              <a:r>
                <a:rPr lang="en-US" altLang="zh-CN" sz="2000" i="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 i="0">
                  <a:solidFill>
                    <a:schemeClr val="hlink"/>
                  </a:solidFill>
                </a:rPr>
                <a:t>=</a:t>
              </a:r>
              <a:r>
                <a:rPr lang="zh-CN" altLang="en-US" sz="2000" i="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63527" name="Text Box 18"/>
            <p:cNvSpPr txBox="1">
              <a:spLocks noChangeArrowheads="1"/>
            </p:cNvSpPr>
            <p:nvPr/>
          </p:nvSpPr>
          <p:spPr bwMode="auto">
            <a:xfrm>
              <a:off x="672" y="6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hlink"/>
                  </a:solidFill>
                </a:rPr>
                <a:t>a</a:t>
              </a:r>
              <a:r>
                <a:rPr lang="en-US" altLang="zh-CN" sz="2000" i="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 i="0">
                  <a:solidFill>
                    <a:schemeClr val="hlink"/>
                  </a:solidFill>
                </a:rPr>
                <a:t>=</a:t>
              </a:r>
              <a:r>
                <a:rPr lang="zh-CN" altLang="en-US" sz="2000" i="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3528" name="Text Box 19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hlink"/>
                  </a:solidFill>
                </a:rPr>
                <a:t>a</a:t>
              </a:r>
              <a:r>
                <a:rPr lang="en-US" altLang="zh-CN" sz="2000" i="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 i="0">
                  <a:solidFill>
                    <a:schemeClr val="hlink"/>
                  </a:solidFill>
                </a:rPr>
                <a:t>=</a:t>
              </a:r>
              <a:r>
                <a:rPr lang="zh-CN" altLang="en-US" sz="2000" i="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63529" name="Text Box 20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i="0">
                  <a:solidFill>
                    <a:schemeClr val="hlink"/>
                  </a:solidFill>
                </a:rPr>
                <a:t>a</a:t>
              </a:r>
              <a:r>
                <a:rPr lang="en-US" altLang="zh-CN" sz="2000" i="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 i="0">
                  <a:solidFill>
                    <a:schemeClr val="hlink"/>
                  </a:solidFill>
                </a:rPr>
                <a:t>=</a:t>
              </a:r>
              <a:r>
                <a:rPr lang="zh-CN" altLang="en-US" sz="2000" i="0">
                  <a:solidFill>
                    <a:schemeClr val="hlink"/>
                  </a:solidFill>
                </a:rPr>
                <a:t>2</a:t>
              </a:r>
            </a:p>
          </p:txBody>
        </p:sp>
      </p:grpSp>
      <p:sp>
        <p:nvSpPr>
          <p:cNvPr id="24" name="Rectangle 93"/>
          <p:cNvSpPr txBox="1">
            <a:spLocks noChangeArrowheads="1"/>
          </p:cNvSpPr>
          <p:nvPr/>
        </p:nvSpPr>
        <p:spPr bwMode="auto">
          <a:xfrm>
            <a:off x="107950" y="3090883"/>
            <a:ext cx="8816975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zh-CN" altLang="en-US" sz="2800" b="1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）</a:t>
            </a:r>
            <a:r>
              <a:rPr lang="zh-CN" altLang="en-US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计算各活动的最早、最晚开始时间</a:t>
            </a:r>
            <a:endParaRPr lang="en-US" altLang="zh-CN" sz="2800" b="0" i="0" kern="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(0)=0 l(a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(1)-w(a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)=9-5=4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</a:t>
            </a:r>
            <a:r>
              <a:rPr lang="en-US" altLang="zh-CN" sz="2800" b="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(1)=5 l(a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(2)-w(a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)=14-5=9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(0)=0 l(a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(3)-w(a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3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)=12-7=5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e(a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(3)=7 l(a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(2)-w(a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4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)=14-2=12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e(a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(0)=0 l(a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(4)-w(a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5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)=15-15=0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    e(a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ve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(2)=10 l(a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</a:t>
            </a:r>
            <a:r>
              <a:rPr lang="en-US" altLang="zh-CN" sz="2800" b="0" i="0" kern="0" dirty="0" err="1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vl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(4)-w(a</a:t>
            </a:r>
            <a:r>
              <a:rPr lang="en-US" altLang="zh-CN" sz="2800" b="0" i="0" kern="0" baseline="-250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6</a:t>
            </a:r>
            <a:r>
              <a:rPr lang="en-US" altLang="zh-CN" sz="2800" b="0" i="0" kern="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)=15-1=14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zh-CN" sz="2800" b="1" kern="0" dirty="0">
              <a:latin typeface="黑体" panose="02010609060101010101" pitchFamily="49" charset="-122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22" name="Group 21"/>
          <p:cNvGraphicFramePr>
            <a:graphicFrameLocks noGrp="1"/>
          </p:cNvGraphicFramePr>
          <p:nvPr/>
        </p:nvGraphicFramePr>
        <p:xfrm>
          <a:off x="323850" y="260350"/>
          <a:ext cx="2303463" cy="2743200"/>
        </p:xfrm>
        <a:graphic>
          <a:graphicData uri="http://schemas.openxmlformats.org/drawingml/2006/table">
            <a:tbl>
              <a:tblPr/>
              <a:tblGrid>
                <a:gridCol w="76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顶点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ve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vl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15</a:t>
                      </a:r>
                    </a:p>
                  </a:txBody>
                  <a:tcPr marL="0" marR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3522" name="矩形 1"/>
          <p:cNvSpPr>
            <a:spLocks noChangeArrowheads="1"/>
          </p:cNvSpPr>
          <p:nvPr/>
        </p:nvSpPr>
        <p:spPr bwMode="auto">
          <a:xfrm>
            <a:off x="2882583" y="1321693"/>
            <a:ext cx="4572000" cy="1434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ts val="1800"/>
              </a:lnSpc>
              <a:spcBef>
                <a:spcPct val="10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活动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:&lt;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j,k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&gt;</a:t>
            </a:r>
          </a:p>
          <a:p>
            <a:pPr eaLnBrk="1" hangingPunct="1">
              <a:lnSpc>
                <a:spcPts val="1800"/>
              </a:lnSpc>
              <a:spcBef>
                <a:spcPct val="100000"/>
              </a:spcBef>
            </a:pP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e(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)=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ve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(j)</a:t>
            </a:r>
            <a:endParaRPr lang="zh-CN" altLang="en-US" sz="2800" b="1" i="0" dirty="0">
              <a:solidFill>
                <a:srgbClr val="FF0000"/>
              </a:solidFill>
              <a:latin typeface="黑体" pitchFamily="49" charset="-122"/>
              <a:ea typeface="黑体" pitchFamily="49" charset="-122"/>
              <a:sym typeface="Symbol" pitchFamily="18" charset="2"/>
            </a:endParaRPr>
          </a:p>
          <a:p>
            <a:pPr eaLnBrk="1" hangingPunct="1">
              <a:lnSpc>
                <a:spcPts val="1800"/>
              </a:lnSpc>
              <a:spcBef>
                <a:spcPct val="50000"/>
              </a:spcBef>
            </a:pP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l(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i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)=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vl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(k)-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dut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(&lt;</a:t>
            </a:r>
            <a:r>
              <a:rPr lang="en-US" altLang="zh-CN" sz="2800" b="1" i="0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j,k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&gt;)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286380" y="1714488"/>
            <a:ext cx="2667000" cy="2039938"/>
            <a:chOff x="0" y="0"/>
            <a:chExt cx="1680" cy="1285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2" y="0"/>
              <a:ext cx="1488" cy="1200"/>
              <a:chOff x="0" y="0"/>
              <a:chExt cx="1920" cy="1536"/>
            </a:xfrm>
          </p:grpSpPr>
          <p:sp>
            <p:nvSpPr>
              <p:cNvPr id="64565" name="Line 4"/>
              <p:cNvSpPr>
                <a:spLocks noChangeShapeType="1"/>
              </p:cNvSpPr>
              <p:nvPr/>
            </p:nvSpPr>
            <p:spPr bwMode="auto">
              <a:xfrm flipH="1" flipV="1">
                <a:off x="1055" y="192"/>
                <a:ext cx="625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4566" name="Line 5"/>
              <p:cNvSpPr>
                <a:spLocks noChangeShapeType="1"/>
              </p:cNvSpPr>
              <p:nvPr/>
            </p:nvSpPr>
            <p:spPr bwMode="auto">
              <a:xfrm>
                <a:off x="192" y="721"/>
                <a:ext cx="240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4567" name="Line 6"/>
              <p:cNvSpPr>
                <a:spLocks noChangeShapeType="1"/>
              </p:cNvSpPr>
              <p:nvPr/>
            </p:nvSpPr>
            <p:spPr bwMode="auto">
              <a:xfrm flipH="1">
                <a:off x="240" y="145"/>
                <a:ext cx="672" cy="384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4568" name="Line 7"/>
              <p:cNvSpPr>
                <a:spLocks noChangeShapeType="1"/>
              </p:cNvSpPr>
              <p:nvPr/>
            </p:nvSpPr>
            <p:spPr bwMode="auto">
              <a:xfrm flipH="1" flipV="1">
                <a:off x="1008" y="192"/>
                <a:ext cx="386" cy="105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4569" name="Line 8"/>
              <p:cNvSpPr>
                <a:spLocks noChangeShapeType="1"/>
              </p:cNvSpPr>
              <p:nvPr/>
            </p:nvSpPr>
            <p:spPr bwMode="auto">
              <a:xfrm flipH="1">
                <a:off x="575" y="1393"/>
                <a:ext cx="720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med"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4570" name="Line 9"/>
              <p:cNvSpPr>
                <a:spLocks noChangeShapeType="1"/>
              </p:cNvSpPr>
              <p:nvPr/>
            </p:nvSpPr>
            <p:spPr bwMode="auto">
              <a:xfrm flipH="1">
                <a:off x="575" y="768"/>
                <a:ext cx="1151" cy="576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 type="triangle" w="med" len="med"/>
                <a:tailEnd/>
              </a:ln>
            </p:spPr>
            <p:txBody>
              <a:bodyPr wrap="none" lIns="0" rIns="0" anchor="ctr"/>
              <a:lstStyle/>
              <a:p>
                <a:endParaRPr lang="zh-CN" altLang="en-US"/>
              </a:p>
            </p:txBody>
          </p:sp>
          <p:sp>
            <p:nvSpPr>
              <p:cNvPr id="64571" name="Oval 10"/>
              <p:cNvSpPr>
                <a:spLocks noChangeArrowheads="1"/>
              </p:cNvSpPr>
              <p:nvPr/>
            </p:nvSpPr>
            <p:spPr bwMode="auto">
              <a:xfrm>
                <a:off x="0" y="480"/>
                <a:ext cx="288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4572" name="Oval 11"/>
              <p:cNvSpPr>
                <a:spLocks noChangeArrowheads="1"/>
              </p:cNvSpPr>
              <p:nvPr/>
            </p:nvSpPr>
            <p:spPr bwMode="auto">
              <a:xfrm>
                <a:off x="129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4573" name="Oval 12"/>
              <p:cNvSpPr>
                <a:spLocks noChangeArrowheads="1"/>
              </p:cNvSpPr>
              <p:nvPr/>
            </p:nvSpPr>
            <p:spPr bwMode="auto">
              <a:xfrm>
                <a:off x="335" y="1265"/>
                <a:ext cx="289" cy="271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4574" name="Oval 13"/>
              <p:cNvSpPr>
                <a:spLocks noChangeArrowheads="1"/>
              </p:cNvSpPr>
              <p:nvPr/>
            </p:nvSpPr>
            <p:spPr bwMode="auto">
              <a:xfrm>
                <a:off x="1632" y="529"/>
                <a:ext cx="288" cy="269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4575" name="Oval 14"/>
              <p:cNvSpPr>
                <a:spLocks noChangeArrowheads="1"/>
              </p:cNvSpPr>
              <p:nvPr/>
            </p:nvSpPr>
            <p:spPr bwMode="auto">
              <a:xfrm>
                <a:off x="815" y="0"/>
                <a:ext cx="289" cy="270"/>
              </a:xfrm>
              <a:prstGeom prst="ellipse">
                <a:avLst/>
              </a:prstGeom>
              <a:gradFill rotWithShape="0">
                <a:gsLst>
                  <a:gs pos="0">
                    <a:srgbClr val="FF6600"/>
                  </a:gs>
                  <a:gs pos="100000">
                    <a:srgbClr val="762F00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wrap="none" lIns="0" rIns="0" anchor="ctr"/>
              <a:lstStyle/>
              <a:p>
                <a:pPr algn="ctr" eaLnBrk="1" hangingPunct="1"/>
                <a:r>
                  <a:rPr lang="en-US" altLang="zh-CN" sz="2000">
                    <a:solidFill>
                      <a:schemeClr val="bg1"/>
                    </a:solidFill>
                  </a:rPr>
                  <a:t>0</a:t>
                </a:r>
              </a:p>
            </p:txBody>
          </p:sp>
        </p:grpSp>
        <p:sp>
          <p:nvSpPr>
            <p:cNvPr id="64559" name="Text Box 15"/>
            <p:cNvSpPr txBox="1">
              <a:spLocks noChangeArrowheads="1"/>
            </p:cNvSpPr>
            <p:nvPr/>
          </p:nvSpPr>
          <p:spPr bwMode="auto">
            <a:xfrm>
              <a:off x="288" y="6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 dirty="0">
                  <a:solidFill>
                    <a:schemeClr val="hlink"/>
                  </a:solidFill>
                </a:rPr>
                <a:t>1</a:t>
              </a:r>
              <a:r>
                <a:rPr lang="en-US" altLang="zh-CN" sz="2000" dirty="0">
                  <a:solidFill>
                    <a:schemeClr val="hlink"/>
                  </a:solidFill>
                </a:rPr>
                <a:t>=5</a:t>
              </a:r>
            </a:p>
          </p:txBody>
        </p:sp>
        <p:sp>
          <p:nvSpPr>
            <p:cNvPr id="64560" name="Text Box 16"/>
            <p:cNvSpPr txBox="1">
              <a:spLocks noChangeArrowheads="1"/>
            </p:cNvSpPr>
            <p:nvPr/>
          </p:nvSpPr>
          <p:spPr bwMode="auto">
            <a:xfrm>
              <a:off x="0" y="660"/>
              <a:ext cx="46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2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5</a:t>
              </a:r>
            </a:p>
          </p:txBody>
        </p:sp>
        <p:sp>
          <p:nvSpPr>
            <p:cNvPr id="64561" name="Text Box 17"/>
            <p:cNvSpPr txBox="1">
              <a:spLocks noChangeArrowheads="1"/>
            </p:cNvSpPr>
            <p:nvPr/>
          </p:nvSpPr>
          <p:spPr bwMode="auto">
            <a:xfrm>
              <a:off x="1200" y="101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rIns="0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5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15</a:t>
              </a:r>
            </a:p>
          </p:txBody>
        </p:sp>
        <p:sp>
          <p:nvSpPr>
            <p:cNvPr id="64562" name="Text Box 18"/>
            <p:cNvSpPr txBox="1">
              <a:spLocks noChangeArrowheads="1"/>
            </p:cNvSpPr>
            <p:nvPr/>
          </p:nvSpPr>
          <p:spPr bwMode="auto">
            <a:xfrm>
              <a:off x="672" y="6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6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64563" name="Text Box 19"/>
            <p:cNvSpPr txBox="1">
              <a:spLocks noChangeArrowheads="1"/>
            </p:cNvSpPr>
            <p:nvPr/>
          </p:nvSpPr>
          <p:spPr bwMode="auto">
            <a:xfrm>
              <a:off x="576" y="333"/>
              <a:ext cx="5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3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7</a:t>
              </a:r>
            </a:p>
          </p:txBody>
        </p:sp>
        <p:sp>
          <p:nvSpPr>
            <p:cNvPr id="64564" name="Text Box 20"/>
            <p:cNvSpPr txBox="1">
              <a:spLocks noChangeArrowheads="1"/>
            </p:cNvSpPr>
            <p:nvPr/>
          </p:nvSpPr>
          <p:spPr bwMode="auto">
            <a:xfrm>
              <a:off x="720" y="1035"/>
              <a:ext cx="5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chemeClr val="hlink"/>
                  </a:solidFill>
                </a:rPr>
                <a:t>a</a:t>
              </a:r>
              <a:r>
                <a:rPr lang="en-US" altLang="zh-CN" sz="2000" baseline="-25000">
                  <a:solidFill>
                    <a:schemeClr val="hlink"/>
                  </a:solidFill>
                </a:rPr>
                <a:t>4</a:t>
              </a:r>
              <a:r>
                <a:rPr lang="en-US" altLang="zh-CN" sz="2000">
                  <a:solidFill>
                    <a:schemeClr val="hlink"/>
                  </a:solidFill>
                </a:rPr>
                <a:t>=</a:t>
              </a:r>
              <a:r>
                <a:rPr lang="zh-CN" altLang="en-US" sz="2000">
                  <a:solidFill>
                    <a:schemeClr val="hlink"/>
                  </a:solidFill>
                </a:rPr>
                <a:t>2</a:t>
              </a:r>
            </a:p>
          </p:txBody>
        </p:sp>
      </p:grpSp>
      <p:graphicFrame>
        <p:nvGraphicFramePr>
          <p:cNvPr id="131123" name="Group 51"/>
          <p:cNvGraphicFramePr>
            <a:graphicFrameLocks noGrp="1"/>
          </p:cNvGraphicFramePr>
          <p:nvPr/>
        </p:nvGraphicFramePr>
        <p:xfrm>
          <a:off x="1222375" y="1428760"/>
          <a:ext cx="3276600" cy="3571876"/>
        </p:xfrm>
        <a:graphic>
          <a:graphicData uri="http://schemas.openxmlformats.org/drawingml/2006/table">
            <a:tbl>
              <a:tblPr/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活动</a:t>
                      </a:r>
                    </a:p>
                  </a:txBody>
                  <a:tcPr marL="0" marR="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l-e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0" marR="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2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5710" marB="457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14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marL="0" marR="0" marT="45710" marB="457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4557" name="文本框 1"/>
          <p:cNvSpPr txBox="1">
            <a:spLocks noChangeArrowheads="1"/>
          </p:cNvSpPr>
          <p:nvPr/>
        </p:nvSpPr>
        <p:spPr bwMode="auto">
          <a:xfrm>
            <a:off x="928662" y="5286388"/>
            <a:ext cx="777716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关键路径</a:t>
            </a:r>
            <a:r>
              <a:rPr lang="en-US" altLang="zh-CN" sz="2800" b="0" i="0" dirty="0">
                <a:latin typeface="+mn-ea"/>
                <a:ea typeface="+mn-ea"/>
              </a:rPr>
              <a:t>(l-e=0</a:t>
            </a:r>
            <a:r>
              <a:rPr lang="zh-CN" altLang="en-US" sz="2800" b="0" i="0" dirty="0">
                <a:latin typeface="+mn-ea"/>
                <a:ea typeface="+mn-ea"/>
              </a:rPr>
              <a:t>的点连成的路径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：</a:t>
            </a:r>
            <a:r>
              <a:rPr lang="en-US" altLang="zh-CN" sz="2800" b="0" i="0" dirty="0">
                <a:latin typeface="+mn-ea"/>
                <a:ea typeface="+mn-ea"/>
              </a:rPr>
              <a:t>0-&gt;4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关键路径长度：</a:t>
            </a:r>
            <a:r>
              <a:rPr lang="en-US" altLang="zh-CN" sz="2800" b="0" i="0" dirty="0">
                <a:latin typeface="+mn-ea"/>
                <a:ea typeface="+mn-ea"/>
              </a:rPr>
              <a:t>15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3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关键路径计算过程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8" name="Group 2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2372435"/>
              </p:ext>
            </p:extLst>
          </p:nvPr>
        </p:nvGraphicFramePr>
        <p:xfrm>
          <a:off x="684212" y="2571744"/>
          <a:ext cx="8174068" cy="1668463"/>
        </p:xfrm>
        <a:graphic>
          <a:graphicData uri="http://schemas.openxmlformats.org/drawingml/2006/table">
            <a:tbl>
              <a:tblPr/>
              <a:tblGrid>
                <a:gridCol w="129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20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9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0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05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74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605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工序代号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所需时间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先驱工序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C,E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504856" y="1285860"/>
            <a:ext cx="8496300" cy="1208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下表给出了某工程各工序之间的优先关系和各工序所需的时间。</a:t>
            </a:r>
          </a:p>
        </p:txBody>
      </p:sp>
      <p:sp>
        <p:nvSpPr>
          <p:cNvPr id="65582" name="Text Box 46"/>
          <p:cNvSpPr txBox="1">
            <a:spLocks noChangeArrowheads="1"/>
          </p:cNvSpPr>
          <p:nvPr/>
        </p:nvSpPr>
        <p:spPr bwMode="auto">
          <a:xfrm>
            <a:off x="642910" y="4572008"/>
            <a:ext cx="8084264" cy="169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2800" b="1" i="0" dirty="0">
                <a:solidFill>
                  <a:srgbClr val="FF0000"/>
                </a:solidFill>
                <a:latin typeface="Arial" pitchFamily="34" charset="0"/>
              </a:rPr>
              <a:t>问:</a:t>
            </a:r>
            <a:r>
              <a:rPr lang="zh-CN" altLang="en-US" sz="2800" b="1" i="0" dirty="0">
                <a:latin typeface="Arial" pitchFamily="34" charset="0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该工程是否能够顺利进行</a:t>
            </a:r>
            <a:r>
              <a:rPr lang="en-US" altLang="zh-CN" sz="2800" b="0" i="0" dirty="0">
                <a:latin typeface="+mn-ea"/>
                <a:ea typeface="+mn-ea"/>
              </a:rPr>
              <a:t>?</a:t>
            </a:r>
          </a:p>
          <a:p>
            <a:pPr eaLnBrk="1" hangingPunct="1">
              <a:lnSpc>
                <a:spcPct val="130000"/>
              </a:lnSpc>
              <a:buFont typeface="Arial" pitchFamily="34" charset="0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  如果能，请问要花多长时间？</a:t>
            </a:r>
          </a:p>
          <a:p>
            <a:pPr eaLnBrk="1" hangingPunct="1">
              <a:lnSpc>
                <a:spcPct val="130000"/>
              </a:lnSpc>
              <a:buFont typeface="Arial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  缩短那些工序可以缩短整个工程的完工时间？</a:t>
            </a:r>
            <a:endParaRPr lang="zh-CN" altLang="en-US" b="0" i="0" dirty="0">
              <a:latin typeface="+mn-ea"/>
              <a:ea typeface="+mn-ea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504856" y="1285860"/>
            <a:ext cx="8496300" cy="630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解：该工程的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AOE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网如下：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42956" y="142852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B57FB32-D8F0-420D-96E2-B99D8D7A0EB2}"/>
              </a:ext>
            </a:extLst>
          </p:cNvPr>
          <p:cNvGrpSpPr/>
          <p:nvPr/>
        </p:nvGrpSpPr>
        <p:grpSpPr>
          <a:xfrm>
            <a:off x="1329965" y="2426653"/>
            <a:ext cx="6484069" cy="3168352"/>
            <a:chOff x="1329965" y="2426653"/>
            <a:chExt cx="6484069" cy="316835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FD226EA-BB1F-4EB3-8AC2-F395AB4EE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9965" y="2426653"/>
              <a:ext cx="6484069" cy="3168352"/>
            </a:xfrm>
            <a:prstGeom prst="rect">
              <a:avLst/>
            </a:prstGeom>
          </p:spPr>
        </p:pic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B472D8A-D942-41AF-9B42-4BC9789A7879}"/>
                </a:ext>
              </a:extLst>
            </p:cNvPr>
            <p:cNvSpPr txBox="1"/>
            <p:nvPr/>
          </p:nvSpPr>
          <p:spPr>
            <a:xfrm>
              <a:off x="3419872" y="3429000"/>
              <a:ext cx="2880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i="0" dirty="0"/>
                <a:t>3</a:t>
              </a:r>
              <a:endParaRPr lang="zh-CN" altLang="en-US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261504"/>
      </p:ext>
    </p:extLst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504856" y="1836360"/>
            <a:ext cx="8496300" cy="502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解</a:t>
            </a:r>
            <a:r>
              <a:rPr lang="zh-CN" altLang="en-US" sz="280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该网为有向无环图，可以顺利进行。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（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2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）关键路径求解过程如下：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a)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拓扑排序结果为：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V1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V2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V3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V5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V4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V6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b)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计算各顶点最早开始时间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: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(V1) = 0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(V2) =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(V1)+3 = 3;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(V3) =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(V1)+2 = 2;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(V5) =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(V2)+3 = 3+3 = 6   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b="1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4856" y="16395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907222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465702" y="708286"/>
            <a:ext cx="8496300" cy="617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(V4) = max{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(V2)+3,ve(V3)+4}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= max{ 3+3,2+4}  = 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(V6) = max{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(V5)+1,ve(V4)+2,ve(V3)+3}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   = max{6+1,6+2,2+3} = 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c)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按逆拓扑排序顺序，计算各顶点的最晚开始时间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(V6) =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ve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(V6) = 8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(V4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）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=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(V6) – 2 = 6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(V5) =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(V6) – 1= 7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b="1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4856" y="16395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2754972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1933575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grpSp>
        <p:nvGrpSpPr>
          <p:cNvPr id="2" name="组合 257"/>
          <p:cNvGrpSpPr>
            <a:grpSpLocks/>
          </p:cNvGrpSpPr>
          <p:nvPr/>
        </p:nvGrpSpPr>
        <p:grpSpPr bwMode="auto">
          <a:xfrm>
            <a:off x="5000625" y="1857375"/>
            <a:ext cx="3000375" cy="2643188"/>
            <a:chOff x="5143504" y="2094850"/>
            <a:chExt cx="3000396" cy="264289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221321" y="2301248"/>
              <a:ext cx="2251075" cy="2436495"/>
              <a:chOff x="0" y="0"/>
              <a:chExt cx="3545" cy="3837"/>
            </a:xfrm>
          </p:grpSpPr>
          <p:sp>
            <p:nvSpPr>
              <p:cNvPr id="12302" name="未知"/>
              <p:cNvSpPr>
                <a:spLocks/>
              </p:cNvSpPr>
              <p:nvPr/>
            </p:nvSpPr>
            <p:spPr bwMode="auto">
              <a:xfrm>
                <a:off x="0" y="0"/>
                <a:ext cx="445" cy="473"/>
              </a:xfrm>
              <a:custGeom>
                <a:avLst/>
                <a:gdLst>
                  <a:gd name="T0" fmla="*/ 3468480 w 216"/>
                  <a:gd name="T1" fmla="*/ 511604828 h 227"/>
                  <a:gd name="T2" fmla="*/ 19279409 w 216"/>
                  <a:gd name="T3" fmla="*/ 397531516 h 227"/>
                  <a:gd name="T4" fmla="*/ 51371873 w 216"/>
                  <a:gd name="T5" fmla="*/ 297035367 h 227"/>
                  <a:gd name="T6" fmla="*/ 93100459 w 216"/>
                  <a:gd name="T7" fmla="*/ 208840277 h 227"/>
                  <a:gd name="T8" fmla="*/ 151879687 w 216"/>
                  <a:gd name="T9" fmla="*/ 128913718 h 227"/>
                  <a:gd name="T10" fmla="*/ 218040878 w 216"/>
                  <a:gd name="T11" fmla="*/ 68412836 h 227"/>
                  <a:gd name="T12" fmla="*/ 293737899 w 216"/>
                  <a:gd name="T13" fmla="*/ 30809741 h 227"/>
                  <a:gd name="T14" fmla="*/ 379467856 w 216"/>
                  <a:gd name="T15" fmla="*/ 9223598 h 227"/>
                  <a:gd name="T16" fmla="*/ 464985030 w 216"/>
                  <a:gd name="T17" fmla="*/ 9223598 h 227"/>
                  <a:gd name="T18" fmla="*/ 546365163 w 216"/>
                  <a:gd name="T19" fmla="*/ 30809741 h 227"/>
                  <a:gd name="T20" fmla="*/ 622739560 w 216"/>
                  <a:gd name="T21" fmla="*/ 68412836 h 227"/>
                  <a:gd name="T22" fmla="*/ 692368182 w 216"/>
                  <a:gd name="T23" fmla="*/ 128913718 h 227"/>
                  <a:gd name="T24" fmla="*/ 745936538 w 216"/>
                  <a:gd name="T25" fmla="*/ 208840277 h 227"/>
                  <a:gd name="T26" fmla="*/ 789344504 w 216"/>
                  <a:gd name="T27" fmla="*/ 297035367 h 227"/>
                  <a:gd name="T28" fmla="*/ 828864612 w 216"/>
                  <a:gd name="T29" fmla="*/ 397531516 h 227"/>
                  <a:gd name="T30" fmla="*/ 844450245 w 216"/>
                  <a:gd name="T31" fmla="*/ 511604828 h 227"/>
                  <a:gd name="T32" fmla="*/ 844450245 w 216"/>
                  <a:gd name="T33" fmla="*/ 567048165 h 227"/>
                  <a:gd name="T34" fmla="*/ 832344154 w 216"/>
                  <a:gd name="T35" fmla="*/ 678945984 h 227"/>
                  <a:gd name="T36" fmla="*/ 814086300 w 216"/>
                  <a:gd name="T37" fmla="*/ 783597938 h 227"/>
                  <a:gd name="T38" fmla="*/ 769858614 w 216"/>
                  <a:gd name="T39" fmla="*/ 878340009 h 227"/>
                  <a:gd name="T40" fmla="*/ 722693214 w 216"/>
                  <a:gd name="T41" fmla="*/ 966862157 h 227"/>
                  <a:gd name="T42" fmla="*/ 660207783 w 216"/>
                  <a:gd name="T43" fmla="*/ 1030282353 h 227"/>
                  <a:gd name="T44" fmla="*/ 586522487 w 216"/>
                  <a:gd name="T45" fmla="*/ 1085713236 h 227"/>
                  <a:gd name="T46" fmla="*/ 504656372 w 216"/>
                  <a:gd name="T47" fmla="*/ 1111603457 h 227"/>
                  <a:gd name="T48" fmla="*/ 422873988 w 216"/>
                  <a:gd name="T49" fmla="*/ 1126754277 h 227"/>
                  <a:gd name="T50" fmla="*/ 336070776 w 216"/>
                  <a:gd name="T51" fmla="*/ 1111603457 h 227"/>
                  <a:gd name="T52" fmla="*/ 258010951 w 216"/>
                  <a:gd name="T53" fmla="*/ 1085713236 h 227"/>
                  <a:gd name="T54" fmla="*/ 184191063 w 216"/>
                  <a:gd name="T55" fmla="*/ 1030282353 h 227"/>
                  <a:gd name="T56" fmla="*/ 125236776 w 216"/>
                  <a:gd name="T57" fmla="*/ 966862157 h 227"/>
                  <a:gd name="T58" fmla="*/ 73721376 w 216"/>
                  <a:gd name="T59" fmla="*/ 878340009 h 227"/>
                  <a:gd name="T60" fmla="*/ 30328991 w 216"/>
                  <a:gd name="T61" fmla="*/ 783597938 h 227"/>
                  <a:gd name="T62" fmla="*/ 7145711 w 216"/>
                  <a:gd name="T63" fmla="*/ 678945984 h 227"/>
                  <a:gd name="T64" fmla="*/ 0 w 216"/>
                  <a:gd name="T65" fmla="*/ 567048165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3" name="未知"/>
              <p:cNvSpPr>
                <a:spLocks/>
              </p:cNvSpPr>
              <p:nvPr/>
            </p:nvSpPr>
            <p:spPr bwMode="auto">
              <a:xfrm>
                <a:off x="0" y="0"/>
                <a:ext cx="445" cy="473"/>
              </a:xfrm>
              <a:custGeom>
                <a:avLst/>
                <a:gdLst>
                  <a:gd name="T0" fmla="*/ 3468480 w 216"/>
                  <a:gd name="T1" fmla="*/ 511604828 h 227"/>
                  <a:gd name="T2" fmla="*/ 19279409 w 216"/>
                  <a:gd name="T3" fmla="*/ 397531516 h 227"/>
                  <a:gd name="T4" fmla="*/ 51371873 w 216"/>
                  <a:gd name="T5" fmla="*/ 297035367 h 227"/>
                  <a:gd name="T6" fmla="*/ 93100459 w 216"/>
                  <a:gd name="T7" fmla="*/ 208840277 h 227"/>
                  <a:gd name="T8" fmla="*/ 151879687 w 216"/>
                  <a:gd name="T9" fmla="*/ 128913718 h 227"/>
                  <a:gd name="T10" fmla="*/ 218040878 w 216"/>
                  <a:gd name="T11" fmla="*/ 68412836 h 227"/>
                  <a:gd name="T12" fmla="*/ 293737899 w 216"/>
                  <a:gd name="T13" fmla="*/ 30809741 h 227"/>
                  <a:gd name="T14" fmla="*/ 379467856 w 216"/>
                  <a:gd name="T15" fmla="*/ 9223598 h 227"/>
                  <a:gd name="T16" fmla="*/ 464985030 w 216"/>
                  <a:gd name="T17" fmla="*/ 9223598 h 227"/>
                  <a:gd name="T18" fmla="*/ 546365163 w 216"/>
                  <a:gd name="T19" fmla="*/ 30809741 h 227"/>
                  <a:gd name="T20" fmla="*/ 622739560 w 216"/>
                  <a:gd name="T21" fmla="*/ 68412836 h 227"/>
                  <a:gd name="T22" fmla="*/ 692368182 w 216"/>
                  <a:gd name="T23" fmla="*/ 128913718 h 227"/>
                  <a:gd name="T24" fmla="*/ 745936538 w 216"/>
                  <a:gd name="T25" fmla="*/ 208840277 h 227"/>
                  <a:gd name="T26" fmla="*/ 789344504 w 216"/>
                  <a:gd name="T27" fmla="*/ 297035367 h 227"/>
                  <a:gd name="T28" fmla="*/ 828864612 w 216"/>
                  <a:gd name="T29" fmla="*/ 397531516 h 227"/>
                  <a:gd name="T30" fmla="*/ 844450245 w 216"/>
                  <a:gd name="T31" fmla="*/ 511604828 h 227"/>
                  <a:gd name="T32" fmla="*/ 844450245 w 216"/>
                  <a:gd name="T33" fmla="*/ 567048165 h 227"/>
                  <a:gd name="T34" fmla="*/ 832344154 w 216"/>
                  <a:gd name="T35" fmla="*/ 678945984 h 227"/>
                  <a:gd name="T36" fmla="*/ 814086300 w 216"/>
                  <a:gd name="T37" fmla="*/ 783597938 h 227"/>
                  <a:gd name="T38" fmla="*/ 769858614 w 216"/>
                  <a:gd name="T39" fmla="*/ 878340009 h 227"/>
                  <a:gd name="T40" fmla="*/ 722693214 w 216"/>
                  <a:gd name="T41" fmla="*/ 966862157 h 227"/>
                  <a:gd name="T42" fmla="*/ 660207783 w 216"/>
                  <a:gd name="T43" fmla="*/ 1030282353 h 227"/>
                  <a:gd name="T44" fmla="*/ 586522487 w 216"/>
                  <a:gd name="T45" fmla="*/ 1085713236 h 227"/>
                  <a:gd name="T46" fmla="*/ 504656372 w 216"/>
                  <a:gd name="T47" fmla="*/ 1111603457 h 227"/>
                  <a:gd name="T48" fmla="*/ 422873988 w 216"/>
                  <a:gd name="T49" fmla="*/ 1126754277 h 227"/>
                  <a:gd name="T50" fmla="*/ 336070776 w 216"/>
                  <a:gd name="T51" fmla="*/ 1111603457 h 227"/>
                  <a:gd name="T52" fmla="*/ 258010951 w 216"/>
                  <a:gd name="T53" fmla="*/ 1085713236 h 227"/>
                  <a:gd name="T54" fmla="*/ 184191063 w 216"/>
                  <a:gd name="T55" fmla="*/ 1030282353 h 227"/>
                  <a:gd name="T56" fmla="*/ 125236776 w 216"/>
                  <a:gd name="T57" fmla="*/ 966862157 h 227"/>
                  <a:gd name="T58" fmla="*/ 73721376 w 216"/>
                  <a:gd name="T59" fmla="*/ 878340009 h 227"/>
                  <a:gd name="T60" fmla="*/ 30328991 w 216"/>
                  <a:gd name="T61" fmla="*/ 783597938 h 227"/>
                  <a:gd name="T62" fmla="*/ 7145711 w 216"/>
                  <a:gd name="T63" fmla="*/ 678945984 h 227"/>
                  <a:gd name="T64" fmla="*/ 0 w 216"/>
                  <a:gd name="T65" fmla="*/ 567048165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Rectangle 6"/>
              <p:cNvSpPr>
                <a:spLocks noChangeArrowheads="1"/>
              </p:cNvSpPr>
              <p:nvPr/>
            </p:nvSpPr>
            <p:spPr bwMode="auto">
              <a:xfrm>
                <a:off x="160" y="9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E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2305" name="未知"/>
              <p:cNvSpPr>
                <a:spLocks/>
              </p:cNvSpPr>
              <p:nvPr/>
            </p:nvSpPr>
            <p:spPr bwMode="auto">
              <a:xfrm>
                <a:off x="0" y="2250"/>
                <a:ext cx="445" cy="470"/>
              </a:xfrm>
              <a:custGeom>
                <a:avLst/>
                <a:gdLst>
                  <a:gd name="T0" fmla="*/ 3468480 w 216"/>
                  <a:gd name="T1" fmla="*/ 446341159 h 227"/>
                  <a:gd name="T2" fmla="*/ 19279409 w 216"/>
                  <a:gd name="T3" fmla="*/ 348105442 h 227"/>
                  <a:gd name="T4" fmla="*/ 51371873 w 216"/>
                  <a:gd name="T5" fmla="*/ 260095379 h 227"/>
                  <a:gd name="T6" fmla="*/ 93100459 w 216"/>
                  <a:gd name="T7" fmla="*/ 182291127 h 227"/>
                  <a:gd name="T8" fmla="*/ 151879687 w 216"/>
                  <a:gd name="T9" fmla="*/ 113371133 h 227"/>
                  <a:gd name="T10" fmla="*/ 218040878 w 216"/>
                  <a:gd name="T11" fmla="*/ 60672045 h 227"/>
                  <a:gd name="T12" fmla="*/ 293737899 w 216"/>
                  <a:gd name="T13" fmla="*/ 25570180 h 227"/>
                  <a:gd name="T14" fmla="*/ 379467856 w 216"/>
                  <a:gd name="T15" fmla="*/ 8222180 h 227"/>
                  <a:gd name="T16" fmla="*/ 464985030 w 216"/>
                  <a:gd name="T17" fmla="*/ 8222180 h 227"/>
                  <a:gd name="T18" fmla="*/ 546365163 w 216"/>
                  <a:gd name="T19" fmla="*/ 25570180 h 227"/>
                  <a:gd name="T20" fmla="*/ 622739560 w 216"/>
                  <a:gd name="T21" fmla="*/ 60672045 h 227"/>
                  <a:gd name="T22" fmla="*/ 692368182 w 216"/>
                  <a:gd name="T23" fmla="*/ 113371133 h 227"/>
                  <a:gd name="T24" fmla="*/ 745936538 w 216"/>
                  <a:gd name="T25" fmla="*/ 182291127 h 227"/>
                  <a:gd name="T26" fmla="*/ 789344504 w 216"/>
                  <a:gd name="T27" fmla="*/ 260095379 h 227"/>
                  <a:gd name="T28" fmla="*/ 828864612 w 216"/>
                  <a:gd name="T29" fmla="*/ 348105442 h 227"/>
                  <a:gd name="T30" fmla="*/ 844450245 w 216"/>
                  <a:gd name="T31" fmla="*/ 446341159 h 227"/>
                  <a:gd name="T32" fmla="*/ 844450245 w 216"/>
                  <a:gd name="T33" fmla="*/ 494825899 h 227"/>
                  <a:gd name="T34" fmla="*/ 832344154 w 216"/>
                  <a:gd name="T35" fmla="*/ 595219365 h 227"/>
                  <a:gd name="T36" fmla="*/ 814086300 w 216"/>
                  <a:gd name="T37" fmla="*/ 685652195 h 227"/>
                  <a:gd name="T38" fmla="*/ 769858614 w 216"/>
                  <a:gd name="T39" fmla="*/ 767322354 h 227"/>
                  <a:gd name="T40" fmla="*/ 722693214 w 216"/>
                  <a:gd name="T41" fmla="*/ 846470598 h 227"/>
                  <a:gd name="T42" fmla="*/ 660207783 w 216"/>
                  <a:gd name="T43" fmla="*/ 903181730 h 227"/>
                  <a:gd name="T44" fmla="*/ 586522487 w 216"/>
                  <a:gd name="T45" fmla="*/ 949607487 h 227"/>
                  <a:gd name="T46" fmla="*/ 504656372 w 216"/>
                  <a:gd name="T47" fmla="*/ 977084839 h 227"/>
                  <a:gd name="T48" fmla="*/ 422873988 w 216"/>
                  <a:gd name="T49" fmla="*/ 985307325 h 227"/>
                  <a:gd name="T50" fmla="*/ 336070776 w 216"/>
                  <a:gd name="T51" fmla="*/ 977084839 h 227"/>
                  <a:gd name="T52" fmla="*/ 258010951 w 216"/>
                  <a:gd name="T53" fmla="*/ 949607487 h 227"/>
                  <a:gd name="T54" fmla="*/ 184191063 w 216"/>
                  <a:gd name="T55" fmla="*/ 903181730 h 227"/>
                  <a:gd name="T56" fmla="*/ 125236776 w 216"/>
                  <a:gd name="T57" fmla="*/ 846470598 h 227"/>
                  <a:gd name="T58" fmla="*/ 73721376 w 216"/>
                  <a:gd name="T59" fmla="*/ 767322354 h 227"/>
                  <a:gd name="T60" fmla="*/ 30328991 w 216"/>
                  <a:gd name="T61" fmla="*/ 685652195 h 227"/>
                  <a:gd name="T62" fmla="*/ 7145711 w 216"/>
                  <a:gd name="T63" fmla="*/ 595219365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6" name="未知"/>
              <p:cNvSpPr>
                <a:spLocks/>
              </p:cNvSpPr>
              <p:nvPr/>
            </p:nvSpPr>
            <p:spPr bwMode="auto">
              <a:xfrm>
                <a:off x="0" y="2250"/>
                <a:ext cx="445" cy="470"/>
              </a:xfrm>
              <a:custGeom>
                <a:avLst/>
                <a:gdLst>
                  <a:gd name="T0" fmla="*/ 3468480 w 216"/>
                  <a:gd name="T1" fmla="*/ 446341159 h 227"/>
                  <a:gd name="T2" fmla="*/ 19279409 w 216"/>
                  <a:gd name="T3" fmla="*/ 348105442 h 227"/>
                  <a:gd name="T4" fmla="*/ 51371873 w 216"/>
                  <a:gd name="T5" fmla="*/ 260095379 h 227"/>
                  <a:gd name="T6" fmla="*/ 93100459 w 216"/>
                  <a:gd name="T7" fmla="*/ 182291127 h 227"/>
                  <a:gd name="T8" fmla="*/ 151879687 w 216"/>
                  <a:gd name="T9" fmla="*/ 113371133 h 227"/>
                  <a:gd name="T10" fmla="*/ 218040878 w 216"/>
                  <a:gd name="T11" fmla="*/ 60672045 h 227"/>
                  <a:gd name="T12" fmla="*/ 293737899 w 216"/>
                  <a:gd name="T13" fmla="*/ 25570180 h 227"/>
                  <a:gd name="T14" fmla="*/ 379467856 w 216"/>
                  <a:gd name="T15" fmla="*/ 8222180 h 227"/>
                  <a:gd name="T16" fmla="*/ 464985030 w 216"/>
                  <a:gd name="T17" fmla="*/ 8222180 h 227"/>
                  <a:gd name="T18" fmla="*/ 546365163 w 216"/>
                  <a:gd name="T19" fmla="*/ 25570180 h 227"/>
                  <a:gd name="T20" fmla="*/ 622739560 w 216"/>
                  <a:gd name="T21" fmla="*/ 60672045 h 227"/>
                  <a:gd name="T22" fmla="*/ 692368182 w 216"/>
                  <a:gd name="T23" fmla="*/ 113371133 h 227"/>
                  <a:gd name="T24" fmla="*/ 745936538 w 216"/>
                  <a:gd name="T25" fmla="*/ 182291127 h 227"/>
                  <a:gd name="T26" fmla="*/ 789344504 w 216"/>
                  <a:gd name="T27" fmla="*/ 260095379 h 227"/>
                  <a:gd name="T28" fmla="*/ 828864612 w 216"/>
                  <a:gd name="T29" fmla="*/ 348105442 h 227"/>
                  <a:gd name="T30" fmla="*/ 844450245 w 216"/>
                  <a:gd name="T31" fmla="*/ 446341159 h 227"/>
                  <a:gd name="T32" fmla="*/ 844450245 w 216"/>
                  <a:gd name="T33" fmla="*/ 494825899 h 227"/>
                  <a:gd name="T34" fmla="*/ 832344154 w 216"/>
                  <a:gd name="T35" fmla="*/ 595219365 h 227"/>
                  <a:gd name="T36" fmla="*/ 814086300 w 216"/>
                  <a:gd name="T37" fmla="*/ 685652195 h 227"/>
                  <a:gd name="T38" fmla="*/ 769858614 w 216"/>
                  <a:gd name="T39" fmla="*/ 767322354 h 227"/>
                  <a:gd name="T40" fmla="*/ 722693214 w 216"/>
                  <a:gd name="T41" fmla="*/ 846470598 h 227"/>
                  <a:gd name="T42" fmla="*/ 660207783 w 216"/>
                  <a:gd name="T43" fmla="*/ 903181730 h 227"/>
                  <a:gd name="T44" fmla="*/ 586522487 w 216"/>
                  <a:gd name="T45" fmla="*/ 949607487 h 227"/>
                  <a:gd name="T46" fmla="*/ 504656372 w 216"/>
                  <a:gd name="T47" fmla="*/ 977084839 h 227"/>
                  <a:gd name="T48" fmla="*/ 422873988 w 216"/>
                  <a:gd name="T49" fmla="*/ 985307325 h 227"/>
                  <a:gd name="T50" fmla="*/ 336070776 w 216"/>
                  <a:gd name="T51" fmla="*/ 977084839 h 227"/>
                  <a:gd name="T52" fmla="*/ 258010951 w 216"/>
                  <a:gd name="T53" fmla="*/ 949607487 h 227"/>
                  <a:gd name="T54" fmla="*/ 184191063 w 216"/>
                  <a:gd name="T55" fmla="*/ 903181730 h 227"/>
                  <a:gd name="T56" fmla="*/ 125236776 w 216"/>
                  <a:gd name="T57" fmla="*/ 846470598 h 227"/>
                  <a:gd name="T58" fmla="*/ 73721376 w 216"/>
                  <a:gd name="T59" fmla="*/ 767322354 h 227"/>
                  <a:gd name="T60" fmla="*/ 30328991 w 216"/>
                  <a:gd name="T61" fmla="*/ 685652195 h 227"/>
                  <a:gd name="T62" fmla="*/ 7145711 w 216"/>
                  <a:gd name="T63" fmla="*/ 595219365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2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1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1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6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2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Rectangle 9"/>
              <p:cNvSpPr>
                <a:spLocks noChangeArrowheads="1"/>
              </p:cNvSpPr>
              <p:nvPr/>
            </p:nvSpPr>
            <p:spPr bwMode="auto">
              <a:xfrm>
                <a:off x="160" y="2345"/>
                <a:ext cx="100" cy="2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F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2308" name="未知"/>
              <p:cNvSpPr>
                <a:spLocks/>
              </p:cNvSpPr>
              <p:nvPr/>
            </p:nvSpPr>
            <p:spPr bwMode="auto">
              <a:xfrm>
                <a:off x="888" y="1115"/>
                <a:ext cx="442" cy="468"/>
              </a:xfrm>
              <a:custGeom>
                <a:avLst/>
                <a:gdLst>
                  <a:gd name="T0" fmla="*/ 3132436 w 216"/>
                  <a:gd name="T1" fmla="*/ 408138169 h 227"/>
                  <a:gd name="T2" fmla="*/ 16248397 w 216"/>
                  <a:gd name="T3" fmla="*/ 317408370 h 227"/>
                  <a:gd name="T4" fmla="*/ 44718601 w 216"/>
                  <a:gd name="T5" fmla="*/ 235435395 h 227"/>
                  <a:gd name="T6" fmla="*/ 81008170 w 216"/>
                  <a:gd name="T7" fmla="*/ 167182619 h 227"/>
                  <a:gd name="T8" fmla="*/ 133056879 w 216"/>
                  <a:gd name="T9" fmla="*/ 103669921 h 227"/>
                  <a:gd name="T10" fmla="*/ 190341245 w 216"/>
                  <a:gd name="T11" fmla="*/ 52083813 h 227"/>
                  <a:gd name="T12" fmla="*/ 253391593 w 216"/>
                  <a:gd name="T13" fmla="*/ 19479080 h 227"/>
                  <a:gd name="T14" fmla="*/ 328077895 w 216"/>
                  <a:gd name="T15" fmla="*/ 3515338 h 227"/>
                  <a:gd name="T16" fmla="*/ 404053641 w 216"/>
                  <a:gd name="T17" fmla="*/ 3515338 h 227"/>
                  <a:gd name="T18" fmla="*/ 473614015 w 216"/>
                  <a:gd name="T19" fmla="*/ 19479080 h 227"/>
                  <a:gd name="T20" fmla="*/ 538647947 w 216"/>
                  <a:gd name="T21" fmla="*/ 52083813 h 227"/>
                  <a:gd name="T22" fmla="*/ 599974025 w 216"/>
                  <a:gd name="T23" fmla="*/ 103669921 h 227"/>
                  <a:gd name="T24" fmla="*/ 651021663 w 216"/>
                  <a:gd name="T25" fmla="*/ 167182619 h 227"/>
                  <a:gd name="T26" fmla="*/ 684280176 w 216"/>
                  <a:gd name="T27" fmla="*/ 235435395 h 227"/>
                  <a:gd name="T28" fmla="*/ 719059846 w 216"/>
                  <a:gd name="T29" fmla="*/ 317408370 h 227"/>
                  <a:gd name="T30" fmla="*/ 732218540 w 216"/>
                  <a:gd name="T31" fmla="*/ 408138169 h 227"/>
                  <a:gd name="T32" fmla="*/ 732218540 w 216"/>
                  <a:gd name="T33" fmla="*/ 448346008 h 227"/>
                  <a:gd name="T34" fmla="*/ 722192024 w 216"/>
                  <a:gd name="T35" fmla="*/ 538790463 h 227"/>
                  <a:gd name="T36" fmla="*/ 706123720 w 216"/>
                  <a:gd name="T37" fmla="*/ 627092553 h 227"/>
                  <a:gd name="T38" fmla="*/ 668021454 w 216"/>
                  <a:gd name="T39" fmla="*/ 702860988 h 227"/>
                  <a:gd name="T40" fmla="*/ 628521798 w 216"/>
                  <a:gd name="T41" fmla="*/ 770288208 h 227"/>
                  <a:gd name="T42" fmla="*/ 573427077 w 216"/>
                  <a:gd name="T43" fmla="*/ 825484356 h 227"/>
                  <a:gd name="T44" fmla="*/ 508488705 w 216"/>
                  <a:gd name="T45" fmla="*/ 869825460 h 227"/>
                  <a:gd name="T46" fmla="*/ 437297754 w 216"/>
                  <a:gd name="T47" fmla="*/ 889000525 h 227"/>
                  <a:gd name="T48" fmla="*/ 366134183 w 216"/>
                  <a:gd name="T49" fmla="*/ 901268842 h 227"/>
                  <a:gd name="T50" fmla="*/ 291664425 w 216"/>
                  <a:gd name="T51" fmla="*/ 889000525 h 227"/>
                  <a:gd name="T52" fmla="*/ 223644091 w 216"/>
                  <a:gd name="T53" fmla="*/ 869825460 h 227"/>
                  <a:gd name="T54" fmla="*/ 158792020 w 216"/>
                  <a:gd name="T55" fmla="*/ 825484356 h 227"/>
                  <a:gd name="T56" fmla="*/ 107753531 w 216"/>
                  <a:gd name="T57" fmla="*/ 770288208 h 227"/>
                  <a:gd name="T58" fmla="*/ 65023271 w 216"/>
                  <a:gd name="T59" fmla="*/ 702860988 h 227"/>
                  <a:gd name="T60" fmla="*/ 26840323 w 216"/>
                  <a:gd name="T61" fmla="*/ 627092553 h 227"/>
                  <a:gd name="T62" fmla="*/ 6409892 w 216"/>
                  <a:gd name="T63" fmla="*/ 538790463 h 227"/>
                  <a:gd name="T64" fmla="*/ 0 w 216"/>
                  <a:gd name="T65" fmla="*/ 44834600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3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9" name="未知"/>
              <p:cNvSpPr>
                <a:spLocks/>
              </p:cNvSpPr>
              <p:nvPr/>
            </p:nvSpPr>
            <p:spPr bwMode="auto">
              <a:xfrm>
                <a:off x="888" y="1115"/>
                <a:ext cx="442" cy="468"/>
              </a:xfrm>
              <a:custGeom>
                <a:avLst/>
                <a:gdLst>
                  <a:gd name="T0" fmla="*/ 3132436 w 216"/>
                  <a:gd name="T1" fmla="*/ 408138169 h 227"/>
                  <a:gd name="T2" fmla="*/ 16248397 w 216"/>
                  <a:gd name="T3" fmla="*/ 317408370 h 227"/>
                  <a:gd name="T4" fmla="*/ 44718601 w 216"/>
                  <a:gd name="T5" fmla="*/ 235435395 h 227"/>
                  <a:gd name="T6" fmla="*/ 81008170 w 216"/>
                  <a:gd name="T7" fmla="*/ 167182619 h 227"/>
                  <a:gd name="T8" fmla="*/ 133056879 w 216"/>
                  <a:gd name="T9" fmla="*/ 103669921 h 227"/>
                  <a:gd name="T10" fmla="*/ 190341245 w 216"/>
                  <a:gd name="T11" fmla="*/ 52083813 h 227"/>
                  <a:gd name="T12" fmla="*/ 253391593 w 216"/>
                  <a:gd name="T13" fmla="*/ 19479080 h 227"/>
                  <a:gd name="T14" fmla="*/ 328077895 w 216"/>
                  <a:gd name="T15" fmla="*/ 3515338 h 227"/>
                  <a:gd name="T16" fmla="*/ 404053641 w 216"/>
                  <a:gd name="T17" fmla="*/ 3515338 h 227"/>
                  <a:gd name="T18" fmla="*/ 473614015 w 216"/>
                  <a:gd name="T19" fmla="*/ 19479080 h 227"/>
                  <a:gd name="T20" fmla="*/ 538647947 w 216"/>
                  <a:gd name="T21" fmla="*/ 52083813 h 227"/>
                  <a:gd name="T22" fmla="*/ 599974025 w 216"/>
                  <a:gd name="T23" fmla="*/ 103669921 h 227"/>
                  <a:gd name="T24" fmla="*/ 651021663 w 216"/>
                  <a:gd name="T25" fmla="*/ 167182619 h 227"/>
                  <a:gd name="T26" fmla="*/ 684280176 w 216"/>
                  <a:gd name="T27" fmla="*/ 235435395 h 227"/>
                  <a:gd name="T28" fmla="*/ 719059846 w 216"/>
                  <a:gd name="T29" fmla="*/ 317408370 h 227"/>
                  <a:gd name="T30" fmla="*/ 732218540 w 216"/>
                  <a:gd name="T31" fmla="*/ 408138169 h 227"/>
                  <a:gd name="T32" fmla="*/ 732218540 w 216"/>
                  <a:gd name="T33" fmla="*/ 448346008 h 227"/>
                  <a:gd name="T34" fmla="*/ 722192024 w 216"/>
                  <a:gd name="T35" fmla="*/ 538790463 h 227"/>
                  <a:gd name="T36" fmla="*/ 706123720 w 216"/>
                  <a:gd name="T37" fmla="*/ 627092553 h 227"/>
                  <a:gd name="T38" fmla="*/ 668021454 w 216"/>
                  <a:gd name="T39" fmla="*/ 702860988 h 227"/>
                  <a:gd name="T40" fmla="*/ 628521798 w 216"/>
                  <a:gd name="T41" fmla="*/ 770288208 h 227"/>
                  <a:gd name="T42" fmla="*/ 573427077 w 216"/>
                  <a:gd name="T43" fmla="*/ 825484356 h 227"/>
                  <a:gd name="T44" fmla="*/ 508488705 w 216"/>
                  <a:gd name="T45" fmla="*/ 869825460 h 227"/>
                  <a:gd name="T46" fmla="*/ 437297754 w 216"/>
                  <a:gd name="T47" fmla="*/ 889000525 h 227"/>
                  <a:gd name="T48" fmla="*/ 366134183 w 216"/>
                  <a:gd name="T49" fmla="*/ 901268842 h 227"/>
                  <a:gd name="T50" fmla="*/ 291664425 w 216"/>
                  <a:gd name="T51" fmla="*/ 889000525 h 227"/>
                  <a:gd name="T52" fmla="*/ 223644091 w 216"/>
                  <a:gd name="T53" fmla="*/ 869825460 h 227"/>
                  <a:gd name="T54" fmla="*/ 158792020 w 216"/>
                  <a:gd name="T55" fmla="*/ 825484356 h 227"/>
                  <a:gd name="T56" fmla="*/ 107753531 w 216"/>
                  <a:gd name="T57" fmla="*/ 770288208 h 227"/>
                  <a:gd name="T58" fmla="*/ 65023271 w 216"/>
                  <a:gd name="T59" fmla="*/ 702860988 h 227"/>
                  <a:gd name="T60" fmla="*/ 26840323 w 216"/>
                  <a:gd name="T61" fmla="*/ 627092553 h 227"/>
                  <a:gd name="T62" fmla="*/ 6409892 w 216"/>
                  <a:gd name="T63" fmla="*/ 538790463 h 227"/>
                  <a:gd name="T64" fmla="*/ 0 w 216"/>
                  <a:gd name="T65" fmla="*/ 44834600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2" y="90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29" y="3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3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6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0" name="Rectangle 12"/>
              <p:cNvSpPr>
                <a:spLocks noChangeArrowheads="1"/>
              </p:cNvSpPr>
              <p:nvPr/>
            </p:nvSpPr>
            <p:spPr bwMode="auto">
              <a:xfrm>
                <a:off x="1048" y="1210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D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2311" name="未知"/>
              <p:cNvSpPr>
                <a:spLocks/>
              </p:cNvSpPr>
              <p:nvPr/>
            </p:nvSpPr>
            <p:spPr bwMode="auto">
              <a:xfrm>
                <a:off x="2218" y="0"/>
                <a:ext cx="442" cy="473"/>
              </a:xfrm>
              <a:custGeom>
                <a:avLst/>
                <a:gdLst>
                  <a:gd name="T0" fmla="*/ 3132436 w 216"/>
                  <a:gd name="T1" fmla="*/ 511604828 h 227"/>
                  <a:gd name="T2" fmla="*/ 16248397 w 216"/>
                  <a:gd name="T3" fmla="*/ 397531516 h 227"/>
                  <a:gd name="T4" fmla="*/ 44718601 w 216"/>
                  <a:gd name="T5" fmla="*/ 297035367 h 227"/>
                  <a:gd name="T6" fmla="*/ 81008170 w 216"/>
                  <a:gd name="T7" fmla="*/ 208840277 h 227"/>
                  <a:gd name="T8" fmla="*/ 133056879 w 216"/>
                  <a:gd name="T9" fmla="*/ 128913718 h 227"/>
                  <a:gd name="T10" fmla="*/ 193570726 w 216"/>
                  <a:gd name="T11" fmla="*/ 68412836 h 227"/>
                  <a:gd name="T12" fmla="*/ 253391593 w 216"/>
                  <a:gd name="T13" fmla="*/ 30809741 h 227"/>
                  <a:gd name="T14" fmla="*/ 328077895 w 216"/>
                  <a:gd name="T15" fmla="*/ 9223598 h 227"/>
                  <a:gd name="T16" fmla="*/ 404053641 w 216"/>
                  <a:gd name="T17" fmla="*/ 9223598 h 227"/>
                  <a:gd name="T18" fmla="*/ 473614015 w 216"/>
                  <a:gd name="T19" fmla="*/ 30809741 h 227"/>
                  <a:gd name="T20" fmla="*/ 538647947 w 216"/>
                  <a:gd name="T21" fmla="*/ 68412836 h 227"/>
                  <a:gd name="T22" fmla="*/ 599974025 w 216"/>
                  <a:gd name="T23" fmla="*/ 128913718 h 227"/>
                  <a:gd name="T24" fmla="*/ 651021663 w 216"/>
                  <a:gd name="T25" fmla="*/ 208840277 h 227"/>
                  <a:gd name="T26" fmla="*/ 684280176 w 216"/>
                  <a:gd name="T27" fmla="*/ 297035367 h 227"/>
                  <a:gd name="T28" fmla="*/ 719059846 w 216"/>
                  <a:gd name="T29" fmla="*/ 397531516 h 227"/>
                  <a:gd name="T30" fmla="*/ 732218540 w 216"/>
                  <a:gd name="T31" fmla="*/ 511604828 h 227"/>
                  <a:gd name="T32" fmla="*/ 732218540 w 216"/>
                  <a:gd name="T33" fmla="*/ 567048165 h 227"/>
                  <a:gd name="T34" fmla="*/ 722192024 w 216"/>
                  <a:gd name="T35" fmla="*/ 678945984 h 227"/>
                  <a:gd name="T36" fmla="*/ 706123720 w 216"/>
                  <a:gd name="T37" fmla="*/ 783597938 h 227"/>
                  <a:gd name="T38" fmla="*/ 668021454 w 216"/>
                  <a:gd name="T39" fmla="*/ 878340009 h 227"/>
                  <a:gd name="T40" fmla="*/ 628521798 w 216"/>
                  <a:gd name="T41" fmla="*/ 966862157 h 227"/>
                  <a:gd name="T42" fmla="*/ 573427077 w 216"/>
                  <a:gd name="T43" fmla="*/ 1030282353 h 227"/>
                  <a:gd name="T44" fmla="*/ 508488705 w 216"/>
                  <a:gd name="T45" fmla="*/ 1085713236 h 227"/>
                  <a:gd name="T46" fmla="*/ 437297754 w 216"/>
                  <a:gd name="T47" fmla="*/ 1111603457 h 227"/>
                  <a:gd name="T48" fmla="*/ 366134183 w 216"/>
                  <a:gd name="T49" fmla="*/ 1126754277 h 227"/>
                  <a:gd name="T50" fmla="*/ 291664425 w 216"/>
                  <a:gd name="T51" fmla="*/ 1111603457 h 227"/>
                  <a:gd name="T52" fmla="*/ 223644091 w 216"/>
                  <a:gd name="T53" fmla="*/ 1085713236 h 227"/>
                  <a:gd name="T54" fmla="*/ 158792020 w 216"/>
                  <a:gd name="T55" fmla="*/ 1030282353 h 227"/>
                  <a:gd name="T56" fmla="*/ 107753531 w 216"/>
                  <a:gd name="T57" fmla="*/ 966862157 h 227"/>
                  <a:gd name="T58" fmla="*/ 65023271 w 216"/>
                  <a:gd name="T59" fmla="*/ 878340009 h 227"/>
                  <a:gd name="T60" fmla="*/ 26840323 w 216"/>
                  <a:gd name="T61" fmla="*/ 783597938 h 227"/>
                  <a:gd name="T62" fmla="*/ 9836524 w 216"/>
                  <a:gd name="T63" fmla="*/ 678945984 h 227"/>
                  <a:gd name="T64" fmla="*/ 0 w 216"/>
                  <a:gd name="T65" fmla="*/ 567048165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7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7" y="214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3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未知"/>
              <p:cNvSpPr>
                <a:spLocks/>
              </p:cNvSpPr>
              <p:nvPr/>
            </p:nvSpPr>
            <p:spPr bwMode="auto">
              <a:xfrm>
                <a:off x="2218" y="0"/>
                <a:ext cx="442" cy="473"/>
              </a:xfrm>
              <a:custGeom>
                <a:avLst/>
                <a:gdLst>
                  <a:gd name="T0" fmla="*/ 3132436 w 216"/>
                  <a:gd name="T1" fmla="*/ 511604828 h 227"/>
                  <a:gd name="T2" fmla="*/ 16248397 w 216"/>
                  <a:gd name="T3" fmla="*/ 397531516 h 227"/>
                  <a:gd name="T4" fmla="*/ 44718601 w 216"/>
                  <a:gd name="T5" fmla="*/ 297035367 h 227"/>
                  <a:gd name="T6" fmla="*/ 81008170 w 216"/>
                  <a:gd name="T7" fmla="*/ 208840277 h 227"/>
                  <a:gd name="T8" fmla="*/ 133056879 w 216"/>
                  <a:gd name="T9" fmla="*/ 128913718 h 227"/>
                  <a:gd name="T10" fmla="*/ 193570726 w 216"/>
                  <a:gd name="T11" fmla="*/ 68412836 h 227"/>
                  <a:gd name="T12" fmla="*/ 253391593 w 216"/>
                  <a:gd name="T13" fmla="*/ 30809741 h 227"/>
                  <a:gd name="T14" fmla="*/ 328077895 w 216"/>
                  <a:gd name="T15" fmla="*/ 9223598 h 227"/>
                  <a:gd name="T16" fmla="*/ 404053641 w 216"/>
                  <a:gd name="T17" fmla="*/ 9223598 h 227"/>
                  <a:gd name="T18" fmla="*/ 473614015 w 216"/>
                  <a:gd name="T19" fmla="*/ 30809741 h 227"/>
                  <a:gd name="T20" fmla="*/ 538647947 w 216"/>
                  <a:gd name="T21" fmla="*/ 68412836 h 227"/>
                  <a:gd name="T22" fmla="*/ 599974025 w 216"/>
                  <a:gd name="T23" fmla="*/ 128913718 h 227"/>
                  <a:gd name="T24" fmla="*/ 651021663 w 216"/>
                  <a:gd name="T25" fmla="*/ 208840277 h 227"/>
                  <a:gd name="T26" fmla="*/ 684280176 w 216"/>
                  <a:gd name="T27" fmla="*/ 297035367 h 227"/>
                  <a:gd name="T28" fmla="*/ 719059846 w 216"/>
                  <a:gd name="T29" fmla="*/ 397531516 h 227"/>
                  <a:gd name="T30" fmla="*/ 732218540 w 216"/>
                  <a:gd name="T31" fmla="*/ 511604828 h 227"/>
                  <a:gd name="T32" fmla="*/ 732218540 w 216"/>
                  <a:gd name="T33" fmla="*/ 567048165 h 227"/>
                  <a:gd name="T34" fmla="*/ 722192024 w 216"/>
                  <a:gd name="T35" fmla="*/ 678945984 h 227"/>
                  <a:gd name="T36" fmla="*/ 706123720 w 216"/>
                  <a:gd name="T37" fmla="*/ 783597938 h 227"/>
                  <a:gd name="T38" fmla="*/ 668021454 w 216"/>
                  <a:gd name="T39" fmla="*/ 878340009 h 227"/>
                  <a:gd name="T40" fmla="*/ 628521798 w 216"/>
                  <a:gd name="T41" fmla="*/ 966862157 h 227"/>
                  <a:gd name="T42" fmla="*/ 573427077 w 216"/>
                  <a:gd name="T43" fmla="*/ 1030282353 h 227"/>
                  <a:gd name="T44" fmla="*/ 508488705 w 216"/>
                  <a:gd name="T45" fmla="*/ 1085713236 h 227"/>
                  <a:gd name="T46" fmla="*/ 437297754 w 216"/>
                  <a:gd name="T47" fmla="*/ 1111603457 h 227"/>
                  <a:gd name="T48" fmla="*/ 366134183 w 216"/>
                  <a:gd name="T49" fmla="*/ 1126754277 h 227"/>
                  <a:gd name="T50" fmla="*/ 291664425 w 216"/>
                  <a:gd name="T51" fmla="*/ 1111603457 h 227"/>
                  <a:gd name="T52" fmla="*/ 223644091 w 216"/>
                  <a:gd name="T53" fmla="*/ 1085713236 h 227"/>
                  <a:gd name="T54" fmla="*/ 158792020 w 216"/>
                  <a:gd name="T55" fmla="*/ 1030282353 h 227"/>
                  <a:gd name="T56" fmla="*/ 107753531 w 216"/>
                  <a:gd name="T57" fmla="*/ 966862157 h 227"/>
                  <a:gd name="T58" fmla="*/ 65023271 w 216"/>
                  <a:gd name="T59" fmla="*/ 878340009 h 227"/>
                  <a:gd name="T60" fmla="*/ 26840323 w 216"/>
                  <a:gd name="T61" fmla="*/ 783597938 h 227"/>
                  <a:gd name="T62" fmla="*/ 9836524 w 216"/>
                  <a:gd name="T63" fmla="*/ 678945984 h 227"/>
                  <a:gd name="T64" fmla="*/ 0 w 216"/>
                  <a:gd name="T65" fmla="*/ 567048165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7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7" y="214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3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3" name="Rectangle 15"/>
              <p:cNvSpPr>
                <a:spLocks noChangeArrowheads="1"/>
              </p:cNvSpPr>
              <p:nvPr/>
            </p:nvSpPr>
            <p:spPr bwMode="auto">
              <a:xfrm>
                <a:off x="2378" y="9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B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2314" name="未知"/>
              <p:cNvSpPr>
                <a:spLocks/>
              </p:cNvSpPr>
              <p:nvPr/>
            </p:nvSpPr>
            <p:spPr bwMode="auto">
              <a:xfrm>
                <a:off x="2218" y="2250"/>
                <a:ext cx="442" cy="470"/>
              </a:xfrm>
              <a:custGeom>
                <a:avLst/>
                <a:gdLst>
                  <a:gd name="T0" fmla="*/ 3132436 w 216"/>
                  <a:gd name="T1" fmla="*/ 446341159 h 227"/>
                  <a:gd name="T2" fmla="*/ 16248397 w 216"/>
                  <a:gd name="T3" fmla="*/ 348105442 h 227"/>
                  <a:gd name="T4" fmla="*/ 44718601 w 216"/>
                  <a:gd name="T5" fmla="*/ 260095379 h 227"/>
                  <a:gd name="T6" fmla="*/ 81008170 w 216"/>
                  <a:gd name="T7" fmla="*/ 182291127 h 227"/>
                  <a:gd name="T8" fmla="*/ 133056879 w 216"/>
                  <a:gd name="T9" fmla="*/ 113371133 h 227"/>
                  <a:gd name="T10" fmla="*/ 193570726 w 216"/>
                  <a:gd name="T11" fmla="*/ 60672045 h 227"/>
                  <a:gd name="T12" fmla="*/ 253391593 w 216"/>
                  <a:gd name="T13" fmla="*/ 25570180 h 227"/>
                  <a:gd name="T14" fmla="*/ 328077895 w 216"/>
                  <a:gd name="T15" fmla="*/ 8222180 h 227"/>
                  <a:gd name="T16" fmla="*/ 404053641 w 216"/>
                  <a:gd name="T17" fmla="*/ 8222180 h 227"/>
                  <a:gd name="T18" fmla="*/ 473614015 w 216"/>
                  <a:gd name="T19" fmla="*/ 25570180 h 227"/>
                  <a:gd name="T20" fmla="*/ 538647947 w 216"/>
                  <a:gd name="T21" fmla="*/ 60672045 h 227"/>
                  <a:gd name="T22" fmla="*/ 599974025 w 216"/>
                  <a:gd name="T23" fmla="*/ 113371133 h 227"/>
                  <a:gd name="T24" fmla="*/ 651021663 w 216"/>
                  <a:gd name="T25" fmla="*/ 182291127 h 227"/>
                  <a:gd name="T26" fmla="*/ 684280176 w 216"/>
                  <a:gd name="T27" fmla="*/ 260095379 h 227"/>
                  <a:gd name="T28" fmla="*/ 719059846 w 216"/>
                  <a:gd name="T29" fmla="*/ 348105442 h 227"/>
                  <a:gd name="T30" fmla="*/ 732218540 w 216"/>
                  <a:gd name="T31" fmla="*/ 446341159 h 227"/>
                  <a:gd name="T32" fmla="*/ 732218540 w 216"/>
                  <a:gd name="T33" fmla="*/ 494825899 h 227"/>
                  <a:gd name="T34" fmla="*/ 722192024 w 216"/>
                  <a:gd name="T35" fmla="*/ 595219365 h 227"/>
                  <a:gd name="T36" fmla="*/ 706123720 w 216"/>
                  <a:gd name="T37" fmla="*/ 685652195 h 227"/>
                  <a:gd name="T38" fmla="*/ 668021454 w 216"/>
                  <a:gd name="T39" fmla="*/ 767322354 h 227"/>
                  <a:gd name="T40" fmla="*/ 628521798 w 216"/>
                  <a:gd name="T41" fmla="*/ 846470598 h 227"/>
                  <a:gd name="T42" fmla="*/ 573427077 w 216"/>
                  <a:gd name="T43" fmla="*/ 903181730 h 227"/>
                  <a:gd name="T44" fmla="*/ 508488705 w 216"/>
                  <a:gd name="T45" fmla="*/ 949607487 h 227"/>
                  <a:gd name="T46" fmla="*/ 437297754 w 216"/>
                  <a:gd name="T47" fmla="*/ 977084839 h 227"/>
                  <a:gd name="T48" fmla="*/ 366134183 w 216"/>
                  <a:gd name="T49" fmla="*/ 985307325 h 227"/>
                  <a:gd name="T50" fmla="*/ 291664425 w 216"/>
                  <a:gd name="T51" fmla="*/ 977084839 h 227"/>
                  <a:gd name="T52" fmla="*/ 223644091 w 216"/>
                  <a:gd name="T53" fmla="*/ 949607487 h 227"/>
                  <a:gd name="T54" fmla="*/ 158792020 w 216"/>
                  <a:gd name="T55" fmla="*/ 903181730 h 227"/>
                  <a:gd name="T56" fmla="*/ 107753531 w 216"/>
                  <a:gd name="T57" fmla="*/ 846470598 h 227"/>
                  <a:gd name="T58" fmla="*/ 65023271 w 216"/>
                  <a:gd name="T59" fmla="*/ 767322354 h 227"/>
                  <a:gd name="T60" fmla="*/ 26840323 w 216"/>
                  <a:gd name="T61" fmla="*/ 685652195 h 227"/>
                  <a:gd name="T62" fmla="*/ 9836524 w 216"/>
                  <a:gd name="T63" fmla="*/ 595219365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7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7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3" y="137"/>
                    </a:lnTo>
                    <a:lnTo>
                      <a:pt x="1" y="126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未知"/>
              <p:cNvSpPr>
                <a:spLocks/>
              </p:cNvSpPr>
              <p:nvPr/>
            </p:nvSpPr>
            <p:spPr bwMode="auto">
              <a:xfrm>
                <a:off x="2218" y="2250"/>
                <a:ext cx="442" cy="470"/>
              </a:xfrm>
              <a:custGeom>
                <a:avLst/>
                <a:gdLst>
                  <a:gd name="T0" fmla="*/ 3132436 w 216"/>
                  <a:gd name="T1" fmla="*/ 446341159 h 227"/>
                  <a:gd name="T2" fmla="*/ 16248397 w 216"/>
                  <a:gd name="T3" fmla="*/ 348105442 h 227"/>
                  <a:gd name="T4" fmla="*/ 44718601 w 216"/>
                  <a:gd name="T5" fmla="*/ 260095379 h 227"/>
                  <a:gd name="T6" fmla="*/ 81008170 w 216"/>
                  <a:gd name="T7" fmla="*/ 182291127 h 227"/>
                  <a:gd name="T8" fmla="*/ 133056879 w 216"/>
                  <a:gd name="T9" fmla="*/ 113371133 h 227"/>
                  <a:gd name="T10" fmla="*/ 193570726 w 216"/>
                  <a:gd name="T11" fmla="*/ 60672045 h 227"/>
                  <a:gd name="T12" fmla="*/ 253391593 w 216"/>
                  <a:gd name="T13" fmla="*/ 25570180 h 227"/>
                  <a:gd name="T14" fmla="*/ 328077895 w 216"/>
                  <a:gd name="T15" fmla="*/ 8222180 h 227"/>
                  <a:gd name="T16" fmla="*/ 404053641 w 216"/>
                  <a:gd name="T17" fmla="*/ 8222180 h 227"/>
                  <a:gd name="T18" fmla="*/ 473614015 w 216"/>
                  <a:gd name="T19" fmla="*/ 25570180 h 227"/>
                  <a:gd name="T20" fmla="*/ 538647947 w 216"/>
                  <a:gd name="T21" fmla="*/ 60672045 h 227"/>
                  <a:gd name="T22" fmla="*/ 599974025 w 216"/>
                  <a:gd name="T23" fmla="*/ 113371133 h 227"/>
                  <a:gd name="T24" fmla="*/ 651021663 w 216"/>
                  <a:gd name="T25" fmla="*/ 182291127 h 227"/>
                  <a:gd name="T26" fmla="*/ 684280176 w 216"/>
                  <a:gd name="T27" fmla="*/ 260095379 h 227"/>
                  <a:gd name="T28" fmla="*/ 719059846 w 216"/>
                  <a:gd name="T29" fmla="*/ 348105442 h 227"/>
                  <a:gd name="T30" fmla="*/ 732218540 w 216"/>
                  <a:gd name="T31" fmla="*/ 446341159 h 227"/>
                  <a:gd name="T32" fmla="*/ 732218540 w 216"/>
                  <a:gd name="T33" fmla="*/ 494825899 h 227"/>
                  <a:gd name="T34" fmla="*/ 722192024 w 216"/>
                  <a:gd name="T35" fmla="*/ 595219365 h 227"/>
                  <a:gd name="T36" fmla="*/ 706123720 w 216"/>
                  <a:gd name="T37" fmla="*/ 685652195 h 227"/>
                  <a:gd name="T38" fmla="*/ 668021454 w 216"/>
                  <a:gd name="T39" fmla="*/ 767322354 h 227"/>
                  <a:gd name="T40" fmla="*/ 628521798 w 216"/>
                  <a:gd name="T41" fmla="*/ 846470598 h 227"/>
                  <a:gd name="T42" fmla="*/ 573427077 w 216"/>
                  <a:gd name="T43" fmla="*/ 903181730 h 227"/>
                  <a:gd name="T44" fmla="*/ 508488705 w 216"/>
                  <a:gd name="T45" fmla="*/ 949607487 h 227"/>
                  <a:gd name="T46" fmla="*/ 437297754 w 216"/>
                  <a:gd name="T47" fmla="*/ 977084839 h 227"/>
                  <a:gd name="T48" fmla="*/ 366134183 w 216"/>
                  <a:gd name="T49" fmla="*/ 985307325 h 227"/>
                  <a:gd name="T50" fmla="*/ 291664425 w 216"/>
                  <a:gd name="T51" fmla="*/ 977084839 h 227"/>
                  <a:gd name="T52" fmla="*/ 223644091 w 216"/>
                  <a:gd name="T53" fmla="*/ 949607487 h 227"/>
                  <a:gd name="T54" fmla="*/ 158792020 w 216"/>
                  <a:gd name="T55" fmla="*/ 903181730 h 227"/>
                  <a:gd name="T56" fmla="*/ 107753531 w 216"/>
                  <a:gd name="T57" fmla="*/ 846470598 h 227"/>
                  <a:gd name="T58" fmla="*/ 65023271 w 216"/>
                  <a:gd name="T59" fmla="*/ 767322354 h 227"/>
                  <a:gd name="T60" fmla="*/ 26840323 w 216"/>
                  <a:gd name="T61" fmla="*/ 685652195 h 227"/>
                  <a:gd name="T62" fmla="*/ 9836524 w 216"/>
                  <a:gd name="T63" fmla="*/ 595219365 h 227"/>
                  <a:gd name="T64" fmla="*/ 0 w 216"/>
                  <a:gd name="T65" fmla="*/ 494825899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4"/>
                    </a:moveTo>
                    <a:lnTo>
                      <a:pt x="1" y="103"/>
                    </a:lnTo>
                    <a:lnTo>
                      <a:pt x="3" y="91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60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7" y="14"/>
                    </a:lnTo>
                    <a:lnTo>
                      <a:pt x="66" y="10"/>
                    </a:lnTo>
                    <a:lnTo>
                      <a:pt x="75" y="6"/>
                    </a:lnTo>
                    <a:lnTo>
                      <a:pt x="86" y="3"/>
                    </a:lnTo>
                    <a:lnTo>
                      <a:pt x="97" y="2"/>
                    </a:lnTo>
                    <a:lnTo>
                      <a:pt x="108" y="0"/>
                    </a:lnTo>
                    <a:lnTo>
                      <a:pt x="119" y="2"/>
                    </a:lnTo>
                    <a:lnTo>
                      <a:pt x="129" y="3"/>
                    </a:lnTo>
                    <a:lnTo>
                      <a:pt x="140" y="6"/>
                    </a:lnTo>
                    <a:lnTo>
                      <a:pt x="150" y="10"/>
                    </a:lnTo>
                    <a:lnTo>
                      <a:pt x="159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60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1"/>
                    </a:lnTo>
                    <a:lnTo>
                      <a:pt x="216" y="103"/>
                    </a:lnTo>
                    <a:lnTo>
                      <a:pt x="216" y="114"/>
                    </a:lnTo>
                    <a:lnTo>
                      <a:pt x="216" y="126"/>
                    </a:lnTo>
                    <a:lnTo>
                      <a:pt x="213" y="137"/>
                    </a:lnTo>
                    <a:lnTo>
                      <a:pt x="212" y="148"/>
                    </a:lnTo>
                    <a:lnTo>
                      <a:pt x="208" y="158"/>
                    </a:lnTo>
                    <a:lnTo>
                      <a:pt x="202" y="168"/>
                    </a:lnTo>
                    <a:lnTo>
                      <a:pt x="197" y="177"/>
                    </a:lnTo>
                    <a:lnTo>
                      <a:pt x="192" y="187"/>
                    </a:lnTo>
                    <a:lnTo>
                      <a:pt x="185" y="195"/>
                    </a:lnTo>
                    <a:lnTo>
                      <a:pt x="177" y="202"/>
                    </a:lnTo>
                    <a:lnTo>
                      <a:pt x="169" y="208"/>
                    </a:lnTo>
                    <a:lnTo>
                      <a:pt x="159" y="214"/>
                    </a:lnTo>
                    <a:lnTo>
                      <a:pt x="150" y="219"/>
                    </a:lnTo>
                    <a:lnTo>
                      <a:pt x="140" y="222"/>
                    </a:lnTo>
                    <a:lnTo>
                      <a:pt x="129" y="225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5"/>
                    </a:lnTo>
                    <a:lnTo>
                      <a:pt x="75" y="222"/>
                    </a:lnTo>
                    <a:lnTo>
                      <a:pt x="66" y="219"/>
                    </a:lnTo>
                    <a:lnTo>
                      <a:pt x="57" y="214"/>
                    </a:lnTo>
                    <a:lnTo>
                      <a:pt x="47" y="208"/>
                    </a:lnTo>
                    <a:lnTo>
                      <a:pt x="39" y="202"/>
                    </a:lnTo>
                    <a:lnTo>
                      <a:pt x="32" y="195"/>
                    </a:lnTo>
                    <a:lnTo>
                      <a:pt x="24" y="187"/>
                    </a:lnTo>
                    <a:lnTo>
                      <a:pt x="19" y="177"/>
                    </a:lnTo>
                    <a:lnTo>
                      <a:pt x="13" y="168"/>
                    </a:lnTo>
                    <a:lnTo>
                      <a:pt x="8" y="158"/>
                    </a:lnTo>
                    <a:lnTo>
                      <a:pt x="5" y="148"/>
                    </a:lnTo>
                    <a:lnTo>
                      <a:pt x="3" y="137"/>
                    </a:lnTo>
                    <a:lnTo>
                      <a:pt x="1" y="126"/>
                    </a:lnTo>
                    <a:lnTo>
                      <a:pt x="0" y="114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6" name="Rectangle 18"/>
              <p:cNvSpPr>
                <a:spLocks noChangeArrowheads="1"/>
              </p:cNvSpPr>
              <p:nvPr/>
            </p:nvSpPr>
            <p:spPr bwMode="auto">
              <a:xfrm>
                <a:off x="2378" y="2345"/>
                <a:ext cx="102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400" b="1">
                    <a:solidFill>
                      <a:srgbClr val="0000FF"/>
                    </a:solidFill>
                    <a:latin typeface="宋体" pitchFamily="2" charset="-122"/>
                  </a:rPr>
                  <a:t>C</a:t>
                </a:r>
                <a:endParaRPr lang="en-US" altLang="zh-CN" sz="14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2317" name="未知"/>
              <p:cNvSpPr>
                <a:spLocks/>
              </p:cNvSpPr>
              <p:nvPr/>
            </p:nvSpPr>
            <p:spPr bwMode="auto">
              <a:xfrm>
                <a:off x="3103" y="1115"/>
                <a:ext cx="442" cy="468"/>
              </a:xfrm>
              <a:custGeom>
                <a:avLst/>
                <a:gdLst>
                  <a:gd name="T0" fmla="*/ 3132436 w 216"/>
                  <a:gd name="T1" fmla="*/ 408138169 h 227"/>
                  <a:gd name="T2" fmla="*/ 16248397 w 216"/>
                  <a:gd name="T3" fmla="*/ 317408370 h 227"/>
                  <a:gd name="T4" fmla="*/ 44718601 w 216"/>
                  <a:gd name="T5" fmla="*/ 235435395 h 227"/>
                  <a:gd name="T6" fmla="*/ 81008170 w 216"/>
                  <a:gd name="T7" fmla="*/ 167182619 h 227"/>
                  <a:gd name="T8" fmla="*/ 133056879 w 216"/>
                  <a:gd name="T9" fmla="*/ 103669921 h 227"/>
                  <a:gd name="T10" fmla="*/ 193570726 w 216"/>
                  <a:gd name="T11" fmla="*/ 52083813 h 227"/>
                  <a:gd name="T12" fmla="*/ 253391593 w 216"/>
                  <a:gd name="T13" fmla="*/ 19479080 h 227"/>
                  <a:gd name="T14" fmla="*/ 328077895 w 216"/>
                  <a:gd name="T15" fmla="*/ 3515338 h 227"/>
                  <a:gd name="T16" fmla="*/ 404053641 w 216"/>
                  <a:gd name="T17" fmla="*/ 3515338 h 227"/>
                  <a:gd name="T18" fmla="*/ 473614015 w 216"/>
                  <a:gd name="T19" fmla="*/ 19479080 h 227"/>
                  <a:gd name="T20" fmla="*/ 538647947 w 216"/>
                  <a:gd name="T21" fmla="*/ 52083813 h 227"/>
                  <a:gd name="T22" fmla="*/ 599974025 w 216"/>
                  <a:gd name="T23" fmla="*/ 103669921 h 227"/>
                  <a:gd name="T24" fmla="*/ 651021663 w 216"/>
                  <a:gd name="T25" fmla="*/ 167182619 h 227"/>
                  <a:gd name="T26" fmla="*/ 684280176 w 216"/>
                  <a:gd name="T27" fmla="*/ 235435395 h 227"/>
                  <a:gd name="T28" fmla="*/ 719059846 w 216"/>
                  <a:gd name="T29" fmla="*/ 317408370 h 227"/>
                  <a:gd name="T30" fmla="*/ 732218540 w 216"/>
                  <a:gd name="T31" fmla="*/ 408138169 h 227"/>
                  <a:gd name="T32" fmla="*/ 732218540 w 216"/>
                  <a:gd name="T33" fmla="*/ 448346008 h 227"/>
                  <a:gd name="T34" fmla="*/ 722192024 w 216"/>
                  <a:gd name="T35" fmla="*/ 538790463 h 227"/>
                  <a:gd name="T36" fmla="*/ 706123720 w 216"/>
                  <a:gd name="T37" fmla="*/ 627092553 h 227"/>
                  <a:gd name="T38" fmla="*/ 668021454 w 216"/>
                  <a:gd name="T39" fmla="*/ 702860988 h 227"/>
                  <a:gd name="T40" fmla="*/ 628521798 w 216"/>
                  <a:gd name="T41" fmla="*/ 770288208 h 227"/>
                  <a:gd name="T42" fmla="*/ 573427077 w 216"/>
                  <a:gd name="T43" fmla="*/ 825484356 h 227"/>
                  <a:gd name="T44" fmla="*/ 508488705 w 216"/>
                  <a:gd name="T45" fmla="*/ 869825460 h 227"/>
                  <a:gd name="T46" fmla="*/ 440554425 w 216"/>
                  <a:gd name="T47" fmla="*/ 889000525 h 227"/>
                  <a:gd name="T48" fmla="*/ 366134183 w 216"/>
                  <a:gd name="T49" fmla="*/ 901268842 h 227"/>
                  <a:gd name="T50" fmla="*/ 291664425 w 216"/>
                  <a:gd name="T51" fmla="*/ 889000525 h 227"/>
                  <a:gd name="T52" fmla="*/ 223644091 w 216"/>
                  <a:gd name="T53" fmla="*/ 869825460 h 227"/>
                  <a:gd name="T54" fmla="*/ 158792020 w 216"/>
                  <a:gd name="T55" fmla="*/ 825484356 h 227"/>
                  <a:gd name="T56" fmla="*/ 107753531 w 216"/>
                  <a:gd name="T57" fmla="*/ 770288208 h 227"/>
                  <a:gd name="T58" fmla="*/ 65023271 w 216"/>
                  <a:gd name="T59" fmla="*/ 702860988 h 227"/>
                  <a:gd name="T60" fmla="*/ 26840323 w 216"/>
                  <a:gd name="T61" fmla="*/ 627092553 h 227"/>
                  <a:gd name="T62" fmla="*/ 9836524 w 216"/>
                  <a:gd name="T63" fmla="*/ 538790463 h 227"/>
                  <a:gd name="T64" fmla="*/ 0 w 216"/>
                  <a:gd name="T65" fmla="*/ 44834600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3" y="90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7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3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7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3" y="136"/>
                    </a:lnTo>
                    <a:lnTo>
                      <a:pt x="1" y="12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未知"/>
              <p:cNvSpPr>
                <a:spLocks/>
              </p:cNvSpPr>
              <p:nvPr/>
            </p:nvSpPr>
            <p:spPr bwMode="auto">
              <a:xfrm>
                <a:off x="3103" y="1115"/>
                <a:ext cx="442" cy="468"/>
              </a:xfrm>
              <a:custGeom>
                <a:avLst/>
                <a:gdLst>
                  <a:gd name="T0" fmla="*/ 3132436 w 216"/>
                  <a:gd name="T1" fmla="*/ 408138169 h 227"/>
                  <a:gd name="T2" fmla="*/ 16248397 w 216"/>
                  <a:gd name="T3" fmla="*/ 317408370 h 227"/>
                  <a:gd name="T4" fmla="*/ 44718601 w 216"/>
                  <a:gd name="T5" fmla="*/ 235435395 h 227"/>
                  <a:gd name="T6" fmla="*/ 81008170 w 216"/>
                  <a:gd name="T7" fmla="*/ 167182619 h 227"/>
                  <a:gd name="T8" fmla="*/ 133056879 w 216"/>
                  <a:gd name="T9" fmla="*/ 103669921 h 227"/>
                  <a:gd name="T10" fmla="*/ 193570726 w 216"/>
                  <a:gd name="T11" fmla="*/ 52083813 h 227"/>
                  <a:gd name="T12" fmla="*/ 253391593 w 216"/>
                  <a:gd name="T13" fmla="*/ 19479080 h 227"/>
                  <a:gd name="T14" fmla="*/ 328077895 w 216"/>
                  <a:gd name="T15" fmla="*/ 3515338 h 227"/>
                  <a:gd name="T16" fmla="*/ 404053641 w 216"/>
                  <a:gd name="T17" fmla="*/ 3515338 h 227"/>
                  <a:gd name="T18" fmla="*/ 473614015 w 216"/>
                  <a:gd name="T19" fmla="*/ 19479080 h 227"/>
                  <a:gd name="T20" fmla="*/ 538647947 w 216"/>
                  <a:gd name="T21" fmla="*/ 52083813 h 227"/>
                  <a:gd name="T22" fmla="*/ 599974025 w 216"/>
                  <a:gd name="T23" fmla="*/ 103669921 h 227"/>
                  <a:gd name="T24" fmla="*/ 651021663 w 216"/>
                  <a:gd name="T25" fmla="*/ 167182619 h 227"/>
                  <a:gd name="T26" fmla="*/ 684280176 w 216"/>
                  <a:gd name="T27" fmla="*/ 235435395 h 227"/>
                  <a:gd name="T28" fmla="*/ 719059846 w 216"/>
                  <a:gd name="T29" fmla="*/ 317408370 h 227"/>
                  <a:gd name="T30" fmla="*/ 732218540 w 216"/>
                  <a:gd name="T31" fmla="*/ 408138169 h 227"/>
                  <a:gd name="T32" fmla="*/ 732218540 w 216"/>
                  <a:gd name="T33" fmla="*/ 448346008 h 227"/>
                  <a:gd name="T34" fmla="*/ 722192024 w 216"/>
                  <a:gd name="T35" fmla="*/ 538790463 h 227"/>
                  <a:gd name="T36" fmla="*/ 706123720 w 216"/>
                  <a:gd name="T37" fmla="*/ 627092553 h 227"/>
                  <a:gd name="T38" fmla="*/ 668021454 w 216"/>
                  <a:gd name="T39" fmla="*/ 702860988 h 227"/>
                  <a:gd name="T40" fmla="*/ 628521798 w 216"/>
                  <a:gd name="T41" fmla="*/ 770288208 h 227"/>
                  <a:gd name="T42" fmla="*/ 573427077 w 216"/>
                  <a:gd name="T43" fmla="*/ 825484356 h 227"/>
                  <a:gd name="T44" fmla="*/ 508488705 w 216"/>
                  <a:gd name="T45" fmla="*/ 869825460 h 227"/>
                  <a:gd name="T46" fmla="*/ 440554425 w 216"/>
                  <a:gd name="T47" fmla="*/ 889000525 h 227"/>
                  <a:gd name="T48" fmla="*/ 366134183 w 216"/>
                  <a:gd name="T49" fmla="*/ 901268842 h 227"/>
                  <a:gd name="T50" fmla="*/ 291664425 w 216"/>
                  <a:gd name="T51" fmla="*/ 889000525 h 227"/>
                  <a:gd name="T52" fmla="*/ 223644091 w 216"/>
                  <a:gd name="T53" fmla="*/ 869825460 h 227"/>
                  <a:gd name="T54" fmla="*/ 158792020 w 216"/>
                  <a:gd name="T55" fmla="*/ 825484356 h 227"/>
                  <a:gd name="T56" fmla="*/ 107753531 w 216"/>
                  <a:gd name="T57" fmla="*/ 770288208 h 227"/>
                  <a:gd name="T58" fmla="*/ 65023271 w 216"/>
                  <a:gd name="T59" fmla="*/ 702860988 h 227"/>
                  <a:gd name="T60" fmla="*/ 26840323 w 216"/>
                  <a:gd name="T61" fmla="*/ 627092553 h 227"/>
                  <a:gd name="T62" fmla="*/ 9836524 w 216"/>
                  <a:gd name="T63" fmla="*/ 538790463 h 227"/>
                  <a:gd name="T64" fmla="*/ 0 w 216"/>
                  <a:gd name="T65" fmla="*/ 44834600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1" y="103"/>
                    </a:lnTo>
                    <a:lnTo>
                      <a:pt x="3" y="90"/>
                    </a:lnTo>
                    <a:lnTo>
                      <a:pt x="5" y="80"/>
                    </a:lnTo>
                    <a:lnTo>
                      <a:pt x="8" y="69"/>
                    </a:lnTo>
                    <a:lnTo>
                      <a:pt x="13" y="59"/>
                    </a:lnTo>
                    <a:lnTo>
                      <a:pt x="19" y="50"/>
                    </a:lnTo>
                    <a:lnTo>
                      <a:pt x="24" y="42"/>
                    </a:lnTo>
                    <a:lnTo>
                      <a:pt x="32" y="34"/>
                    </a:lnTo>
                    <a:lnTo>
                      <a:pt x="39" y="26"/>
                    </a:lnTo>
                    <a:lnTo>
                      <a:pt x="47" y="19"/>
                    </a:lnTo>
                    <a:lnTo>
                      <a:pt x="57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3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0" y="5"/>
                    </a:lnTo>
                    <a:lnTo>
                      <a:pt x="150" y="9"/>
                    </a:lnTo>
                    <a:lnTo>
                      <a:pt x="159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3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3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2" y="167"/>
                    </a:lnTo>
                    <a:lnTo>
                      <a:pt x="197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59" y="213"/>
                    </a:lnTo>
                    <a:lnTo>
                      <a:pt x="150" y="219"/>
                    </a:lnTo>
                    <a:lnTo>
                      <a:pt x="140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7" y="227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9"/>
                    </a:lnTo>
                    <a:lnTo>
                      <a:pt x="57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9" y="177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3" y="136"/>
                    </a:lnTo>
                    <a:lnTo>
                      <a:pt x="1" y="126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9" name="Rectangle 21"/>
              <p:cNvSpPr>
                <a:spLocks noChangeArrowheads="1"/>
              </p:cNvSpPr>
              <p:nvPr/>
            </p:nvSpPr>
            <p:spPr bwMode="auto">
              <a:xfrm>
                <a:off x="3263" y="1210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A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2320" name="未知"/>
              <p:cNvSpPr>
                <a:spLocks noEditPoints="1"/>
              </p:cNvSpPr>
              <p:nvPr/>
            </p:nvSpPr>
            <p:spPr bwMode="auto">
              <a:xfrm>
                <a:off x="1613" y="1348"/>
                <a:ext cx="1495" cy="2"/>
              </a:xfrm>
              <a:custGeom>
                <a:avLst/>
                <a:gdLst>
                  <a:gd name="T0" fmla="*/ 2147483646 w 727"/>
                  <a:gd name="T1" fmla="*/ 0 h 3"/>
                  <a:gd name="T2" fmla="*/ 2147483646 w 727"/>
                  <a:gd name="T3" fmla="*/ 1 h 3"/>
                  <a:gd name="T4" fmla="*/ 2147483646 w 727"/>
                  <a:gd name="T5" fmla="*/ 1 h 3"/>
                  <a:gd name="T6" fmla="*/ 2147483646 w 727"/>
                  <a:gd name="T7" fmla="*/ 0 h 3"/>
                  <a:gd name="T8" fmla="*/ 2147483646 w 727"/>
                  <a:gd name="T9" fmla="*/ 1 h 3"/>
                  <a:gd name="T10" fmla="*/ 2147483646 w 727"/>
                  <a:gd name="T11" fmla="*/ 0 h 3"/>
                  <a:gd name="T12" fmla="*/ 2147483646 w 727"/>
                  <a:gd name="T13" fmla="*/ 1 h 3"/>
                  <a:gd name="T14" fmla="*/ 2147483646 w 727"/>
                  <a:gd name="T15" fmla="*/ 1 h 3"/>
                  <a:gd name="T16" fmla="*/ 2147483646 w 727"/>
                  <a:gd name="T17" fmla="*/ 1 h 3"/>
                  <a:gd name="T18" fmla="*/ 2147483646 w 727"/>
                  <a:gd name="T19" fmla="*/ 1 h 3"/>
                  <a:gd name="T20" fmla="*/ 2147483646 w 727"/>
                  <a:gd name="T21" fmla="*/ 0 h 3"/>
                  <a:gd name="T22" fmla="*/ 2147483646 w 727"/>
                  <a:gd name="T23" fmla="*/ 1 h 3"/>
                  <a:gd name="T24" fmla="*/ 2106873386 w 727"/>
                  <a:gd name="T25" fmla="*/ 0 h 3"/>
                  <a:gd name="T26" fmla="*/ 2117224020 w 727"/>
                  <a:gd name="T27" fmla="*/ 1 h 3"/>
                  <a:gd name="T28" fmla="*/ 1982401245 w 727"/>
                  <a:gd name="T29" fmla="*/ 1 h 3"/>
                  <a:gd name="T30" fmla="*/ 1992653517 w 727"/>
                  <a:gd name="T31" fmla="*/ 0 h 3"/>
                  <a:gd name="T32" fmla="*/ 1861232005 w 727"/>
                  <a:gd name="T33" fmla="*/ 1 h 3"/>
                  <a:gd name="T34" fmla="*/ 1861232005 w 727"/>
                  <a:gd name="T35" fmla="*/ 0 h 3"/>
                  <a:gd name="T36" fmla="*/ 1861232005 w 727"/>
                  <a:gd name="T37" fmla="*/ 1 h 3"/>
                  <a:gd name="T38" fmla="*/ 1733227177 w 727"/>
                  <a:gd name="T39" fmla="*/ 1 h 3"/>
                  <a:gd name="T40" fmla="*/ 1744951719 w 727"/>
                  <a:gd name="T41" fmla="*/ 1 h 3"/>
                  <a:gd name="T42" fmla="*/ 1616967153 w 727"/>
                  <a:gd name="T43" fmla="*/ 1 h 3"/>
                  <a:gd name="T44" fmla="*/ 1616967153 w 727"/>
                  <a:gd name="T45" fmla="*/ 0 h 3"/>
                  <a:gd name="T46" fmla="*/ 1616967153 w 727"/>
                  <a:gd name="T47" fmla="*/ 1 h 3"/>
                  <a:gd name="T48" fmla="*/ 1485022426 w 727"/>
                  <a:gd name="T49" fmla="*/ 0 h 3"/>
                  <a:gd name="T50" fmla="*/ 1495755678 w 727"/>
                  <a:gd name="T51" fmla="*/ 1 h 3"/>
                  <a:gd name="T52" fmla="*/ 1364334119 w 727"/>
                  <a:gd name="T53" fmla="*/ 1 h 3"/>
                  <a:gd name="T54" fmla="*/ 1372941461 w 727"/>
                  <a:gd name="T55" fmla="*/ 0 h 3"/>
                  <a:gd name="T56" fmla="*/ 1241551683 w 727"/>
                  <a:gd name="T57" fmla="*/ 1 h 3"/>
                  <a:gd name="T58" fmla="*/ 1241551683 w 727"/>
                  <a:gd name="T59" fmla="*/ 0 h 3"/>
                  <a:gd name="T60" fmla="*/ 1241551683 w 727"/>
                  <a:gd name="T61" fmla="*/ 1 h 3"/>
                  <a:gd name="T62" fmla="*/ 1117090599 w 727"/>
                  <a:gd name="T63" fmla="*/ 1 h 3"/>
                  <a:gd name="T64" fmla="*/ 1124853682 w 727"/>
                  <a:gd name="T65" fmla="*/ 1 h 3"/>
                  <a:gd name="T66" fmla="*/ 1000117541 w 727"/>
                  <a:gd name="T67" fmla="*/ 1 h 3"/>
                  <a:gd name="T68" fmla="*/ 1000117541 w 727"/>
                  <a:gd name="T69" fmla="*/ 0 h 3"/>
                  <a:gd name="T70" fmla="*/ 1000117541 w 727"/>
                  <a:gd name="T71" fmla="*/ 1 h 3"/>
                  <a:gd name="T72" fmla="*/ 865311476 w 727"/>
                  <a:gd name="T73" fmla="*/ 0 h 3"/>
                  <a:gd name="T74" fmla="*/ 876067633 w 727"/>
                  <a:gd name="T75" fmla="*/ 1 h 3"/>
                  <a:gd name="T76" fmla="*/ 744233598 w 727"/>
                  <a:gd name="T77" fmla="*/ 1 h 3"/>
                  <a:gd name="T78" fmla="*/ 754865114 w 727"/>
                  <a:gd name="T79" fmla="*/ 0 h 3"/>
                  <a:gd name="T80" fmla="*/ 627060538 w 727"/>
                  <a:gd name="T81" fmla="*/ 1 h 3"/>
                  <a:gd name="T82" fmla="*/ 627060538 w 727"/>
                  <a:gd name="T83" fmla="*/ 0 h 3"/>
                  <a:gd name="T84" fmla="*/ 627060538 w 727"/>
                  <a:gd name="T85" fmla="*/ 1 h 3"/>
                  <a:gd name="T86" fmla="*/ 495249477 w 727"/>
                  <a:gd name="T87" fmla="*/ 1 h 3"/>
                  <a:gd name="T88" fmla="*/ 512004536 w 727"/>
                  <a:gd name="T89" fmla="*/ 1 h 3"/>
                  <a:gd name="T90" fmla="*/ 380628773 w 727"/>
                  <a:gd name="T91" fmla="*/ 1 h 3"/>
                  <a:gd name="T92" fmla="*/ 380628773 w 727"/>
                  <a:gd name="T93" fmla="*/ 0 h 3"/>
                  <a:gd name="T94" fmla="*/ 380628773 w 727"/>
                  <a:gd name="T95" fmla="*/ 1 h 3"/>
                  <a:gd name="T96" fmla="*/ 248981470 w 727"/>
                  <a:gd name="T97" fmla="*/ 0 h 3"/>
                  <a:gd name="T98" fmla="*/ 255942867 w 727"/>
                  <a:gd name="T99" fmla="*/ 1 h 3"/>
                  <a:gd name="T100" fmla="*/ 124461849 w 727"/>
                  <a:gd name="T101" fmla="*/ 1 h 3"/>
                  <a:gd name="T102" fmla="*/ 135420664 w 727"/>
                  <a:gd name="T103" fmla="*/ 0 h 3"/>
                  <a:gd name="T104" fmla="*/ 6959998 w 727"/>
                  <a:gd name="T105" fmla="*/ 1 h 3"/>
                  <a:gd name="T106" fmla="*/ 6959998 w 727"/>
                  <a:gd name="T107" fmla="*/ 0 h 3"/>
                  <a:gd name="T108" fmla="*/ 6959998 w 727"/>
                  <a:gd name="T109" fmla="*/ 1 h 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27"/>
                  <a:gd name="T166" fmla="*/ 0 h 3"/>
                  <a:gd name="T167" fmla="*/ 727 w 727"/>
                  <a:gd name="T168" fmla="*/ 3 h 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27" h="3">
                    <a:moveTo>
                      <a:pt x="726" y="3"/>
                    </a:moveTo>
                    <a:lnTo>
                      <a:pt x="726" y="3"/>
                    </a:lnTo>
                    <a:lnTo>
                      <a:pt x="725" y="3"/>
                    </a:lnTo>
                    <a:lnTo>
                      <a:pt x="725" y="1"/>
                    </a:lnTo>
                    <a:lnTo>
                      <a:pt x="725" y="0"/>
                    </a:lnTo>
                    <a:lnTo>
                      <a:pt x="726" y="0"/>
                    </a:lnTo>
                    <a:lnTo>
                      <a:pt x="727" y="0"/>
                    </a:lnTo>
                    <a:lnTo>
                      <a:pt x="727" y="1"/>
                    </a:lnTo>
                    <a:lnTo>
                      <a:pt x="727" y="3"/>
                    </a:lnTo>
                    <a:lnTo>
                      <a:pt x="726" y="3"/>
                    </a:lnTo>
                    <a:close/>
                    <a:moveTo>
                      <a:pt x="693" y="3"/>
                    </a:moveTo>
                    <a:lnTo>
                      <a:pt x="693" y="3"/>
                    </a:lnTo>
                    <a:lnTo>
                      <a:pt x="692" y="3"/>
                    </a:lnTo>
                    <a:lnTo>
                      <a:pt x="691" y="1"/>
                    </a:lnTo>
                    <a:lnTo>
                      <a:pt x="692" y="0"/>
                    </a:lnTo>
                    <a:lnTo>
                      <a:pt x="693" y="0"/>
                    </a:lnTo>
                    <a:lnTo>
                      <a:pt x="695" y="0"/>
                    </a:lnTo>
                    <a:lnTo>
                      <a:pt x="695" y="1"/>
                    </a:lnTo>
                    <a:lnTo>
                      <a:pt x="695" y="3"/>
                    </a:lnTo>
                    <a:lnTo>
                      <a:pt x="693" y="3"/>
                    </a:lnTo>
                    <a:close/>
                    <a:moveTo>
                      <a:pt x="660" y="3"/>
                    </a:moveTo>
                    <a:lnTo>
                      <a:pt x="660" y="3"/>
                    </a:lnTo>
                    <a:lnTo>
                      <a:pt x="658" y="3"/>
                    </a:lnTo>
                    <a:lnTo>
                      <a:pt x="658" y="1"/>
                    </a:lnTo>
                    <a:lnTo>
                      <a:pt x="658" y="0"/>
                    </a:lnTo>
                    <a:lnTo>
                      <a:pt x="660" y="0"/>
                    </a:lnTo>
                    <a:lnTo>
                      <a:pt x="661" y="0"/>
                    </a:lnTo>
                    <a:lnTo>
                      <a:pt x="662" y="1"/>
                    </a:lnTo>
                    <a:lnTo>
                      <a:pt x="661" y="3"/>
                    </a:lnTo>
                    <a:lnTo>
                      <a:pt x="660" y="3"/>
                    </a:lnTo>
                    <a:close/>
                    <a:moveTo>
                      <a:pt x="627" y="3"/>
                    </a:moveTo>
                    <a:lnTo>
                      <a:pt x="627" y="3"/>
                    </a:lnTo>
                    <a:lnTo>
                      <a:pt x="626" y="3"/>
                    </a:lnTo>
                    <a:lnTo>
                      <a:pt x="626" y="1"/>
                    </a:lnTo>
                    <a:lnTo>
                      <a:pt x="626" y="0"/>
                    </a:lnTo>
                    <a:lnTo>
                      <a:pt x="627" y="0"/>
                    </a:lnTo>
                    <a:lnTo>
                      <a:pt x="629" y="0"/>
                    </a:lnTo>
                    <a:lnTo>
                      <a:pt x="629" y="1"/>
                    </a:lnTo>
                    <a:lnTo>
                      <a:pt x="629" y="3"/>
                    </a:lnTo>
                    <a:lnTo>
                      <a:pt x="627" y="3"/>
                    </a:lnTo>
                    <a:close/>
                    <a:moveTo>
                      <a:pt x="595" y="3"/>
                    </a:moveTo>
                    <a:lnTo>
                      <a:pt x="595" y="3"/>
                    </a:lnTo>
                    <a:lnTo>
                      <a:pt x="594" y="3"/>
                    </a:lnTo>
                    <a:lnTo>
                      <a:pt x="592" y="1"/>
                    </a:lnTo>
                    <a:lnTo>
                      <a:pt x="594" y="0"/>
                    </a:lnTo>
                    <a:lnTo>
                      <a:pt x="595" y="0"/>
                    </a:lnTo>
                    <a:lnTo>
                      <a:pt x="596" y="0"/>
                    </a:lnTo>
                    <a:lnTo>
                      <a:pt x="596" y="1"/>
                    </a:lnTo>
                    <a:lnTo>
                      <a:pt x="596" y="3"/>
                    </a:lnTo>
                    <a:lnTo>
                      <a:pt x="595" y="3"/>
                    </a:lnTo>
                    <a:close/>
                    <a:moveTo>
                      <a:pt x="561" y="3"/>
                    </a:moveTo>
                    <a:lnTo>
                      <a:pt x="561" y="3"/>
                    </a:lnTo>
                    <a:lnTo>
                      <a:pt x="560" y="3"/>
                    </a:lnTo>
                    <a:lnTo>
                      <a:pt x="560" y="1"/>
                    </a:lnTo>
                    <a:lnTo>
                      <a:pt x="560" y="0"/>
                    </a:lnTo>
                    <a:lnTo>
                      <a:pt x="561" y="0"/>
                    </a:lnTo>
                    <a:lnTo>
                      <a:pt x="563" y="0"/>
                    </a:lnTo>
                    <a:lnTo>
                      <a:pt x="564" y="1"/>
                    </a:lnTo>
                    <a:lnTo>
                      <a:pt x="563" y="3"/>
                    </a:lnTo>
                    <a:lnTo>
                      <a:pt x="561" y="3"/>
                    </a:lnTo>
                    <a:close/>
                    <a:moveTo>
                      <a:pt x="529" y="3"/>
                    </a:moveTo>
                    <a:lnTo>
                      <a:pt x="529" y="3"/>
                    </a:lnTo>
                    <a:lnTo>
                      <a:pt x="527" y="3"/>
                    </a:lnTo>
                    <a:lnTo>
                      <a:pt x="526" y="1"/>
                    </a:lnTo>
                    <a:lnTo>
                      <a:pt x="527" y="0"/>
                    </a:lnTo>
                    <a:lnTo>
                      <a:pt x="529" y="0"/>
                    </a:lnTo>
                    <a:lnTo>
                      <a:pt x="530" y="0"/>
                    </a:lnTo>
                    <a:lnTo>
                      <a:pt x="530" y="1"/>
                    </a:lnTo>
                    <a:lnTo>
                      <a:pt x="530" y="3"/>
                    </a:lnTo>
                    <a:lnTo>
                      <a:pt x="529" y="3"/>
                    </a:lnTo>
                    <a:close/>
                    <a:moveTo>
                      <a:pt x="495" y="3"/>
                    </a:moveTo>
                    <a:lnTo>
                      <a:pt x="495" y="3"/>
                    </a:lnTo>
                    <a:lnTo>
                      <a:pt x="494" y="3"/>
                    </a:lnTo>
                    <a:lnTo>
                      <a:pt x="494" y="1"/>
                    </a:lnTo>
                    <a:lnTo>
                      <a:pt x="494" y="0"/>
                    </a:lnTo>
                    <a:lnTo>
                      <a:pt x="495" y="0"/>
                    </a:lnTo>
                    <a:lnTo>
                      <a:pt x="496" y="0"/>
                    </a:lnTo>
                    <a:lnTo>
                      <a:pt x="498" y="1"/>
                    </a:lnTo>
                    <a:lnTo>
                      <a:pt x="496" y="3"/>
                    </a:lnTo>
                    <a:lnTo>
                      <a:pt x="495" y="3"/>
                    </a:lnTo>
                    <a:close/>
                    <a:moveTo>
                      <a:pt x="463" y="3"/>
                    </a:moveTo>
                    <a:lnTo>
                      <a:pt x="463" y="3"/>
                    </a:lnTo>
                    <a:lnTo>
                      <a:pt x="461" y="3"/>
                    </a:lnTo>
                    <a:lnTo>
                      <a:pt x="461" y="1"/>
                    </a:lnTo>
                    <a:lnTo>
                      <a:pt x="461" y="0"/>
                    </a:lnTo>
                    <a:lnTo>
                      <a:pt x="463" y="0"/>
                    </a:lnTo>
                    <a:lnTo>
                      <a:pt x="464" y="0"/>
                    </a:lnTo>
                    <a:lnTo>
                      <a:pt x="464" y="1"/>
                    </a:lnTo>
                    <a:lnTo>
                      <a:pt x="464" y="3"/>
                    </a:lnTo>
                    <a:lnTo>
                      <a:pt x="463" y="3"/>
                    </a:lnTo>
                    <a:close/>
                    <a:moveTo>
                      <a:pt x="430" y="3"/>
                    </a:moveTo>
                    <a:lnTo>
                      <a:pt x="430" y="3"/>
                    </a:lnTo>
                    <a:lnTo>
                      <a:pt x="429" y="3"/>
                    </a:lnTo>
                    <a:lnTo>
                      <a:pt x="428" y="1"/>
                    </a:lnTo>
                    <a:lnTo>
                      <a:pt x="429" y="0"/>
                    </a:lnTo>
                    <a:lnTo>
                      <a:pt x="430" y="0"/>
                    </a:lnTo>
                    <a:lnTo>
                      <a:pt x="432" y="0"/>
                    </a:lnTo>
                    <a:lnTo>
                      <a:pt x="432" y="1"/>
                    </a:lnTo>
                    <a:lnTo>
                      <a:pt x="432" y="3"/>
                    </a:lnTo>
                    <a:lnTo>
                      <a:pt x="430" y="3"/>
                    </a:lnTo>
                    <a:close/>
                    <a:moveTo>
                      <a:pt x="396" y="3"/>
                    </a:moveTo>
                    <a:lnTo>
                      <a:pt x="396" y="3"/>
                    </a:lnTo>
                    <a:lnTo>
                      <a:pt x="395" y="3"/>
                    </a:lnTo>
                    <a:lnTo>
                      <a:pt x="395" y="1"/>
                    </a:lnTo>
                    <a:lnTo>
                      <a:pt x="395" y="0"/>
                    </a:lnTo>
                    <a:lnTo>
                      <a:pt x="396" y="0"/>
                    </a:lnTo>
                    <a:lnTo>
                      <a:pt x="398" y="0"/>
                    </a:lnTo>
                    <a:lnTo>
                      <a:pt x="399" y="1"/>
                    </a:lnTo>
                    <a:lnTo>
                      <a:pt x="398" y="3"/>
                    </a:lnTo>
                    <a:lnTo>
                      <a:pt x="396" y="3"/>
                    </a:lnTo>
                    <a:close/>
                    <a:moveTo>
                      <a:pt x="364" y="3"/>
                    </a:moveTo>
                    <a:lnTo>
                      <a:pt x="364" y="3"/>
                    </a:lnTo>
                    <a:lnTo>
                      <a:pt x="363" y="3"/>
                    </a:lnTo>
                    <a:lnTo>
                      <a:pt x="363" y="1"/>
                    </a:lnTo>
                    <a:lnTo>
                      <a:pt x="363" y="0"/>
                    </a:lnTo>
                    <a:lnTo>
                      <a:pt x="364" y="0"/>
                    </a:lnTo>
                    <a:lnTo>
                      <a:pt x="365" y="0"/>
                    </a:lnTo>
                    <a:lnTo>
                      <a:pt x="365" y="1"/>
                    </a:lnTo>
                    <a:lnTo>
                      <a:pt x="365" y="3"/>
                    </a:lnTo>
                    <a:lnTo>
                      <a:pt x="364" y="3"/>
                    </a:lnTo>
                    <a:close/>
                    <a:moveTo>
                      <a:pt x="330" y="3"/>
                    </a:moveTo>
                    <a:lnTo>
                      <a:pt x="330" y="3"/>
                    </a:lnTo>
                    <a:lnTo>
                      <a:pt x="329" y="1"/>
                    </a:lnTo>
                    <a:lnTo>
                      <a:pt x="330" y="0"/>
                    </a:lnTo>
                    <a:lnTo>
                      <a:pt x="332" y="0"/>
                    </a:lnTo>
                    <a:lnTo>
                      <a:pt x="333" y="1"/>
                    </a:lnTo>
                    <a:lnTo>
                      <a:pt x="332" y="3"/>
                    </a:lnTo>
                    <a:lnTo>
                      <a:pt x="330" y="3"/>
                    </a:lnTo>
                    <a:close/>
                    <a:moveTo>
                      <a:pt x="298" y="3"/>
                    </a:moveTo>
                    <a:lnTo>
                      <a:pt x="298" y="3"/>
                    </a:lnTo>
                    <a:lnTo>
                      <a:pt x="297" y="3"/>
                    </a:lnTo>
                    <a:lnTo>
                      <a:pt x="297" y="1"/>
                    </a:lnTo>
                    <a:lnTo>
                      <a:pt x="297" y="0"/>
                    </a:lnTo>
                    <a:lnTo>
                      <a:pt x="298" y="0"/>
                    </a:lnTo>
                    <a:lnTo>
                      <a:pt x="299" y="0"/>
                    </a:lnTo>
                    <a:lnTo>
                      <a:pt x="299" y="1"/>
                    </a:lnTo>
                    <a:lnTo>
                      <a:pt x="299" y="3"/>
                    </a:lnTo>
                    <a:lnTo>
                      <a:pt x="298" y="3"/>
                    </a:lnTo>
                    <a:close/>
                    <a:moveTo>
                      <a:pt x="266" y="3"/>
                    </a:moveTo>
                    <a:lnTo>
                      <a:pt x="266" y="3"/>
                    </a:lnTo>
                    <a:lnTo>
                      <a:pt x="264" y="3"/>
                    </a:lnTo>
                    <a:lnTo>
                      <a:pt x="263" y="1"/>
                    </a:lnTo>
                    <a:lnTo>
                      <a:pt x="264" y="0"/>
                    </a:lnTo>
                    <a:lnTo>
                      <a:pt x="266" y="0"/>
                    </a:lnTo>
                    <a:lnTo>
                      <a:pt x="267" y="0"/>
                    </a:lnTo>
                    <a:lnTo>
                      <a:pt x="267" y="1"/>
                    </a:lnTo>
                    <a:lnTo>
                      <a:pt x="267" y="3"/>
                    </a:lnTo>
                    <a:lnTo>
                      <a:pt x="266" y="3"/>
                    </a:lnTo>
                    <a:close/>
                    <a:moveTo>
                      <a:pt x="232" y="3"/>
                    </a:moveTo>
                    <a:lnTo>
                      <a:pt x="232" y="3"/>
                    </a:lnTo>
                    <a:lnTo>
                      <a:pt x="230" y="3"/>
                    </a:lnTo>
                    <a:lnTo>
                      <a:pt x="230" y="1"/>
                    </a:lnTo>
                    <a:lnTo>
                      <a:pt x="230" y="0"/>
                    </a:lnTo>
                    <a:lnTo>
                      <a:pt x="232" y="0"/>
                    </a:lnTo>
                    <a:lnTo>
                      <a:pt x="233" y="0"/>
                    </a:lnTo>
                    <a:lnTo>
                      <a:pt x="234" y="1"/>
                    </a:lnTo>
                    <a:lnTo>
                      <a:pt x="233" y="3"/>
                    </a:lnTo>
                    <a:lnTo>
                      <a:pt x="232" y="3"/>
                    </a:lnTo>
                    <a:close/>
                    <a:moveTo>
                      <a:pt x="199" y="3"/>
                    </a:moveTo>
                    <a:lnTo>
                      <a:pt x="199" y="3"/>
                    </a:lnTo>
                    <a:lnTo>
                      <a:pt x="198" y="3"/>
                    </a:lnTo>
                    <a:lnTo>
                      <a:pt x="198" y="1"/>
                    </a:lnTo>
                    <a:lnTo>
                      <a:pt x="198" y="0"/>
                    </a:lnTo>
                    <a:lnTo>
                      <a:pt x="199" y="0"/>
                    </a:lnTo>
                    <a:lnTo>
                      <a:pt x="201" y="0"/>
                    </a:lnTo>
                    <a:lnTo>
                      <a:pt x="201" y="1"/>
                    </a:lnTo>
                    <a:lnTo>
                      <a:pt x="201" y="3"/>
                    </a:lnTo>
                    <a:lnTo>
                      <a:pt x="199" y="3"/>
                    </a:lnTo>
                    <a:close/>
                    <a:moveTo>
                      <a:pt x="167" y="3"/>
                    </a:moveTo>
                    <a:lnTo>
                      <a:pt x="167" y="3"/>
                    </a:lnTo>
                    <a:lnTo>
                      <a:pt x="166" y="3"/>
                    </a:lnTo>
                    <a:lnTo>
                      <a:pt x="164" y="1"/>
                    </a:lnTo>
                    <a:lnTo>
                      <a:pt x="166" y="0"/>
                    </a:lnTo>
                    <a:lnTo>
                      <a:pt x="167" y="0"/>
                    </a:lnTo>
                    <a:lnTo>
                      <a:pt x="168" y="1"/>
                    </a:lnTo>
                    <a:lnTo>
                      <a:pt x="167" y="3"/>
                    </a:lnTo>
                    <a:close/>
                    <a:moveTo>
                      <a:pt x="133" y="3"/>
                    </a:moveTo>
                    <a:lnTo>
                      <a:pt x="133" y="3"/>
                    </a:lnTo>
                    <a:lnTo>
                      <a:pt x="132" y="3"/>
                    </a:lnTo>
                    <a:lnTo>
                      <a:pt x="132" y="1"/>
                    </a:lnTo>
                    <a:lnTo>
                      <a:pt x="132" y="0"/>
                    </a:lnTo>
                    <a:lnTo>
                      <a:pt x="133" y="0"/>
                    </a:lnTo>
                    <a:lnTo>
                      <a:pt x="135" y="0"/>
                    </a:lnTo>
                    <a:lnTo>
                      <a:pt x="136" y="1"/>
                    </a:lnTo>
                    <a:lnTo>
                      <a:pt x="135" y="3"/>
                    </a:lnTo>
                    <a:lnTo>
                      <a:pt x="133" y="3"/>
                    </a:lnTo>
                    <a:close/>
                    <a:moveTo>
                      <a:pt x="101" y="3"/>
                    </a:moveTo>
                    <a:lnTo>
                      <a:pt x="101" y="3"/>
                    </a:lnTo>
                    <a:lnTo>
                      <a:pt x="99" y="3"/>
                    </a:lnTo>
                    <a:lnTo>
                      <a:pt x="98" y="1"/>
                    </a:lnTo>
                    <a:lnTo>
                      <a:pt x="99" y="0"/>
                    </a:lnTo>
                    <a:lnTo>
                      <a:pt x="101" y="0"/>
                    </a:lnTo>
                    <a:lnTo>
                      <a:pt x="102" y="0"/>
                    </a:lnTo>
                    <a:lnTo>
                      <a:pt x="102" y="1"/>
                    </a:lnTo>
                    <a:lnTo>
                      <a:pt x="102" y="3"/>
                    </a:lnTo>
                    <a:lnTo>
                      <a:pt x="101" y="3"/>
                    </a:lnTo>
                    <a:close/>
                    <a:moveTo>
                      <a:pt x="67" y="3"/>
                    </a:moveTo>
                    <a:lnTo>
                      <a:pt x="67" y="3"/>
                    </a:lnTo>
                    <a:lnTo>
                      <a:pt x="66" y="3"/>
                    </a:lnTo>
                    <a:lnTo>
                      <a:pt x="66" y="1"/>
                    </a:lnTo>
                    <a:lnTo>
                      <a:pt x="66" y="0"/>
                    </a:lnTo>
                    <a:lnTo>
                      <a:pt x="67" y="0"/>
                    </a:lnTo>
                    <a:lnTo>
                      <a:pt x="68" y="0"/>
                    </a:lnTo>
                    <a:lnTo>
                      <a:pt x="70" y="1"/>
                    </a:lnTo>
                    <a:lnTo>
                      <a:pt x="68" y="3"/>
                    </a:lnTo>
                    <a:lnTo>
                      <a:pt x="67" y="3"/>
                    </a:lnTo>
                    <a:close/>
                    <a:moveTo>
                      <a:pt x="35" y="3"/>
                    </a:moveTo>
                    <a:lnTo>
                      <a:pt x="35" y="3"/>
                    </a:lnTo>
                    <a:lnTo>
                      <a:pt x="33" y="3"/>
                    </a:lnTo>
                    <a:lnTo>
                      <a:pt x="33" y="1"/>
                    </a:lnTo>
                    <a:lnTo>
                      <a:pt x="33" y="0"/>
                    </a:lnTo>
                    <a:lnTo>
                      <a:pt x="35" y="0"/>
                    </a:lnTo>
                    <a:lnTo>
                      <a:pt x="36" y="0"/>
                    </a:lnTo>
                    <a:lnTo>
                      <a:pt x="36" y="1"/>
                    </a:lnTo>
                    <a:lnTo>
                      <a:pt x="36" y="3"/>
                    </a:lnTo>
                    <a:lnTo>
                      <a:pt x="35" y="3"/>
                    </a:lnTo>
                    <a:close/>
                    <a:moveTo>
                      <a:pt x="2" y="3"/>
                    </a:moveTo>
                    <a:lnTo>
                      <a:pt x="2" y="3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2" y="3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未知"/>
              <p:cNvSpPr>
                <a:spLocks/>
              </p:cNvSpPr>
              <p:nvPr/>
            </p:nvSpPr>
            <p:spPr bwMode="auto">
              <a:xfrm>
                <a:off x="1330" y="1265"/>
                <a:ext cx="263" cy="173"/>
              </a:xfrm>
              <a:custGeom>
                <a:avLst/>
                <a:gdLst>
                  <a:gd name="T0" fmla="*/ 553941714 w 127"/>
                  <a:gd name="T1" fmla="*/ 414458478 h 83"/>
                  <a:gd name="T2" fmla="*/ 0 w 127"/>
                  <a:gd name="T3" fmla="*/ 203423326 h 83"/>
                  <a:gd name="T4" fmla="*/ 553941714 w 127"/>
                  <a:gd name="T5" fmla="*/ 0 h 83"/>
                  <a:gd name="T6" fmla="*/ 553941714 w 127"/>
                  <a:gd name="T7" fmla="*/ 414458478 h 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3"/>
                  <a:gd name="T14" fmla="*/ 127 w 127"/>
                  <a:gd name="T15" fmla="*/ 83 h 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3">
                    <a:moveTo>
                      <a:pt x="127" y="83"/>
                    </a:moveTo>
                    <a:lnTo>
                      <a:pt x="0" y="41"/>
                    </a:lnTo>
                    <a:lnTo>
                      <a:pt x="127" y="0"/>
                    </a:lnTo>
                    <a:lnTo>
                      <a:pt x="127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2" name="未知"/>
              <p:cNvSpPr>
                <a:spLocks noEditPoints="1"/>
              </p:cNvSpPr>
              <p:nvPr/>
            </p:nvSpPr>
            <p:spPr bwMode="auto">
              <a:xfrm>
                <a:off x="2763" y="1538"/>
                <a:ext cx="435" cy="537"/>
              </a:xfrm>
              <a:custGeom>
                <a:avLst/>
                <a:gdLst>
                  <a:gd name="T0" fmla="*/ 753991469 w 212"/>
                  <a:gd name="T1" fmla="*/ 13399784 h 258"/>
                  <a:gd name="T2" fmla="*/ 750782624 w 212"/>
                  <a:gd name="T3" fmla="*/ 0 h 258"/>
                  <a:gd name="T4" fmla="*/ 761499957 w 212"/>
                  <a:gd name="T5" fmla="*/ 0 h 258"/>
                  <a:gd name="T6" fmla="*/ 761499957 w 212"/>
                  <a:gd name="T7" fmla="*/ 13399784 h 258"/>
                  <a:gd name="T8" fmla="*/ 678882196 w 212"/>
                  <a:gd name="T9" fmla="*/ 135602299 h 258"/>
                  <a:gd name="T10" fmla="*/ 672155454 w 212"/>
                  <a:gd name="T11" fmla="*/ 125187929 h 258"/>
                  <a:gd name="T12" fmla="*/ 682540924 w 212"/>
                  <a:gd name="T13" fmla="*/ 125187929 h 258"/>
                  <a:gd name="T14" fmla="*/ 682540924 w 212"/>
                  <a:gd name="T15" fmla="*/ 135602299 h 258"/>
                  <a:gd name="T16" fmla="*/ 607387755 w 212"/>
                  <a:gd name="T17" fmla="*/ 260565423 h 258"/>
                  <a:gd name="T18" fmla="*/ 600698610 w 212"/>
                  <a:gd name="T19" fmla="*/ 247126189 h 258"/>
                  <a:gd name="T20" fmla="*/ 610553319 w 212"/>
                  <a:gd name="T21" fmla="*/ 247126189 h 258"/>
                  <a:gd name="T22" fmla="*/ 610553319 w 212"/>
                  <a:gd name="T23" fmla="*/ 260565423 h 258"/>
                  <a:gd name="T24" fmla="*/ 531989861 w 212"/>
                  <a:gd name="T25" fmla="*/ 389180426 h 258"/>
                  <a:gd name="T26" fmla="*/ 525546485 w 212"/>
                  <a:gd name="T27" fmla="*/ 372307510 h 258"/>
                  <a:gd name="T28" fmla="*/ 531989861 w 212"/>
                  <a:gd name="T29" fmla="*/ 363382041 h 258"/>
                  <a:gd name="T30" fmla="*/ 539053186 w 212"/>
                  <a:gd name="T31" fmla="*/ 376809091 h 258"/>
                  <a:gd name="T32" fmla="*/ 457215251 w 212"/>
                  <a:gd name="T33" fmla="*/ 510098123 h 258"/>
                  <a:gd name="T34" fmla="*/ 447739991 w 212"/>
                  <a:gd name="T35" fmla="*/ 489100865 h 258"/>
                  <a:gd name="T36" fmla="*/ 460495492 w 212"/>
                  <a:gd name="T37" fmla="*/ 489100865 h 258"/>
                  <a:gd name="T38" fmla="*/ 460495492 w 212"/>
                  <a:gd name="T39" fmla="*/ 503591594 h 258"/>
                  <a:gd name="T40" fmla="*/ 381281643 w 212"/>
                  <a:gd name="T41" fmla="*/ 635244160 h 258"/>
                  <a:gd name="T42" fmla="*/ 376184112 w 212"/>
                  <a:gd name="T43" fmla="*/ 614396162 h 258"/>
                  <a:gd name="T44" fmla="*/ 381281643 w 212"/>
                  <a:gd name="T45" fmla="*/ 614396162 h 258"/>
                  <a:gd name="T46" fmla="*/ 389224739 w 212"/>
                  <a:gd name="T47" fmla="*/ 626796153 h 258"/>
                  <a:gd name="T48" fmla="*/ 304684463 w 212"/>
                  <a:gd name="T49" fmla="*/ 751980981 h 258"/>
                  <a:gd name="T50" fmla="*/ 301030787 w 212"/>
                  <a:gd name="T51" fmla="*/ 736490292 h 258"/>
                  <a:gd name="T52" fmla="*/ 307944346 w 212"/>
                  <a:gd name="T53" fmla="*/ 736490292 h 258"/>
                  <a:gd name="T54" fmla="*/ 307944346 w 212"/>
                  <a:gd name="T55" fmla="*/ 751980981 h 258"/>
                  <a:gd name="T56" fmla="*/ 232791635 w 212"/>
                  <a:gd name="T57" fmla="*/ 878280863 h 258"/>
                  <a:gd name="T58" fmla="*/ 226105488 w 212"/>
                  <a:gd name="T59" fmla="*/ 861535571 h 258"/>
                  <a:gd name="T60" fmla="*/ 235953236 w 212"/>
                  <a:gd name="T61" fmla="*/ 861535571 h 258"/>
                  <a:gd name="T62" fmla="*/ 235953236 w 212"/>
                  <a:gd name="T63" fmla="*/ 878280863 h 258"/>
                  <a:gd name="T64" fmla="*/ 154117867 w 212"/>
                  <a:gd name="T65" fmla="*/ 999120337 h 258"/>
                  <a:gd name="T66" fmla="*/ 150078624 w 212"/>
                  <a:gd name="T67" fmla="*/ 990121443 h 258"/>
                  <a:gd name="T68" fmla="*/ 157967525 w 212"/>
                  <a:gd name="T69" fmla="*/ 990121443 h 258"/>
                  <a:gd name="T70" fmla="*/ 157967525 w 212"/>
                  <a:gd name="T71" fmla="*/ 999120337 h 258"/>
                  <a:gd name="T72" fmla="*/ 81841138 w 212"/>
                  <a:gd name="T73" fmla="*/ 1124361619 h 258"/>
                  <a:gd name="T74" fmla="*/ 75110317 w 212"/>
                  <a:gd name="T75" fmla="*/ 1110944740 h 258"/>
                  <a:gd name="T76" fmla="*/ 86081177 w 212"/>
                  <a:gd name="T77" fmla="*/ 1110944740 h 258"/>
                  <a:gd name="T78" fmla="*/ 86081177 w 212"/>
                  <a:gd name="T79" fmla="*/ 1124361619 h 258"/>
                  <a:gd name="T80" fmla="*/ 3282278 w 212"/>
                  <a:gd name="T81" fmla="*/ 1250619866 h 258"/>
                  <a:gd name="T82" fmla="*/ 0 w 212"/>
                  <a:gd name="T83" fmla="*/ 1236254317 h 258"/>
                  <a:gd name="T84" fmla="*/ 10342689 w 212"/>
                  <a:gd name="T85" fmla="*/ 1236254317 h 258"/>
                  <a:gd name="T86" fmla="*/ 10342689 w 212"/>
                  <a:gd name="T87" fmla="*/ 1240605026 h 258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212"/>
                  <a:gd name="T133" fmla="*/ 0 h 258"/>
                  <a:gd name="T134" fmla="*/ 212 w 212"/>
                  <a:gd name="T135" fmla="*/ 258 h 258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212" h="258">
                    <a:moveTo>
                      <a:pt x="212" y="3"/>
                    </a:moveTo>
                    <a:lnTo>
                      <a:pt x="212" y="3"/>
                    </a:lnTo>
                    <a:lnTo>
                      <a:pt x="210" y="3"/>
                    </a:lnTo>
                    <a:lnTo>
                      <a:pt x="209" y="3"/>
                    </a:lnTo>
                    <a:lnTo>
                      <a:pt x="209" y="1"/>
                    </a:lnTo>
                    <a:lnTo>
                      <a:pt x="209" y="0"/>
                    </a:lnTo>
                    <a:lnTo>
                      <a:pt x="210" y="0"/>
                    </a:lnTo>
                    <a:lnTo>
                      <a:pt x="212" y="0"/>
                    </a:lnTo>
                    <a:lnTo>
                      <a:pt x="212" y="1"/>
                    </a:lnTo>
                    <a:lnTo>
                      <a:pt x="212" y="3"/>
                    </a:lnTo>
                    <a:close/>
                    <a:moveTo>
                      <a:pt x="190" y="28"/>
                    </a:moveTo>
                    <a:lnTo>
                      <a:pt x="190" y="28"/>
                    </a:lnTo>
                    <a:lnTo>
                      <a:pt x="189" y="28"/>
                    </a:lnTo>
                    <a:lnTo>
                      <a:pt x="187" y="27"/>
                    </a:lnTo>
                    <a:lnTo>
                      <a:pt x="187" y="26"/>
                    </a:lnTo>
                    <a:lnTo>
                      <a:pt x="189" y="24"/>
                    </a:lnTo>
                    <a:lnTo>
                      <a:pt x="190" y="26"/>
                    </a:lnTo>
                    <a:lnTo>
                      <a:pt x="192" y="27"/>
                    </a:lnTo>
                    <a:lnTo>
                      <a:pt x="190" y="28"/>
                    </a:lnTo>
                    <a:close/>
                    <a:moveTo>
                      <a:pt x="170" y="54"/>
                    </a:moveTo>
                    <a:lnTo>
                      <a:pt x="170" y="54"/>
                    </a:lnTo>
                    <a:lnTo>
                      <a:pt x="169" y="54"/>
                    </a:lnTo>
                    <a:lnTo>
                      <a:pt x="167" y="54"/>
                    </a:lnTo>
                    <a:lnTo>
                      <a:pt x="167" y="53"/>
                    </a:lnTo>
                    <a:lnTo>
                      <a:pt x="167" y="51"/>
                    </a:lnTo>
                    <a:lnTo>
                      <a:pt x="169" y="50"/>
                    </a:lnTo>
                    <a:lnTo>
                      <a:pt x="170" y="51"/>
                    </a:lnTo>
                    <a:lnTo>
                      <a:pt x="170" y="53"/>
                    </a:lnTo>
                    <a:lnTo>
                      <a:pt x="170" y="54"/>
                    </a:lnTo>
                    <a:close/>
                    <a:moveTo>
                      <a:pt x="150" y="78"/>
                    </a:moveTo>
                    <a:lnTo>
                      <a:pt x="150" y="78"/>
                    </a:lnTo>
                    <a:lnTo>
                      <a:pt x="148" y="80"/>
                    </a:lnTo>
                    <a:lnTo>
                      <a:pt x="147" y="80"/>
                    </a:lnTo>
                    <a:lnTo>
                      <a:pt x="146" y="78"/>
                    </a:lnTo>
                    <a:lnTo>
                      <a:pt x="146" y="77"/>
                    </a:lnTo>
                    <a:lnTo>
                      <a:pt x="147" y="75"/>
                    </a:lnTo>
                    <a:lnTo>
                      <a:pt x="148" y="75"/>
                    </a:lnTo>
                    <a:lnTo>
                      <a:pt x="150" y="77"/>
                    </a:lnTo>
                    <a:lnTo>
                      <a:pt x="150" y="78"/>
                    </a:lnTo>
                    <a:close/>
                    <a:moveTo>
                      <a:pt x="128" y="104"/>
                    </a:moveTo>
                    <a:lnTo>
                      <a:pt x="128" y="104"/>
                    </a:lnTo>
                    <a:lnTo>
                      <a:pt x="127" y="105"/>
                    </a:lnTo>
                    <a:lnTo>
                      <a:pt x="125" y="104"/>
                    </a:lnTo>
                    <a:lnTo>
                      <a:pt x="125" y="102"/>
                    </a:lnTo>
                    <a:lnTo>
                      <a:pt x="125" y="101"/>
                    </a:lnTo>
                    <a:lnTo>
                      <a:pt x="127" y="101"/>
                    </a:lnTo>
                    <a:lnTo>
                      <a:pt x="128" y="101"/>
                    </a:lnTo>
                    <a:lnTo>
                      <a:pt x="128" y="102"/>
                    </a:lnTo>
                    <a:lnTo>
                      <a:pt x="128" y="104"/>
                    </a:lnTo>
                    <a:close/>
                    <a:moveTo>
                      <a:pt x="108" y="129"/>
                    </a:moveTo>
                    <a:lnTo>
                      <a:pt x="108" y="129"/>
                    </a:lnTo>
                    <a:lnTo>
                      <a:pt x="106" y="131"/>
                    </a:lnTo>
                    <a:lnTo>
                      <a:pt x="105" y="129"/>
                    </a:lnTo>
                    <a:lnTo>
                      <a:pt x="104" y="128"/>
                    </a:lnTo>
                    <a:lnTo>
                      <a:pt x="105" y="127"/>
                    </a:lnTo>
                    <a:lnTo>
                      <a:pt x="106" y="127"/>
                    </a:lnTo>
                    <a:lnTo>
                      <a:pt x="108" y="128"/>
                    </a:lnTo>
                    <a:lnTo>
                      <a:pt x="108" y="129"/>
                    </a:lnTo>
                    <a:close/>
                    <a:moveTo>
                      <a:pt x="86" y="155"/>
                    </a:moveTo>
                    <a:lnTo>
                      <a:pt x="86" y="155"/>
                    </a:lnTo>
                    <a:lnTo>
                      <a:pt x="85" y="155"/>
                    </a:lnTo>
                    <a:lnTo>
                      <a:pt x="84" y="155"/>
                    </a:lnTo>
                    <a:lnTo>
                      <a:pt x="84" y="154"/>
                    </a:lnTo>
                    <a:lnTo>
                      <a:pt x="84" y="152"/>
                    </a:lnTo>
                    <a:lnTo>
                      <a:pt x="85" y="152"/>
                    </a:lnTo>
                    <a:lnTo>
                      <a:pt x="86" y="152"/>
                    </a:lnTo>
                    <a:lnTo>
                      <a:pt x="86" y="154"/>
                    </a:lnTo>
                    <a:lnTo>
                      <a:pt x="86" y="155"/>
                    </a:lnTo>
                    <a:close/>
                    <a:moveTo>
                      <a:pt x="66" y="181"/>
                    </a:moveTo>
                    <a:lnTo>
                      <a:pt x="66" y="181"/>
                    </a:lnTo>
                    <a:lnTo>
                      <a:pt x="65" y="181"/>
                    </a:lnTo>
                    <a:lnTo>
                      <a:pt x="63" y="181"/>
                    </a:lnTo>
                    <a:lnTo>
                      <a:pt x="62" y="179"/>
                    </a:lnTo>
                    <a:lnTo>
                      <a:pt x="63" y="178"/>
                    </a:lnTo>
                    <a:lnTo>
                      <a:pt x="65" y="178"/>
                    </a:lnTo>
                    <a:lnTo>
                      <a:pt x="66" y="178"/>
                    </a:lnTo>
                    <a:lnTo>
                      <a:pt x="66" y="179"/>
                    </a:lnTo>
                    <a:lnTo>
                      <a:pt x="66" y="181"/>
                    </a:lnTo>
                    <a:close/>
                    <a:moveTo>
                      <a:pt x="44" y="206"/>
                    </a:moveTo>
                    <a:lnTo>
                      <a:pt x="44" y="206"/>
                    </a:lnTo>
                    <a:lnTo>
                      <a:pt x="43" y="206"/>
                    </a:lnTo>
                    <a:lnTo>
                      <a:pt x="42" y="206"/>
                    </a:lnTo>
                    <a:lnTo>
                      <a:pt x="42" y="205"/>
                    </a:lnTo>
                    <a:lnTo>
                      <a:pt x="42" y="204"/>
                    </a:lnTo>
                    <a:lnTo>
                      <a:pt x="43" y="202"/>
                    </a:lnTo>
                    <a:lnTo>
                      <a:pt x="44" y="204"/>
                    </a:lnTo>
                    <a:lnTo>
                      <a:pt x="46" y="205"/>
                    </a:lnTo>
                    <a:lnTo>
                      <a:pt x="44" y="206"/>
                    </a:lnTo>
                    <a:close/>
                    <a:moveTo>
                      <a:pt x="24" y="232"/>
                    </a:moveTo>
                    <a:lnTo>
                      <a:pt x="24" y="232"/>
                    </a:lnTo>
                    <a:lnTo>
                      <a:pt x="23" y="232"/>
                    </a:lnTo>
                    <a:lnTo>
                      <a:pt x="21" y="232"/>
                    </a:lnTo>
                    <a:lnTo>
                      <a:pt x="20" y="231"/>
                    </a:lnTo>
                    <a:lnTo>
                      <a:pt x="21" y="229"/>
                    </a:lnTo>
                    <a:lnTo>
                      <a:pt x="23" y="228"/>
                    </a:lnTo>
                    <a:lnTo>
                      <a:pt x="24" y="229"/>
                    </a:lnTo>
                    <a:lnTo>
                      <a:pt x="24" y="231"/>
                    </a:lnTo>
                    <a:lnTo>
                      <a:pt x="24" y="232"/>
                    </a:lnTo>
                    <a:close/>
                    <a:moveTo>
                      <a:pt x="3" y="256"/>
                    </a:moveTo>
                    <a:lnTo>
                      <a:pt x="3" y="256"/>
                    </a:lnTo>
                    <a:lnTo>
                      <a:pt x="1" y="258"/>
                    </a:lnTo>
                    <a:lnTo>
                      <a:pt x="0" y="258"/>
                    </a:lnTo>
                    <a:lnTo>
                      <a:pt x="0" y="256"/>
                    </a:lnTo>
                    <a:lnTo>
                      <a:pt x="0" y="255"/>
                    </a:lnTo>
                    <a:lnTo>
                      <a:pt x="1" y="254"/>
                    </a:lnTo>
                    <a:lnTo>
                      <a:pt x="3" y="255"/>
                    </a:lnTo>
                    <a:lnTo>
                      <a:pt x="4" y="255"/>
                    </a:lnTo>
                    <a:lnTo>
                      <a:pt x="3" y="256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3" name="未知"/>
              <p:cNvSpPr>
                <a:spLocks/>
              </p:cNvSpPr>
              <p:nvPr/>
            </p:nvSpPr>
            <p:spPr bwMode="auto">
              <a:xfrm>
                <a:off x="2583" y="2043"/>
                <a:ext cx="230" cy="262"/>
              </a:xfrm>
              <a:custGeom>
                <a:avLst/>
                <a:gdLst>
                  <a:gd name="T0" fmla="*/ 408854017 w 112"/>
                  <a:gd name="T1" fmla="*/ 358325849 h 124"/>
                  <a:gd name="T2" fmla="*/ 0 w 112"/>
                  <a:gd name="T3" fmla="*/ 824759169 h 124"/>
                  <a:gd name="T4" fmla="*/ 172549918 w 112"/>
                  <a:gd name="T5" fmla="*/ 0 h 124"/>
                  <a:gd name="T6" fmla="*/ 408854017 w 112"/>
                  <a:gd name="T7" fmla="*/ 358325849 h 1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4"/>
                  <a:gd name="T14" fmla="*/ 112 w 112"/>
                  <a:gd name="T15" fmla="*/ 124 h 1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4">
                    <a:moveTo>
                      <a:pt x="112" y="54"/>
                    </a:moveTo>
                    <a:lnTo>
                      <a:pt x="0" y="124"/>
                    </a:lnTo>
                    <a:lnTo>
                      <a:pt x="47" y="0"/>
                    </a:lnTo>
                    <a:lnTo>
                      <a:pt x="112" y="5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4" name="Rectangle 26"/>
              <p:cNvSpPr>
                <a:spLocks noChangeArrowheads="1"/>
              </p:cNvSpPr>
              <p:nvPr/>
            </p:nvSpPr>
            <p:spPr bwMode="auto">
              <a:xfrm>
                <a:off x="3008" y="1883"/>
                <a:ext cx="100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2325" name="Rectangle 27"/>
              <p:cNvSpPr>
                <a:spLocks noChangeArrowheads="1"/>
              </p:cNvSpPr>
              <p:nvPr/>
            </p:nvSpPr>
            <p:spPr bwMode="auto">
              <a:xfrm>
                <a:off x="1873" y="1368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30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2326" name="Rectangle 28"/>
              <p:cNvSpPr>
                <a:spLocks noChangeArrowheads="1"/>
              </p:cNvSpPr>
              <p:nvPr/>
            </p:nvSpPr>
            <p:spPr bwMode="auto">
              <a:xfrm>
                <a:off x="1367" y="3401"/>
                <a:ext cx="1098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初始化</a:t>
                </a:r>
                <a:endParaRPr lang="en-US" altLang="zh-CN" sz="1800" b="1" i="0" dirty="0">
                  <a:solidFill>
                    <a:srgbClr val="080808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" name="组合 254"/>
            <p:cNvGrpSpPr>
              <a:grpSpLocks/>
            </p:cNvGrpSpPr>
            <p:nvPr/>
          </p:nvGrpSpPr>
          <p:grpSpPr bwMode="auto">
            <a:xfrm>
              <a:off x="5143504" y="2094850"/>
              <a:ext cx="3000396" cy="2165165"/>
              <a:chOff x="357158" y="142852"/>
              <a:chExt cx="3000396" cy="2165165"/>
            </a:xfrm>
          </p:grpSpPr>
          <p:sp>
            <p:nvSpPr>
              <p:cNvPr id="12296" name="TextBox 207"/>
              <p:cNvSpPr txBox="1">
                <a:spLocks noChangeArrowheads="1"/>
              </p:cNvSpPr>
              <p:nvPr/>
            </p:nvSpPr>
            <p:spPr bwMode="auto">
              <a:xfrm>
                <a:off x="857224" y="133527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dirty="0"/>
                  <a:t>30,A</a:t>
                </a:r>
                <a:endParaRPr lang="zh-CN" altLang="en-US" sz="1400" dirty="0"/>
              </a:p>
            </p:txBody>
          </p:sp>
          <p:sp>
            <p:nvSpPr>
              <p:cNvPr id="12297" name="TextBox 209"/>
              <p:cNvSpPr txBox="1">
                <a:spLocks noChangeArrowheads="1"/>
              </p:cNvSpPr>
              <p:nvPr/>
            </p:nvSpPr>
            <p:spPr bwMode="auto">
              <a:xfrm>
                <a:off x="2143108" y="142852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∞</a:t>
                </a:r>
                <a:endParaRPr lang="zh-CN" altLang="en-US" sz="1400"/>
              </a:p>
            </p:txBody>
          </p:sp>
          <p:sp>
            <p:nvSpPr>
              <p:cNvPr id="12298" name="TextBox 210"/>
              <p:cNvSpPr txBox="1">
                <a:spLocks noChangeArrowheads="1"/>
              </p:cNvSpPr>
              <p:nvPr/>
            </p:nvSpPr>
            <p:spPr bwMode="auto">
              <a:xfrm>
                <a:off x="357158" y="2000240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∞</a:t>
                </a:r>
                <a:endParaRPr lang="zh-CN" altLang="en-US" sz="1400"/>
              </a:p>
            </p:txBody>
          </p:sp>
          <p:sp>
            <p:nvSpPr>
              <p:cNvPr id="12299" name="TextBox 211"/>
              <p:cNvSpPr txBox="1">
                <a:spLocks noChangeArrowheads="1"/>
              </p:cNvSpPr>
              <p:nvPr/>
            </p:nvSpPr>
            <p:spPr bwMode="auto">
              <a:xfrm>
                <a:off x="714348" y="142852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∞</a:t>
                </a:r>
                <a:endParaRPr lang="zh-CN" altLang="en-US" sz="1400"/>
              </a:p>
            </p:txBody>
          </p:sp>
          <p:sp>
            <p:nvSpPr>
              <p:cNvPr id="12300" name="TextBox 212"/>
              <p:cNvSpPr txBox="1">
                <a:spLocks noChangeArrowheads="1"/>
              </p:cNvSpPr>
              <p:nvPr/>
            </p:nvSpPr>
            <p:spPr bwMode="auto">
              <a:xfrm>
                <a:off x="1938318" y="2000240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5,A</a:t>
                </a:r>
                <a:endParaRPr lang="zh-CN" altLang="en-US" sz="1400" i="0" dirty="0"/>
              </a:p>
            </p:txBody>
          </p:sp>
          <p:sp>
            <p:nvSpPr>
              <p:cNvPr id="12301" name="TextBox 219"/>
              <p:cNvSpPr txBox="1">
                <a:spLocks noChangeArrowheads="1"/>
              </p:cNvSpPr>
              <p:nvPr/>
            </p:nvSpPr>
            <p:spPr bwMode="auto">
              <a:xfrm>
                <a:off x="2643174" y="866756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>
                    <a:solidFill>
                      <a:srgbClr val="FF0000"/>
                    </a:solidFill>
                  </a:rPr>
                  <a:t>0</a:t>
                </a:r>
                <a:endParaRPr lang="zh-CN" altLang="en-US" sz="1400">
                  <a:solidFill>
                    <a:srgbClr val="FF0000"/>
                  </a:solidFill>
                </a:endParaRPr>
              </a:p>
            </p:txBody>
          </p:sp>
        </p:grpSp>
      </p:grpSp>
      <p:pic>
        <p:nvPicPr>
          <p:cNvPr id="12292" name="Picture 2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85938"/>
            <a:ext cx="2790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3" name="Rectangle 134"/>
          <p:cNvSpPr>
            <a:spLocks noChangeArrowheads="1"/>
          </p:cNvSpPr>
          <p:nvPr/>
        </p:nvSpPr>
        <p:spPr bwMode="auto">
          <a:xfrm>
            <a:off x="1790707" y="257175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迪杰斯特拉算法求解过程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414655" y="1004620"/>
            <a:ext cx="8496300" cy="588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(V3) = min{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(V4)-4,vl(V6)-3}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= min{6-4,8-3} = 2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(V2) = min{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(V4)-3,vl(V5)-3}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= min{6-3,7-3} = 3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(V1) = min{</a:t>
            </a:r>
            <a:r>
              <a:rPr lang="en-US" altLang="zh-CN" sz="2800" b="0" i="0" dirty="0" err="1">
                <a:latin typeface="黑体" pitchFamily="49" charset="-122"/>
                <a:ea typeface="黑体" pitchFamily="49" charset="-122"/>
                <a:sym typeface="Arial" pitchFamily="34" charset="0"/>
              </a:rPr>
              <a:t>vl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(V2)-3,vl(V3)-2}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     = min{3-3,2-2} = 0</a:t>
            </a:r>
            <a:r>
              <a:rPr lang="en-US" altLang="zh-CN" sz="280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</a:t>
            </a:r>
          </a:p>
          <a:p>
            <a:pPr eaLnBrk="1" hangingPunct="1">
              <a:lnSpc>
                <a:spcPct val="150000"/>
              </a:lnSpc>
            </a:pPr>
            <a:endParaRPr lang="en-US" altLang="zh-CN" sz="280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en-US" altLang="zh-CN" sz="280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b="1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4856" y="16395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18647899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516532" y="1268760"/>
            <a:ext cx="8496300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d)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计算各活动最早最晚开始时间，见右表：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 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4856" y="16395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9275639-6A4A-4957-B832-2CB118D1A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761705"/>
              </p:ext>
            </p:extLst>
          </p:nvPr>
        </p:nvGraphicFramePr>
        <p:xfrm>
          <a:off x="4139806" y="2087973"/>
          <a:ext cx="4823104" cy="466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1391381658"/>
                    </a:ext>
                  </a:extLst>
                </a:gridCol>
                <a:gridCol w="1478967">
                  <a:extLst>
                    <a:ext uri="{9D8B030D-6E8A-4147-A177-3AD203B41FA5}">
                      <a16:colId xmlns:a16="http://schemas.microsoft.com/office/drawing/2014/main" val="578330578"/>
                    </a:ext>
                  </a:extLst>
                </a:gridCol>
                <a:gridCol w="1111889">
                  <a:extLst>
                    <a:ext uri="{9D8B030D-6E8A-4147-A177-3AD203B41FA5}">
                      <a16:colId xmlns:a16="http://schemas.microsoft.com/office/drawing/2014/main" val="1284635761"/>
                    </a:ext>
                  </a:extLst>
                </a:gridCol>
              </a:tblGrid>
              <a:tr h="450189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vl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97683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A&lt;V1,V2,3&gt;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7309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B&lt;V1,V3,2&gt;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90640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C&lt;V2,V4,3&gt;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8807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D&lt;V2,V5,3&gt;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4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00187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E&lt;V3,V4,4&gt;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52715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F&lt;V3,V6,3&gt;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5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66455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G&lt;V4,V6,2&gt;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87378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H&lt;V5,V6,1&gt;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748131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1A0169B2-4CA1-41CC-97D5-965991F08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20590"/>
              </p:ext>
            </p:extLst>
          </p:nvPr>
        </p:nvGraphicFramePr>
        <p:xfrm>
          <a:off x="899592" y="2348880"/>
          <a:ext cx="2670021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0007">
                  <a:extLst>
                    <a:ext uri="{9D8B030D-6E8A-4147-A177-3AD203B41FA5}">
                      <a16:colId xmlns:a16="http://schemas.microsoft.com/office/drawing/2014/main" val="1391381658"/>
                    </a:ext>
                  </a:extLst>
                </a:gridCol>
                <a:gridCol w="890007">
                  <a:extLst>
                    <a:ext uri="{9D8B030D-6E8A-4147-A177-3AD203B41FA5}">
                      <a16:colId xmlns:a16="http://schemas.microsoft.com/office/drawing/2014/main" val="578330578"/>
                    </a:ext>
                  </a:extLst>
                </a:gridCol>
                <a:gridCol w="890007">
                  <a:extLst>
                    <a:ext uri="{9D8B030D-6E8A-4147-A177-3AD203B41FA5}">
                      <a16:colId xmlns:a16="http://schemas.microsoft.com/office/drawing/2014/main" val="1284635761"/>
                    </a:ext>
                  </a:extLst>
                </a:gridCol>
              </a:tblGrid>
              <a:tr h="450189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ve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err="1"/>
                        <a:t>vl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697683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V1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0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637309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3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990640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V3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2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8807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V4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900187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V5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7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952715"/>
                  </a:ext>
                </a:extLst>
              </a:tr>
              <a:tr h="45018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V6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/>
                        <a:t>8</a:t>
                      </a:r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366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376883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28352" y="1196752"/>
            <a:ext cx="8934703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最少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8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Wingdings" panose="05000000000000000000" pitchFamily="2" charset="2"/>
              </a:rPr>
              <a:t>时间单位。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关键路径：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B-&gt;E-&gt;G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或 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A-&gt;C-&gt;G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。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缩短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A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B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C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、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E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任何一个不缩短工程的完成时间。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缩短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G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，或同时缩短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E</a:t>
            </a:r>
            <a:r>
              <a:rPr lang="zh-CN" altLang="en-US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和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C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或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A</a:t>
            </a:r>
            <a:r>
              <a:rPr lang="zh-CN" altLang="en-US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和</a:t>
            </a:r>
            <a:r>
              <a:rPr lang="en-US" altLang="zh-CN" sz="2800" b="0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sym typeface="Arial" pitchFamily="34" charset="0"/>
              </a:rPr>
              <a:t>B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可缩短整个工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程的完成时间。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最多缩短几个时间单位？  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E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和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C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，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1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个时间单位。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   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  <a:sym typeface="Arial" pitchFamily="34" charset="0"/>
              </a:rPr>
              <a:t>需要考虑其它路径长度。</a:t>
            </a:r>
            <a:endParaRPr lang="en-US" altLang="zh-CN" sz="2800" b="0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  <a:p>
            <a:pPr eaLnBrk="1" hangingPunct="1">
              <a:lnSpc>
                <a:spcPct val="150000"/>
              </a:lnSpc>
            </a:pPr>
            <a:endParaRPr lang="zh-CN" altLang="en-US" sz="2800" b="1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4856" y="16395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</a:p>
        </p:txBody>
      </p:sp>
    </p:spTree>
    <p:extLst>
      <p:ext uri="{BB962C8B-B14F-4D97-AF65-F5344CB8AC3E}">
        <p14:creationId xmlns:p14="http://schemas.microsoft.com/office/powerpoint/2010/main" val="7418461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516532" y="1268760"/>
            <a:ext cx="84963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endParaRPr lang="zh-CN" altLang="en-US" sz="2800" b="1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4856" y="16395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本章小结</a:t>
            </a: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0F10CF3F-D08B-4B42-8791-844C48C6B2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47700" y="1268760"/>
            <a:ext cx="84963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 b="1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13DDFF-D123-4BA5-B9D9-D88F9CC09EC5}"/>
              </a:ext>
            </a:extLst>
          </p:cNvPr>
          <p:cNvSpPr txBox="1"/>
          <p:nvPr/>
        </p:nvSpPr>
        <p:spPr>
          <a:xfrm>
            <a:off x="641986" y="1268760"/>
            <a:ext cx="850201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dirty="0"/>
              <a:t>  </a:t>
            </a:r>
            <a:r>
              <a:rPr lang="zh-CN" altLang="en-US" sz="2800" b="0" i="0" dirty="0">
                <a:latin typeface="+mn-ea"/>
                <a:ea typeface="+mn-ea"/>
              </a:rPr>
              <a:t>掌握图的基本概念；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掌握图的邻接矩阵、邻接表存储结构；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掌握图的深度优先、广度优先遍历算法；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掌握求最小生成树的两种算法；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掌握求单源点最短路径的迪杰斯特拉算法、求顶点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buClr>
                <a:srgbClr val="FF0000"/>
              </a:buClr>
            </a:pPr>
            <a:r>
              <a:rPr lang="zh-CN" altLang="en-US" sz="2800" b="0" i="0" dirty="0">
                <a:latin typeface="+mn-ea"/>
                <a:ea typeface="+mn-ea"/>
              </a:rPr>
              <a:t>   对最短路径的弗洛伊德算法；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掌握拓扑排序算法；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掌握关键路径算法；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灵活应用上述算法求解实际问题；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zh-CN" altLang="en-US" sz="2800" b="0" i="0" dirty="0">
                <a:latin typeface="+mn-ea"/>
                <a:ea typeface="+mn-ea"/>
              </a:rPr>
              <a:t>会分析上述算法的时空复杂度。</a:t>
            </a:r>
            <a:endParaRPr lang="en-US" altLang="zh-CN" sz="2800" b="0" i="0" dirty="0">
              <a:latin typeface="+mn-ea"/>
              <a:ea typeface="+mn-ea"/>
            </a:endParaRPr>
          </a:p>
          <a:p>
            <a:pPr marL="285750" indent="-285750">
              <a:buClr>
                <a:srgbClr val="FF0000"/>
              </a:buClr>
              <a:buFont typeface="Wingdings" panose="05000000000000000000" pitchFamily="2" charset="2"/>
              <a:buChar char="p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86938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81" name="Rectangle 45"/>
          <p:cNvSpPr>
            <a:spLocks noGrp="1" noChangeArrowheads="1"/>
          </p:cNvSpPr>
          <p:nvPr/>
        </p:nvSpPr>
        <p:spPr bwMode="auto">
          <a:xfrm>
            <a:off x="516532" y="1268760"/>
            <a:ext cx="8496300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lnSpc>
                <a:spcPct val="150000"/>
              </a:lnSpc>
            </a:pPr>
            <a:endParaRPr lang="zh-CN" altLang="en-US" sz="2800" b="1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504856" y="163959"/>
            <a:ext cx="84582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itchFamily="34" charset="0"/>
              <a:buNone/>
            </a:pPr>
            <a:r>
              <a:rPr lang="zh-CN" altLang="en-US" sz="4400" i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练习</a:t>
            </a:r>
            <a:endParaRPr lang="zh-CN" altLang="en-US" sz="4400" i="0" dirty="0">
              <a:solidFill>
                <a:schemeClr val="tx2"/>
              </a:solidFill>
              <a:latin typeface="Tahoma" panose="020B0604030504040204" pitchFamily="34" charset="0"/>
              <a:ea typeface="隶书" pitchFamily="49" charset="-122"/>
            </a:endParaRPr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0F10CF3F-D08B-4B42-8791-844C48C6B2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647700" y="1268760"/>
            <a:ext cx="849630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457200" indent="-457200" eaLnBrk="1" hangingPunct="1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CN" altLang="en-US" sz="2800" b="1" i="0" dirty="0">
              <a:latin typeface="黑体" pitchFamily="49" charset="-122"/>
              <a:ea typeface="黑体" pitchFamily="49" charset="-122"/>
              <a:sym typeface="Arial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13DDFF-D123-4BA5-B9D9-D88F9CC09EC5}"/>
              </a:ext>
            </a:extLst>
          </p:cNvPr>
          <p:cNvSpPr txBox="1"/>
          <p:nvPr/>
        </p:nvSpPr>
        <p:spPr>
          <a:xfrm>
            <a:off x="634952" y="1300986"/>
            <a:ext cx="87545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0" i="0" dirty="0">
                <a:effectLst/>
                <a:latin typeface="+mn-ea"/>
                <a:ea typeface="+mn-ea"/>
              </a:rPr>
              <a:t>假设用图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G=(V,E)</a:t>
            </a:r>
            <a:r>
              <a:rPr lang="zh-CN" altLang="zh-CN" sz="2800" b="0" i="0" dirty="0">
                <a:effectLst/>
                <a:latin typeface="+mn-ea"/>
                <a:ea typeface="+mn-ea"/>
              </a:rPr>
              <a:t>表示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4</a:t>
            </a:r>
            <a:r>
              <a:rPr lang="zh-CN" altLang="zh-CN" sz="2800" b="0" i="0" dirty="0">
                <a:effectLst/>
                <a:latin typeface="+mn-ea"/>
                <a:ea typeface="+mn-ea"/>
              </a:rPr>
              <a:t>个村庄及村庄之间的距离，其中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V={</a:t>
            </a:r>
            <a:r>
              <a:rPr lang="en-US" altLang="zh-CN" sz="2800" b="0" i="0" dirty="0" err="1">
                <a:effectLst/>
                <a:latin typeface="+mn-ea"/>
                <a:ea typeface="+mn-ea"/>
              </a:rPr>
              <a:t>a,b,c,d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}</a:t>
            </a:r>
            <a:r>
              <a:rPr lang="zh-CN" altLang="zh-CN" sz="2800" b="0" i="0" dirty="0">
                <a:effectLst/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E={&lt;d,c,1&gt;,&lt;c,d,2&gt;,&lt;c,a,2&gt;,</a:t>
            </a:r>
          </a:p>
          <a:p>
            <a:r>
              <a:rPr lang="en-US" altLang="zh-CN" sz="2800" b="0" i="0" dirty="0">
                <a:effectLst/>
                <a:latin typeface="+mn-ea"/>
                <a:ea typeface="+mn-ea"/>
              </a:rPr>
              <a:t>&lt;a,b,3&gt;,&lt;b,a,3&gt;,&lt;b,c,1&gt;}</a:t>
            </a:r>
            <a:r>
              <a:rPr lang="zh-CN" altLang="zh-CN" sz="2800" b="0" i="0" dirty="0">
                <a:effectLst/>
                <a:latin typeface="+mn-ea"/>
                <a:ea typeface="+mn-ea"/>
              </a:rPr>
              <a:t>。</a:t>
            </a:r>
          </a:p>
          <a:p>
            <a:pPr marL="342900" lvl="0" indent="-342900">
              <a:buFont typeface="+mj-lt"/>
              <a:buAutoNum type="arabicParenBoth"/>
            </a:pPr>
            <a:r>
              <a:rPr lang="zh-CN" altLang="zh-CN" sz="2800" b="0" i="0" dirty="0">
                <a:effectLst/>
                <a:latin typeface="+mn-ea"/>
                <a:ea typeface="+mn-ea"/>
              </a:rPr>
              <a:t>画出该网。</a:t>
            </a:r>
          </a:p>
          <a:p>
            <a:pPr marL="342900" lvl="0" indent="-342900">
              <a:buFont typeface="+mj-lt"/>
              <a:buAutoNum type="arabicParenBoth"/>
            </a:pPr>
            <a:r>
              <a:rPr lang="zh-CN" altLang="zh-CN" sz="2800" b="0" i="0" dirty="0">
                <a:effectLst/>
                <a:latin typeface="+mn-ea"/>
                <a:ea typeface="+mn-ea"/>
              </a:rPr>
              <a:t>求从村庄</a:t>
            </a:r>
            <a:r>
              <a:rPr lang="en-US" altLang="zh-CN" sz="2800" b="0" i="0" dirty="0">
                <a:effectLst/>
                <a:latin typeface="+mn-ea"/>
                <a:ea typeface="+mn-ea"/>
              </a:rPr>
              <a:t>d</a:t>
            </a:r>
            <a:r>
              <a:rPr lang="zh-CN" altLang="zh-CN" sz="2800" b="0" i="0" dirty="0">
                <a:effectLst/>
                <a:latin typeface="+mn-ea"/>
                <a:ea typeface="+mn-ea"/>
              </a:rPr>
              <a:t>到各村庄的最短距离（需要计算过程）。</a:t>
            </a:r>
          </a:p>
          <a:p>
            <a:pPr marL="342900" lvl="0" indent="-342900">
              <a:buFont typeface="+mj-lt"/>
              <a:buAutoNum type="arabicParenBoth"/>
            </a:pPr>
            <a:r>
              <a:rPr lang="zh-CN" altLang="zh-CN" sz="2800" b="0" i="0" dirty="0">
                <a:effectLst/>
                <a:latin typeface="+mn-ea"/>
                <a:ea typeface="+mn-ea"/>
              </a:rPr>
              <a:t>计算各村庄间的最短距离（给出表格结果，不需</a:t>
            </a:r>
            <a:endParaRPr lang="en-US" altLang="zh-CN" sz="2800" b="0" i="0" dirty="0">
              <a:effectLst/>
              <a:latin typeface="+mn-ea"/>
              <a:ea typeface="+mn-ea"/>
            </a:endParaRPr>
          </a:p>
          <a:p>
            <a:pPr lvl="0"/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zh-CN" sz="2800" b="0" i="0" dirty="0">
                <a:effectLst/>
                <a:latin typeface="+mn-ea"/>
                <a:ea typeface="+mn-ea"/>
              </a:rPr>
              <a:t>计算过程）</a:t>
            </a:r>
            <a:r>
              <a:rPr lang="zh-CN" altLang="en-US" sz="2800" b="0" i="0" dirty="0">
                <a:effectLst/>
                <a:latin typeface="+mn-ea"/>
                <a:ea typeface="+mn-ea"/>
              </a:rPr>
              <a:t>。</a:t>
            </a:r>
            <a:endParaRPr lang="en-US" altLang="zh-CN" sz="2800" b="0" i="0" dirty="0">
              <a:effectLst/>
              <a:latin typeface="+mn-ea"/>
              <a:ea typeface="+mn-ea"/>
            </a:endParaRPr>
          </a:p>
          <a:p>
            <a:pPr lvl="0"/>
            <a:r>
              <a:rPr lang="en-US" altLang="zh-CN" sz="2800" b="0" i="0" dirty="0">
                <a:effectLst/>
                <a:latin typeface="+mn-ea"/>
                <a:ea typeface="+mn-ea"/>
              </a:rPr>
              <a:t>(</a:t>
            </a:r>
            <a:r>
              <a:rPr lang="en-US" altLang="zh-CN" sz="2800" b="0" i="0">
                <a:effectLst/>
                <a:latin typeface="+mn-ea"/>
                <a:ea typeface="+mn-ea"/>
              </a:rPr>
              <a:t>4)</a:t>
            </a:r>
            <a:r>
              <a:rPr lang="zh-CN" altLang="zh-CN" sz="2800" b="0" i="0">
                <a:effectLst/>
                <a:latin typeface="+mn-ea"/>
                <a:ea typeface="+mn-ea"/>
              </a:rPr>
              <a:t>若要</a:t>
            </a:r>
            <a:r>
              <a:rPr lang="zh-CN" altLang="zh-CN" sz="2800" b="0" i="0" dirty="0">
                <a:effectLst/>
                <a:latin typeface="+mn-ea"/>
                <a:ea typeface="+mn-ea"/>
              </a:rPr>
              <a:t>建立一所医院，医院设在哪个村庄才能使各</a:t>
            </a:r>
            <a:endParaRPr lang="en-US" altLang="zh-CN" sz="2800" b="0" i="0" dirty="0">
              <a:effectLst/>
              <a:latin typeface="+mn-ea"/>
              <a:ea typeface="+mn-ea"/>
            </a:endParaRPr>
          </a:p>
          <a:p>
            <a:pPr lvl="0"/>
            <a:r>
              <a:rPr lang="en-US" altLang="zh-CN" sz="2800" b="0" i="0" dirty="0">
                <a:latin typeface="+mn-ea"/>
                <a:ea typeface="+mn-ea"/>
              </a:rPr>
              <a:t>   </a:t>
            </a:r>
            <a:r>
              <a:rPr lang="zh-CN" altLang="zh-CN" sz="2800" b="0" i="0" dirty="0">
                <a:effectLst/>
                <a:latin typeface="+mn-ea"/>
                <a:ea typeface="+mn-ea"/>
              </a:rPr>
              <a:t>村离医院的距离较近？</a:t>
            </a:r>
          </a:p>
          <a:p>
            <a:pPr>
              <a:buClr>
                <a:srgbClr val="FF0000"/>
              </a:buClr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3285498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1933575" y="18192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None/>
            </a:pPr>
            <a:endParaRPr lang="zh-CN" altLang="en-US"/>
          </a:p>
        </p:txBody>
      </p:sp>
      <p:pic>
        <p:nvPicPr>
          <p:cNvPr id="13315" name="Picture 2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25" y="1785938"/>
            <a:ext cx="27908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70"/>
          <p:cNvGrpSpPr>
            <a:grpSpLocks/>
          </p:cNvGrpSpPr>
          <p:nvPr/>
        </p:nvGrpSpPr>
        <p:grpSpPr bwMode="auto">
          <a:xfrm>
            <a:off x="5072063" y="1881188"/>
            <a:ext cx="2643187" cy="2476500"/>
            <a:chOff x="3571868" y="142852"/>
            <a:chExt cx="2643206" cy="2477158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3786188" y="304800"/>
              <a:ext cx="2251709" cy="2315210"/>
              <a:chOff x="0" y="0"/>
              <a:chExt cx="3545" cy="3646"/>
            </a:xfrm>
          </p:grpSpPr>
          <p:sp>
            <p:nvSpPr>
              <p:cNvPr id="13325" name="未知"/>
              <p:cNvSpPr>
                <a:spLocks/>
              </p:cNvSpPr>
              <p:nvPr/>
            </p:nvSpPr>
            <p:spPr bwMode="auto">
              <a:xfrm>
                <a:off x="0" y="0"/>
                <a:ext cx="442" cy="475"/>
              </a:xfrm>
              <a:custGeom>
                <a:avLst/>
                <a:gdLst>
                  <a:gd name="T0" fmla="*/ 6409892 w 216"/>
                  <a:gd name="T1" fmla="*/ 559741153 h 227"/>
                  <a:gd name="T2" fmla="*/ 20128443 w 216"/>
                  <a:gd name="T3" fmla="*/ 431963359 h 227"/>
                  <a:gd name="T4" fmla="*/ 47893115 w 216"/>
                  <a:gd name="T5" fmla="*/ 318314144 h 227"/>
                  <a:gd name="T6" fmla="*/ 84284591 w 216"/>
                  <a:gd name="T7" fmla="*/ 227932445 h 227"/>
                  <a:gd name="T8" fmla="*/ 136216053 w 216"/>
                  <a:gd name="T9" fmla="*/ 139722493 h 227"/>
                  <a:gd name="T10" fmla="*/ 193570726 w 216"/>
                  <a:gd name="T11" fmla="*/ 69278727 h 227"/>
                  <a:gd name="T12" fmla="*/ 258421240 w 216"/>
                  <a:gd name="T13" fmla="*/ 26073254 h 227"/>
                  <a:gd name="T14" fmla="*/ 332884935 w 216"/>
                  <a:gd name="T15" fmla="*/ 4849290 h 227"/>
                  <a:gd name="T16" fmla="*/ 404053641 w 216"/>
                  <a:gd name="T17" fmla="*/ 4849290 h 227"/>
                  <a:gd name="T18" fmla="*/ 478508300 w 216"/>
                  <a:gd name="T19" fmla="*/ 26073254 h 227"/>
                  <a:gd name="T20" fmla="*/ 541737445 w 216"/>
                  <a:gd name="T21" fmla="*/ 69278727 h 227"/>
                  <a:gd name="T22" fmla="*/ 599974025 w 216"/>
                  <a:gd name="T23" fmla="*/ 139722493 h 227"/>
                  <a:gd name="T24" fmla="*/ 651021663 w 216"/>
                  <a:gd name="T25" fmla="*/ 227932445 h 227"/>
                  <a:gd name="T26" fmla="*/ 687412918 w 216"/>
                  <a:gd name="T27" fmla="*/ 318314144 h 227"/>
                  <a:gd name="T28" fmla="*/ 719059846 w 216"/>
                  <a:gd name="T29" fmla="*/ 431963359 h 227"/>
                  <a:gd name="T30" fmla="*/ 732218540 w 216"/>
                  <a:gd name="T31" fmla="*/ 559741153 h 227"/>
                  <a:gd name="T32" fmla="*/ 732218540 w 216"/>
                  <a:gd name="T33" fmla="*/ 611789234 h 227"/>
                  <a:gd name="T34" fmla="*/ 728896509 w 216"/>
                  <a:gd name="T35" fmla="*/ 737559701 h 227"/>
                  <a:gd name="T36" fmla="*/ 706123720 w 216"/>
                  <a:gd name="T37" fmla="*/ 857787430 h 227"/>
                  <a:gd name="T38" fmla="*/ 671344109 w 216"/>
                  <a:gd name="T39" fmla="*/ 958434412 h 227"/>
                  <a:gd name="T40" fmla="*/ 628521798 w 216"/>
                  <a:gd name="T41" fmla="*/ 1052525427 h 227"/>
                  <a:gd name="T42" fmla="*/ 573427077 w 216"/>
                  <a:gd name="T43" fmla="*/ 1126388021 h 227"/>
                  <a:gd name="T44" fmla="*/ 508488705 w 216"/>
                  <a:gd name="T45" fmla="*/ 1185978067 h 227"/>
                  <a:gd name="T46" fmla="*/ 440554425 w 216"/>
                  <a:gd name="T47" fmla="*/ 1214510475 h 227"/>
                  <a:gd name="T48" fmla="*/ 366134183 w 216"/>
                  <a:gd name="T49" fmla="*/ 1230410188 h 227"/>
                  <a:gd name="T50" fmla="*/ 294764631 w 216"/>
                  <a:gd name="T51" fmla="*/ 1214510475 h 227"/>
                  <a:gd name="T52" fmla="*/ 226817344 w 216"/>
                  <a:gd name="T53" fmla="*/ 1185978067 h 227"/>
                  <a:gd name="T54" fmla="*/ 162676700 w 216"/>
                  <a:gd name="T55" fmla="*/ 1126388021 h 227"/>
                  <a:gd name="T56" fmla="*/ 112389251 w 216"/>
                  <a:gd name="T57" fmla="*/ 1052525427 h 227"/>
                  <a:gd name="T58" fmla="*/ 65023271 w 216"/>
                  <a:gd name="T59" fmla="*/ 958434412 h 227"/>
                  <a:gd name="T60" fmla="*/ 26840323 w 216"/>
                  <a:gd name="T61" fmla="*/ 857787430 h 227"/>
                  <a:gd name="T62" fmla="*/ 9836524 w 216"/>
                  <a:gd name="T63" fmla="*/ 737559701 h 227"/>
                  <a:gd name="T64" fmla="*/ 0 w 216"/>
                  <a:gd name="T65" fmla="*/ 611789234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0"/>
                    </a:lnTo>
                    <a:lnTo>
                      <a:pt x="6" y="80"/>
                    </a:lnTo>
                    <a:lnTo>
                      <a:pt x="8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3"/>
                    </a:lnTo>
                    <a:lnTo>
                      <a:pt x="67" y="9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9"/>
                    </a:lnTo>
                    <a:lnTo>
                      <a:pt x="160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8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6" name="未知"/>
              <p:cNvSpPr>
                <a:spLocks/>
              </p:cNvSpPr>
              <p:nvPr/>
            </p:nvSpPr>
            <p:spPr bwMode="auto">
              <a:xfrm>
                <a:off x="0" y="0"/>
                <a:ext cx="442" cy="475"/>
              </a:xfrm>
              <a:custGeom>
                <a:avLst/>
                <a:gdLst>
                  <a:gd name="T0" fmla="*/ 6409892 w 216"/>
                  <a:gd name="T1" fmla="*/ 559741153 h 227"/>
                  <a:gd name="T2" fmla="*/ 20128443 w 216"/>
                  <a:gd name="T3" fmla="*/ 431963359 h 227"/>
                  <a:gd name="T4" fmla="*/ 47893115 w 216"/>
                  <a:gd name="T5" fmla="*/ 318314144 h 227"/>
                  <a:gd name="T6" fmla="*/ 84284591 w 216"/>
                  <a:gd name="T7" fmla="*/ 227932445 h 227"/>
                  <a:gd name="T8" fmla="*/ 136216053 w 216"/>
                  <a:gd name="T9" fmla="*/ 139722493 h 227"/>
                  <a:gd name="T10" fmla="*/ 193570726 w 216"/>
                  <a:gd name="T11" fmla="*/ 69278727 h 227"/>
                  <a:gd name="T12" fmla="*/ 258421240 w 216"/>
                  <a:gd name="T13" fmla="*/ 26073254 h 227"/>
                  <a:gd name="T14" fmla="*/ 332884935 w 216"/>
                  <a:gd name="T15" fmla="*/ 4849290 h 227"/>
                  <a:gd name="T16" fmla="*/ 404053641 w 216"/>
                  <a:gd name="T17" fmla="*/ 4849290 h 227"/>
                  <a:gd name="T18" fmla="*/ 478508300 w 216"/>
                  <a:gd name="T19" fmla="*/ 26073254 h 227"/>
                  <a:gd name="T20" fmla="*/ 541737445 w 216"/>
                  <a:gd name="T21" fmla="*/ 69278727 h 227"/>
                  <a:gd name="T22" fmla="*/ 599974025 w 216"/>
                  <a:gd name="T23" fmla="*/ 139722493 h 227"/>
                  <a:gd name="T24" fmla="*/ 651021663 w 216"/>
                  <a:gd name="T25" fmla="*/ 227932445 h 227"/>
                  <a:gd name="T26" fmla="*/ 687412918 w 216"/>
                  <a:gd name="T27" fmla="*/ 318314144 h 227"/>
                  <a:gd name="T28" fmla="*/ 719059846 w 216"/>
                  <a:gd name="T29" fmla="*/ 431963359 h 227"/>
                  <a:gd name="T30" fmla="*/ 732218540 w 216"/>
                  <a:gd name="T31" fmla="*/ 559741153 h 227"/>
                  <a:gd name="T32" fmla="*/ 732218540 w 216"/>
                  <a:gd name="T33" fmla="*/ 611789234 h 227"/>
                  <a:gd name="T34" fmla="*/ 728896509 w 216"/>
                  <a:gd name="T35" fmla="*/ 737559701 h 227"/>
                  <a:gd name="T36" fmla="*/ 706123720 w 216"/>
                  <a:gd name="T37" fmla="*/ 857787430 h 227"/>
                  <a:gd name="T38" fmla="*/ 671344109 w 216"/>
                  <a:gd name="T39" fmla="*/ 958434412 h 227"/>
                  <a:gd name="T40" fmla="*/ 628521798 w 216"/>
                  <a:gd name="T41" fmla="*/ 1052525427 h 227"/>
                  <a:gd name="T42" fmla="*/ 573427077 w 216"/>
                  <a:gd name="T43" fmla="*/ 1126388021 h 227"/>
                  <a:gd name="T44" fmla="*/ 508488705 w 216"/>
                  <a:gd name="T45" fmla="*/ 1185978067 h 227"/>
                  <a:gd name="T46" fmla="*/ 440554425 w 216"/>
                  <a:gd name="T47" fmla="*/ 1214510475 h 227"/>
                  <a:gd name="T48" fmla="*/ 366134183 w 216"/>
                  <a:gd name="T49" fmla="*/ 1230410188 h 227"/>
                  <a:gd name="T50" fmla="*/ 294764631 w 216"/>
                  <a:gd name="T51" fmla="*/ 1214510475 h 227"/>
                  <a:gd name="T52" fmla="*/ 226817344 w 216"/>
                  <a:gd name="T53" fmla="*/ 1185978067 h 227"/>
                  <a:gd name="T54" fmla="*/ 162676700 w 216"/>
                  <a:gd name="T55" fmla="*/ 1126388021 h 227"/>
                  <a:gd name="T56" fmla="*/ 112389251 w 216"/>
                  <a:gd name="T57" fmla="*/ 1052525427 h 227"/>
                  <a:gd name="T58" fmla="*/ 65023271 w 216"/>
                  <a:gd name="T59" fmla="*/ 958434412 h 227"/>
                  <a:gd name="T60" fmla="*/ 26840323 w 216"/>
                  <a:gd name="T61" fmla="*/ 857787430 h 227"/>
                  <a:gd name="T62" fmla="*/ 9836524 w 216"/>
                  <a:gd name="T63" fmla="*/ 737559701 h 227"/>
                  <a:gd name="T64" fmla="*/ 0 w 216"/>
                  <a:gd name="T65" fmla="*/ 611789234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0"/>
                    </a:lnTo>
                    <a:lnTo>
                      <a:pt x="6" y="80"/>
                    </a:lnTo>
                    <a:lnTo>
                      <a:pt x="8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3"/>
                    </a:lnTo>
                    <a:lnTo>
                      <a:pt x="67" y="9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9"/>
                    </a:lnTo>
                    <a:lnTo>
                      <a:pt x="160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0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8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7" name="Rectangle 32"/>
              <p:cNvSpPr>
                <a:spLocks noChangeArrowheads="1"/>
              </p:cNvSpPr>
              <p:nvPr/>
            </p:nvSpPr>
            <p:spPr bwMode="auto">
              <a:xfrm>
                <a:off x="155" y="95"/>
                <a:ext cx="100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E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28" name="未知"/>
              <p:cNvSpPr>
                <a:spLocks/>
              </p:cNvSpPr>
              <p:nvPr/>
            </p:nvSpPr>
            <p:spPr bwMode="auto">
              <a:xfrm>
                <a:off x="0" y="2253"/>
                <a:ext cx="442" cy="470"/>
              </a:xfrm>
              <a:custGeom>
                <a:avLst/>
                <a:gdLst>
                  <a:gd name="T0" fmla="*/ 6409892 w 216"/>
                  <a:gd name="T1" fmla="*/ 446341159 h 227"/>
                  <a:gd name="T2" fmla="*/ 20128443 w 216"/>
                  <a:gd name="T3" fmla="*/ 348105442 h 227"/>
                  <a:gd name="T4" fmla="*/ 47893115 w 216"/>
                  <a:gd name="T5" fmla="*/ 256183409 h 227"/>
                  <a:gd name="T6" fmla="*/ 84284591 w 216"/>
                  <a:gd name="T7" fmla="*/ 182291127 h 227"/>
                  <a:gd name="T8" fmla="*/ 136216053 w 216"/>
                  <a:gd name="T9" fmla="*/ 113371133 h 227"/>
                  <a:gd name="T10" fmla="*/ 193570726 w 216"/>
                  <a:gd name="T11" fmla="*/ 60672045 h 227"/>
                  <a:gd name="T12" fmla="*/ 258421240 w 216"/>
                  <a:gd name="T13" fmla="*/ 20996372 h 227"/>
                  <a:gd name="T14" fmla="*/ 332884935 w 216"/>
                  <a:gd name="T15" fmla="*/ 3971138 h 227"/>
                  <a:gd name="T16" fmla="*/ 404053641 w 216"/>
                  <a:gd name="T17" fmla="*/ 3971138 h 227"/>
                  <a:gd name="T18" fmla="*/ 478508300 w 216"/>
                  <a:gd name="T19" fmla="*/ 20996372 h 227"/>
                  <a:gd name="T20" fmla="*/ 541737445 w 216"/>
                  <a:gd name="T21" fmla="*/ 60672045 h 227"/>
                  <a:gd name="T22" fmla="*/ 599974025 w 216"/>
                  <a:gd name="T23" fmla="*/ 113371133 h 227"/>
                  <a:gd name="T24" fmla="*/ 651021663 w 216"/>
                  <a:gd name="T25" fmla="*/ 182291127 h 227"/>
                  <a:gd name="T26" fmla="*/ 687412918 w 216"/>
                  <a:gd name="T27" fmla="*/ 256183409 h 227"/>
                  <a:gd name="T28" fmla="*/ 719059846 w 216"/>
                  <a:gd name="T29" fmla="*/ 348105442 h 227"/>
                  <a:gd name="T30" fmla="*/ 732218540 w 216"/>
                  <a:gd name="T31" fmla="*/ 446341159 h 227"/>
                  <a:gd name="T32" fmla="*/ 732218540 w 216"/>
                  <a:gd name="T33" fmla="*/ 490035276 h 227"/>
                  <a:gd name="T34" fmla="*/ 728896509 w 216"/>
                  <a:gd name="T35" fmla="*/ 591068594 h 227"/>
                  <a:gd name="T36" fmla="*/ 706123720 w 216"/>
                  <a:gd name="T37" fmla="*/ 685652195 h 227"/>
                  <a:gd name="T38" fmla="*/ 671344109 w 216"/>
                  <a:gd name="T39" fmla="*/ 767322354 h 227"/>
                  <a:gd name="T40" fmla="*/ 628521798 w 216"/>
                  <a:gd name="T41" fmla="*/ 842402251 h 227"/>
                  <a:gd name="T42" fmla="*/ 573427077 w 216"/>
                  <a:gd name="T43" fmla="*/ 903181730 h 227"/>
                  <a:gd name="T44" fmla="*/ 508488705 w 216"/>
                  <a:gd name="T45" fmla="*/ 949607487 h 227"/>
                  <a:gd name="T46" fmla="*/ 440554425 w 216"/>
                  <a:gd name="T47" fmla="*/ 972957092 h 227"/>
                  <a:gd name="T48" fmla="*/ 366134183 w 216"/>
                  <a:gd name="T49" fmla="*/ 985307325 h 227"/>
                  <a:gd name="T50" fmla="*/ 294764631 w 216"/>
                  <a:gd name="T51" fmla="*/ 972957092 h 227"/>
                  <a:gd name="T52" fmla="*/ 226817344 w 216"/>
                  <a:gd name="T53" fmla="*/ 949607487 h 227"/>
                  <a:gd name="T54" fmla="*/ 162676700 w 216"/>
                  <a:gd name="T55" fmla="*/ 903181730 h 227"/>
                  <a:gd name="T56" fmla="*/ 112389251 w 216"/>
                  <a:gd name="T57" fmla="*/ 842402251 h 227"/>
                  <a:gd name="T58" fmla="*/ 65023271 w 216"/>
                  <a:gd name="T59" fmla="*/ 767322354 h 227"/>
                  <a:gd name="T60" fmla="*/ 26840323 w 216"/>
                  <a:gd name="T61" fmla="*/ 685652195 h 227"/>
                  <a:gd name="T62" fmla="*/ 9836524 w 216"/>
                  <a:gd name="T63" fmla="*/ 591068594 h 227"/>
                  <a:gd name="T64" fmla="*/ 0 w 216"/>
                  <a:gd name="T65" fmla="*/ 49003527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8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8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9" name="未知"/>
              <p:cNvSpPr>
                <a:spLocks/>
              </p:cNvSpPr>
              <p:nvPr/>
            </p:nvSpPr>
            <p:spPr bwMode="auto">
              <a:xfrm>
                <a:off x="0" y="2253"/>
                <a:ext cx="442" cy="470"/>
              </a:xfrm>
              <a:custGeom>
                <a:avLst/>
                <a:gdLst>
                  <a:gd name="T0" fmla="*/ 6409892 w 216"/>
                  <a:gd name="T1" fmla="*/ 446341159 h 227"/>
                  <a:gd name="T2" fmla="*/ 20128443 w 216"/>
                  <a:gd name="T3" fmla="*/ 348105442 h 227"/>
                  <a:gd name="T4" fmla="*/ 47893115 w 216"/>
                  <a:gd name="T5" fmla="*/ 256183409 h 227"/>
                  <a:gd name="T6" fmla="*/ 84284591 w 216"/>
                  <a:gd name="T7" fmla="*/ 182291127 h 227"/>
                  <a:gd name="T8" fmla="*/ 136216053 w 216"/>
                  <a:gd name="T9" fmla="*/ 113371133 h 227"/>
                  <a:gd name="T10" fmla="*/ 193570726 w 216"/>
                  <a:gd name="T11" fmla="*/ 60672045 h 227"/>
                  <a:gd name="T12" fmla="*/ 258421240 w 216"/>
                  <a:gd name="T13" fmla="*/ 20996372 h 227"/>
                  <a:gd name="T14" fmla="*/ 332884935 w 216"/>
                  <a:gd name="T15" fmla="*/ 3971138 h 227"/>
                  <a:gd name="T16" fmla="*/ 404053641 w 216"/>
                  <a:gd name="T17" fmla="*/ 3971138 h 227"/>
                  <a:gd name="T18" fmla="*/ 478508300 w 216"/>
                  <a:gd name="T19" fmla="*/ 20996372 h 227"/>
                  <a:gd name="T20" fmla="*/ 541737445 w 216"/>
                  <a:gd name="T21" fmla="*/ 60672045 h 227"/>
                  <a:gd name="T22" fmla="*/ 599974025 w 216"/>
                  <a:gd name="T23" fmla="*/ 113371133 h 227"/>
                  <a:gd name="T24" fmla="*/ 651021663 w 216"/>
                  <a:gd name="T25" fmla="*/ 182291127 h 227"/>
                  <a:gd name="T26" fmla="*/ 687412918 w 216"/>
                  <a:gd name="T27" fmla="*/ 256183409 h 227"/>
                  <a:gd name="T28" fmla="*/ 719059846 w 216"/>
                  <a:gd name="T29" fmla="*/ 348105442 h 227"/>
                  <a:gd name="T30" fmla="*/ 732218540 w 216"/>
                  <a:gd name="T31" fmla="*/ 446341159 h 227"/>
                  <a:gd name="T32" fmla="*/ 732218540 w 216"/>
                  <a:gd name="T33" fmla="*/ 490035276 h 227"/>
                  <a:gd name="T34" fmla="*/ 728896509 w 216"/>
                  <a:gd name="T35" fmla="*/ 591068594 h 227"/>
                  <a:gd name="T36" fmla="*/ 706123720 w 216"/>
                  <a:gd name="T37" fmla="*/ 685652195 h 227"/>
                  <a:gd name="T38" fmla="*/ 671344109 w 216"/>
                  <a:gd name="T39" fmla="*/ 767322354 h 227"/>
                  <a:gd name="T40" fmla="*/ 628521798 w 216"/>
                  <a:gd name="T41" fmla="*/ 842402251 h 227"/>
                  <a:gd name="T42" fmla="*/ 573427077 w 216"/>
                  <a:gd name="T43" fmla="*/ 903181730 h 227"/>
                  <a:gd name="T44" fmla="*/ 508488705 w 216"/>
                  <a:gd name="T45" fmla="*/ 949607487 h 227"/>
                  <a:gd name="T46" fmla="*/ 440554425 w 216"/>
                  <a:gd name="T47" fmla="*/ 972957092 h 227"/>
                  <a:gd name="T48" fmla="*/ 366134183 w 216"/>
                  <a:gd name="T49" fmla="*/ 985307325 h 227"/>
                  <a:gd name="T50" fmla="*/ 294764631 w 216"/>
                  <a:gd name="T51" fmla="*/ 972957092 h 227"/>
                  <a:gd name="T52" fmla="*/ 226817344 w 216"/>
                  <a:gd name="T53" fmla="*/ 949607487 h 227"/>
                  <a:gd name="T54" fmla="*/ 162676700 w 216"/>
                  <a:gd name="T55" fmla="*/ 903181730 h 227"/>
                  <a:gd name="T56" fmla="*/ 112389251 w 216"/>
                  <a:gd name="T57" fmla="*/ 842402251 h 227"/>
                  <a:gd name="T58" fmla="*/ 65023271 w 216"/>
                  <a:gd name="T59" fmla="*/ 767322354 h 227"/>
                  <a:gd name="T60" fmla="*/ 26840323 w 216"/>
                  <a:gd name="T61" fmla="*/ 685652195 h 227"/>
                  <a:gd name="T62" fmla="*/ 9836524 w 216"/>
                  <a:gd name="T63" fmla="*/ 591068594 h 227"/>
                  <a:gd name="T64" fmla="*/ 0 w 216"/>
                  <a:gd name="T65" fmla="*/ 49003527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7"/>
                  <a:gd name="T101" fmla="*/ 216 w 216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8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6" y="103"/>
                    </a:lnTo>
                    <a:lnTo>
                      <a:pt x="216" y="113"/>
                    </a:lnTo>
                    <a:lnTo>
                      <a:pt x="216" y="126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8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6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0" name="Rectangle 35"/>
              <p:cNvSpPr>
                <a:spLocks noChangeArrowheads="1"/>
              </p:cNvSpPr>
              <p:nvPr/>
            </p:nvSpPr>
            <p:spPr bwMode="auto">
              <a:xfrm>
                <a:off x="155" y="234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F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31" name="未知"/>
              <p:cNvSpPr>
                <a:spLocks/>
              </p:cNvSpPr>
              <p:nvPr/>
            </p:nvSpPr>
            <p:spPr bwMode="auto">
              <a:xfrm>
                <a:off x="885" y="1118"/>
                <a:ext cx="445" cy="470"/>
              </a:xfrm>
              <a:custGeom>
                <a:avLst/>
                <a:gdLst>
                  <a:gd name="T0" fmla="*/ 7145711 w 216"/>
                  <a:gd name="T1" fmla="*/ 485501602 h 226"/>
                  <a:gd name="T2" fmla="*/ 23150365 w 216"/>
                  <a:gd name="T3" fmla="*/ 375205301 h 226"/>
                  <a:gd name="T4" fmla="*/ 55303794 w 216"/>
                  <a:gd name="T5" fmla="*/ 281541765 h 226"/>
                  <a:gd name="T6" fmla="*/ 98258553 w 216"/>
                  <a:gd name="T7" fmla="*/ 194790464 h 226"/>
                  <a:gd name="T8" fmla="*/ 155549321 w 216"/>
                  <a:gd name="T9" fmla="*/ 119076492 h 226"/>
                  <a:gd name="T10" fmla="*/ 222226935 w 216"/>
                  <a:gd name="T11" fmla="*/ 61343543 h 226"/>
                  <a:gd name="T12" fmla="*/ 297217334 w 216"/>
                  <a:gd name="T13" fmla="*/ 23385031 h 226"/>
                  <a:gd name="T14" fmla="*/ 383142429 w 216"/>
                  <a:gd name="T15" fmla="*/ 4298969 h 226"/>
                  <a:gd name="T16" fmla="*/ 464985030 w 216"/>
                  <a:gd name="T17" fmla="*/ 4298969 h 226"/>
                  <a:gd name="T18" fmla="*/ 549850097 w 216"/>
                  <a:gd name="T19" fmla="*/ 23385031 h 226"/>
                  <a:gd name="T20" fmla="*/ 626217459 w 216"/>
                  <a:gd name="T21" fmla="*/ 61343543 h 226"/>
                  <a:gd name="T22" fmla="*/ 692368182 w 216"/>
                  <a:gd name="T23" fmla="*/ 119076492 h 226"/>
                  <a:gd name="T24" fmla="*/ 751322256 w 216"/>
                  <a:gd name="T25" fmla="*/ 194790464 h 226"/>
                  <a:gd name="T26" fmla="*/ 793045339 w 216"/>
                  <a:gd name="T27" fmla="*/ 281541765 h 226"/>
                  <a:gd name="T28" fmla="*/ 828864612 w 216"/>
                  <a:gd name="T29" fmla="*/ 375205301 h 226"/>
                  <a:gd name="T30" fmla="*/ 844450245 w 216"/>
                  <a:gd name="T31" fmla="*/ 485501602 h 226"/>
                  <a:gd name="T32" fmla="*/ 844450245 w 216"/>
                  <a:gd name="T33" fmla="*/ 538347344 h 226"/>
                  <a:gd name="T34" fmla="*/ 840726767 w 216"/>
                  <a:gd name="T35" fmla="*/ 648670450 h 226"/>
                  <a:gd name="T36" fmla="*/ 814086300 w 216"/>
                  <a:gd name="T37" fmla="*/ 752872443 h 226"/>
                  <a:gd name="T38" fmla="*/ 774630431 w 216"/>
                  <a:gd name="T39" fmla="*/ 838030353 h 226"/>
                  <a:gd name="T40" fmla="*/ 722693214 w 216"/>
                  <a:gd name="T41" fmla="*/ 922864214 h 226"/>
                  <a:gd name="T42" fmla="*/ 660207783 w 216"/>
                  <a:gd name="T43" fmla="*/ 991076223 h 226"/>
                  <a:gd name="T44" fmla="*/ 586522487 w 216"/>
                  <a:gd name="T45" fmla="*/ 1037090728 h 226"/>
                  <a:gd name="T46" fmla="*/ 508124400 w 216"/>
                  <a:gd name="T47" fmla="*/ 1066707152 h 226"/>
                  <a:gd name="T48" fmla="*/ 422873988 w 216"/>
                  <a:gd name="T49" fmla="*/ 1075907407 h 226"/>
                  <a:gd name="T50" fmla="*/ 339748674 w 216"/>
                  <a:gd name="T51" fmla="*/ 1066707152 h 226"/>
                  <a:gd name="T52" fmla="*/ 261484025 w 216"/>
                  <a:gd name="T53" fmla="*/ 1037090728 h 226"/>
                  <a:gd name="T54" fmla="*/ 187663513 w 216"/>
                  <a:gd name="T55" fmla="*/ 991076223 h 226"/>
                  <a:gd name="T56" fmla="*/ 128727247 w 216"/>
                  <a:gd name="T57" fmla="*/ 922864214 h 226"/>
                  <a:gd name="T58" fmla="*/ 73721376 w 216"/>
                  <a:gd name="T59" fmla="*/ 838030353 h 226"/>
                  <a:gd name="T60" fmla="*/ 35783859 w 216"/>
                  <a:gd name="T61" fmla="*/ 752872443 h 226"/>
                  <a:gd name="T62" fmla="*/ 11237031 w 216"/>
                  <a:gd name="T63" fmla="*/ 648670450 h 226"/>
                  <a:gd name="T64" fmla="*/ 0 w 216"/>
                  <a:gd name="T65" fmla="*/ 538347344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2" y="102"/>
                    </a:lnTo>
                    <a:lnTo>
                      <a:pt x="3" y="90"/>
                    </a:lnTo>
                    <a:lnTo>
                      <a:pt x="6" y="79"/>
                    </a:lnTo>
                    <a:lnTo>
                      <a:pt x="9" y="68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3" y="33"/>
                    </a:lnTo>
                    <a:lnTo>
                      <a:pt x="40" y="25"/>
                    </a:lnTo>
                    <a:lnTo>
                      <a:pt x="48" y="18"/>
                    </a:lnTo>
                    <a:lnTo>
                      <a:pt x="57" y="13"/>
                    </a:lnTo>
                    <a:lnTo>
                      <a:pt x="67" y="9"/>
                    </a:lnTo>
                    <a:lnTo>
                      <a:pt x="76" y="5"/>
                    </a:lnTo>
                    <a:lnTo>
                      <a:pt x="87" y="2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2"/>
                    </a:lnTo>
                    <a:lnTo>
                      <a:pt x="141" y="5"/>
                    </a:lnTo>
                    <a:lnTo>
                      <a:pt x="150" y="9"/>
                    </a:lnTo>
                    <a:lnTo>
                      <a:pt x="160" y="13"/>
                    </a:lnTo>
                    <a:lnTo>
                      <a:pt x="169" y="18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2" y="41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8"/>
                    </a:lnTo>
                    <a:lnTo>
                      <a:pt x="212" y="79"/>
                    </a:lnTo>
                    <a:lnTo>
                      <a:pt x="215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6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8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8" y="226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8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6"/>
                    </a:lnTo>
                    <a:lnTo>
                      <a:pt x="14" y="167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2" name="未知"/>
              <p:cNvSpPr>
                <a:spLocks/>
              </p:cNvSpPr>
              <p:nvPr/>
            </p:nvSpPr>
            <p:spPr bwMode="auto">
              <a:xfrm>
                <a:off x="885" y="1118"/>
                <a:ext cx="445" cy="470"/>
              </a:xfrm>
              <a:custGeom>
                <a:avLst/>
                <a:gdLst>
                  <a:gd name="T0" fmla="*/ 7145711 w 216"/>
                  <a:gd name="T1" fmla="*/ 485501602 h 226"/>
                  <a:gd name="T2" fmla="*/ 23150365 w 216"/>
                  <a:gd name="T3" fmla="*/ 375205301 h 226"/>
                  <a:gd name="T4" fmla="*/ 55303794 w 216"/>
                  <a:gd name="T5" fmla="*/ 281541765 h 226"/>
                  <a:gd name="T6" fmla="*/ 98258553 w 216"/>
                  <a:gd name="T7" fmla="*/ 194790464 h 226"/>
                  <a:gd name="T8" fmla="*/ 155549321 w 216"/>
                  <a:gd name="T9" fmla="*/ 119076492 h 226"/>
                  <a:gd name="T10" fmla="*/ 222226935 w 216"/>
                  <a:gd name="T11" fmla="*/ 61343543 h 226"/>
                  <a:gd name="T12" fmla="*/ 297217334 w 216"/>
                  <a:gd name="T13" fmla="*/ 23385031 h 226"/>
                  <a:gd name="T14" fmla="*/ 383142429 w 216"/>
                  <a:gd name="T15" fmla="*/ 4298969 h 226"/>
                  <a:gd name="T16" fmla="*/ 464985030 w 216"/>
                  <a:gd name="T17" fmla="*/ 4298969 h 226"/>
                  <a:gd name="T18" fmla="*/ 549850097 w 216"/>
                  <a:gd name="T19" fmla="*/ 23385031 h 226"/>
                  <a:gd name="T20" fmla="*/ 626217459 w 216"/>
                  <a:gd name="T21" fmla="*/ 61343543 h 226"/>
                  <a:gd name="T22" fmla="*/ 692368182 w 216"/>
                  <a:gd name="T23" fmla="*/ 119076492 h 226"/>
                  <a:gd name="T24" fmla="*/ 751322256 w 216"/>
                  <a:gd name="T25" fmla="*/ 194790464 h 226"/>
                  <a:gd name="T26" fmla="*/ 793045339 w 216"/>
                  <a:gd name="T27" fmla="*/ 281541765 h 226"/>
                  <a:gd name="T28" fmla="*/ 828864612 w 216"/>
                  <a:gd name="T29" fmla="*/ 375205301 h 226"/>
                  <a:gd name="T30" fmla="*/ 844450245 w 216"/>
                  <a:gd name="T31" fmla="*/ 485501602 h 226"/>
                  <a:gd name="T32" fmla="*/ 844450245 w 216"/>
                  <a:gd name="T33" fmla="*/ 538347344 h 226"/>
                  <a:gd name="T34" fmla="*/ 840726767 w 216"/>
                  <a:gd name="T35" fmla="*/ 648670450 h 226"/>
                  <a:gd name="T36" fmla="*/ 814086300 w 216"/>
                  <a:gd name="T37" fmla="*/ 752872443 h 226"/>
                  <a:gd name="T38" fmla="*/ 774630431 w 216"/>
                  <a:gd name="T39" fmla="*/ 838030353 h 226"/>
                  <a:gd name="T40" fmla="*/ 722693214 w 216"/>
                  <a:gd name="T41" fmla="*/ 922864214 h 226"/>
                  <a:gd name="T42" fmla="*/ 660207783 w 216"/>
                  <a:gd name="T43" fmla="*/ 991076223 h 226"/>
                  <a:gd name="T44" fmla="*/ 586522487 w 216"/>
                  <a:gd name="T45" fmla="*/ 1037090728 h 226"/>
                  <a:gd name="T46" fmla="*/ 508124400 w 216"/>
                  <a:gd name="T47" fmla="*/ 1066707152 h 226"/>
                  <a:gd name="T48" fmla="*/ 422873988 w 216"/>
                  <a:gd name="T49" fmla="*/ 1075907407 h 226"/>
                  <a:gd name="T50" fmla="*/ 339748674 w 216"/>
                  <a:gd name="T51" fmla="*/ 1066707152 h 226"/>
                  <a:gd name="T52" fmla="*/ 261484025 w 216"/>
                  <a:gd name="T53" fmla="*/ 1037090728 h 226"/>
                  <a:gd name="T54" fmla="*/ 187663513 w 216"/>
                  <a:gd name="T55" fmla="*/ 991076223 h 226"/>
                  <a:gd name="T56" fmla="*/ 128727247 w 216"/>
                  <a:gd name="T57" fmla="*/ 922864214 h 226"/>
                  <a:gd name="T58" fmla="*/ 73721376 w 216"/>
                  <a:gd name="T59" fmla="*/ 838030353 h 226"/>
                  <a:gd name="T60" fmla="*/ 35783859 w 216"/>
                  <a:gd name="T61" fmla="*/ 752872443 h 226"/>
                  <a:gd name="T62" fmla="*/ 11237031 w 216"/>
                  <a:gd name="T63" fmla="*/ 648670450 h 226"/>
                  <a:gd name="T64" fmla="*/ 0 w 216"/>
                  <a:gd name="T65" fmla="*/ 538347344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2" y="102"/>
                    </a:lnTo>
                    <a:lnTo>
                      <a:pt x="3" y="90"/>
                    </a:lnTo>
                    <a:lnTo>
                      <a:pt x="6" y="79"/>
                    </a:lnTo>
                    <a:lnTo>
                      <a:pt x="9" y="68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1"/>
                    </a:lnTo>
                    <a:lnTo>
                      <a:pt x="33" y="33"/>
                    </a:lnTo>
                    <a:lnTo>
                      <a:pt x="40" y="25"/>
                    </a:lnTo>
                    <a:lnTo>
                      <a:pt x="48" y="18"/>
                    </a:lnTo>
                    <a:lnTo>
                      <a:pt x="57" y="13"/>
                    </a:lnTo>
                    <a:lnTo>
                      <a:pt x="67" y="9"/>
                    </a:lnTo>
                    <a:lnTo>
                      <a:pt x="76" y="5"/>
                    </a:lnTo>
                    <a:lnTo>
                      <a:pt x="87" y="2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2"/>
                    </a:lnTo>
                    <a:lnTo>
                      <a:pt x="141" y="5"/>
                    </a:lnTo>
                    <a:lnTo>
                      <a:pt x="150" y="9"/>
                    </a:lnTo>
                    <a:lnTo>
                      <a:pt x="160" y="13"/>
                    </a:lnTo>
                    <a:lnTo>
                      <a:pt x="169" y="18"/>
                    </a:lnTo>
                    <a:lnTo>
                      <a:pt x="177" y="25"/>
                    </a:lnTo>
                    <a:lnTo>
                      <a:pt x="185" y="33"/>
                    </a:lnTo>
                    <a:lnTo>
                      <a:pt x="192" y="41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8"/>
                    </a:lnTo>
                    <a:lnTo>
                      <a:pt x="212" y="79"/>
                    </a:lnTo>
                    <a:lnTo>
                      <a:pt x="215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6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8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6"/>
                    </a:lnTo>
                    <a:lnTo>
                      <a:pt x="108" y="226"/>
                    </a:lnTo>
                    <a:lnTo>
                      <a:pt x="98" y="226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8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6"/>
                    </a:lnTo>
                    <a:lnTo>
                      <a:pt x="14" y="167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3" name="Rectangle 38"/>
              <p:cNvSpPr>
                <a:spLocks noChangeArrowheads="1"/>
              </p:cNvSpPr>
              <p:nvPr/>
            </p:nvSpPr>
            <p:spPr bwMode="auto">
              <a:xfrm>
                <a:off x="1042" y="1213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D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34" name="未知"/>
              <p:cNvSpPr>
                <a:spLocks/>
              </p:cNvSpPr>
              <p:nvPr/>
            </p:nvSpPr>
            <p:spPr bwMode="auto">
              <a:xfrm>
                <a:off x="2215" y="0"/>
                <a:ext cx="442" cy="475"/>
              </a:xfrm>
              <a:custGeom>
                <a:avLst/>
                <a:gdLst>
                  <a:gd name="T0" fmla="*/ 5858600 w 217"/>
                  <a:gd name="T1" fmla="*/ 559741153 h 227"/>
                  <a:gd name="T2" fmla="*/ 17922139 w 217"/>
                  <a:gd name="T3" fmla="*/ 431963359 h 227"/>
                  <a:gd name="T4" fmla="*/ 43607429 w 217"/>
                  <a:gd name="T5" fmla="*/ 318314144 h 227"/>
                  <a:gd name="T6" fmla="*/ 77229784 w 217"/>
                  <a:gd name="T7" fmla="*/ 227932445 h 227"/>
                  <a:gd name="T8" fmla="*/ 122271747 w 217"/>
                  <a:gd name="T9" fmla="*/ 139722493 h 227"/>
                  <a:gd name="T10" fmla="*/ 175228399 w 217"/>
                  <a:gd name="T11" fmla="*/ 69278727 h 227"/>
                  <a:gd name="T12" fmla="*/ 234584880 w 217"/>
                  <a:gd name="T13" fmla="*/ 26073254 h 227"/>
                  <a:gd name="T14" fmla="*/ 301967446 w 217"/>
                  <a:gd name="T15" fmla="*/ 4849290 h 227"/>
                  <a:gd name="T16" fmla="*/ 365632686 w 217"/>
                  <a:gd name="T17" fmla="*/ 4849290 h 227"/>
                  <a:gd name="T18" fmla="*/ 434136673 w 217"/>
                  <a:gd name="T19" fmla="*/ 26073254 h 227"/>
                  <a:gd name="T20" fmla="*/ 492454229 w 217"/>
                  <a:gd name="T21" fmla="*/ 69278727 h 227"/>
                  <a:gd name="T22" fmla="*/ 545120329 w 217"/>
                  <a:gd name="T23" fmla="*/ 139722493 h 227"/>
                  <a:gd name="T24" fmla="*/ 590415685 w 217"/>
                  <a:gd name="T25" fmla="*/ 227932445 h 227"/>
                  <a:gd name="T26" fmla="*/ 623865094 w 217"/>
                  <a:gd name="T27" fmla="*/ 318314144 h 227"/>
                  <a:gd name="T28" fmla="*/ 652637793 w 217"/>
                  <a:gd name="T29" fmla="*/ 431963359 h 227"/>
                  <a:gd name="T30" fmla="*/ 667640835 w 217"/>
                  <a:gd name="T31" fmla="*/ 559741153 h 227"/>
                  <a:gd name="T32" fmla="*/ 667640835 w 217"/>
                  <a:gd name="T33" fmla="*/ 611789234 h 227"/>
                  <a:gd name="T34" fmla="*/ 661693287 w 217"/>
                  <a:gd name="T35" fmla="*/ 737559701 h 227"/>
                  <a:gd name="T36" fmla="*/ 640965693 w 217"/>
                  <a:gd name="T37" fmla="*/ 857787430 h 227"/>
                  <a:gd name="T38" fmla="*/ 609035589 w 217"/>
                  <a:gd name="T39" fmla="*/ 958434412 h 227"/>
                  <a:gd name="T40" fmla="*/ 569593784 w 217"/>
                  <a:gd name="T41" fmla="*/ 1052525427 h 227"/>
                  <a:gd name="T42" fmla="*/ 520085125 w 217"/>
                  <a:gd name="T43" fmla="*/ 1126388021 h 227"/>
                  <a:gd name="T44" fmla="*/ 462151609 w 217"/>
                  <a:gd name="T45" fmla="*/ 1185978067 h 227"/>
                  <a:gd name="T46" fmla="*/ 400709442 w 217"/>
                  <a:gd name="T47" fmla="*/ 1214510475 h 227"/>
                  <a:gd name="T48" fmla="*/ 332633172 w 217"/>
                  <a:gd name="T49" fmla="*/ 1230410188 h 227"/>
                  <a:gd name="T50" fmla="*/ 267626949 w 217"/>
                  <a:gd name="T51" fmla="*/ 1214510475 h 227"/>
                  <a:gd name="T52" fmla="*/ 205402873 w 217"/>
                  <a:gd name="T53" fmla="*/ 1185978067 h 227"/>
                  <a:gd name="T54" fmla="*/ 148250986 w 217"/>
                  <a:gd name="T55" fmla="*/ 1126388021 h 227"/>
                  <a:gd name="T56" fmla="*/ 100842587 w 217"/>
                  <a:gd name="T57" fmla="*/ 1052525427 h 227"/>
                  <a:gd name="T58" fmla="*/ 58648096 w 217"/>
                  <a:gd name="T59" fmla="*/ 958434412 h 227"/>
                  <a:gd name="T60" fmla="*/ 27400380 w 217"/>
                  <a:gd name="T61" fmla="*/ 857787430 h 227"/>
                  <a:gd name="T62" fmla="*/ 8798878 w 217"/>
                  <a:gd name="T63" fmla="*/ 737559701 h 227"/>
                  <a:gd name="T64" fmla="*/ 0 w 217"/>
                  <a:gd name="T65" fmla="*/ 611789234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7"/>
                  <a:gd name="T100" fmla="*/ 0 h 227"/>
                  <a:gd name="T101" fmla="*/ 217 w 217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7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0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3"/>
                    </a:lnTo>
                    <a:lnTo>
                      <a:pt x="67" y="9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9"/>
                    </a:lnTo>
                    <a:lnTo>
                      <a:pt x="160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0"/>
                    </a:lnTo>
                    <a:lnTo>
                      <a:pt x="217" y="103"/>
                    </a:lnTo>
                    <a:lnTo>
                      <a:pt x="217" y="113"/>
                    </a:lnTo>
                    <a:lnTo>
                      <a:pt x="217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5" name="未知"/>
              <p:cNvSpPr>
                <a:spLocks/>
              </p:cNvSpPr>
              <p:nvPr/>
            </p:nvSpPr>
            <p:spPr bwMode="auto">
              <a:xfrm>
                <a:off x="2215" y="0"/>
                <a:ext cx="442" cy="475"/>
              </a:xfrm>
              <a:custGeom>
                <a:avLst/>
                <a:gdLst>
                  <a:gd name="T0" fmla="*/ 5858600 w 217"/>
                  <a:gd name="T1" fmla="*/ 559741153 h 227"/>
                  <a:gd name="T2" fmla="*/ 17922139 w 217"/>
                  <a:gd name="T3" fmla="*/ 431963359 h 227"/>
                  <a:gd name="T4" fmla="*/ 43607429 w 217"/>
                  <a:gd name="T5" fmla="*/ 318314144 h 227"/>
                  <a:gd name="T6" fmla="*/ 77229784 w 217"/>
                  <a:gd name="T7" fmla="*/ 227932445 h 227"/>
                  <a:gd name="T8" fmla="*/ 122271747 w 217"/>
                  <a:gd name="T9" fmla="*/ 139722493 h 227"/>
                  <a:gd name="T10" fmla="*/ 175228399 w 217"/>
                  <a:gd name="T11" fmla="*/ 69278727 h 227"/>
                  <a:gd name="T12" fmla="*/ 234584880 w 217"/>
                  <a:gd name="T13" fmla="*/ 26073254 h 227"/>
                  <a:gd name="T14" fmla="*/ 301967446 w 217"/>
                  <a:gd name="T15" fmla="*/ 4849290 h 227"/>
                  <a:gd name="T16" fmla="*/ 365632686 w 217"/>
                  <a:gd name="T17" fmla="*/ 4849290 h 227"/>
                  <a:gd name="T18" fmla="*/ 434136673 w 217"/>
                  <a:gd name="T19" fmla="*/ 26073254 h 227"/>
                  <a:gd name="T20" fmla="*/ 492454229 w 217"/>
                  <a:gd name="T21" fmla="*/ 69278727 h 227"/>
                  <a:gd name="T22" fmla="*/ 545120329 w 217"/>
                  <a:gd name="T23" fmla="*/ 139722493 h 227"/>
                  <a:gd name="T24" fmla="*/ 590415685 w 217"/>
                  <a:gd name="T25" fmla="*/ 227932445 h 227"/>
                  <a:gd name="T26" fmla="*/ 623865094 w 217"/>
                  <a:gd name="T27" fmla="*/ 318314144 h 227"/>
                  <a:gd name="T28" fmla="*/ 652637793 w 217"/>
                  <a:gd name="T29" fmla="*/ 431963359 h 227"/>
                  <a:gd name="T30" fmla="*/ 667640835 w 217"/>
                  <a:gd name="T31" fmla="*/ 559741153 h 227"/>
                  <a:gd name="T32" fmla="*/ 667640835 w 217"/>
                  <a:gd name="T33" fmla="*/ 611789234 h 227"/>
                  <a:gd name="T34" fmla="*/ 661693287 w 217"/>
                  <a:gd name="T35" fmla="*/ 737559701 h 227"/>
                  <a:gd name="T36" fmla="*/ 640965693 w 217"/>
                  <a:gd name="T37" fmla="*/ 857787430 h 227"/>
                  <a:gd name="T38" fmla="*/ 609035589 w 217"/>
                  <a:gd name="T39" fmla="*/ 958434412 h 227"/>
                  <a:gd name="T40" fmla="*/ 569593784 w 217"/>
                  <a:gd name="T41" fmla="*/ 1052525427 h 227"/>
                  <a:gd name="T42" fmla="*/ 520085125 w 217"/>
                  <a:gd name="T43" fmla="*/ 1126388021 h 227"/>
                  <a:gd name="T44" fmla="*/ 462151609 w 217"/>
                  <a:gd name="T45" fmla="*/ 1185978067 h 227"/>
                  <a:gd name="T46" fmla="*/ 400709442 w 217"/>
                  <a:gd name="T47" fmla="*/ 1214510475 h 227"/>
                  <a:gd name="T48" fmla="*/ 332633172 w 217"/>
                  <a:gd name="T49" fmla="*/ 1230410188 h 227"/>
                  <a:gd name="T50" fmla="*/ 267626949 w 217"/>
                  <a:gd name="T51" fmla="*/ 1214510475 h 227"/>
                  <a:gd name="T52" fmla="*/ 205402873 w 217"/>
                  <a:gd name="T53" fmla="*/ 1185978067 h 227"/>
                  <a:gd name="T54" fmla="*/ 148250986 w 217"/>
                  <a:gd name="T55" fmla="*/ 1126388021 h 227"/>
                  <a:gd name="T56" fmla="*/ 100842587 w 217"/>
                  <a:gd name="T57" fmla="*/ 1052525427 h 227"/>
                  <a:gd name="T58" fmla="*/ 58648096 w 217"/>
                  <a:gd name="T59" fmla="*/ 958434412 h 227"/>
                  <a:gd name="T60" fmla="*/ 27400380 w 217"/>
                  <a:gd name="T61" fmla="*/ 857787430 h 227"/>
                  <a:gd name="T62" fmla="*/ 8798878 w 217"/>
                  <a:gd name="T63" fmla="*/ 737559701 h 227"/>
                  <a:gd name="T64" fmla="*/ 0 w 217"/>
                  <a:gd name="T65" fmla="*/ 611789234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7"/>
                  <a:gd name="T100" fmla="*/ 0 h 227"/>
                  <a:gd name="T101" fmla="*/ 217 w 217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7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0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3"/>
                    </a:lnTo>
                    <a:lnTo>
                      <a:pt x="67" y="9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9"/>
                    </a:lnTo>
                    <a:lnTo>
                      <a:pt x="160" y="13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0"/>
                    </a:lnTo>
                    <a:lnTo>
                      <a:pt x="217" y="103"/>
                    </a:lnTo>
                    <a:lnTo>
                      <a:pt x="217" y="113"/>
                    </a:lnTo>
                    <a:lnTo>
                      <a:pt x="217" y="125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6" name="Rectangle 41"/>
              <p:cNvSpPr>
                <a:spLocks noChangeArrowheads="1"/>
              </p:cNvSpPr>
              <p:nvPr/>
            </p:nvSpPr>
            <p:spPr bwMode="auto">
              <a:xfrm>
                <a:off x="2372" y="95"/>
                <a:ext cx="100" cy="2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B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37" name="未知"/>
              <p:cNvSpPr>
                <a:spLocks/>
              </p:cNvSpPr>
              <p:nvPr/>
            </p:nvSpPr>
            <p:spPr bwMode="auto">
              <a:xfrm>
                <a:off x="2215" y="2253"/>
                <a:ext cx="442" cy="470"/>
              </a:xfrm>
              <a:custGeom>
                <a:avLst/>
                <a:gdLst>
                  <a:gd name="T0" fmla="*/ 5858600 w 217"/>
                  <a:gd name="T1" fmla="*/ 446341159 h 227"/>
                  <a:gd name="T2" fmla="*/ 17922139 w 217"/>
                  <a:gd name="T3" fmla="*/ 348105442 h 227"/>
                  <a:gd name="T4" fmla="*/ 43607429 w 217"/>
                  <a:gd name="T5" fmla="*/ 256183409 h 227"/>
                  <a:gd name="T6" fmla="*/ 77229784 w 217"/>
                  <a:gd name="T7" fmla="*/ 182291127 h 227"/>
                  <a:gd name="T8" fmla="*/ 122271747 w 217"/>
                  <a:gd name="T9" fmla="*/ 113371133 h 227"/>
                  <a:gd name="T10" fmla="*/ 175228399 w 217"/>
                  <a:gd name="T11" fmla="*/ 60672045 h 227"/>
                  <a:gd name="T12" fmla="*/ 234584880 w 217"/>
                  <a:gd name="T13" fmla="*/ 20996372 h 227"/>
                  <a:gd name="T14" fmla="*/ 301967446 w 217"/>
                  <a:gd name="T15" fmla="*/ 3971138 h 227"/>
                  <a:gd name="T16" fmla="*/ 365632686 w 217"/>
                  <a:gd name="T17" fmla="*/ 3971138 h 227"/>
                  <a:gd name="T18" fmla="*/ 434136673 w 217"/>
                  <a:gd name="T19" fmla="*/ 20996372 h 227"/>
                  <a:gd name="T20" fmla="*/ 492454229 w 217"/>
                  <a:gd name="T21" fmla="*/ 60672045 h 227"/>
                  <a:gd name="T22" fmla="*/ 545120329 w 217"/>
                  <a:gd name="T23" fmla="*/ 113371133 h 227"/>
                  <a:gd name="T24" fmla="*/ 590415685 w 217"/>
                  <a:gd name="T25" fmla="*/ 182291127 h 227"/>
                  <a:gd name="T26" fmla="*/ 623865094 w 217"/>
                  <a:gd name="T27" fmla="*/ 256183409 h 227"/>
                  <a:gd name="T28" fmla="*/ 652637793 w 217"/>
                  <a:gd name="T29" fmla="*/ 348105442 h 227"/>
                  <a:gd name="T30" fmla="*/ 667640835 w 217"/>
                  <a:gd name="T31" fmla="*/ 446341159 h 227"/>
                  <a:gd name="T32" fmla="*/ 667640835 w 217"/>
                  <a:gd name="T33" fmla="*/ 490035276 h 227"/>
                  <a:gd name="T34" fmla="*/ 661693287 w 217"/>
                  <a:gd name="T35" fmla="*/ 591068594 h 227"/>
                  <a:gd name="T36" fmla="*/ 640965693 w 217"/>
                  <a:gd name="T37" fmla="*/ 685652195 h 227"/>
                  <a:gd name="T38" fmla="*/ 609035589 w 217"/>
                  <a:gd name="T39" fmla="*/ 767322354 h 227"/>
                  <a:gd name="T40" fmla="*/ 569593784 w 217"/>
                  <a:gd name="T41" fmla="*/ 842402251 h 227"/>
                  <a:gd name="T42" fmla="*/ 520085125 w 217"/>
                  <a:gd name="T43" fmla="*/ 903181730 h 227"/>
                  <a:gd name="T44" fmla="*/ 462151609 w 217"/>
                  <a:gd name="T45" fmla="*/ 949607487 h 227"/>
                  <a:gd name="T46" fmla="*/ 400709442 w 217"/>
                  <a:gd name="T47" fmla="*/ 972957092 h 227"/>
                  <a:gd name="T48" fmla="*/ 332633172 w 217"/>
                  <a:gd name="T49" fmla="*/ 985307325 h 227"/>
                  <a:gd name="T50" fmla="*/ 267626949 w 217"/>
                  <a:gd name="T51" fmla="*/ 972957092 h 227"/>
                  <a:gd name="T52" fmla="*/ 205402873 w 217"/>
                  <a:gd name="T53" fmla="*/ 949607487 h 227"/>
                  <a:gd name="T54" fmla="*/ 148250986 w 217"/>
                  <a:gd name="T55" fmla="*/ 903181730 h 227"/>
                  <a:gd name="T56" fmla="*/ 100842587 w 217"/>
                  <a:gd name="T57" fmla="*/ 842402251 h 227"/>
                  <a:gd name="T58" fmla="*/ 58648096 w 217"/>
                  <a:gd name="T59" fmla="*/ 767322354 h 227"/>
                  <a:gd name="T60" fmla="*/ 27400380 w 217"/>
                  <a:gd name="T61" fmla="*/ 685652195 h 227"/>
                  <a:gd name="T62" fmla="*/ 8798878 w 217"/>
                  <a:gd name="T63" fmla="*/ 591068594 h 227"/>
                  <a:gd name="T64" fmla="*/ 0 w 217"/>
                  <a:gd name="T65" fmla="*/ 49003527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7"/>
                  <a:gd name="T100" fmla="*/ 0 h 227"/>
                  <a:gd name="T101" fmla="*/ 217 w 217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7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7" y="103"/>
                    </a:lnTo>
                    <a:lnTo>
                      <a:pt x="217" y="113"/>
                    </a:lnTo>
                    <a:lnTo>
                      <a:pt x="217" y="126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8" name="未知"/>
              <p:cNvSpPr>
                <a:spLocks/>
              </p:cNvSpPr>
              <p:nvPr/>
            </p:nvSpPr>
            <p:spPr bwMode="auto">
              <a:xfrm>
                <a:off x="2215" y="2253"/>
                <a:ext cx="442" cy="470"/>
              </a:xfrm>
              <a:custGeom>
                <a:avLst/>
                <a:gdLst>
                  <a:gd name="T0" fmla="*/ 5858600 w 217"/>
                  <a:gd name="T1" fmla="*/ 446341159 h 227"/>
                  <a:gd name="T2" fmla="*/ 17922139 w 217"/>
                  <a:gd name="T3" fmla="*/ 348105442 h 227"/>
                  <a:gd name="T4" fmla="*/ 43607429 w 217"/>
                  <a:gd name="T5" fmla="*/ 256183409 h 227"/>
                  <a:gd name="T6" fmla="*/ 77229784 w 217"/>
                  <a:gd name="T7" fmla="*/ 182291127 h 227"/>
                  <a:gd name="T8" fmla="*/ 122271747 w 217"/>
                  <a:gd name="T9" fmla="*/ 113371133 h 227"/>
                  <a:gd name="T10" fmla="*/ 175228399 w 217"/>
                  <a:gd name="T11" fmla="*/ 60672045 h 227"/>
                  <a:gd name="T12" fmla="*/ 234584880 w 217"/>
                  <a:gd name="T13" fmla="*/ 20996372 h 227"/>
                  <a:gd name="T14" fmla="*/ 301967446 w 217"/>
                  <a:gd name="T15" fmla="*/ 3971138 h 227"/>
                  <a:gd name="T16" fmla="*/ 365632686 w 217"/>
                  <a:gd name="T17" fmla="*/ 3971138 h 227"/>
                  <a:gd name="T18" fmla="*/ 434136673 w 217"/>
                  <a:gd name="T19" fmla="*/ 20996372 h 227"/>
                  <a:gd name="T20" fmla="*/ 492454229 w 217"/>
                  <a:gd name="T21" fmla="*/ 60672045 h 227"/>
                  <a:gd name="T22" fmla="*/ 545120329 w 217"/>
                  <a:gd name="T23" fmla="*/ 113371133 h 227"/>
                  <a:gd name="T24" fmla="*/ 590415685 w 217"/>
                  <a:gd name="T25" fmla="*/ 182291127 h 227"/>
                  <a:gd name="T26" fmla="*/ 623865094 w 217"/>
                  <a:gd name="T27" fmla="*/ 256183409 h 227"/>
                  <a:gd name="T28" fmla="*/ 652637793 w 217"/>
                  <a:gd name="T29" fmla="*/ 348105442 h 227"/>
                  <a:gd name="T30" fmla="*/ 667640835 w 217"/>
                  <a:gd name="T31" fmla="*/ 446341159 h 227"/>
                  <a:gd name="T32" fmla="*/ 667640835 w 217"/>
                  <a:gd name="T33" fmla="*/ 490035276 h 227"/>
                  <a:gd name="T34" fmla="*/ 661693287 w 217"/>
                  <a:gd name="T35" fmla="*/ 591068594 h 227"/>
                  <a:gd name="T36" fmla="*/ 640965693 w 217"/>
                  <a:gd name="T37" fmla="*/ 685652195 h 227"/>
                  <a:gd name="T38" fmla="*/ 609035589 w 217"/>
                  <a:gd name="T39" fmla="*/ 767322354 h 227"/>
                  <a:gd name="T40" fmla="*/ 569593784 w 217"/>
                  <a:gd name="T41" fmla="*/ 842402251 h 227"/>
                  <a:gd name="T42" fmla="*/ 520085125 w 217"/>
                  <a:gd name="T43" fmla="*/ 903181730 h 227"/>
                  <a:gd name="T44" fmla="*/ 462151609 w 217"/>
                  <a:gd name="T45" fmla="*/ 949607487 h 227"/>
                  <a:gd name="T46" fmla="*/ 400709442 w 217"/>
                  <a:gd name="T47" fmla="*/ 972957092 h 227"/>
                  <a:gd name="T48" fmla="*/ 332633172 w 217"/>
                  <a:gd name="T49" fmla="*/ 985307325 h 227"/>
                  <a:gd name="T50" fmla="*/ 267626949 w 217"/>
                  <a:gd name="T51" fmla="*/ 972957092 h 227"/>
                  <a:gd name="T52" fmla="*/ 205402873 w 217"/>
                  <a:gd name="T53" fmla="*/ 949607487 h 227"/>
                  <a:gd name="T54" fmla="*/ 148250986 w 217"/>
                  <a:gd name="T55" fmla="*/ 903181730 h 227"/>
                  <a:gd name="T56" fmla="*/ 100842587 w 217"/>
                  <a:gd name="T57" fmla="*/ 842402251 h 227"/>
                  <a:gd name="T58" fmla="*/ 58648096 w 217"/>
                  <a:gd name="T59" fmla="*/ 767322354 h 227"/>
                  <a:gd name="T60" fmla="*/ 27400380 w 217"/>
                  <a:gd name="T61" fmla="*/ 685652195 h 227"/>
                  <a:gd name="T62" fmla="*/ 8798878 w 217"/>
                  <a:gd name="T63" fmla="*/ 591068594 h 227"/>
                  <a:gd name="T64" fmla="*/ 0 w 217"/>
                  <a:gd name="T65" fmla="*/ 490035276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7"/>
                  <a:gd name="T100" fmla="*/ 0 h 227"/>
                  <a:gd name="T101" fmla="*/ 217 w 217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7" h="227">
                    <a:moveTo>
                      <a:pt x="0" y="113"/>
                    </a:moveTo>
                    <a:lnTo>
                      <a:pt x="2" y="103"/>
                    </a:lnTo>
                    <a:lnTo>
                      <a:pt x="3" y="91"/>
                    </a:lnTo>
                    <a:lnTo>
                      <a:pt x="6" y="80"/>
                    </a:lnTo>
                    <a:lnTo>
                      <a:pt x="9" y="69"/>
                    </a:lnTo>
                    <a:lnTo>
                      <a:pt x="14" y="59"/>
                    </a:lnTo>
                    <a:lnTo>
                      <a:pt x="19" y="50"/>
                    </a:lnTo>
                    <a:lnTo>
                      <a:pt x="25" y="42"/>
                    </a:lnTo>
                    <a:lnTo>
                      <a:pt x="33" y="34"/>
                    </a:lnTo>
                    <a:lnTo>
                      <a:pt x="40" y="26"/>
                    </a:lnTo>
                    <a:lnTo>
                      <a:pt x="48" y="19"/>
                    </a:lnTo>
                    <a:lnTo>
                      <a:pt x="57" y="14"/>
                    </a:lnTo>
                    <a:lnTo>
                      <a:pt x="67" y="10"/>
                    </a:lnTo>
                    <a:lnTo>
                      <a:pt x="76" y="5"/>
                    </a:lnTo>
                    <a:lnTo>
                      <a:pt x="87" y="3"/>
                    </a:lnTo>
                    <a:lnTo>
                      <a:pt x="98" y="1"/>
                    </a:lnTo>
                    <a:lnTo>
                      <a:pt x="108" y="0"/>
                    </a:lnTo>
                    <a:lnTo>
                      <a:pt x="119" y="1"/>
                    </a:lnTo>
                    <a:lnTo>
                      <a:pt x="130" y="3"/>
                    </a:lnTo>
                    <a:lnTo>
                      <a:pt x="141" y="5"/>
                    </a:lnTo>
                    <a:lnTo>
                      <a:pt x="150" y="10"/>
                    </a:lnTo>
                    <a:lnTo>
                      <a:pt x="160" y="14"/>
                    </a:lnTo>
                    <a:lnTo>
                      <a:pt x="169" y="19"/>
                    </a:lnTo>
                    <a:lnTo>
                      <a:pt x="177" y="26"/>
                    </a:lnTo>
                    <a:lnTo>
                      <a:pt x="185" y="34"/>
                    </a:lnTo>
                    <a:lnTo>
                      <a:pt x="192" y="42"/>
                    </a:lnTo>
                    <a:lnTo>
                      <a:pt x="198" y="50"/>
                    </a:lnTo>
                    <a:lnTo>
                      <a:pt x="203" y="59"/>
                    </a:lnTo>
                    <a:lnTo>
                      <a:pt x="208" y="69"/>
                    </a:lnTo>
                    <a:lnTo>
                      <a:pt x="212" y="80"/>
                    </a:lnTo>
                    <a:lnTo>
                      <a:pt x="215" y="91"/>
                    </a:lnTo>
                    <a:lnTo>
                      <a:pt x="217" y="103"/>
                    </a:lnTo>
                    <a:lnTo>
                      <a:pt x="217" y="113"/>
                    </a:lnTo>
                    <a:lnTo>
                      <a:pt x="217" y="126"/>
                    </a:lnTo>
                    <a:lnTo>
                      <a:pt x="215" y="136"/>
                    </a:lnTo>
                    <a:lnTo>
                      <a:pt x="212" y="147"/>
                    </a:lnTo>
                    <a:lnTo>
                      <a:pt x="208" y="158"/>
                    </a:lnTo>
                    <a:lnTo>
                      <a:pt x="203" y="167"/>
                    </a:lnTo>
                    <a:lnTo>
                      <a:pt x="198" y="177"/>
                    </a:lnTo>
                    <a:lnTo>
                      <a:pt x="192" y="186"/>
                    </a:lnTo>
                    <a:lnTo>
                      <a:pt x="185" y="194"/>
                    </a:lnTo>
                    <a:lnTo>
                      <a:pt x="177" y="201"/>
                    </a:lnTo>
                    <a:lnTo>
                      <a:pt x="169" y="208"/>
                    </a:lnTo>
                    <a:lnTo>
                      <a:pt x="160" y="213"/>
                    </a:lnTo>
                    <a:lnTo>
                      <a:pt x="150" y="219"/>
                    </a:lnTo>
                    <a:lnTo>
                      <a:pt x="141" y="221"/>
                    </a:lnTo>
                    <a:lnTo>
                      <a:pt x="130" y="224"/>
                    </a:lnTo>
                    <a:lnTo>
                      <a:pt x="119" y="227"/>
                    </a:lnTo>
                    <a:lnTo>
                      <a:pt x="108" y="227"/>
                    </a:lnTo>
                    <a:lnTo>
                      <a:pt x="98" y="227"/>
                    </a:lnTo>
                    <a:lnTo>
                      <a:pt x="87" y="224"/>
                    </a:lnTo>
                    <a:lnTo>
                      <a:pt x="76" y="221"/>
                    </a:lnTo>
                    <a:lnTo>
                      <a:pt x="67" y="219"/>
                    </a:lnTo>
                    <a:lnTo>
                      <a:pt x="57" y="213"/>
                    </a:lnTo>
                    <a:lnTo>
                      <a:pt x="48" y="208"/>
                    </a:lnTo>
                    <a:lnTo>
                      <a:pt x="40" y="201"/>
                    </a:lnTo>
                    <a:lnTo>
                      <a:pt x="33" y="194"/>
                    </a:lnTo>
                    <a:lnTo>
                      <a:pt x="25" y="186"/>
                    </a:lnTo>
                    <a:lnTo>
                      <a:pt x="19" y="177"/>
                    </a:lnTo>
                    <a:lnTo>
                      <a:pt x="14" y="167"/>
                    </a:lnTo>
                    <a:lnTo>
                      <a:pt x="9" y="158"/>
                    </a:lnTo>
                    <a:lnTo>
                      <a:pt x="6" y="147"/>
                    </a:lnTo>
                    <a:lnTo>
                      <a:pt x="3" y="136"/>
                    </a:lnTo>
                    <a:lnTo>
                      <a:pt x="2" y="126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9" name="Rectangle 44"/>
              <p:cNvSpPr>
                <a:spLocks noChangeArrowheads="1"/>
              </p:cNvSpPr>
              <p:nvPr/>
            </p:nvSpPr>
            <p:spPr bwMode="auto">
              <a:xfrm>
                <a:off x="2372" y="234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FF0000"/>
                    </a:solidFill>
                    <a:latin typeface="宋体" pitchFamily="2" charset="-122"/>
                  </a:rPr>
                  <a:t>C</a:t>
                </a:r>
                <a:endParaRPr lang="en-US" altLang="zh-CN" sz="1000" b="1">
                  <a:solidFill>
                    <a:srgbClr val="FF0000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40" name="未知"/>
              <p:cNvSpPr>
                <a:spLocks/>
              </p:cNvSpPr>
              <p:nvPr/>
            </p:nvSpPr>
            <p:spPr bwMode="auto">
              <a:xfrm>
                <a:off x="3102" y="1118"/>
                <a:ext cx="443" cy="470"/>
              </a:xfrm>
              <a:custGeom>
                <a:avLst/>
                <a:gdLst>
                  <a:gd name="T0" fmla="*/ 3240229 w 216"/>
                  <a:gd name="T1" fmla="*/ 485501602 h 226"/>
                  <a:gd name="T2" fmla="*/ 17640192 w 216"/>
                  <a:gd name="T3" fmla="*/ 375205301 h 226"/>
                  <a:gd name="T4" fmla="*/ 46641729 w 216"/>
                  <a:gd name="T5" fmla="*/ 281541765 h 226"/>
                  <a:gd name="T6" fmla="*/ 84375203 w 216"/>
                  <a:gd name="T7" fmla="*/ 194790464 h 226"/>
                  <a:gd name="T8" fmla="*/ 138480098 w 216"/>
                  <a:gd name="T9" fmla="*/ 119076492 h 226"/>
                  <a:gd name="T10" fmla="*/ 199629625 w 216"/>
                  <a:gd name="T11" fmla="*/ 61343543 h 226"/>
                  <a:gd name="T12" fmla="*/ 267147653 w 216"/>
                  <a:gd name="T13" fmla="*/ 23385031 h 226"/>
                  <a:gd name="T14" fmla="*/ 345025250 w 216"/>
                  <a:gd name="T15" fmla="*/ 4298969 h 226"/>
                  <a:gd name="T16" fmla="*/ 419223425 w 216"/>
                  <a:gd name="T17" fmla="*/ 4298969 h 226"/>
                  <a:gd name="T18" fmla="*/ 498025336 w 216"/>
                  <a:gd name="T19" fmla="*/ 23385031 h 226"/>
                  <a:gd name="T20" fmla="*/ 565530112 w 216"/>
                  <a:gd name="T21" fmla="*/ 61343543 h 226"/>
                  <a:gd name="T22" fmla="*/ 625689234 w 216"/>
                  <a:gd name="T23" fmla="*/ 119076492 h 226"/>
                  <a:gd name="T24" fmla="*/ 679668055 w 216"/>
                  <a:gd name="T25" fmla="*/ 194790464 h 226"/>
                  <a:gd name="T26" fmla="*/ 717712575 w 216"/>
                  <a:gd name="T27" fmla="*/ 281541765 h 226"/>
                  <a:gd name="T28" fmla="*/ 750629190 w 216"/>
                  <a:gd name="T29" fmla="*/ 375205301 h 226"/>
                  <a:gd name="T30" fmla="*/ 768364923 w 216"/>
                  <a:gd name="T31" fmla="*/ 485501602 h 226"/>
                  <a:gd name="T32" fmla="*/ 768364923 w 216"/>
                  <a:gd name="T33" fmla="*/ 538347344 h 226"/>
                  <a:gd name="T34" fmla="*/ 760897017 w 216"/>
                  <a:gd name="T35" fmla="*/ 648670450 h 226"/>
                  <a:gd name="T36" fmla="*/ 737022078 w 216"/>
                  <a:gd name="T37" fmla="*/ 752872443 h 226"/>
                  <a:gd name="T38" fmla="*/ 700842729 w 216"/>
                  <a:gd name="T39" fmla="*/ 838030353 h 226"/>
                  <a:gd name="T40" fmla="*/ 653426848 w 216"/>
                  <a:gd name="T41" fmla="*/ 922864214 h 226"/>
                  <a:gd name="T42" fmla="*/ 598538309 w 216"/>
                  <a:gd name="T43" fmla="*/ 991076223 h 226"/>
                  <a:gd name="T44" fmla="*/ 531035388 w 216"/>
                  <a:gd name="T45" fmla="*/ 1037090728 h 226"/>
                  <a:gd name="T46" fmla="*/ 459209920 w 216"/>
                  <a:gd name="T47" fmla="*/ 1066707152 h 226"/>
                  <a:gd name="T48" fmla="*/ 384634143 w 216"/>
                  <a:gd name="T49" fmla="*/ 1075907407 h 226"/>
                  <a:gd name="T50" fmla="*/ 305076466 w 216"/>
                  <a:gd name="T51" fmla="*/ 1066707152 h 226"/>
                  <a:gd name="T52" fmla="*/ 234138249 w 216"/>
                  <a:gd name="T53" fmla="*/ 1037090728 h 226"/>
                  <a:gd name="T54" fmla="*/ 166617470 w 216"/>
                  <a:gd name="T55" fmla="*/ 991076223 h 226"/>
                  <a:gd name="T56" fmla="*/ 114162216 w 216"/>
                  <a:gd name="T57" fmla="*/ 922864214 h 226"/>
                  <a:gd name="T58" fmla="*/ 64248977 w 216"/>
                  <a:gd name="T59" fmla="*/ 838030353 h 226"/>
                  <a:gd name="T60" fmla="*/ 27952822 w 216"/>
                  <a:gd name="T61" fmla="*/ 752872443 h 226"/>
                  <a:gd name="T62" fmla="*/ 6645470 w 216"/>
                  <a:gd name="T63" fmla="*/ 648670450 h 226"/>
                  <a:gd name="T64" fmla="*/ 0 w 216"/>
                  <a:gd name="T65" fmla="*/ 538347344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8" y="50"/>
                    </a:lnTo>
                    <a:lnTo>
                      <a:pt x="24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18"/>
                    </a:lnTo>
                    <a:lnTo>
                      <a:pt x="176" y="25"/>
                    </a:lnTo>
                    <a:lnTo>
                      <a:pt x="184" y="33"/>
                    </a:lnTo>
                    <a:lnTo>
                      <a:pt x="191" y="41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7" y="68"/>
                    </a:lnTo>
                    <a:lnTo>
                      <a:pt x="211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1" y="147"/>
                    </a:lnTo>
                    <a:lnTo>
                      <a:pt x="207" y="158"/>
                    </a:lnTo>
                    <a:lnTo>
                      <a:pt x="202" y="167"/>
                    </a:lnTo>
                    <a:lnTo>
                      <a:pt x="197" y="176"/>
                    </a:lnTo>
                    <a:lnTo>
                      <a:pt x="191" y="186"/>
                    </a:lnTo>
                    <a:lnTo>
                      <a:pt x="184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8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8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8" y="176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1" name="未知"/>
              <p:cNvSpPr>
                <a:spLocks/>
              </p:cNvSpPr>
              <p:nvPr/>
            </p:nvSpPr>
            <p:spPr bwMode="auto">
              <a:xfrm>
                <a:off x="3102" y="1118"/>
                <a:ext cx="443" cy="470"/>
              </a:xfrm>
              <a:custGeom>
                <a:avLst/>
                <a:gdLst>
                  <a:gd name="T0" fmla="*/ 3240229 w 216"/>
                  <a:gd name="T1" fmla="*/ 485501602 h 226"/>
                  <a:gd name="T2" fmla="*/ 17640192 w 216"/>
                  <a:gd name="T3" fmla="*/ 375205301 h 226"/>
                  <a:gd name="T4" fmla="*/ 46641729 w 216"/>
                  <a:gd name="T5" fmla="*/ 281541765 h 226"/>
                  <a:gd name="T6" fmla="*/ 84375203 w 216"/>
                  <a:gd name="T7" fmla="*/ 194790464 h 226"/>
                  <a:gd name="T8" fmla="*/ 138480098 w 216"/>
                  <a:gd name="T9" fmla="*/ 119076492 h 226"/>
                  <a:gd name="T10" fmla="*/ 199629625 w 216"/>
                  <a:gd name="T11" fmla="*/ 61343543 h 226"/>
                  <a:gd name="T12" fmla="*/ 267147653 w 216"/>
                  <a:gd name="T13" fmla="*/ 23385031 h 226"/>
                  <a:gd name="T14" fmla="*/ 345025250 w 216"/>
                  <a:gd name="T15" fmla="*/ 4298969 h 226"/>
                  <a:gd name="T16" fmla="*/ 419223425 w 216"/>
                  <a:gd name="T17" fmla="*/ 4298969 h 226"/>
                  <a:gd name="T18" fmla="*/ 498025336 w 216"/>
                  <a:gd name="T19" fmla="*/ 23385031 h 226"/>
                  <a:gd name="T20" fmla="*/ 565530112 w 216"/>
                  <a:gd name="T21" fmla="*/ 61343543 h 226"/>
                  <a:gd name="T22" fmla="*/ 625689234 w 216"/>
                  <a:gd name="T23" fmla="*/ 119076492 h 226"/>
                  <a:gd name="T24" fmla="*/ 679668055 w 216"/>
                  <a:gd name="T25" fmla="*/ 194790464 h 226"/>
                  <a:gd name="T26" fmla="*/ 717712575 w 216"/>
                  <a:gd name="T27" fmla="*/ 281541765 h 226"/>
                  <a:gd name="T28" fmla="*/ 750629190 w 216"/>
                  <a:gd name="T29" fmla="*/ 375205301 h 226"/>
                  <a:gd name="T30" fmla="*/ 768364923 w 216"/>
                  <a:gd name="T31" fmla="*/ 485501602 h 226"/>
                  <a:gd name="T32" fmla="*/ 768364923 w 216"/>
                  <a:gd name="T33" fmla="*/ 538347344 h 226"/>
                  <a:gd name="T34" fmla="*/ 760897017 w 216"/>
                  <a:gd name="T35" fmla="*/ 648670450 h 226"/>
                  <a:gd name="T36" fmla="*/ 737022078 w 216"/>
                  <a:gd name="T37" fmla="*/ 752872443 h 226"/>
                  <a:gd name="T38" fmla="*/ 700842729 w 216"/>
                  <a:gd name="T39" fmla="*/ 838030353 h 226"/>
                  <a:gd name="T40" fmla="*/ 653426848 w 216"/>
                  <a:gd name="T41" fmla="*/ 922864214 h 226"/>
                  <a:gd name="T42" fmla="*/ 598538309 w 216"/>
                  <a:gd name="T43" fmla="*/ 991076223 h 226"/>
                  <a:gd name="T44" fmla="*/ 531035388 w 216"/>
                  <a:gd name="T45" fmla="*/ 1037090728 h 226"/>
                  <a:gd name="T46" fmla="*/ 459209920 w 216"/>
                  <a:gd name="T47" fmla="*/ 1066707152 h 226"/>
                  <a:gd name="T48" fmla="*/ 384634143 w 216"/>
                  <a:gd name="T49" fmla="*/ 1075907407 h 226"/>
                  <a:gd name="T50" fmla="*/ 305076466 w 216"/>
                  <a:gd name="T51" fmla="*/ 1066707152 h 226"/>
                  <a:gd name="T52" fmla="*/ 234138249 w 216"/>
                  <a:gd name="T53" fmla="*/ 1037090728 h 226"/>
                  <a:gd name="T54" fmla="*/ 166617470 w 216"/>
                  <a:gd name="T55" fmla="*/ 991076223 h 226"/>
                  <a:gd name="T56" fmla="*/ 114162216 w 216"/>
                  <a:gd name="T57" fmla="*/ 922864214 h 226"/>
                  <a:gd name="T58" fmla="*/ 64248977 w 216"/>
                  <a:gd name="T59" fmla="*/ 838030353 h 226"/>
                  <a:gd name="T60" fmla="*/ 27952822 w 216"/>
                  <a:gd name="T61" fmla="*/ 752872443 h 226"/>
                  <a:gd name="T62" fmla="*/ 6645470 w 216"/>
                  <a:gd name="T63" fmla="*/ 648670450 h 226"/>
                  <a:gd name="T64" fmla="*/ 0 w 216"/>
                  <a:gd name="T65" fmla="*/ 538347344 h 2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16"/>
                  <a:gd name="T100" fmla="*/ 0 h 226"/>
                  <a:gd name="T101" fmla="*/ 216 w 216"/>
                  <a:gd name="T102" fmla="*/ 226 h 2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16" h="226">
                    <a:moveTo>
                      <a:pt x="0" y="113"/>
                    </a:moveTo>
                    <a:lnTo>
                      <a:pt x="1" y="102"/>
                    </a:lnTo>
                    <a:lnTo>
                      <a:pt x="2" y="90"/>
                    </a:lnTo>
                    <a:lnTo>
                      <a:pt x="5" y="79"/>
                    </a:lnTo>
                    <a:lnTo>
                      <a:pt x="8" y="68"/>
                    </a:lnTo>
                    <a:lnTo>
                      <a:pt x="13" y="59"/>
                    </a:lnTo>
                    <a:lnTo>
                      <a:pt x="18" y="50"/>
                    </a:lnTo>
                    <a:lnTo>
                      <a:pt x="24" y="41"/>
                    </a:lnTo>
                    <a:lnTo>
                      <a:pt x="32" y="33"/>
                    </a:lnTo>
                    <a:lnTo>
                      <a:pt x="39" y="25"/>
                    </a:lnTo>
                    <a:lnTo>
                      <a:pt x="47" y="18"/>
                    </a:lnTo>
                    <a:lnTo>
                      <a:pt x="56" y="13"/>
                    </a:lnTo>
                    <a:lnTo>
                      <a:pt x="66" y="9"/>
                    </a:lnTo>
                    <a:lnTo>
                      <a:pt x="75" y="5"/>
                    </a:lnTo>
                    <a:lnTo>
                      <a:pt x="86" y="2"/>
                    </a:lnTo>
                    <a:lnTo>
                      <a:pt x="97" y="1"/>
                    </a:lnTo>
                    <a:lnTo>
                      <a:pt x="108" y="0"/>
                    </a:lnTo>
                    <a:lnTo>
                      <a:pt x="118" y="1"/>
                    </a:lnTo>
                    <a:lnTo>
                      <a:pt x="129" y="2"/>
                    </a:lnTo>
                    <a:lnTo>
                      <a:pt x="140" y="5"/>
                    </a:lnTo>
                    <a:lnTo>
                      <a:pt x="149" y="9"/>
                    </a:lnTo>
                    <a:lnTo>
                      <a:pt x="159" y="13"/>
                    </a:lnTo>
                    <a:lnTo>
                      <a:pt x="168" y="18"/>
                    </a:lnTo>
                    <a:lnTo>
                      <a:pt x="176" y="25"/>
                    </a:lnTo>
                    <a:lnTo>
                      <a:pt x="184" y="33"/>
                    </a:lnTo>
                    <a:lnTo>
                      <a:pt x="191" y="41"/>
                    </a:lnTo>
                    <a:lnTo>
                      <a:pt x="197" y="50"/>
                    </a:lnTo>
                    <a:lnTo>
                      <a:pt x="202" y="59"/>
                    </a:lnTo>
                    <a:lnTo>
                      <a:pt x="207" y="68"/>
                    </a:lnTo>
                    <a:lnTo>
                      <a:pt x="211" y="79"/>
                    </a:lnTo>
                    <a:lnTo>
                      <a:pt x="214" y="90"/>
                    </a:lnTo>
                    <a:lnTo>
                      <a:pt x="216" y="102"/>
                    </a:lnTo>
                    <a:lnTo>
                      <a:pt x="216" y="113"/>
                    </a:lnTo>
                    <a:lnTo>
                      <a:pt x="216" y="125"/>
                    </a:lnTo>
                    <a:lnTo>
                      <a:pt x="214" y="136"/>
                    </a:lnTo>
                    <a:lnTo>
                      <a:pt x="211" y="147"/>
                    </a:lnTo>
                    <a:lnTo>
                      <a:pt x="207" y="158"/>
                    </a:lnTo>
                    <a:lnTo>
                      <a:pt x="202" y="167"/>
                    </a:lnTo>
                    <a:lnTo>
                      <a:pt x="197" y="176"/>
                    </a:lnTo>
                    <a:lnTo>
                      <a:pt x="191" y="186"/>
                    </a:lnTo>
                    <a:lnTo>
                      <a:pt x="184" y="194"/>
                    </a:lnTo>
                    <a:lnTo>
                      <a:pt x="176" y="201"/>
                    </a:lnTo>
                    <a:lnTo>
                      <a:pt x="168" y="208"/>
                    </a:lnTo>
                    <a:lnTo>
                      <a:pt x="159" y="213"/>
                    </a:lnTo>
                    <a:lnTo>
                      <a:pt x="149" y="218"/>
                    </a:lnTo>
                    <a:lnTo>
                      <a:pt x="140" y="221"/>
                    </a:lnTo>
                    <a:lnTo>
                      <a:pt x="129" y="224"/>
                    </a:lnTo>
                    <a:lnTo>
                      <a:pt x="118" y="226"/>
                    </a:lnTo>
                    <a:lnTo>
                      <a:pt x="108" y="226"/>
                    </a:lnTo>
                    <a:lnTo>
                      <a:pt x="97" y="226"/>
                    </a:lnTo>
                    <a:lnTo>
                      <a:pt x="86" y="224"/>
                    </a:lnTo>
                    <a:lnTo>
                      <a:pt x="75" y="221"/>
                    </a:lnTo>
                    <a:lnTo>
                      <a:pt x="66" y="218"/>
                    </a:lnTo>
                    <a:lnTo>
                      <a:pt x="56" y="213"/>
                    </a:lnTo>
                    <a:lnTo>
                      <a:pt x="47" y="208"/>
                    </a:lnTo>
                    <a:lnTo>
                      <a:pt x="39" y="201"/>
                    </a:lnTo>
                    <a:lnTo>
                      <a:pt x="32" y="194"/>
                    </a:lnTo>
                    <a:lnTo>
                      <a:pt x="24" y="186"/>
                    </a:lnTo>
                    <a:lnTo>
                      <a:pt x="18" y="176"/>
                    </a:lnTo>
                    <a:lnTo>
                      <a:pt x="13" y="167"/>
                    </a:lnTo>
                    <a:lnTo>
                      <a:pt x="8" y="158"/>
                    </a:lnTo>
                    <a:lnTo>
                      <a:pt x="5" y="147"/>
                    </a:lnTo>
                    <a:lnTo>
                      <a:pt x="2" y="136"/>
                    </a:lnTo>
                    <a:lnTo>
                      <a:pt x="1" y="125"/>
                    </a:lnTo>
                    <a:lnTo>
                      <a:pt x="0" y="113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2" name="Rectangle 47"/>
              <p:cNvSpPr>
                <a:spLocks noChangeArrowheads="1"/>
              </p:cNvSpPr>
              <p:nvPr/>
            </p:nvSpPr>
            <p:spPr bwMode="auto">
              <a:xfrm>
                <a:off x="3257" y="1213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en-US" altLang="zh-CN" sz="1000" b="1">
                    <a:solidFill>
                      <a:srgbClr val="0000FF"/>
                    </a:solidFill>
                    <a:latin typeface="宋体" pitchFamily="2" charset="-122"/>
                  </a:rPr>
                  <a:t>A</a:t>
                </a:r>
                <a:endParaRPr lang="en-US" altLang="zh-CN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43" name="未知"/>
              <p:cNvSpPr>
                <a:spLocks noEditPoints="1"/>
              </p:cNvSpPr>
              <p:nvPr/>
            </p:nvSpPr>
            <p:spPr bwMode="auto">
              <a:xfrm>
                <a:off x="1612" y="1350"/>
                <a:ext cx="1493" cy="10"/>
              </a:xfrm>
              <a:custGeom>
                <a:avLst/>
                <a:gdLst>
                  <a:gd name="T0" fmla="*/ 2147483646 w 729"/>
                  <a:gd name="T1" fmla="*/ 0 h 4"/>
                  <a:gd name="T2" fmla="*/ 2147483646 w 729"/>
                  <a:gd name="T3" fmla="*/ 484306175 h 4"/>
                  <a:gd name="T4" fmla="*/ 2147483646 w 729"/>
                  <a:gd name="T5" fmla="*/ 484306175 h 4"/>
                  <a:gd name="T6" fmla="*/ 2147483646 w 729"/>
                  <a:gd name="T7" fmla="*/ 0 h 4"/>
                  <a:gd name="T8" fmla="*/ 2147483646 w 729"/>
                  <a:gd name="T9" fmla="*/ 920181458 h 4"/>
                  <a:gd name="T10" fmla="*/ 2147483646 w 729"/>
                  <a:gd name="T11" fmla="*/ 0 h 4"/>
                  <a:gd name="T12" fmla="*/ 2147483646 w 729"/>
                  <a:gd name="T13" fmla="*/ 920181458 h 4"/>
                  <a:gd name="T14" fmla="*/ 2147483646 w 729"/>
                  <a:gd name="T15" fmla="*/ 291778645 h 4"/>
                  <a:gd name="T16" fmla="*/ 2147483646 w 729"/>
                  <a:gd name="T17" fmla="*/ 291778645 h 4"/>
                  <a:gd name="T18" fmla="*/ 2057898466 w 729"/>
                  <a:gd name="T19" fmla="*/ 920181458 h 4"/>
                  <a:gd name="T20" fmla="*/ 2057898466 w 729"/>
                  <a:gd name="T21" fmla="*/ 0 h 4"/>
                  <a:gd name="T22" fmla="*/ 2057898466 w 729"/>
                  <a:gd name="T23" fmla="*/ 920181458 h 4"/>
                  <a:gd name="T24" fmla="*/ 1932938009 w 729"/>
                  <a:gd name="T25" fmla="*/ 0 h 4"/>
                  <a:gd name="T26" fmla="*/ 1942533754 w 729"/>
                  <a:gd name="T27" fmla="*/ 484306175 h 4"/>
                  <a:gd name="T28" fmla="*/ 1821715506 w 729"/>
                  <a:gd name="T29" fmla="*/ 484306175 h 4"/>
                  <a:gd name="T30" fmla="*/ 1831675215 w 729"/>
                  <a:gd name="T31" fmla="*/ 0 h 4"/>
                  <a:gd name="T32" fmla="*/ 1712415622 w 729"/>
                  <a:gd name="T33" fmla="*/ 920181458 h 4"/>
                  <a:gd name="T34" fmla="*/ 1712415622 w 729"/>
                  <a:gd name="T35" fmla="*/ 0 h 4"/>
                  <a:gd name="T36" fmla="*/ 1712415622 w 729"/>
                  <a:gd name="T37" fmla="*/ 920181458 h 4"/>
                  <a:gd name="T38" fmla="*/ 1593745445 w 729"/>
                  <a:gd name="T39" fmla="*/ 291778645 h 4"/>
                  <a:gd name="T40" fmla="*/ 1604737539 w 729"/>
                  <a:gd name="T41" fmla="*/ 291778645 h 4"/>
                  <a:gd name="T42" fmla="*/ 1487810344 w 729"/>
                  <a:gd name="T43" fmla="*/ 920181458 h 4"/>
                  <a:gd name="T44" fmla="*/ 1487810344 w 729"/>
                  <a:gd name="T45" fmla="*/ 0 h 4"/>
                  <a:gd name="T46" fmla="*/ 1487810344 w 729"/>
                  <a:gd name="T47" fmla="*/ 920181458 h 4"/>
                  <a:gd name="T48" fmla="*/ 1366714874 w 729"/>
                  <a:gd name="T49" fmla="*/ 0 h 4"/>
                  <a:gd name="T50" fmla="*/ 1373229066 w 729"/>
                  <a:gd name="T51" fmla="*/ 484306175 h 4"/>
                  <a:gd name="T52" fmla="*/ 1252461521 w 729"/>
                  <a:gd name="T53" fmla="*/ 484306175 h 4"/>
                  <a:gd name="T54" fmla="*/ 1263948818 w 729"/>
                  <a:gd name="T55" fmla="*/ 0 h 4"/>
                  <a:gd name="T56" fmla="*/ 1146340105 w 729"/>
                  <a:gd name="T57" fmla="*/ 920181458 h 4"/>
                  <a:gd name="T58" fmla="*/ 1146340105 w 729"/>
                  <a:gd name="T59" fmla="*/ 0 h 4"/>
                  <a:gd name="T60" fmla="*/ 1146340105 w 729"/>
                  <a:gd name="T61" fmla="*/ 920181458 h 4"/>
                  <a:gd name="T62" fmla="*/ 1024456029 w 729"/>
                  <a:gd name="T63" fmla="*/ 291778645 h 4"/>
                  <a:gd name="T64" fmla="*/ 1038565315 w 729"/>
                  <a:gd name="T65" fmla="*/ 291778645 h 4"/>
                  <a:gd name="T66" fmla="*/ 918510975 w 729"/>
                  <a:gd name="T67" fmla="*/ 920181458 h 4"/>
                  <a:gd name="T68" fmla="*/ 918510975 w 729"/>
                  <a:gd name="T69" fmla="*/ 0 h 4"/>
                  <a:gd name="T70" fmla="*/ 918510975 w 729"/>
                  <a:gd name="T71" fmla="*/ 920181458 h 4"/>
                  <a:gd name="T72" fmla="*/ 797461423 w 729"/>
                  <a:gd name="T73" fmla="*/ 0 h 4"/>
                  <a:gd name="T74" fmla="*/ 807151808 w 729"/>
                  <a:gd name="T75" fmla="*/ 484306175 h 4"/>
                  <a:gd name="T76" fmla="*/ 687779442 w 729"/>
                  <a:gd name="T77" fmla="*/ 484306175 h 4"/>
                  <a:gd name="T78" fmla="*/ 694649740 w 729"/>
                  <a:gd name="T79" fmla="*/ 0 h 4"/>
                  <a:gd name="T80" fmla="*/ 580106852 w 729"/>
                  <a:gd name="T81" fmla="*/ 920181458 h 4"/>
                  <a:gd name="T82" fmla="*/ 580106852 w 729"/>
                  <a:gd name="T83" fmla="*/ 0 h 4"/>
                  <a:gd name="T84" fmla="*/ 580106852 w 729"/>
                  <a:gd name="T85" fmla="*/ 920181458 h 4"/>
                  <a:gd name="T86" fmla="*/ 455087531 w 729"/>
                  <a:gd name="T87" fmla="*/ 291778645 h 4"/>
                  <a:gd name="T88" fmla="*/ 473377646 w 729"/>
                  <a:gd name="T89" fmla="*/ 291778645 h 4"/>
                  <a:gd name="T90" fmla="*/ 348774870 w 729"/>
                  <a:gd name="T91" fmla="*/ 920181458 h 4"/>
                  <a:gd name="T92" fmla="*/ 348774870 w 729"/>
                  <a:gd name="T93" fmla="*/ 0 h 4"/>
                  <a:gd name="T94" fmla="*/ 348774870 w 729"/>
                  <a:gd name="T95" fmla="*/ 920181458 h 4"/>
                  <a:gd name="T96" fmla="*/ 227024359 w 729"/>
                  <a:gd name="T97" fmla="*/ 0 h 4"/>
                  <a:gd name="T98" fmla="*/ 237743610 w 729"/>
                  <a:gd name="T99" fmla="*/ 484306175 h 4"/>
                  <a:gd name="T100" fmla="*/ 117723613 w 729"/>
                  <a:gd name="T101" fmla="*/ 484306175 h 4"/>
                  <a:gd name="T102" fmla="*/ 128046502 w 729"/>
                  <a:gd name="T103" fmla="*/ 0 h 4"/>
                  <a:gd name="T104" fmla="*/ 9959062 w 729"/>
                  <a:gd name="T105" fmla="*/ 920181458 h 4"/>
                  <a:gd name="T106" fmla="*/ 9959062 w 729"/>
                  <a:gd name="T107" fmla="*/ 0 h 4"/>
                  <a:gd name="T108" fmla="*/ 9959062 w 729"/>
                  <a:gd name="T109" fmla="*/ 920181458 h 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29"/>
                  <a:gd name="T166" fmla="*/ 0 h 4"/>
                  <a:gd name="T167" fmla="*/ 729 w 729"/>
                  <a:gd name="T168" fmla="*/ 4 h 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29" h="4">
                    <a:moveTo>
                      <a:pt x="727" y="4"/>
                    </a:moveTo>
                    <a:lnTo>
                      <a:pt x="727" y="4"/>
                    </a:lnTo>
                    <a:lnTo>
                      <a:pt x="725" y="2"/>
                    </a:lnTo>
                    <a:lnTo>
                      <a:pt x="725" y="1"/>
                    </a:lnTo>
                    <a:lnTo>
                      <a:pt x="725" y="0"/>
                    </a:lnTo>
                    <a:lnTo>
                      <a:pt x="727" y="0"/>
                    </a:lnTo>
                    <a:lnTo>
                      <a:pt x="728" y="0"/>
                    </a:lnTo>
                    <a:lnTo>
                      <a:pt x="729" y="1"/>
                    </a:lnTo>
                    <a:lnTo>
                      <a:pt x="728" y="2"/>
                    </a:lnTo>
                    <a:lnTo>
                      <a:pt x="727" y="4"/>
                    </a:lnTo>
                    <a:close/>
                    <a:moveTo>
                      <a:pt x="694" y="4"/>
                    </a:moveTo>
                    <a:lnTo>
                      <a:pt x="694" y="4"/>
                    </a:lnTo>
                    <a:lnTo>
                      <a:pt x="693" y="2"/>
                    </a:lnTo>
                    <a:lnTo>
                      <a:pt x="691" y="1"/>
                    </a:lnTo>
                    <a:lnTo>
                      <a:pt x="693" y="0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5" y="1"/>
                    </a:lnTo>
                    <a:lnTo>
                      <a:pt x="695" y="2"/>
                    </a:lnTo>
                    <a:lnTo>
                      <a:pt x="694" y="4"/>
                    </a:lnTo>
                    <a:close/>
                    <a:moveTo>
                      <a:pt x="660" y="4"/>
                    </a:moveTo>
                    <a:lnTo>
                      <a:pt x="660" y="4"/>
                    </a:lnTo>
                    <a:lnTo>
                      <a:pt x="659" y="2"/>
                    </a:lnTo>
                    <a:lnTo>
                      <a:pt x="659" y="1"/>
                    </a:lnTo>
                    <a:lnTo>
                      <a:pt x="659" y="0"/>
                    </a:lnTo>
                    <a:lnTo>
                      <a:pt x="660" y="0"/>
                    </a:lnTo>
                    <a:lnTo>
                      <a:pt x="662" y="0"/>
                    </a:lnTo>
                    <a:lnTo>
                      <a:pt x="663" y="1"/>
                    </a:lnTo>
                    <a:lnTo>
                      <a:pt x="662" y="2"/>
                    </a:lnTo>
                    <a:lnTo>
                      <a:pt x="660" y="4"/>
                    </a:lnTo>
                    <a:close/>
                    <a:moveTo>
                      <a:pt x="628" y="4"/>
                    </a:moveTo>
                    <a:lnTo>
                      <a:pt x="628" y="4"/>
                    </a:lnTo>
                    <a:lnTo>
                      <a:pt x="627" y="2"/>
                    </a:lnTo>
                    <a:lnTo>
                      <a:pt x="627" y="1"/>
                    </a:lnTo>
                    <a:lnTo>
                      <a:pt x="627" y="0"/>
                    </a:lnTo>
                    <a:lnTo>
                      <a:pt x="628" y="0"/>
                    </a:lnTo>
                    <a:lnTo>
                      <a:pt x="629" y="0"/>
                    </a:lnTo>
                    <a:lnTo>
                      <a:pt x="629" y="1"/>
                    </a:lnTo>
                    <a:lnTo>
                      <a:pt x="629" y="2"/>
                    </a:lnTo>
                    <a:lnTo>
                      <a:pt x="628" y="4"/>
                    </a:lnTo>
                    <a:close/>
                    <a:moveTo>
                      <a:pt x="596" y="4"/>
                    </a:moveTo>
                    <a:lnTo>
                      <a:pt x="596" y="4"/>
                    </a:lnTo>
                    <a:lnTo>
                      <a:pt x="594" y="2"/>
                    </a:lnTo>
                    <a:lnTo>
                      <a:pt x="593" y="1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0"/>
                    </a:lnTo>
                    <a:lnTo>
                      <a:pt x="597" y="1"/>
                    </a:lnTo>
                    <a:lnTo>
                      <a:pt x="597" y="2"/>
                    </a:lnTo>
                    <a:lnTo>
                      <a:pt x="596" y="4"/>
                    </a:lnTo>
                    <a:close/>
                    <a:moveTo>
                      <a:pt x="562" y="4"/>
                    </a:moveTo>
                    <a:lnTo>
                      <a:pt x="562" y="4"/>
                    </a:lnTo>
                    <a:lnTo>
                      <a:pt x="560" y="2"/>
                    </a:lnTo>
                    <a:lnTo>
                      <a:pt x="560" y="1"/>
                    </a:lnTo>
                    <a:lnTo>
                      <a:pt x="560" y="0"/>
                    </a:lnTo>
                    <a:lnTo>
                      <a:pt x="562" y="0"/>
                    </a:lnTo>
                    <a:lnTo>
                      <a:pt x="563" y="0"/>
                    </a:lnTo>
                    <a:lnTo>
                      <a:pt x="565" y="1"/>
                    </a:lnTo>
                    <a:lnTo>
                      <a:pt x="563" y="2"/>
                    </a:lnTo>
                    <a:lnTo>
                      <a:pt x="562" y="4"/>
                    </a:lnTo>
                    <a:close/>
                    <a:moveTo>
                      <a:pt x="529" y="4"/>
                    </a:moveTo>
                    <a:lnTo>
                      <a:pt x="529" y="4"/>
                    </a:lnTo>
                    <a:lnTo>
                      <a:pt x="528" y="2"/>
                    </a:lnTo>
                    <a:lnTo>
                      <a:pt x="527" y="1"/>
                    </a:lnTo>
                    <a:lnTo>
                      <a:pt x="528" y="0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1" y="1"/>
                    </a:lnTo>
                    <a:lnTo>
                      <a:pt x="531" y="2"/>
                    </a:lnTo>
                    <a:lnTo>
                      <a:pt x="529" y="4"/>
                    </a:lnTo>
                    <a:close/>
                    <a:moveTo>
                      <a:pt x="496" y="4"/>
                    </a:moveTo>
                    <a:lnTo>
                      <a:pt x="496" y="4"/>
                    </a:lnTo>
                    <a:lnTo>
                      <a:pt x="494" y="2"/>
                    </a:lnTo>
                    <a:lnTo>
                      <a:pt x="494" y="1"/>
                    </a:lnTo>
                    <a:lnTo>
                      <a:pt x="494" y="0"/>
                    </a:lnTo>
                    <a:lnTo>
                      <a:pt x="496" y="0"/>
                    </a:lnTo>
                    <a:lnTo>
                      <a:pt x="497" y="0"/>
                    </a:lnTo>
                    <a:lnTo>
                      <a:pt x="498" y="1"/>
                    </a:lnTo>
                    <a:lnTo>
                      <a:pt x="497" y="2"/>
                    </a:lnTo>
                    <a:lnTo>
                      <a:pt x="496" y="4"/>
                    </a:lnTo>
                    <a:close/>
                    <a:moveTo>
                      <a:pt x="463" y="4"/>
                    </a:moveTo>
                    <a:lnTo>
                      <a:pt x="463" y="4"/>
                    </a:lnTo>
                    <a:lnTo>
                      <a:pt x="462" y="2"/>
                    </a:lnTo>
                    <a:lnTo>
                      <a:pt x="462" y="1"/>
                    </a:lnTo>
                    <a:lnTo>
                      <a:pt x="462" y="0"/>
                    </a:lnTo>
                    <a:lnTo>
                      <a:pt x="463" y="0"/>
                    </a:lnTo>
                    <a:lnTo>
                      <a:pt x="465" y="0"/>
                    </a:lnTo>
                    <a:lnTo>
                      <a:pt x="465" y="1"/>
                    </a:lnTo>
                    <a:lnTo>
                      <a:pt x="465" y="2"/>
                    </a:lnTo>
                    <a:lnTo>
                      <a:pt x="463" y="4"/>
                    </a:lnTo>
                    <a:close/>
                    <a:moveTo>
                      <a:pt x="431" y="4"/>
                    </a:moveTo>
                    <a:lnTo>
                      <a:pt x="431" y="4"/>
                    </a:lnTo>
                    <a:lnTo>
                      <a:pt x="429" y="2"/>
                    </a:lnTo>
                    <a:lnTo>
                      <a:pt x="428" y="1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2" y="0"/>
                    </a:lnTo>
                    <a:lnTo>
                      <a:pt x="432" y="1"/>
                    </a:lnTo>
                    <a:lnTo>
                      <a:pt x="432" y="2"/>
                    </a:lnTo>
                    <a:lnTo>
                      <a:pt x="431" y="4"/>
                    </a:lnTo>
                    <a:close/>
                    <a:moveTo>
                      <a:pt x="397" y="4"/>
                    </a:moveTo>
                    <a:lnTo>
                      <a:pt x="397" y="4"/>
                    </a:lnTo>
                    <a:lnTo>
                      <a:pt x="396" y="2"/>
                    </a:lnTo>
                    <a:lnTo>
                      <a:pt x="396" y="1"/>
                    </a:lnTo>
                    <a:lnTo>
                      <a:pt x="396" y="0"/>
                    </a:lnTo>
                    <a:lnTo>
                      <a:pt x="397" y="0"/>
                    </a:lnTo>
                    <a:lnTo>
                      <a:pt x="398" y="0"/>
                    </a:lnTo>
                    <a:lnTo>
                      <a:pt x="400" y="1"/>
                    </a:lnTo>
                    <a:lnTo>
                      <a:pt x="398" y="2"/>
                    </a:lnTo>
                    <a:lnTo>
                      <a:pt x="397" y="4"/>
                    </a:lnTo>
                    <a:close/>
                    <a:moveTo>
                      <a:pt x="365" y="4"/>
                    </a:moveTo>
                    <a:lnTo>
                      <a:pt x="365" y="4"/>
                    </a:lnTo>
                    <a:lnTo>
                      <a:pt x="363" y="2"/>
                    </a:lnTo>
                    <a:lnTo>
                      <a:pt x="363" y="1"/>
                    </a:lnTo>
                    <a:lnTo>
                      <a:pt x="363" y="0"/>
                    </a:lnTo>
                    <a:lnTo>
                      <a:pt x="365" y="0"/>
                    </a:lnTo>
                    <a:lnTo>
                      <a:pt x="366" y="0"/>
                    </a:lnTo>
                    <a:lnTo>
                      <a:pt x="366" y="1"/>
                    </a:lnTo>
                    <a:lnTo>
                      <a:pt x="366" y="2"/>
                    </a:lnTo>
                    <a:lnTo>
                      <a:pt x="365" y="4"/>
                    </a:lnTo>
                    <a:close/>
                    <a:moveTo>
                      <a:pt x="332" y="4"/>
                    </a:moveTo>
                    <a:lnTo>
                      <a:pt x="332" y="4"/>
                    </a:lnTo>
                    <a:lnTo>
                      <a:pt x="331" y="2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2" y="0"/>
                    </a:lnTo>
                    <a:lnTo>
                      <a:pt x="334" y="1"/>
                    </a:lnTo>
                    <a:lnTo>
                      <a:pt x="332" y="2"/>
                    </a:lnTo>
                    <a:lnTo>
                      <a:pt x="332" y="4"/>
                    </a:lnTo>
                    <a:close/>
                    <a:moveTo>
                      <a:pt x="299" y="4"/>
                    </a:moveTo>
                    <a:lnTo>
                      <a:pt x="299" y="4"/>
                    </a:lnTo>
                    <a:lnTo>
                      <a:pt x="297" y="2"/>
                    </a:lnTo>
                    <a:lnTo>
                      <a:pt x="297" y="1"/>
                    </a:lnTo>
                    <a:lnTo>
                      <a:pt x="297" y="0"/>
                    </a:lnTo>
                    <a:lnTo>
                      <a:pt x="299" y="0"/>
                    </a:lnTo>
                    <a:lnTo>
                      <a:pt x="300" y="0"/>
                    </a:lnTo>
                    <a:lnTo>
                      <a:pt x="301" y="1"/>
                    </a:lnTo>
                    <a:lnTo>
                      <a:pt x="300" y="2"/>
                    </a:lnTo>
                    <a:lnTo>
                      <a:pt x="299" y="4"/>
                    </a:lnTo>
                    <a:close/>
                    <a:moveTo>
                      <a:pt x="266" y="4"/>
                    </a:moveTo>
                    <a:lnTo>
                      <a:pt x="266" y="4"/>
                    </a:lnTo>
                    <a:lnTo>
                      <a:pt x="265" y="2"/>
                    </a:lnTo>
                    <a:lnTo>
                      <a:pt x="263" y="1"/>
                    </a:lnTo>
                    <a:lnTo>
                      <a:pt x="265" y="0"/>
                    </a:lnTo>
                    <a:lnTo>
                      <a:pt x="266" y="0"/>
                    </a:lnTo>
                    <a:lnTo>
                      <a:pt x="267" y="0"/>
                    </a:lnTo>
                    <a:lnTo>
                      <a:pt x="267" y="1"/>
                    </a:lnTo>
                    <a:lnTo>
                      <a:pt x="267" y="2"/>
                    </a:lnTo>
                    <a:lnTo>
                      <a:pt x="266" y="4"/>
                    </a:lnTo>
                    <a:close/>
                    <a:moveTo>
                      <a:pt x="232" y="4"/>
                    </a:moveTo>
                    <a:lnTo>
                      <a:pt x="232" y="4"/>
                    </a:lnTo>
                    <a:lnTo>
                      <a:pt x="231" y="2"/>
                    </a:lnTo>
                    <a:lnTo>
                      <a:pt x="231" y="1"/>
                    </a:lnTo>
                    <a:lnTo>
                      <a:pt x="231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235" y="1"/>
                    </a:lnTo>
                    <a:lnTo>
                      <a:pt x="234" y="2"/>
                    </a:lnTo>
                    <a:lnTo>
                      <a:pt x="232" y="4"/>
                    </a:lnTo>
                    <a:close/>
                    <a:moveTo>
                      <a:pt x="200" y="4"/>
                    </a:moveTo>
                    <a:lnTo>
                      <a:pt x="200" y="4"/>
                    </a:lnTo>
                    <a:lnTo>
                      <a:pt x="199" y="2"/>
                    </a:lnTo>
                    <a:lnTo>
                      <a:pt x="199" y="1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0"/>
                    </a:lnTo>
                    <a:lnTo>
                      <a:pt x="201" y="1"/>
                    </a:lnTo>
                    <a:lnTo>
                      <a:pt x="201" y="2"/>
                    </a:lnTo>
                    <a:lnTo>
                      <a:pt x="200" y="4"/>
                    </a:lnTo>
                    <a:close/>
                    <a:moveTo>
                      <a:pt x="168" y="4"/>
                    </a:moveTo>
                    <a:lnTo>
                      <a:pt x="168" y="4"/>
                    </a:lnTo>
                    <a:lnTo>
                      <a:pt x="166" y="2"/>
                    </a:lnTo>
                    <a:lnTo>
                      <a:pt x="165" y="1"/>
                    </a:lnTo>
                    <a:lnTo>
                      <a:pt x="166" y="0"/>
                    </a:lnTo>
                    <a:lnTo>
                      <a:pt x="168" y="0"/>
                    </a:lnTo>
                    <a:lnTo>
                      <a:pt x="169" y="1"/>
                    </a:lnTo>
                    <a:lnTo>
                      <a:pt x="168" y="2"/>
                    </a:lnTo>
                    <a:lnTo>
                      <a:pt x="168" y="4"/>
                    </a:lnTo>
                    <a:close/>
                    <a:moveTo>
                      <a:pt x="134" y="4"/>
                    </a:moveTo>
                    <a:lnTo>
                      <a:pt x="134" y="4"/>
                    </a:lnTo>
                    <a:lnTo>
                      <a:pt x="132" y="2"/>
                    </a:lnTo>
                    <a:lnTo>
                      <a:pt x="132" y="1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7" y="1"/>
                    </a:lnTo>
                    <a:lnTo>
                      <a:pt x="135" y="2"/>
                    </a:lnTo>
                    <a:lnTo>
                      <a:pt x="134" y="4"/>
                    </a:lnTo>
                    <a:close/>
                    <a:moveTo>
                      <a:pt x="101" y="4"/>
                    </a:moveTo>
                    <a:lnTo>
                      <a:pt x="101" y="4"/>
                    </a:lnTo>
                    <a:lnTo>
                      <a:pt x="100" y="2"/>
                    </a:lnTo>
                    <a:lnTo>
                      <a:pt x="99" y="1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3" y="1"/>
                    </a:lnTo>
                    <a:lnTo>
                      <a:pt x="103" y="2"/>
                    </a:lnTo>
                    <a:lnTo>
                      <a:pt x="101" y="4"/>
                    </a:lnTo>
                    <a:close/>
                    <a:moveTo>
                      <a:pt x="68" y="4"/>
                    </a:moveTo>
                    <a:lnTo>
                      <a:pt x="68" y="4"/>
                    </a:lnTo>
                    <a:lnTo>
                      <a:pt x="66" y="2"/>
                    </a:lnTo>
                    <a:lnTo>
                      <a:pt x="66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70" y="1"/>
                    </a:lnTo>
                    <a:lnTo>
                      <a:pt x="69" y="2"/>
                    </a:lnTo>
                    <a:lnTo>
                      <a:pt x="68" y="4"/>
                    </a:lnTo>
                    <a:close/>
                    <a:moveTo>
                      <a:pt x="35" y="4"/>
                    </a:moveTo>
                    <a:lnTo>
                      <a:pt x="35" y="4"/>
                    </a:lnTo>
                    <a:lnTo>
                      <a:pt x="34" y="2"/>
                    </a:lnTo>
                    <a:lnTo>
                      <a:pt x="34" y="1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7" y="1"/>
                    </a:lnTo>
                    <a:lnTo>
                      <a:pt x="37" y="2"/>
                    </a:lnTo>
                    <a:lnTo>
                      <a:pt x="35" y="4"/>
                    </a:lnTo>
                    <a:close/>
                    <a:moveTo>
                      <a:pt x="3" y="4"/>
                    </a:moveTo>
                    <a:lnTo>
                      <a:pt x="3" y="4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2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2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4" name="未知"/>
              <p:cNvSpPr>
                <a:spLocks/>
              </p:cNvSpPr>
              <p:nvPr/>
            </p:nvSpPr>
            <p:spPr bwMode="auto">
              <a:xfrm>
                <a:off x="1330" y="1268"/>
                <a:ext cx="257" cy="170"/>
              </a:xfrm>
              <a:custGeom>
                <a:avLst/>
                <a:gdLst>
                  <a:gd name="T0" fmla="*/ 340691775 w 127"/>
                  <a:gd name="T1" fmla="*/ 225867066 h 84"/>
                  <a:gd name="T2" fmla="*/ 0 w 127"/>
                  <a:gd name="T3" fmla="*/ 112864617 h 84"/>
                  <a:gd name="T4" fmla="*/ 340691775 w 127"/>
                  <a:gd name="T5" fmla="*/ 0 h 84"/>
                  <a:gd name="T6" fmla="*/ 340691775 w 127"/>
                  <a:gd name="T7" fmla="*/ 225867066 h 8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4"/>
                  <a:gd name="T14" fmla="*/ 127 w 127"/>
                  <a:gd name="T15" fmla="*/ 84 h 8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4">
                    <a:moveTo>
                      <a:pt x="127" y="84"/>
                    </a:moveTo>
                    <a:lnTo>
                      <a:pt x="0" y="42"/>
                    </a:lnTo>
                    <a:lnTo>
                      <a:pt x="127" y="0"/>
                    </a:lnTo>
                    <a:lnTo>
                      <a:pt x="127" y="8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5" name="未知"/>
              <p:cNvSpPr>
                <a:spLocks noEditPoints="1"/>
              </p:cNvSpPr>
              <p:nvPr/>
            </p:nvSpPr>
            <p:spPr bwMode="auto">
              <a:xfrm>
                <a:off x="725" y="2488"/>
                <a:ext cx="1495" cy="7"/>
              </a:xfrm>
              <a:custGeom>
                <a:avLst/>
                <a:gdLst>
                  <a:gd name="T0" fmla="*/ 2147483646 w 729"/>
                  <a:gd name="T1" fmla="*/ 0 h 4"/>
                  <a:gd name="T2" fmla="*/ 2147483646 w 729"/>
                  <a:gd name="T3" fmla="*/ 381523 h 4"/>
                  <a:gd name="T4" fmla="*/ 2147483646 w 729"/>
                  <a:gd name="T5" fmla="*/ 381523 h 4"/>
                  <a:gd name="T6" fmla="*/ 2147483646 w 729"/>
                  <a:gd name="T7" fmla="*/ 0 h 4"/>
                  <a:gd name="T8" fmla="*/ 2147483646 w 729"/>
                  <a:gd name="T9" fmla="*/ 505983 h 4"/>
                  <a:gd name="T10" fmla="*/ 2147483646 w 729"/>
                  <a:gd name="T11" fmla="*/ 0 h 4"/>
                  <a:gd name="T12" fmla="*/ 2147483646 w 729"/>
                  <a:gd name="T13" fmla="*/ 505983 h 4"/>
                  <a:gd name="T14" fmla="*/ 2147483646 w 729"/>
                  <a:gd name="T15" fmla="*/ 165183 h 4"/>
                  <a:gd name="T16" fmla="*/ 2147483646 w 729"/>
                  <a:gd name="T17" fmla="*/ 165183 h 4"/>
                  <a:gd name="T18" fmla="*/ 2115121837 w 729"/>
                  <a:gd name="T19" fmla="*/ 505983 h 4"/>
                  <a:gd name="T20" fmla="*/ 2115121837 w 729"/>
                  <a:gd name="T21" fmla="*/ 0 h 4"/>
                  <a:gd name="T22" fmla="*/ 2115121837 w 729"/>
                  <a:gd name="T23" fmla="*/ 505983 h 4"/>
                  <a:gd name="T24" fmla="*/ 1986604874 w 729"/>
                  <a:gd name="T25" fmla="*/ 0 h 4"/>
                  <a:gd name="T26" fmla="*/ 1999540953 w 729"/>
                  <a:gd name="T27" fmla="*/ 381523 h 4"/>
                  <a:gd name="T28" fmla="*/ 1874654022 w 729"/>
                  <a:gd name="T29" fmla="*/ 381523 h 4"/>
                  <a:gd name="T30" fmla="*/ 1884516955 w 729"/>
                  <a:gd name="T31" fmla="*/ 0 h 4"/>
                  <a:gd name="T32" fmla="*/ 1760652337 w 729"/>
                  <a:gd name="T33" fmla="*/ 505983 h 4"/>
                  <a:gd name="T34" fmla="*/ 1760652337 w 729"/>
                  <a:gd name="T35" fmla="*/ 0 h 4"/>
                  <a:gd name="T36" fmla="*/ 1760652337 w 729"/>
                  <a:gd name="T37" fmla="*/ 505983 h 4"/>
                  <a:gd name="T38" fmla="*/ 1639311632 w 729"/>
                  <a:gd name="T39" fmla="*/ 165183 h 4"/>
                  <a:gd name="T40" fmla="*/ 1650943926 w 729"/>
                  <a:gd name="T41" fmla="*/ 165183 h 4"/>
                  <a:gd name="T42" fmla="*/ 1530313982 w 729"/>
                  <a:gd name="T43" fmla="*/ 505983 h 4"/>
                  <a:gd name="T44" fmla="*/ 1530313982 w 729"/>
                  <a:gd name="T45" fmla="*/ 0 h 4"/>
                  <a:gd name="T46" fmla="*/ 1530313982 w 729"/>
                  <a:gd name="T47" fmla="*/ 505983 h 4"/>
                  <a:gd name="T48" fmla="*/ 1405414397 w 729"/>
                  <a:gd name="T49" fmla="*/ 0 h 4"/>
                  <a:gd name="T50" fmla="*/ 1412055165 w 729"/>
                  <a:gd name="T51" fmla="*/ 381523 h 4"/>
                  <a:gd name="T52" fmla="*/ 1287887406 w 729"/>
                  <a:gd name="T53" fmla="*/ 381523 h 4"/>
                  <a:gd name="T54" fmla="*/ 1299711236 w 729"/>
                  <a:gd name="T55" fmla="*/ 0 h 4"/>
                  <a:gd name="T56" fmla="*/ 1179034888 w 729"/>
                  <a:gd name="T57" fmla="*/ 505983 h 4"/>
                  <a:gd name="T58" fmla="*/ 1179034888 w 729"/>
                  <a:gd name="T59" fmla="*/ 0 h 4"/>
                  <a:gd name="T60" fmla="*/ 1179034888 w 729"/>
                  <a:gd name="T61" fmla="*/ 505983 h 4"/>
                  <a:gd name="T62" fmla="*/ 1054093587 w 729"/>
                  <a:gd name="T63" fmla="*/ 165183 h 4"/>
                  <a:gd name="T64" fmla="*/ 1067710404 w 729"/>
                  <a:gd name="T65" fmla="*/ 165183 h 4"/>
                  <a:gd name="T66" fmla="*/ 945448063 w 729"/>
                  <a:gd name="T67" fmla="*/ 505983 h 4"/>
                  <a:gd name="T68" fmla="*/ 945448063 w 729"/>
                  <a:gd name="T69" fmla="*/ 0 h 4"/>
                  <a:gd name="T70" fmla="*/ 945448063 w 729"/>
                  <a:gd name="T71" fmla="*/ 505983 h 4"/>
                  <a:gd name="T72" fmla="*/ 820167527 w 729"/>
                  <a:gd name="T73" fmla="*/ 0 h 4"/>
                  <a:gd name="T74" fmla="*/ 830470954 w 729"/>
                  <a:gd name="T75" fmla="*/ 381523 h 4"/>
                  <a:gd name="T76" fmla="*/ 706253424 w 729"/>
                  <a:gd name="T77" fmla="*/ 381523 h 4"/>
                  <a:gd name="T78" fmla="*/ 713242739 w 729"/>
                  <a:gd name="T79" fmla="*/ 0 h 4"/>
                  <a:gd name="T80" fmla="*/ 597661408 w 729"/>
                  <a:gd name="T81" fmla="*/ 505983 h 4"/>
                  <a:gd name="T82" fmla="*/ 597661408 w 729"/>
                  <a:gd name="T83" fmla="*/ 0 h 4"/>
                  <a:gd name="T84" fmla="*/ 597661408 w 729"/>
                  <a:gd name="T85" fmla="*/ 505983 h 4"/>
                  <a:gd name="T86" fmla="*/ 469229112 w 729"/>
                  <a:gd name="T87" fmla="*/ 165183 h 4"/>
                  <a:gd name="T88" fmla="*/ 482845962 w 729"/>
                  <a:gd name="T89" fmla="*/ 165183 h 4"/>
                  <a:gd name="T90" fmla="*/ 358867790 w 729"/>
                  <a:gd name="T91" fmla="*/ 505983 h 4"/>
                  <a:gd name="T92" fmla="*/ 358867790 w 729"/>
                  <a:gd name="T93" fmla="*/ 0 h 4"/>
                  <a:gd name="T94" fmla="*/ 358867790 w 729"/>
                  <a:gd name="T95" fmla="*/ 505983 h 4"/>
                  <a:gd name="T96" fmla="*/ 233793955 w 729"/>
                  <a:gd name="T97" fmla="*/ 0 h 4"/>
                  <a:gd name="T98" fmla="*/ 245616405 w 729"/>
                  <a:gd name="T99" fmla="*/ 381523 h 4"/>
                  <a:gd name="T100" fmla="*/ 121445271 w 729"/>
                  <a:gd name="T101" fmla="*/ 381523 h 4"/>
                  <a:gd name="T102" fmla="*/ 131613408 w 729"/>
                  <a:gd name="T103" fmla="*/ 0 h 4"/>
                  <a:gd name="T104" fmla="*/ 10258259 w 729"/>
                  <a:gd name="T105" fmla="*/ 505983 h 4"/>
                  <a:gd name="T106" fmla="*/ 10258259 w 729"/>
                  <a:gd name="T107" fmla="*/ 0 h 4"/>
                  <a:gd name="T108" fmla="*/ 10258259 w 729"/>
                  <a:gd name="T109" fmla="*/ 505983 h 4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729"/>
                  <a:gd name="T166" fmla="*/ 0 h 4"/>
                  <a:gd name="T167" fmla="*/ 729 w 729"/>
                  <a:gd name="T168" fmla="*/ 4 h 4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729" h="4">
                    <a:moveTo>
                      <a:pt x="726" y="4"/>
                    </a:moveTo>
                    <a:lnTo>
                      <a:pt x="726" y="4"/>
                    </a:lnTo>
                    <a:lnTo>
                      <a:pt x="725" y="3"/>
                    </a:lnTo>
                    <a:lnTo>
                      <a:pt x="725" y="1"/>
                    </a:lnTo>
                    <a:lnTo>
                      <a:pt x="725" y="0"/>
                    </a:lnTo>
                    <a:lnTo>
                      <a:pt x="726" y="0"/>
                    </a:lnTo>
                    <a:lnTo>
                      <a:pt x="728" y="0"/>
                    </a:lnTo>
                    <a:lnTo>
                      <a:pt x="729" y="1"/>
                    </a:lnTo>
                    <a:lnTo>
                      <a:pt x="728" y="3"/>
                    </a:lnTo>
                    <a:lnTo>
                      <a:pt x="726" y="4"/>
                    </a:lnTo>
                    <a:close/>
                    <a:moveTo>
                      <a:pt x="694" y="4"/>
                    </a:moveTo>
                    <a:lnTo>
                      <a:pt x="694" y="4"/>
                    </a:lnTo>
                    <a:lnTo>
                      <a:pt x="693" y="3"/>
                    </a:lnTo>
                    <a:lnTo>
                      <a:pt x="691" y="1"/>
                    </a:lnTo>
                    <a:lnTo>
                      <a:pt x="693" y="0"/>
                    </a:lnTo>
                    <a:lnTo>
                      <a:pt x="694" y="0"/>
                    </a:lnTo>
                    <a:lnTo>
                      <a:pt x="695" y="0"/>
                    </a:lnTo>
                    <a:lnTo>
                      <a:pt x="695" y="1"/>
                    </a:lnTo>
                    <a:lnTo>
                      <a:pt x="695" y="3"/>
                    </a:lnTo>
                    <a:lnTo>
                      <a:pt x="694" y="4"/>
                    </a:lnTo>
                    <a:close/>
                    <a:moveTo>
                      <a:pt x="660" y="4"/>
                    </a:moveTo>
                    <a:lnTo>
                      <a:pt x="660" y="4"/>
                    </a:lnTo>
                    <a:lnTo>
                      <a:pt x="659" y="3"/>
                    </a:lnTo>
                    <a:lnTo>
                      <a:pt x="659" y="1"/>
                    </a:lnTo>
                    <a:lnTo>
                      <a:pt x="659" y="0"/>
                    </a:lnTo>
                    <a:lnTo>
                      <a:pt x="660" y="0"/>
                    </a:lnTo>
                    <a:lnTo>
                      <a:pt x="662" y="0"/>
                    </a:lnTo>
                    <a:lnTo>
                      <a:pt x="663" y="1"/>
                    </a:lnTo>
                    <a:lnTo>
                      <a:pt x="662" y="3"/>
                    </a:lnTo>
                    <a:lnTo>
                      <a:pt x="660" y="4"/>
                    </a:lnTo>
                    <a:close/>
                    <a:moveTo>
                      <a:pt x="628" y="4"/>
                    </a:moveTo>
                    <a:lnTo>
                      <a:pt x="628" y="4"/>
                    </a:lnTo>
                    <a:lnTo>
                      <a:pt x="627" y="3"/>
                    </a:lnTo>
                    <a:lnTo>
                      <a:pt x="627" y="1"/>
                    </a:lnTo>
                    <a:lnTo>
                      <a:pt x="627" y="0"/>
                    </a:lnTo>
                    <a:lnTo>
                      <a:pt x="628" y="0"/>
                    </a:lnTo>
                    <a:lnTo>
                      <a:pt x="629" y="0"/>
                    </a:lnTo>
                    <a:lnTo>
                      <a:pt x="629" y="1"/>
                    </a:lnTo>
                    <a:lnTo>
                      <a:pt x="629" y="3"/>
                    </a:lnTo>
                    <a:lnTo>
                      <a:pt x="628" y="4"/>
                    </a:lnTo>
                    <a:close/>
                    <a:moveTo>
                      <a:pt x="596" y="4"/>
                    </a:moveTo>
                    <a:lnTo>
                      <a:pt x="596" y="4"/>
                    </a:lnTo>
                    <a:lnTo>
                      <a:pt x="594" y="3"/>
                    </a:lnTo>
                    <a:lnTo>
                      <a:pt x="593" y="1"/>
                    </a:lnTo>
                    <a:lnTo>
                      <a:pt x="594" y="0"/>
                    </a:lnTo>
                    <a:lnTo>
                      <a:pt x="596" y="0"/>
                    </a:lnTo>
                    <a:lnTo>
                      <a:pt x="597" y="0"/>
                    </a:lnTo>
                    <a:lnTo>
                      <a:pt x="597" y="1"/>
                    </a:lnTo>
                    <a:lnTo>
                      <a:pt x="597" y="3"/>
                    </a:lnTo>
                    <a:lnTo>
                      <a:pt x="596" y="4"/>
                    </a:lnTo>
                    <a:close/>
                    <a:moveTo>
                      <a:pt x="562" y="4"/>
                    </a:moveTo>
                    <a:lnTo>
                      <a:pt x="562" y="4"/>
                    </a:lnTo>
                    <a:lnTo>
                      <a:pt x="560" y="3"/>
                    </a:lnTo>
                    <a:lnTo>
                      <a:pt x="560" y="1"/>
                    </a:lnTo>
                    <a:lnTo>
                      <a:pt x="560" y="0"/>
                    </a:lnTo>
                    <a:lnTo>
                      <a:pt x="562" y="0"/>
                    </a:lnTo>
                    <a:lnTo>
                      <a:pt x="563" y="0"/>
                    </a:lnTo>
                    <a:lnTo>
                      <a:pt x="564" y="1"/>
                    </a:lnTo>
                    <a:lnTo>
                      <a:pt x="563" y="3"/>
                    </a:lnTo>
                    <a:lnTo>
                      <a:pt x="562" y="4"/>
                    </a:lnTo>
                    <a:close/>
                    <a:moveTo>
                      <a:pt x="529" y="4"/>
                    </a:moveTo>
                    <a:lnTo>
                      <a:pt x="529" y="4"/>
                    </a:lnTo>
                    <a:lnTo>
                      <a:pt x="528" y="3"/>
                    </a:lnTo>
                    <a:lnTo>
                      <a:pt x="527" y="1"/>
                    </a:lnTo>
                    <a:lnTo>
                      <a:pt x="528" y="0"/>
                    </a:lnTo>
                    <a:lnTo>
                      <a:pt x="529" y="0"/>
                    </a:lnTo>
                    <a:lnTo>
                      <a:pt x="531" y="0"/>
                    </a:lnTo>
                    <a:lnTo>
                      <a:pt x="531" y="1"/>
                    </a:lnTo>
                    <a:lnTo>
                      <a:pt x="531" y="3"/>
                    </a:lnTo>
                    <a:lnTo>
                      <a:pt x="529" y="4"/>
                    </a:lnTo>
                    <a:close/>
                    <a:moveTo>
                      <a:pt x="496" y="4"/>
                    </a:moveTo>
                    <a:lnTo>
                      <a:pt x="496" y="4"/>
                    </a:lnTo>
                    <a:lnTo>
                      <a:pt x="494" y="3"/>
                    </a:lnTo>
                    <a:lnTo>
                      <a:pt x="494" y="1"/>
                    </a:lnTo>
                    <a:lnTo>
                      <a:pt x="494" y="0"/>
                    </a:lnTo>
                    <a:lnTo>
                      <a:pt x="496" y="0"/>
                    </a:lnTo>
                    <a:lnTo>
                      <a:pt x="497" y="0"/>
                    </a:lnTo>
                    <a:lnTo>
                      <a:pt x="498" y="1"/>
                    </a:lnTo>
                    <a:lnTo>
                      <a:pt x="497" y="3"/>
                    </a:lnTo>
                    <a:lnTo>
                      <a:pt x="496" y="4"/>
                    </a:lnTo>
                    <a:close/>
                    <a:moveTo>
                      <a:pt x="463" y="4"/>
                    </a:moveTo>
                    <a:lnTo>
                      <a:pt x="463" y="4"/>
                    </a:lnTo>
                    <a:lnTo>
                      <a:pt x="462" y="3"/>
                    </a:lnTo>
                    <a:lnTo>
                      <a:pt x="462" y="1"/>
                    </a:lnTo>
                    <a:lnTo>
                      <a:pt x="462" y="0"/>
                    </a:lnTo>
                    <a:lnTo>
                      <a:pt x="463" y="0"/>
                    </a:lnTo>
                    <a:lnTo>
                      <a:pt x="465" y="0"/>
                    </a:lnTo>
                    <a:lnTo>
                      <a:pt x="465" y="1"/>
                    </a:lnTo>
                    <a:lnTo>
                      <a:pt x="465" y="3"/>
                    </a:lnTo>
                    <a:lnTo>
                      <a:pt x="463" y="4"/>
                    </a:lnTo>
                    <a:close/>
                    <a:moveTo>
                      <a:pt x="431" y="4"/>
                    </a:moveTo>
                    <a:lnTo>
                      <a:pt x="431" y="4"/>
                    </a:lnTo>
                    <a:lnTo>
                      <a:pt x="429" y="3"/>
                    </a:lnTo>
                    <a:lnTo>
                      <a:pt x="428" y="1"/>
                    </a:lnTo>
                    <a:lnTo>
                      <a:pt x="429" y="0"/>
                    </a:lnTo>
                    <a:lnTo>
                      <a:pt x="431" y="0"/>
                    </a:lnTo>
                    <a:lnTo>
                      <a:pt x="432" y="0"/>
                    </a:lnTo>
                    <a:lnTo>
                      <a:pt x="432" y="1"/>
                    </a:lnTo>
                    <a:lnTo>
                      <a:pt x="432" y="3"/>
                    </a:lnTo>
                    <a:lnTo>
                      <a:pt x="431" y="4"/>
                    </a:lnTo>
                    <a:close/>
                    <a:moveTo>
                      <a:pt x="397" y="4"/>
                    </a:moveTo>
                    <a:lnTo>
                      <a:pt x="397" y="4"/>
                    </a:lnTo>
                    <a:lnTo>
                      <a:pt x="396" y="3"/>
                    </a:lnTo>
                    <a:lnTo>
                      <a:pt x="396" y="1"/>
                    </a:lnTo>
                    <a:lnTo>
                      <a:pt x="396" y="0"/>
                    </a:lnTo>
                    <a:lnTo>
                      <a:pt x="397" y="0"/>
                    </a:lnTo>
                    <a:lnTo>
                      <a:pt x="398" y="0"/>
                    </a:lnTo>
                    <a:lnTo>
                      <a:pt x="400" y="1"/>
                    </a:lnTo>
                    <a:lnTo>
                      <a:pt x="398" y="3"/>
                    </a:lnTo>
                    <a:lnTo>
                      <a:pt x="397" y="4"/>
                    </a:lnTo>
                    <a:close/>
                    <a:moveTo>
                      <a:pt x="365" y="4"/>
                    </a:moveTo>
                    <a:lnTo>
                      <a:pt x="365" y="4"/>
                    </a:lnTo>
                    <a:lnTo>
                      <a:pt x="363" y="3"/>
                    </a:lnTo>
                    <a:lnTo>
                      <a:pt x="363" y="1"/>
                    </a:lnTo>
                    <a:lnTo>
                      <a:pt x="363" y="0"/>
                    </a:lnTo>
                    <a:lnTo>
                      <a:pt x="365" y="0"/>
                    </a:lnTo>
                    <a:lnTo>
                      <a:pt x="366" y="0"/>
                    </a:lnTo>
                    <a:lnTo>
                      <a:pt x="366" y="1"/>
                    </a:lnTo>
                    <a:lnTo>
                      <a:pt x="366" y="3"/>
                    </a:lnTo>
                    <a:lnTo>
                      <a:pt x="365" y="4"/>
                    </a:lnTo>
                    <a:close/>
                    <a:moveTo>
                      <a:pt x="332" y="4"/>
                    </a:moveTo>
                    <a:lnTo>
                      <a:pt x="332" y="4"/>
                    </a:lnTo>
                    <a:lnTo>
                      <a:pt x="331" y="3"/>
                    </a:lnTo>
                    <a:lnTo>
                      <a:pt x="330" y="1"/>
                    </a:lnTo>
                    <a:lnTo>
                      <a:pt x="331" y="0"/>
                    </a:lnTo>
                    <a:lnTo>
                      <a:pt x="332" y="0"/>
                    </a:lnTo>
                    <a:lnTo>
                      <a:pt x="334" y="1"/>
                    </a:lnTo>
                    <a:lnTo>
                      <a:pt x="332" y="3"/>
                    </a:lnTo>
                    <a:lnTo>
                      <a:pt x="332" y="4"/>
                    </a:lnTo>
                    <a:close/>
                    <a:moveTo>
                      <a:pt x="298" y="4"/>
                    </a:moveTo>
                    <a:lnTo>
                      <a:pt x="298" y="4"/>
                    </a:lnTo>
                    <a:lnTo>
                      <a:pt x="297" y="3"/>
                    </a:lnTo>
                    <a:lnTo>
                      <a:pt x="297" y="1"/>
                    </a:lnTo>
                    <a:lnTo>
                      <a:pt x="297" y="0"/>
                    </a:lnTo>
                    <a:lnTo>
                      <a:pt x="298" y="0"/>
                    </a:lnTo>
                    <a:lnTo>
                      <a:pt x="300" y="0"/>
                    </a:lnTo>
                    <a:lnTo>
                      <a:pt x="301" y="1"/>
                    </a:lnTo>
                    <a:lnTo>
                      <a:pt x="300" y="3"/>
                    </a:lnTo>
                    <a:lnTo>
                      <a:pt x="298" y="4"/>
                    </a:lnTo>
                    <a:close/>
                    <a:moveTo>
                      <a:pt x="266" y="4"/>
                    </a:moveTo>
                    <a:lnTo>
                      <a:pt x="266" y="4"/>
                    </a:lnTo>
                    <a:lnTo>
                      <a:pt x="265" y="3"/>
                    </a:lnTo>
                    <a:lnTo>
                      <a:pt x="263" y="1"/>
                    </a:lnTo>
                    <a:lnTo>
                      <a:pt x="265" y="0"/>
                    </a:lnTo>
                    <a:lnTo>
                      <a:pt x="266" y="0"/>
                    </a:lnTo>
                    <a:lnTo>
                      <a:pt x="267" y="0"/>
                    </a:lnTo>
                    <a:lnTo>
                      <a:pt x="267" y="1"/>
                    </a:lnTo>
                    <a:lnTo>
                      <a:pt x="267" y="3"/>
                    </a:lnTo>
                    <a:lnTo>
                      <a:pt x="266" y="4"/>
                    </a:lnTo>
                    <a:close/>
                    <a:moveTo>
                      <a:pt x="232" y="4"/>
                    </a:moveTo>
                    <a:lnTo>
                      <a:pt x="232" y="4"/>
                    </a:lnTo>
                    <a:lnTo>
                      <a:pt x="231" y="3"/>
                    </a:lnTo>
                    <a:lnTo>
                      <a:pt x="231" y="1"/>
                    </a:lnTo>
                    <a:lnTo>
                      <a:pt x="231" y="0"/>
                    </a:lnTo>
                    <a:lnTo>
                      <a:pt x="232" y="0"/>
                    </a:lnTo>
                    <a:lnTo>
                      <a:pt x="234" y="0"/>
                    </a:lnTo>
                    <a:lnTo>
                      <a:pt x="235" y="1"/>
                    </a:lnTo>
                    <a:lnTo>
                      <a:pt x="234" y="3"/>
                    </a:lnTo>
                    <a:lnTo>
                      <a:pt x="232" y="4"/>
                    </a:lnTo>
                    <a:close/>
                    <a:moveTo>
                      <a:pt x="200" y="4"/>
                    </a:moveTo>
                    <a:lnTo>
                      <a:pt x="200" y="4"/>
                    </a:lnTo>
                    <a:lnTo>
                      <a:pt x="199" y="3"/>
                    </a:lnTo>
                    <a:lnTo>
                      <a:pt x="199" y="1"/>
                    </a:lnTo>
                    <a:lnTo>
                      <a:pt x="199" y="0"/>
                    </a:lnTo>
                    <a:lnTo>
                      <a:pt x="200" y="0"/>
                    </a:lnTo>
                    <a:lnTo>
                      <a:pt x="201" y="0"/>
                    </a:lnTo>
                    <a:lnTo>
                      <a:pt x="201" y="1"/>
                    </a:lnTo>
                    <a:lnTo>
                      <a:pt x="201" y="3"/>
                    </a:lnTo>
                    <a:lnTo>
                      <a:pt x="200" y="4"/>
                    </a:lnTo>
                    <a:close/>
                    <a:moveTo>
                      <a:pt x="168" y="4"/>
                    </a:moveTo>
                    <a:lnTo>
                      <a:pt x="168" y="4"/>
                    </a:lnTo>
                    <a:lnTo>
                      <a:pt x="166" y="3"/>
                    </a:lnTo>
                    <a:lnTo>
                      <a:pt x="165" y="1"/>
                    </a:lnTo>
                    <a:lnTo>
                      <a:pt x="166" y="0"/>
                    </a:lnTo>
                    <a:lnTo>
                      <a:pt x="168" y="0"/>
                    </a:lnTo>
                    <a:lnTo>
                      <a:pt x="169" y="1"/>
                    </a:lnTo>
                    <a:lnTo>
                      <a:pt x="168" y="3"/>
                    </a:lnTo>
                    <a:lnTo>
                      <a:pt x="168" y="4"/>
                    </a:lnTo>
                    <a:close/>
                    <a:moveTo>
                      <a:pt x="134" y="4"/>
                    </a:moveTo>
                    <a:lnTo>
                      <a:pt x="134" y="4"/>
                    </a:lnTo>
                    <a:lnTo>
                      <a:pt x="132" y="3"/>
                    </a:lnTo>
                    <a:lnTo>
                      <a:pt x="132" y="1"/>
                    </a:lnTo>
                    <a:lnTo>
                      <a:pt x="132" y="0"/>
                    </a:lnTo>
                    <a:lnTo>
                      <a:pt x="134" y="0"/>
                    </a:lnTo>
                    <a:lnTo>
                      <a:pt x="135" y="0"/>
                    </a:lnTo>
                    <a:lnTo>
                      <a:pt x="136" y="1"/>
                    </a:lnTo>
                    <a:lnTo>
                      <a:pt x="135" y="3"/>
                    </a:lnTo>
                    <a:lnTo>
                      <a:pt x="134" y="4"/>
                    </a:lnTo>
                    <a:close/>
                    <a:moveTo>
                      <a:pt x="101" y="4"/>
                    </a:moveTo>
                    <a:lnTo>
                      <a:pt x="101" y="4"/>
                    </a:lnTo>
                    <a:lnTo>
                      <a:pt x="100" y="3"/>
                    </a:lnTo>
                    <a:lnTo>
                      <a:pt x="99" y="1"/>
                    </a:lnTo>
                    <a:lnTo>
                      <a:pt x="100" y="0"/>
                    </a:lnTo>
                    <a:lnTo>
                      <a:pt x="101" y="0"/>
                    </a:lnTo>
                    <a:lnTo>
                      <a:pt x="103" y="0"/>
                    </a:lnTo>
                    <a:lnTo>
                      <a:pt x="103" y="1"/>
                    </a:lnTo>
                    <a:lnTo>
                      <a:pt x="103" y="3"/>
                    </a:lnTo>
                    <a:lnTo>
                      <a:pt x="101" y="4"/>
                    </a:lnTo>
                    <a:close/>
                    <a:moveTo>
                      <a:pt x="68" y="4"/>
                    </a:moveTo>
                    <a:lnTo>
                      <a:pt x="68" y="4"/>
                    </a:lnTo>
                    <a:lnTo>
                      <a:pt x="66" y="3"/>
                    </a:lnTo>
                    <a:lnTo>
                      <a:pt x="66" y="1"/>
                    </a:lnTo>
                    <a:lnTo>
                      <a:pt x="66" y="0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70" y="1"/>
                    </a:lnTo>
                    <a:lnTo>
                      <a:pt x="69" y="3"/>
                    </a:lnTo>
                    <a:lnTo>
                      <a:pt x="68" y="4"/>
                    </a:lnTo>
                    <a:close/>
                    <a:moveTo>
                      <a:pt x="35" y="4"/>
                    </a:moveTo>
                    <a:lnTo>
                      <a:pt x="35" y="4"/>
                    </a:lnTo>
                    <a:lnTo>
                      <a:pt x="34" y="3"/>
                    </a:lnTo>
                    <a:lnTo>
                      <a:pt x="34" y="1"/>
                    </a:lnTo>
                    <a:lnTo>
                      <a:pt x="34" y="0"/>
                    </a:lnTo>
                    <a:lnTo>
                      <a:pt x="35" y="0"/>
                    </a:lnTo>
                    <a:lnTo>
                      <a:pt x="37" y="0"/>
                    </a:lnTo>
                    <a:lnTo>
                      <a:pt x="37" y="1"/>
                    </a:lnTo>
                    <a:lnTo>
                      <a:pt x="37" y="3"/>
                    </a:lnTo>
                    <a:lnTo>
                      <a:pt x="35" y="4"/>
                    </a:lnTo>
                    <a:close/>
                    <a:moveTo>
                      <a:pt x="3" y="4"/>
                    </a:moveTo>
                    <a:lnTo>
                      <a:pt x="3" y="4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4" y="1"/>
                    </a:lnTo>
                    <a:lnTo>
                      <a:pt x="4" y="3"/>
                    </a:lnTo>
                    <a:lnTo>
                      <a:pt x="3" y="4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6" name="未知"/>
              <p:cNvSpPr>
                <a:spLocks/>
              </p:cNvSpPr>
              <p:nvPr/>
            </p:nvSpPr>
            <p:spPr bwMode="auto">
              <a:xfrm>
                <a:off x="442" y="2400"/>
                <a:ext cx="260" cy="173"/>
              </a:xfrm>
              <a:custGeom>
                <a:avLst/>
                <a:gdLst>
                  <a:gd name="T0" fmla="*/ 434492828 w 127"/>
                  <a:gd name="T1" fmla="*/ 414458478 h 83"/>
                  <a:gd name="T2" fmla="*/ 0 w 127"/>
                  <a:gd name="T3" fmla="*/ 203423326 h 83"/>
                  <a:gd name="T4" fmla="*/ 434492828 w 127"/>
                  <a:gd name="T5" fmla="*/ 0 h 83"/>
                  <a:gd name="T6" fmla="*/ 434492828 w 127"/>
                  <a:gd name="T7" fmla="*/ 414458478 h 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7"/>
                  <a:gd name="T13" fmla="*/ 0 h 83"/>
                  <a:gd name="T14" fmla="*/ 127 w 127"/>
                  <a:gd name="T15" fmla="*/ 83 h 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7" h="83">
                    <a:moveTo>
                      <a:pt x="127" y="83"/>
                    </a:moveTo>
                    <a:lnTo>
                      <a:pt x="0" y="41"/>
                    </a:lnTo>
                    <a:lnTo>
                      <a:pt x="127" y="0"/>
                    </a:lnTo>
                    <a:lnTo>
                      <a:pt x="127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7" name="Line 52"/>
              <p:cNvSpPr>
                <a:spLocks noChangeShapeType="1"/>
              </p:cNvSpPr>
              <p:nvPr/>
            </p:nvSpPr>
            <p:spPr bwMode="auto">
              <a:xfrm flipH="1">
                <a:off x="2727" y="1543"/>
                <a:ext cx="465" cy="57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8" name="未知"/>
              <p:cNvSpPr>
                <a:spLocks/>
              </p:cNvSpPr>
              <p:nvPr/>
            </p:nvSpPr>
            <p:spPr bwMode="auto">
              <a:xfrm>
                <a:off x="2577" y="2045"/>
                <a:ext cx="230" cy="260"/>
              </a:xfrm>
              <a:custGeom>
                <a:avLst/>
                <a:gdLst>
                  <a:gd name="T0" fmla="*/ 408854017 w 112"/>
                  <a:gd name="T1" fmla="*/ 261729682 h 125"/>
                  <a:gd name="T2" fmla="*/ 0 w 112"/>
                  <a:gd name="T3" fmla="*/ 597391864 h 125"/>
                  <a:gd name="T4" fmla="*/ 175847553 w 112"/>
                  <a:gd name="T5" fmla="*/ 0 h 125"/>
                  <a:gd name="T6" fmla="*/ 408854017 w 112"/>
                  <a:gd name="T7" fmla="*/ 261729682 h 12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2"/>
                  <a:gd name="T13" fmla="*/ 0 h 125"/>
                  <a:gd name="T14" fmla="*/ 112 w 112"/>
                  <a:gd name="T15" fmla="*/ 125 h 12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2" h="125">
                    <a:moveTo>
                      <a:pt x="112" y="55"/>
                    </a:moveTo>
                    <a:lnTo>
                      <a:pt x="0" y="125"/>
                    </a:lnTo>
                    <a:lnTo>
                      <a:pt x="48" y="0"/>
                    </a:lnTo>
                    <a:lnTo>
                      <a:pt x="112" y="5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49" name="Rectangle 54"/>
              <p:cNvSpPr>
                <a:spLocks noChangeArrowheads="1"/>
              </p:cNvSpPr>
              <p:nvPr/>
            </p:nvSpPr>
            <p:spPr bwMode="auto">
              <a:xfrm>
                <a:off x="3002" y="1888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50" name="Rectangle 55"/>
              <p:cNvSpPr>
                <a:spLocks noChangeArrowheads="1"/>
              </p:cNvSpPr>
              <p:nvPr/>
            </p:nvSpPr>
            <p:spPr bwMode="auto">
              <a:xfrm>
                <a:off x="1682" y="1370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30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51" name="Rectangle 56"/>
              <p:cNvSpPr>
                <a:spLocks noChangeArrowheads="1"/>
              </p:cNvSpPr>
              <p:nvPr/>
            </p:nvSpPr>
            <p:spPr bwMode="auto">
              <a:xfrm>
                <a:off x="1452" y="2495"/>
                <a:ext cx="1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7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52" name="未知"/>
              <p:cNvSpPr>
                <a:spLocks noEditPoints="1"/>
              </p:cNvSpPr>
              <p:nvPr/>
            </p:nvSpPr>
            <p:spPr bwMode="auto">
              <a:xfrm>
                <a:off x="2432" y="738"/>
                <a:ext cx="8" cy="1520"/>
              </a:xfrm>
              <a:custGeom>
                <a:avLst/>
                <a:gdLst>
                  <a:gd name="T0" fmla="*/ 6291456 w 4"/>
                  <a:gd name="T1" fmla="*/ 2147483646 h 729"/>
                  <a:gd name="T2" fmla="*/ 0 w 4"/>
                  <a:gd name="T3" fmla="*/ 2147483646 h 729"/>
                  <a:gd name="T4" fmla="*/ 0 w 4"/>
                  <a:gd name="T5" fmla="*/ 2147483646 h 729"/>
                  <a:gd name="T6" fmla="*/ 6291456 w 4"/>
                  <a:gd name="T7" fmla="*/ 2147483646 h 729"/>
                  <a:gd name="T8" fmla="*/ 0 w 4"/>
                  <a:gd name="T9" fmla="*/ 2147483646 h 729"/>
                  <a:gd name="T10" fmla="*/ 8388608 w 4"/>
                  <a:gd name="T11" fmla="*/ 2147483646 h 729"/>
                  <a:gd name="T12" fmla="*/ 0 w 4"/>
                  <a:gd name="T13" fmla="*/ 2147483646 h 729"/>
                  <a:gd name="T14" fmla="*/ 2097152 w 4"/>
                  <a:gd name="T15" fmla="*/ 2147483646 h 729"/>
                  <a:gd name="T16" fmla="*/ 2097152 w 4"/>
                  <a:gd name="T17" fmla="*/ 2147483646 h 729"/>
                  <a:gd name="T18" fmla="*/ 0 w 4"/>
                  <a:gd name="T19" fmla="*/ 2147483646 h 729"/>
                  <a:gd name="T20" fmla="*/ 8388608 w 4"/>
                  <a:gd name="T21" fmla="*/ 2147483646 h 729"/>
                  <a:gd name="T22" fmla="*/ 0 w 4"/>
                  <a:gd name="T23" fmla="*/ 2147483646 h 729"/>
                  <a:gd name="T24" fmla="*/ 6291456 w 4"/>
                  <a:gd name="T25" fmla="*/ 2147483646 h 729"/>
                  <a:gd name="T26" fmla="*/ 0 w 4"/>
                  <a:gd name="T27" fmla="*/ 2147483646 h 729"/>
                  <a:gd name="T28" fmla="*/ 0 w 4"/>
                  <a:gd name="T29" fmla="*/ 2147483646 h 729"/>
                  <a:gd name="T30" fmla="*/ 6291456 w 4"/>
                  <a:gd name="T31" fmla="*/ 2147483646 h 729"/>
                  <a:gd name="T32" fmla="*/ 0 w 4"/>
                  <a:gd name="T33" fmla="*/ 2147483646 h 729"/>
                  <a:gd name="T34" fmla="*/ 8388608 w 4"/>
                  <a:gd name="T35" fmla="*/ 2147483646 h 729"/>
                  <a:gd name="T36" fmla="*/ 0 w 4"/>
                  <a:gd name="T37" fmla="*/ 2147483646 h 729"/>
                  <a:gd name="T38" fmla="*/ 2097152 w 4"/>
                  <a:gd name="T39" fmla="*/ 2147483646 h 729"/>
                  <a:gd name="T40" fmla="*/ 2097152 w 4"/>
                  <a:gd name="T41" fmla="*/ 2147483646 h 729"/>
                  <a:gd name="T42" fmla="*/ 0 w 4"/>
                  <a:gd name="T43" fmla="*/ 2147483646 h 729"/>
                  <a:gd name="T44" fmla="*/ 8388608 w 4"/>
                  <a:gd name="T45" fmla="*/ 2147483646 h 729"/>
                  <a:gd name="T46" fmla="*/ 0 w 4"/>
                  <a:gd name="T47" fmla="*/ 2147483646 h 729"/>
                  <a:gd name="T48" fmla="*/ 6291456 w 4"/>
                  <a:gd name="T49" fmla="*/ 1987132999 h 729"/>
                  <a:gd name="T50" fmla="*/ 0 w 4"/>
                  <a:gd name="T51" fmla="*/ 2002041578 h 729"/>
                  <a:gd name="T52" fmla="*/ 0 w 4"/>
                  <a:gd name="T53" fmla="*/ 1825046398 h 729"/>
                  <a:gd name="T54" fmla="*/ 6291456 w 4"/>
                  <a:gd name="T55" fmla="*/ 1840002253 h 729"/>
                  <a:gd name="T56" fmla="*/ 0 w 4"/>
                  <a:gd name="T57" fmla="*/ 1669314114 h 729"/>
                  <a:gd name="T58" fmla="*/ 8388608 w 4"/>
                  <a:gd name="T59" fmla="*/ 1669314114 h 729"/>
                  <a:gd name="T60" fmla="*/ 0 w 4"/>
                  <a:gd name="T61" fmla="*/ 1669314114 h 729"/>
                  <a:gd name="T62" fmla="*/ 2097152 w 4"/>
                  <a:gd name="T63" fmla="*/ 1493295914 h 729"/>
                  <a:gd name="T64" fmla="*/ 2097152 w 4"/>
                  <a:gd name="T65" fmla="*/ 1513874575 h 729"/>
                  <a:gd name="T66" fmla="*/ 0 w 4"/>
                  <a:gd name="T67" fmla="*/ 1338027933 h 729"/>
                  <a:gd name="T68" fmla="*/ 8388608 w 4"/>
                  <a:gd name="T69" fmla="*/ 1338027933 h 729"/>
                  <a:gd name="T70" fmla="*/ 0 w 4"/>
                  <a:gd name="T71" fmla="*/ 1338027933 h 729"/>
                  <a:gd name="T72" fmla="*/ 6291456 w 4"/>
                  <a:gd name="T73" fmla="*/ 1162094234 h 729"/>
                  <a:gd name="T74" fmla="*/ 0 w 4"/>
                  <a:gd name="T75" fmla="*/ 1171751270 h 729"/>
                  <a:gd name="T76" fmla="*/ 0 w 4"/>
                  <a:gd name="T77" fmla="*/ 995830460 h 729"/>
                  <a:gd name="T78" fmla="*/ 6291456 w 4"/>
                  <a:gd name="T79" fmla="*/ 1010771431 h 729"/>
                  <a:gd name="T80" fmla="*/ 0 w 4"/>
                  <a:gd name="T81" fmla="*/ 839884497 h 729"/>
                  <a:gd name="T82" fmla="*/ 8388608 w 4"/>
                  <a:gd name="T83" fmla="*/ 839884497 h 729"/>
                  <a:gd name="T84" fmla="*/ 0 w 4"/>
                  <a:gd name="T85" fmla="*/ 839884497 h 729"/>
                  <a:gd name="T86" fmla="*/ 2097152 w 4"/>
                  <a:gd name="T87" fmla="*/ 663011955 h 729"/>
                  <a:gd name="T88" fmla="*/ 2097152 w 4"/>
                  <a:gd name="T89" fmla="*/ 684565271 h 729"/>
                  <a:gd name="T90" fmla="*/ 0 w 4"/>
                  <a:gd name="T91" fmla="*/ 508743450 h 729"/>
                  <a:gd name="T92" fmla="*/ 8388608 w 4"/>
                  <a:gd name="T93" fmla="*/ 508743450 h 729"/>
                  <a:gd name="T94" fmla="*/ 0 w 4"/>
                  <a:gd name="T95" fmla="*/ 508743450 h 729"/>
                  <a:gd name="T96" fmla="*/ 6291456 w 4"/>
                  <a:gd name="T97" fmla="*/ 332782693 h 729"/>
                  <a:gd name="T98" fmla="*/ 0 w 4"/>
                  <a:gd name="T99" fmla="*/ 347161228 h 729"/>
                  <a:gd name="T100" fmla="*/ 0 w 4"/>
                  <a:gd name="T101" fmla="*/ 166500252 h 729"/>
                  <a:gd name="T102" fmla="*/ 6291456 w 4"/>
                  <a:gd name="T103" fmla="*/ 180424550 h 729"/>
                  <a:gd name="T104" fmla="*/ 0 w 4"/>
                  <a:gd name="T105" fmla="*/ 9301929 h 729"/>
                  <a:gd name="T106" fmla="*/ 8388608 w 4"/>
                  <a:gd name="T107" fmla="*/ 9301929 h 729"/>
                  <a:gd name="T108" fmla="*/ 0 w 4"/>
                  <a:gd name="T109" fmla="*/ 9301929 h 729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4"/>
                  <a:gd name="T166" fmla="*/ 0 h 729"/>
                  <a:gd name="T167" fmla="*/ 4 w 4"/>
                  <a:gd name="T168" fmla="*/ 729 h 729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4" h="729">
                    <a:moveTo>
                      <a:pt x="0" y="726"/>
                    </a:moveTo>
                    <a:lnTo>
                      <a:pt x="0" y="726"/>
                    </a:lnTo>
                    <a:lnTo>
                      <a:pt x="0" y="725"/>
                    </a:lnTo>
                    <a:lnTo>
                      <a:pt x="1" y="725"/>
                    </a:lnTo>
                    <a:lnTo>
                      <a:pt x="3" y="725"/>
                    </a:lnTo>
                    <a:lnTo>
                      <a:pt x="4" y="726"/>
                    </a:lnTo>
                    <a:lnTo>
                      <a:pt x="3" y="727"/>
                    </a:lnTo>
                    <a:lnTo>
                      <a:pt x="1" y="729"/>
                    </a:lnTo>
                    <a:lnTo>
                      <a:pt x="0" y="727"/>
                    </a:lnTo>
                    <a:lnTo>
                      <a:pt x="0" y="726"/>
                    </a:lnTo>
                    <a:close/>
                    <a:moveTo>
                      <a:pt x="0" y="694"/>
                    </a:moveTo>
                    <a:lnTo>
                      <a:pt x="0" y="694"/>
                    </a:lnTo>
                    <a:lnTo>
                      <a:pt x="0" y="692"/>
                    </a:lnTo>
                    <a:lnTo>
                      <a:pt x="1" y="691"/>
                    </a:lnTo>
                    <a:lnTo>
                      <a:pt x="3" y="692"/>
                    </a:lnTo>
                    <a:lnTo>
                      <a:pt x="4" y="694"/>
                    </a:lnTo>
                    <a:lnTo>
                      <a:pt x="3" y="695"/>
                    </a:lnTo>
                    <a:lnTo>
                      <a:pt x="1" y="695"/>
                    </a:lnTo>
                    <a:lnTo>
                      <a:pt x="0" y="695"/>
                    </a:lnTo>
                    <a:lnTo>
                      <a:pt x="0" y="694"/>
                    </a:lnTo>
                    <a:close/>
                    <a:moveTo>
                      <a:pt x="0" y="660"/>
                    </a:moveTo>
                    <a:lnTo>
                      <a:pt x="0" y="660"/>
                    </a:lnTo>
                    <a:lnTo>
                      <a:pt x="0" y="659"/>
                    </a:lnTo>
                    <a:lnTo>
                      <a:pt x="1" y="659"/>
                    </a:lnTo>
                    <a:lnTo>
                      <a:pt x="3" y="659"/>
                    </a:lnTo>
                    <a:lnTo>
                      <a:pt x="4" y="660"/>
                    </a:lnTo>
                    <a:lnTo>
                      <a:pt x="3" y="661"/>
                    </a:lnTo>
                    <a:lnTo>
                      <a:pt x="1" y="663"/>
                    </a:lnTo>
                    <a:lnTo>
                      <a:pt x="0" y="661"/>
                    </a:lnTo>
                    <a:lnTo>
                      <a:pt x="0" y="660"/>
                    </a:lnTo>
                    <a:close/>
                    <a:moveTo>
                      <a:pt x="0" y="627"/>
                    </a:moveTo>
                    <a:lnTo>
                      <a:pt x="0" y="627"/>
                    </a:lnTo>
                    <a:lnTo>
                      <a:pt x="0" y="626"/>
                    </a:lnTo>
                    <a:lnTo>
                      <a:pt x="1" y="626"/>
                    </a:lnTo>
                    <a:lnTo>
                      <a:pt x="3" y="626"/>
                    </a:lnTo>
                    <a:lnTo>
                      <a:pt x="4" y="627"/>
                    </a:lnTo>
                    <a:lnTo>
                      <a:pt x="3" y="629"/>
                    </a:lnTo>
                    <a:lnTo>
                      <a:pt x="1" y="629"/>
                    </a:lnTo>
                    <a:lnTo>
                      <a:pt x="0" y="629"/>
                    </a:lnTo>
                    <a:lnTo>
                      <a:pt x="0" y="627"/>
                    </a:lnTo>
                    <a:close/>
                    <a:moveTo>
                      <a:pt x="0" y="595"/>
                    </a:moveTo>
                    <a:lnTo>
                      <a:pt x="0" y="595"/>
                    </a:lnTo>
                    <a:lnTo>
                      <a:pt x="0" y="594"/>
                    </a:lnTo>
                    <a:lnTo>
                      <a:pt x="1" y="592"/>
                    </a:lnTo>
                    <a:lnTo>
                      <a:pt x="3" y="594"/>
                    </a:lnTo>
                    <a:lnTo>
                      <a:pt x="4" y="595"/>
                    </a:lnTo>
                    <a:lnTo>
                      <a:pt x="3" y="596"/>
                    </a:lnTo>
                    <a:lnTo>
                      <a:pt x="1" y="596"/>
                    </a:lnTo>
                    <a:lnTo>
                      <a:pt x="0" y="596"/>
                    </a:lnTo>
                    <a:lnTo>
                      <a:pt x="0" y="595"/>
                    </a:lnTo>
                    <a:close/>
                    <a:moveTo>
                      <a:pt x="0" y="561"/>
                    </a:moveTo>
                    <a:lnTo>
                      <a:pt x="0" y="561"/>
                    </a:lnTo>
                    <a:lnTo>
                      <a:pt x="0" y="560"/>
                    </a:lnTo>
                    <a:lnTo>
                      <a:pt x="1" y="560"/>
                    </a:lnTo>
                    <a:lnTo>
                      <a:pt x="3" y="560"/>
                    </a:lnTo>
                    <a:lnTo>
                      <a:pt x="4" y="561"/>
                    </a:lnTo>
                    <a:lnTo>
                      <a:pt x="3" y="563"/>
                    </a:lnTo>
                    <a:lnTo>
                      <a:pt x="1" y="564"/>
                    </a:lnTo>
                    <a:lnTo>
                      <a:pt x="0" y="563"/>
                    </a:lnTo>
                    <a:lnTo>
                      <a:pt x="0" y="561"/>
                    </a:lnTo>
                    <a:close/>
                    <a:moveTo>
                      <a:pt x="0" y="529"/>
                    </a:moveTo>
                    <a:lnTo>
                      <a:pt x="0" y="529"/>
                    </a:lnTo>
                    <a:lnTo>
                      <a:pt x="0" y="528"/>
                    </a:lnTo>
                    <a:lnTo>
                      <a:pt x="1" y="526"/>
                    </a:lnTo>
                    <a:lnTo>
                      <a:pt x="3" y="528"/>
                    </a:lnTo>
                    <a:lnTo>
                      <a:pt x="4" y="529"/>
                    </a:lnTo>
                    <a:lnTo>
                      <a:pt x="3" y="530"/>
                    </a:lnTo>
                    <a:lnTo>
                      <a:pt x="1" y="530"/>
                    </a:lnTo>
                    <a:lnTo>
                      <a:pt x="0" y="530"/>
                    </a:lnTo>
                    <a:lnTo>
                      <a:pt x="0" y="529"/>
                    </a:lnTo>
                    <a:close/>
                    <a:moveTo>
                      <a:pt x="0" y="495"/>
                    </a:moveTo>
                    <a:lnTo>
                      <a:pt x="0" y="495"/>
                    </a:lnTo>
                    <a:lnTo>
                      <a:pt x="0" y="494"/>
                    </a:lnTo>
                    <a:lnTo>
                      <a:pt x="1" y="494"/>
                    </a:lnTo>
                    <a:lnTo>
                      <a:pt x="3" y="494"/>
                    </a:lnTo>
                    <a:lnTo>
                      <a:pt x="4" y="495"/>
                    </a:lnTo>
                    <a:lnTo>
                      <a:pt x="3" y="497"/>
                    </a:lnTo>
                    <a:lnTo>
                      <a:pt x="1" y="498"/>
                    </a:lnTo>
                    <a:lnTo>
                      <a:pt x="0" y="497"/>
                    </a:lnTo>
                    <a:lnTo>
                      <a:pt x="0" y="495"/>
                    </a:lnTo>
                    <a:close/>
                    <a:moveTo>
                      <a:pt x="0" y="463"/>
                    </a:moveTo>
                    <a:lnTo>
                      <a:pt x="0" y="463"/>
                    </a:lnTo>
                    <a:lnTo>
                      <a:pt x="0" y="461"/>
                    </a:lnTo>
                    <a:lnTo>
                      <a:pt x="1" y="461"/>
                    </a:lnTo>
                    <a:lnTo>
                      <a:pt x="3" y="461"/>
                    </a:lnTo>
                    <a:lnTo>
                      <a:pt x="4" y="463"/>
                    </a:lnTo>
                    <a:lnTo>
                      <a:pt x="3" y="464"/>
                    </a:lnTo>
                    <a:lnTo>
                      <a:pt x="1" y="464"/>
                    </a:lnTo>
                    <a:lnTo>
                      <a:pt x="0" y="464"/>
                    </a:lnTo>
                    <a:lnTo>
                      <a:pt x="0" y="463"/>
                    </a:lnTo>
                    <a:close/>
                    <a:moveTo>
                      <a:pt x="0" y="430"/>
                    </a:moveTo>
                    <a:lnTo>
                      <a:pt x="0" y="430"/>
                    </a:lnTo>
                    <a:lnTo>
                      <a:pt x="0" y="429"/>
                    </a:lnTo>
                    <a:lnTo>
                      <a:pt x="1" y="428"/>
                    </a:lnTo>
                    <a:lnTo>
                      <a:pt x="3" y="429"/>
                    </a:lnTo>
                    <a:lnTo>
                      <a:pt x="4" y="430"/>
                    </a:lnTo>
                    <a:lnTo>
                      <a:pt x="3" y="432"/>
                    </a:lnTo>
                    <a:lnTo>
                      <a:pt x="1" y="432"/>
                    </a:lnTo>
                    <a:lnTo>
                      <a:pt x="0" y="432"/>
                    </a:lnTo>
                    <a:lnTo>
                      <a:pt x="0" y="430"/>
                    </a:lnTo>
                    <a:close/>
                    <a:moveTo>
                      <a:pt x="0" y="397"/>
                    </a:moveTo>
                    <a:lnTo>
                      <a:pt x="0" y="397"/>
                    </a:lnTo>
                    <a:lnTo>
                      <a:pt x="0" y="395"/>
                    </a:lnTo>
                    <a:lnTo>
                      <a:pt x="1" y="395"/>
                    </a:lnTo>
                    <a:lnTo>
                      <a:pt x="3" y="395"/>
                    </a:lnTo>
                    <a:lnTo>
                      <a:pt x="4" y="397"/>
                    </a:lnTo>
                    <a:lnTo>
                      <a:pt x="3" y="398"/>
                    </a:lnTo>
                    <a:lnTo>
                      <a:pt x="1" y="399"/>
                    </a:lnTo>
                    <a:lnTo>
                      <a:pt x="0" y="398"/>
                    </a:lnTo>
                    <a:lnTo>
                      <a:pt x="0" y="397"/>
                    </a:lnTo>
                    <a:close/>
                    <a:moveTo>
                      <a:pt x="0" y="364"/>
                    </a:moveTo>
                    <a:lnTo>
                      <a:pt x="0" y="364"/>
                    </a:lnTo>
                    <a:lnTo>
                      <a:pt x="0" y="363"/>
                    </a:lnTo>
                    <a:lnTo>
                      <a:pt x="1" y="363"/>
                    </a:lnTo>
                    <a:lnTo>
                      <a:pt x="3" y="363"/>
                    </a:lnTo>
                    <a:lnTo>
                      <a:pt x="4" y="364"/>
                    </a:lnTo>
                    <a:lnTo>
                      <a:pt x="3" y="366"/>
                    </a:lnTo>
                    <a:lnTo>
                      <a:pt x="1" y="366"/>
                    </a:lnTo>
                    <a:lnTo>
                      <a:pt x="0" y="366"/>
                    </a:lnTo>
                    <a:lnTo>
                      <a:pt x="0" y="364"/>
                    </a:lnTo>
                    <a:close/>
                    <a:moveTo>
                      <a:pt x="0" y="332"/>
                    </a:moveTo>
                    <a:lnTo>
                      <a:pt x="0" y="332"/>
                    </a:lnTo>
                    <a:lnTo>
                      <a:pt x="0" y="330"/>
                    </a:lnTo>
                    <a:lnTo>
                      <a:pt x="1" y="329"/>
                    </a:lnTo>
                    <a:lnTo>
                      <a:pt x="3" y="330"/>
                    </a:lnTo>
                    <a:lnTo>
                      <a:pt x="4" y="332"/>
                    </a:lnTo>
                    <a:lnTo>
                      <a:pt x="3" y="332"/>
                    </a:lnTo>
                    <a:lnTo>
                      <a:pt x="1" y="333"/>
                    </a:lnTo>
                    <a:lnTo>
                      <a:pt x="0" y="332"/>
                    </a:lnTo>
                    <a:close/>
                    <a:moveTo>
                      <a:pt x="0" y="298"/>
                    </a:moveTo>
                    <a:lnTo>
                      <a:pt x="0" y="298"/>
                    </a:lnTo>
                    <a:lnTo>
                      <a:pt x="0" y="297"/>
                    </a:lnTo>
                    <a:lnTo>
                      <a:pt x="1" y="297"/>
                    </a:lnTo>
                    <a:lnTo>
                      <a:pt x="3" y="297"/>
                    </a:lnTo>
                    <a:lnTo>
                      <a:pt x="4" y="298"/>
                    </a:lnTo>
                    <a:lnTo>
                      <a:pt x="3" y="299"/>
                    </a:lnTo>
                    <a:lnTo>
                      <a:pt x="1" y="301"/>
                    </a:lnTo>
                    <a:lnTo>
                      <a:pt x="0" y="299"/>
                    </a:lnTo>
                    <a:lnTo>
                      <a:pt x="0" y="298"/>
                    </a:lnTo>
                    <a:close/>
                    <a:moveTo>
                      <a:pt x="0" y="266"/>
                    </a:moveTo>
                    <a:lnTo>
                      <a:pt x="0" y="266"/>
                    </a:lnTo>
                    <a:lnTo>
                      <a:pt x="0" y="264"/>
                    </a:lnTo>
                    <a:lnTo>
                      <a:pt x="1" y="263"/>
                    </a:lnTo>
                    <a:lnTo>
                      <a:pt x="3" y="264"/>
                    </a:lnTo>
                    <a:lnTo>
                      <a:pt x="4" y="266"/>
                    </a:lnTo>
                    <a:lnTo>
                      <a:pt x="3" y="267"/>
                    </a:lnTo>
                    <a:lnTo>
                      <a:pt x="1" y="267"/>
                    </a:lnTo>
                    <a:lnTo>
                      <a:pt x="0" y="267"/>
                    </a:lnTo>
                    <a:lnTo>
                      <a:pt x="0" y="266"/>
                    </a:lnTo>
                    <a:close/>
                    <a:moveTo>
                      <a:pt x="0" y="232"/>
                    </a:moveTo>
                    <a:lnTo>
                      <a:pt x="0" y="232"/>
                    </a:lnTo>
                    <a:lnTo>
                      <a:pt x="0" y="231"/>
                    </a:lnTo>
                    <a:lnTo>
                      <a:pt x="1" y="231"/>
                    </a:lnTo>
                    <a:lnTo>
                      <a:pt x="3" y="231"/>
                    </a:lnTo>
                    <a:lnTo>
                      <a:pt x="4" y="232"/>
                    </a:lnTo>
                    <a:lnTo>
                      <a:pt x="3" y="233"/>
                    </a:lnTo>
                    <a:lnTo>
                      <a:pt x="1" y="235"/>
                    </a:lnTo>
                    <a:lnTo>
                      <a:pt x="0" y="233"/>
                    </a:lnTo>
                    <a:lnTo>
                      <a:pt x="0" y="232"/>
                    </a:lnTo>
                    <a:close/>
                    <a:moveTo>
                      <a:pt x="0" y="199"/>
                    </a:moveTo>
                    <a:lnTo>
                      <a:pt x="0" y="199"/>
                    </a:lnTo>
                    <a:lnTo>
                      <a:pt x="0" y="198"/>
                    </a:lnTo>
                    <a:lnTo>
                      <a:pt x="1" y="198"/>
                    </a:lnTo>
                    <a:lnTo>
                      <a:pt x="3" y="198"/>
                    </a:lnTo>
                    <a:lnTo>
                      <a:pt x="4" y="199"/>
                    </a:lnTo>
                    <a:lnTo>
                      <a:pt x="3" y="201"/>
                    </a:lnTo>
                    <a:lnTo>
                      <a:pt x="1" y="201"/>
                    </a:lnTo>
                    <a:lnTo>
                      <a:pt x="0" y="201"/>
                    </a:lnTo>
                    <a:lnTo>
                      <a:pt x="0" y="199"/>
                    </a:lnTo>
                    <a:close/>
                    <a:moveTo>
                      <a:pt x="0" y="167"/>
                    </a:moveTo>
                    <a:lnTo>
                      <a:pt x="0" y="167"/>
                    </a:lnTo>
                    <a:lnTo>
                      <a:pt x="0" y="166"/>
                    </a:lnTo>
                    <a:lnTo>
                      <a:pt x="1" y="164"/>
                    </a:lnTo>
                    <a:lnTo>
                      <a:pt x="3" y="166"/>
                    </a:lnTo>
                    <a:lnTo>
                      <a:pt x="4" y="167"/>
                    </a:lnTo>
                    <a:lnTo>
                      <a:pt x="3" y="167"/>
                    </a:lnTo>
                    <a:lnTo>
                      <a:pt x="1" y="168"/>
                    </a:lnTo>
                    <a:lnTo>
                      <a:pt x="0" y="167"/>
                    </a:lnTo>
                    <a:close/>
                    <a:moveTo>
                      <a:pt x="0" y="133"/>
                    </a:moveTo>
                    <a:lnTo>
                      <a:pt x="0" y="133"/>
                    </a:lnTo>
                    <a:lnTo>
                      <a:pt x="0" y="132"/>
                    </a:lnTo>
                    <a:lnTo>
                      <a:pt x="1" y="132"/>
                    </a:lnTo>
                    <a:lnTo>
                      <a:pt x="3" y="132"/>
                    </a:lnTo>
                    <a:lnTo>
                      <a:pt x="4" y="133"/>
                    </a:lnTo>
                    <a:lnTo>
                      <a:pt x="3" y="135"/>
                    </a:lnTo>
                    <a:lnTo>
                      <a:pt x="1" y="136"/>
                    </a:lnTo>
                    <a:lnTo>
                      <a:pt x="0" y="135"/>
                    </a:lnTo>
                    <a:lnTo>
                      <a:pt x="0" y="133"/>
                    </a:lnTo>
                    <a:close/>
                    <a:moveTo>
                      <a:pt x="0" y="101"/>
                    </a:moveTo>
                    <a:lnTo>
                      <a:pt x="0" y="101"/>
                    </a:lnTo>
                    <a:lnTo>
                      <a:pt x="0" y="100"/>
                    </a:lnTo>
                    <a:lnTo>
                      <a:pt x="1" y="98"/>
                    </a:lnTo>
                    <a:lnTo>
                      <a:pt x="3" y="100"/>
                    </a:lnTo>
                    <a:lnTo>
                      <a:pt x="4" y="101"/>
                    </a:lnTo>
                    <a:lnTo>
                      <a:pt x="3" y="102"/>
                    </a:lnTo>
                    <a:lnTo>
                      <a:pt x="1" y="102"/>
                    </a:lnTo>
                    <a:lnTo>
                      <a:pt x="0" y="102"/>
                    </a:lnTo>
                    <a:lnTo>
                      <a:pt x="0" y="101"/>
                    </a:lnTo>
                    <a:close/>
                    <a:moveTo>
                      <a:pt x="0" y="67"/>
                    </a:moveTo>
                    <a:lnTo>
                      <a:pt x="0" y="67"/>
                    </a:lnTo>
                    <a:lnTo>
                      <a:pt x="0" y="66"/>
                    </a:lnTo>
                    <a:lnTo>
                      <a:pt x="1" y="66"/>
                    </a:lnTo>
                    <a:lnTo>
                      <a:pt x="3" y="66"/>
                    </a:lnTo>
                    <a:lnTo>
                      <a:pt x="4" y="67"/>
                    </a:lnTo>
                    <a:lnTo>
                      <a:pt x="3" y="69"/>
                    </a:lnTo>
                    <a:lnTo>
                      <a:pt x="1" y="70"/>
                    </a:lnTo>
                    <a:lnTo>
                      <a:pt x="0" y="69"/>
                    </a:lnTo>
                    <a:lnTo>
                      <a:pt x="0" y="67"/>
                    </a:lnTo>
                    <a:close/>
                    <a:moveTo>
                      <a:pt x="0" y="35"/>
                    </a:moveTo>
                    <a:lnTo>
                      <a:pt x="0" y="35"/>
                    </a:lnTo>
                    <a:lnTo>
                      <a:pt x="0" y="33"/>
                    </a:lnTo>
                    <a:lnTo>
                      <a:pt x="1" y="33"/>
                    </a:lnTo>
                    <a:lnTo>
                      <a:pt x="3" y="33"/>
                    </a:lnTo>
                    <a:lnTo>
                      <a:pt x="4" y="35"/>
                    </a:lnTo>
                    <a:lnTo>
                      <a:pt x="3" y="36"/>
                    </a:lnTo>
                    <a:lnTo>
                      <a:pt x="1" y="36"/>
                    </a:lnTo>
                    <a:lnTo>
                      <a:pt x="0" y="36"/>
                    </a:lnTo>
                    <a:lnTo>
                      <a:pt x="0" y="35"/>
                    </a:lnTo>
                    <a:close/>
                    <a:moveTo>
                      <a:pt x="0" y="2"/>
                    </a:moveTo>
                    <a:lnTo>
                      <a:pt x="0" y="2"/>
                    </a:lnTo>
                    <a:lnTo>
                      <a:pt x="0" y="1"/>
                    </a:lnTo>
                    <a:lnTo>
                      <a:pt x="1" y="0"/>
                    </a:lnTo>
                    <a:lnTo>
                      <a:pt x="3" y="1"/>
                    </a:lnTo>
                    <a:lnTo>
                      <a:pt x="4" y="2"/>
                    </a:lnTo>
                    <a:lnTo>
                      <a:pt x="3" y="4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000000"/>
              </a:solidFill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3" name="未知"/>
              <p:cNvSpPr>
                <a:spLocks/>
              </p:cNvSpPr>
              <p:nvPr/>
            </p:nvSpPr>
            <p:spPr bwMode="auto">
              <a:xfrm>
                <a:off x="2350" y="475"/>
                <a:ext cx="172" cy="263"/>
              </a:xfrm>
              <a:custGeom>
                <a:avLst/>
                <a:gdLst>
                  <a:gd name="T0" fmla="*/ 0 w 83"/>
                  <a:gd name="T1" fmla="*/ 553941714 h 127"/>
                  <a:gd name="T2" fmla="*/ 181235229 w 83"/>
                  <a:gd name="T3" fmla="*/ 0 h 127"/>
                  <a:gd name="T4" fmla="*/ 366553562 w 83"/>
                  <a:gd name="T5" fmla="*/ 553941714 h 127"/>
                  <a:gd name="T6" fmla="*/ 0 w 83"/>
                  <a:gd name="T7" fmla="*/ 553941714 h 12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27"/>
                  <a:gd name="T14" fmla="*/ 83 w 83"/>
                  <a:gd name="T15" fmla="*/ 127 h 12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27">
                    <a:moveTo>
                      <a:pt x="0" y="127"/>
                    </a:moveTo>
                    <a:lnTo>
                      <a:pt x="41" y="0"/>
                    </a:lnTo>
                    <a:lnTo>
                      <a:pt x="83" y="127"/>
                    </a:lnTo>
                    <a:lnTo>
                      <a:pt x="0" y="12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54" name="Rectangle 59"/>
              <p:cNvSpPr>
                <a:spLocks noChangeArrowheads="1"/>
              </p:cNvSpPr>
              <p:nvPr/>
            </p:nvSpPr>
            <p:spPr bwMode="auto">
              <a:xfrm>
                <a:off x="2497" y="830"/>
                <a:ext cx="200" cy="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000" b="1">
                    <a:solidFill>
                      <a:srgbClr val="0000FF"/>
                    </a:solidFill>
                    <a:latin typeface="宋体" pitchFamily="2" charset="-122"/>
                  </a:rPr>
                  <a:t>15</a:t>
                </a:r>
                <a:endParaRPr lang="zh-CN" altLang="en-US" sz="1000" b="1">
                  <a:solidFill>
                    <a:srgbClr val="0000FF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  <p:sp>
            <p:nvSpPr>
              <p:cNvPr id="13355" name="Rectangle 60"/>
              <p:cNvSpPr>
                <a:spLocks noChangeArrowheads="1"/>
              </p:cNvSpPr>
              <p:nvPr/>
            </p:nvSpPr>
            <p:spPr bwMode="auto">
              <a:xfrm>
                <a:off x="450" y="3210"/>
                <a:ext cx="2930" cy="4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1" hangingPunct="1">
                  <a:buFont typeface="Arial" pitchFamily="34" charset="0"/>
                  <a:buNone/>
                </a:pPr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（</a:t>
                </a:r>
                <a:r>
                  <a:rPr lang="en-US" altLang="zh-CN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1</a:t>
                </a:r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）选</a:t>
                </a:r>
                <a:r>
                  <a:rPr lang="en-US" altLang="zh-CN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C</a:t>
                </a:r>
                <a:r>
                  <a:rPr lang="zh-CN" altLang="en-US" sz="1800" b="1" i="0" dirty="0">
                    <a:solidFill>
                      <a:srgbClr val="080808"/>
                    </a:solidFill>
                    <a:latin typeface="宋体" pitchFamily="2" charset="-122"/>
                  </a:rPr>
                  <a:t>点，更新</a:t>
                </a:r>
                <a:endParaRPr lang="en-US" altLang="zh-CN" sz="1800" b="1" i="0" dirty="0">
                  <a:solidFill>
                    <a:srgbClr val="080808"/>
                  </a:solidFill>
                  <a:latin typeface="Times New Roman" pitchFamily="18" charset="0"/>
                  <a:ea typeface="楷体_GB2312" pitchFamily="1" charset="-122"/>
                </a:endParaRPr>
              </a:p>
            </p:txBody>
          </p:sp>
        </p:grpSp>
        <p:grpSp>
          <p:nvGrpSpPr>
            <p:cNvPr id="4" name="组合 250"/>
            <p:cNvGrpSpPr>
              <a:grpSpLocks/>
            </p:cNvGrpSpPr>
            <p:nvPr/>
          </p:nvGrpSpPr>
          <p:grpSpPr bwMode="auto">
            <a:xfrm>
              <a:off x="3571868" y="142852"/>
              <a:ext cx="2643206" cy="2214578"/>
              <a:chOff x="3571868" y="142852"/>
              <a:chExt cx="2643206" cy="2214578"/>
            </a:xfrm>
          </p:grpSpPr>
          <p:sp>
            <p:nvSpPr>
              <p:cNvPr id="13320" name="TextBox 73"/>
              <p:cNvSpPr txBox="1">
                <a:spLocks noChangeArrowheads="1"/>
              </p:cNvSpPr>
              <p:nvPr/>
            </p:nvSpPr>
            <p:spPr bwMode="auto">
              <a:xfrm>
                <a:off x="5143504" y="204965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>
                    <a:solidFill>
                      <a:srgbClr val="FF0000"/>
                    </a:solidFill>
                  </a:rPr>
                  <a:t>5,A</a:t>
                </a:r>
                <a:endParaRPr lang="zh-CN" altLang="en-US" sz="1400" i="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321" name="TextBox 74"/>
              <p:cNvSpPr txBox="1">
                <a:spLocks noChangeArrowheads="1"/>
              </p:cNvSpPr>
              <p:nvPr/>
            </p:nvSpPr>
            <p:spPr bwMode="auto">
              <a:xfrm>
                <a:off x="3714744" y="2049653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12,C</a:t>
                </a:r>
                <a:endParaRPr lang="zh-CN" altLang="en-US" sz="1400" i="0" dirty="0"/>
              </a:p>
            </p:txBody>
          </p:sp>
          <p:sp>
            <p:nvSpPr>
              <p:cNvPr id="13322" name="TextBox 75"/>
              <p:cNvSpPr txBox="1">
                <a:spLocks noChangeArrowheads="1"/>
              </p:cNvSpPr>
              <p:nvPr/>
            </p:nvSpPr>
            <p:spPr bwMode="auto">
              <a:xfrm>
                <a:off x="4214810" y="714356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30,A</a:t>
                </a:r>
                <a:endParaRPr lang="zh-CN" altLang="en-US" sz="1400" i="0" dirty="0"/>
              </a:p>
            </p:txBody>
          </p:sp>
          <p:sp>
            <p:nvSpPr>
              <p:cNvPr id="13323" name="TextBox 76"/>
              <p:cNvSpPr txBox="1">
                <a:spLocks noChangeArrowheads="1"/>
              </p:cNvSpPr>
              <p:nvPr/>
            </p:nvSpPr>
            <p:spPr bwMode="auto">
              <a:xfrm>
                <a:off x="5500694" y="142852"/>
                <a:ext cx="714380" cy="3078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i="0" dirty="0"/>
                  <a:t>20,C</a:t>
                </a:r>
                <a:endParaRPr lang="zh-CN" altLang="en-US" sz="1400" i="0" dirty="0"/>
              </a:p>
            </p:txBody>
          </p:sp>
          <p:sp>
            <p:nvSpPr>
              <p:cNvPr id="13324" name="TextBox 77"/>
              <p:cNvSpPr txBox="1">
                <a:spLocks noChangeArrowheads="1"/>
              </p:cNvSpPr>
              <p:nvPr/>
            </p:nvSpPr>
            <p:spPr bwMode="auto">
              <a:xfrm>
                <a:off x="3571868" y="142852"/>
                <a:ext cx="71438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/>
                  <a:t>∞</a:t>
                </a:r>
                <a:endParaRPr lang="zh-CN" altLang="en-US" sz="1400"/>
              </a:p>
            </p:txBody>
          </p:sp>
        </p:grpSp>
      </p:grpSp>
      <p:sp>
        <p:nvSpPr>
          <p:cNvPr id="44" name="Rectangle 134"/>
          <p:cNvSpPr>
            <a:spLocks noChangeArrowheads="1"/>
          </p:cNvSpPr>
          <p:nvPr/>
        </p:nvSpPr>
        <p:spPr bwMode="auto">
          <a:xfrm>
            <a:off x="1790707" y="257175"/>
            <a:ext cx="642463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buFont typeface="Arial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anose="020B0604030504040204" pitchFamily="34" charset="0"/>
                <a:ea typeface="隶书" pitchFamily="49" charset="-122"/>
              </a:rPr>
              <a:t>迪杰斯特拉算法求解过程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1" i="1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/>
        </a:defPPr>
      </a:lstStyle>
    </a:tx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17611</TotalTime>
  <Words>6894</Words>
  <Application>Microsoft Office PowerPoint</Application>
  <PresentationFormat>全屏显示(4:3)</PresentationFormat>
  <Paragraphs>1327</Paragraphs>
  <Slides>84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84</vt:i4>
      </vt:variant>
    </vt:vector>
  </HeadingPairs>
  <TitlesOfParts>
    <vt:vector size="98" baseType="lpstr">
      <vt:lpstr>黑体</vt:lpstr>
      <vt:lpstr>华文行楷</vt:lpstr>
      <vt:lpstr>楷体_GB2312</vt:lpstr>
      <vt:lpstr>宋体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1_Profile</vt:lpstr>
      <vt:lpstr>Microsoft Visio 2000/2002 Drawing</vt:lpstr>
      <vt:lpstr>Microsoft Visio 2003-2010 绘图</vt:lpstr>
      <vt:lpstr>数据结构 </vt:lpstr>
      <vt:lpstr>PowerPoint 演示文稿</vt:lpstr>
      <vt:lpstr>一、最短路径</vt:lpstr>
      <vt:lpstr>二、Dijkstra算法</vt:lpstr>
      <vt:lpstr> 基本概念</vt:lpstr>
      <vt:lpstr>PowerPoint 演示文稿</vt:lpstr>
      <vt:lpstr>例：求下图A顶点到各顶点的最短路径。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二、Dijkstra算法</vt:lpstr>
      <vt:lpstr>二、Dijkstra算法</vt:lpstr>
      <vt:lpstr>PowerPoint 演示文稿</vt:lpstr>
      <vt:lpstr>  对下图求从V0出发到各顶点的最短路径。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二、Dijkstra算法</vt:lpstr>
      <vt:lpstr>三、Floyd算法</vt:lpstr>
      <vt:lpstr>三、Floyd算法</vt:lpstr>
      <vt:lpstr>三、Floyd算法—实现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三、Floyd算法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一、AOV-网</vt:lpstr>
      <vt:lpstr>二、有向无环图(DAG)</vt:lpstr>
      <vt:lpstr>PowerPoint 演示文稿</vt:lpstr>
      <vt:lpstr>PowerPoint 演示文稿</vt:lpstr>
      <vt:lpstr>三、拓扑排序</vt:lpstr>
      <vt:lpstr>三、拓扑排序</vt:lpstr>
      <vt:lpstr>三、拓扑排序</vt:lpstr>
      <vt:lpstr>三、拓扑排序</vt:lpstr>
      <vt:lpstr>三、拓扑排序(举例)</vt:lpstr>
      <vt:lpstr>拓扑排序与AOV网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四、AOE-网</vt:lpstr>
      <vt:lpstr>五、关键路径</vt:lpstr>
      <vt:lpstr>五、关键路径</vt:lpstr>
      <vt:lpstr>五、关键路径</vt:lpstr>
      <vt:lpstr>五、关键路径</vt:lpstr>
      <vt:lpstr>五、关键路径</vt:lpstr>
      <vt:lpstr>五、关键路径</vt:lpstr>
      <vt:lpstr>五、关键路径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Dell</cp:lastModifiedBy>
  <cp:revision>1499</cp:revision>
  <cp:lastPrinted>2019-12-25T01:12:26Z</cp:lastPrinted>
  <dcterms:created xsi:type="dcterms:W3CDTF">2002-01-07T04:58:02Z</dcterms:created>
  <dcterms:modified xsi:type="dcterms:W3CDTF">2022-10-05T07:06:10Z</dcterms:modified>
</cp:coreProperties>
</file>