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90" r:id="rId2"/>
  </p:sldMasterIdLst>
  <p:notesMasterIdLst>
    <p:notesMasterId r:id="rId43"/>
  </p:notesMasterIdLst>
  <p:sldIdLst>
    <p:sldId id="399" r:id="rId3"/>
    <p:sldId id="563" r:id="rId4"/>
    <p:sldId id="566" r:id="rId5"/>
    <p:sldId id="565" r:id="rId6"/>
    <p:sldId id="564" r:id="rId7"/>
    <p:sldId id="572" r:id="rId8"/>
    <p:sldId id="573" r:id="rId9"/>
    <p:sldId id="570" r:id="rId10"/>
    <p:sldId id="569" r:id="rId11"/>
    <p:sldId id="574" r:id="rId12"/>
    <p:sldId id="571" r:id="rId13"/>
    <p:sldId id="575" r:id="rId14"/>
    <p:sldId id="579" r:id="rId15"/>
    <p:sldId id="576" r:id="rId16"/>
    <p:sldId id="581" r:id="rId17"/>
    <p:sldId id="583" r:id="rId18"/>
    <p:sldId id="584" r:id="rId19"/>
    <p:sldId id="372" r:id="rId20"/>
    <p:sldId id="537" r:id="rId21"/>
    <p:sldId id="544" r:id="rId22"/>
    <p:sldId id="539" r:id="rId23"/>
    <p:sldId id="538" r:id="rId24"/>
    <p:sldId id="540" r:id="rId25"/>
    <p:sldId id="536" r:id="rId26"/>
    <p:sldId id="545" r:id="rId27"/>
    <p:sldId id="546" r:id="rId28"/>
    <p:sldId id="551" r:id="rId29"/>
    <p:sldId id="552" r:id="rId30"/>
    <p:sldId id="542" r:id="rId31"/>
    <p:sldId id="543" r:id="rId32"/>
    <p:sldId id="585" r:id="rId33"/>
    <p:sldId id="547" r:id="rId34"/>
    <p:sldId id="533" r:id="rId35"/>
    <p:sldId id="553" r:id="rId36"/>
    <p:sldId id="555" r:id="rId37"/>
    <p:sldId id="556" r:id="rId38"/>
    <p:sldId id="559" r:id="rId39"/>
    <p:sldId id="560" r:id="rId40"/>
    <p:sldId id="561" r:id="rId41"/>
    <p:sldId id="562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46" autoAdjust="0"/>
  </p:normalViewPr>
  <p:slideViewPr>
    <p:cSldViewPr>
      <p:cViewPr varScale="1">
        <p:scale>
          <a:sx n="61" d="100"/>
          <a:sy n="61" d="100"/>
        </p:scale>
        <p:origin x="12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3A0A4C-DB5B-4FA8-9FEC-8062F28B20DE}" type="datetimeFigureOut">
              <a:rPr lang="zh-CN" altLang="en-US"/>
              <a:pPr>
                <a:defRPr/>
              </a:pPr>
              <a:t>2024/12/17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574B80-4A34-43D5-A9E6-5AC4FE8D6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8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4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8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1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2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zh-CN" altLang="en-US" dirty="0"/>
              <a:t>）</a:t>
            </a:r>
            <a:r>
              <a:rPr lang="en-US" altLang="zh-CN" dirty="0"/>
              <a:t>*(</a:t>
            </a:r>
            <a:r>
              <a:rPr lang="zh-CN" altLang="en-US" dirty="0"/>
              <a:t>（</a:t>
            </a:r>
            <a:r>
              <a:rPr lang="en-US" altLang="zh-CN" dirty="0"/>
              <a:t>d-e)*c) ,  </a:t>
            </a:r>
            <a:r>
              <a:rPr lang="zh-CN" altLang="en-US" dirty="0"/>
              <a:t>先序遍历：前缀表达式，波兰式，后序遍历：后缀表达式，逆波兰式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4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0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5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08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13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同人羊狗菜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09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1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7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求从某顶点出发，最短路径最长的一条。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80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36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43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67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0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6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77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44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算法。</a:t>
            </a:r>
            <a:endParaRPr lang="en-US" altLang="zh-CN" dirty="0"/>
          </a:p>
          <a:p>
            <a:r>
              <a:rPr lang="zh-CN" altLang="en-US" dirty="0"/>
              <a:t>比较总次数</a:t>
            </a:r>
            <a:r>
              <a:rPr lang="en-US" altLang="zh-CN" dirty="0"/>
              <a:t>: </a:t>
            </a:r>
            <a:r>
              <a:rPr lang="zh-CN" altLang="en-US" dirty="0"/>
              <a:t>树的带权路径长度</a:t>
            </a:r>
            <a:r>
              <a:rPr lang="en-US" altLang="zh-CN" dirty="0" err="1"/>
              <a:t>wpl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90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哈夫曼推广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82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93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/>
              <a:t>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14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27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63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70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top1==top2</a:t>
            </a:r>
          </a:p>
          <a:p>
            <a:r>
              <a:rPr lang="en-US" altLang="zh-CN" dirty="0"/>
              <a:t>8. 97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4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altLang="zh-CN" dirty="0"/>
              <a:t>O(n) 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O(1)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marL="228600" indent="-228600">
              <a:buAutoNum type="arabicParenR"/>
            </a:pPr>
            <a:r>
              <a:rPr lang="en-US" altLang="zh-CN" dirty="0"/>
              <a:t>O(n)</a:t>
            </a:r>
          </a:p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5) O(1)</a:t>
            </a:r>
          </a:p>
          <a:p>
            <a:pPr marL="0" indent="0">
              <a:buNone/>
            </a:pPr>
            <a:r>
              <a:rPr lang="en-US" altLang="zh-CN"/>
              <a:t>6) O(n</a:t>
            </a:r>
            <a:r>
              <a:rPr lang="en-US" altLang="zh-CN" baseline="30000"/>
              <a:t>1/3</a:t>
            </a:r>
            <a:r>
              <a:rPr lang="en-US" altLang="zh-CN" baseline="0"/>
              <a:t>)</a:t>
            </a:r>
            <a:endParaRPr lang="en-US" altLang="zh-CN" dirty="0"/>
          </a:p>
          <a:p>
            <a:pPr marL="228600" indent="-228600">
              <a:buAutoNum type="arabicParenR"/>
            </a:pPr>
            <a:endParaRPr lang="en-US" altLang="zh-CN" dirty="0"/>
          </a:p>
          <a:p>
            <a:pPr marL="228600" indent="-228600">
              <a:buAutoNum type="arabicParenR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7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8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74B80-4A34-43D5-A9E6-5AC4FE8D658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6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6157F-A37D-4BCE-954F-C9676FC2B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FE52D-A7EA-4875-82A3-CFB238271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582D8-4999-498C-B993-D4C9C2ED5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38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CA273C-48C4-44CB-926A-AA8F5724F4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90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1C75A-C2B4-4892-8B74-968EB71BB0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05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5BDE-1B36-4861-837E-C83939A6D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03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7343C-581C-4B27-AD64-4BBCDA43D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869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7F178-8769-4A64-89B3-AE18EC234D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53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DA2C9-56E0-4CF3-A2AC-CBD5E32545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111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9E406-435B-4480-BF4C-91A54FEE7D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380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83F28-AED8-429A-AC1C-4AE0A339B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F7CED-C4C3-4A94-9F43-3D570EBF5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070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3E9D-A92C-4DBB-B215-A643CFA4A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605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F349-9031-425E-B426-A8BB592CCD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3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5447-E0CD-40F8-832D-8DD08B8E5A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69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BC640-58C0-4054-B25F-911E43866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85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FE18-CBA5-440F-B7AB-79D54B14A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5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731DE-FB69-4CB5-BB85-02CA0E623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8189-4723-4336-8750-946E5DCBD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4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C81D6-4039-4E2C-B743-C381F8E658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5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02A85-9B4D-4348-B579-43865D4C8D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66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1ADC-4484-4BC4-90ED-9D7666B61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4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AFD9D-A251-4274-81CD-41CED5B5D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5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0"/>
            <a:chExt cx="5472" cy="3840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240" y="240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6499 w 7000"/>
                <a:gd name="T3" fmla="*/ 0 h 1000"/>
                <a:gd name="T4" fmla="*/ 7000 w 7000"/>
                <a:gd name="T5" fmla="*/ 500 h 1000"/>
                <a:gd name="T6" fmla="*/ 6500 w 7000"/>
                <a:gd name="T7" fmla="*/ 1000 h 1000"/>
                <a:gd name="T8" fmla="*/ 0 w 7000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0" y="672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07ACB4BB-F824-4B61-9E0D-D28756F42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0"/>
            <a:chExt cx="5664" cy="2832"/>
          </a:xfrm>
        </p:grpSpPr>
        <p:sp>
          <p:nvSpPr>
            <p:cNvPr id="2" name="AutoShape 3"/>
            <p:cNvSpPr>
              <a:spLocks noChangeArrowheads="1"/>
            </p:cNvSpPr>
            <p:nvPr userDrawn="1"/>
          </p:nvSpPr>
          <p:spPr bwMode="auto">
            <a:xfrm>
              <a:off x="432" y="720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" name="Rectangle 4"/>
            <p:cNvSpPr>
              <a:spLocks noChangeArrowheads="1"/>
            </p:cNvSpPr>
            <p:nvPr userDrawn="1"/>
          </p:nvSpPr>
          <p:spPr bwMode="auto">
            <a:xfrm>
              <a:off x="144" y="0"/>
              <a:ext cx="4512" cy="624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 userDrawn="1"/>
          </p:nvSpPr>
          <p:spPr bwMode="auto">
            <a:xfrm>
              <a:off x="0" y="288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Line 6"/>
            <p:cNvSpPr>
              <a:spLocks noChangeShapeType="1"/>
            </p:cNvSpPr>
            <p:nvPr userDrawn="1"/>
          </p:nvSpPr>
          <p:spPr bwMode="auto">
            <a:xfrm>
              <a:off x="0" y="1344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54A9CA0-4500-43B0-8B15-C5D08FCBFB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7163" y="1571625"/>
            <a:ext cx="8486775" cy="1249363"/>
          </a:xfrm>
        </p:spPr>
        <p:txBody>
          <a:bodyPr/>
          <a:lstStyle/>
          <a:p>
            <a:pPr algn="ctr" eaLnBrk="1" hangingPunct="1"/>
            <a:r>
              <a:rPr lang="zh-CN" altLang="en-US" sz="5400" b="1" dirty="0"/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9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856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折半查找过程所对应的判定树是一棵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最小生成树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平衡二叉树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完全二叉树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395536" y="4631380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4046622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10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已知一个有序表（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47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115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134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），下标从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开始，当二分查找值为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的元素时，查找成功的比较次数是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，被比较的元素依次是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467544" y="4492369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 ;   50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24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13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18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3164021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11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的顺序表进行查找，采用哨兵策略，若查找第一个元素的概率为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，查找第二个元素的概率为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，查找第三个元素的概率为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1/6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，则查找任一个元素的平均查找长度为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。若不采用哨兵策略，则平均查找长度为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539552" y="4955060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7/3 ,             5/3</a:t>
            </a:r>
            <a:r>
              <a:rPr lang="zh-CN" altLang="en-US" sz="2800" dirty="0">
                <a:solidFill>
                  <a:srgbClr val="FF0000"/>
                </a:solidFill>
              </a:rPr>
              <a:t>。回顾代码</a:t>
            </a:r>
          </a:p>
        </p:txBody>
      </p:sp>
    </p:spTree>
    <p:extLst>
      <p:ext uri="{BB962C8B-B14F-4D97-AF65-F5344CB8AC3E}">
        <p14:creationId xmlns:p14="http://schemas.microsoft.com/office/powerpoint/2010/main" val="3234848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12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作业中的三种哈希查找讲解和代码回顾。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A17791-054E-4F60-B463-DDB0084709BF}"/>
              </a:ext>
            </a:extLst>
          </p:cNvPr>
          <p:cNvSpPr txBox="1"/>
          <p:nvPr/>
        </p:nvSpPr>
        <p:spPr>
          <a:xfrm>
            <a:off x="424136" y="3284984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线性探测、二次探测、拉链法。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等概率下查找成功、查找不成功的平均查找长度分析。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623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13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一棵有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个结点的树的所有结点的度数之和为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539552" y="4262564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n-1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14</a:t>
            </a:r>
            <a:endParaRPr lang="zh-CN" altLang="en-US" sz="4000" b="1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657256" y="3978084"/>
            <a:ext cx="132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b, 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44365A-C238-4842-A616-9366F2DF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057324"/>
            <a:ext cx="2562225" cy="293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若对右图所示的二叉树进行中序线索化，则结点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的左右线索指向的结点是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501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15</a:t>
            </a:r>
            <a:endParaRPr lang="zh-CN" altLang="en-US" sz="4000" b="1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若二叉树采用数组存储，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表示空树：</a:t>
            </a:r>
            <a:endParaRPr lang="en-US" altLang="zh-CN" sz="3200" dirty="0">
              <a:solidFill>
                <a:srgbClr val="4D4D4D"/>
              </a:solidFill>
              <a:latin typeface="-apple-system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EFBD486-FCD2-4A8E-9ABB-E25E71C4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87568"/>
              </p:ext>
            </p:extLst>
          </p:nvPr>
        </p:nvGraphicFramePr>
        <p:xfrm>
          <a:off x="1691680" y="2125256"/>
          <a:ext cx="5283200" cy="663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19896359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7257417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986945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0474544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600106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15044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522235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595403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644205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62648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268706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130880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31128176"/>
                    </a:ext>
                  </a:extLst>
                </a:gridCol>
              </a:tblGrid>
              <a:tr h="66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0135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066A47-27DA-4B68-9024-765D00686E87}"/>
              </a:ext>
            </a:extLst>
          </p:cNvPr>
          <p:cNvSpPr txBox="1"/>
          <p:nvPr/>
        </p:nvSpPr>
        <p:spPr>
          <a:xfrm>
            <a:off x="395536" y="3010935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画出该树，写出该树的层次遍历、先序、中序、后序遍历顺序。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写出该树的先序创建输入顺序。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转森林。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写出森林的先序、中序遍历结果。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写出森林的双亲表示法。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写出森林的孩子表示法。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807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16</a:t>
            </a:r>
            <a:endParaRPr lang="zh-CN" altLang="en-US" sz="4000" b="1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5AF8C-7B0A-4E18-89E6-60F1EFFF12BE}"/>
              </a:ext>
            </a:extLst>
          </p:cNvPr>
          <p:cNvSpPr txBox="1"/>
          <p:nvPr/>
        </p:nvSpPr>
        <p:spPr>
          <a:xfrm>
            <a:off x="395536" y="1379720"/>
            <a:ext cx="81369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若二叉树采用数组存储，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表示空树：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3200" dirty="0">
              <a:solidFill>
                <a:srgbClr val="4D4D4D"/>
              </a:solidFill>
              <a:latin typeface="-apple-system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EFBD486-FCD2-4A8E-9ABB-E25E71C4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9749"/>
              </p:ext>
            </p:extLst>
          </p:nvPr>
        </p:nvGraphicFramePr>
        <p:xfrm>
          <a:off x="1691680" y="2125256"/>
          <a:ext cx="5283215" cy="66336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9705">
                  <a:extLst>
                    <a:ext uri="{9D8B030D-6E8A-4147-A177-3AD203B41FA5}">
                      <a16:colId xmlns:a16="http://schemas.microsoft.com/office/drawing/2014/main" val="419896359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72574172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9869455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4204745444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46001063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15044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198522235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5954037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26442051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536264807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726870643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130880984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423112817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31605771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3624675222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1813306618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69842064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76374916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06333347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012318277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7568535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291232099"/>
                    </a:ext>
                  </a:extLst>
                </a:gridCol>
                <a:gridCol w="229705">
                  <a:extLst>
                    <a:ext uri="{9D8B030D-6E8A-4147-A177-3AD203B41FA5}">
                      <a16:colId xmlns:a16="http://schemas.microsoft.com/office/drawing/2014/main" val="2752215529"/>
                    </a:ext>
                  </a:extLst>
                </a:gridCol>
              </a:tblGrid>
              <a:tr h="6633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+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#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01357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6066A47-27DA-4B68-9024-765D00686E87}"/>
              </a:ext>
            </a:extLst>
          </p:cNvPr>
          <p:cNvSpPr txBox="1"/>
          <p:nvPr/>
        </p:nvSpPr>
        <p:spPr>
          <a:xfrm>
            <a:off x="407006" y="2969958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画出该树，写出该树的层次遍历、先序、中序、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后序遍历顺序。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写出该树的先序创建输入顺序。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转森林。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写出森林的先序、中序遍历结果。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写出森林的双亲表示法。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写出森林的孩子表示法。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3850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17</a:t>
            </a:r>
            <a:r>
              <a:rPr lang="zh-CN" altLang="en-US" sz="4000" b="1" kern="0" dirty="0"/>
              <a:t>：倒水问题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有装满水的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升的杯子，空的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升杯子和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升杯子，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个杯子都没有刻度； 在不使用道具的情况下，如何称出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升的水呢？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一般性的问题：设有大中小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个杯子的容量分别是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。最初只有大杯子装满水，其他两个杯子为空； 最少需要多少步才能让某一个杯子中的谁有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升呢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17</a:t>
            </a:r>
            <a:r>
              <a:rPr lang="zh-CN" altLang="en-US" sz="4000" b="1" kern="0" dirty="0"/>
              <a:t>：倒水问题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DE61D-5F01-4707-BDB6-8F98423D5F27}"/>
              </a:ext>
            </a:extLst>
          </p:cNvPr>
          <p:cNvSpPr txBox="1"/>
          <p:nvPr/>
        </p:nvSpPr>
        <p:spPr>
          <a:xfrm>
            <a:off x="395536" y="1484784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升水：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(6,0,0)-&gt;(3,3,0)-&gt;(3,2,1)-&gt;(4,2,0)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A8586-2511-4189-97D8-0B9D0A25942B}"/>
              </a:ext>
            </a:extLst>
          </p:cNvPr>
          <p:cNvSpPr txBox="1"/>
          <p:nvPr/>
        </p:nvSpPr>
        <p:spPr>
          <a:xfrm>
            <a:off x="395536" y="2510416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图的广度优先遍历。从顶点（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,0,0)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开始。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广度优先：队列实现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深度优先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递归或栈实现</a:t>
            </a:r>
          </a:p>
        </p:txBody>
      </p:sp>
    </p:spTree>
    <p:extLst>
      <p:ext uri="{BB962C8B-B14F-4D97-AF65-F5344CB8AC3E}">
        <p14:creationId xmlns:p14="http://schemas.microsoft.com/office/powerpoint/2010/main" val="30352416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2773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假设待排序数字范围为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0~30000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。输入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，输入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个数，对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个整数进行排序，要求时间复杂度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空间复杂度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A52A26-9CDB-C503-4335-FB80C53EE0D5}"/>
              </a:ext>
            </a:extLst>
          </p:cNvPr>
          <p:cNvSpPr txBox="1"/>
          <p:nvPr/>
        </p:nvSpPr>
        <p:spPr>
          <a:xfrm>
            <a:off x="539552" y="397986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数字放其对应下标。</a:t>
            </a:r>
          </a:p>
        </p:txBody>
      </p:sp>
    </p:spTree>
    <p:extLst>
      <p:ext uri="{BB962C8B-B14F-4D97-AF65-F5344CB8AC3E}">
        <p14:creationId xmlns:p14="http://schemas.microsoft.com/office/powerpoint/2010/main" val="3415978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18</a:t>
            </a:r>
            <a:endParaRPr lang="zh-CN" altLang="en-US" sz="4000" b="1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DE61D-5F01-4707-BDB6-8F98423D5F27}"/>
              </a:ext>
            </a:extLst>
          </p:cNvPr>
          <p:cNvSpPr txBox="1"/>
          <p:nvPr/>
        </p:nvSpPr>
        <p:spPr>
          <a:xfrm>
            <a:off x="395536" y="1484784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A8586-2511-4189-97D8-0B9D0A25942B}"/>
              </a:ext>
            </a:extLst>
          </p:cNvPr>
          <p:cNvSpPr txBox="1"/>
          <p:nvPr/>
        </p:nvSpPr>
        <p:spPr>
          <a:xfrm>
            <a:off x="323528" y="1310567"/>
            <a:ext cx="81369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假设无向图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G = {V,E},V={A,B,C,D,E,F,H,I},E={(A,B),(B,C),(B,D),(E,D),(E,F),(A,E),(H,I)}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sz="2800" kern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/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1) 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画出该无向图。</a:t>
            </a:r>
            <a:endParaRPr lang="en-US" altLang="zh-CN" sz="2800" kern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写出该无向图的邻接矩阵压缩存储。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3) 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假设邻接矩阵存储，写出从顶点</a:t>
            </a:r>
            <a:r>
              <a:rPr lang="en-US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B</a:t>
            </a:r>
            <a:r>
              <a:rPr lang="zh-CN" altLang="zh-CN" sz="28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开始的深度优先遍历序列和广度优先遍历序列。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0703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过桥问题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说的是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个人在晚上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一座小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时必须要用到手电筒，只有一枚手电筒，每次最多只可以有两人通过，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个人的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过桥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速度分别为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分钟、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分钟，试问最少需要多长时间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人才可以全部通过小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桥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67888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4249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以过桥人的状态作为顶点，状态转换用有向图表示，求从空顶点到顶点（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）的最短路径。</a:t>
            </a:r>
          </a:p>
        </p:txBody>
      </p:sp>
    </p:spTree>
    <p:extLst>
      <p:ext uri="{BB962C8B-B14F-4D97-AF65-F5344CB8AC3E}">
        <p14:creationId xmlns:p14="http://schemas.microsoft.com/office/powerpoint/2010/main" val="15208169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19</a:t>
            </a:r>
            <a:r>
              <a:rPr lang="zh-CN" altLang="en-US" sz="4000" b="1" kern="0" dirty="0"/>
              <a:t>：过桥问题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213B6A-9D18-4E54-8746-81A2876F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640959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7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20</a:t>
            </a:r>
            <a:r>
              <a:rPr lang="zh-CN" altLang="en-US" sz="4000" b="1" kern="0" dirty="0"/>
              <a:t>：最短路径练习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7441" y="1405806"/>
            <a:ext cx="84433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下图所示为一个有向网图，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要求采用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求从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V1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到其余各顶点的最短路径。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优先队列实现。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对象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16" t="-9128" r="-13409" b="-645"/>
          <a:stretch>
            <a:fillRect/>
          </a:stretch>
        </p:blipFill>
        <p:spPr bwMode="auto">
          <a:xfrm>
            <a:off x="2267744" y="2636912"/>
            <a:ext cx="496855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965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21</a:t>
            </a:r>
            <a:r>
              <a:rPr lang="zh-CN" altLang="en-US" sz="4000" b="1" kern="0" dirty="0"/>
              <a:t>：最短路径练习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9578D-DE6F-49DE-ADA6-8E6681E488ED}"/>
              </a:ext>
            </a:extLst>
          </p:cNvPr>
          <p:cNvSpPr txBox="1"/>
          <p:nvPr/>
        </p:nvSpPr>
        <p:spPr>
          <a:xfrm>
            <a:off x="395536" y="1484784"/>
            <a:ext cx="8424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假设用图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G=(V,E)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个村庄及村庄之间的距离，其中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V={</a:t>
            </a:r>
            <a:r>
              <a:rPr lang="en-US" altLang="zh-CN" sz="2800" dirty="0" err="1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a,b,c,d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E={&lt;d,c,1&gt;,&lt;c,d,2&gt;,&lt;c,a,2&gt;,</a:t>
            </a:r>
          </a:p>
          <a:p>
            <a:pPr indent="228600"/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&lt;a,b,3&gt;,&lt;b,a,3&gt;,&lt;b,c,1&gt;}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28600"/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Font typeface="+mj-lt"/>
              <a:buAutoNum type="arabicParenBoth"/>
            </a:pPr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计算各村庄间的最短距离（给出表格结果，不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需计算过程）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floyd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算法，三重循环实现）</a:t>
            </a:r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若要建立一所医院，医院设在哪个村庄才能使各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村离医院的距离较近？</a:t>
            </a:r>
          </a:p>
        </p:txBody>
      </p:sp>
    </p:spTree>
    <p:extLst>
      <p:ext uri="{BB962C8B-B14F-4D97-AF65-F5344CB8AC3E}">
        <p14:creationId xmlns:p14="http://schemas.microsoft.com/office/powerpoint/2010/main" val="2656974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最短路径两个算法对比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9578D-DE6F-49DE-ADA6-8E6681E488ED}"/>
              </a:ext>
            </a:extLst>
          </p:cNvPr>
          <p:cNvSpPr txBox="1"/>
          <p:nvPr/>
        </p:nvSpPr>
        <p:spPr>
          <a:xfrm>
            <a:off x="395536" y="1484784"/>
            <a:ext cx="8424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迪，单源点最短路径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弗，顶点对最短路径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迪，不能有负权值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弗：支持负权值，但不支持负回路。</a:t>
            </a:r>
            <a:endParaRPr lang="zh-CN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853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22</a:t>
            </a:r>
            <a:r>
              <a:rPr lang="zh-CN" altLang="en-US" sz="4000" b="1" kern="0" dirty="0"/>
              <a:t>：求最长路径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AB266A-7199-4D17-B6DC-A39B2F7EE6F2}"/>
              </a:ext>
            </a:extLst>
          </p:cNvPr>
          <p:cNvSpPr txBox="1"/>
          <p:nvPr/>
        </p:nvSpPr>
        <p:spPr>
          <a:xfrm>
            <a:off x="395536" y="1412776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求下列有向无环图的最长路径。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18E4F8-3D6E-4223-BFFD-79A574B5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048672" cy="37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3805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22</a:t>
            </a:r>
            <a:r>
              <a:rPr lang="zh-CN" altLang="en-US" sz="4000" b="1" kern="0" dirty="0"/>
              <a:t>：有向无环图的最长路径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AB266A-7199-4D17-B6DC-A39B2F7EE6F2}"/>
              </a:ext>
            </a:extLst>
          </p:cNvPr>
          <p:cNvSpPr txBox="1"/>
          <p:nvPr/>
        </p:nvSpPr>
        <p:spPr>
          <a:xfrm>
            <a:off x="395536" y="1412776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拓扑排序，求各事件的最早开始时间。</a:t>
            </a:r>
            <a:endParaRPr lang="en-US" altLang="zh-CN" sz="28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03A72A-883F-4545-84AF-9985E828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41389"/>
            <a:ext cx="6048672" cy="371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31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23</a:t>
            </a:r>
            <a:r>
              <a:rPr lang="zh-CN" altLang="en-US" sz="4000" b="1" kern="0" dirty="0"/>
              <a:t>：篱笆修建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67544" y="1484784"/>
            <a:ext cx="81369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需要修建篱笆，他需要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N(1 ≤ </a:t>
            </a:r>
            <a:r>
              <a:rPr lang="en-US" altLang="zh-CN" sz="2800" i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≤ 20,000)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块木条，长度分别为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en-US" altLang="zh-CN" sz="2800" b="0" i="1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0" i="1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(1 ≤ </a:t>
            </a:r>
            <a:r>
              <a:rPr lang="en-US" altLang="zh-CN" sz="2800" b="0" i="1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800" b="0" i="1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 ≤ 50,000)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买了一根恰好可以分隔为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块，满足长度要求的木板（忽略切缝长度）。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忘了买电锯，他带着木板去找农场主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帮忙。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Don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提供有偿服务，可以切割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次，但每次切割收取板子长度的费用。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请计算如何切割为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块，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John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支付最小费用？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43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设有一个数组存放在一个无序的关键序列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,K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。现要求将</a:t>
            </a:r>
            <a:r>
              <a:rPr lang="en-US" altLang="zh-CN" sz="2800" dirty="0" err="1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="0" i="0" baseline="-2500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放在将元素排序后的正确位置上，试编写实现该功能的算法，要求比较关键字的次数不超过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405736" y="4077072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快速排序，以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为枢轴。回顾快排过程和代码实现。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35BCE-9720-4ED7-A4C9-70AA2017FC33}"/>
              </a:ext>
            </a:extLst>
          </p:cNvPr>
          <p:cNvSpPr txBox="1"/>
          <p:nvPr/>
        </p:nvSpPr>
        <p:spPr>
          <a:xfrm>
            <a:off x="467543" y="4787185"/>
            <a:ext cx="84249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写出对数据进行快速排序的前三趟：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87, 32, 12, 57, 19, 39, 12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464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23</a:t>
            </a:r>
            <a:r>
              <a:rPr lang="zh-CN" altLang="en-US" sz="4000" b="1" kern="0" dirty="0"/>
              <a:t>：篱笆修建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71134" y="1404092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3 8 5 8</a:t>
            </a:r>
          </a:p>
          <a:p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样例输出：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F57B3A-86E8-4DB9-88F0-B8EA71C703F7}"/>
              </a:ext>
            </a:extLst>
          </p:cNvPr>
          <p:cNvSpPr txBox="1"/>
          <p:nvPr/>
        </p:nvSpPr>
        <p:spPr>
          <a:xfrm>
            <a:off x="395536" y="2789374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哈夫曼编码。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优先队列实现</a:t>
            </a:r>
            <a:endParaRPr lang="en-US" altLang="zh-CN" sz="2800" b="0" i="0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A4DA0-F4E8-7DAE-97B7-D189C1F11650}"/>
              </a:ext>
            </a:extLst>
          </p:cNvPr>
          <p:cNvSpPr txBox="1"/>
          <p:nvPr/>
        </p:nvSpPr>
        <p:spPr>
          <a:xfrm>
            <a:off x="6307142" y="5005585"/>
            <a:ext cx="222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哈夫曼推广</a:t>
            </a:r>
          </a:p>
        </p:txBody>
      </p:sp>
    </p:spTree>
    <p:extLst>
      <p:ext uri="{BB962C8B-B14F-4D97-AF65-F5344CB8AC3E}">
        <p14:creationId xmlns:p14="http://schemas.microsoft.com/office/powerpoint/2010/main" val="2256330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Text Box 5">
            <a:extLst>
              <a:ext uri="{FF2B5EF4-FFF2-40B4-BE49-F238E27FC236}">
                <a16:creationId xmlns:a16="http://schemas.microsoft.com/office/drawing/2014/main" id="{98CD7384-D40A-44B2-B0F4-ECFE013F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9" y="1262062"/>
            <a:ext cx="8458200" cy="36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个有序表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，分别含有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个元素，各表中元素按升序排列。要求通过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次两两合并，将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个表最终合并为</a:t>
            </a: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个升序表。并在最坏情况下比较的总次数达到最小。</a:t>
            </a:r>
            <a:endParaRPr lang="en-US" altLang="zh-CN" sz="2800" kern="0" spc="1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）设计算法，给出算法描述。</a:t>
            </a:r>
            <a:endParaRPr lang="en-US" altLang="zh-CN" sz="2800" kern="0" spc="1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）针对上述数字，给出完整的合并过程，并求</a:t>
            </a:r>
            <a:endParaRPr lang="en-US" altLang="zh-CN" sz="2800" kern="0" spc="1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kern="0" spc="150" dirty="0">
                <a:latin typeface="黑体" panose="02010609060101010101" pitchFamily="49" charset="-122"/>
                <a:ea typeface="黑体" panose="02010609060101010101" pitchFamily="49" charset="-122"/>
              </a:rPr>
              <a:t>出最坏情况下比较的总次数。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6CF645-7ED9-90B8-ACC3-B8EB71A4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24</a:t>
            </a:r>
            <a:r>
              <a:rPr lang="zh-CN" altLang="en-US" sz="4000" b="1" kern="0" dirty="0"/>
              <a:t>：有序表合并</a:t>
            </a:r>
          </a:p>
        </p:txBody>
      </p:sp>
    </p:spTree>
    <p:extLst>
      <p:ext uri="{BB962C8B-B14F-4D97-AF65-F5344CB8AC3E}">
        <p14:creationId xmlns:p14="http://schemas.microsoft.com/office/powerpoint/2010/main" val="358986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25</a:t>
            </a:r>
            <a:r>
              <a:rPr lang="zh-CN" altLang="en-US" sz="4000" b="1" kern="0" dirty="0"/>
              <a:t>：哈夫曼练习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471134" y="1404092"/>
            <a:ext cx="8136904" cy="536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95250" algn="just"/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假设用于通信的电文长度为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100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个字符，由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{</a:t>
            </a:r>
            <a:r>
              <a:rPr lang="en-US" altLang="zh-CN" sz="2800" kern="0" spc="150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a,b,c,d,e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}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中的字母构成，统计它们在电文中出现的频度分别为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{0.31,0.16,0.30,0.12,0.11}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。</a:t>
            </a:r>
            <a:endParaRPr lang="en-US" altLang="zh-CN" sz="2800" kern="0" spc="15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95250" algn="just"/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）对这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个字母进行等长编码，至少需要几位二进制数？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）请设计算法对这</a:t>
            </a:r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5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个字母进行不等长编码无损编码。要求给出详细计算过程。</a:t>
            </a:r>
            <a:endParaRPr lang="en-US" altLang="zh-CN" sz="2800" kern="0" spc="15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indent="95250" algn="just"/>
            <a:r>
              <a:rPr lang="en-US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zh-CN" sz="2800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）不等长编码比等长编码，使电文总长减少多少？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780"/>
              </a:spcBef>
              <a:spcAft>
                <a:spcPts val="780"/>
              </a:spcAft>
            </a:pPr>
            <a:r>
              <a:rPr lang="en-US" altLang="zh-CN" sz="2800" b="1" kern="0" spc="15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 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7737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21447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26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8496" y="1340768"/>
            <a:ext cx="8309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设有一空栈，现有输入序列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，经过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push, push, pop, push, pop, push, push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后，输出序列是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2800" u="sng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3876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27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F2C251-C8D5-4B41-85DA-F4499E41738C}"/>
              </a:ext>
            </a:extLst>
          </p:cNvPr>
          <p:cNvSpPr/>
          <p:nvPr/>
        </p:nvSpPr>
        <p:spPr>
          <a:xfrm>
            <a:off x="417016" y="1501887"/>
            <a:ext cx="8309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数据结构只是研究数据的逻辑结构和物理结构，</a:t>
            </a:r>
            <a:endParaRPr lang="en-US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这种观点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是否正确？</a:t>
            </a:r>
            <a:endParaRPr lang="zh-CN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243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28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设顺序循环队列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Q[0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M-1]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的头指针和尾指针分别为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，头指针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总是指向队头元 素的前一位置，尾指针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总是指向队尾元素的当前位置，则该循环队列中的元素个数为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 R-F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(B) F-R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(C) (R-F+M)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(D) (F-R+M)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98056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29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设一组初始记录关键字序列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，以第一个记录关键字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为基准进行一趟 快速排序的结果为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(A) 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(B) 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(C) 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(D) 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4446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30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设某有向图的邻接表中有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个表头结点和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个表结点，则该图中有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条有向边。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设指针变量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指向双向链表中的结点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，指针变量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指向被插入的结点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，则在结点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的后面插入结点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的操作序列为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_________=p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s-&gt;right=p-&gt;right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__________=s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p-&gt;right-&gt;left=s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。（设结点中的两个指针域分别为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948685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31</a:t>
            </a:r>
            <a:endParaRPr lang="zh-CN" altLang="en-US" sz="4000" b="1" kern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设有一个顺序共享栈 </a:t>
            </a:r>
            <a:r>
              <a:rPr lang="en-US" altLang="zh-CN" sz="2800" dirty="0"/>
              <a:t>S[0</a:t>
            </a:r>
            <a:r>
              <a:rPr lang="zh-CN" altLang="en-US" sz="2800" dirty="0"/>
              <a:t>：</a:t>
            </a:r>
            <a:r>
              <a:rPr lang="en-US" altLang="zh-CN" sz="2800" dirty="0"/>
              <a:t>n-1]</a:t>
            </a:r>
            <a:r>
              <a:rPr lang="zh-CN" altLang="en-US" sz="2800" dirty="0"/>
              <a:t>，其中第一个栈项指针 </a:t>
            </a:r>
            <a:r>
              <a:rPr lang="en-US" altLang="zh-CN" sz="2800" dirty="0"/>
              <a:t>top1</a:t>
            </a:r>
            <a:r>
              <a:rPr lang="zh-CN" altLang="en-US" sz="2800" dirty="0"/>
              <a:t>的初值为</a:t>
            </a:r>
            <a:r>
              <a:rPr lang="en-US" altLang="zh-CN" sz="2800" dirty="0"/>
              <a:t>-1</a:t>
            </a:r>
            <a:r>
              <a:rPr lang="zh-CN" altLang="en-US" sz="2800" dirty="0"/>
              <a:t>，第二个栈顶指 针 </a:t>
            </a:r>
            <a:r>
              <a:rPr lang="en-US" altLang="zh-CN" sz="2800" dirty="0"/>
              <a:t>top2</a:t>
            </a:r>
            <a:r>
              <a:rPr lang="zh-CN" altLang="en-US" sz="2800" dirty="0"/>
              <a:t>的初值为 </a:t>
            </a:r>
            <a:r>
              <a:rPr lang="en-US" altLang="zh-CN" sz="2800" dirty="0"/>
              <a:t>n</a:t>
            </a:r>
            <a:r>
              <a:rPr lang="zh-CN" altLang="en-US" sz="2800" dirty="0"/>
              <a:t>，则判断共享栈满的条件是</a:t>
            </a:r>
            <a:r>
              <a:rPr lang="en-US" altLang="zh-CN" sz="2800" dirty="0"/>
              <a:t>____________________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设某散列表的长度为 </a:t>
            </a:r>
            <a:r>
              <a:rPr lang="en-US" altLang="zh-CN" sz="2800" dirty="0"/>
              <a:t>100</a:t>
            </a:r>
            <a:r>
              <a:rPr lang="zh-CN" altLang="en-US" sz="2800" dirty="0"/>
              <a:t>，散列函数 </a:t>
            </a:r>
            <a:r>
              <a:rPr lang="en-US" altLang="zh-CN" sz="2800" dirty="0"/>
              <a:t>H(k)=</a:t>
            </a:r>
            <a:r>
              <a:rPr lang="en-US" altLang="zh-CN" sz="2800" dirty="0" err="1"/>
              <a:t>k%P</a:t>
            </a:r>
            <a:r>
              <a:rPr lang="zh-CN" altLang="en-US" sz="2800" dirty="0"/>
              <a:t>，则 </a:t>
            </a:r>
            <a:r>
              <a:rPr lang="en-US" altLang="zh-CN" sz="2800" dirty="0"/>
              <a:t>P</a:t>
            </a:r>
            <a:r>
              <a:rPr lang="zh-CN" altLang="en-US" sz="2800" dirty="0"/>
              <a:t>通常情况下最好选择</a:t>
            </a:r>
            <a:r>
              <a:rPr lang="en-US" altLang="zh-CN" sz="2800" dirty="0"/>
              <a:t>______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235970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2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分析下列程序段的时间复杂度。</a:t>
            </a:r>
            <a:endParaRPr lang="en-US" altLang="zh-CN" sz="2800" dirty="0"/>
          </a:p>
          <a:p>
            <a:pPr marL="226695" indent="-226695" algn="just"/>
            <a:r>
              <a:rPr lang="en-US" altLang="zh-CN" sz="2800" dirty="0"/>
              <a:t> 1)for(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           2</a:t>
            </a:r>
            <a:r>
              <a:rPr lang="zh-CN" altLang="zh-CN" sz="2800" dirty="0"/>
              <a:t>）</a:t>
            </a:r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=0;i&lt;1000;i++)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k++;                                        for(j=0;j&lt;</a:t>
            </a:r>
            <a:r>
              <a:rPr lang="en-US" altLang="zh-CN" sz="2800" dirty="0" err="1"/>
              <a:t>i;j</a:t>
            </a:r>
            <a:r>
              <a:rPr lang="en-US" altLang="zh-CN" sz="2800" dirty="0"/>
              <a:t>++)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for(j=1;j&lt;=</a:t>
            </a:r>
            <a:r>
              <a:rPr lang="en-US" altLang="zh-CN" sz="2800" dirty="0" err="1"/>
              <a:t>n;j</a:t>
            </a:r>
            <a:r>
              <a:rPr lang="en-US" altLang="zh-CN" sz="2800" dirty="0"/>
              <a:t>++)                               sum+=j;</a:t>
            </a:r>
            <a:endParaRPr lang="zh-CN" altLang="zh-CN" sz="2800" dirty="0"/>
          </a:p>
          <a:p>
            <a:r>
              <a:rPr lang="en-US" altLang="zh-CN" sz="2800" dirty="0"/>
              <a:t>       m+=k; </a:t>
            </a:r>
          </a:p>
          <a:p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3)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                             4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</a:t>
            </a:r>
            <a:endParaRPr lang="zh-CN" altLang="zh-CN" sz="2800" dirty="0"/>
          </a:p>
          <a:p>
            <a:pPr algn="just"/>
            <a:r>
              <a:rPr lang="en-US" altLang="zh-CN" sz="2800" dirty="0"/>
              <a:t>    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                      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</a:t>
            </a:r>
            <a:endParaRPr lang="zh-CN" altLang="zh-CN" sz="2800" dirty="0"/>
          </a:p>
          <a:p>
            <a:pPr algn="just"/>
            <a:r>
              <a:rPr lang="en-US" altLang="zh-CN" sz="2800" dirty="0"/>
              <a:t>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*=2;                     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+=2;</a:t>
            </a:r>
            <a:endParaRPr lang="zh-CN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A37C52-1472-FA81-5B51-C51796CA1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32</a:t>
            </a:r>
            <a:endParaRPr lang="zh-CN" alt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41585229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设有关键字序列为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{3,7,6,9,7,1,4,5,20}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，对其进行排序的最小交换次数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是多少？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405736" y="4583501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选择排序。回顾选择排序过程和代码实现。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35BCE-9720-4ED7-A4C9-70AA2017FC33}"/>
              </a:ext>
            </a:extLst>
          </p:cNvPr>
          <p:cNvSpPr txBox="1"/>
          <p:nvPr/>
        </p:nvSpPr>
        <p:spPr>
          <a:xfrm>
            <a:off x="467543" y="5293614"/>
            <a:ext cx="8424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写出对上述数据进行简单选择排序的前三趟。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18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12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8496" y="20866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7C5C6-A68D-40A7-878E-A5B8F76723F4}"/>
              </a:ext>
            </a:extLst>
          </p:cNvPr>
          <p:cNvSpPr txBox="1"/>
          <p:nvPr/>
        </p:nvSpPr>
        <p:spPr>
          <a:xfrm>
            <a:off x="419642" y="1467730"/>
            <a:ext cx="85448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695" indent="-226695" algn="just"/>
            <a:r>
              <a:rPr lang="en-US" altLang="zh-CN" sz="2800" dirty="0"/>
              <a:t>5</a:t>
            </a:r>
            <a:r>
              <a:rPr lang="zh-CN" altLang="zh-CN" sz="2800" dirty="0"/>
              <a:t>）</a:t>
            </a:r>
            <a:r>
              <a:rPr lang="en-US" altLang="zh-CN" sz="2800" dirty="0"/>
              <a:t>k=100,i=10;                      6</a:t>
            </a:r>
            <a:r>
              <a:rPr lang="zh-CN" altLang="zh-CN" sz="2800" dirty="0"/>
              <a:t>）</a:t>
            </a:r>
            <a:r>
              <a:rPr lang="en-US" altLang="zh-CN" sz="2800" dirty="0"/>
              <a:t>y=0;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do{                                         while(y*y*y&lt;=n)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 if(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&lt;n) break;                               y++;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  </a:t>
            </a:r>
            <a:endParaRPr lang="zh-CN" altLang="zh-CN" sz="2800" dirty="0"/>
          </a:p>
          <a:p>
            <a:pPr marL="226695" indent="-226695" algn="just"/>
            <a:r>
              <a:rPr lang="en-US" altLang="zh-CN" sz="2800" dirty="0"/>
              <a:t>      }while(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&lt;k);</a:t>
            </a:r>
            <a:endParaRPr lang="zh-CN" altLang="zh-CN" sz="28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F1EA59-79B8-CC0F-1CD3-0646AC20E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32</a:t>
            </a:r>
            <a:endParaRPr lang="zh-CN" altLang="en-US" sz="4000" b="1" kern="0" dirty="0"/>
          </a:p>
        </p:txBody>
      </p:sp>
    </p:spTree>
    <p:extLst>
      <p:ext uri="{BB962C8B-B14F-4D97-AF65-F5344CB8AC3E}">
        <p14:creationId xmlns:p14="http://schemas.microsoft.com/office/powerpoint/2010/main" val="2506861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4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419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设顺序表用数组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A[]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表示，表中元素存储在数组下标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1~m+n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的范围内，前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个元素递增有序，后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个元素递增有序，设计一个算法，使得整个顺序表有序。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B950-96B5-41CD-BB26-AD9BB38EA981}"/>
              </a:ext>
            </a:extLst>
          </p:cNvPr>
          <p:cNvSpPr txBox="1"/>
          <p:nvPr/>
        </p:nvSpPr>
        <p:spPr>
          <a:xfrm>
            <a:off x="362082" y="3831676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直插排序。从第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m+1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个数字开始插入。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2E6B58-ADC0-441B-8F59-4C332E479274}"/>
              </a:ext>
            </a:extLst>
          </p:cNvPr>
          <p:cNvSpPr txBox="1"/>
          <p:nvPr/>
        </p:nvSpPr>
        <p:spPr>
          <a:xfrm>
            <a:off x="395536" y="4524173"/>
            <a:ext cx="8486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写出对数据进行直插排序的前三趟：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57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52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5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已知序列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{503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87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512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61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908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170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897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275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653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462}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，采用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路归并排序法对该序列做升序排序时需要几趟排序结果？给出前三趟的排序结果。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B6963A-9814-6F0B-A84C-457FFD6A2186}"/>
              </a:ext>
            </a:extLst>
          </p:cNvPr>
          <p:cNvSpPr txBox="1"/>
          <p:nvPr/>
        </p:nvSpPr>
        <p:spPr>
          <a:xfrm>
            <a:off x="539552" y="465313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趟</a:t>
            </a:r>
          </a:p>
        </p:txBody>
      </p:sp>
    </p:spTree>
    <p:extLst>
      <p:ext uri="{BB962C8B-B14F-4D97-AF65-F5344CB8AC3E}">
        <p14:creationId xmlns:p14="http://schemas.microsoft.com/office/powerpoint/2010/main" val="3557970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6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若将中国人按照生日（只考虑月日）排序，则最快的是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841B5-69EC-4837-9654-8762D6B8ED74}"/>
              </a:ext>
            </a:extLst>
          </p:cNvPr>
          <p:cNvSpPr txBox="1"/>
          <p:nvPr/>
        </p:nvSpPr>
        <p:spPr>
          <a:xfrm>
            <a:off x="425262" y="4829723"/>
            <a:ext cx="76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900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7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64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写出以下排序算法对数据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87, 32, 12,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57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19, 39, 12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, 79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进行升序排序的前三趟排序结果。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rabicParenR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基数排序；   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希尔排序；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堆排序；     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 </a:t>
            </a: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rabicParenR" startAt="3"/>
            </a:pPr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7718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 txBox="1">
            <a:spLocks noGrp="1"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55C22F4-BA86-4C47-B648-135359E93830}" type="slidenum">
              <a:rPr lang="en-US" altLang="zh-CN" sz="1200"/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2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60648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kern="0" dirty="0"/>
              <a:t>习题</a:t>
            </a:r>
            <a:r>
              <a:rPr lang="en-US" altLang="zh-CN" sz="4000" b="1" kern="0" dirty="0"/>
              <a:t>8</a:t>
            </a:r>
            <a:endParaRPr lang="zh-CN" altLang="en-US" sz="4000" b="1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C2B939-95C5-4C2D-9114-8A42D3DC0AF0}"/>
              </a:ext>
            </a:extLst>
          </p:cNvPr>
          <p:cNvSpPr txBox="1"/>
          <p:nvPr/>
        </p:nvSpPr>
        <p:spPr>
          <a:xfrm>
            <a:off x="395536" y="1379720"/>
            <a:ext cx="81369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以下排序方法中时间复杂度为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O(nlog</a:t>
            </a:r>
            <a:r>
              <a:rPr lang="en-US" altLang="zh-CN" sz="2800" b="0" i="0" baseline="-2500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n)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且稳定的是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_________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归并排序</a:t>
            </a:r>
            <a:endParaRPr lang="en-US" altLang="zh-CN" sz="2800" dirty="0">
              <a:solidFill>
                <a:srgbClr val="4D4D4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algn="l">
              <a:buAutoNum type="alphaUcPeriod"/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直接插入排序</a:t>
            </a:r>
            <a:endParaRPr lang="en-US" altLang="zh-CN" sz="2800" b="0" i="0" dirty="0">
              <a:solidFill>
                <a:srgbClr val="4D4D4D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EC3FD7-C778-494A-8B85-D2CED54F4CF0}"/>
              </a:ext>
            </a:extLst>
          </p:cNvPr>
          <p:cNvSpPr txBox="1"/>
          <p:nvPr/>
        </p:nvSpPr>
        <p:spPr>
          <a:xfrm>
            <a:off x="414988" y="4944746"/>
            <a:ext cx="848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281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chapter4_34</Template>
  <TotalTime>2836</TotalTime>
  <Pages>0</Pages>
  <Words>2671</Words>
  <Characters>0</Characters>
  <Application>Microsoft Office PowerPoint</Application>
  <DocSecurity>0</DocSecurity>
  <PresentationFormat>全屏显示(4:3)</PresentationFormat>
  <Lines>0</Lines>
  <Paragraphs>318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-apple-system</vt:lpstr>
      <vt:lpstr>黑体</vt:lpstr>
      <vt:lpstr>Arial</vt:lpstr>
      <vt:lpstr>Arial Black</vt:lpstr>
      <vt:lpstr>Calibri</vt:lpstr>
      <vt:lpstr>Times New Roman</vt:lpstr>
      <vt:lpstr>Wingdings</vt:lpstr>
      <vt:lpstr>Radial</vt:lpstr>
      <vt:lpstr>1_Radial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szu</dc:creator>
  <cp:lastModifiedBy>Chen Hu</cp:lastModifiedBy>
  <cp:revision>371</cp:revision>
  <dcterms:created xsi:type="dcterms:W3CDTF">2012-04-21T00:54:06Z</dcterms:created>
  <dcterms:modified xsi:type="dcterms:W3CDTF">2024-12-17T01:07:51Z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