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408" r:id="rId2"/>
    <p:sldId id="409" r:id="rId3"/>
    <p:sldId id="410" r:id="rId4"/>
    <p:sldId id="411" r:id="rId5"/>
    <p:sldId id="413" r:id="rId6"/>
    <p:sldId id="414" r:id="rId7"/>
    <p:sldId id="418" r:id="rId8"/>
    <p:sldId id="503" r:id="rId9"/>
    <p:sldId id="419" r:id="rId10"/>
    <p:sldId id="420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502" r:id="rId32"/>
    <p:sldId id="495" r:id="rId33"/>
    <p:sldId id="496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1" r:id="rId60"/>
    <p:sldId id="472" r:id="rId61"/>
    <p:sldId id="474" r:id="rId62"/>
    <p:sldId id="491" r:id="rId63"/>
    <p:sldId id="476" r:id="rId64"/>
    <p:sldId id="477" r:id="rId65"/>
    <p:sldId id="478" r:id="rId66"/>
    <p:sldId id="480" r:id="rId67"/>
    <p:sldId id="481" r:id="rId68"/>
    <p:sldId id="482" r:id="rId69"/>
    <p:sldId id="483" r:id="rId70"/>
    <p:sldId id="492" r:id="rId71"/>
    <p:sldId id="484" r:id="rId72"/>
    <p:sldId id="504" r:id="rId73"/>
    <p:sldId id="497" r:id="rId74"/>
    <p:sldId id="498" r:id="rId75"/>
    <p:sldId id="485" r:id="rId76"/>
    <p:sldId id="499" r:id="rId77"/>
    <p:sldId id="500" r:id="rId78"/>
    <p:sldId id="486" r:id="rId79"/>
    <p:sldId id="487" r:id="rId80"/>
    <p:sldId id="488" r:id="rId81"/>
    <p:sldId id="501" r:id="rId82"/>
    <p:sldId id="489" r:id="rId83"/>
    <p:sldId id="494" r:id="rId84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16" autoAdjust="0"/>
  </p:normalViewPr>
  <p:slideViewPr>
    <p:cSldViewPr>
      <p:cViewPr varScale="1">
        <p:scale>
          <a:sx n="60" d="100"/>
          <a:sy n="60" d="100"/>
        </p:scale>
        <p:origin x="14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5T08:49:05.106" idx="1">
    <p:pos x="5965" y="225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2024/9/22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n:</a:t>
            </a:r>
            <a:r>
              <a:rPr lang="zh-CN" altLang="en-US" dirty="0"/>
              <a:t>主串表长，</a:t>
            </a:r>
            <a:r>
              <a:rPr lang="en-US" altLang="zh-CN" dirty="0"/>
              <a:t>m</a:t>
            </a:r>
            <a:r>
              <a:rPr lang="zh-CN" altLang="en-US" dirty="0"/>
              <a:t>：模式串表长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475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B9393CF-E36F-4D5D-A9B8-0DBA9D49566D}" type="slidenum">
              <a:rPr lang="zh-CN" altLang="en-US" sz="1200"/>
              <a:pPr algn="r" eaLnBrk="1" hangingPunct="1">
                <a:buFontTx/>
                <a:buNone/>
              </a:pPr>
              <a:t>83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750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1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DFDB68DA-A2C3-4892-964E-4FA8A9846182}" type="slidenum">
              <a:rPr lang="zh-CN" altLang="en-US"/>
              <a:pPr>
                <a:buFontTx/>
                <a:buNone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0112234121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8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4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</a:t>
            </a:r>
            <a:r>
              <a:rPr lang="en-US" altLang="zh-CN" dirty="0"/>
              <a:t>next</a:t>
            </a:r>
            <a:r>
              <a:rPr lang="zh-CN" altLang="en-US" dirty="0"/>
              <a:t>比较次数减少。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-next[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]!=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endParaRPr lang="zh-CN" altLang="en-US" dirty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712E1A-6E8F-41B8-A2A4-BFDF4A1AB01C}" type="slidenum">
              <a:rPr lang="zh-CN" altLang="en-US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latin typeface="微软雅黑" pitchFamily="34" charset="-122"/>
                <a:ea typeface="微软雅黑" pitchFamily="34" charset="-122"/>
              </a:rPr>
              <a:t>if( </a:t>
            </a:r>
            <a:r>
              <a:rPr lang="en-US" altLang="zh-CN" sz="1200" b="0" i="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% (</a:t>
            </a:r>
            <a:r>
              <a:rPr lang="en-US" altLang="zh-CN" sz="1200" b="0" i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- next[</a:t>
            </a:r>
            <a:r>
              <a:rPr lang="en-US" altLang="zh-CN" sz="1200" b="0" i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) == 0 &amp;&amp; next[</a:t>
            </a:r>
            <a:r>
              <a:rPr lang="en-US" altLang="zh-CN" sz="1200" b="0" i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!= 0)  </a:t>
            </a:r>
            <a:r>
              <a:rPr lang="zh-CN" altLang="en-US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个字符</a:t>
            </a:r>
            <a:endParaRPr lang="en-US" altLang="zh-CN" sz="1200" b="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否则，补</a:t>
            </a:r>
            <a:r>
              <a:rPr lang="en-US" altLang="zh-CN" sz="1200" b="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i="0" dirty="0" err="1">
                <a:latin typeface="微软雅黑" pitchFamily="34" charset="-122"/>
                <a:ea typeface="微软雅黑" pitchFamily="34" charset="-122"/>
              </a:rPr>
              <a:t>MinCirLen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en-US" altLang="zh-CN" sz="1200" i="0" dirty="0" err="1">
                <a:latin typeface="微软雅黑" pitchFamily="34" charset="-122"/>
                <a:ea typeface="微软雅黑" pitchFamily="34" charset="-122"/>
              </a:rPr>
              <a:t>len%MinCirLen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i="0" dirty="0">
                <a:latin typeface="微软雅黑" pitchFamily="34" charset="-122"/>
                <a:ea typeface="微软雅黑" pitchFamily="34" charset="-122"/>
              </a:rPr>
              <a:t>个字符。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0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4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第四章 串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5288" y="1196975"/>
            <a:ext cx="8382000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741B97"/>
                </a:solidFill>
                <a:latin typeface="宋体" pitchFamily="2" charset="-122"/>
              </a:rPr>
              <a:t> 显式：</a:t>
            </a:r>
            <a:r>
              <a:rPr lang="zh-CN" altLang="en-US" sz="2800" dirty="0">
                <a:latin typeface="宋体" pitchFamily="2" charset="-122"/>
              </a:rPr>
              <a:t>若不设终结符，可用一个</a:t>
            </a:r>
            <a:r>
              <a:rPr lang="zh-CN" altLang="en-US" sz="2800" b="1" dirty="0">
                <a:solidFill>
                  <a:srgbClr val="CC3300"/>
                </a:solidFill>
                <a:latin typeface="宋体" pitchFamily="2" charset="-122"/>
              </a:rPr>
              <a:t>整数来表示串的长</a:t>
            </a:r>
            <a:endParaRPr lang="en-US" altLang="zh-CN" sz="2800" b="1" dirty="0">
              <a:solidFill>
                <a:srgbClr val="CC3300"/>
              </a:solidFill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C3300"/>
                </a:solidFill>
                <a:latin typeface="宋体" pitchFamily="2" charset="-122"/>
              </a:rPr>
              <a:t>度</a:t>
            </a:r>
            <a:r>
              <a:rPr lang="zh-CN" altLang="en-US" sz="2800" dirty="0">
                <a:latin typeface="宋体" pitchFamily="2" charset="-122"/>
              </a:rPr>
              <a:t>，那么该长度减1的位置就是串值的最后一个字符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的位置（下标）。此时顺序串的类型定义和顺序表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类似：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 </a:t>
            </a:r>
            <a:r>
              <a:rPr lang="en-US" altLang="zh-CN" sz="2800" b="1" dirty="0">
                <a:latin typeface="宋体" pitchFamily="2" charset="-122"/>
              </a:rPr>
              <a:t>class </a:t>
            </a:r>
            <a:r>
              <a:rPr lang="en-US" altLang="zh-CN" sz="2800" b="1" dirty="0" err="1">
                <a:latin typeface="宋体" pitchFamily="2" charset="-122"/>
              </a:rPr>
              <a:t>Sstring</a:t>
            </a:r>
            <a:r>
              <a:rPr lang="en-US" altLang="zh-CN" sz="2800" b="1" dirty="0">
                <a:latin typeface="宋体" pitchFamily="2" charset="-122"/>
              </a:rPr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   char </a:t>
            </a:r>
            <a:r>
              <a:rPr lang="en-US" altLang="zh-CN" sz="2800" b="1" dirty="0" err="1">
                <a:latin typeface="宋体" pitchFamily="2" charset="-122"/>
              </a:rPr>
              <a:t>ch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maxstrlen</a:t>
            </a:r>
            <a:r>
              <a:rPr lang="en-US" altLang="zh-CN" sz="2800" b="1" dirty="0">
                <a:latin typeface="宋体" pitchFamily="2" charset="-122"/>
              </a:rPr>
              <a:t>];    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或动态分配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   </a:t>
            </a:r>
            <a:r>
              <a:rPr lang="en-US" altLang="zh-CN" sz="2800" b="1" dirty="0" err="1">
                <a:latin typeface="宋体" pitchFamily="2" charset="-122"/>
              </a:rPr>
              <a:t>int</a:t>
            </a:r>
            <a:r>
              <a:rPr lang="en-US" altLang="zh-CN" sz="2800" b="1" dirty="0">
                <a:latin typeface="宋体" pitchFamily="2" charset="-122"/>
              </a:rPr>
              <a:t> length;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};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sz="2800" dirty="0">
                <a:latin typeface="+mn-ea"/>
              </a:rPr>
              <a:t>//</a:t>
            </a:r>
            <a:r>
              <a:rPr lang="zh-CN" altLang="en-US" sz="2800" dirty="0">
                <a:solidFill>
                  <a:srgbClr val="080808"/>
                </a:solidFill>
                <a:latin typeface="+mn-ea"/>
              </a:rPr>
              <a:t>优点是便于在算法中用长度参数控制循环过程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987675" y="188913"/>
            <a:ext cx="4145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串长的两种表示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A675300-7E22-454A-9347-9BDC9EF4B95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链存储表示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42433" y="1270315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采用链表方式存储串值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每个结点中，可以存放一个字符，也可以存放多个字符。存储密度小于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32765" y="4408802"/>
            <a:ext cx="6324600" cy="485775"/>
            <a:chOff x="0" y="0"/>
            <a:chExt cx="3984" cy="306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28" y="0"/>
              <a:ext cx="480" cy="306"/>
              <a:chOff x="0" y="0"/>
              <a:chExt cx="480" cy="306"/>
            </a:xfrm>
          </p:grpSpPr>
          <p:sp>
            <p:nvSpPr>
              <p:cNvPr id="18479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H</a:t>
                </a:r>
              </a:p>
            </p:txBody>
          </p:sp>
          <p:sp>
            <p:nvSpPr>
              <p:cNvPr id="18480" name="Text Box 11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2" name="Line 13"/>
            <p:cNvSpPr>
              <a:spLocks noChangeShapeType="1"/>
            </p:cNvSpPr>
            <p:nvPr/>
          </p:nvSpPr>
          <p:spPr bwMode="auto">
            <a:xfrm>
              <a:off x="960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48" y="0"/>
              <a:ext cx="480" cy="306"/>
              <a:chOff x="0" y="0"/>
              <a:chExt cx="480" cy="306"/>
            </a:xfrm>
          </p:grpSpPr>
          <p:sp>
            <p:nvSpPr>
              <p:cNvPr id="18477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18478" name="Text Box 16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4" name="Line 17"/>
            <p:cNvSpPr>
              <a:spLocks noChangeShapeType="1"/>
            </p:cNvSpPr>
            <p:nvPr/>
          </p:nvSpPr>
          <p:spPr bwMode="auto">
            <a:xfrm>
              <a:off x="1728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016" y="0"/>
              <a:ext cx="480" cy="306"/>
              <a:chOff x="0" y="0"/>
              <a:chExt cx="480" cy="306"/>
            </a:xfrm>
          </p:grpSpPr>
          <p:sp>
            <p:nvSpPr>
              <p:cNvPr id="18475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l</a:t>
                </a:r>
              </a:p>
            </p:txBody>
          </p:sp>
          <p:sp>
            <p:nvSpPr>
              <p:cNvPr id="2" name="Text Box 20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6" name="Line 21"/>
            <p:cNvSpPr>
              <a:spLocks noChangeShapeType="1"/>
            </p:cNvSpPr>
            <p:nvPr/>
          </p:nvSpPr>
          <p:spPr bwMode="auto">
            <a:xfrm>
              <a:off x="2448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736" y="0"/>
              <a:ext cx="480" cy="306"/>
              <a:chOff x="0" y="0"/>
              <a:chExt cx="480" cy="306"/>
            </a:xfrm>
          </p:grpSpPr>
          <p:sp>
            <p:nvSpPr>
              <p:cNvPr id="18473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l</a:t>
                </a:r>
              </a:p>
            </p:txBody>
          </p:sp>
          <p:sp>
            <p:nvSpPr>
              <p:cNvPr id="18474" name="Text Box 24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8" name="Line 25"/>
            <p:cNvSpPr>
              <a:spLocks noChangeShapeType="1"/>
            </p:cNvSpPr>
            <p:nvPr/>
          </p:nvSpPr>
          <p:spPr bwMode="auto">
            <a:xfrm>
              <a:off x="3216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Text Box 27"/>
            <p:cNvSpPr txBox="1">
              <a:spLocks noChangeArrowheads="1"/>
            </p:cNvSpPr>
            <p:nvPr/>
          </p:nvSpPr>
          <p:spPr bwMode="auto">
            <a:xfrm>
              <a:off x="3504" y="0"/>
              <a:ext cx="336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18470" name="Text Box 28"/>
            <p:cNvSpPr txBox="1">
              <a:spLocks noChangeArrowheads="1"/>
            </p:cNvSpPr>
            <p:nvPr/>
          </p:nvSpPr>
          <p:spPr bwMode="auto">
            <a:xfrm>
              <a:off x="3840" y="0"/>
              <a:ext cx="144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/>
                <a:t>^</a:t>
              </a:r>
            </a:p>
          </p:txBody>
        </p:sp>
        <p:sp>
          <p:nvSpPr>
            <p:cNvPr id="18471" name="Line 30"/>
            <p:cNvSpPr>
              <a:spLocks noChangeShapeType="1"/>
            </p:cNvSpPr>
            <p:nvPr/>
          </p:nvSpPr>
          <p:spPr bwMode="auto">
            <a:xfrm>
              <a:off x="240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>
                  <a:solidFill>
                    <a:srgbClr val="CC0066"/>
                  </a:solidFill>
                </a:rPr>
                <a:t>S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32765" y="5247002"/>
            <a:ext cx="4724400" cy="485775"/>
            <a:chOff x="0" y="0"/>
            <a:chExt cx="2976" cy="306"/>
          </a:xfrm>
        </p:grpSpPr>
        <p:sp>
          <p:nvSpPr>
            <p:cNvPr id="18446" name="Line 52"/>
            <p:cNvSpPr>
              <a:spLocks noChangeShapeType="1"/>
            </p:cNvSpPr>
            <p:nvPr/>
          </p:nvSpPr>
          <p:spPr bwMode="auto">
            <a:xfrm>
              <a:off x="240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>
                  <a:solidFill>
                    <a:srgbClr val="CC0066"/>
                  </a:solidFill>
                </a:rPr>
                <a:t>S</a:t>
              </a:r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528" y="0"/>
              <a:ext cx="1104" cy="306"/>
              <a:chOff x="0" y="0"/>
              <a:chExt cx="1104" cy="306"/>
            </a:xfrm>
          </p:grpSpPr>
          <p:sp>
            <p:nvSpPr>
              <p:cNvPr id="18456" name="Text Box 5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S</a:t>
                </a:r>
              </a:p>
            </p:txBody>
          </p:sp>
          <p:sp>
            <p:nvSpPr>
              <p:cNvPr id="18457" name="Text Box 51"/>
              <p:cNvSpPr txBox="1">
                <a:spLocks noChangeArrowheads="1"/>
              </p:cNvSpPr>
              <p:nvPr/>
            </p:nvSpPr>
            <p:spPr bwMode="auto">
              <a:xfrm>
                <a:off x="960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8458" name="Text Box 55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h</a:t>
                </a:r>
              </a:p>
            </p:txBody>
          </p:sp>
          <p:sp>
            <p:nvSpPr>
              <p:cNvPr id="18459" name="Text Box 56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18460" name="Text Box 57"/>
              <p:cNvSpPr txBox="1">
                <a:spLocks noChangeArrowheads="1"/>
              </p:cNvSpPr>
              <p:nvPr/>
            </p:nvSpPr>
            <p:spPr bwMode="auto">
              <a:xfrm>
                <a:off x="72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n</a:t>
                </a: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872" y="0"/>
              <a:ext cx="1104" cy="306"/>
              <a:chOff x="0" y="0"/>
              <a:chExt cx="1104" cy="306"/>
            </a:xfrm>
          </p:grpSpPr>
          <p:sp>
            <p:nvSpPr>
              <p:cNvPr id="18451" name="Text Box 6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d</a:t>
                </a:r>
              </a:p>
            </p:txBody>
          </p:sp>
          <p:sp>
            <p:nvSpPr>
              <p:cNvPr id="18452" name="Text Box 61"/>
              <p:cNvSpPr txBox="1">
                <a:spLocks noChangeArrowheads="1"/>
              </p:cNvSpPr>
              <p:nvPr/>
            </p:nvSpPr>
            <p:spPr bwMode="auto">
              <a:xfrm>
                <a:off x="960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zh-CN" altLang="en-US"/>
                  <a:t>^</a:t>
                </a:r>
              </a:p>
            </p:txBody>
          </p:sp>
          <p:sp>
            <p:nvSpPr>
              <p:cNvPr id="18453" name="Text Box 62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8454" name="Text Box 63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#</a:t>
                </a:r>
              </a:p>
            </p:txBody>
          </p:sp>
          <p:sp>
            <p:nvSpPr>
              <p:cNvPr id="18455" name="Text Box 64"/>
              <p:cNvSpPr txBox="1">
                <a:spLocks noChangeArrowheads="1"/>
              </p:cNvSpPr>
              <p:nvPr/>
            </p:nvSpPr>
            <p:spPr bwMode="auto">
              <a:xfrm>
                <a:off x="72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#</a:t>
                </a:r>
              </a:p>
            </p:txBody>
          </p:sp>
        </p:grpSp>
        <p:sp>
          <p:nvSpPr>
            <p:cNvPr id="18450" name="Line 65"/>
            <p:cNvSpPr>
              <a:spLocks noChangeShapeType="1"/>
            </p:cNvSpPr>
            <p:nvPr/>
          </p:nvSpPr>
          <p:spPr bwMode="auto">
            <a:xfrm>
              <a:off x="1584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3419492" y="2940049"/>
            <a:ext cx="5487988" cy="977901"/>
            <a:chOff x="0" y="0"/>
            <a:chExt cx="3457" cy="616"/>
          </a:xfrm>
        </p:grpSpPr>
        <p:sp>
          <p:nvSpPr>
            <p:cNvPr id="18442" name="Text Box 67"/>
            <p:cNvSpPr txBox="1">
              <a:spLocks noChangeArrowheads="1"/>
            </p:cNvSpPr>
            <p:nvPr/>
          </p:nvSpPr>
          <p:spPr bwMode="auto">
            <a:xfrm>
              <a:off x="0" y="144"/>
              <a:ext cx="142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3200" b="1" i="0" dirty="0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rPr>
                <a:t>存储密度</a:t>
              </a:r>
              <a:r>
                <a:rPr lang="zh-CN" altLang="en-US" sz="3200" i="0" dirty="0">
                  <a:latin typeface="Times New Roman" pitchFamily="18" charset="0"/>
                  <a:ea typeface="楷体_GB2312" pitchFamily="1" charset="-122"/>
                </a:rPr>
                <a:t> = </a:t>
              </a:r>
              <a:endParaRPr lang="zh-CN" altLang="en-US" sz="3200" i="0" dirty="0">
                <a:latin typeface="Times New Roman" pitchFamily="18" charset="0"/>
              </a:endParaRPr>
            </a:p>
          </p:txBody>
        </p:sp>
        <p:sp>
          <p:nvSpPr>
            <p:cNvPr id="18443" name="Line 68"/>
            <p:cNvSpPr>
              <a:spLocks noChangeShapeType="1"/>
            </p:cNvSpPr>
            <p:nvPr/>
          </p:nvSpPr>
          <p:spPr bwMode="auto">
            <a:xfrm>
              <a:off x="1344" y="3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Text Box 69"/>
            <p:cNvSpPr txBox="1">
              <a:spLocks noChangeArrowheads="1"/>
            </p:cNvSpPr>
            <p:nvPr/>
          </p:nvSpPr>
          <p:spPr bwMode="auto">
            <a:xfrm>
              <a:off x="1296" y="0"/>
              <a:ext cx="21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 i="0" dirty="0">
                  <a:solidFill>
                    <a:srgbClr val="1560AB"/>
                  </a:solidFill>
                  <a:latin typeface="Times New Roman" pitchFamily="18" charset="0"/>
                  <a:ea typeface="隶书" pitchFamily="49" charset="-122"/>
                </a:rPr>
                <a:t>数据元素所占存储位</a:t>
              </a:r>
              <a:endParaRPr lang="zh-CN" altLang="en-US" sz="3200" i="0" dirty="0">
                <a:latin typeface="Times New Roman" pitchFamily="18" charset="0"/>
              </a:endParaRPr>
            </a:p>
          </p:txBody>
        </p:sp>
        <p:sp>
          <p:nvSpPr>
            <p:cNvPr id="18445" name="Text Box 70"/>
            <p:cNvSpPr txBox="1">
              <a:spLocks noChangeArrowheads="1"/>
            </p:cNvSpPr>
            <p:nvPr/>
          </p:nvSpPr>
          <p:spPr bwMode="auto">
            <a:xfrm>
              <a:off x="1344" y="286"/>
              <a:ext cx="19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 i="0" dirty="0">
                  <a:solidFill>
                    <a:srgbClr val="1560AB"/>
                  </a:solidFill>
                  <a:latin typeface="Times New Roman" pitchFamily="18" charset="0"/>
                  <a:ea typeface="隶书" pitchFamily="49" charset="-122"/>
                </a:rPr>
                <a:t>实际分配的存储位</a:t>
              </a:r>
              <a:endParaRPr lang="zh-CN" altLang="en-US" sz="3200" i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D4AB55A-4929-4F80-B61E-2DC85252088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17486" y="1340768"/>
            <a:ext cx="9239089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子串的定位操作通常称做串的模式匹配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算法（朴素算法，</a:t>
            </a:r>
            <a:r>
              <a:rPr lang="en-US" altLang="zh-CN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BF(Brute-Force)</a:t>
            </a:r>
            <a:r>
              <a:rPr lang="zh-CN" altLang="en-US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）：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从主串的指定位置开始，将主串与模式（要查找的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子串）的第一个字符比较，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1.若相等，继续逐个比较后续字符；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2.若不等，从主串的下一个字符起再重新和模式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串的第一个字符比较。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ACB6FA7-AFFA-D4E0-02EA-492F97B5F5E5}"/>
              </a:ext>
            </a:extLst>
          </p:cNvPr>
          <p:cNvSpPr/>
          <p:nvPr/>
        </p:nvSpPr>
        <p:spPr bwMode="auto">
          <a:xfrm>
            <a:off x="566760" y="2122017"/>
            <a:ext cx="259486" cy="457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BD02BFE9-DC3F-45B0-86EE-2D734BE849E2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朴素算法举例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5DB242-ABE2-8B50-CE80-D761F875F878}"/>
              </a:ext>
            </a:extLst>
          </p:cNvPr>
          <p:cNvSpPr txBox="1"/>
          <p:nvPr/>
        </p:nvSpPr>
        <p:spPr>
          <a:xfrm>
            <a:off x="4831201" y="1268760"/>
            <a:ext cx="3711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模式串：</a:t>
            </a:r>
            <a:r>
              <a:rPr lang="en-US" altLang="zh-CN" sz="2800" b="0" i="0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abcac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3DDB4-EE8B-3B57-8E75-8EFE005F72A0}"/>
              </a:ext>
            </a:extLst>
          </p:cNvPr>
          <p:cNvSpPr txBox="1"/>
          <p:nvPr/>
        </p:nvSpPr>
        <p:spPr>
          <a:xfrm>
            <a:off x="568098" y="1268760"/>
            <a:ext cx="3711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主串：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ababcabcacbab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59DDE-679C-3A9C-400F-23603E6136E3}"/>
              </a:ext>
            </a:extLst>
          </p:cNvPr>
          <p:cNvSpPr txBox="1"/>
          <p:nvPr/>
        </p:nvSpPr>
        <p:spPr>
          <a:xfrm>
            <a:off x="568098" y="2677998"/>
            <a:ext cx="126759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  b c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0045FB-C5C6-CED7-7123-6B6F1C138C44}"/>
              </a:ext>
            </a:extLst>
          </p:cNvPr>
          <p:cNvSpPr txBox="1"/>
          <p:nvPr/>
        </p:nvSpPr>
        <p:spPr>
          <a:xfrm>
            <a:off x="1043608" y="3206534"/>
            <a:ext cx="41317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5F68CD-5CB0-5E0D-1AEF-DC95CAB1A6DA}"/>
              </a:ext>
            </a:extLst>
          </p:cNvPr>
          <p:cNvSpPr txBox="1"/>
          <p:nvPr/>
        </p:nvSpPr>
        <p:spPr>
          <a:xfrm>
            <a:off x="1456781" y="3782878"/>
            <a:ext cx="2448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  b c  a  c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2DC0C5-B733-CD60-B951-EEF13F4D9307}"/>
              </a:ext>
            </a:extLst>
          </p:cNvPr>
          <p:cNvSpPr txBox="1"/>
          <p:nvPr/>
        </p:nvSpPr>
        <p:spPr>
          <a:xfrm>
            <a:off x="1957982" y="4364538"/>
            <a:ext cx="39463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71A3FD-FC07-19F9-3418-B3141268C7CB}"/>
              </a:ext>
            </a:extLst>
          </p:cNvPr>
          <p:cNvSpPr txBox="1"/>
          <p:nvPr/>
        </p:nvSpPr>
        <p:spPr>
          <a:xfrm>
            <a:off x="2352615" y="4869160"/>
            <a:ext cx="41134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2ED4BB-A242-5069-8381-97BA3FA8E093}"/>
              </a:ext>
            </a:extLst>
          </p:cNvPr>
          <p:cNvSpPr txBox="1"/>
          <p:nvPr/>
        </p:nvSpPr>
        <p:spPr>
          <a:xfrm>
            <a:off x="2915816" y="5327630"/>
            <a:ext cx="2448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  b c  a  c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6FB9AF-A436-3133-1D65-1C3FF9F70C3A}"/>
              </a:ext>
            </a:extLst>
          </p:cNvPr>
          <p:cNvSpPr txBox="1"/>
          <p:nvPr/>
        </p:nvSpPr>
        <p:spPr>
          <a:xfrm>
            <a:off x="2915816" y="2707218"/>
            <a:ext cx="566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每次失配，主串开始位置后移一位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23C892-A7AC-0DE0-BCE9-FA269DAE3DD1}"/>
              </a:ext>
            </a:extLst>
          </p:cNvPr>
          <p:cNvSpPr txBox="1"/>
          <p:nvPr/>
        </p:nvSpPr>
        <p:spPr>
          <a:xfrm>
            <a:off x="5652120" y="532931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匹配成功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8945F3-3581-EACA-1690-5B482CFC1362}"/>
              </a:ext>
            </a:extLst>
          </p:cNvPr>
          <p:cNvSpPr/>
          <p:nvPr/>
        </p:nvSpPr>
        <p:spPr bwMode="auto">
          <a:xfrm>
            <a:off x="1043608" y="2132856"/>
            <a:ext cx="259486" cy="457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C01C98-8991-84E4-3FC3-9A1B8CDE34E8}"/>
              </a:ext>
            </a:extLst>
          </p:cNvPr>
          <p:cNvSpPr/>
          <p:nvPr/>
        </p:nvSpPr>
        <p:spPr bwMode="auto">
          <a:xfrm>
            <a:off x="1478332" y="2143336"/>
            <a:ext cx="259486" cy="457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E9D4CFF-3B11-72ED-C96D-22888AF21917}"/>
              </a:ext>
            </a:extLst>
          </p:cNvPr>
          <p:cNvSpPr/>
          <p:nvPr/>
        </p:nvSpPr>
        <p:spPr bwMode="auto">
          <a:xfrm>
            <a:off x="2002313" y="2132856"/>
            <a:ext cx="259486" cy="457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172671A-27F2-E612-BA98-E86B832C8F82}"/>
              </a:ext>
            </a:extLst>
          </p:cNvPr>
          <p:cNvSpPr/>
          <p:nvPr/>
        </p:nvSpPr>
        <p:spPr bwMode="auto">
          <a:xfrm>
            <a:off x="2504472" y="2145116"/>
            <a:ext cx="259486" cy="457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1A8280-F8C8-8786-6D6C-16905E2455BD}"/>
              </a:ext>
            </a:extLst>
          </p:cNvPr>
          <p:cNvSpPr/>
          <p:nvPr/>
        </p:nvSpPr>
        <p:spPr bwMode="auto">
          <a:xfrm>
            <a:off x="2945583" y="2167826"/>
            <a:ext cx="259486" cy="457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818BD9-7E3A-284F-2717-97B879E7D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07185"/>
              </p:ext>
            </p:extLst>
          </p:nvPr>
        </p:nvGraphicFramePr>
        <p:xfrm>
          <a:off x="500034" y="2106714"/>
          <a:ext cx="6095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356149846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193982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045465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372961892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5550033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384054797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9881094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7476003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7765518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345191121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382366089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98718674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87747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794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/>
      <p:bldP spid="22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42BB21-E0A1-0A8D-8B22-58F6E92FE1B1}"/>
              </a:ext>
            </a:extLst>
          </p:cNvPr>
          <p:cNvSpPr txBox="1"/>
          <p:nvPr/>
        </p:nvSpPr>
        <p:spPr>
          <a:xfrm>
            <a:off x="500545" y="1225689"/>
            <a:ext cx="85452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返回子串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T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在主串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S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中第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pos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个字符之后的位置。若不存在，</a:t>
            </a:r>
            <a:endParaRPr lang="zh-CN" altLang="en-US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则返回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-1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。其中，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T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非空，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0≤pos≤S.size()-1)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Index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pos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pos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&lt;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 &amp;&amp;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&lt;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++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  ++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}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//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继续比较后继字符</a:t>
            </a:r>
            <a:endParaRPr lang="zh-CN" altLang="en-US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else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-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+ </a:t>
            </a:r>
            <a:r>
              <a:rPr lang="en-US" altLang="zh-CN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  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}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// </a:t>
            </a:r>
            <a:r>
              <a:rPr lang="zh-CN" altLang="en-US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指针后退重新开始匹配</a:t>
            </a:r>
            <a:endParaRPr lang="zh-CN" altLang="en-US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 - </a:t>
            </a:r>
            <a:r>
              <a:rPr lang="en-US" altLang="zh-CN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-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-</a:t>
            </a:r>
            <a:r>
              <a:rPr lang="en-US" altLang="zh-CN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48" y="381000"/>
            <a:ext cx="7869238" cy="519113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朴素算法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1FF71CB6-B6CD-4DF3-B547-15FA35FC1BB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朴素算法时间复杂度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最好情况，除比较成功的位置外，其余位置仅需比较一次（模式第一个字符），其时间复杂度为：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n，m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分别为主串和模式的长度)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最坏情况，如模式为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00000001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，主串为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0000000000000000000000000000000001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,则每次模式的前7个0都要与主串逐一比较，因此，其时间复杂度为：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O(n*m)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96" y="1142984"/>
            <a:ext cx="66981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算法的时间复杂度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421A815-AE89-4946-9E3F-31DC4F0150B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95346" y="2073259"/>
            <a:ext cx="843432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en-US" dirty="0">
                <a:latin typeface="+mn-ea"/>
              </a:rPr>
              <a:t>函数的一种改进,由</a:t>
            </a:r>
            <a:r>
              <a:rPr lang="en-US" altLang="zh-CN" sz="2800" dirty="0" err="1">
                <a:latin typeface="+mn-ea"/>
              </a:rPr>
              <a:t>D.E.</a:t>
            </a:r>
            <a:r>
              <a:rPr lang="en-US" altLang="zh-CN" sz="2800" dirty="0" err="1">
                <a:solidFill>
                  <a:schemeClr val="hlink"/>
                </a:solidFill>
                <a:latin typeface="+mn-ea"/>
              </a:rPr>
              <a:t>K</a:t>
            </a:r>
            <a:r>
              <a:rPr lang="en-US" altLang="zh-CN" sz="2800" dirty="0" err="1">
                <a:latin typeface="+mn-ea"/>
              </a:rPr>
              <a:t>nuth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克努特)－</a:t>
            </a:r>
            <a:r>
              <a:rPr lang="en-US" altLang="zh-CN" sz="2800" dirty="0" err="1">
                <a:latin typeface="+mn-ea"/>
              </a:rPr>
              <a:t>J.H.</a:t>
            </a:r>
            <a:r>
              <a:rPr lang="en-US" altLang="zh-CN" sz="2800" dirty="0" err="1">
                <a:solidFill>
                  <a:schemeClr val="hlink"/>
                </a:solidFill>
                <a:latin typeface="+mn-ea"/>
              </a:rPr>
              <a:t>M</a:t>
            </a:r>
            <a:r>
              <a:rPr lang="en-US" altLang="zh-CN" sz="2800" dirty="0" err="1">
                <a:latin typeface="+mn-ea"/>
              </a:rPr>
              <a:t>orris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莫里斯)－</a:t>
            </a:r>
            <a:r>
              <a:rPr lang="en-US" altLang="zh-CN" sz="2800" dirty="0" err="1">
                <a:latin typeface="+mn-ea"/>
              </a:rPr>
              <a:t>V.R.</a:t>
            </a:r>
            <a:r>
              <a:rPr lang="en-US" altLang="zh-CN" sz="2800" dirty="0" err="1">
                <a:solidFill>
                  <a:schemeClr val="hlink"/>
                </a:solidFill>
                <a:latin typeface="+mn-ea"/>
              </a:rPr>
              <a:t>P</a:t>
            </a:r>
            <a:r>
              <a:rPr lang="en-US" altLang="zh-CN" sz="2800" dirty="0" err="1">
                <a:latin typeface="+mn-ea"/>
              </a:rPr>
              <a:t>ratt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普拉特)发现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 dirty="0">
                <a:latin typeface="+mn-ea"/>
              </a:rPr>
              <a:t>假设主串为‘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0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…s</a:t>
            </a:r>
            <a:r>
              <a:rPr lang="en-US" altLang="zh-CN" sz="2800" baseline="-25000" dirty="0">
                <a:latin typeface="+mn-ea"/>
              </a:rPr>
              <a:t>n-1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，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模式串为</a:t>
            </a:r>
            <a:r>
              <a:rPr lang="en-US" altLang="zh-CN" sz="2800" dirty="0">
                <a:latin typeface="+mn-ea"/>
              </a:rPr>
              <a:t>‘p</a:t>
            </a:r>
            <a:r>
              <a:rPr lang="en-US" altLang="zh-CN" sz="2800" baseline="-25000" dirty="0">
                <a:latin typeface="+mn-ea"/>
              </a:rPr>
              <a:t>0</a:t>
            </a:r>
            <a:r>
              <a:rPr lang="en-US" altLang="zh-CN" sz="2800" dirty="0">
                <a:latin typeface="+mn-ea"/>
              </a:rPr>
              <a:t>p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p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…p</a:t>
            </a:r>
            <a:r>
              <a:rPr lang="en-US" altLang="zh-CN" sz="2800" baseline="-25000" dirty="0">
                <a:latin typeface="+mn-ea"/>
              </a:rPr>
              <a:t>m-1</a:t>
            </a:r>
            <a:r>
              <a:rPr lang="en-US" altLang="zh-CN" sz="2800" dirty="0">
                <a:latin typeface="+mn-ea"/>
              </a:rPr>
              <a:t>’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F0752EF-B16B-47DA-AFB7-50905E59A7E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357298"/>
            <a:ext cx="8763000" cy="4038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当一趟匹配过程中出现字符比较不等(失配)时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1.不需回溯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2.将模式向右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滑动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尽可能远的一段距离(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next[j])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后，继续进行比较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724525" y="4286256"/>
          <a:ext cx="2879726" cy="173695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主串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模式串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69534" y="5538806"/>
            <a:ext cx="115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 err="1"/>
              <a:t>P</a:t>
            </a:r>
            <a:r>
              <a:rPr lang="en-US" altLang="zh-CN" sz="2800" b="0" i="0" baseline="-25000" dirty="0" err="1"/>
              <a:t>next</a:t>
            </a:r>
            <a:r>
              <a:rPr lang="en-US" altLang="zh-CN" sz="2800" b="0" i="0" baseline="-25000" dirty="0"/>
              <a:t>[j]</a:t>
            </a:r>
            <a:endParaRPr lang="zh-CN" altLang="en-US" sz="2800" b="0" i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算法主要思想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770CFC2-69B5-41E3-B6D7-8646F16BDE39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53654" y="1268760"/>
            <a:ext cx="8698865" cy="4038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假设主串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ababcabcacbab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abcac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，假设模式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值已计算，结果为（如何计算后面讲解）：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			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07197"/>
              </p:ext>
            </p:extLst>
          </p:nvPr>
        </p:nvGraphicFramePr>
        <p:xfrm>
          <a:off x="1459326" y="2708920"/>
          <a:ext cx="6887520" cy="165576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92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2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9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算法举例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A7B670B-A18A-4E0B-A4FD-82D80E4958EB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a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81417"/>
              </p:ext>
            </p:extLst>
          </p:nvPr>
        </p:nvGraphicFramePr>
        <p:xfrm>
          <a:off x="899592" y="1419222"/>
          <a:ext cx="7344816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484438" y="3644900"/>
            <a:ext cx="863600" cy="461963"/>
            <a:chOff x="3707904" y="5250395"/>
            <a:chExt cx="864096" cy="461665"/>
          </a:xfrm>
        </p:grpSpPr>
        <p:sp>
          <p:nvSpPr>
            <p:cNvPr id="26663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i=0</a:t>
              </a:r>
              <a:endParaRPr lang="zh-CN" altLang="en-US"/>
            </a:p>
          </p:txBody>
        </p:sp>
        <p:cxnSp>
          <p:nvCxnSpPr>
            <p:cNvPr id="26664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2555875" y="4840288"/>
            <a:ext cx="863600" cy="460375"/>
            <a:chOff x="3771528" y="5097958"/>
            <a:chExt cx="864096" cy="461665"/>
          </a:xfrm>
        </p:grpSpPr>
        <p:sp>
          <p:nvSpPr>
            <p:cNvPr id="26661" name="文本框 22"/>
            <p:cNvSpPr txBox="1">
              <a:spLocks noChangeArrowheads="1"/>
            </p:cNvSpPr>
            <p:nvPr/>
          </p:nvSpPr>
          <p:spPr bwMode="auto">
            <a:xfrm>
              <a:off x="3771528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j=0</a:t>
              </a:r>
              <a:endParaRPr lang="zh-CN" altLang="en-US"/>
            </a:p>
          </p:txBody>
        </p:sp>
        <p:cxnSp>
          <p:nvCxnSpPr>
            <p:cNvPr id="26662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3835152" y="5169966"/>
              <a:ext cx="8384" cy="38965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50C0FCC2-406C-4AA5-BEC6-55EC207309A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334372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字符串</a:t>
            </a:r>
            <a:r>
              <a:rPr lang="en-US" altLang="zh-CN" dirty="0">
                <a:latin typeface="+mn-ea"/>
              </a:rPr>
              <a:t>(string</a:t>
            </a:r>
            <a:r>
              <a:rPr lang="zh-CN" altLang="en-US" dirty="0">
                <a:latin typeface="+mn-ea"/>
              </a:rPr>
              <a:t>）是</a:t>
            </a:r>
            <a:r>
              <a:rPr lang="en-US" altLang="zh-CN" dirty="0">
                <a:latin typeface="+mn-ea"/>
              </a:rPr>
              <a:t>n(≥0)</a:t>
            </a:r>
            <a:r>
              <a:rPr lang="zh-CN" altLang="en-US" dirty="0">
                <a:latin typeface="+mn-ea"/>
              </a:rPr>
              <a:t>个字符的有限序列，记作：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S = ‘a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…a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其中，</a:t>
            </a:r>
            <a:r>
              <a:rPr lang="en-US" altLang="zh-CN" dirty="0">
                <a:latin typeface="+mn-ea"/>
              </a:rPr>
              <a:t>S </a:t>
            </a:r>
            <a:r>
              <a:rPr lang="zh-CN" altLang="en-US" dirty="0">
                <a:latin typeface="+mn-ea"/>
              </a:rPr>
              <a:t>是串名字</a:t>
            </a:r>
            <a:r>
              <a:rPr lang="en-US" altLang="zh-CN" dirty="0">
                <a:latin typeface="+mn-ea"/>
              </a:rPr>
              <a:t>,‘a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…a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’</a:t>
            </a:r>
            <a:r>
              <a:rPr lang="zh-CN" altLang="en-US" dirty="0">
                <a:latin typeface="+mn-ea"/>
              </a:rPr>
              <a:t>是串值。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是串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中字符，</a:t>
            </a:r>
            <a:r>
              <a:rPr lang="en-US" altLang="zh-CN" dirty="0">
                <a:latin typeface="+mn-ea"/>
              </a:rPr>
              <a:t>n </a:t>
            </a:r>
            <a:r>
              <a:rPr lang="zh-CN" altLang="en-US" dirty="0">
                <a:latin typeface="+mn-ea"/>
              </a:rPr>
              <a:t>是串长度(串中字符的个数)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例如, </a:t>
            </a:r>
            <a:r>
              <a:rPr lang="en-US" altLang="zh-CN" dirty="0">
                <a:latin typeface="+mn-ea"/>
              </a:rPr>
              <a:t>S = “Shenzhen University”    </a:t>
            </a:r>
            <a:endParaRPr lang="zh-CN" altLang="en-US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25BE1B35-5436-4848-AB38-F1B8AF67377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第一趟匹配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a b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61835"/>
              </p:ext>
            </p:extLst>
          </p:nvPr>
        </p:nvGraphicFramePr>
        <p:xfrm>
          <a:off x="1043608" y="1419222"/>
          <a:ext cx="667166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786050" y="3644900"/>
            <a:ext cx="865187" cy="461963"/>
            <a:chOff x="3650813" y="5250395"/>
            <a:chExt cx="864096" cy="461665"/>
          </a:xfrm>
        </p:grpSpPr>
        <p:sp>
          <p:nvSpPr>
            <p:cNvPr id="27687" name="文本框 5"/>
            <p:cNvSpPr txBox="1">
              <a:spLocks noChangeArrowheads="1"/>
            </p:cNvSpPr>
            <p:nvPr/>
          </p:nvSpPr>
          <p:spPr bwMode="auto">
            <a:xfrm>
              <a:off x="3650813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=1</a:t>
              </a:r>
              <a:endParaRPr lang="zh-CN" altLang="en-US" dirty="0"/>
            </a:p>
          </p:txBody>
        </p:sp>
        <p:cxnSp>
          <p:nvCxnSpPr>
            <p:cNvPr id="27688" name="直接箭头连接符 8"/>
            <p:cNvCxnSpPr>
              <a:cxnSpLocks noChangeShapeType="1"/>
            </p:cNvCxnSpPr>
            <p:nvPr/>
          </p:nvCxnSpPr>
          <p:spPr bwMode="auto">
            <a:xfrm>
              <a:off x="3722161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2857488" y="4714884"/>
            <a:ext cx="863600" cy="460375"/>
            <a:chOff x="3771528" y="5097958"/>
            <a:chExt cx="864096" cy="461665"/>
          </a:xfrm>
        </p:grpSpPr>
        <p:sp>
          <p:nvSpPr>
            <p:cNvPr id="27685" name="文本框 22"/>
            <p:cNvSpPr txBox="1">
              <a:spLocks noChangeArrowheads="1"/>
            </p:cNvSpPr>
            <p:nvPr/>
          </p:nvSpPr>
          <p:spPr bwMode="auto">
            <a:xfrm>
              <a:off x="3771528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j=1</a:t>
              </a:r>
              <a:endParaRPr lang="zh-CN" altLang="en-US"/>
            </a:p>
          </p:txBody>
        </p:sp>
        <p:cxnSp>
          <p:nvCxnSpPr>
            <p:cNvPr id="27686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3835152" y="5169966"/>
              <a:ext cx="8384" cy="38965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7EBC57B-A6A5-4E05-9951-2E51E3621A9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a b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45027"/>
              </p:ext>
            </p:extLst>
          </p:nvPr>
        </p:nvGraphicFramePr>
        <p:xfrm>
          <a:off x="971600" y="1419222"/>
          <a:ext cx="667223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071802" y="3644900"/>
            <a:ext cx="863600" cy="461963"/>
            <a:chOff x="3707904" y="5250395"/>
            <a:chExt cx="864096" cy="461665"/>
          </a:xfrm>
        </p:grpSpPr>
        <p:sp>
          <p:nvSpPr>
            <p:cNvPr id="28711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=2</a:t>
              </a:r>
              <a:endParaRPr lang="zh-CN" altLang="en-US" dirty="0"/>
            </a:p>
          </p:txBody>
        </p:sp>
        <p:cxnSp>
          <p:nvCxnSpPr>
            <p:cNvPr id="28712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279772" y="4786322"/>
            <a:ext cx="863600" cy="460375"/>
            <a:chOff x="3771528" y="5097958"/>
            <a:chExt cx="864096" cy="461665"/>
          </a:xfrm>
        </p:grpSpPr>
        <p:sp>
          <p:nvSpPr>
            <p:cNvPr id="28709" name="文本框 22"/>
            <p:cNvSpPr txBox="1">
              <a:spLocks noChangeArrowheads="1"/>
            </p:cNvSpPr>
            <p:nvPr/>
          </p:nvSpPr>
          <p:spPr bwMode="auto">
            <a:xfrm>
              <a:off x="3771528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j=2</a:t>
              </a:r>
              <a:endParaRPr lang="zh-CN" altLang="en-US"/>
            </a:p>
          </p:txBody>
        </p:sp>
        <p:cxnSp>
          <p:nvCxnSpPr>
            <p:cNvPr id="28710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3835152" y="5169966"/>
              <a:ext cx="8384" cy="38965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69381-0FA9-604E-86D6-E8D1C2646637}"/>
              </a:ext>
            </a:extLst>
          </p:cNvPr>
          <p:cNvSpPr txBox="1"/>
          <p:nvPr/>
        </p:nvSpPr>
        <p:spPr>
          <a:xfrm>
            <a:off x="4572000" y="2353380"/>
            <a:ext cx="504056" cy="4371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EE680-590D-F6CD-77CD-12A63B260E17}"/>
              </a:ext>
            </a:extLst>
          </p:cNvPr>
          <p:cNvSpPr txBox="1"/>
          <p:nvPr/>
        </p:nvSpPr>
        <p:spPr>
          <a:xfrm>
            <a:off x="5508104" y="472514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滑动到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next[2]</a:t>
            </a:r>
            <a:endParaRPr lang="zh-CN" altLang="en-US" sz="24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BD5474-337A-C34E-20D5-05902D02E387}"/>
              </a:ext>
            </a:extLst>
          </p:cNvPr>
          <p:cNvSpPr txBox="1"/>
          <p:nvPr/>
        </p:nvSpPr>
        <p:spPr>
          <a:xfrm>
            <a:off x="2339752" y="1419444"/>
            <a:ext cx="504056" cy="923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9EF4EF7-C46E-48EF-B2FF-9AF1F138B4B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48031"/>
              </p:ext>
            </p:extLst>
          </p:nvPr>
        </p:nvGraphicFramePr>
        <p:xfrm>
          <a:off x="899592" y="1419222"/>
          <a:ext cx="667280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071802" y="3644900"/>
            <a:ext cx="863600" cy="461963"/>
            <a:chOff x="3707904" y="5250395"/>
            <a:chExt cx="864096" cy="461665"/>
          </a:xfrm>
        </p:grpSpPr>
        <p:sp>
          <p:nvSpPr>
            <p:cNvPr id="29735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i=2</a:t>
              </a:r>
              <a:endParaRPr lang="zh-CN" altLang="en-US"/>
            </a:p>
          </p:txBody>
        </p:sp>
        <p:cxnSp>
          <p:nvCxnSpPr>
            <p:cNvPr id="29736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214678" y="4840288"/>
            <a:ext cx="2447925" cy="830262"/>
            <a:chOff x="3749670" y="5097958"/>
            <a:chExt cx="864096" cy="830997"/>
          </a:xfrm>
        </p:grpSpPr>
        <p:sp>
          <p:nvSpPr>
            <p:cNvPr id="29733" name="文本框 22"/>
            <p:cNvSpPr txBox="1">
              <a:spLocks noChangeArrowheads="1"/>
            </p:cNvSpPr>
            <p:nvPr/>
          </p:nvSpPr>
          <p:spPr bwMode="auto">
            <a:xfrm>
              <a:off x="3749670" y="5097958"/>
              <a:ext cx="86409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j=next[2]=0</a:t>
              </a:r>
              <a:endParaRPr lang="zh-CN" altLang="en-US"/>
            </a:p>
          </p:txBody>
        </p:sp>
        <p:cxnSp>
          <p:nvCxnSpPr>
            <p:cNvPr id="29734" name="直接箭头连接符 23"/>
            <p:cNvCxnSpPr>
              <a:cxnSpLocks noChangeShapeType="1"/>
            </p:cNvCxnSpPr>
            <p:nvPr/>
          </p:nvCxnSpPr>
          <p:spPr bwMode="auto">
            <a:xfrm flipV="1">
              <a:off x="3778641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4FF16CF-B86E-40E5-9F83-D5A926D97B72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23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0264"/>
              </p:ext>
            </p:extLst>
          </p:nvPr>
        </p:nvGraphicFramePr>
        <p:xfrm>
          <a:off x="1043608" y="1419222"/>
          <a:ext cx="6600228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492498" y="3644900"/>
            <a:ext cx="865188" cy="461963"/>
            <a:chOff x="3707904" y="5250395"/>
            <a:chExt cx="864096" cy="461665"/>
          </a:xfrm>
        </p:grpSpPr>
        <p:sp>
          <p:nvSpPr>
            <p:cNvPr id="30759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i=3</a:t>
              </a:r>
              <a:endParaRPr lang="zh-CN" altLang="en-US"/>
            </a:p>
          </p:txBody>
        </p:sp>
        <p:cxnSp>
          <p:nvCxnSpPr>
            <p:cNvPr id="30760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571868" y="4786322"/>
            <a:ext cx="2447925" cy="460375"/>
            <a:chOff x="3796943" y="5097958"/>
            <a:chExt cx="864096" cy="461665"/>
          </a:xfrm>
        </p:grpSpPr>
        <p:sp>
          <p:nvSpPr>
            <p:cNvPr id="30757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j=1</a:t>
              </a:r>
              <a:endParaRPr lang="zh-CN" altLang="en-US" dirty="0"/>
            </a:p>
          </p:txBody>
        </p:sp>
        <p:cxnSp>
          <p:nvCxnSpPr>
            <p:cNvPr id="30758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4B61D00-C3E1-4851-B291-8C457CEF54FE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24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88493"/>
              </p:ext>
            </p:extLst>
          </p:nvPr>
        </p:nvGraphicFramePr>
        <p:xfrm>
          <a:off x="1210994" y="1340768"/>
          <a:ext cx="667337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857620" y="3644900"/>
            <a:ext cx="865188" cy="461963"/>
            <a:chOff x="3707904" y="5250395"/>
            <a:chExt cx="864096" cy="461665"/>
          </a:xfrm>
        </p:grpSpPr>
        <p:sp>
          <p:nvSpPr>
            <p:cNvPr id="31783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i=4</a:t>
              </a:r>
              <a:endParaRPr lang="zh-CN" altLang="en-US"/>
            </a:p>
          </p:txBody>
        </p:sp>
        <p:cxnSp>
          <p:nvCxnSpPr>
            <p:cNvPr id="31784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981463" y="4840288"/>
            <a:ext cx="2447925" cy="460375"/>
            <a:chOff x="3796943" y="5097958"/>
            <a:chExt cx="864096" cy="461665"/>
          </a:xfrm>
        </p:grpSpPr>
        <p:sp>
          <p:nvSpPr>
            <p:cNvPr id="31781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j=2</a:t>
              </a:r>
              <a:endParaRPr lang="zh-CN" altLang="en-US" dirty="0"/>
            </a:p>
          </p:txBody>
        </p:sp>
        <p:cxnSp>
          <p:nvCxnSpPr>
            <p:cNvPr id="31782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444448E-3E50-4329-9E24-E28BE61E903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25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a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88853"/>
              </p:ext>
            </p:extLst>
          </p:nvPr>
        </p:nvGraphicFramePr>
        <p:xfrm>
          <a:off x="971600" y="1347784"/>
          <a:ext cx="698477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214810" y="3644900"/>
            <a:ext cx="863600" cy="461963"/>
            <a:chOff x="3707904" y="5250395"/>
            <a:chExt cx="864096" cy="461665"/>
          </a:xfrm>
        </p:grpSpPr>
        <p:sp>
          <p:nvSpPr>
            <p:cNvPr id="32807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i=5</a:t>
              </a:r>
              <a:endParaRPr lang="zh-CN" altLang="en-US"/>
            </a:p>
          </p:txBody>
        </p:sp>
        <p:cxnSp>
          <p:nvCxnSpPr>
            <p:cNvPr id="32808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4357686" y="4840288"/>
            <a:ext cx="2447925" cy="460375"/>
            <a:chOff x="3796943" y="5097958"/>
            <a:chExt cx="864096" cy="461665"/>
          </a:xfrm>
        </p:grpSpPr>
        <p:sp>
          <p:nvSpPr>
            <p:cNvPr id="32805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j=3</a:t>
              </a:r>
              <a:endParaRPr lang="zh-CN" altLang="en-US" dirty="0"/>
            </a:p>
          </p:txBody>
        </p:sp>
        <p:cxnSp>
          <p:nvCxnSpPr>
            <p:cNvPr id="32806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178ACEBA-B29A-4F6A-8928-6FD44E80A08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26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a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58684"/>
              </p:ext>
            </p:extLst>
          </p:nvPr>
        </p:nvGraphicFramePr>
        <p:xfrm>
          <a:off x="1043608" y="1347784"/>
          <a:ext cx="6743100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572000" y="3644900"/>
            <a:ext cx="865187" cy="461963"/>
            <a:chOff x="3707904" y="5250395"/>
            <a:chExt cx="864096" cy="461665"/>
          </a:xfrm>
        </p:grpSpPr>
        <p:sp>
          <p:nvSpPr>
            <p:cNvPr id="33831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i=6</a:t>
              </a:r>
              <a:endParaRPr lang="zh-CN" altLang="en-US"/>
            </a:p>
          </p:txBody>
        </p:sp>
        <p:cxnSp>
          <p:nvCxnSpPr>
            <p:cNvPr id="33832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4695843" y="4786322"/>
            <a:ext cx="2447925" cy="460375"/>
            <a:chOff x="3688237" y="5043841"/>
            <a:chExt cx="864096" cy="461665"/>
          </a:xfrm>
        </p:grpSpPr>
        <p:sp>
          <p:nvSpPr>
            <p:cNvPr id="33829" name="文本框 22"/>
            <p:cNvSpPr txBox="1">
              <a:spLocks noChangeArrowheads="1"/>
            </p:cNvSpPr>
            <p:nvPr/>
          </p:nvSpPr>
          <p:spPr bwMode="auto">
            <a:xfrm>
              <a:off x="3688237" y="5043841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j=4</a:t>
              </a:r>
              <a:endParaRPr lang="zh-CN" altLang="en-US" dirty="0"/>
            </a:p>
          </p:txBody>
        </p:sp>
        <p:cxnSp>
          <p:nvCxnSpPr>
            <p:cNvPr id="33830" name="直接箭头连接符 23"/>
            <p:cNvCxnSpPr>
              <a:cxnSpLocks noChangeShapeType="1"/>
            </p:cNvCxnSpPr>
            <p:nvPr/>
          </p:nvCxnSpPr>
          <p:spPr bwMode="auto">
            <a:xfrm flipV="1">
              <a:off x="3714771" y="5145466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57E3D-C0A1-A5FE-C92E-FD781EE1B91A}"/>
              </a:ext>
            </a:extLst>
          </p:cNvPr>
          <p:cNvSpPr txBox="1"/>
          <p:nvPr/>
        </p:nvSpPr>
        <p:spPr>
          <a:xfrm>
            <a:off x="5759624" y="465683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滑动到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next[4]</a:t>
            </a:r>
            <a:endParaRPr lang="zh-CN" altLang="en-US" sz="24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3A0317-68A4-770E-0757-D273AF22727C}"/>
              </a:ext>
            </a:extLst>
          </p:cNvPr>
          <p:cNvSpPr txBox="1"/>
          <p:nvPr/>
        </p:nvSpPr>
        <p:spPr>
          <a:xfrm>
            <a:off x="6937575" y="2273786"/>
            <a:ext cx="504056" cy="4371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397F08-476D-2094-7A9E-E55F2F1B95EB}"/>
              </a:ext>
            </a:extLst>
          </p:cNvPr>
          <p:cNvSpPr txBox="1"/>
          <p:nvPr/>
        </p:nvSpPr>
        <p:spPr>
          <a:xfrm>
            <a:off x="3563888" y="1335797"/>
            <a:ext cx="504056" cy="923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22C31FFF-83DD-493D-A272-0A95D58E044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27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3024188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94478"/>
              </p:ext>
            </p:extLst>
          </p:nvPr>
        </p:nvGraphicFramePr>
        <p:xfrm>
          <a:off x="1043608" y="1347784"/>
          <a:ext cx="6912768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4572000" y="3644900"/>
            <a:ext cx="865187" cy="461963"/>
            <a:chOff x="3707904" y="5250395"/>
            <a:chExt cx="864096" cy="461665"/>
          </a:xfrm>
        </p:grpSpPr>
        <p:sp>
          <p:nvSpPr>
            <p:cNvPr id="34857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=6</a:t>
              </a:r>
              <a:endParaRPr lang="zh-CN" altLang="en-US" dirty="0"/>
            </a:p>
          </p:txBody>
        </p:sp>
        <p:cxnSp>
          <p:nvCxnSpPr>
            <p:cNvPr id="34858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4643438" y="4714884"/>
            <a:ext cx="2447925" cy="460375"/>
            <a:chOff x="3796943" y="5097958"/>
            <a:chExt cx="864096" cy="461665"/>
          </a:xfrm>
        </p:grpSpPr>
        <p:sp>
          <p:nvSpPr>
            <p:cNvPr id="34855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j=next[4]=1</a:t>
              </a:r>
              <a:endParaRPr lang="zh-CN" altLang="en-US" dirty="0"/>
            </a:p>
          </p:txBody>
        </p:sp>
        <p:cxnSp>
          <p:nvCxnSpPr>
            <p:cNvPr id="34856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138614" y="4397385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sp>
        <p:nvSpPr>
          <p:cNvPr id="3" name="矩形 2"/>
          <p:cNvSpPr/>
          <p:nvPr/>
        </p:nvSpPr>
        <p:spPr>
          <a:xfrm>
            <a:off x="499034" y="5492758"/>
            <a:ext cx="84328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值有意义一定是</a:t>
            </a: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前面字符已匹配</a:t>
            </a: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这一点是得到</a:t>
            </a: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公式的根本。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1472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40CBDF7-9804-4785-98A9-DC442BF9A0F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 c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90581"/>
              </p:ext>
            </p:extLst>
          </p:nvPr>
        </p:nvGraphicFramePr>
        <p:xfrm>
          <a:off x="1762148" y="1347784"/>
          <a:ext cx="6096000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next</a:t>
                      </a:r>
                      <a:r>
                        <a:rPr lang="zh-CN" altLang="en-US" sz="2400" dirty="0"/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929190" y="3644900"/>
            <a:ext cx="863600" cy="461963"/>
            <a:chOff x="3707904" y="5250395"/>
            <a:chExt cx="864096" cy="461665"/>
          </a:xfrm>
        </p:grpSpPr>
        <p:sp>
          <p:nvSpPr>
            <p:cNvPr id="35880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i=7</a:t>
              </a:r>
              <a:endParaRPr lang="zh-CN" altLang="en-US"/>
            </a:p>
          </p:txBody>
        </p:sp>
        <p:cxnSp>
          <p:nvCxnSpPr>
            <p:cNvPr id="35881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000628" y="4714884"/>
            <a:ext cx="2449513" cy="460375"/>
            <a:chOff x="3796943" y="5097958"/>
            <a:chExt cx="864096" cy="461665"/>
          </a:xfrm>
        </p:grpSpPr>
        <p:sp>
          <p:nvSpPr>
            <p:cNvPr id="35878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j=2</a:t>
              </a:r>
              <a:endParaRPr lang="zh-CN" altLang="en-US" dirty="0"/>
            </a:p>
          </p:txBody>
        </p:sp>
        <p:cxnSp>
          <p:nvCxnSpPr>
            <p:cNvPr id="35879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5877" name="文本框 1"/>
          <p:cNvSpPr txBox="1">
            <a:spLocks noChangeArrowheads="1"/>
          </p:cNvSpPr>
          <p:nvPr/>
        </p:nvSpPr>
        <p:spPr bwMode="auto">
          <a:xfrm>
            <a:off x="4143372" y="4397385"/>
            <a:ext cx="647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7FB33FD-FFD3-440E-B878-2BEA3A74B15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29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 c a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01981"/>
              </p:ext>
            </p:extLst>
          </p:nvPr>
        </p:nvGraphicFramePr>
        <p:xfrm>
          <a:off x="1187624" y="1347784"/>
          <a:ext cx="6741960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280036" y="3644900"/>
            <a:ext cx="863600" cy="461963"/>
            <a:chOff x="3350509" y="5250395"/>
            <a:chExt cx="864096" cy="461665"/>
          </a:xfrm>
        </p:grpSpPr>
        <p:sp>
          <p:nvSpPr>
            <p:cNvPr id="36904" name="文本框 5"/>
            <p:cNvSpPr txBox="1">
              <a:spLocks noChangeArrowheads="1"/>
            </p:cNvSpPr>
            <p:nvPr/>
          </p:nvSpPr>
          <p:spPr bwMode="auto">
            <a:xfrm>
              <a:off x="3350509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=8</a:t>
              </a:r>
              <a:endParaRPr lang="zh-CN" altLang="en-US" dirty="0"/>
            </a:p>
          </p:txBody>
        </p:sp>
        <p:cxnSp>
          <p:nvCxnSpPr>
            <p:cNvPr id="36905" name="直接箭头连接符 8"/>
            <p:cNvCxnSpPr>
              <a:cxnSpLocks noChangeShapeType="1"/>
            </p:cNvCxnSpPr>
            <p:nvPr/>
          </p:nvCxnSpPr>
          <p:spPr bwMode="auto">
            <a:xfrm>
              <a:off x="3494525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357818" y="4786322"/>
            <a:ext cx="2449513" cy="460375"/>
            <a:chOff x="3761111" y="5097958"/>
            <a:chExt cx="864096" cy="461665"/>
          </a:xfrm>
        </p:grpSpPr>
        <p:sp>
          <p:nvSpPr>
            <p:cNvPr id="36902" name="文本框 22"/>
            <p:cNvSpPr txBox="1">
              <a:spLocks noChangeArrowheads="1"/>
            </p:cNvSpPr>
            <p:nvPr/>
          </p:nvSpPr>
          <p:spPr bwMode="auto">
            <a:xfrm>
              <a:off x="3761111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j=3</a:t>
              </a:r>
              <a:endParaRPr lang="zh-CN" altLang="en-US" dirty="0"/>
            </a:p>
          </p:txBody>
        </p:sp>
        <p:cxnSp>
          <p:nvCxnSpPr>
            <p:cNvPr id="36903" name="直接箭头连接符 23"/>
            <p:cNvCxnSpPr>
              <a:cxnSpLocks noChangeShapeType="1"/>
            </p:cNvCxnSpPr>
            <p:nvPr/>
          </p:nvCxnSpPr>
          <p:spPr bwMode="auto">
            <a:xfrm flipV="1">
              <a:off x="3797156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901" name="文本框 1"/>
          <p:cNvSpPr txBox="1">
            <a:spLocks noChangeArrowheads="1"/>
          </p:cNvSpPr>
          <p:nvPr/>
        </p:nvSpPr>
        <p:spPr bwMode="auto">
          <a:xfrm>
            <a:off x="4138614" y="4413250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53DB6CDA-6199-431E-9AFE-D09E5257817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</a:t>
            </a:fld>
            <a:endParaRPr lang="en-US" altLang="zh-CN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空串：不含任何字符的串，串长度=0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空格串：仅由一个或多个空格组成的串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子串：由串中任意个连续的字符组成的子序列。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主串：包含子串的串。  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如：</a:t>
            </a:r>
            <a:r>
              <a:rPr lang="en-US" altLang="zh-CN" dirty="0">
                <a:latin typeface="+mn-ea"/>
              </a:rPr>
              <a:t>A=’Shenzhen University’  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dirty="0">
                <a:latin typeface="+mn-ea"/>
              </a:rPr>
              <a:t>       B=’University’  A</a:t>
            </a:r>
            <a:r>
              <a:rPr lang="zh-CN" altLang="en-US" dirty="0">
                <a:latin typeface="+mn-ea"/>
              </a:rPr>
              <a:t>为主串，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为子串。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字符串术语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BF1A6BC-42D4-4C52-BEEF-EA7A10F75F0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30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 c a c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=10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j=5,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成功，模式串位置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-j + 1 = 6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09103"/>
              </p:ext>
            </p:extLst>
          </p:nvPr>
        </p:nvGraphicFramePr>
        <p:xfrm>
          <a:off x="1115616" y="1347784"/>
          <a:ext cx="667109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707077" y="3714752"/>
            <a:ext cx="865187" cy="461963"/>
            <a:chOff x="3779912" y="5250395"/>
            <a:chExt cx="864096" cy="461665"/>
          </a:xfrm>
        </p:grpSpPr>
        <p:sp>
          <p:nvSpPr>
            <p:cNvPr id="37928" name="文本框 5"/>
            <p:cNvSpPr txBox="1">
              <a:spLocks noChangeArrowheads="1"/>
            </p:cNvSpPr>
            <p:nvPr/>
          </p:nvSpPr>
          <p:spPr bwMode="auto">
            <a:xfrm>
              <a:off x="3779912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=9</a:t>
              </a:r>
              <a:endParaRPr lang="zh-CN" altLang="en-US" dirty="0"/>
            </a:p>
          </p:txBody>
        </p:sp>
        <p:cxnSp>
          <p:nvCxnSpPr>
            <p:cNvPr id="37929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767415" y="4643446"/>
            <a:ext cx="876288" cy="460375"/>
            <a:chOff x="3790225" y="5097958"/>
            <a:chExt cx="864096" cy="461665"/>
          </a:xfrm>
        </p:grpSpPr>
        <p:sp>
          <p:nvSpPr>
            <p:cNvPr id="37926" name="文本框 22"/>
            <p:cNvSpPr txBox="1">
              <a:spLocks noChangeArrowheads="1"/>
            </p:cNvSpPr>
            <p:nvPr/>
          </p:nvSpPr>
          <p:spPr bwMode="auto">
            <a:xfrm>
              <a:off x="3790225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j=4</a:t>
              </a:r>
              <a:endParaRPr lang="zh-CN" altLang="en-US" dirty="0"/>
            </a:p>
          </p:txBody>
        </p:sp>
        <p:cxnSp>
          <p:nvCxnSpPr>
            <p:cNvPr id="37927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7925" name="文本框 1"/>
          <p:cNvSpPr txBox="1">
            <a:spLocks noChangeArrowheads="1"/>
          </p:cNvSpPr>
          <p:nvPr/>
        </p:nvSpPr>
        <p:spPr bwMode="auto">
          <a:xfrm>
            <a:off x="4103569" y="4397385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6000760" y="3714749"/>
            <a:ext cx="865187" cy="411118"/>
            <a:chOff x="3779912" y="5250395"/>
            <a:chExt cx="864096" cy="410853"/>
          </a:xfrm>
        </p:grpSpPr>
        <p:sp>
          <p:nvSpPr>
            <p:cNvPr id="14" name="文本框 5"/>
            <p:cNvSpPr txBox="1">
              <a:spLocks noChangeArrowheads="1"/>
            </p:cNvSpPr>
            <p:nvPr/>
          </p:nvSpPr>
          <p:spPr bwMode="auto">
            <a:xfrm>
              <a:off x="3779912" y="5250395"/>
              <a:ext cx="864096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=10</a:t>
              </a:r>
              <a:endParaRPr lang="zh-CN" altLang="en-US" dirty="0"/>
            </a:p>
          </p:txBody>
        </p:sp>
        <p:cxnSp>
          <p:nvCxnSpPr>
            <p:cNvPr id="15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6" name="组合 21"/>
          <p:cNvGrpSpPr>
            <a:grpSpLocks/>
          </p:cNvGrpSpPr>
          <p:nvPr/>
        </p:nvGrpSpPr>
        <p:grpSpPr bwMode="auto">
          <a:xfrm>
            <a:off x="6072198" y="4631302"/>
            <a:ext cx="2447925" cy="401079"/>
            <a:chOff x="3790225" y="5157420"/>
            <a:chExt cx="864096" cy="402203"/>
          </a:xfrm>
        </p:grpSpPr>
        <p:sp>
          <p:nvSpPr>
            <p:cNvPr id="17" name="文本框 22"/>
            <p:cNvSpPr txBox="1">
              <a:spLocks noChangeArrowheads="1"/>
            </p:cNvSpPr>
            <p:nvPr/>
          </p:nvSpPr>
          <p:spPr bwMode="auto">
            <a:xfrm>
              <a:off x="3790225" y="5157420"/>
              <a:ext cx="864096" cy="370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j=5</a:t>
              </a:r>
              <a:endParaRPr lang="zh-CN" altLang="en-US" dirty="0"/>
            </a:p>
          </p:txBody>
        </p:sp>
        <p:cxnSp>
          <p:nvCxnSpPr>
            <p:cNvPr id="18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31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53616" y="2348880"/>
            <a:ext cx="8763000" cy="78357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 b a b c a b c a c b a b			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935558-B226-0E4D-667D-DCE93AB777F9}"/>
              </a:ext>
            </a:extLst>
          </p:cNvPr>
          <p:cNvSpPr txBox="1"/>
          <p:nvPr/>
        </p:nvSpPr>
        <p:spPr>
          <a:xfrm>
            <a:off x="363046" y="2759043"/>
            <a:ext cx="1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/>
              <a:t>第一趟</a:t>
            </a:r>
            <a:r>
              <a:rPr lang="en-US" altLang="zh-CN" sz="2400" i="0" dirty="0"/>
              <a:t>:</a:t>
            </a:r>
            <a:endParaRPr lang="zh-CN" altLang="en-US" sz="2400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289B1-4E29-5C6A-3BEF-F600B5BFD675}"/>
              </a:ext>
            </a:extLst>
          </p:cNvPr>
          <p:cNvSpPr txBox="1"/>
          <p:nvPr/>
        </p:nvSpPr>
        <p:spPr>
          <a:xfrm>
            <a:off x="1515174" y="26870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2E570-6B96-2720-3123-D7E4D6FCE886}"/>
              </a:ext>
            </a:extLst>
          </p:cNvPr>
          <p:cNvSpPr txBox="1"/>
          <p:nvPr/>
        </p:nvSpPr>
        <p:spPr>
          <a:xfrm>
            <a:off x="1871700" y="268703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b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E585D9-51E2-36C9-7077-06C165B6FBD3}"/>
              </a:ext>
            </a:extLst>
          </p:cNvPr>
          <p:cNvSpPr txBox="1"/>
          <p:nvPr/>
        </p:nvSpPr>
        <p:spPr>
          <a:xfrm>
            <a:off x="2163246" y="26870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90A5FA5-7E29-0F02-8426-B0F156A56DB6}"/>
              </a:ext>
            </a:extLst>
          </p:cNvPr>
          <p:cNvCxnSpPr/>
          <p:nvPr/>
        </p:nvCxnSpPr>
        <p:spPr bwMode="auto">
          <a:xfrm>
            <a:off x="2307262" y="2027137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37278C1-44B1-3446-EDCF-EDE102DA790D}"/>
              </a:ext>
            </a:extLst>
          </p:cNvPr>
          <p:cNvSpPr txBox="1"/>
          <p:nvPr/>
        </p:nvSpPr>
        <p:spPr>
          <a:xfrm>
            <a:off x="2955334" y="440340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+mn-ea"/>
                <a:ea typeface="+mn-ea"/>
              </a:rPr>
              <a:t>(a)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2338F4-5A64-201D-5BE8-C715049AFB85}"/>
              </a:ext>
            </a:extLst>
          </p:cNvPr>
          <p:cNvCxnSpPr/>
          <p:nvPr/>
        </p:nvCxnSpPr>
        <p:spPr bwMode="auto">
          <a:xfrm flipV="1">
            <a:off x="2307262" y="3076691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F1F5B-9DD3-E5FE-0DCA-FD665C0C0F7F}"/>
              </a:ext>
            </a:extLst>
          </p:cNvPr>
          <p:cNvSpPr txBox="1"/>
          <p:nvPr/>
        </p:nvSpPr>
        <p:spPr>
          <a:xfrm>
            <a:off x="2375755" y="1887509"/>
            <a:ext cx="108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err="1">
                <a:latin typeface="+mn-ea"/>
                <a:ea typeface="+mn-ea"/>
              </a:rPr>
              <a:t>i</a:t>
            </a:r>
            <a:r>
              <a:rPr lang="en-US" altLang="zh-CN" sz="2400" i="0" dirty="0">
                <a:latin typeface="+mn-ea"/>
                <a:ea typeface="+mn-ea"/>
              </a:rPr>
              <a:t>=2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CFF54D-CE18-ED8D-EB9B-AC0A0F78138D}"/>
              </a:ext>
            </a:extLst>
          </p:cNvPr>
          <p:cNvSpPr txBox="1"/>
          <p:nvPr/>
        </p:nvSpPr>
        <p:spPr>
          <a:xfrm>
            <a:off x="2379271" y="2917866"/>
            <a:ext cx="792088" cy="477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j=2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C05EE5-7A7A-9739-24A5-ACA69FCD4336}"/>
              </a:ext>
            </a:extLst>
          </p:cNvPr>
          <p:cNvSpPr txBox="1"/>
          <p:nvPr/>
        </p:nvSpPr>
        <p:spPr>
          <a:xfrm>
            <a:off x="352959" y="3534153"/>
            <a:ext cx="1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/>
              <a:t>第二趟</a:t>
            </a:r>
            <a:r>
              <a:rPr lang="en-US" altLang="zh-CN" sz="2400" i="0" dirty="0"/>
              <a:t>:</a:t>
            </a:r>
            <a:endParaRPr lang="zh-CN" altLang="en-US" sz="2400" i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339AA-CCAC-EA99-0739-E88684C68655}"/>
              </a:ext>
            </a:extLst>
          </p:cNvPr>
          <p:cNvSpPr txBox="1"/>
          <p:nvPr/>
        </p:nvSpPr>
        <p:spPr>
          <a:xfrm>
            <a:off x="2147436" y="345350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FE8835-20DD-0C44-C884-B9AE4EF842A5}"/>
              </a:ext>
            </a:extLst>
          </p:cNvPr>
          <p:cNvSpPr txBox="1"/>
          <p:nvPr/>
        </p:nvSpPr>
        <p:spPr>
          <a:xfrm>
            <a:off x="3423386" y="2740573"/>
            <a:ext cx="303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latin typeface="+mn-ea"/>
                <a:ea typeface="+mn-ea"/>
              </a:rPr>
              <a:t>j=next[2]=0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1ECB5B-210C-A72D-8C6E-4C75B76DFD0C}"/>
              </a:ext>
            </a:extLst>
          </p:cNvPr>
          <p:cNvCxnSpPr/>
          <p:nvPr/>
        </p:nvCxnSpPr>
        <p:spPr bwMode="auto">
          <a:xfrm flipV="1">
            <a:off x="2307261" y="3940787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7D4853-A4DD-403E-FD2F-324E5B5164BA}"/>
              </a:ext>
            </a:extLst>
          </p:cNvPr>
          <p:cNvSpPr txBox="1"/>
          <p:nvPr/>
        </p:nvSpPr>
        <p:spPr>
          <a:xfrm>
            <a:off x="2379270" y="378196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j=0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2D23E-5D52-7754-6634-0BDE6A55F890}"/>
              </a:ext>
            </a:extLst>
          </p:cNvPr>
          <p:cNvSpPr txBox="1"/>
          <p:nvPr/>
        </p:nvSpPr>
        <p:spPr>
          <a:xfrm>
            <a:off x="2471472" y="346729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+mn-ea"/>
                <a:ea typeface="+mn-ea"/>
              </a:rPr>
              <a:t>b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CFC39-C70D-1B1B-48D4-E7306F57ECBD}"/>
              </a:ext>
            </a:extLst>
          </p:cNvPr>
          <p:cNvSpPr txBox="1"/>
          <p:nvPr/>
        </p:nvSpPr>
        <p:spPr>
          <a:xfrm>
            <a:off x="2811318" y="34621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c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E83F5E-5E8F-5056-4F0C-7EC21547DE81}"/>
              </a:ext>
            </a:extLst>
          </p:cNvPr>
          <p:cNvSpPr txBox="1"/>
          <p:nvPr/>
        </p:nvSpPr>
        <p:spPr>
          <a:xfrm>
            <a:off x="3099350" y="344278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60FE0-3061-F933-51DC-694601CF3216}"/>
              </a:ext>
            </a:extLst>
          </p:cNvPr>
          <p:cNvSpPr txBox="1"/>
          <p:nvPr/>
        </p:nvSpPr>
        <p:spPr>
          <a:xfrm>
            <a:off x="3399257" y="344278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04F26F-D92D-9A4D-53A4-2438EC1768A2}"/>
              </a:ext>
            </a:extLst>
          </p:cNvPr>
          <p:cNvSpPr txBox="1"/>
          <p:nvPr/>
        </p:nvSpPr>
        <p:spPr>
          <a:xfrm>
            <a:off x="3531398" y="1883121"/>
            <a:ext cx="108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err="1">
                <a:latin typeface="+mn-ea"/>
                <a:ea typeface="+mn-ea"/>
              </a:rPr>
              <a:t>i</a:t>
            </a:r>
            <a:r>
              <a:rPr lang="en-US" altLang="zh-CN" sz="2400" i="0" dirty="0">
                <a:latin typeface="+mn-ea"/>
                <a:ea typeface="+mn-ea"/>
              </a:rPr>
              <a:t>=6</a:t>
            </a:r>
            <a:endParaRPr lang="zh-CN" altLang="en-US" sz="2400" i="0" dirty="0">
              <a:latin typeface="+mn-ea"/>
              <a:ea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CFD2F2-1598-8F9F-EC6F-8C15A4204463}"/>
              </a:ext>
            </a:extLst>
          </p:cNvPr>
          <p:cNvCxnSpPr/>
          <p:nvPr/>
        </p:nvCxnSpPr>
        <p:spPr bwMode="auto">
          <a:xfrm>
            <a:off x="3531398" y="1955129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26AF89-654A-D647-CCE7-395590A3B593}"/>
              </a:ext>
            </a:extLst>
          </p:cNvPr>
          <p:cNvCxnSpPr/>
          <p:nvPr/>
        </p:nvCxnSpPr>
        <p:spPr bwMode="auto">
          <a:xfrm flipV="1">
            <a:off x="3603406" y="3915165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5F1DEE-939A-FE54-8D71-9A3B3F41A562}"/>
              </a:ext>
            </a:extLst>
          </p:cNvPr>
          <p:cNvSpPr txBox="1"/>
          <p:nvPr/>
        </p:nvSpPr>
        <p:spPr>
          <a:xfrm>
            <a:off x="3675414" y="379772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j=4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C89507-CB30-8052-7527-3C0F44484AAD}"/>
              </a:ext>
            </a:extLst>
          </p:cNvPr>
          <p:cNvSpPr txBox="1"/>
          <p:nvPr/>
        </p:nvSpPr>
        <p:spPr>
          <a:xfrm>
            <a:off x="5038637" y="3395288"/>
            <a:ext cx="303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latin typeface="+mn-ea"/>
                <a:ea typeface="+mn-ea"/>
              </a:rPr>
              <a:t>j=next[4]=1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8C9F53-3A55-7B87-F460-FDC2FDA83C8A}"/>
              </a:ext>
            </a:extLst>
          </p:cNvPr>
          <p:cNvSpPr txBox="1"/>
          <p:nvPr/>
        </p:nvSpPr>
        <p:spPr>
          <a:xfrm>
            <a:off x="363046" y="4475409"/>
            <a:ext cx="1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/>
              <a:t>第三趟</a:t>
            </a:r>
            <a:r>
              <a:rPr lang="en-US" altLang="zh-CN" sz="2400" i="0" dirty="0"/>
              <a:t>:</a:t>
            </a:r>
            <a:endParaRPr lang="zh-CN" altLang="en-US" sz="2400" i="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FF5644-556C-2E79-20B5-665F4E0B93DE}"/>
              </a:ext>
            </a:extLst>
          </p:cNvPr>
          <p:cNvSpPr txBox="1"/>
          <p:nvPr/>
        </p:nvSpPr>
        <p:spPr>
          <a:xfrm>
            <a:off x="3459390" y="440340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E51F86D-1A57-5451-A395-3B48D3AFC57D}"/>
              </a:ext>
            </a:extLst>
          </p:cNvPr>
          <p:cNvSpPr txBox="1"/>
          <p:nvPr/>
        </p:nvSpPr>
        <p:spPr>
          <a:xfrm>
            <a:off x="3747422" y="43737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c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3A2AB2-C92C-9561-EC1E-FAFB764EC97F}"/>
              </a:ext>
            </a:extLst>
          </p:cNvPr>
          <p:cNvSpPr txBox="1"/>
          <p:nvPr/>
        </p:nvSpPr>
        <p:spPr>
          <a:xfrm>
            <a:off x="4035454" y="43856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5D5D042-52BF-3F04-D0AC-2B70EB754E6B}"/>
              </a:ext>
            </a:extLst>
          </p:cNvPr>
          <p:cNvSpPr txBox="1"/>
          <p:nvPr/>
        </p:nvSpPr>
        <p:spPr>
          <a:xfrm>
            <a:off x="4395494" y="437889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c</a:t>
            </a:r>
            <a:endParaRPr lang="zh-CN" altLang="en-US" sz="2400" i="0" dirty="0">
              <a:latin typeface="+mn-ea"/>
              <a:ea typeface="+mn-ea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4AECD1-59FE-B2C5-6E46-F103EA638F98}"/>
              </a:ext>
            </a:extLst>
          </p:cNvPr>
          <p:cNvCxnSpPr/>
          <p:nvPr/>
        </p:nvCxnSpPr>
        <p:spPr bwMode="auto">
          <a:xfrm flipV="1">
            <a:off x="3603406" y="4923277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9BDF4DA-1779-4B79-5E4F-1DA78B3AEE96}"/>
              </a:ext>
            </a:extLst>
          </p:cNvPr>
          <p:cNvSpPr txBox="1"/>
          <p:nvPr/>
        </p:nvSpPr>
        <p:spPr>
          <a:xfrm>
            <a:off x="3675414" y="480583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j=1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7BDEE0C-C5F4-2251-6C1C-A5A3805E3846}"/>
              </a:ext>
            </a:extLst>
          </p:cNvPr>
          <p:cNvSpPr txBox="1"/>
          <p:nvPr/>
        </p:nvSpPr>
        <p:spPr>
          <a:xfrm>
            <a:off x="4751765" y="1883121"/>
            <a:ext cx="108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err="1">
                <a:latin typeface="+mn-ea"/>
                <a:ea typeface="+mn-ea"/>
              </a:rPr>
              <a:t>i</a:t>
            </a:r>
            <a:r>
              <a:rPr lang="en-US" altLang="zh-CN" sz="2400" i="0" dirty="0">
                <a:latin typeface="+mn-ea"/>
                <a:ea typeface="+mn-ea"/>
              </a:rPr>
              <a:t>=10</a:t>
            </a:r>
            <a:endParaRPr lang="zh-CN" altLang="en-US" sz="2400" i="0" dirty="0">
              <a:latin typeface="+mn-ea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2122BEE-615A-4B90-2A8E-0F47A3AFF13F}"/>
              </a:ext>
            </a:extLst>
          </p:cNvPr>
          <p:cNvCxnSpPr/>
          <p:nvPr/>
        </p:nvCxnSpPr>
        <p:spPr bwMode="auto">
          <a:xfrm>
            <a:off x="4751765" y="1955129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BD7BF52-DA84-76F9-0648-2C8441FB24FC}"/>
              </a:ext>
            </a:extLst>
          </p:cNvPr>
          <p:cNvCxnSpPr/>
          <p:nvPr/>
        </p:nvCxnSpPr>
        <p:spPr bwMode="auto">
          <a:xfrm flipV="1">
            <a:off x="4827542" y="4923277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1746027-6A82-5B48-AA96-D0257C525F99}"/>
              </a:ext>
            </a:extLst>
          </p:cNvPr>
          <p:cNvSpPr txBox="1"/>
          <p:nvPr/>
        </p:nvSpPr>
        <p:spPr>
          <a:xfrm>
            <a:off x="4899550" y="480583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j=5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293612-3FF5-678A-DDC4-2D9A67E65AEE}"/>
              </a:ext>
            </a:extLst>
          </p:cNvPr>
          <p:cNvSpPr txBox="1"/>
          <p:nvPr/>
        </p:nvSpPr>
        <p:spPr>
          <a:xfrm>
            <a:off x="467544" y="5426060"/>
            <a:ext cx="6865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匹配成功，位置 </a:t>
            </a:r>
            <a:r>
              <a:rPr lang="en-US" altLang="zh-CN" sz="2800" b="0" i="0" dirty="0">
                <a:latin typeface="+mn-ea"/>
                <a:ea typeface="+mn-ea"/>
              </a:rPr>
              <a:t>= i-j+1 = 10-5+1 = 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57AC48-D4F3-5AC1-05D9-3E0173842A76}"/>
              </a:ext>
            </a:extLst>
          </p:cNvPr>
          <p:cNvSpPr txBox="1"/>
          <p:nvPr/>
        </p:nvSpPr>
        <p:spPr>
          <a:xfrm>
            <a:off x="521549" y="1215885"/>
            <a:ext cx="846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总结，手写</a:t>
            </a:r>
            <a:r>
              <a:rPr lang="en-US" altLang="zh-CN" sz="2800" b="0" i="0" dirty="0">
                <a:latin typeface="+mn-ea"/>
                <a:ea typeface="+mn-ea"/>
              </a:rPr>
              <a:t>KMP</a:t>
            </a:r>
            <a:r>
              <a:rPr lang="zh-CN" altLang="en-US" sz="2800" b="0" i="0" dirty="0">
                <a:latin typeface="+mn-ea"/>
                <a:ea typeface="+mn-ea"/>
              </a:rPr>
              <a:t>匹配过程按如下格式给出：</a:t>
            </a:r>
          </a:p>
        </p:txBody>
      </p:sp>
    </p:spTree>
    <p:extLst>
      <p:ext uri="{BB962C8B-B14F-4D97-AF65-F5344CB8AC3E}">
        <p14:creationId xmlns:p14="http://schemas.microsoft.com/office/powerpoint/2010/main" val="14766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11" grpId="0"/>
      <p:bldP spid="11" grpId="1"/>
      <p:bldP spid="12" grpId="0"/>
      <p:bldP spid="13" grpId="0"/>
      <p:bldP spid="14" grpId="0"/>
      <p:bldP spid="16" grpId="0"/>
      <p:bldP spid="18" grpId="0"/>
      <p:bldP spid="18" grpId="1"/>
      <p:bldP spid="19" grpId="0"/>
      <p:bldP spid="20" grpId="0"/>
      <p:bldP spid="21" grpId="0"/>
      <p:bldP spid="22" grpId="0"/>
      <p:bldP spid="23" grpId="0"/>
      <p:bldP spid="23" grpId="1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5" grpId="1"/>
      <p:bldP spid="36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32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算法，思想及启示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394" y="1340768"/>
            <a:ext cx="9328550" cy="4876476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+mn-ea"/>
              </a:rPr>
              <a:t>目标串始终往前，不走回头路</a:t>
            </a:r>
            <a:endParaRPr lang="en-US" altLang="zh-CN" dirty="0">
              <a:latin typeface="+mn-ea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 正确地面对人生中地困难、挫折，</a:t>
            </a:r>
            <a:r>
              <a:rPr lang="zh-CN" altLang="en-US" dirty="0">
                <a:latin typeface="+mn-ea"/>
              </a:rPr>
              <a:t>往前看。没有翻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不过去的山、没有跨不过去的河。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1984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28</a:t>
            </a:r>
            <a:r>
              <a:rPr lang="zh-CN" altLang="en-US" dirty="0">
                <a:latin typeface="+mn-ea"/>
              </a:rPr>
              <a:t>日，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邓小平</a:t>
            </a:r>
            <a:r>
              <a:rPr lang="zh-CN" altLang="en-US" dirty="0">
                <a:latin typeface="+mn-ea"/>
              </a:rPr>
              <a:t>到中山视察，攀登罗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三妹山时意喻深远地道出了“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不走回头路</a:t>
            </a:r>
            <a:r>
              <a:rPr lang="zh-CN" altLang="en-US" dirty="0">
                <a:latin typeface="+mn-ea"/>
              </a:rPr>
              <a:t>”名言。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这句话传出中山，传遍全国，传至全世界，成为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中国坚定改革开放的最强音。  </a:t>
            </a:r>
            <a:endParaRPr lang="en-US" altLang="zh-CN" dirty="0">
              <a:latin typeface="+mn-ea"/>
            </a:endParaRPr>
          </a:p>
          <a:p>
            <a:pPr algn="just"/>
            <a:r>
              <a:rPr lang="zh-CN" altLang="zh-CN" dirty="0">
                <a:latin typeface="+mn-ea"/>
              </a:rPr>
              <a:t>找对方法避免重复犯错</a:t>
            </a:r>
            <a:r>
              <a:rPr lang="zh-CN" altLang="en-US" dirty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9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33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值计算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49765" y="1331386"/>
            <a:ext cx="8458200" cy="187836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值如何求解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公式如何得到？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值快速计算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递推方法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50E5EC-F04E-491C-9C06-92CD5CB5FBC2}"/>
              </a:ext>
            </a:extLst>
          </p:cNvPr>
          <p:cNvSpPr txBox="1"/>
          <p:nvPr/>
        </p:nvSpPr>
        <p:spPr>
          <a:xfrm>
            <a:off x="576234" y="4725144"/>
            <a:ext cx="795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两个问题的答案也是根据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算法思想得到。</a:t>
            </a:r>
          </a:p>
        </p:txBody>
      </p:sp>
    </p:spTree>
    <p:extLst>
      <p:ext uri="{BB962C8B-B14F-4D97-AF65-F5344CB8AC3E}">
        <p14:creationId xmlns:p14="http://schemas.microsoft.com/office/powerpoint/2010/main" val="27458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0F6D290-C06E-42AA-98C9-25DA59F8544F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34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59884" y="1312743"/>
            <a:ext cx="8763000" cy="125730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zh-CN" altLang="en-US" dirty="0">
                <a:latin typeface="+mn-ea"/>
              </a:rPr>
              <a:t>下面分析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值的计算，假设下标从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开始。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第一种情况：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48609"/>
              </p:ext>
            </p:extLst>
          </p:nvPr>
        </p:nvGraphicFramePr>
        <p:xfrm>
          <a:off x="3742822" y="2565281"/>
          <a:ext cx="2880808" cy="1634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主串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aseline="-250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模式串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56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53" name="文本框 1"/>
          <p:cNvSpPr txBox="1">
            <a:spLocks noChangeArrowheads="1"/>
          </p:cNvSpPr>
          <p:nvPr/>
        </p:nvSpPr>
        <p:spPr bwMode="auto">
          <a:xfrm>
            <a:off x="1121852" y="4370268"/>
            <a:ext cx="7272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 err="1">
                <a:latin typeface="+mn-ea"/>
                <a:ea typeface="+mn-ea"/>
              </a:rPr>
              <a:t>s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失配，此时，应比较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en-US" altLang="zh-CN" sz="2800" b="0" i="0" baseline="-25000" dirty="0">
                <a:latin typeface="+mn-ea"/>
                <a:ea typeface="+mn-ea"/>
              </a:rPr>
              <a:t>i+1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zh-CN" altLang="en-US" sz="2800" b="0" i="0" baseline="-25000" dirty="0">
                <a:latin typeface="+mn-ea"/>
                <a:ea typeface="+mn-ea"/>
              </a:rPr>
              <a:t>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值计算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332AE1B3-B6F7-4686-94AE-F1AC0451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022" y="5046242"/>
            <a:ext cx="72723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KMP</a:t>
            </a:r>
            <a:r>
              <a:rPr lang="zh-CN" altLang="en-US" sz="2800" b="0" i="0" dirty="0">
                <a:latin typeface="+mn-ea"/>
                <a:ea typeface="+mn-ea"/>
              </a:rPr>
              <a:t>算法中，比较下一个ｉ＋＋，ｊ＋＋，因此记</a:t>
            </a:r>
            <a:r>
              <a:rPr lang="en-US" altLang="zh-CN" sz="2800" b="0" i="0" dirty="0">
                <a:latin typeface="+mn-ea"/>
                <a:ea typeface="+mn-ea"/>
              </a:rPr>
              <a:t>next[0] = -1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DDF3214-A686-48BD-B122-A20494E99F7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35</a:t>
            </a:fld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6234" y="1409700"/>
            <a:ext cx="8763000" cy="26673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	　－1		当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next[j] =　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			</a:t>
            </a:r>
          </a:p>
        </p:txBody>
      </p:sp>
      <p:sp>
        <p:nvSpPr>
          <p:cNvPr id="40967" name="AutoShape 7"/>
          <p:cNvSpPr>
            <a:spLocks/>
          </p:cNvSpPr>
          <p:nvPr/>
        </p:nvSpPr>
        <p:spPr bwMode="auto">
          <a:xfrm>
            <a:off x="2555776" y="234888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A3F2463-58A7-1591-BF88-8917E3A3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值计算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609EF3-B4F8-6A85-0255-2E2E23916A1A}"/>
              </a:ext>
            </a:extLst>
          </p:cNvPr>
          <p:cNvSpPr txBox="1"/>
          <p:nvPr/>
        </p:nvSpPr>
        <p:spPr>
          <a:xfrm>
            <a:off x="609600" y="4869160"/>
            <a:ext cx="7778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同理，如果下标从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开始，</a:t>
            </a:r>
            <a:r>
              <a:rPr lang="en-US" altLang="zh-CN" sz="2800" b="0" i="0" dirty="0">
                <a:latin typeface="+mn-ea"/>
                <a:ea typeface="+mn-ea"/>
              </a:rPr>
              <a:t>next[1] = 0, </a:t>
            </a:r>
            <a:r>
              <a:rPr lang="zh-CN" altLang="en-US" sz="2800" b="0" i="0" dirty="0">
                <a:latin typeface="+mn-ea"/>
                <a:ea typeface="+mn-ea"/>
              </a:rPr>
              <a:t>适用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++,</a:t>
            </a:r>
            <a:r>
              <a:rPr lang="en-US" altLang="zh-CN" sz="2800" b="0" i="0" dirty="0" err="1">
                <a:latin typeface="+mn-ea"/>
                <a:ea typeface="+mn-ea"/>
              </a:rPr>
              <a:t>j++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633B4C6-3060-4E35-9159-63AEA619E596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36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6234" y="1268760"/>
            <a:ext cx="8763000" cy="3607486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第二种情况：主串中第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个字符与模式串中第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个字符“失配”</a:t>
            </a:r>
            <a:r>
              <a:rPr lang="en-US" altLang="zh-CN" dirty="0">
                <a:latin typeface="+mn-ea"/>
              </a:rPr>
              <a:t>,j&gt;0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此时，前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个字符匹配，即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‘</a:t>
            </a:r>
            <a:r>
              <a:rPr lang="en-US" altLang="zh-CN" dirty="0">
                <a:latin typeface="+mn-ea"/>
              </a:rPr>
              <a:t>p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j-1</a:t>
            </a:r>
            <a:r>
              <a:rPr lang="en-US" altLang="zh-CN" dirty="0">
                <a:latin typeface="+mn-ea"/>
              </a:rPr>
              <a:t>’ = </a:t>
            </a:r>
            <a:r>
              <a:rPr lang="zh-CN" altLang="en-US" dirty="0">
                <a:latin typeface="+mn-ea"/>
              </a:rPr>
              <a:t>‘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baseline="-25000" dirty="0">
                <a:latin typeface="+mn-ea"/>
              </a:rPr>
              <a:t>i-j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baseline="-25000" dirty="0">
                <a:latin typeface="+mn-ea"/>
              </a:rPr>
              <a:t>i-j+1</a:t>
            </a:r>
            <a:r>
              <a:rPr lang="en-US" altLang="zh-CN" dirty="0">
                <a:latin typeface="+mn-ea"/>
              </a:rPr>
              <a:t>…s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’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表格表示如下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1049F60-4810-48E1-26C5-FB16C18B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值计算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6791"/>
              </p:ext>
            </p:extLst>
          </p:nvPr>
        </p:nvGraphicFramePr>
        <p:xfrm>
          <a:off x="920750" y="1397000"/>
          <a:ext cx="7323138" cy="169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-j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j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42" name="TextBox 2"/>
          <p:cNvSpPr txBox="1">
            <a:spLocks noChangeArrowheads="1"/>
          </p:cNvSpPr>
          <p:nvPr/>
        </p:nvSpPr>
        <p:spPr bwMode="auto">
          <a:xfrm>
            <a:off x="827088" y="3573463"/>
            <a:ext cx="75612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表中黑色字体表示对应列字符相等，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红色表示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≠p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6" name="TextBox 2"/>
          <p:cNvSpPr txBox="1">
            <a:spLocks noChangeArrowheads="1"/>
          </p:cNvSpPr>
          <p:nvPr/>
        </p:nvSpPr>
        <p:spPr bwMode="auto">
          <a:xfrm>
            <a:off x="621506" y="5604135"/>
            <a:ext cx="79216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表中黑色字体表示对应列字符相等，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红色表示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≠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,s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k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进行比较。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68582" y="1253865"/>
            <a:ext cx="8763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zh-CN" altLang="en-US" sz="2800" b="0" i="0" kern="0" dirty="0">
                <a:latin typeface="+mn-ea"/>
              </a:rPr>
              <a:t>根据</a:t>
            </a:r>
            <a:r>
              <a:rPr lang="en-US" altLang="zh-CN" sz="2800" b="0" i="0" kern="0" dirty="0">
                <a:latin typeface="+mn-ea"/>
              </a:rPr>
              <a:t>KMP</a:t>
            </a:r>
            <a:r>
              <a:rPr lang="zh-CN" altLang="en-US" sz="2800" b="0" i="0" kern="0" dirty="0">
                <a:latin typeface="+mn-ea"/>
              </a:rPr>
              <a:t>算法思想，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不动，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与</a:t>
            </a:r>
            <a:r>
              <a:rPr lang="en-US" altLang="zh-CN" sz="2800" b="0" i="0" kern="0" dirty="0" err="1">
                <a:latin typeface="+mn-ea"/>
              </a:rPr>
              <a:t>p</a:t>
            </a:r>
            <a:r>
              <a:rPr lang="en-US" altLang="zh-CN" sz="2800" b="0" i="0" kern="0" baseline="-25000" dirty="0" err="1">
                <a:latin typeface="+mn-ea"/>
              </a:rPr>
              <a:t>next</a:t>
            </a:r>
            <a:r>
              <a:rPr lang="en-US" altLang="zh-CN" sz="2800" b="0" i="0" kern="0" baseline="-25000" dirty="0">
                <a:latin typeface="+mn-ea"/>
              </a:rPr>
              <a:t>[j]</a:t>
            </a:r>
            <a:r>
              <a:rPr lang="zh-CN" altLang="en-US" sz="2800" b="0" i="0" kern="0" dirty="0">
                <a:latin typeface="+mn-ea"/>
              </a:rPr>
              <a:t>比较。记</a:t>
            </a:r>
            <a:r>
              <a:rPr lang="en-US" altLang="zh-CN" sz="2800" b="0" i="0" kern="0" dirty="0">
                <a:latin typeface="+mn-ea"/>
              </a:rPr>
              <a:t>k=next[j]</a:t>
            </a:r>
            <a:r>
              <a:rPr lang="zh-CN" altLang="en-US" sz="2800" b="0" i="0" kern="0" dirty="0">
                <a:latin typeface="+mn-ea"/>
              </a:rPr>
              <a:t>，显然，</a:t>
            </a:r>
            <a:r>
              <a:rPr lang="en-US" altLang="zh-CN" sz="2800" b="0" i="0" kern="0" dirty="0">
                <a:latin typeface="+mn-ea"/>
              </a:rPr>
              <a:t>0&lt;k&lt;j</a:t>
            </a:r>
            <a:r>
              <a:rPr lang="zh-CN" altLang="en-US" sz="2800" b="0" i="0" kern="0" dirty="0">
                <a:latin typeface="+mn-ea"/>
              </a:rPr>
              <a:t>。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与</a:t>
            </a:r>
            <a:r>
              <a:rPr lang="en-US" altLang="zh-CN" sz="2800" b="0" i="0" kern="0" dirty="0" err="1">
                <a:latin typeface="+mn-ea"/>
              </a:rPr>
              <a:t>p</a:t>
            </a:r>
            <a:r>
              <a:rPr lang="en-US" altLang="zh-CN" sz="2800" b="0" i="0" kern="0" baseline="-25000" dirty="0" err="1">
                <a:latin typeface="+mn-ea"/>
              </a:rPr>
              <a:t>k</a:t>
            </a:r>
            <a:r>
              <a:rPr lang="zh-CN" altLang="en-US" sz="2800" b="0" i="0" kern="0" dirty="0">
                <a:latin typeface="+mn-ea"/>
              </a:rPr>
              <a:t>比较有意义，一定是前面</a:t>
            </a:r>
            <a:r>
              <a:rPr lang="en-US" altLang="zh-CN" sz="2800" b="0" i="0" kern="0" dirty="0">
                <a:latin typeface="+mn-ea"/>
              </a:rPr>
              <a:t>0…k-1</a:t>
            </a:r>
            <a:r>
              <a:rPr lang="zh-CN" altLang="en-US" sz="2800" b="0" i="0" kern="0" dirty="0">
                <a:latin typeface="+mn-ea"/>
              </a:rPr>
              <a:t>字符与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前的</a:t>
            </a:r>
            <a:r>
              <a:rPr lang="en-US" altLang="zh-CN" sz="2800" b="0" i="0" kern="0" dirty="0">
                <a:latin typeface="+mn-ea"/>
              </a:rPr>
              <a:t>k</a:t>
            </a:r>
            <a:r>
              <a:rPr lang="zh-CN" altLang="en-US" sz="2800" b="0" i="0" kern="0" dirty="0">
                <a:latin typeface="+mn-ea"/>
              </a:rPr>
              <a:t>个字符对应相等。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zh-CN" altLang="en-US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02BEBC-B070-B0AF-CFD6-DEC2F306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18688"/>
              </p:ext>
            </p:extLst>
          </p:nvPr>
        </p:nvGraphicFramePr>
        <p:xfrm>
          <a:off x="910431" y="2790031"/>
          <a:ext cx="7323138" cy="2535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-j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-k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-k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j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k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FC83A45-7807-2770-CE42-1B919F27228A}"/>
              </a:ext>
            </a:extLst>
          </p:cNvPr>
          <p:cNvSpPr/>
          <p:nvPr/>
        </p:nvSpPr>
        <p:spPr bwMode="auto">
          <a:xfrm>
            <a:off x="6660232" y="2996952"/>
            <a:ext cx="64807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E956CE-755E-8A21-78F3-EAD611801E99}"/>
              </a:ext>
            </a:extLst>
          </p:cNvPr>
          <p:cNvSpPr/>
          <p:nvPr/>
        </p:nvSpPr>
        <p:spPr bwMode="auto">
          <a:xfrm>
            <a:off x="6660232" y="4602997"/>
            <a:ext cx="64807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7C285A9-84B0-C1E7-90B9-FD661C87F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014A80-0D0C-6D03-51D5-6FABA70066B8}"/>
              </a:ext>
            </a:extLst>
          </p:cNvPr>
          <p:cNvSpPr/>
          <p:nvPr/>
        </p:nvSpPr>
        <p:spPr bwMode="auto">
          <a:xfrm>
            <a:off x="3221890" y="3815684"/>
            <a:ext cx="3456384" cy="1440160"/>
          </a:xfrm>
          <a:prstGeom prst="rect">
            <a:avLst/>
          </a:prstGeom>
          <a:noFill/>
          <a:ln w="539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6" grpId="0"/>
      <p:bldP spid="2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76234" y="1268760"/>
            <a:ext cx="8763000" cy="18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+mn-ea"/>
              </a:rPr>
              <a:t>根据上表字符对应关系，有</a:t>
            </a:r>
            <a:endParaRPr lang="en-US" altLang="zh-CN" sz="2800" b="0" i="0" kern="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Clr>
                <a:srgbClr val="FF0000"/>
              </a:buClr>
              <a:buSzPct val="100000"/>
              <a:buNone/>
              <a:defRPr/>
            </a:pPr>
            <a:r>
              <a:rPr lang="en-US" altLang="zh-CN" sz="2800" b="0" i="0" kern="0" dirty="0">
                <a:latin typeface="+mn-ea"/>
              </a:rPr>
              <a:t>       ‘p</a:t>
            </a:r>
            <a:r>
              <a:rPr lang="en-US" altLang="zh-CN" sz="2800" b="0" i="0" kern="0" baseline="-25000" dirty="0">
                <a:latin typeface="+mn-ea"/>
              </a:rPr>
              <a:t>0</a:t>
            </a:r>
            <a:r>
              <a:rPr lang="en-US" altLang="zh-CN" sz="2800" b="0" i="0" kern="0" dirty="0">
                <a:latin typeface="+mn-ea"/>
              </a:rPr>
              <a:t>p</a:t>
            </a:r>
            <a:r>
              <a:rPr lang="en-US" altLang="zh-CN" sz="2800" b="0" i="0" kern="0" baseline="-25000" dirty="0">
                <a:latin typeface="+mn-ea"/>
              </a:rPr>
              <a:t>1</a:t>
            </a:r>
            <a:r>
              <a:rPr lang="en-US" altLang="zh-CN" sz="2800" b="0" i="0" kern="0" dirty="0">
                <a:latin typeface="+mn-ea"/>
              </a:rPr>
              <a:t>…p</a:t>
            </a:r>
            <a:r>
              <a:rPr lang="en-US" altLang="zh-CN" sz="2800" b="0" i="0" kern="0" baseline="-25000" dirty="0">
                <a:latin typeface="+mn-ea"/>
              </a:rPr>
              <a:t>k-1</a:t>
            </a:r>
            <a:r>
              <a:rPr lang="en-US" altLang="zh-CN" sz="2800" b="0" i="0" kern="0" dirty="0">
                <a:latin typeface="+mn-ea"/>
              </a:rPr>
              <a:t>’ = ‘p</a:t>
            </a:r>
            <a:r>
              <a:rPr lang="en-US" altLang="zh-CN" sz="2800" b="0" i="0" kern="0" baseline="-25000" dirty="0">
                <a:latin typeface="+mn-ea"/>
              </a:rPr>
              <a:t>j-k</a:t>
            </a:r>
            <a:r>
              <a:rPr lang="en-US" altLang="zh-CN" sz="2800" b="0" i="0" kern="0" dirty="0">
                <a:latin typeface="+mn-ea"/>
              </a:rPr>
              <a:t>p</a:t>
            </a:r>
            <a:r>
              <a:rPr lang="en-US" altLang="zh-CN" sz="2800" b="0" i="0" kern="0" baseline="-25000" dirty="0">
                <a:latin typeface="+mn-ea"/>
              </a:rPr>
              <a:t>j-k+1</a:t>
            </a:r>
            <a:r>
              <a:rPr lang="en-US" altLang="zh-CN" sz="2800" b="0" i="0" kern="0" dirty="0">
                <a:latin typeface="+mn-ea"/>
              </a:rPr>
              <a:t>…p</a:t>
            </a:r>
            <a:r>
              <a:rPr lang="en-US" altLang="zh-CN" sz="2800" b="0" i="0" kern="0" baseline="-25000" dirty="0">
                <a:latin typeface="+mn-ea"/>
              </a:rPr>
              <a:t>j-1</a:t>
            </a:r>
            <a:r>
              <a:rPr lang="en-US" altLang="zh-CN" sz="2800" b="0" i="0" kern="0" dirty="0">
                <a:latin typeface="+mn-ea"/>
              </a:rPr>
              <a:t>’</a:t>
            </a:r>
          </a:p>
          <a:p>
            <a:pPr marL="0" indent="0" eaLnBrk="1" hangingPunct="1">
              <a:spcBef>
                <a:spcPct val="30000"/>
              </a:spcBef>
              <a:buClr>
                <a:srgbClr val="FF0000"/>
              </a:buClr>
              <a:buSzPct val="100000"/>
              <a:buNone/>
              <a:defRPr/>
            </a:pPr>
            <a:r>
              <a:rPr lang="en-US" altLang="zh-CN" sz="2800" b="0" i="0" kern="0" dirty="0">
                <a:latin typeface="+mn-ea"/>
              </a:rPr>
              <a:t>  </a:t>
            </a:r>
            <a:r>
              <a:rPr lang="zh-CN" altLang="en-US" sz="2800" b="0" i="0" kern="0" dirty="0">
                <a:latin typeface="+mn-ea"/>
              </a:rPr>
              <a:t>即为第二种情况，</a:t>
            </a:r>
            <a:r>
              <a:rPr lang="en-US" altLang="zh-CN" sz="2800" b="0" i="0" kern="0" dirty="0">
                <a:latin typeface="+mn-ea"/>
              </a:rPr>
              <a:t>k</a:t>
            </a:r>
            <a:r>
              <a:rPr lang="zh-CN" altLang="en-US" sz="2800" b="0" i="0" kern="0" dirty="0">
                <a:latin typeface="+mn-ea"/>
              </a:rPr>
              <a:t>值应满足的公式。</a:t>
            </a:r>
            <a:endParaRPr lang="en-US" altLang="zh-CN" sz="2800" b="0" i="0" kern="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Clr>
                <a:srgbClr val="FF0000"/>
              </a:buClr>
              <a:buSzPct val="100000"/>
              <a:buNone/>
              <a:defRPr/>
            </a:pPr>
            <a:r>
              <a:rPr lang="en-US" altLang="zh-CN" sz="2800" b="0" i="0" kern="0" dirty="0">
                <a:latin typeface="+mn-ea"/>
              </a:rPr>
              <a:t>  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22DA1EF-C302-40D4-B08D-84EC39606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8C85D2E-ECF0-4CF7-8AB0-5D27A495218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位置：字符在主串中的序号。子串在主串中的位置以子串第一个字符在主串中的位置来表示。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串相等的条件：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当两个串的长度相等且各个对应位置的字符都相等时才相等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模式匹配：确定子串在主串中首次出现的位置的运算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字符串术语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71472" y="1285860"/>
            <a:ext cx="8458200" cy="15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公式表明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的计算与主串无关，根据模式串可计算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值。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值满足模式串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0" i="0" kern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0" i="0" kern="0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0" i="0" kern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j-1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的前缀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个字符等于后缀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个字符。即已经部分匹配。</a:t>
            </a:r>
            <a:endParaRPr lang="en-US" altLang="zh-CN" sz="2800" b="0" i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endParaRPr lang="en-US" altLang="zh-CN" sz="2800" b="0" i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显然，部分匹配字符越多越好，因此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取满足公式的最大值。</a:t>
            </a:r>
            <a:endParaRPr lang="en-US" altLang="zh-CN" sz="2800" b="0" i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endParaRPr lang="en-US" altLang="zh-CN" sz="2800" b="0" i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也就是说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模式串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0" i="0" kern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0" i="0" kern="0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0" i="0" kern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j-1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的最长公共前后缀的长度。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04169DD-99C8-1DB5-EEC4-E452711B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1142984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函数，下标从0开始)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3531CBB-23F9-43E5-A6D4-43BC35EF94BB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41</a:t>
            </a:fld>
            <a:endParaRPr lang="en-US" altLang="zh-CN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		</a:t>
            </a:r>
            <a:r>
              <a:rPr lang="zh-CN" altLang="en-US" dirty="0">
                <a:latin typeface="+mn-ea"/>
              </a:rPr>
              <a:t>　－1		当</a:t>
            </a:r>
            <a:r>
              <a:rPr lang="en-US" altLang="zh-CN" dirty="0">
                <a:latin typeface="+mn-ea"/>
              </a:rPr>
              <a:t>j=0</a:t>
            </a:r>
            <a:r>
              <a:rPr lang="zh-CN" altLang="en-US" dirty="0">
                <a:latin typeface="+mn-ea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next[j] =　max{k | 0&lt;k&lt;j</a:t>
            </a:r>
            <a:r>
              <a:rPr lang="zh-CN" altLang="en-US" dirty="0">
                <a:latin typeface="+mn-ea"/>
              </a:rPr>
              <a:t>且</a:t>
            </a:r>
            <a:r>
              <a:rPr lang="en-US" altLang="zh-CN" sz="2600" dirty="0">
                <a:latin typeface="+mn-ea"/>
              </a:rPr>
              <a:t>‘p</a:t>
            </a:r>
            <a:r>
              <a:rPr lang="en-US" altLang="zh-CN" sz="2600" baseline="-25000" dirty="0">
                <a:latin typeface="+mn-ea"/>
              </a:rPr>
              <a:t>0</a:t>
            </a:r>
            <a:r>
              <a:rPr lang="en-US" altLang="zh-CN" sz="2600" dirty="0">
                <a:latin typeface="+mn-ea"/>
              </a:rPr>
              <a:t>…p</a:t>
            </a:r>
            <a:r>
              <a:rPr lang="en-US" altLang="zh-CN" sz="2600" baseline="-25000" dirty="0">
                <a:latin typeface="+mn-ea"/>
              </a:rPr>
              <a:t>k-1</a:t>
            </a:r>
            <a:r>
              <a:rPr lang="en-US" altLang="zh-CN" sz="2600" dirty="0">
                <a:latin typeface="+mn-ea"/>
              </a:rPr>
              <a:t>’=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sz="2600" dirty="0">
                <a:latin typeface="+mn-ea"/>
              </a:rPr>
              <a:t>                            ‘</a:t>
            </a:r>
            <a:r>
              <a:rPr lang="en-US" altLang="zh-CN" sz="2600" dirty="0" err="1">
                <a:latin typeface="+mn-ea"/>
              </a:rPr>
              <a:t>p</a:t>
            </a:r>
            <a:r>
              <a:rPr lang="en-US" altLang="zh-CN" sz="2600" baseline="-25000" dirty="0" err="1">
                <a:latin typeface="+mn-ea"/>
              </a:rPr>
              <a:t>j</a:t>
            </a:r>
            <a:r>
              <a:rPr lang="en-US" altLang="zh-CN" sz="2600" baseline="-25000" dirty="0">
                <a:latin typeface="+mn-ea"/>
              </a:rPr>
              <a:t>-k</a:t>
            </a:r>
            <a:r>
              <a:rPr lang="en-US" altLang="zh-CN" sz="2600" dirty="0">
                <a:latin typeface="+mn-ea"/>
              </a:rPr>
              <a:t>…p</a:t>
            </a:r>
            <a:r>
              <a:rPr lang="en-US" altLang="zh-CN" sz="2600" baseline="-25000" dirty="0">
                <a:latin typeface="+mn-ea"/>
              </a:rPr>
              <a:t>j-1</a:t>
            </a:r>
            <a:r>
              <a:rPr lang="en-US" altLang="zh-CN" sz="2600" dirty="0">
                <a:latin typeface="+mn-ea"/>
              </a:rPr>
              <a:t>’}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sz="2600" dirty="0">
                <a:latin typeface="+mn-ea"/>
              </a:rPr>
              <a:t>			　</a:t>
            </a:r>
          </a:p>
        </p:txBody>
      </p:sp>
      <p:sp>
        <p:nvSpPr>
          <p:cNvPr id="47111" name="AutoShape 7"/>
          <p:cNvSpPr>
            <a:spLocks/>
          </p:cNvSpPr>
          <p:nvPr/>
        </p:nvSpPr>
        <p:spPr bwMode="auto">
          <a:xfrm>
            <a:off x="2347898" y="2905132"/>
            <a:ext cx="207878" cy="2036036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250ED80-AFC2-7790-109C-7ED2AA9D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00034" y="1214422"/>
            <a:ext cx="8763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</a:rPr>
              <a:t>第二种情况中</a:t>
            </a:r>
            <a:r>
              <a:rPr lang="en-US" altLang="zh-CN" sz="2800" b="0" i="0" dirty="0">
                <a:latin typeface="+mn-ea"/>
              </a:rPr>
              <a:t>k&gt;0</a:t>
            </a:r>
            <a:r>
              <a:rPr lang="zh-CN" altLang="en-US" sz="2800" b="0" i="0" dirty="0">
                <a:latin typeface="+mn-ea"/>
              </a:rPr>
              <a:t>，至少有</a:t>
            </a:r>
            <a:r>
              <a:rPr lang="en-US" altLang="zh-CN" sz="2800" b="0" i="0" dirty="0">
                <a:latin typeface="+mn-ea"/>
              </a:rPr>
              <a:t>p</a:t>
            </a:r>
            <a:r>
              <a:rPr lang="en-US" altLang="zh-CN" sz="2800" b="0" i="0" baseline="-25000" dirty="0">
                <a:latin typeface="+mn-ea"/>
              </a:rPr>
              <a:t>0</a:t>
            </a:r>
            <a:r>
              <a:rPr lang="zh-CN" altLang="en-US" sz="2800" b="0" i="0" dirty="0">
                <a:latin typeface="+mn-ea"/>
              </a:rPr>
              <a:t>部分匹配。</a:t>
            </a:r>
          </a:p>
          <a:p>
            <a:pPr eaLnBrk="1" hangingPunct="1">
              <a:spcBef>
                <a:spcPct val="30000"/>
              </a:spcBef>
              <a:defRPr/>
            </a:pPr>
            <a:endParaRPr lang="zh-CN" altLang="en-US" sz="36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41665" y="2000240"/>
          <a:ext cx="3673475" cy="173695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0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aseline="0" dirty="0"/>
                        <a:t>s</a:t>
                      </a:r>
                      <a:r>
                        <a:rPr lang="en-US" altLang="zh-CN" sz="3200" baseline="-25000" dirty="0"/>
                        <a:t>i-1</a:t>
                      </a:r>
                      <a:endParaRPr lang="zh-CN" altLang="en-US" sz="3200" dirty="0"/>
                    </a:p>
                  </a:txBody>
                  <a:tcPr marL="91467" marR="91467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67" marR="91467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aseline="0" dirty="0"/>
                        <a:t>p</a:t>
                      </a:r>
                      <a:r>
                        <a:rPr lang="en-US" altLang="zh-CN" sz="3200" baseline="-25000" dirty="0"/>
                        <a:t>j-1</a:t>
                      </a:r>
                      <a:endParaRPr lang="zh-CN" altLang="en-US" sz="3200" dirty="0"/>
                    </a:p>
                  </a:txBody>
                  <a:tcPr marL="91467" marR="91467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aseline="0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67" marR="91467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  <a:r>
                        <a:rPr lang="en-US" altLang="zh-CN" sz="3200" dirty="0"/>
                        <a:t>p</a:t>
                      </a:r>
                      <a:r>
                        <a:rPr lang="en-US" altLang="zh-CN" sz="3200" baseline="-25000" dirty="0"/>
                        <a:t>0</a:t>
                      </a:r>
                      <a:r>
                        <a:rPr lang="zh-CN" altLang="en-US" sz="3200" dirty="0"/>
                        <a:t>）</a:t>
                      </a:r>
                    </a:p>
                  </a:txBody>
                  <a:tcPr marL="91467" marR="91467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altLang="zh-CN" sz="3200" baseline="-25000" dirty="0">
                          <a:solidFill>
                            <a:srgbClr val="C00000"/>
                          </a:solidFill>
                        </a:rPr>
                        <a:t>=next[j]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67" marR="91467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96902" y="4293096"/>
            <a:ext cx="8763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</a:rPr>
              <a:t>第三种情况，完全没有部分匹配，即找不到满足公式的</a:t>
            </a:r>
            <a:r>
              <a:rPr lang="en-US" altLang="zh-CN" sz="2800" b="0" i="0" dirty="0">
                <a:latin typeface="+mn-ea"/>
              </a:rPr>
              <a:t>k</a:t>
            </a:r>
            <a:r>
              <a:rPr lang="zh-CN" altLang="en-US" sz="2800" b="0" i="0" dirty="0">
                <a:latin typeface="+mn-ea"/>
              </a:rPr>
              <a:t>，</a:t>
            </a:r>
            <a:r>
              <a:rPr lang="en-US" altLang="zh-CN" sz="2800" b="0" i="0" dirty="0" err="1">
                <a:latin typeface="+mn-ea"/>
              </a:rPr>
              <a:t>s</a:t>
            </a:r>
            <a:r>
              <a:rPr lang="en-US" altLang="zh-CN" sz="2800" b="0" i="0" baseline="-25000" dirty="0" err="1">
                <a:latin typeface="+mn-ea"/>
              </a:rPr>
              <a:t>i</a:t>
            </a:r>
            <a:r>
              <a:rPr lang="zh-CN" altLang="en-US" sz="2800" b="0" i="0" dirty="0">
                <a:latin typeface="+mn-ea"/>
              </a:rPr>
              <a:t>只能和</a:t>
            </a:r>
            <a:r>
              <a:rPr lang="en-US" altLang="zh-CN" sz="2800" b="0" i="0" dirty="0">
                <a:latin typeface="+mn-ea"/>
              </a:rPr>
              <a:t>p</a:t>
            </a:r>
            <a:r>
              <a:rPr lang="en-US" altLang="zh-CN" sz="2800" b="0" i="0" baseline="-25000" dirty="0">
                <a:latin typeface="+mn-ea"/>
              </a:rPr>
              <a:t>0</a:t>
            </a:r>
            <a:r>
              <a:rPr lang="zh-CN" altLang="en-US" sz="2800" b="0" i="0" dirty="0">
                <a:latin typeface="+mn-ea"/>
              </a:rPr>
              <a:t>比较。</a:t>
            </a:r>
          </a:p>
          <a:p>
            <a:pPr eaLnBrk="1" hangingPunct="1">
              <a:spcBef>
                <a:spcPct val="30000"/>
              </a:spcBef>
              <a:defRPr/>
            </a:pPr>
            <a:endParaRPr lang="zh-CN" altLang="en-US" sz="36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C00E7EF-21A3-87FD-FE03-0C56B7B2D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0E8FFD3-F527-4F95-BAE5-F6DA53A8C45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43</a:t>
            </a:fld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99480" y="14097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+mn-ea"/>
              </a:rPr>
              <a:t>		　－1		当</a:t>
            </a:r>
            <a:r>
              <a:rPr lang="en-US" altLang="zh-CN" dirty="0">
                <a:latin typeface="+mn-ea"/>
              </a:rPr>
              <a:t>j=0</a:t>
            </a:r>
            <a:r>
              <a:rPr lang="zh-CN" altLang="en-US" dirty="0">
                <a:latin typeface="+mn-ea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next[j] =　max{k | 0&lt;k&lt;j</a:t>
            </a:r>
            <a:r>
              <a:rPr lang="zh-CN" altLang="en-US" dirty="0">
                <a:latin typeface="+mn-ea"/>
              </a:rPr>
              <a:t>且</a:t>
            </a:r>
            <a:r>
              <a:rPr lang="en-US" altLang="zh-CN" dirty="0">
                <a:latin typeface="+mn-ea"/>
              </a:rPr>
              <a:t>‘p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k-1</a:t>
            </a:r>
            <a:r>
              <a:rPr lang="en-US" altLang="zh-CN" dirty="0">
                <a:latin typeface="+mn-ea"/>
              </a:rPr>
              <a:t>’=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                  ‘</a:t>
            </a:r>
            <a:r>
              <a:rPr lang="en-US" altLang="zh-CN" dirty="0" err="1">
                <a:latin typeface="+mn-ea"/>
              </a:rPr>
              <a:t>p</a:t>
            </a:r>
            <a:r>
              <a:rPr lang="en-US" altLang="zh-CN" baseline="-25000" dirty="0" err="1">
                <a:latin typeface="+mn-ea"/>
              </a:rPr>
              <a:t>j</a:t>
            </a:r>
            <a:r>
              <a:rPr lang="en-US" altLang="zh-CN" baseline="-25000" dirty="0">
                <a:latin typeface="+mn-ea"/>
              </a:rPr>
              <a:t>-k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j-1</a:t>
            </a:r>
            <a:r>
              <a:rPr lang="en-US" altLang="zh-CN" dirty="0">
                <a:latin typeface="+mn-ea"/>
              </a:rPr>
              <a:t>’}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			　0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59" name="AutoShape 7"/>
          <p:cNvSpPr>
            <a:spLocks/>
          </p:cNvSpPr>
          <p:nvPr/>
        </p:nvSpPr>
        <p:spPr bwMode="auto">
          <a:xfrm>
            <a:off x="2483768" y="2351160"/>
            <a:ext cx="53198" cy="215568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ADE3F11-D97C-8395-0341-9F3E4BE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3013" y="1060645"/>
            <a:ext cx="6795291" cy="685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下标从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开始，同理分析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函数定义。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06BD770D-2598-40D0-BB12-829D1B6840E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44</a:t>
            </a:fld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2052622"/>
            <a:ext cx="8458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dirty="0">
                <a:latin typeface="+mn-ea"/>
              </a:rPr>
              <a:t>	　0		当</a:t>
            </a:r>
            <a:r>
              <a:rPr lang="en-US" altLang="zh-CN" dirty="0">
                <a:latin typeface="+mn-ea"/>
              </a:rPr>
              <a:t>j=1</a:t>
            </a:r>
            <a:r>
              <a:rPr lang="zh-CN" altLang="en-US" dirty="0">
                <a:latin typeface="+mn-ea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next[j] =　max{k | 1&lt;k&lt;j</a:t>
            </a:r>
            <a:r>
              <a:rPr lang="zh-CN" altLang="en-US" dirty="0">
                <a:latin typeface="+mn-ea"/>
              </a:rPr>
              <a:t>且</a:t>
            </a:r>
            <a:r>
              <a:rPr lang="en-US" altLang="zh-CN" dirty="0">
                <a:latin typeface="+mn-ea"/>
              </a:rPr>
              <a:t>‘p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k-1</a:t>
            </a:r>
            <a:r>
              <a:rPr lang="en-US" altLang="zh-CN" dirty="0">
                <a:latin typeface="+mn-ea"/>
              </a:rPr>
              <a:t>’=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                     ‘p</a:t>
            </a:r>
            <a:r>
              <a:rPr lang="en-US" altLang="zh-CN" baseline="-25000" dirty="0">
                <a:latin typeface="+mn-ea"/>
              </a:rPr>
              <a:t>j-k+1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j-1</a:t>
            </a:r>
            <a:r>
              <a:rPr lang="en-US" altLang="zh-CN" dirty="0">
                <a:latin typeface="+mn-ea"/>
              </a:rPr>
              <a:t>’}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			　1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183" name="AutoShape 7"/>
          <p:cNvSpPr>
            <a:spLocks/>
          </p:cNvSpPr>
          <p:nvPr/>
        </p:nvSpPr>
        <p:spPr bwMode="auto">
          <a:xfrm>
            <a:off x="2214546" y="2928934"/>
            <a:ext cx="125206" cy="2228258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C41DB32-A851-C12E-9ABE-38E9C8C7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—next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5861"/>
            <a:ext cx="8496300" cy="278608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手动/手工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   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按照</a:t>
            </a:r>
            <a:r>
              <a:rPr lang="en-US" altLang="zh-CN" sz="2800" dirty="0">
                <a:latin typeface="+mn-ea"/>
              </a:rPr>
              <a:t>next</a:t>
            </a:r>
            <a:r>
              <a:rPr lang="zh-CN" altLang="en-US" sz="2800" dirty="0">
                <a:latin typeface="+mn-ea"/>
              </a:rPr>
              <a:t>公式：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 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即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寻找</a:t>
            </a:r>
            <a:r>
              <a:rPr lang="en-US" altLang="zh-CN" sz="2800" dirty="0">
                <a:solidFill>
                  <a:srgbClr val="FF3300"/>
                </a:solidFill>
                <a:latin typeface="宋体" pitchFamily="2" charset="-122"/>
              </a:rPr>
              <a:t>j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前可相互重叠（不完全重叠）的最长</a:t>
            </a:r>
            <a:endParaRPr lang="en-US" altLang="zh-CN" sz="2800" dirty="0">
              <a:solidFill>
                <a:srgbClr val="FF3300"/>
              </a:solidFill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公共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前后缀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的长度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。</a:t>
            </a:r>
            <a:endParaRPr lang="zh-CN" altLang="en-US" sz="2800" dirty="0">
              <a:latin typeface="宋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D3513C-95DA-768C-CF21-FB1ED3CB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13070"/>
            <a:ext cx="6794200" cy="2228098"/>
          </a:xfrm>
          <a:prstGeom prst="rect">
            <a:avLst/>
          </a:prstGeom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D0FCCE7F-F666-9026-837D-9E868B2A2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计算方法一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42844" y="1714488"/>
            <a:ext cx="148309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en-US" altLang="zh-CN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000" i="0" dirty="0">
                <a:solidFill>
                  <a:srgbClr val="FF3300"/>
                </a:solidFill>
                <a:latin typeface="宋体" pitchFamily="2" charset="-122"/>
              </a:rPr>
              <a:t>    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0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000" i="0" dirty="0">
                <a:solidFill>
                  <a:srgbClr val="FF3300"/>
                </a:solidFill>
                <a:latin typeface="宋体" pitchFamily="2" charset="-122"/>
              </a:rPr>
              <a:t>   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0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000" i="0" dirty="0">
                <a:solidFill>
                  <a:srgbClr val="FF3300"/>
                </a:solidFill>
                <a:latin typeface="宋体" pitchFamily="2" charset="-122"/>
              </a:rPr>
              <a:t>   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0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32258"/>
              </p:ext>
            </p:extLst>
          </p:nvPr>
        </p:nvGraphicFramePr>
        <p:xfrm>
          <a:off x="1546194" y="1858950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58757" y="4721229"/>
            <a:ext cx="77771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0&lt;k&lt;j </a:t>
            </a:r>
            <a:r>
              <a:rPr lang="zh-CN" altLang="en-US" sz="2800" b="0" i="0" dirty="0">
                <a:latin typeface="+mn-ea"/>
                <a:ea typeface="+mn-ea"/>
              </a:rPr>
              <a:t>，其它情况，</a:t>
            </a:r>
            <a:r>
              <a:rPr lang="en-US" altLang="zh-CN" sz="2800" b="0" i="0" dirty="0">
                <a:latin typeface="+mn-ea"/>
                <a:ea typeface="+mn-ea"/>
              </a:rPr>
              <a:t>next[1] = 0</a:t>
            </a:r>
            <a:r>
              <a:rPr lang="zh-CN" altLang="en-US" sz="2800" b="0" i="0" dirty="0">
                <a:latin typeface="+mn-ea"/>
                <a:ea typeface="+mn-ea"/>
              </a:rPr>
              <a:t>；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58757" y="5567367"/>
            <a:ext cx="84978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2</a:t>
            </a:r>
            <a:r>
              <a:rPr lang="zh-CN" altLang="en-US" sz="2800" b="1" i="0" dirty="0"/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j=2</a:t>
            </a:r>
            <a:r>
              <a:rPr lang="zh-CN" altLang="en-US" sz="2800" b="0" i="0" dirty="0">
                <a:latin typeface="+mn-ea"/>
                <a:ea typeface="+mn-ea"/>
              </a:rPr>
              <a:t>，求</a:t>
            </a:r>
            <a:r>
              <a:rPr lang="en-US" altLang="zh-CN" sz="2800" b="0" i="0" dirty="0">
                <a:latin typeface="+mn-ea"/>
                <a:ea typeface="+mn-ea"/>
              </a:rPr>
              <a:t>ab</a:t>
            </a:r>
            <a:r>
              <a:rPr lang="zh-CN" altLang="en-US" sz="2800" b="0" i="0" dirty="0">
                <a:latin typeface="+mn-ea"/>
                <a:ea typeface="+mn-ea"/>
              </a:rPr>
              <a:t>的最长前后缀长度，</a:t>
            </a:r>
            <a:r>
              <a:rPr lang="en-US" altLang="zh-CN" sz="2800" b="0" i="0" dirty="0">
                <a:latin typeface="+mn-ea"/>
                <a:ea typeface="+mn-ea"/>
              </a:rPr>
              <a:t>0&lt;k&lt;2 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 k=1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 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 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next[2]=0</a:t>
            </a:r>
            <a:r>
              <a:rPr lang="zh-CN" altLang="en-US" sz="2800" b="0" i="0" dirty="0">
                <a:latin typeface="+mn-ea"/>
                <a:ea typeface="+mn-ea"/>
              </a:rPr>
              <a:t>；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30194" y="4000504"/>
            <a:ext cx="777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j=0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next[0]=-1</a:t>
            </a:r>
            <a:r>
              <a:rPr lang="zh-CN" altLang="en-US" sz="2800" b="0" i="0" dirty="0">
                <a:latin typeface="+mn-ea"/>
                <a:ea typeface="+mn-ea"/>
              </a:rPr>
              <a:t>；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709721" y="3143248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555875" y="3143248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352796" y="3143248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71472" y="1285860"/>
            <a:ext cx="8496300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sz="2800" b="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手动计算</a:t>
            </a:r>
            <a:r>
              <a:rPr lang="en-US" altLang="zh-CN" sz="2800" b="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next</a:t>
            </a:r>
            <a:r>
              <a:rPr lang="zh-CN" altLang="en-US" sz="2800" b="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函数值例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A9068ED-7546-1928-2C5C-ED50E5B1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31143" y="1438905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59120"/>
              </p:ext>
            </p:extLst>
          </p:nvPr>
        </p:nvGraphicFramePr>
        <p:xfrm>
          <a:off x="1671662" y="1340768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4706" y="3573016"/>
            <a:ext cx="84978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3</a:t>
            </a:r>
            <a:r>
              <a:rPr lang="zh-CN" altLang="en-US" sz="2800" b="1" i="0" dirty="0"/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j=3</a:t>
            </a:r>
            <a:r>
              <a:rPr lang="zh-CN" altLang="en-US" sz="2800" b="0" i="0" dirty="0">
                <a:latin typeface="+mn-ea"/>
                <a:ea typeface="+mn-ea"/>
              </a:rPr>
              <a:t>，求</a:t>
            </a:r>
            <a:r>
              <a:rPr lang="en-US" altLang="zh-CN" sz="2800" b="0" i="0" dirty="0">
                <a:latin typeface="+mn-ea"/>
                <a:ea typeface="+mn-ea"/>
              </a:rPr>
              <a:t>aba</a:t>
            </a:r>
            <a:r>
              <a:rPr lang="zh-CN" altLang="en-US" sz="2800" b="0" i="0" dirty="0">
                <a:latin typeface="+mn-ea"/>
                <a:ea typeface="+mn-ea"/>
              </a:rPr>
              <a:t>的最长前后缀长度，</a:t>
            </a:r>
            <a:r>
              <a:rPr lang="en-US" altLang="zh-CN" sz="2800" b="0" i="0" dirty="0">
                <a:latin typeface="+mn-ea"/>
                <a:ea typeface="+mn-ea"/>
              </a:rPr>
              <a:t>0&lt;k&lt;3 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 k=2,1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ab</a:t>
            </a:r>
            <a:r>
              <a:rPr lang="en-US" altLang="zh-CN" sz="2800" b="0" i="0" dirty="0">
                <a:latin typeface="+mn-ea"/>
                <a:ea typeface="+mn-ea"/>
              </a:rPr>
              <a:t>) 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ba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 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= 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next[3]=1</a:t>
            </a:r>
            <a:r>
              <a:rPr lang="zh-CN" altLang="en-US" sz="2800" b="0" i="0" dirty="0">
                <a:latin typeface="+mn-ea"/>
                <a:ea typeface="+mn-ea"/>
              </a:rPr>
              <a:t>；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321053" y="2564904"/>
            <a:ext cx="57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50099" y="1341214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71815"/>
              </p:ext>
            </p:extLst>
          </p:nvPr>
        </p:nvGraphicFramePr>
        <p:xfrm>
          <a:off x="1555750" y="1341214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94592" y="3485108"/>
            <a:ext cx="90019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4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j=4</a:t>
            </a:r>
            <a:r>
              <a:rPr lang="zh-CN" altLang="en-US" sz="2800" b="0" i="0" dirty="0">
                <a:latin typeface="+mn-ea"/>
                <a:ea typeface="+mn-ea"/>
              </a:rPr>
              <a:t>，求</a:t>
            </a:r>
            <a:r>
              <a:rPr lang="en-US" altLang="zh-CN" sz="2800" b="0" i="0" dirty="0" err="1">
                <a:latin typeface="+mn-ea"/>
                <a:ea typeface="+mn-ea"/>
              </a:rPr>
              <a:t>abaa</a:t>
            </a:r>
            <a:r>
              <a:rPr lang="zh-CN" altLang="en-US" sz="2800" b="0" i="0" dirty="0">
                <a:latin typeface="+mn-ea"/>
                <a:ea typeface="+mn-ea"/>
              </a:rPr>
              <a:t>的最长前后缀长度，</a:t>
            </a:r>
            <a:r>
              <a:rPr lang="en-US" altLang="zh-CN" sz="2800" b="0" i="0" dirty="0">
                <a:latin typeface="+mn-ea"/>
                <a:ea typeface="+mn-ea"/>
              </a:rPr>
              <a:t>0&lt;k&lt;4 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 k=3,2,1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k=3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=aba) 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=baa)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=ab) 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=aa)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       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 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= 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next[4]=1</a:t>
            </a:r>
            <a:r>
              <a:rPr lang="zh-CN" altLang="en-US" sz="2800" b="0" i="0" dirty="0">
                <a:latin typeface="+mn-ea"/>
                <a:ea typeface="+mn-ea"/>
              </a:rPr>
              <a:t>；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32040" y="2653667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84AC6E8-3887-4E8D-B859-C6E871BF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46133" y="1325562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54323"/>
              </p:ext>
            </p:extLst>
          </p:nvPr>
        </p:nvGraphicFramePr>
        <p:xfrm>
          <a:off x="1555750" y="1341214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0825" y="3284538"/>
            <a:ext cx="94337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5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j=5</a:t>
            </a:r>
            <a:r>
              <a:rPr lang="zh-CN" altLang="en-US" sz="2800" b="1" i="0" dirty="0"/>
              <a:t>，</a:t>
            </a:r>
            <a:r>
              <a:rPr lang="zh-CN" altLang="en-US" sz="2800" i="0" dirty="0"/>
              <a:t>求</a:t>
            </a:r>
            <a:r>
              <a:rPr lang="en-US" altLang="zh-CN" sz="2800" i="0" dirty="0" err="1"/>
              <a:t>abaab</a:t>
            </a:r>
            <a:r>
              <a:rPr lang="zh-CN" altLang="en-US" sz="2800" i="0" dirty="0"/>
              <a:t>的最长前后缀长度 ，</a:t>
            </a:r>
            <a:r>
              <a:rPr lang="en-US" altLang="zh-CN" sz="2800" b="1" i="0" dirty="0"/>
              <a:t>0&lt;k&lt;5 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 k=4,3,2,1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k=4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abaa</a:t>
            </a:r>
            <a:r>
              <a:rPr lang="en-US" altLang="zh-CN" sz="2800" b="1" i="0" dirty="0"/>
              <a:t>)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4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baab</a:t>
            </a:r>
            <a:r>
              <a:rPr lang="en-US" altLang="zh-CN" sz="2800" b="1" i="0" dirty="0"/>
              <a:t>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k=3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=aba)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4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aab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k=2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=ab)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4</a:t>
            </a:r>
            <a:r>
              <a:rPr lang="en-US" altLang="zh-CN" sz="2800" b="1" i="0" dirty="0"/>
              <a:t>=ab)</a:t>
            </a:r>
            <a:r>
              <a:rPr lang="zh-CN" altLang="en-US" sz="2800" b="1" i="0" dirty="0"/>
              <a:t>， </a:t>
            </a:r>
            <a:r>
              <a:rPr lang="en-US" altLang="zh-CN" sz="2800" b="1" i="0" dirty="0"/>
              <a:t>next[5]=2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55339" name="文本框 7"/>
          <p:cNvSpPr txBox="1">
            <a:spLocks noChangeArrowheads="1"/>
          </p:cNvSpPr>
          <p:nvPr/>
        </p:nvSpPr>
        <p:spPr bwMode="auto">
          <a:xfrm>
            <a:off x="4987618" y="2636912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756411" y="2636911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2</a:t>
            </a:r>
            <a:endParaRPr lang="zh-CN" altLang="en-US" sz="2400" i="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525203" y="2668067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380288" y="2636912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50825" y="5244977"/>
            <a:ext cx="88931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6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j=6</a:t>
            </a:r>
            <a:r>
              <a:rPr lang="zh-CN" altLang="en-US" sz="2800" b="1" i="0" dirty="0"/>
              <a:t>，同理计算，</a:t>
            </a:r>
            <a:r>
              <a:rPr lang="en-US" altLang="zh-CN" sz="2800" b="1" i="0" dirty="0"/>
              <a:t>next[6]=0;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7)  j=7</a:t>
            </a:r>
            <a:r>
              <a:rPr lang="zh-CN" altLang="en-US" sz="2800" b="1" i="0" dirty="0"/>
              <a:t>，同理计算，</a:t>
            </a:r>
            <a:r>
              <a:rPr lang="en-US" altLang="zh-CN" sz="2800" b="1" i="0" dirty="0"/>
              <a:t>next[7]=1</a:t>
            </a:r>
            <a:r>
              <a:rPr lang="zh-CN" altLang="en-US" sz="2800" b="1" i="0" dirty="0"/>
              <a:t>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642A1C2-64F9-49D8-AED0-15F247C8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4EC2CFF-0A89-42F6-B534-6D6A52DDBA7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77986" y="2486919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串的数据对象约定是字符集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在线性表的基本操作中，以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单个元素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作为操作对象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在串的基本操作中，通常以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串的整体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作为操作对象，如：在串中查找某个子串、在串的某个位置上插入一个子串等。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字符串与线性表的关系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BA17D-2D02-FA97-BE35-38CD069A2A9D}"/>
              </a:ext>
            </a:extLst>
          </p:cNvPr>
          <p:cNvSpPr txBox="1"/>
          <p:nvPr/>
        </p:nvSpPr>
        <p:spPr>
          <a:xfrm>
            <a:off x="477986" y="1313623"/>
            <a:ext cx="8529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SzTx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串的逻辑结构和线性表极为相似，都是线性结构。串与线性表又有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区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别，主要表现在：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1903940"/>
            <a:ext cx="33842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990000"/>
                </a:solidFill>
                <a:latin typeface="+mn-ea"/>
                <a:ea typeface="+mn-ea"/>
              </a:rPr>
              <a:t>已知：</a:t>
            </a:r>
            <a:r>
              <a:rPr lang="en-US" altLang="zh-CN" sz="2800" i="0" dirty="0">
                <a:latin typeface="Times New Roman" pitchFamily="18" charset="0"/>
                <a:ea typeface="楷体_GB2312" pitchFamily="1" charset="-122"/>
              </a:rPr>
              <a:t>next[0] = -1；</a:t>
            </a:r>
            <a:endParaRPr lang="en-US" altLang="zh-CN" sz="2800" i="0" dirty="0"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537B7F-E7CC-4A02-BB49-21C5FF9E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285862"/>
            <a:ext cx="849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3200" b="0" i="0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递推求解</a:t>
            </a:r>
            <a:endParaRPr lang="zh-CN" altLang="en-US" b="0" i="0" kern="0" dirty="0">
              <a:latin typeface="宋体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67B72A7-7DFA-4509-A0E7-1BF775E1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17" y="2683734"/>
            <a:ext cx="845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根据递推公式依此计算</a:t>
            </a:r>
            <a:r>
              <a:rPr lang="en-US" altLang="zh-CN" sz="2800" b="0" i="0" dirty="0">
                <a:latin typeface="+mn-ea"/>
                <a:ea typeface="+mn-ea"/>
              </a:rPr>
              <a:t>next[1]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next[2]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next[m-1]</a:t>
            </a:r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id="{F21D2407-3609-4129-82C3-81B51C72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7" y="3894415"/>
            <a:ext cx="50403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sz="2800" b="1" i="0" dirty="0"/>
              <a:t>m</a:t>
            </a:r>
            <a:r>
              <a:rPr lang="zh-CN" altLang="en-US" sz="2800" b="1" i="0" dirty="0"/>
              <a:t>为模式串长度。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58A16C2-AF70-84A3-A5BC-8A98CBDF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计算方法二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7" grpId="0" autoUpdateAnimBg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1400"/>
              </p:ext>
            </p:extLst>
          </p:nvPr>
        </p:nvGraphicFramePr>
        <p:xfrm>
          <a:off x="1043608" y="2708920"/>
          <a:ext cx="7323138" cy="169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-k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CN" altLang="en-US" sz="2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j+1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rgbClr val="CC0066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CC0066"/>
                          </a:solidFill>
                        </a:rPr>
                        <a:t>k</a:t>
                      </a:r>
                      <a:endParaRPr lang="zh-CN" altLang="en-US" sz="2400" b="0" dirty="0">
                        <a:solidFill>
                          <a:srgbClr val="CC0066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k+1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2" name="TextBox 2"/>
          <p:cNvSpPr txBox="1">
            <a:spLocks noChangeArrowheads="1"/>
          </p:cNvSpPr>
          <p:nvPr/>
        </p:nvSpPr>
        <p:spPr bwMode="auto">
          <a:xfrm>
            <a:off x="755576" y="1196752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假设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next[j]=k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37924" name="TextBox 6"/>
          <p:cNvSpPr txBox="1">
            <a:spLocks noChangeArrowheads="1"/>
          </p:cNvSpPr>
          <p:nvPr/>
        </p:nvSpPr>
        <p:spPr bwMode="auto">
          <a:xfrm>
            <a:off x="971550" y="4727575"/>
            <a:ext cx="7561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>
                <a:latin typeface="+mn-ea"/>
                <a:ea typeface="+mn-ea"/>
              </a:rPr>
              <a:t>=p</a:t>
            </a:r>
            <a:r>
              <a:rPr lang="en-US" altLang="zh-CN" sz="2800" b="0" i="0" baseline="-25000" dirty="0">
                <a:latin typeface="+mn-ea"/>
                <a:ea typeface="+mn-ea"/>
              </a:rPr>
              <a:t>k</a:t>
            </a:r>
            <a:r>
              <a:rPr lang="zh-CN" altLang="en-US" sz="2800" b="0" i="0" baseline="-25000" dirty="0">
                <a:latin typeface="+mn-ea"/>
                <a:ea typeface="+mn-ea"/>
              </a:rPr>
              <a:t>，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7925" name="TextBox 7"/>
          <p:cNvSpPr txBox="1">
            <a:spLocks noChangeArrowheads="1"/>
          </p:cNvSpPr>
          <p:nvPr/>
        </p:nvSpPr>
        <p:spPr bwMode="auto">
          <a:xfrm>
            <a:off x="554146" y="5445224"/>
            <a:ext cx="88423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aseline="-25000" dirty="0"/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满足公式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…p</a:t>
            </a:r>
            <a:r>
              <a:rPr lang="en-US" altLang="zh-CN" sz="2800" b="0" i="0" baseline="-25000" dirty="0">
                <a:latin typeface="+mn-ea"/>
                <a:ea typeface="+mn-ea"/>
              </a:rPr>
              <a:t>k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baseline="-25000" dirty="0">
                <a:latin typeface="+mn-ea"/>
                <a:ea typeface="+mn-ea"/>
              </a:rPr>
              <a:t>-k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，因此</a:t>
            </a:r>
            <a:r>
              <a:rPr lang="en-US" altLang="zh-CN" sz="2800" b="0" i="0" dirty="0">
                <a:latin typeface="+mn-ea"/>
                <a:ea typeface="+mn-ea"/>
              </a:rPr>
              <a:t>next[j+1]=k+1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191922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750" y="1820863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aseline="-25000" dirty="0"/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根据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值的定义有，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…p</a:t>
            </a:r>
            <a:r>
              <a:rPr lang="en-US" altLang="zh-CN" sz="2800" b="0" i="0" baseline="-25000" dirty="0">
                <a:latin typeface="+mn-ea"/>
                <a:ea typeface="+mn-ea"/>
              </a:rPr>
              <a:t>k-1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baseline="-25000" dirty="0">
                <a:latin typeface="+mn-ea"/>
                <a:ea typeface="+mn-ea"/>
              </a:rPr>
              <a:t>-k</a:t>
            </a:r>
            <a:r>
              <a:rPr lang="en-US" altLang="zh-CN" sz="2800" b="0" i="0" dirty="0">
                <a:latin typeface="+mn-ea"/>
                <a:ea typeface="+mn-ea"/>
              </a:rPr>
              <a:t>…p</a:t>
            </a:r>
            <a:r>
              <a:rPr lang="en-US" altLang="zh-CN" sz="2800" b="0" i="0" baseline="-25000" dirty="0">
                <a:latin typeface="+mn-ea"/>
                <a:ea typeface="+mn-ea"/>
              </a:rPr>
              <a:t>j-1</a:t>
            </a:r>
            <a:endParaRPr lang="zh-CN" altLang="en-US" sz="2800" b="0" i="0" baseline="-25000" dirty="0">
              <a:latin typeface="+mn-ea"/>
              <a:ea typeface="+mn-ea"/>
            </a:endParaRP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96D42961-62D5-4407-9EA9-0548FAE60ABB}"/>
              </a:ext>
            </a:extLst>
          </p:cNvPr>
          <p:cNvSpPr/>
          <p:nvPr/>
        </p:nvSpPr>
        <p:spPr bwMode="auto">
          <a:xfrm>
            <a:off x="2483768" y="3429000"/>
            <a:ext cx="5544616" cy="1827193"/>
          </a:xfrm>
          <a:prstGeom prst="cloudCallout">
            <a:avLst>
              <a:gd name="adj1" fmla="val 34592"/>
              <a:gd name="adj2" fmla="val 6168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计算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next[j+1]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，比较它前一个字符</a:t>
            </a:r>
            <a:r>
              <a:rPr lang="en-US" altLang="zh-CN" sz="2400" b="0" i="0" dirty="0" err="1"/>
              <a:t>p</a:t>
            </a:r>
            <a:r>
              <a:rPr lang="en-US" altLang="zh-CN" sz="2400" b="0" i="0" baseline="-25000" dirty="0" err="1"/>
              <a:t>j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next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值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对应的字符</a:t>
            </a:r>
            <a:r>
              <a:rPr lang="en-US" altLang="zh-CN" sz="2400" b="0" i="0" dirty="0"/>
              <a:t>p</a:t>
            </a:r>
            <a:r>
              <a:rPr lang="en-US" altLang="zh-CN" sz="2400" b="0" i="0" baseline="-25000" dirty="0"/>
              <a:t>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，若相等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FF833BD-932B-4CFF-99A8-AD986E0CC1BF}"/>
              </a:ext>
            </a:extLst>
          </p:cNvPr>
          <p:cNvSpPr/>
          <p:nvPr/>
        </p:nvSpPr>
        <p:spPr bwMode="auto">
          <a:xfrm rot="2251761">
            <a:off x="5936475" y="4723196"/>
            <a:ext cx="504056" cy="18331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18575" y="2852936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宋体" pitchFamily="2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宋体" pitchFamily="2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宋体" pitchFamily="2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46349"/>
              </p:ext>
            </p:extLst>
          </p:nvPr>
        </p:nvGraphicFramePr>
        <p:xfrm>
          <a:off x="1699592" y="2924944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66677" y="4997028"/>
            <a:ext cx="84978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j=4,k=next[4]=1, p[4]=p[1], </a:t>
            </a:r>
            <a:r>
              <a:rPr lang="zh-CN" altLang="en-US" sz="2800" b="0" i="0" dirty="0">
                <a:latin typeface="+mn-ea"/>
                <a:ea typeface="+mn-ea"/>
              </a:rPr>
              <a:t>有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next[j+1]=next[5]=k+1=2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9435" name="文本框 7"/>
          <p:cNvSpPr txBox="1">
            <a:spLocks noChangeArrowheads="1"/>
          </p:cNvSpPr>
          <p:nvPr/>
        </p:nvSpPr>
        <p:spPr bwMode="auto">
          <a:xfrm>
            <a:off x="5076056" y="4263479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724128" y="4263181"/>
            <a:ext cx="64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7AB36F5-7586-493B-96A3-2100FB17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EC7B81-A810-444D-A558-346B67289553}"/>
              </a:ext>
            </a:extLst>
          </p:cNvPr>
          <p:cNvSpPr txBox="1"/>
          <p:nvPr/>
        </p:nvSpPr>
        <p:spPr>
          <a:xfrm>
            <a:off x="611559" y="1340768"/>
            <a:ext cx="830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next[j] = k,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=p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k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 next[j+1]=k+1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      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A4C68C-B59B-4FE8-869F-3379E00B6F10}"/>
              </a:ext>
            </a:extLst>
          </p:cNvPr>
          <p:cNvSpPr/>
          <p:nvPr/>
        </p:nvSpPr>
        <p:spPr bwMode="auto">
          <a:xfrm>
            <a:off x="4052464" y="1535304"/>
            <a:ext cx="71199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CF77F2-F716-488B-B7CD-BACA0222B3A8}"/>
              </a:ext>
            </a:extLst>
          </p:cNvPr>
          <p:cNvSpPr txBox="1"/>
          <p:nvPr/>
        </p:nvSpPr>
        <p:spPr>
          <a:xfrm>
            <a:off x="595239" y="1994067"/>
            <a:ext cx="874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例：假设下列模式串</a:t>
            </a:r>
            <a:r>
              <a:rPr lang="en-US" altLang="zh-CN" sz="2800" b="0" i="0" dirty="0">
                <a:latin typeface="+mn-ea"/>
                <a:ea typeface="+mn-ea"/>
              </a:rPr>
              <a:t>j&lt;5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值已求得，求</a:t>
            </a:r>
            <a:r>
              <a:rPr lang="en-US" altLang="zh-CN" sz="2800" b="0" i="0" dirty="0">
                <a:latin typeface="+mn-ea"/>
                <a:ea typeface="+mn-ea"/>
              </a:rPr>
              <a:t>next[5]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r>
              <a:rPr lang="en-US" altLang="zh-CN" sz="2800" b="0" i="0" dirty="0">
                <a:latin typeface="+mn-ea"/>
                <a:ea typeface="+mn-ea"/>
              </a:rPr>
              <a:t>          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21035"/>
              </p:ext>
            </p:extLst>
          </p:nvPr>
        </p:nvGraphicFramePr>
        <p:xfrm>
          <a:off x="992955" y="1360340"/>
          <a:ext cx="7683501" cy="253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5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-k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608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52" name="TextBox 5"/>
          <p:cNvSpPr txBox="1">
            <a:spLocks noChangeArrowheads="1"/>
          </p:cNvSpPr>
          <p:nvPr/>
        </p:nvSpPr>
        <p:spPr bwMode="auto">
          <a:xfrm>
            <a:off x="7859811" y="1484784"/>
            <a:ext cx="576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j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38950" name="TextBox 4"/>
          <p:cNvSpPr txBox="1">
            <a:spLocks noChangeArrowheads="1"/>
          </p:cNvSpPr>
          <p:nvPr/>
        </p:nvSpPr>
        <p:spPr bwMode="auto">
          <a:xfrm>
            <a:off x="827088" y="4149725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 err="1">
                <a:latin typeface="+mn-ea"/>
                <a:ea typeface="+mn-ea"/>
              </a:rPr>
              <a:t>≠p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k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3911" y="3213100"/>
            <a:ext cx="100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next</a:t>
            </a:r>
            <a:r>
              <a:rPr lang="en-US" altLang="zh-CN" sz="2400" i="0" baseline="-25000" dirty="0">
                <a:solidFill>
                  <a:srgbClr val="FF0000"/>
                </a:solidFill>
              </a:rPr>
              <a:t>[k]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46924" y="3213100"/>
            <a:ext cx="1223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[k]-1</a:t>
            </a:r>
            <a:endParaRPr lang="zh-CN" altLang="en-US" sz="2400" i="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95986" y="3182938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[k]-2</a:t>
            </a:r>
            <a:endParaRPr lang="zh-CN" altLang="en-US" sz="2400" i="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63961" y="1620838"/>
            <a:ext cx="100712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j</a:t>
            </a:r>
            <a:r>
              <a:rPr lang="en-US" altLang="zh-CN" sz="2400" i="0" baseline="-25000" dirty="0"/>
              <a:t>-next[k]</a:t>
            </a:r>
            <a:endParaRPr lang="zh-CN" altLang="en-US" sz="2400" i="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78274" y="3213100"/>
            <a:ext cx="6477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/>
              <a:t>p</a:t>
            </a:r>
            <a:r>
              <a:rPr lang="en-US" altLang="zh-CN" sz="2400" i="0" baseline="-25000" dirty="0"/>
              <a:t>0</a:t>
            </a:r>
            <a:endParaRPr lang="zh-CN" altLang="en-US" sz="2400" i="0" dirty="0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827087" y="4789601"/>
            <a:ext cx="79453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3200" dirty="0"/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模式串即看作主串，也看作子串，根据</a:t>
            </a:r>
            <a:r>
              <a:rPr lang="en-US" altLang="zh-CN" sz="2800" b="0" i="0" dirty="0">
                <a:latin typeface="+mn-ea"/>
                <a:ea typeface="+mn-ea"/>
              </a:rPr>
              <a:t>KMP</a:t>
            </a:r>
            <a:r>
              <a:rPr lang="zh-CN" altLang="en-US" sz="2800" b="0" i="0" dirty="0">
                <a:latin typeface="+mn-ea"/>
                <a:ea typeface="+mn-ea"/>
              </a:rPr>
              <a:t>算法思想，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不动，和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dirty="0">
                <a:latin typeface="+mn-ea"/>
                <a:ea typeface="+mn-ea"/>
              </a:rPr>
              <a:t>比较。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C5FE41A-E3BD-47F9-99A7-011DEA21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B598FE-4581-4144-B23E-C03C5CB0E028}"/>
              </a:ext>
            </a:extLst>
          </p:cNvPr>
          <p:cNvSpPr txBox="1"/>
          <p:nvPr/>
        </p:nvSpPr>
        <p:spPr>
          <a:xfrm>
            <a:off x="119161" y="1484784"/>
            <a:ext cx="82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主串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557E9D-4E1B-41A6-89A6-07D6FB27202B}"/>
              </a:ext>
            </a:extLst>
          </p:cNvPr>
          <p:cNvSpPr txBox="1"/>
          <p:nvPr/>
        </p:nvSpPr>
        <p:spPr>
          <a:xfrm>
            <a:off x="-61367" y="2391271"/>
            <a:ext cx="11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模式串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0" grpId="0"/>
      <p:bldP spid="7" grpId="0"/>
      <p:bldP spid="8" grpId="0"/>
      <p:bldP spid="9" grpId="0"/>
      <p:bldP spid="10" grpId="0" animBg="1"/>
      <p:bldP spid="11" grpId="0" animBg="1"/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82936"/>
              </p:ext>
            </p:extLst>
          </p:nvPr>
        </p:nvGraphicFramePr>
        <p:xfrm>
          <a:off x="920824" y="1378272"/>
          <a:ext cx="7467600" cy="169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j+1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FF0000"/>
                          </a:solidFill>
                        </a:rPr>
                        <a:t>next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[k]+1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5" name="TextBox 5"/>
          <p:cNvSpPr txBox="1">
            <a:spLocks noChangeArrowheads="1"/>
          </p:cNvSpPr>
          <p:nvPr/>
        </p:nvSpPr>
        <p:spPr bwMode="auto">
          <a:xfrm>
            <a:off x="6300788" y="1604963"/>
            <a:ext cx="5762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j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61466" name="TextBox 4"/>
          <p:cNvSpPr txBox="1">
            <a:spLocks noChangeArrowheads="1"/>
          </p:cNvSpPr>
          <p:nvPr/>
        </p:nvSpPr>
        <p:spPr bwMode="auto">
          <a:xfrm>
            <a:off x="683395" y="3219350"/>
            <a:ext cx="8305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的最长不重叠公共前后缀是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o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dirty="0">
                <a:latin typeface="+mn-ea"/>
                <a:ea typeface="+mn-ea"/>
              </a:rPr>
              <a:t>，共</a:t>
            </a:r>
            <a:r>
              <a:rPr lang="en-US" altLang="zh-CN" sz="2800" b="0" i="0" dirty="0">
                <a:latin typeface="+mn-ea"/>
                <a:ea typeface="+mn-ea"/>
              </a:rPr>
              <a:t>next[k]+1</a:t>
            </a:r>
            <a:r>
              <a:rPr lang="zh-CN" altLang="en-US" sz="2800" b="0" i="0" dirty="0">
                <a:latin typeface="+mn-ea"/>
                <a:ea typeface="+mn-ea"/>
              </a:rPr>
              <a:t>个字符，因此</a:t>
            </a:r>
            <a:r>
              <a:rPr lang="en-US" altLang="zh-CN" sz="2800" b="0" i="0" dirty="0">
                <a:latin typeface="+mn-ea"/>
                <a:ea typeface="+mn-ea"/>
              </a:rPr>
              <a:t>next[j+1] = next[k]+1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 err="1">
                <a:latin typeface="+mn-ea"/>
                <a:ea typeface="+mn-ea"/>
              </a:rPr>
              <a:t>≠p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baseline="-25000" dirty="0">
                <a:latin typeface="+mn-ea"/>
                <a:ea typeface="+mn-ea"/>
              </a:rPr>
              <a:t>，</a:t>
            </a:r>
            <a:r>
              <a:rPr lang="zh-CN" altLang="en-US" sz="2800" b="0" i="0" dirty="0">
                <a:latin typeface="+mn-ea"/>
                <a:ea typeface="+mn-ea"/>
              </a:rPr>
              <a:t>则回到第二种情况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en-US" sz="2800" b="0" i="0" dirty="0">
                <a:latin typeface="+mn-ea"/>
                <a:ea typeface="+mn-ea"/>
              </a:rPr>
              <a:t>继续</a:t>
            </a:r>
            <a:r>
              <a:rPr lang="en-US" altLang="zh-CN" sz="2800" b="0" i="0" dirty="0">
                <a:latin typeface="+mn-ea"/>
                <a:ea typeface="+mn-ea"/>
              </a:rPr>
              <a:t>next[next[k]]</a:t>
            </a:r>
            <a:r>
              <a:rPr lang="zh-CN" altLang="en-US" sz="2800" b="0" i="0" dirty="0">
                <a:latin typeface="+mn-ea"/>
                <a:ea typeface="+mn-ea"/>
              </a:rPr>
              <a:t>，重复上述过程。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61467" name="TextBox 6"/>
          <p:cNvSpPr txBox="1">
            <a:spLocks noChangeArrowheads="1"/>
          </p:cNvSpPr>
          <p:nvPr/>
        </p:nvSpPr>
        <p:spPr bwMode="auto">
          <a:xfrm>
            <a:off x="5940425" y="2432050"/>
            <a:ext cx="100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next</a:t>
            </a:r>
            <a:r>
              <a:rPr lang="en-US" altLang="zh-CN" sz="2400" i="0" baseline="-25000" dirty="0">
                <a:solidFill>
                  <a:srgbClr val="FF0000"/>
                </a:solidFill>
              </a:rPr>
              <a:t>[k]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61468" name="TextBox 7"/>
          <p:cNvSpPr txBox="1">
            <a:spLocks noChangeArrowheads="1"/>
          </p:cNvSpPr>
          <p:nvPr/>
        </p:nvSpPr>
        <p:spPr bwMode="auto">
          <a:xfrm>
            <a:off x="4716016" y="2420888"/>
            <a:ext cx="1223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[k]-1</a:t>
            </a:r>
            <a:endParaRPr lang="zh-CN" altLang="en-US" sz="2400" i="0" dirty="0"/>
          </a:p>
        </p:txBody>
      </p:sp>
      <p:sp>
        <p:nvSpPr>
          <p:cNvPr id="61469" name="TextBox 8"/>
          <p:cNvSpPr txBox="1">
            <a:spLocks noChangeArrowheads="1"/>
          </p:cNvSpPr>
          <p:nvPr/>
        </p:nvSpPr>
        <p:spPr bwMode="auto">
          <a:xfrm>
            <a:off x="3491880" y="2390973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[k]-2</a:t>
            </a:r>
            <a:endParaRPr lang="zh-CN" altLang="en-US" sz="2400" i="0" dirty="0"/>
          </a:p>
        </p:txBody>
      </p:sp>
      <p:sp>
        <p:nvSpPr>
          <p:cNvPr id="61470" name="TextBox 9"/>
          <p:cNvSpPr txBox="1">
            <a:spLocks noChangeArrowheads="1"/>
          </p:cNvSpPr>
          <p:nvPr/>
        </p:nvSpPr>
        <p:spPr bwMode="auto">
          <a:xfrm>
            <a:off x="1187450" y="1651000"/>
            <a:ext cx="1081088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j</a:t>
            </a:r>
            <a:r>
              <a:rPr lang="en-US" altLang="zh-CN" sz="2400" i="0" baseline="-25000" dirty="0"/>
              <a:t>-next[k]</a:t>
            </a:r>
            <a:endParaRPr lang="zh-CN" altLang="en-US" sz="2400" i="0" dirty="0"/>
          </a:p>
        </p:txBody>
      </p:sp>
      <p:sp>
        <p:nvSpPr>
          <p:cNvPr id="61471" name="TextBox 10"/>
          <p:cNvSpPr txBox="1">
            <a:spLocks noChangeArrowheads="1"/>
          </p:cNvSpPr>
          <p:nvPr/>
        </p:nvSpPr>
        <p:spPr bwMode="auto">
          <a:xfrm>
            <a:off x="1403350" y="2416175"/>
            <a:ext cx="6477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/>
              <a:t>p</a:t>
            </a:r>
            <a:r>
              <a:rPr lang="en-US" altLang="zh-CN" sz="2400" i="0" baseline="-25000" dirty="0"/>
              <a:t>0</a:t>
            </a:r>
            <a:endParaRPr lang="zh-CN" altLang="en-US" sz="2400" i="0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6CB14-0B7B-42DE-9365-1DD25678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676" y="1268760"/>
            <a:ext cx="8857851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总结上述两种情况：</a:t>
            </a:r>
            <a:r>
              <a:rPr lang="en-US" altLang="zh-CN" dirty="0">
                <a:latin typeface="+mn-ea"/>
              </a:rPr>
              <a:t>next[0]=-1,next[j]=k，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next[j+1]=？</a:t>
            </a:r>
          </a:p>
          <a:p>
            <a:pPr eaLnBrk="1" hangingPunct="1"/>
            <a:r>
              <a:rPr lang="zh-CN" altLang="en-US" dirty="0">
                <a:latin typeface="+mn-ea"/>
              </a:rPr>
              <a:t>如果 </a:t>
            </a:r>
            <a:r>
              <a:rPr lang="en-US" altLang="zh-CN" dirty="0" err="1">
                <a:latin typeface="+mn-ea"/>
              </a:rPr>
              <a:t>p</a:t>
            </a:r>
            <a:r>
              <a:rPr lang="en-US" altLang="zh-CN" baseline="-25000" dirty="0" err="1">
                <a:latin typeface="+mn-ea"/>
              </a:rPr>
              <a:t>j</a:t>
            </a:r>
            <a:r>
              <a:rPr lang="en-US" altLang="zh-CN" baseline="-25000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= p</a:t>
            </a:r>
            <a:r>
              <a:rPr lang="en-US" altLang="zh-CN" baseline="-25000" dirty="0">
                <a:latin typeface="+mn-ea"/>
              </a:rPr>
              <a:t>k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 </a:t>
            </a:r>
            <a:r>
              <a:rPr lang="en-US" altLang="zh-CN" dirty="0">
                <a:latin typeface="+mn-ea"/>
              </a:rPr>
              <a:t>next[j+1]=k+1(</a:t>
            </a:r>
            <a:r>
              <a:rPr lang="zh-CN" altLang="en-US" dirty="0">
                <a:latin typeface="+mn-ea"/>
              </a:rPr>
              <a:t>终止递推条件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/>
            <a:r>
              <a:rPr lang="zh-CN" altLang="en-US" dirty="0">
                <a:latin typeface="+mn-ea"/>
              </a:rPr>
              <a:t>如果 </a:t>
            </a:r>
            <a:r>
              <a:rPr lang="en-US" altLang="zh-CN" dirty="0" err="1">
                <a:latin typeface="+mn-ea"/>
              </a:rPr>
              <a:t>p</a:t>
            </a:r>
            <a:r>
              <a:rPr lang="en-US" altLang="zh-CN" baseline="-25000" dirty="0" err="1">
                <a:latin typeface="+mn-ea"/>
              </a:rPr>
              <a:t>j</a:t>
            </a:r>
            <a:r>
              <a:rPr lang="en-US" altLang="zh-CN" baseline="-25000" dirty="0">
                <a:latin typeface="+mn-ea"/>
              </a:rPr>
              <a:t> </a:t>
            </a:r>
            <a:r>
              <a:rPr lang="en-US" altLang="zh-CN" dirty="0">
                <a:latin typeface="+mn-ea"/>
                <a:cs typeface="Arial" pitchFamily="34" charset="0"/>
              </a:rPr>
              <a:t>≠ </a:t>
            </a:r>
            <a:r>
              <a:rPr lang="en-US" altLang="zh-CN" dirty="0">
                <a:latin typeface="+mn-ea"/>
              </a:rPr>
              <a:t>p</a:t>
            </a:r>
            <a:r>
              <a:rPr lang="en-US" altLang="zh-CN" baseline="-25000" dirty="0">
                <a:latin typeface="+mn-ea"/>
              </a:rPr>
              <a:t>k 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则令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k’=next[k] </a:t>
            </a:r>
          </a:p>
          <a:p>
            <a:pPr lvl="1" eaLnBrk="1" hangingPunct="1"/>
            <a:r>
              <a:rPr lang="zh-CN" altLang="en-US" sz="2800" b="1" dirty="0">
                <a:latin typeface="+mn-ea"/>
              </a:rPr>
              <a:t>如果 </a:t>
            </a:r>
            <a:r>
              <a:rPr lang="en-US" altLang="zh-CN" sz="2800" b="1" dirty="0" err="1">
                <a:latin typeface="+mn-ea"/>
              </a:rPr>
              <a:t>p</a:t>
            </a:r>
            <a:r>
              <a:rPr lang="en-US" altLang="zh-CN" sz="2800" b="1" baseline="-25000" dirty="0" err="1">
                <a:latin typeface="+mn-ea"/>
              </a:rPr>
              <a:t>j</a:t>
            </a:r>
            <a:r>
              <a:rPr lang="en-US" altLang="zh-CN" sz="2800" b="1" dirty="0">
                <a:latin typeface="+mn-ea"/>
              </a:rPr>
              <a:t>=p</a:t>
            </a:r>
            <a:r>
              <a:rPr lang="en-US" altLang="zh-CN" sz="2800" b="1" baseline="-25000" dirty="0">
                <a:latin typeface="+mn-ea"/>
              </a:rPr>
              <a:t>k’</a:t>
            </a:r>
            <a:r>
              <a:rPr lang="zh-CN" altLang="en-US" sz="2800" b="1" dirty="0">
                <a:latin typeface="+mn-ea"/>
              </a:rPr>
              <a:t>，则 </a:t>
            </a:r>
            <a:r>
              <a:rPr lang="en-US" altLang="zh-CN" sz="2800" dirty="0">
                <a:latin typeface="+mn-ea"/>
              </a:rPr>
              <a:t>next[j+1]=k’+1(</a:t>
            </a:r>
            <a:r>
              <a:rPr lang="zh-CN" altLang="en-US" sz="2800" dirty="0">
                <a:latin typeface="+mn-ea"/>
              </a:rPr>
              <a:t>终止递推条件</a:t>
            </a:r>
            <a:r>
              <a:rPr lang="en-US" altLang="zh-CN" sz="2800" dirty="0">
                <a:latin typeface="+mn-ea"/>
              </a:rPr>
              <a:t>)</a:t>
            </a:r>
          </a:p>
          <a:p>
            <a:pPr lvl="1" eaLnBrk="1" hangingPunct="1"/>
            <a:r>
              <a:rPr lang="zh-CN" altLang="en-US" sz="2800" b="1" dirty="0">
                <a:latin typeface="+mn-ea"/>
              </a:rPr>
              <a:t>如果 </a:t>
            </a:r>
            <a:r>
              <a:rPr lang="en-US" altLang="zh-CN" sz="2800" b="1" dirty="0" err="1">
                <a:latin typeface="+mn-ea"/>
              </a:rPr>
              <a:t>p</a:t>
            </a:r>
            <a:r>
              <a:rPr lang="en-US" altLang="zh-CN" sz="2800" b="1" baseline="-25000" dirty="0" err="1">
                <a:latin typeface="+mn-ea"/>
              </a:rPr>
              <a:t>j</a:t>
            </a:r>
            <a:r>
              <a:rPr lang="en-US" altLang="zh-CN" sz="2800" b="1" dirty="0" err="1">
                <a:latin typeface="+mn-ea"/>
              </a:rPr>
              <a:t>≠p</a:t>
            </a:r>
            <a:r>
              <a:rPr lang="en-US" altLang="zh-CN" sz="2800" b="1" baseline="-25000" dirty="0" err="1">
                <a:latin typeface="+mn-ea"/>
              </a:rPr>
              <a:t>k</a:t>
            </a:r>
            <a:r>
              <a:rPr lang="en-US" altLang="zh-CN" sz="2800" b="1" baseline="-25000" dirty="0">
                <a:latin typeface="+mn-ea"/>
              </a:rPr>
              <a:t>’ </a:t>
            </a:r>
            <a:r>
              <a:rPr lang="en-US" altLang="zh-CN" sz="2800" b="1" dirty="0">
                <a:latin typeface="+mn-ea"/>
              </a:rPr>
              <a:t>，</a:t>
            </a:r>
            <a:r>
              <a:rPr lang="en-US" altLang="zh-CN" sz="2800" b="1" baseline="-250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则令</a:t>
            </a:r>
            <a:r>
              <a:rPr lang="en-US" altLang="zh-CN" sz="2800" b="1" dirty="0">
                <a:latin typeface="+mn-ea"/>
              </a:rPr>
              <a:t>k</a:t>
            </a:r>
            <a:r>
              <a:rPr lang="zh-CN" altLang="en-US" sz="2800" b="1" dirty="0">
                <a:latin typeface="+mn-ea"/>
                <a:ea typeface="宋体" panose="02010600030101010101" pitchFamily="2" charset="-122"/>
              </a:rPr>
              <a:t>"</a:t>
            </a:r>
            <a:r>
              <a:rPr lang="en-US" altLang="zh-CN" sz="2800" b="1" dirty="0">
                <a:latin typeface="+mn-ea"/>
              </a:rPr>
              <a:t>=next[k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+mn-ea"/>
              </a:rPr>
              <a:t>]</a:t>
            </a:r>
          </a:p>
          <a:p>
            <a:pPr lvl="1" eaLnBrk="1" hangingPunct="1"/>
            <a:r>
              <a:rPr lang="en-US" altLang="zh-CN" sz="2800" b="1" dirty="0">
                <a:latin typeface="+mn-ea"/>
              </a:rPr>
              <a:t>……</a:t>
            </a:r>
          </a:p>
          <a:p>
            <a:pPr lvl="1" eaLnBrk="1" hangingPunct="1"/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如果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k</a:t>
            </a:r>
            <a:r>
              <a:rPr lang="en-US" altLang="zh-CN" sz="2800" baseline="300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=-1 next[j+1]=0  (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另一个终止递推条件。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800" baseline="-250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j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800" baseline="-25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失配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,next[0]=-1,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表示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j+1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前没有部分匹配字符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所以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,next[j+1]=0=-1+1</a:t>
            </a:r>
          </a:p>
          <a:p>
            <a:pPr eaLnBrk="1" hangingPunct="1"/>
            <a:endParaRPr lang="zh-CN" altLang="en-US" b="1" baseline="-25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FA99520-E07C-438D-9F04-DA896B8A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497888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next[0]=-1,next[j]=</a:t>
            </a:r>
            <a:r>
              <a:rPr lang="en-US" altLang="zh-CN" dirty="0" err="1"/>
              <a:t>k，next</a:t>
            </a:r>
            <a:r>
              <a:rPr lang="en-US" altLang="zh-CN" dirty="0"/>
              <a:t>[j+1]=？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算法描述</a:t>
            </a:r>
            <a:r>
              <a:rPr lang="en-US" altLang="zh-CN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next[j+1]=k+1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!=p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则令</a:t>
            </a:r>
            <a:r>
              <a:rPr lang="zh-CN" altLang="en-US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k=next[k] 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5DE80CA-2B18-4344-AC20-5B254D7AE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3370987-6D1E-4213-94AC-37627E62A4F9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57</a:t>
            </a:fld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求模式串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next[j]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值算法</a:t>
            </a:r>
            <a:endParaRPr lang="zh-CN" altLang="en-US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j=0,k=-1,next[0]=-1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初值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2. while(j&lt;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模式串长度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) {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循环递推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注意越界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(1) 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k=-1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=p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j++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,k++,next[j]=k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(2)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否则,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k=next[k]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}</a:t>
            </a:r>
            <a:r>
              <a:rPr lang="en-US" altLang="zh-CN" i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D485215-C9F6-40FA-9183-EE78F27B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60D5817-7C3A-4C7C-A271-17A7F87D867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58</a:t>
            </a:fld>
            <a:endParaRPr lang="en-US" altLang="zh-CN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C28DF41-E1CB-4C7F-BED3-D5EE89FF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函数值递推算法实现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E8FE7B-DF81-3003-66DF-BE9FC90B4AB5}"/>
              </a:ext>
            </a:extLst>
          </p:cNvPr>
          <p:cNvSpPr txBox="1"/>
          <p:nvPr/>
        </p:nvSpPr>
        <p:spPr>
          <a:xfrm>
            <a:off x="466676" y="1340768"/>
            <a:ext cx="84258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初值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&lt;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 -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循环递推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==-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||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[++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++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else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74EF0A6-07BE-4F5A-BA83-474469B6845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59</a:t>
            </a:fld>
            <a:endParaRPr lang="en-US" altLang="zh-CN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递推计算例一</a:t>
            </a:r>
          </a:p>
        </p:txBody>
      </p:sp>
      <p:graphicFrame>
        <p:nvGraphicFramePr>
          <p:cNvPr id="389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41248"/>
              </p:ext>
            </p:extLst>
          </p:nvPr>
        </p:nvGraphicFramePr>
        <p:xfrm>
          <a:off x="1547813" y="1365434"/>
          <a:ext cx="5943600" cy="155951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09600" y="367062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1) j=0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next[0+1] = -1+1=0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09600" y="316739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0) j=0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next[0] = 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09600" y="414529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2) 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56443" y="4657656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              </a:t>
            </a:r>
            <a:r>
              <a:rPr lang="en-US" altLang="zh-CN" sz="2800" b="0" i="0" dirty="0">
                <a:latin typeface="+mn-ea"/>
                <a:ea typeface="+mn-ea"/>
              </a:rPr>
              <a:t>k=next[0]=-1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next[1+1]=-1+1=0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9600" y="5081915"/>
            <a:ext cx="84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3) j=2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=a)=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next[2+1]=0+1=1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09600" y="5661248"/>
            <a:ext cx="8158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4) j=3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=b)=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next[3+1]=1+1=2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843213" y="2430646"/>
            <a:ext cx="576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492500" y="2401724"/>
            <a:ext cx="57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140200" y="2420888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716463" y="2416359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292725" y="2422709"/>
            <a:ext cx="57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2</a:t>
            </a:r>
            <a:endParaRPr lang="zh-CN" altLang="en-US" sz="24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051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D5A845A-7C2B-4B14-891A-B5B0936C582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</a:t>
            </a:fld>
            <a:endParaRPr lang="en-US" altLang="zh-CN"/>
          </a:p>
        </p:txBody>
      </p:sp>
      <p:sp>
        <p:nvSpPr>
          <p:cNvPr id="9221" name="Rectangle 205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964488" cy="2016224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	string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中的方法或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c-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串操作函数提供：　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latin typeface="+mn-ea"/>
              </a:rPr>
              <a:t>串赋值</a:t>
            </a:r>
            <a:r>
              <a:rPr lang="en-US" altLang="zh-CN" dirty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串比较</a:t>
            </a:r>
            <a:r>
              <a:rPr lang="en-US" altLang="zh-CN" dirty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求串长</a:t>
            </a:r>
            <a:r>
              <a:rPr lang="en-US" altLang="zh-CN" dirty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串联接、求子串、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zh-CN" altLang="en-US" dirty="0">
                <a:latin typeface="+mn-ea"/>
              </a:rPr>
              <a:t>串查找等。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字符串的操作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2D516-1594-5830-4B91-4DEF53DBCD85}"/>
              </a:ext>
            </a:extLst>
          </p:cNvPr>
          <p:cNvSpPr txBox="1"/>
          <p:nvPr/>
        </p:nvSpPr>
        <p:spPr>
          <a:xfrm>
            <a:off x="611560" y="428366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其它操作通过调用上述操作完成。</a:t>
            </a:r>
            <a:endParaRPr lang="en-US" altLang="zh-CN" sz="28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FC285D5-56C7-4F73-B3D1-E99B9A769DB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60</a:t>
            </a:fld>
            <a:endParaRPr lang="en-US" altLang="zh-CN"/>
          </a:p>
        </p:txBody>
      </p:sp>
      <p:graphicFrame>
        <p:nvGraphicFramePr>
          <p:cNvPr id="38920" name="Group 8"/>
          <p:cNvGraphicFramePr>
            <a:graphicFrameLocks noGrp="1"/>
          </p:cNvGraphicFramePr>
          <p:nvPr/>
        </p:nvGraphicFramePr>
        <p:xfrm>
          <a:off x="1547813" y="1268413"/>
          <a:ext cx="5943600" cy="155951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4213" y="306863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5) j=4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=c)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4213" y="3500438"/>
            <a:ext cx="7343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      k=next[2]=0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=c)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  <a:p>
            <a:r>
              <a:rPr lang="en-US" altLang="zh-CN" sz="2800" i="0" dirty="0"/>
              <a:t>	     </a:t>
            </a:r>
            <a:r>
              <a:rPr lang="en-US" altLang="zh-CN" sz="2800" b="0" i="0" dirty="0">
                <a:latin typeface="+mn-ea"/>
                <a:ea typeface="+mn-ea"/>
              </a:rPr>
              <a:t>k=next[0]=-1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next[4+1]=-1+1=0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213" y="450850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6) </a:t>
            </a:r>
            <a:r>
              <a:rPr lang="zh-CN" altLang="en-US" sz="2800" b="0" i="0" dirty="0">
                <a:latin typeface="+mn-ea"/>
                <a:ea typeface="+mn-ea"/>
              </a:rPr>
              <a:t>同理计算，</a:t>
            </a:r>
            <a:r>
              <a:rPr lang="en-US" altLang="zh-CN" sz="2800" b="0" i="0" dirty="0">
                <a:latin typeface="+mn-ea"/>
                <a:ea typeface="+mn-ea"/>
              </a:rPr>
              <a:t>next[6]=1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213" y="5084763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7) </a:t>
            </a:r>
            <a:r>
              <a:rPr lang="zh-CN" altLang="en-US" sz="2800" b="0" i="0" dirty="0">
                <a:latin typeface="+mn-ea"/>
                <a:ea typeface="+mn-ea"/>
              </a:rPr>
              <a:t>同理计算，</a:t>
            </a:r>
            <a:r>
              <a:rPr lang="en-US" altLang="zh-CN" sz="2800" b="0" i="0" dirty="0">
                <a:latin typeface="+mn-ea"/>
                <a:ea typeface="+mn-ea"/>
              </a:rPr>
              <a:t>next[7]=2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867400" y="2325688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0</a:t>
            </a:r>
            <a:endParaRPr lang="zh-CN" altLang="en-US" sz="2800" i="0" dirty="0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443663" y="2329716"/>
            <a:ext cx="57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019925" y="2327275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75475CA-12D8-4521-B05A-23627DD1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递推计算例一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E8BDAB9-2D83-4D3C-93B6-109150C7C60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61</a:t>
            </a:fld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4582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华文楷体" pitchFamily="2" charset="-122"/>
              </a:rPr>
              <a:t>abaababaca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下标从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开始）。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99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85062"/>
              </p:ext>
            </p:extLst>
          </p:nvPr>
        </p:nvGraphicFramePr>
        <p:xfrm>
          <a:off x="1601093" y="1869490"/>
          <a:ext cx="5748337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58CC140-AEFA-4348-8B0B-89B6898F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69632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1) 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next[1+1] = next[2] = 0+1=1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BDB7CC-57E8-46BE-8B02-714D16FFC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4908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0) 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next[1] = 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35E890-87BF-43F0-8BA2-EDCAA318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68594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2) j=2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E1F8E7-0220-4266-B0AA-FFB9E274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700394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                </a:t>
            </a:r>
            <a:r>
              <a:rPr lang="en-US" altLang="zh-CN" sz="2800" b="0" i="0" dirty="0">
                <a:latin typeface="+mn-ea"/>
                <a:ea typeface="+mn-ea"/>
              </a:rPr>
              <a:t>k=next[1]=0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next[2+1]=0+1=1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80B4EF-47EB-4492-B1EA-CCD16065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05" y="6184687"/>
            <a:ext cx="84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3) j=3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=a)=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next[3+1]=1+1=2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455630-EDB4-B873-32E5-5D82759D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递推计算例二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95B82C-8DCD-89F9-0837-974DA8798F41}"/>
              </a:ext>
            </a:extLst>
          </p:cNvPr>
          <p:cNvSpPr txBox="1"/>
          <p:nvPr/>
        </p:nvSpPr>
        <p:spPr>
          <a:xfrm>
            <a:off x="563389" y="3558260"/>
            <a:ext cx="839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与下标从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开始递推计算同理，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区别：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k=0,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有结论。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E8BDAB9-2D83-4D3C-93B6-109150C7C60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62</a:t>
            </a:fld>
            <a:endParaRPr lang="en-US" altLang="zh-CN"/>
          </a:p>
        </p:txBody>
      </p:sp>
      <p:graphicFrame>
        <p:nvGraphicFramePr>
          <p:cNvPr id="399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62062"/>
              </p:ext>
            </p:extLst>
          </p:nvPr>
        </p:nvGraphicFramePr>
        <p:xfrm>
          <a:off x="1697831" y="1365434"/>
          <a:ext cx="5748337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735E890-87BF-43F0-8BA2-EDCAA318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6992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4) j=4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E1F8E7-0220-4266-B0AA-FFB9E274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88792"/>
            <a:ext cx="89309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      k=next[2]=1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=a)=(p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=a) ,   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        next[4+1]=1+1=2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80B4EF-47EB-4492-B1EA-CCD16065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" y="4782886"/>
            <a:ext cx="84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5) </a:t>
            </a:r>
            <a:r>
              <a:rPr lang="zh-CN" altLang="en-US" sz="2800" b="0" i="0" dirty="0">
                <a:latin typeface="+mn-ea"/>
                <a:ea typeface="+mn-ea"/>
              </a:rPr>
              <a:t>其它同理计算。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278C30-5B9E-EDCB-46FE-E01258FB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递推计算例二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DCB1A0-C01D-F9CB-A82C-0590B5772B65}"/>
              </a:ext>
            </a:extLst>
          </p:cNvPr>
          <p:cNvSpPr txBox="1"/>
          <p:nvPr/>
        </p:nvSpPr>
        <p:spPr>
          <a:xfrm>
            <a:off x="440979" y="5645573"/>
            <a:ext cx="839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与下标从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开始的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值关系，值</a:t>
            </a:r>
            <a:r>
              <a:rPr lang="en-US" altLang="zh-CN" sz="2800" b="0" i="0" dirty="0">
                <a:latin typeface="+mn-ea"/>
                <a:ea typeface="+mn-ea"/>
              </a:rPr>
              <a:t>+1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39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A3B6F23-459F-47EF-9AF3-2A661F9CC16B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63</a:t>
            </a:fld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7270"/>
            <a:ext cx="84582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华文楷体" pitchFamily="2" charset="-122"/>
              </a:rPr>
              <a:t>abaabacaca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值。</a:t>
            </a:r>
          </a:p>
        </p:txBody>
      </p:sp>
      <p:graphicFrame>
        <p:nvGraphicFramePr>
          <p:cNvPr id="419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0484"/>
              </p:ext>
            </p:extLst>
          </p:nvPr>
        </p:nvGraphicFramePr>
        <p:xfrm>
          <a:off x="1697831" y="2132856"/>
          <a:ext cx="5748337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793CF011-1CFF-45B9-BE5F-46781584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A1B00-8AD5-4C9B-9AEB-5BA2B9E7E989}"/>
              </a:ext>
            </a:extLst>
          </p:cNvPr>
          <p:cNvSpPr txBox="1"/>
          <p:nvPr/>
        </p:nvSpPr>
        <p:spPr>
          <a:xfrm>
            <a:off x="3131840" y="31938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0</a:t>
            </a:r>
            <a:endParaRPr lang="zh-CN" altLang="en-US" sz="28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543B2-CA92-450F-9F25-1534A7C2DA68}"/>
              </a:ext>
            </a:extLst>
          </p:cNvPr>
          <p:cNvSpPr txBox="1"/>
          <p:nvPr/>
        </p:nvSpPr>
        <p:spPr>
          <a:xfrm>
            <a:off x="3635896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A5397-AD30-4C47-A097-FD4349B25556}"/>
              </a:ext>
            </a:extLst>
          </p:cNvPr>
          <p:cNvSpPr txBox="1"/>
          <p:nvPr/>
        </p:nvSpPr>
        <p:spPr>
          <a:xfrm>
            <a:off x="4067944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FCE2D5-48FC-496B-9264-3D70FC0123D9}"/>
              </a:ext>
            </a:extLst>
          </p:cNvPr>
          <p:cNvSpPr txBox="1"/>
          <p:nvPr/>
        </p:nvSpPr>
        <p:spPr>
          <a:xfrm>
            <a:off x="4499992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F00192-9B51-4806-A21A-F62352F6E738}"/>
              </a:ext>
            </a:extLst>
          </p:cNvPr>
          <p:cNvSpPr txBox="1"/>
          <p:nvPr/>
        </p:nvSpPr>
        <p:spPr>
          <a:xfrm>
            <a:off x="4860032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48FB17-B147-4642-B9BA-0C03DF5E7676}"/>
              </a:ext>
            </a:extLst>
          </p:cNvPr>
          <p:cNvSpPr txBox="1"/>
          <p:nvPr/>
        </p:nvSpPr>
        <p:spPr>
          <a:xfrm>
            <a:off x="5292080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3</a:t>
            </a:r>
            <a:endParaRPr lang="zh-CN" altLang="en-US" sz="2800" i="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294107-6559-4DD2-BAEA-E8C586B276EF}"/>
              </a:ext>
            </a:extLst>
          </p:cNvPr>
          <p:cNvSpPr txBox="1"/>
          <p:nvPr/>
        </p:nvSpPr>
        <p:spPr>
          <a:xfrm>
            <a:off x="5796136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4</a:t>
            </a:r>
            <a:endParaRPr lang="zh-CN" altLang="en-US" sz="2800" i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303C40-595A-418F-A3BA-6246B6A74FAC}"/>
              </a:ext>
            </a:extLst>
          </p:cNvPr>
          <p:cNvSpPr txBox="1"/>
          <p:nvPr/>
        </p:nvSpPr>
        <p:spPr>
          <a:xfrm>
            <a:off x="6156176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FDD5EB-0A49-40E9-A81D-FF3A1B3C286E}"/>
              </a:ext>
            </a:extLst>
          </p:cNvPr>
          <p:cNvSpPr txBox="1"/>
          <p:nvPr/>
        </p:nvSpPr>
        <p:spPr>
          <a:xfrm>
            <a:off x="6588224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A7E05A-839B-4EE1-B51C-99DE4010D166}"/>
              </a:ext>
            </a:extLst>
          </p:cNvPr>
          <p:cNvSpPr txBox="1"/>
          <p:nvPr/>
        </p:nvSpPr>
        <p:spPr>
          <a:xfrm>
            <a:off x="7020272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44166F-51DC-459E-86A4-CDE7E17B0B9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64</a:t>
            </a:fld>
            <a:endParaRPr lang="en-US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97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函数,可写出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算法如下：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令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的初值为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pos,j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的初值为0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While((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主串长度)且(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模式串长度))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(1).若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j=-1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++,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j++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(2).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否则,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j=next[j]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}</a:t>
            </a:r>
            <a:r>
              <a:rPr lang="en-US" altLang="zh-CN" sz="2400" b="1" i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　				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j=-1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失配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411EADF-87AA-421D-A5EF-88223274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7F61FAB2-FCD0-4F5C-9EA4-C6E0C7416C7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65</a:t>
            </a:fld>
            <a:endParaRPr lang="en-US" altLang="zh-CN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2FEE544-0413-1F2B-39B4-D2B4565D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87EE0-C8A4-6E6E-7C40-9145E56C5EFF}"/>
              </a:ext>
            </a:extLst>
          </p:cNvPr>
          <p:cNvSpPr txBox="1"/>
          <p:nvPr/>
        </p:nvSpPr>
        <p:spPr>
          <a:xfrm>
            <a:off x="488220" y="1268760"/>
            <a:ext cx="8458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kmp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0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[])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getnext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,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计算模式串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next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值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for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=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=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&lt;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length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 &amp;&amp;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&lt;(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length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(); 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</a:t>
            </a:r>
          </a:p>
          <a:p>
            <a:r>
              <a:rPr lang="en-US" altLang="zh-CN" sz="2000" b="0" i="0" dirty="0">
                <a:solidFill>
                  <a:srgbClr val="008000"/>
                </a:solidFill>
                <a:latin typeface="+mn-ea"/>
                <a:ea typeface="+mn-ea"/>
              </a:rPr>
              <a:t>         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注意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-1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与无符号整数比较出错，加强制类型转换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-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||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==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若相等或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j=-1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++,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++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    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比较下一个字符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else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 // T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向右滑动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length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子串走完</a:t>
            </a:r>
            <a:endParaRPr lang="zh-CN" altLang="en-US" sz="20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return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-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+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return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-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F70F69B-BBB9-4B1F-BBBF-195E1C9CE2EF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66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5360" y="126876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函数的时间复杂度为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O(n)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为了求模式串的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值,其算法与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很相似,其时间复杂度为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O(m)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因此,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算法的时间复杂度为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35360" y="4774686"/>
            <a:ext cx="845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FF"/>
                </a:solidFill>
                <a:latin typeface="+mn-ea"/>
                <a:ea typeface="+mn-ea"/>
              </a:rPr>
              <a:t>回顾</a:t>
            </a:r>
            <a:r>
              <a:rPr lang="en-US" altLang="zh-CN" sz="2800" b="0" i="0" dirty="0">
                <a:solidFill>
                  <a:srgbClr val="FF00FF"/>
                </a:solidFill>
                <a:latin typeface="+mn-ea"/>
                <a:ea typeface="+mn-ea"/>
              </a:rPr>
              <a:t>BF</a:t>
            </a:r>
            <a:r>
              <a:rPr lang="zh-CN" altLang="en-US" sz="2800" b="0" i="0" dirty="0">
                <a:solidFill>
                  <a:srgbClr val="FF00FF"/>
                </a:solidFill>
                <a:latin typeface="+mn-ea"/>
                <a:ea typeface="+mn-ea"/>
              </a:rPr>
              <a:t>的最恶劣情况：</a:t>
            </a:r>
            <a:r>
              <a:rPr lang="en-US" altLang="zh-CN" sz="2800" b="0" i="0" dirty="0">
                <a:solidFill>
                  <a:srgbClr val="080808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solidFill>
                  <a:srgbClr val="080808"/>
                </a:solidFill>
                <a:latin typeface="+mn-ea"/>
                <a:ea typeface="+mn-ea"/>
              </a:rPr>
              <a:t>T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之间存在大量的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部分匹配，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比较总次数为：</a:t>
            </a:r>
            <a:r>
              <a:rPr lang="zh-CN" altLang="en-US" sz="2800" b="0" i="0" dirty="0">
                <a:solidFill>
                  <a:srgbClr val="66FF33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n-m+1)*</a:t>
            </a:r>
            <a:r>
              <a:rPr lang="en-US" altLang="zh-CN" sz="2800" b="0" i="0" dirty="0" err="1">
                <a:solidFill>
                  <a:srgbClr val="0000FF"/>
                </a:solidFill>
                <a:latin typeface="+mn-ea"/>
                <a:ea typeface="+mn-ea"/>
              </a:rPr>
              <a:t>m＝O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(n*m)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D60269-B301-0921-EDC7-73D4FC97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算法时间复杂度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257341"/>
            <a:ext cx="8507413" cy="55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例如：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</a:rPr>
              <a:t>S = 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800" b="0" i="0" dirty="0" err="1">
                <a:solidFill>
                  <a:srgbClr val="CC6600"/>
                </a:solidFill>
                <a:latin typeface="+mn-ea"/>
                <a:ea typeface="+mn-ea"/>
              </a:rPr>
              <a:t>aaabaaabaaabaaabaaab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zh-CN" altLang="en-US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，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</a:rPr>
              <a:t>T = 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800" b="0" i="0" dirty="0" err="1">
                <a:solidFill>
                  <a:srgbClr val="CC6600"/>
                </a:solidFill>
                <a:latin typeface="+mn-ea"/>
                <a:ea typeface="+mn-ea"/>
              </a:rPr>
              <a:t>aaaab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E98522E-B6C2-AA36-CED4-75C7347B7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求值改进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F88FBC-3915-2936-F699-DD66F71B9F2C}"/>
              </a:ext>
            </a:extLst>
          </p:cNvPr>
          <p:cNvSpPr txBox="1"/>
          <p:nvPr/>
        </p:nvSpPr>
        <p:spPr>
          <a:xfrm>
            <a:off x="611560" y="3429000"/>
            <a:ext cx="732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b a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b a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b a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b a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a</a:t>
            </a:r>
            <a:r>
              <a:rPr lang="en-US" altLang="zh-CN" sz="2800" b="0" i="0" dirty="0">
                <a:latin typeface="+mn-ea"/>
                <a:ea typeface="+mn-ea"/>
              </a:rPr>
              <a:t> b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1C0E8-C1AD-C1EA-EF88-2BDE73F2E556}"/>
              </a:ext>
            </a:extLst>
          </p:cNvPr>
          <p:cNvSpPr txBox="1"/>
          <p:nvPr/>
        </p:nvSpPr>
        <p:spPr>
          <a:xfrm>
            <a:off x="611560" y="395222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9C9D66-212F-0007-ECEE-5C8CFFAEC015}"/>
              </a:ext>
            </a:extLst>
          </p:cNvPr>
          <p:cNvSpPr txBox="1"/>
          <p:nvPr/>
        </p:nvSpPr>
        <p:spPr>
          <a:xfrm>
            <a:off x="899592" y="395432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EDB4E0-CB3F-1C01-5F61-0277434D7488}"/>
              </a:ext>
            </a:extLst>
          </p:cNvPr>
          <p:cNvSpPr txBox="1"/>
          <p:nvPr/>
        </p:nvSpPr>
        <p:spPr>
          <a:xfrm>
            <a:off x="1295636" y="3964634"/>
            <a:ext cx="39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E8A2C0-A69C-C679-94C7-3D19360103CF}"/>
              </a:ext>
            </a:extLst>
          </p:cNvPr>
          <p:cNvSpPr txBox="1"/>
          <p:nvPr/>
        </p:nvSpPr>
        <p:spPr>
          <a:xfrm>
            <a:off x="1619672" y="3975267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ADB0B3-750C-41E6-0361-5073AFCB6DC4}"/>
              </a:ext>
            </a:extLst>
          </p:cNvPr>
          <p:cNvSpPr txBox="1"/>
          <p:nvPr/>
        </p:nvSpPr>
        <p:spPr>
          <a:xfrm>
            <a:off x="2195736" y="395222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next[3]=2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04713F-8826-FAB1-72F6-91CAE017833E}"/>
              </a:ext>
            </a:extLst>
          </p:cNvPr>
          <p:cNvSpPr txBox="1"/>
          <p:nvPr/>
        </p:nvSpPr>
        <p:spPr>
          <a:xfrm>
            <a:off x="694201" y="4498963"/>
            <a:ext cx="115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(a a)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95F1AC-41BB-DFCF-F6E7-7E89F204C458}"/>
              </a:ext>
            </a:extLst>
          </p:cNvPr>
          <p:cNvSpPr txBox="1"/>
          <p:nvPr/>
        </p:nvSpPr>
        <p:spPr>
          <a:xfrm>
            <a:off x="1625396" y="44914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6907D1-FFDD-7FD7-9E78-77ECC6A35C90}"/>
              </a:ext>
            </a:extLst>
          </p:cNvPr>
          <p:cNvSpPr txBox="1"/>
          <p:nvPr/>
        </p:nvSpPr>
        <p:spPr>
          <a:xfrm>
            <a:off x="2195736" y="448785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next[2]=1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CA5D7B-E266-B47F-0056-579E0F1D6CC9}"/>
              </a:ext>
            </a:extLst>
          </p:cNvPr>
          <p:cNvSpPr txBox="1"/>
          <p:nvPr/>
        </p:nvSpPr>
        <p:spPr>
          <a:xfrm>
            <a:off x="709673" y="5022183"/>
            <a:ext cx="115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(a)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70A063-7D20-6BBD-CBD1-C93A810E8B88}"/>
              </a:ext>
            </a:extLst>
          </p:cNvPr>
          <p:cNvSpPr txBox="1"/>
          <p:nvPr/>
        </p:nvSpPr>
        <p:spPr>
          <a:xfrm>
            <a:off x="1640868" y="501463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53C142-A376-4462-2C2B-F170889AB86A}"/>
              </a:ext>
            </a:extLst>
          </p:cNvPr>
          <p:cNvSpPr txBox="1"/>
          <p:nvPr/>
        </p:nvSpPr>
        <p:spPr>
          <a:xfrm>
            <a:off x="2211208" y="501107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next[1]=0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661470-99E1-29CA-EC97-7904BC9C2A76}"/>
              </a:ext>
            </a:extLst>
          </p:cNvPr>
          <p:cNvSpPr txBox="1"/>
          <p:nvPr/>
        </p:nvSpPr>
        <p:spPr>
          <a:xfrm>
            <a:off x="1640868" y="5560899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ADA47A-E8B1-C58F-6FA8-3E99B004B356}"/>
              </a:ext>
            </a:extLst>
          </p:cNvPr>
          <p:cNvSpPr txBox="1"/>
          <p:nvPr/>
        </p:nvSpPr>
        <p:spPr>
          <a:xfrm>
            <a:off x="2211208" y="5557341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next[0]=-1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EF8B0B-A564-77F3-9590-90D13473C95A}"/>
              </a:ext>
            </a:extLst>
          </p:cNvPr>
          <p:cNvSpPr txBox="1"/>
          <p:nvPr/>
        </p:nvSpPr>
        <p:spPr>
          <a:xfrm>
            <a:off x="2000908" y="60932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a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0F3D6A-18AE-5650-801D-37EC278D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96370"/>
              </p:ext>
            </p:extLst>
          </p:nvPr>
        </p:nvGraphicFramePr>
        <p:xfrm>
          <a:off x="1787154" y="1904642"/>
          <a:ext cx="591529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882">
                  <a:extLst>
                    <a:ext uri="{9D8B030D-6E8A-4147-A177-3AD203B41FA5}">
                      <a16:colId xmlns:a16="http://schemas.microsoft.com/office/drawing/2014/main" val="2867957803"/>
                    </a:ext>
                  </a:extLst>
                </a:gridCol>
                <a:gridCol w="985882">
                  <a:extLst>
                    <a:ext uri="{9D8B030D-6E8A-4147-A177-3AD203B41FA5}">
                      <a16:colId xmlns:a16="http://schemas.microsoft.com/office/drawing/2014/main" val="2703844252"/>
                    </a:ext>
                  </a:extLst>
                </a:gridCol>
                <a:gridCol w="985882">
                  <a:extLst>
                    <a:ext uri="{9D8B030D-6E8A-4147-A177-3AD203B41FA5}">
                      <a16:colId xmlns:a16="http://schemas.microsoft.com/office/drawing/2014/main" val="1527597655"/>
                    </a:ext>
                  </a:extLst>
                </a:gridCol>
                <a:gridCol w="985882">
                  <a:extLst>
                    <a:ext uri="{9D8B030D-6E8A-4147-A177-3AD203B41FA5}">
                      <a16:colId xmlns:a16="http://schemas.microsoft.com/office/drawing/2014/main" val="3595043681"/>
                    </a:ext>
                  </a:extLst>
                </a:gridCol>
                <a:gridCol w="985882">
                  <a:extLst>
                    <a:ext uri="{9D8B030D-6E8A-4147-A177-3AD203B41FA5}">
                      <a16:colId xmlns:a16="http://schemas.microsoft.com/office/drawing/2014/main" val="4019514636"/>
                    </a:ext>
                  </a:extLst>
                </a:gridCol>
                <a:gridCol w="985882">
                  <a:extLst>
                    <a:ext uri="{9D8B030D-6E8A-4147-A177-3AD203B41FA5}">
                      <a16:colId xmlns:a16="http://schemas.microsoft.com/office/drawing/2014/main" val="3131938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j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1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72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185889"/>
                  </a:ext>
                </a:extLst>
              </a:tr>
            </a:tbl>
          </a:graphicData>
        </a:graphic>
      </p:graphicFrame>
      <p:sp>
        <p:nvSpPr>
          <p:cNvPr id="20" name="右大括号 19">
            <a:extLst>
              <a:ext uri="{FF2B5EF4-FFF2-40B4-BE49-F238E27FC236}">
                <a16:creationId xmlns:a16="http://schemas.microsoft.com/office/drawing/2014/main" id="{53028F7A-8C0C-B96D-0668-14BF309C3850}"/>
              </a:ext>
            </a:extLst>
          </p:cNvPr>
          <p:cNvSpPr/>
          <p:nvPr/>
        </p:nvSpPr>
        <p:spPr bwMode="auto">
          <a:xfrm>
            <a:off x="4763023" y="4597955"/>
            <a:ext cx="288032" cy="1378785"/>
          </a:xfrm>
          <a:prstGeom prst="rightBrace">
            <a:avLst/>
          </a:prstGeom>
          <a:noFill/>
          <a:ln w="44450" cap="flat" cmpd="sng" algn="ctr">
            <a:solidFill>
              <a:srgbClr val="FF0000">
                <a:alpha val="9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808B11-14B2-E306-5839-18641B711E6C}"/>
              </a:ext>
            </a:extLst>
          </p:cNvPr>
          <p:cNvSpPr txBox="1"/>
          <p:nvPr/>
        </p:nvSpPr>
        <p:spPr>
          <a:xfrm>
            <a:off x="5148064" y="4613645"/>
            <a:ext cx="3503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T[j]</a:t>
            </a:r>
            <a:r>
              <a:rPr lang="zh-CN" altLang="en-US" sz="2800" b="0" i="0" dirty="0"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latin typeface="+mn-ea"/>
                <a:ea typeface="+mn-ea"/>
              </a:rPr>
              <a:t>T[next[j]]</a:t>
            </a:r>
            <a:r>
              <a:rPr lang="zh-CN" altLang="en-US" sz="2800" b="0" i="0" dirty="0">
                <a:latin typeface="+mn-ea"/>
                <a:ea typeface="+mn-ea"/>
              </a:rPr>
              <a:t>相等 ，跳过不必要的比较。</a:t>
            </a:r>
          </a:p>
        </p:txBody>
      </p:sp>
      <p:sp>
        <p:nvSpPr>
          <p:cNvPr id="24" name="箭头: 右弧形 23">
            <a:extLst>
              <a:ext uri="{FF2B5EF4-FFF2-40B4-BE49-F238E27FC236}">
                <a16:creationId xmlns:a16="http://schemas.microsoft.com/office/drawing/2014/main" id="{0EF111EF-C364-D21C-0294-5706BF7F26FA}"/>
              </a:ext>
            </a:extLst>
          </p:cNvPr>
          <p:cNvSpPr/>
          <p:nvPr/>
        </p:nvSpPr>
        <p:spPr bwMode="auto">
          <a:xfrm>
            <a:off x="4355976" y="4149080"/>
            <a:ext cx="447301" cy="2376264"/>
          </a:xfrm>
          <a:prstGeom prst="curvedLeftArrow">
            <a:avLst>
              <a:gd name="adj1" fmla="val 25000"/>
              <a:gd name="adj2" fmla="val 50000"/>
              <a:gd name="adj3" fmla="val 505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B66134-5473-6724-13C6-01C57E40D09B}"/>
              </a:ext>
            </a:extLst>
          </p:cNvPr>
          <p:cNvSpPr txBox="1"/>
          <p:nvPr/>
        </p:nvSpPr>
        <p:spPr>
          <a:xfrm>
            <a:off x="2195736" y="4013775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next[3]=next[2]=next[1]=next[0]= 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20" grpId="0" animBg="1"/>
      <p:bldP spid="20" grpId="1" animBg="1"/>
      <p:bldP spid="21" grpId="0"/>
      <p:bldP spid="21" grpId="1"/>
      <p:bldP spid="24" grpId="0" animBg="1"/>
      <p:bldP spid="2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的计算方法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341439"/>
            <a:ext cx="8001000" cy="2303586"/>
          </a:xfrm>
        </p:spPr>
        <p:txBody>
          <a:bodyPr/>
          <a:lstStyle/>
          <a:p>
            <a:pPr eaLnBrk="1" hangingPunct="1"/>
            <a:r>
              <a:rPr lang="zh-CN" altLang="en-US" dirty="0"/>
              <a:t> 首先计算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next[j] = k, </a:t>
            </a:r>
            <a:r>
              <a:rPr lang="zh-CN" altLang="en-US" dirty="0"/>
              <a:t>比较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zh-CN" altLang="en-US" sz="2800" dirty="0"/>
              <a:t>不等，</a:t>
            </a:r>
            <a:r>
              <a:rPr lang="en-US" altLang="zh-CN" sz="2800" dirty="0" err="1"/>
              <a:t>nextval</a:t>
            </a:r>
            <a:r>
              <a:rPr lang="en-US" altLang="zh-CN" sz="2800" dirty="0"/>
              <a:t>[j]=next[j]（</a:t>
            </a:r>
            <a:r>
              <a:rPr lang="zh-CN" altLang="en-US" sz="2800" dirty="0"/>
              <a:t>即维持不变）</a:t>
            </a:r>
          </a:p>
          <a:p>
            <a:pPr lvl="1" eaLnBrk="1" hangingPunct="1"/>
            <a:r>
              <a:rPr lang="zh-CN" altLang="en-US" sz="2800" dirty="0"/>
              <a:t>相等：</a:t>
            </a:r>
            <a:r>
              <a:rPr lang="en-US" altLang="zh-CN" sz="2800" dirty="0" err="1"/>
              <a:t>nextval</a:t>
            </a:r>
            <a:r>
              <a:rPr lang="en-US" altLang="zh-CN" sz="2800" dirty="0"/>
              <a:t>[j]=</a:t>
            </a:r>
            <a:r>
              <a:rPr lang="en-US" altLang="zh-CN" sz="2800" dirty="0" err="1"/>
              <a:t>nextval</a:t>
            </a:r>
            <a:r>
              <a:rPr lang="en-US" altLang="zh-CN" sz="2800" dirty="0"/>
              <a:t>[k]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60648"/>
            <a:ext cx="8001000" cy="676275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计算举例</a:t>
            </a:r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89981" y="1461280"/>
            <a:ext cx="1141659" cy="18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Times New Roman" pitchFamily="18" charset="0"/>
              </a:rPr>
              <a:t>模式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next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3300"/>
                </a:solidFill>
                <a:latin typeface="Times New Roman" pitchFamily="18" charset="0"/>
              </a:rPr>
              <a:t>nextval</a:t>
            </a:r>
            <a:endParaRPr lang="en-US" altLang="zh-CN" sz="24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45671"/>
              </p:ext>
            </p:extLst>
          </p:nvPr>
        </p:nvGraphicFramePr>
        <p:xfrm>
          <a:off x="1370210" y="1352839"/>
          <a:ext cx="7234238" cy="2076161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971" name="Text Box 113"/>
          <p:cNvSpPr txBox="1">
            <a:spLocks noChangeArrowheads="1"/>
          </p:cNvSpPr>
          <p:nvPr/>
        </p:nvSpPr>
        <p:spPr bwMode="auto">
          <a:xfrm>
            <a:off x="189981" y="3645024"/>
            <a:ext cx="9005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en-US" altLang="zh-CN" sz="2800" i="0" dirty="0"/>
              <a:t>1) j=0   next[0] = -1   </a:t>
            </a:r>
            <a:r>
              <a:rPr lang="en-US" altLang="zh-CN" sz="2800" i="0" dirty="0" err="1"/>
              <a:t>nextval</a:t>
            </a:r>
            <a:r>
              <a:rPr lang="en-US" altLang="zh-CN" sz="2800" i="0" dirty="0"/>
              <a:t>[0]=-1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2) j=0   k=-1       next[j+1] = next[1]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                </a:t>
            </a:r>
            <a:r>
              <a:rPr lang="en-US" altLang="zh-CN" sz="2800" i="0" dirty="0">
                <a:solidFill>
                  <a:srgbClr val="FF0000"/>
                </a:solidFill>
              </a:rPr>
              <a:t>p[1]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≠p[0]   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[1]=0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3) j=1   k=0         (p[j]=p[1]=b)   </a:t>
            </a:r>
            <a:r>
              <a:rPr lang="en-US" altLang="zh-CN" sz="2800" i="0" dirty="0">
                <a:sym typeface="Nina" charset="0"/>
              </a:rPr>
              <a:t>≠  (p[k]=p[0]=a)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k=next[0]=-1     next[j+1] = next[2]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               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p[2]=p[0]      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[2]=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[0]=-1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CDC978-7936-17D9-4D38-1FE04A89D7C9}"/>
              </a:ext>
            </a:extLst>
          </p:cNvPr>
          <p:cNvSpPr txBox="1"/>
          <p:nvPr/>
        </p:nvSpPr>
        <p:spPr>
          <a:xfrm>
            <a:off x="2555776" y="237183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29446E-CD08-B122-17F3-790A3D277C91}"/>
              </a:ext>
            </a:extLst>
          </p:cNvPr>
          <p:cNvSpPr txBox="1"/>
          <p:nvPr/>
        </p:nvSpPr>
        <p:spPr>
          <a:xfrm>
            <a:off x="2594346" y="29057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FCFCBF-A331-6377-72F0-61A7685CA55D}"/>
              </a:ext>
            </a:extLst>
          </p:cNvPr>
          <p:cNvSpPr txBox="1"/>
          <p:nvPr/>
        </p:nvSpPr>
        <p:spPr>
          <a:xfrm>
            <a:off x="3419872" y="23488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B9FB0-1431-D4AE-57E3-8E0E813A6FD0}"/>
              </a:ext>
            </a:extLst>
          </p:cNvPr>
          <p:cNvSpPr txBox="1"/>
          <p:nvPr/>
        </p:nvSpPr>
        <p:spPr>
          <a:xfrm>
            <a:off x="3419872" y="29057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-1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56" y="1679167"/>
            <a:ext cx="8229600" cy="685800"/>
          </a:xfrm>
        </p:spPr>
        <p:txBody>
          <a:bodyPr/>
          <a:lstStyle/>
          <a:p>
            <a:pPr algn="l" eaLnBrk="1" hangingPunct="1">
              <a:buClr>
                <a:srgbClr val="FF0000"/>
              </a:buClr>
            </a:pPr>
            <a:r>
              <a:rPr lang="zh-CN" altLang="en-US" sz="2800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静态或动态分配，定长顺序存储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22DB41A-568C-4577-ACDD-F54E9818AE7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</a:t>
            </a:fld>
            <a:endParaRPr lang="en-US" altLang="zh-C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第二节 串的表示和实现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EEF6481-FB73-8C9B-E73B-6ADC582C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56" y="2400281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+mn-ea"/>
                <a:ea typeface="+mn-ea"/>
              </a:rPr>
              <a:t>链式存储</a:t>
            </a:r>
            <a:endParaRPr lang="en-US" altLang="zh-CN" sz="2800" b="0" i="0" kern="0" dirty="0">
              <a:latin typeface="+mn-ea"/>
              <a:ea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563DD-808F-F822-BA1F-811E44479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31" y="109048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kern="0" dirty="0">
                <a:latin typeface="+mn-ea"/>
                <a:ea typeface="+mn-ea"/>
              </a:rPr>
              <a:t>顺序存储</a:t>
            </a:r>
            <a:endParaRPr lang="en-US" altLang="zh-CN" sz="2800" b="0" i="0" kern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60648"/>
            <a:ext cx="8001000" cy="676275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计算举例</a:t>
            </a:r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17973" y="1340768"/>
            <a:ext cx="1141659" cy="18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Times New Roman" pitchFamily="18" charset="0"/>
              </a:rPr>
              <a:t>模式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next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3300"/>
                </a:solidFill>
                <a:latin typeface="Times New Roman" pitchFamily="18" charset="0"/>
              </a:rPr>
              <a:t>nextval</a:t>
            </a:r>
            <a:endParaRPr lang="en-US" altLang="zh-CN" sz="24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19023"/>
              </p:ext>
            </p:extLst>
          </p:nvPr>
        </p:nvGraphicFramePr>
        <p:xfrm>
          <a:off x="1338262" y="1352839"/>
          <a:ext cx="7234238" cy="2076161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971" name="Text Box 113"/>
          <p:cNvSpPr txBox="1">
            <a:spLocks noChangeArrowheads="1"/>
          </p:cNvSpPr>
          <p:nvPr/>
        </p:nvSpPr>
        <p:spPr bwMode="auto">
          <a:xfrm>
            <a:off x="323528" y="3737628"/>
            <a:ext cx="90058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4)j=2   k=0     (p[2] = a) = (p[0] = a)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         next[j+1] = next[3] = 0+1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         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  <a:sym typeface="Nina" charset="0"/>
              </a:rPr>
              <a:t>p[3]≠p[1]  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ea typeface="+mn-ea"/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  <a:sym typeface="Nina" charset="0"/>
              </a:rPr>
              <a:t>[3]=next[3]=1</a:t>
            </a:r>
            <a:endParaRPr lang="en-US" altLang="zh-CN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879647-94E7-774C-3112-66CF9B3CA18F}"/>
              </a:ext>
            </a:extLst>
          </p:cNvPr>
          <p:cNvSpPr txBox="1"/>
          <p:nvPr/>
        </p:nvSpPr>
        <p:spPr>
          <a:xfrm>
            <a:off x="4283968" y="23488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5DCAE6-209E-F1DD-D64D-10EDA15D7DC7}"/>
              </a:ext>
            </a:extLst>
          </p:cNvPr>
          <p:cNvSpPr txBox="1"/>
          <p:nvPr/>
        </p:nvSpPr>
        <p:spPr>
          <a:xfrm>
            <a:off x="4283968" y="28337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7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计算举例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-108519" y="1238250"/>
            <a:ext cx="1480120" cy="18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Times New Roman" pitchFamily="18" charset="0"/>
              </a:rPr>
              <a:t>模式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next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3300"/>
                </a:solidFill>
                <a:latin typeface="Times New Roman" pitchFamily="18" charset="0"/>
              </a:rPr>
              <a:t>nextval</a:t>
            </a:r>
            <a:endParaRPr lang="en-US" altLang="zh-CN" sz="24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50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00497"/>
              </p:ext>
            </p:extLst>
          </p:nvPr>
        </p:nvGraphicFramePr>
        <p:xfrm>
          <a:off x="1371600" y="1196975"/>
          <a:ext cx="7234238" cy="2076161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95" name="Text Box 113"/>
          <p:cNvSpPr txBox="1">
            <a:spLocks noChangeArrowheads="1"/>
          </p:cNvSpPr>
          <p:nvPr/>
        </p:nvSpPr>
        <p:spPr bwMode="auto">
          <a:xfrm>
            <a:off x="174624" y="3429000"/>
            <a:ext cx="90058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</a:t>
            </a:r>
            <a:r>
              <a:rPr lang="en-US" altLang="zh-CN" sz="2800" i="0" dirty="0"/>
              <a:t>5) j=3   k=1        (p[j]=p[3]=a)   </a:t>
            </a:r>
            <a:r>
              <a:rPr lang="en-US" altLang="zh-CN" sz="2800" i="0" dirty="0">
                <a:sym typeface="Nina" charset="0"/>
              </a:rPr>
              <a:t>≠  (p[k]=p[1]=b)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0" dirty="0">
                <a:sym typeface="Nina" charset="0"/>
              </a:rPr>
              <a:t>               k=next[1]=0  </a:t>
            </a:r>
            <a:r>
              <a:rPr lang="en-US" altLang="zh-CN" sz="2800" i="0" dirty="0"/>
              <a:t>(p[j]=p[3]=a)   =</a:t>
            </a:r>
            <a:r>
              <a:rPr lang="en-US" altLang="zh-CN" sz="2800" i="0" dirty="0">
                <a:sym typeface="Nina" charset="0"/>
              </a:rPr>
              <a:t>  (p[k]=p[0]=a)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next[j+1] = next[4] = 0+1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               p[4]=p[1]     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[4]=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[1]=0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246633" y="5539920"/>
            <a:ext cx="9005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zh-CN" altLang="en-US" sz="2800" i="0" dirty="0"/>
              <a:t>其它同理计算。</a:t>
            </a:r>
            <a:endParaRPr lang="en-US" altLang="zh-CN" sz="2800" i="0" dirty="0">
              <a:sym typeface="Nina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C4803C-E1A1-E381-D9D0-ECF3CB1656CF}"/>
              </a:ext>
            </a:extLst>
          </p:cNvPr>
          <p:cNvSpPr txBox="1"/>
          <p:nvPr/>
        </p:nvSpPr>
        <p:spPr>
          <a:xfrm>
            <a:off x="5292080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EC1D1B-8F3B-D84B-0071-169C924F7985}"/>
              </a:ext>
            </a:extLst>
          </p:cNvPr>
          <p:cNvSpPr txBox="1"/>
          <p:nvPr/>
        </p:nvSpPr>
        <p:spPr>
          <a:xfrm>
            <a:off x="5292080" y="26897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37AB9-2FB7-DC20-D37D-6AE1E95365C3}"/>
              </a:ext>
            </a:extLst>
          </p:cNvPr>
          <p:cNvSpPr txBox="1"/>
          <p:nvPr/>
        </p:nvSpPr>
        <p:spPr>
          <a:xfrm>
            <a:off x="6156176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7514A-C510-E404-D5AB-92117662FB37}"/>
              </a:ext>
            </a:extLst>
          </p:cNvPr>
          <p:cNvSpPr txBox="1"/>
          <p:nvPr/>
        </p:nvSpPr>
        <p:spPr>
          <a:xfrm>
            <a:off x="6156176" y="26897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5DE03B-DACC-C123-232B-B67DF9C72389}"/>
              </a:ext>
            </a:extLst>
          </p:cNvPr>
          <p:cNvSpPr txBox="1"/>
          <p:nvPr/>
        </p:nvSpPr>
        <p:spPr>
          <a:xfrm>
            <a:off x="7020272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411C1-F1E2-0320-2781-84AF28896FA7}"/>
              </a:ext>
            </a:extLst>
          </p:cNvPr>
          <p:cNvSpPr txBox="1"/>
          <p:nvPr/>
        </p:nvSpPr>
        <p:spPr>
          <a:xfrm>
            <a:off x="7020272" y="2689756"/>
            <a:ext cx="64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-1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8DE3A0-2E49-4A9F-F0FB-95C01F3D4452}"/>
              </a:ext>
            </a:extLst>
          </p:cNvPr>
          <p:cNvSpPr txBox="1"/>
          <p:nvPr/>
        </p:nvSpPr>
        <p:spPr>
          <a:xfrm>
            <a:off x="7884368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5EACA3-5D30-F35E-FBE4-426F162C3B45}"/>
              </a:ext>
            </a:extLst>
          </p:cNvPr>
          <p:cNvSpPr txBox="1"/>
          <p:nvPr/>
        </p:nvSpPr>
        <p:spPr>
          <a:xfrm>
            <a:off x="7884368" y="26897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实现代码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FB7606-B363-2C6A-2265-FA6453CD4E46}"/>
              </a:ext>
            </a:extLst>
          </p:cNvPr>
          <p:cNvSpPr txBox="1"/>
          <p:nvPr/>
        </p:nvSpPr>
        <p:spPr>
          <a:xfrm>
            <a:off x="574077" y="1196752"/>
            <a:ext cx="831780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getnextval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latin typeface="+mn-ea"/>
                <a:ea typeface="+mn-ea"/>
              </a:rPr>
              <a:t>string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初值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&lt;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latin typeface="+mn-ea"/>
                <a:ea typeface="+mn-ea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 -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循环递推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{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==-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||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)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++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,++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  // next[++j] = ++k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，根据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T[j],T[k]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值 </a:t>
            </a:r>
            <a:endParaRPr lang="en-US" altLang="zh-CN" sz="2400" b="0" i="0" dirty="0">
              <a:solidFill>
                <a:srgbClr val="008000"/>
              </a:solidFill>
              <a:effectLst/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8000"/>
                </a:solidFill>
                <a:latin typeface="+mn-ea"/>
                <a:ea typeface="+mn-ea"/>
              </a:rPr>
              <a:t>                  // 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latin typeface="+mn-ea"/>
                <a:ea typeface="+mn-ea"/>
              </a:rPr>
              <a:t>判断写入</a:t>
            </a:r>
            <a:endParaRPr lang="zh-CN" altLang="en-US" sz="2400" b="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j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T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latin typeface="+mn-ea"/>
                <a:ea typeface="+mn-ea"/>
              </a:rPr>
              <a:t>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?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]: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latin typeface="+mn-ea"/>
                <a:ea typeface="+mn-ea"/>
              </a:rPr>
              <a:t>else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];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035E-6A6D-EA00-B42C-07FBB0ADE795}"/>
              </a:ext>
            </a:extLst>
          </p:cNvPr>
          <p:cNvSpPr/>
          <p:nvPr/>
        </p:nvSpPr>
        <p:spPr bwMode="auto">
          <a:xfrm>
            <a:off x="1979712" y="4149080"/>
            <a:ext cx="7164288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3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</a:t>
            </a:r>
            <a:r>
              <a:rPr lang="zh-CN" altLang="zh-CN" sz="2800" i="0" dirty="0"/>
              <a:t>求串</a:t>
            </a:r>
            <a:r>
              <a:rPr lang="en-CA" altLang="zh-CN" sz="2800" i="0" dirty="0" err="1"/>
              <a:t>eefegeef</a:t>
            </a:r>
            <a:r>
              <a:rPr lang="zh-CN" altLang="zh-CN" sz="2800" i="0" dirty="0"/>
              <a:t>的</a:t>
            </a:r>
            <a:r>
              <a:rPr lang="en-CA" altLang="zh-CN" sz="2800" i="0" dirty="0"/>
              <a:t>next</a:t>
            </a:r>
            <a:r>
              <a:rPr lang="zh-CN" altLang="zh-CN" sz="2800" i="0" dirty="0"/>
              <a:t>值。写出计算过程。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i="0" dirty="0"/>
              <a:t>  假设主串为</a:t>
            </a:r>
            <a:r>
              <a:rPr lang="en-US" altLang="zh-CN" sz="2800" i="0" dirty="0" err="1"/>
              <a:t>eefeefegeebeefegeeb</a:t>
            </a:r>
            <a:r>
              <a:rPr lang="zh-CN" altLang="en-US" sz="2800" i="0" dirty="0"/>
              <a:t>，写出</a:t>
            </a:r>
            <a:r>
              <a:rPr lang="en-US" altLang="zh-CN" sz="2800" i="0" dirty="0"/>
              <a:t>KMP</a:t>
            </a:r>
            <a:r>
              <a:rPr lang="zh-CN" altLang="en-US" sz="2800" i="0" dirty="0"/>
              <a:t>算法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</a:t>
            </a:r>
            <a:r>
              <a:rPr lang="zh-CN" altLang="en-US" sz="2800" i="0" dirty="0"/>
              <a:t>查找串</a:t>
            </a:r>
            <a:r>
              <a:rPr lang="en-US" altLang="zh-CN" sz="2800" i="0" dirty="0" err="1"/>
              <a:t>eefegeef</a:t>
            </a:r>
            <a:r>
              <a:rPr lang="zh-CN" altLang="en-US" sz="2800" i="0" dirty="0"/>
              <a:t>的过程。</a:t>
            </a:r>
            <a:endParaRPr lang="zh-CN" altLang="zh-CN" sz="2800" i="0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7BE3606-9554-4B88-8942-F46E38D0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45" y="2819598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 </a:t>
            </a:r>
            <a:r>
              <a:rPr lang="zh-CN" altLang="en-US" sz="2800" i="0" dirty="0"/>
              <a:t>解：一、计算串</a:t>
            </a:r>
            <a:r>
              <a:rPr lang="en-US" altLang="zh-CN" sz="2800" i="0" dirty="0" err="1"/>
              <a:t>eefegeef</a:t>
            </a:r>
            <a:r>
              <a:rPr lang="zh-CN" altLang="en-US" sz="2800" i="0" dirty="0"/>
              <a:t>的</a:t>
            </a:r>
            <a:r>
              <a:rPr lang="en-US" altLang="zh-CN" sz="2800" i="0" dirty="0"/>
              <a:t>next</a:t>
            </a:r>
            <a:r>
              <a:rPr lang="zh-CN" altLang="en-US" sz="2800" i="0" dirty="0"/>
              <a:t>值。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1) j=0, k = -1, next[0] = -1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2) j=0, k = -1, next[0+1]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3) j=1, k = 0, p</a:t>
            </a:r>
            <a:r>
              <a:rPr lang="en-US" altLang="zh-CN" sz="2800" i="0" baseline="-25000" dirty="0"/>
              <a:t>1</a:t>
            </a:r>
            <a:r>
              <a:rPr lang="en-US" altLang="zh-CN" sz="2800" i="0" dirty="0"/>
              <a:t> = p</a:t>
            </a:r>
            <a:r>
              <a:rPr lang="en-US" altLang="zh-CN" sz="2800" i="0" baseline="-25000" dirty="0"/>
              <a:t>0,</a:t>
            </a:r>
            <a:r>
              <a:rPr lang="en-US" altLang="zh-CN" sz="2800" i="0" dirty="0"/>
              <a:t> next[1+1] = k+1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</a:t>
            </a:r>
            <a:endParaRPr lang="zh-CN" altLang="zh-CN" sz="2800" i="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D0580BAB-4430-4CB9-A789-1B031719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24893"/>
              </p:ext>
            </p:extLst>
          </p:nvPr>
        </p:nvGraphicFramePr>
        <p:xfrm>
          <a:off x="2051720" y="495774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0FD56B5-4953-4388-9168-6FE3FD015C94}"/>
              </a:ext>
            </a:extLst>
          </p:cNvPr>
          <p:cNvSpPr txBox="1"/>
          <p:nvPr/>
        </p:nvSpPr>
        <p:spPr>
          <a:xfrm>
            <a:off x="3419872" y="603889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20A52-7A92-4FB9-8B55-0C284536EF0B}"/>
              </a:ext>
            </a:extLst>
          </p:cNvPr>
          <p:cNvSpPr txBox="1"/>
          <p:nvPr/>
        </p:nvSpPr>
        <p:spPr>
          <a:xfrm>
            <a:off x="3851920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 0</a:t>
            </a:r>
            <a:endParaRPr lang="zh-CN" altLang="en-US" sz="24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CE060A-1BDC-4F7B-8798-AE1609E8CA18}"/>
              </a:ext>
            </a:extLst>
          </p:cNvPr>
          <p:cNvSpPr txBox="1"/>
          <p:nvPr/>
        </p:nvSpPr>
        <p:spPr>
          <a:xfrm>
            <a:off x="4355976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8833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7BE3606-9554-4B88-8942-F46E38D0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4" y="1268760"/>
            <a:ext cx="79930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 </a:t>
            </a:r>
            <a:r>
              <a:rPr lang="en-US" altLang="zh-CN" sz="2800" i="0" dirty="0"/>
              <a:t>  4</a:t>
            </a:r>
            <a:r>
              <a:rPr lang="zh-CN" altLang="en-US" sz="2800" i="0" dirty="0"/>
              <a:t>）</a:t>
            </a:r>
            <a:r>
              <a:rPr lang="en-US" altLang="zh-CN" sz="2800" i="0" dirty="0"/>
              <a:t>j=2, k=1, p</a:t>
            </a:r>
            <a:r>
              <a:rPr lang="en-US" altLang="zh-CN" sz="2800" i="0" baseline="-25000" dirty="0"/>
              <a:t>2</a:t>
            </a:r>
            <a:r>
              <a:rPr lang="en-US" altLang="zh-CN" sz="2800" i="0" dirty="0"/>
              <a:t>≠p</a:t>
            </a:r>
            <a:r>
              <a:rPr lang="en-US" altLang="zh-CN" sz="2800" i="0" baseline="-25000" dirty="0"/>
              <a:t>1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      k=next[1]=0,  p</a:t>
            </a:r>
            <a:r>
              <a:rPr lang="en-US" altLang="zh-CN" sz="2800" i="0" baseline="-25000" dirty="0"/>
              <a:t>2</a:t>
            </a:r>
            <a:r>
              <a:rPr lang="en-US" altLang="zh-CN" sz="2800" i="0" dirty="0"/>
              <a:t>≠p</a:t>
            </a:r>
            <a:r>
              <a:rPr lang="en-US" altLang="zh-CN" sz="2800" i="0" baseline="-25000" dirty="0"/>
              <a:t>0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      k = next[0]=-1, next[2+1]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5)  j=3, k=0, p</a:t>
            </a:r>
            <a:r>
              <a:rPr lang="en-US" altLang="zh-CN" sz="2800" i="0" baseline="-25000" dirty="0"/>
              <a:t>3</a:t>
            </a:r>
            <a:r>
              <a:rPr lang="en-US" altLang="zh-CN" sz="2800" i="0" dirty="0"/>
              <a:t> = p</a:t>
            </a:r>
            <a:r>
              <a:rPr lang="en-US" altLang="zh-CN" sz="2800" i="0" baseline="-25000" dirty="0"/>
              <a:t>0</a:t>
            </a:r>
            <a:r>
              <a:rPr lang="en-US" altLang="zh-CN" sz="2800" i="0" dirty="0"/>
              <a:t> , next[3+1] = 0+1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6)  j=4, k = 1, </a:t>
            </a:r>
            <a:r>
              <a:rPr lang="zh-CN" altLang="en-US" sz="2800" i="0" dirty="0"/>
              <a:t>同理计算</a:t>
            </a:r>
            <a:r>
              <a:rPr lang="en-US" altLang="zh-CN" sz="2800" i="0" dirty="0"/>
              <a:t>next[4+1]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7)  next[6]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8)  next[7] = 2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</a:t>
            </a:r>
            <a:endParaRPr lang="zh-CN" altLang="zh-CN" sz="2800" i="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D0580BAB-4430-4CB9-A789-1B031719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4874"/>
              </p:ext>
            </p:extLst>
          </p:nvPr>
        </p:nvGraphicFramePr>
        <p:xfrm>
          <a:off x="2051720" y="495774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0FD56B5-4953-4388-9168-6FE3FD015C94}"/>
              </a:ext>
            </a:extLst>
          </p:cNvPr>
          <p:cNvSpPr txBox="1"/>
          <p:nvPr/>
        </p:nvSpPr>
        <p:spPr>
          <a:xfrm>
            <a:off x="3419872" y="603889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20A52-7A92-4FB9-8B55-0C284536EF0B}"/>
              </a:ext>
            </a:extLst>
          </p:cNvPr>
          <p:cNvSpPr txBox="1"/>
          <p:nvPr/>
        </p:nvSpPr>
        <p:spPr>
          <a:xfrm>
            <a:off x="3851920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 0</a:t>
            </a:r>
            <a:endParaRPr lang="zh-CN" altLang="en-US" sz="24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CE060A-1BDC-4F7B-8798-AE1609E8CA18}"/>
              </a:ext>
            </a:extLst>
          </p:cNvPr>
          <p:cNvSpPr txBox="1"/>
          <p:nvPr/>
        </p:nvSpPr>
        <p:spPr>
          <a:xfrm>
            <a:off x="4355976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A3FEFB-B87E-4E29-A56B-FFF5F7FF77A8}"/>
              </a:ext>
            </a:extLst>
          </p:cNvPr>
          <p:cNvSpPr txBox="1"/>
          <p:nvPr/>
        </p:nvSpPr>
        <p:spPr>
          <a:xfrm>
            <a:off x="4788024" y="599167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AD3320-D8B1-45DA-B699-4901732B6F5E}"/>
              </a:ext>
            </a:extLst>
          </p:cNvPr>
          <p:cNvSpPr txBox="1"/>
          <p:nvPr/>
        </p:nvSpPr>
        <p:spPr>
          <a:xfrm>
            <a:off x="5220072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8D09F3-65C0-453D-8466-31E49CC4F348}"/>
              </a:ext>
            </a:extLst>
          </p:cNvPr>
          <p:cNvSpPr txBox="1"/>
          <p:nvPr/>
        </p:nvSpPr>
        <p:spPr>
          <a:xfrm>
            <a:off x="5652120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CF1979-9E7E-4559-AC54-53694747693F}"/>
              </a:ext>
            </a:extLst>
          </p:cNvPr>
          <p:cNvSpPr txBox="1"/>
          <p:nvPr/>
        </p:nvSpPr>
        <p:spPr>
          <a:xfrm>
            <a:off x="6084168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0027F-A659-4D69-9E90-746BD427DA48}"/>
              </a:ext>
            </a:extLst>
          </p:cNvPr>
          <p:cNvSpPr txBox="1"/>
          <p:nvPr/>
        </p:nvSpPr>
        <p:spPr>
          <a:xfrm>
            <a:off x="6516216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2</a:t>
            </a:r>
            <a:endParaRPr lang="zh-CN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9376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</a:t>
            </a:r>
            <a:r>
              <a:rPr lang="zh-CN" altLang="en-US" sz="2800" i="0" dirty="0"/>
              <a:t>二、匹配过程</a:t>
            </a:r>
            <a:endParaRPr lang="zh-CN" altLang="zh-CN" sz="2800" i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DA2BF2A-B2D0-40E1-8BF6-2FB27B8C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30226"/>
              </p:ext>
            </p:extLst>
          </p:nvPr>
        </p:nvGraphicFramePr>
        <p:xfrm>
          <a:off x="1879600" y="206617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7FD0A-2C2A-4A22-A154-BAD3FC3BF1C8}"/>
              </a:ext>
            </a:extLst>
          </p:cNvPr>
          <p:cNvSpPr txBox="1"/>
          <p:nvPr/>
        </p:nvSpPr>
        <p:spPr>
          <a:xfrm>
            <a:off x="1043608" y="3907014"/>
            <a:ext cx="85689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b</a:t>
            </a:r>
          </a:p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g</a:t>
            </a:r>
          </a:p>
          <a:p>
            <a:r>
              <a:rPr lang="en-US" altLang="zh-CN" sz="2800" i="0" dirty="0"/>
              <a:t>      (e) e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f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j=7, j=next[7] = 2)</a:t>
            </a:r>
          </a:p>
          <a:p>
            <a:r>
              <a:rPr lang="en-US" altLang="zh-CN" sz="2800" i="0" dirty="0"/>
              <a:t>                     (e  e) f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j=2, j=next[2] = 1)</a:t>
            </a:r>
          </a:p>
          <a:p>
            <a:r>
              <a:rPr lang="en-US" altLang="zh-CN" sz="2800" i="0" dirty="0"/>
              <a:t>                        (e)  e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j=1, j =next[1] = 0)</a:t>
            </a:r>
          </a:p>
          <a:p>
            <a:r>
              <a:rPr lang="en-US" altLang="zh-CN" sz="2800" i="0" dirty="0"/>
              <a:t>                              e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j=0, j=next[0]=-1)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BB6136-0615-5C5C-CCE0-323221055AF1}"/>
              </a:ext>
            </a:extLst>
          </p:cNvPr>
          <p:cNvSpPr txBox="1"/>
          <p:nvPr/>
        </p:nvSpPr>
        <p:spPr>
          <a:xfrm>
            <a:off x="2778116" y="4421705"/>
            <a:ext cx="5322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=4, j=4, j=next[4]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</a:t>
            </a:r>
            <a:r>
              <a:rPr lang="zh-CN" altLang="en-US" sz="2800" i="0" dirty="0"/>
              <a:t>二、匹配过程</a:t>
            </a:r>
            <a:endParaRPr lang="zh-CN" altLang="zh-CN" sz="2800" i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DA2BF2A-B2D0-40E1-8BF6-2FB27B8C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42955"/>
              </p:ext>
            </p:extLst>
          </p:nvPr>
        </p:nvGraphicFramePr>
        <p:xfrm>
          <a:off x="1879600" y="206617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7FD0A-2C2A-4A22-A154-BAD3FC3BF1C8}"/>
              </a:ext>
            </a:extLst>
          </p:cNvPr>
          <p:cNvSpPr txBox="1"/>
          <p:nvPr/>
        </p:nvSpPr>
        <p:spPr>
          <a:xfrm>
            <a:off x="1043608" y="3907014"/>
            <a:ext cx="81003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  b</a:t>
            </a:r>
          </a:p>
          <a:p>
            <a:r>
              <a:rPr lang="en-US" altLang="zh-CN" sz="2800" i="0" dirty="0"/>
              <a:t>                                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</a:t>
            </a:r>
            <a:r>
              <a:rPr lang="zh-CN" altLang="en-US" sz="2800" i="0" dirty="0"/>
              <a:t> </a:t>
            </a:r>
            <a:r>
              <a:rPr lang="en-US" altLang="zh-CN" sz="2800" i="0" dirty="0"/>
              <a:t>g</a:t>
            </a:r>
            <a:r>
              <a:rPr lang="zh-CN" altLang="en-US" sz="2800" i="0" dirty="0"/>
              <a:t> </a:t>
            </a:r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 f </a:t>
            </a:r>
            <a:r>
              <a:rPr lang="en-US" altLang="zh-CN" sz="2400" b="0" i="0" dirty="0">
                <a:latin typeface="+mn-ea"/>
                <a:ea typeface="+mn-ea"/>
              </a:rPr>
              <a:t>(j=next[7]=2)</a:t>
            </a:r>
          </a:p>
          <a:p>
            <a:r>
              <a:rPr lang="en-US" altLang="zh-CN" sz="2800" i="0" dirty="0"/>
              <a:t>                                               (e e)  f </a:t>
            </a:r>
            <a:r>
              <a:rPr lang="en-US" altLang="zh-CN" sz="2400" b="0" i="0" dirty="0">
                <a:latin typeface="+mn-ea"/>
                <a:ea typeface="+mn-ea"/>
              </a:rPr>
              <a:t>(j=next[2]=1)</a:t>
            </a:r>
          </a:p>
          <a:p>
            <a:r>
              <a:rPr lang="en-US" altLang="zh-CN" sz="2800" i="0" dirty="0"/>
              <a:t>                                                  (e)  e </a:t>
            </a:r>
            <a:r>
              <a:rPr lang="en-US" altLang="zh-CN" sz="2400" b="0" i="0" dirty="0">
                <a:latin typeface="+mn-ea"/>
                <a:ea typeface="+mn-ea"/>
              </a:rPr>
              <a:t>(j=next[1]=0)</a:t>
            </a:r>
          </a:p>
          <a:p>
            <a:r>
              <a:rPr lang="en-US" altLang="zh-CN" sz="2800" i="0" dirty="0"/>
              <a:t>                                                        e </a:t>
            </a:r>
            <a:r>
              <a:rPr lang="en-US" altLang="zh-CN" sz="2400" b="0" i="0" dirty="0">
                <a:latin typeface="+mn-ea"/>
                <a:ea typeface="+mn-ea"/>
              </a:rPr>
              <a:t>(j=next[0]=-1)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++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,++j, </a:t>
            </a:r>
            <a:r>
              <a:rPr lang="zh-CN" altLang="en-US" sz="2800" b="0" i="0" dirty="0">
                <a:latin typeface="+mn-ea"/>
                <a:ea typeface="+mn-ea"/>
              </a:rPr>
              <a:t>超出主串长度，未找到。</a:t>
            </a:r>
          </a:p>
        </p:txBody>
      </p:sp>
    </p:spTree>
    <p:extLst>
      <p:ext uri="{BB962C8B-B14F-4D97-AF65-F5344CB8AC3E}">
        <p14:creationId xmlns:p14="http://schemas.microsoft.com/office/powerpoint/2010/main" val="35312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</a:t>
            </a:r>
            <a:r>
              <a:rPr lang="zh-CN" altLang="en-US" sz="2800" i="0" dirty="0"/>
              <a:t>思考：上题用</a:t>
            </a:r>
            <a:r>
              <a:rPr lang="en-US" altLang="zh-CN" sz="2800" i="0" dirty="0" err="1"/>
              <a:t>nextval</a:t>
            </a:r>
            <a:r>
              <a:rPr lang="zh-CN" altLang="en-US" sz="2800" i="0" dirty="0"/>
              <a:t>匹配，如何修改？</a:t>
            </a:r>
            <a:endParaRPr lang="en-US" altLang="zh-CN" sz="2800" i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DA2BF2A-B2D0-40E1-8BF6-2FB27B8C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12866"/>
              </p:ext>
            </p:extLst>
          </p:nvPr>
        </p:nvGraphicFramePr>
        <p:xfrm>
          <a:off x="1879600" y="2066174"/>
          <a:ext cx="4881562" cy="20802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nextval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42936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7FD0A-2C2A-4A22-A154-BAD3FC3BF1C8}"/>
              </a:ext>
            </a:extLst>
          </p:cNvPr>
          <p:cNvSpPr txBox="1"/>
          <p:nvPr/>
        </p:nvSpPr>
        <p:spPr>
          <a:xfrm>
            <a:off x="683568" y="4159315"/>
            <a:ext cx="8100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BA369C-0173-B96E-C90A-196084FA208E}"/>
              </a:ext>
            </a:extLst>
          </p:cNvPr>
          <p:cNvSpPr txBox="1"/>
          <p:nvPr/>
        </p:nvSpPr>
        <p:spPr>
          <a:xfrm>
            <a:off x="683568" y="4473769"/>
            <a:ext cx="8100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D948AE-3F52-F78E-0DB1-D986628230AB}"/>
              </a:ext>
            </a:extLst>
          </p:cNvPr>
          <p:cNvSpPr txBox="1"/>
          <p:nvPr/>
        </p:nvSpPr>
        <p:spPr>
          <a:xfrm>
            <a:off x="1403648" y="4916996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247E8-F279-1656-548C-13C8A4C343D7}"/>
              </a:ext>
            </a:extLst>
          </p:cNvPr>
          <p:cNvSpPr txBox="1"/>
          <p:nvPr/>
        </p:nvSpPr>
        <p:spPr>
          <a:xfrm>
            <a:off x="2987826" y="5224192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endParaRPr lang="en-US" altLang="zh-CN" sz="28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61AAC5-95E1-989F-8232-4CF31E0CC695}"/>
              </a:ext>
            </a:extLst>
          </p:cNvPr>
          <p:cNvSpPr txBox="1"/>
          <p:nvPr/>
        </p:nvSpPr>
        <p:spPr>
          <a:xfrm>
            <a:off x="3545632" y="5493060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f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F773F-A877-07F3-F05F-C19D173F5A7B}"/>
              </a:ext>
            </a:extLst>
          </p:cNvPr>
          <p:cNvSpPr txBox="1"/>
          <p:nvPr/>
        </p:nvSpPr>
        <p:spPr>
          <a:xfrm>
            <a:off x="5004048" y="5944272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endParaRPr lang="en-US" altLang="zh-CN" sz="2800" i="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8CAED-6D5E-B0AB-1EDA-07E6BD7E5A66}"/>
              </a:ext>
            </a:extLst>
          </p:cNvPr>
          <p:cNvSpPr txBox="1"/>
          <p:nvPr/>
        </p:nvSpPr>
        <p:spPr>
          <a:xfrm>
            <a:off x="5940648" y="5964795"/>
            <a:ext cx="2735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next[1]=-1</a:t>
            </a:r>
            <a:r>
              <a:rPr lang="zh-CN" altLang="en-US" sz="2400" i="0" dirty="0"/>
              <a:t>，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++</a:t>
            </a:r>
            <a:r>
              <a:rPr lang="zh-CN" altLang="en-US" sz="2400" i="0" dirty="0"/>
              <a:t>，超过串长，失败</a:t>
            </a:r>
            <a:endParaRPr lang="en-US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41561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4995" name="矩形 1"/>
          <p:cNvSpPr>
            <a:spLocks noChangeArrowheads="1"/>
          </p:cNvSpPr>
          <p:nvPr/>
        </p:nvSpPr>
        <p:spPr bwMode="auto">
          <a:xfrm>
            <a:off x="477837" y="1268760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1</a:t>
            </a:r>
            <a:r>
              <a:rPr lang="zh-CN" altLang="en-US" sz="2800" i="0" dirty="0"/>
              <a:t>、</a:t>
            </a:r>
            <a:r>
              <a:rPr lang="zh-CN" altLang="en-US" sz="2800" b="0" i="0" dirty="0">
                <a:latin typeface="+mn-ea"/>
                <a:ea typeface="+mn-ea"/>
              </a:rPr>
              <a:t>求串的最长前缀、后缀。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77837" y="1844824"/>
            <a:ext cx="84248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next[j]</a:t>
            </a:r>
            <a:r>
              <a:rPr lang="zh-CN" altLang="en-US" sz="2800" b="0" i="0" dirty="0">
                <a:latin typeface="+mn-ea"/>
                <a:ea typeface="+mn-ea"/>
              </a:rPr>
              <a:t>是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p1…p</a:t>
            </a:r>
            <a:r>
              <a:rPr lang="en-US" altLang="zh-CN" sz="2800" b="0" i="0" baseline="-25000" dirty="0">
                <a:latin typeface="+mn-ea"/>
                <a:ea typeface="+mn-ea"/>
              </a:rPr>
              <a:t>j-1</a:t>
            </a:r>
            <a:r>
              <a:rPr lang="zh-CN" altLang="en-US" sz="2800" b="0" i="0" dirty="0">
                <a:latin typeface="+mn-ea"/>
                <a:ea typeface="+mn-ea"/>
              </a:rPr>
              <a:t>的最长前后缀长度。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结论：</a:t>
            </a:r>
            <a:r>
              <a:rPr lang="zh-CN" altLang="en-US" sz="2800" b="0" i="0" dirty="0">
                <a:latin typeface="+mn-ea"/>
                <a:ea typeface="+mn-ea"/>
              </a:rPr>
              <a:t>计算串</a:t>
            </a:r>
            <a:r>
              <a:rPr lang="zh-CN" altLang="zh-CN" sz="2800" b="0" i="0" dirty="0">
                <a:latin typeface="+mn-ea"/>
                <a:ea typeface="+mn-ea"/>
              </a:rPr>
              <a:t>的</a:t>
            </a:r>
            <a:r>
              <a:rPr lang="en-CA" altLang="zh-CN" sz="2800" b="0" i="0" dirty="0">
                <a:latin typeface="+mn-ea"/>
                <a:ea typeface="+mn-ea"/>
              </a:rPr>
              <a:t>next</a:t>
            </a:r>
            <a:r>
              <a:rPr lang="zh-CN" altLang="zh-CN" sz="2800" b="0" i="0" dirty="0">
                <a:latin typeface="+mn-ea"/>
                <a:ea typeface="+mn-ea"/>
              </a:rPr>
              <a:t>值</a:t>
            </a:r>
            <a:r>
              <a:rPr lang="en-US" altLang="zh-CN" sz="2800" b="0" i="0" dirty="0">
                <a:latin typeface="+mn-ea"/>
                <a:ea typeface="+mn-ea"/>
              </a:rPr>
              <a:t>(0~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</a:p>
          <a:p>
            <a:r>
              <a:rPr lang="zh-CN" altLang="en-US" sz="2800" b="0" i="0" dirty="0">
                <a:latin typeface="+mn-ea"/>
                <a:ea typeface="+mn-ea"/>
              </a:rPr>
              <a:t>      若</a:t>
            </a:r>
            <a:r>
              <a:rPr lang="en-US" altLang="zh-CN" sz="2800" b="0" i="0" dirty="0">
                <a:latin typeface="+mn-ea"/>
                <a:ea typeface="+mn-ea"/>
              </a:rPr>
              <a:t>next[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]=0 , </a:t>
            </a:r>
            <a:r>
              <a:rPr lang="zh-CN" altLang="en-US" sz="2800" b="0" i="0" dirty="0">
                <a:latin typeface="+mn-ea"/>
                <a:ea typeface="+mn-ea"/>
              </a:rPr>
              <a:t>前后缀为空。否则为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 err="1">
                <a:latin typeface="+mn-ea"/>
                <a:ea typeface="+mn-ea"/>
              </a:rPr>
              <a:t>p.substr</a:t>
            </a:r>
            <a:r>
              <a:rPr lang="en-US" altLang="zh-CN" sz="2800" b="0" i="0" dirty="0">
                <a:latin typeface="+mn-ea"/>
                <a:ea typeface="+mn-ea"/>
              </a:rPr>
              <a:t>(0,next[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])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6019" name="矩形 1"/>
          <p:cNvSpPr>
            <a:spLocks noChangeArrowheads="1"/>
          </p:cNvSpPr>
          <p:nvPr/>
        </p:nvSpPr>
        <p:spPr bwMode="auto">
          <a:xfrm>
            <a:off x="539377" y="1238846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、求循环节。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86020" name="矩形 1"/>
          <p:cNvSpPr>
            <a:spLocks noChangeArrowheads="1"/>
          </p:cNvSpPr>
          <p:nvPr/>
        </p:nvSpPr>
        <p:spPr bwMode="auto">
          <a:xfrm>
            <a:off x="539377" y="1791104"/>
            <a:ext cx="80842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给出一个由某个循环节构成的字符串，找出最小的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循环节。例如 </a:t>
            </a:r>
            <a:r>
              <a:rPr lang="en-US" altLang="zh-CN" sz="2800" b="0" i="0" dirty="0" err="1">
                <a:latin typeface="+mn-ea"/>
                <a:ea typeface="+mn-ea"/>
              </a:rPr>
              <a:t>abababab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最小循环节是 </a:t>
            </a:r>
            <a:r>
              <a:rPr lang="en-US" altLang="zh-CN" sz="2800" b="0" i="0" dirty="0">
                <a:latin typeface="+mn-ea"/>
                <a:ea typeface="+mn-ea"/>
              </a:rPr>
              <a:t>ab 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而 </a:t>
            </a:r>
            <a:r>
              <a:rPr lang="en-US" altLang="zh-CN" sz="2800" b="0" i="0" dirty="0" err="1">
                <a:latin typeface="+mn-ea"/>
                <a:ea typeface="+mn-ea"/>
              </a:rPr>
              <a:t>abab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也是它的循环节，但并非最短。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00942" y="3450920"/>
            <a:ext cx="64684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0" i="0" dirty="0" err="1">
                <a:latin typeface="+mn-ea"/>
                <a:ea typeface="+mn-ea"/>
              </a:rPr>
              <a:t>abab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值为</a:t>
            </a:r>
            <a:r>
              <a:rPr lang="en-US" altLang="zh-CN" sz="2800" b="0" i="0" dirty="0">
                <a:latin typeface="+mn-ea"/>
                <a:ea typeface="+mn-ea"/>
              </a:rPr>
              <a:t>-1 0 0 1 2(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zh-CN" altLang="en-US" sz="2800" b="0" i="0" dirty="0">
                <a:latin typeface="+mn-ea"/>
                <a:ea typeface="+mn-ea"/>
              </a:rPr>
              <a:t>位置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029" y="4149080"/>
            <a:ext cx="84994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数组， 符合 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% (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) == 0 &amp;&amp;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!= 0</a:t>
            </a:r>
            <a:r>
              <a:rPr lang="en-US" altLang="zh-CN" sz="2800" b="0" i="0" dirty="0">
                <a:latin typeface="+mn-ea"/>
                <a:ea typeface="+mn-ea"/>
              </a:rPr>
              <a:t> , </a:t>
            </a:r>
            <a:r>
              <a:rPr lang="zh-CN" altLang="en-US" sz="2800" b="0" i="0" dirty="0">
                <a:latin typeface="+mn-ea"/>
                <a:ea typeface="+mn-ea"/>
              </a:rPr>
              <a:t>则说明字符串循环，而且</a:t>
            </a:r>
            <a:r>
              <a:rPr lang="en-US" altLang="zh-CN" sz="2800" b="0" i="0" dirty="0">
                <a:latin typeface="+mn-ea"/>
                <a:ea typeface="+mn-ea"/>
              </a:rPr>
              <a:t>:</a:t>
            </a:r>
          </a:p>
          <a:p>
            <a:r>
              <a:rPr lang="zh-CN" altLang="en-US" sz="2800" b="0" i="0" dirty="0">
                <a:latin typeface="+mn-ea"/>
                <a:ea typeface="+mn-ea"/>
              </a:rPr>
              <a:t>循环节长度为</a:t>
            </a:r>
            <a:r>
              <a:rPr lang="en-US" altLang="zh-CN" sz="2800" b="0" i="0" dirty="0">
                <a:latin typeface="+mn-ea"/>
                <a:ea typeface="+mn-ea"/>
              </a:rPr>
              <a:t>:    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循环次数为</a:t>
            </a:r>
            <a:r>
              <a:rPr lang="en-US" altLang="zh-CN" sz="2800" b="0" i="0" dirty="0">
                <a:latin typeface="+mn-ea"/>
                <a:ea typeface="+mn-ea"/>
              </a:rPr>
              <a:t>:       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/ (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)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22DB41A-568C-4577-ACDD-F54E9818AE7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8</a:t>
            </a:fld>
            <a:endParaRPr lang="en-US" altLang="zh-C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定长顺序存储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42956" y="14097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用一组地址连续的存储单元存储字符序列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语言中的字符串定义(以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\0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为串结束标志)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char Str[MAXSTRLEN];    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或动态分配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定义了长度为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MAXSTRLEN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字符存储空间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字符串长度可以是小于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MAXSTRLEN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的任何值（最长串长度有限制，多余部分将被截断）</a:t>
            </a:r>
          </a:p>
        </p:txBody>
      </p:sp>
    </p:spTree>
    <p:extLst>
      <p:ext uri="{BB962C8B-B14F-4D97-AF65-F5344CB8AC3E}">
        <p14:creationId xmlns:p14="http://schemas.microsoft.com/office/powerpoint/2010/main" val="57974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8067" name="矩形 1"/>
          <p:cNvSpPr>
            <a:spLocks noChangeArrowheads="1"/>
          </p:cNvSpPr>
          <p:nvPr/>
        </p:nvSpPr>
        <p:spPr bwMode="auto">
          <a:xfrm>
            <a:off x="477837" y="1282255"/>
            <a:ext cx="8361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、串后最少补多少个字符，使其成为完整的循环串。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91316" y="2044005"/>
            <a:ext cx="84994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 err="1">
                <a:latin typeface="+mn-ea"/>
                <a:ea typeface="+mn-ea"/>
              </a:rPr>
              <a:t>ababa</a:t>
            </a:r>
            <a:r>
              <a:rPr lang="zh-CN" altLang="en-US" sz="2800" b="0" i="0" dirty="0">
                <a:latin typeface="+mn-ea"/>
                <a:ea typeface="+mn-ea"/>
              </a:rPr>
              <a:t>， 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值为：</a:t>
            </a:r>
            <a:r>
              <a:rPr lang="en-US" altLang="zh-CN" sz="2800" b="0" i="0" dirty="0">
                <a:latin typeface="+mn-ea"/>
                <a:ea typeface="+mn-ea"/>
              </a:rPr>
              <a:t>-1 0 0 1 2 3</a:t>
            </a:r>
            <a:r>
              <a:rPr lang="zh-CN" altLang="en-US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zh-CN" altLang="en-US" sz="2800" b="0" i="0" dirty="0">
                <a:latin typeface="+mn-ea"/>
                <a:ea typeface="+mn-ea"/>
              </a:rPr>
              <a:t>长度）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最小循环节长度：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= 5- 3 = 2;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补字符个数：</a:t>
            </a:r>
            <a:r>
              <a:rPr lang="en-US" altLang="zh-CN" sz="2800" b="0" i="0" dirty="0">
                <a:latin typeface="+mn-ea"/>
                <a:ea typeface="+mn-ea"/>
              </a:rPr>
              <a:t>2 - len%2 = 1</a:t>
            </a:r>
            <a:r>
              <a:rPr lang="zh-CN" altLang="en-US" sz="2800" b="0" i="0" dirty="0">
                <a:latin typeface="+mn-ea"/>
                <a:ea typeface="+mn-ea"/>
              </a:rPr>
              <a:t>个。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1316" y="4115642"/>
            <a:ext cx="849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最小循环节长度：</a:t>
            </a:r>
            <a:r>
              <a:rPr lang="en-US" altLang="zh-CN" sz="2800" b="0" i="0" dirty="0" err="1">
                <a:latin typeface="+mn-ea"/>
                <a:ea typeface="+mn-ea"/>
              </a:rPr>
              <a:t>MinCirLen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=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补字符个数：</a:t>
            </a:r>
            <a:r>
              <a:rPr lang="en-US" altLang="zh-CN" sz="2800" b="0" i="0" dirty="0" err="1">
                <a:latin typeface="+mn-ea"/>
                <a:ea typeface="+mn-ea"/>
              </a:rPr>
              <a:t>MinCirLen</a:t>
            </a:r>
            <a:r>
              <a:rPr lang="en-US" altLang="zh-CN" sz="2800" b="0" i="0" dirty="0">
                <a:latin typeface="+mn-ea"/>
                <a:ea typeface="+mn-ea"/>
              </a:rPr>
              <a:t> – </a:t>
            </a:r>
            <a:r>
              <a:rPr lang="en-US" altLang="zh-CN" sz="2800" b="0" i="0" dirty="0" err="1">
                <a:latin typeface="+mn-ea"/>
                <a:ea typeface="+mn-ea"/>
              </a:rPr>
              <a:t>len%MinCirLen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8067" name="矩形 1"/>
          <p:cNvSpPr>
            <a:spLocks noChangeArrowheads="1"/>
          </p:cNvSpPr>
          <p:nvPr/>
        </p:nvSpPr>
        <p:spPr bwMode="auto">
          <a:xfrm>
            <a:off x="477837" y="1282255"/>
            <a:ext cx="8361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、串后最少补多少个字符，使其成为完整的循环串。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2B65AE-6A03-4506-B854-DD49771CAB72}"/>
              </a:ext>
            </a:extLst>
          </p:cNvPr>
          <p:cNvSpPr txBox="1"/>
          <p:nvPr/>
        </p:nvSpPr>
        <p:spPr>
          <a:xfrm>
            <a:off x="683568" y="2196439"/>
            <a:ext cx="83613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MinCirLen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– next[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if(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%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MinCirLen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== 0 &amp;&amp;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  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endParaRPr lang="en-US" altLang="zh-CN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MinCirLen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–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len%MinCirLen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7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string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类</a:t>
            </a:r>
          </a:p>
        </p:txBody>
      </p:sp>
      <p:sp>
        <p:nvSpPr>
          <p:cNvPr id="89091" name="矩形 1"/>
          <p:cNvSpPr>
            <a:spLocks noChangeArrowheads="1"/>
          </p:cNvSpPr>
          <p:nvPr/>
        </p:nvSpPr>
        <p:spPr bwMode="auto">
          <a:xfrm>
            <a:off x="467544" y="1124744"/>
            <a:ext cx="882015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string s;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求子串：</a:t>
            </a:r>
            <a:r>
              <a:rPr lang="en-US" altLang="zh-CN" sz="2800" b="0" i="0" dirty="0">
                <a:latin typeface="+mn-ea"/>
                <a:ea typeface="+mn-ea"/>
              </a:rPr>
              <a:t>string </a:t>
            </a:r>
            <a:r>
              <a:rPr lang="en-US" altLang="zh-CN" sz="2800" b="0" i="0" dirty="0" err="1">
                <a:latin typeface="+mn-ea"/>
                <a:ea typeface="+mn-ea"/>
              </a:rPr>
              <a:t>substr</a:t>
            </a:r>
            <a:r>
              <a:rPr lang="en-US" altLang="zh-CN" sz="2800" b="0" i="0" dirty="0">
                <a:latin typeface="+mn-ea"/>
                <a:ea typeface="+mn-ea"/>
              </a:rPr>
              <a:t> (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pos = 0, 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 = </a:t>
            </a:r>
            <a:r>
              <a:rPr lang="en-US" altLang="zh-CN" sz="2800" b="0" i="0" dirty="0" err="1">
                <a:latin typeface="+mn-ea"/>
                <a:ea typeface="+mn-ea"/>
              </a:rPr>
              <a:t>npos</a:t>
            </a:r>
            <a:r>
              <a:rPr lang="en-US" altLang="zh-CN" sz="2800" b="0" i="0" dirty="0">
                <a:latin typeface="+mn-ea"/>
                <a:ea typeface="+mn-ea"/>
              </a:rPr>
              <a:t>) 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查找串：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find (const string&amp; str, 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pos = 0)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查找成功，返回子串位置；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查找不成功，返回</a:t>
            </a:r>
            <a:r>
              <a:rPr lang="en-US" altLang="zh-CN" sz="2800" b="0" i="0" dirty="0">
                <a:latin typeface="+mn-ea"/>
                <a:ea typeface="+mn-ea"/>
              </a:rPr>
              <a:t>string::</a:t>
            </a:r>
            <a:r>
              <a:rPr lang="en-US" altLang="zh-CN" sz="2800" b="0" i="0" dirty="0" err="1">
                <a:latin typeface="+mn-ea"/>
                <a:ea typeface="+mn-ea"/>
              </a:rPr>
              <a:t>npos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串替换：</a:t>
            </a:r>
            <a:r>
              <a:rPr lang="en-US" altLang="zh-CN" sz="2800" b="0" i="0" dirty="0">
                <a:latin typeface="+mn-ea"/>
                <a:ea typeface="+mn-ea"/>
              </a:rPr>
              <a:t>string&amp; replace (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pos, 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, const string&amp;  str);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返回串对象。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pos-</a:t>
            </a:r>
            <a:r>
              <a:rPr lang="zh-CN" altLang="en-US" sz="2800" b="0" i="0" dirty="0">
                <a:latin typeface="+mn-ea"/>
                <a:ea typeface="+mn-ea"/>
              </a:rPr>
              <a:t>开始位置，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-</a:t>
            </a:r>
            <a:r>
              <a:rPr lang="zh-CN" altLang="en-US" sz="2800" b="0" i="0" dirty="0">
                <a:latin typeface="+mn-ea"/>
                <a:ea typeface="+mn-ea"/>
              </a:rPr>
              <a:t>长度，</a:t>
            </a:r>
            <a:r>
              <a:rPr lang="en-US" altLang="zh-CN" sz="2800" b="0" i="0" dirty="0">
                <a:latin typeface="+mn-ea"/>
                <a:ea typeface="+mn-ea"/>
              </a:rPr>
              <a:t>str-</a:t>
            </a:r>
            <a:r>
              <a:rPr lang="zh-CN" altLang="en-US" sz="2800" b="0" i="0" dirty="0">
                <a:latin typeface="+mn-ea"/>
                <a:ea typeface="+mn-ea"/>
              </a:rPr>
              <a:t>替换串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5787" y="1268760"/>
            <a:ext cx="8497888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理解串概念及表示。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掌握串的各种操作。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掌握</a:t>
            </a:r>
            <a:r>
              <a:rPr lang="en-US" altLang="zh-CN" dirty="0">
                <a:latin typeface="+mn-ea"/>
              </a:rPr>
              <a:t>KMP</a:t>
            </a:r>
            <a:r>
              <a:rPr lang="zh-CN" altLang="en-US" dirty="0">
                <a:latin typeface="+mn-ea"/>
              </a:rPr>
              <a:t>算法的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求值和匹配过程。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理解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改进算法。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了解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值的更多应用。</a:t>
            </a:r>
            <a:endParaRPr lang="en-US" altLang="zh-CN" dirty="0">
              <a:latin typeface="+mn-ea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990600" y="1066800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4800" b="1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900113" y="188913"/>
            <a:ext cx="78692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1207287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66725" y="1250964"/>
            <a:ext cx="8382000" cy="4249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741B97"/>
                </a:solidFill>
              </a:rPr>
              <a:t>隐式：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800" dirty="0">
                <a:latin typeface="+mn-ea"/>
              </a:rPr>
              <a:t>一般可使用一个</a:t>
            </a:r>
            <a:r>
              <a:rPr lang="zh-CN" altLang="en-US" sz="2800" dirty="0">
                <a:solidFill>
                  <a:srgbClr val="FF3300"/>
                </a:solidFill>
                <a:latin typeface="+mn-ea"/>
              </a:rPr>
              <a:t>不会出现在串</a:t>
            </a:r>
            <a:r>
              <a:rPr lang="zh-CN" altLang="en-US" sz="2800" dirty="0">
                <a:latin typeface="+mn-ea"/>
              </a:rPr>
              <a:t>中的特殊字符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在串值的尾部来表示串的结束。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优点</a:t>
            </a:r>
            <a:r>
              <a:rPr lang="zh-CN" altLang="en-US" sz="2800" dirty="0">
                <a:solidFill>
                  <a:srgbClr val="080808"/>
                </a:solidFill>
                <a:latin typeface="+mn-ea"/>
              </a:rPr>
              <a:t>是便于系统自动</a:t>
            </a:r>
            <a:endParaRPr lang="en-US" altLang="zh-CN" sz="2800" dirty="0">
              <a:solidFill>
                <a:srgbClr val="080808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80808"/>
                </a:solidFill>
                <a:latin typeface="+mn-ea"/>
              </a:rPr>
              <a:t>实现，缺点是不利于某些操作。</a:t>
            </a:r>
            <a:endParaRPr lang="en-US" altLang="zh-CN" sz="2800" dirty="0">
              <a:solidFill>
                <a:srgbClr val="080808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宋体" pitchFamily="2" charset="-122"/>
              </a:rPr>
              <a:t>例如，</a:t>
            </a:r>
            <a:r>
              <a:rPr lang="en-US" altLang="zh-CN" sz="2800" dirty="0">
                <a:latin typeface="宋体" pitchFamily="2" charset="-122"/>
              </a:rPr>
              <a:t>C</a:t>
            </a:r>
            <a:r>
              <a:rPr lang="zh-CN" altLang="en-US" sz="2800" dirty="0">
                <a:latin typeface="宋体" pitchFamily="2" charset="-122"/>
              </a:rPr>
              <a:t>语言中以字符‵\0′表示串值的终结，这就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是为什么在上述定义中，串空间最大值</a:t>
            </a:r>
            <a:r>
              <a:rPr lang="en-US" altLang="zh-CN" sz="2800" dirty="0" err="1">
                <a:latin typeface="宋体" pitchFamily="2" charset="-122"/>
              </a:rPr>
              <a:t>maxstrlen</a:t>
            </a:r>
            <a:r>
              <a:rPr lang="zh-CN" altLang="en-US" sz="2800" dirty="0">
                <a:latin typeface="宋体" pitchFamily="2" charset="-122"/>
              </a:rPr>
              <a:t>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256，但最多只能存放255个字符的原因。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987675" y="188913"/>
            <a:ext cx="4145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串长的两种表示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2" autoUpdateAnimBg="0"/>
    </p:bld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18528</TotalTime>
  <Words>7357</Words>
  <Application>Microsoft Office PowerPoint</Application>
  <PresentationFormat>全屏显示(4:3)</PresentationFormat>
  <Paragraphs>1589</Paragraphs>
  <Slides>83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黑体</vt:lpstr>
      <vt:lpstr>华文行楷</vt:lpstr>
      <vt:lpstr>楷体_GB2312</vt:lpstr>
      <vt:lpstr>隶书</vt:lpstr>
      <vt:lpstr>宋体</vt:lpstr>
      <vt:lpstr>微软雅黑</vt:lpstr>
      <vt:lpstr>Arial</vt:lpstr>
      <vt:lpstr>Calibri</vt:lpstr>
      <vt:lpstr>Nina</vt:lpstr>
      <vt:lpstr>Tahoma</vt:lpstr>
      <vt:lpstr>Times New Roman</vt:lpstr>
      <vt:lpstr>Verdana</vt:lpstr>
      <vt:lpstr>Wingdings</vt:lpstr>
      <vt:lpstr>1_Profile</vt:lpstr>
      <vt:lpstr>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静态或动态分配，定长顺序存储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朴素算法 </vt:lpstr>
      <vt:lpstr>PowerPoint 演示文稿</vt:lpstr>
      <vt:lpstr>KMP算法的时间复杂度O(n+m）。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二、KMP算法(next函数，下标从0开始)</vt:lpstr>
      <vt:lpstr>PowerPoint 演示文稿</vt:lpstr>
      <vt:lpstr>PowerPoint 演示文稿</vt:lpstr>
      <vt:lpstr>下标从1开始，同理分析next函数定义。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nextval的计算方法</vt:lpstr>
      <vt:lpstr>nextval计算举例</vt:lpstr>
      <vt:lpstr>nextval计算举例</vt:lpstr>
      <vt:lpstr>nextval计算举例</vt:lpstr>
      <vt:lpstr>nextval实现代码</vt:lpstr>
      <vt:lpstr>练习</vt:lpstr>
      <vt:lpstr>练习</vt:lpstr>
      <vt:lpstr>练习</vt:lpstr>
      <vt:lpstr>练习</vt:lpstr>
      <vt:lpstr>练习</vt:lpstr>
      <vt:lpstr>next的应用</vt:lpstr>
      <vt:lpstr>next的应用</vt:lpstr>
      <vt:lpstr>next的应用</vt:lpstr>
      <vt:lpstr>next的应用</vt:lpstr>
      <vt:lpstr>string类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1459</cp:revision>
  <cp:lastPrinted>2019-12-25T01:12:26Z</cp:lastPrinted>
  <dcterms:created xsi:type="dcterms:W3CDTF">2002-01-07T04:58:02Z</dcterms:created>
  <dcterms:modified xsi:type="dcterms:W3CDTF">2024-09-22T09:04:25Z</dcterms:modified>
</cp:coreProperties>
</file>