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408" r:id="rId2"/>
    <p:sldId id="283" r:id="rId3"/>
    <p:sldId id="295" r:id="rId4"/>
    <p:sldId id="297" r:id="rId5"/>
    <p:sldId id="550" r:id="rId6"/>
    <p:sldId id="296" r:id="rId7"/>
    <p:sldId id="299" r:id="rId8"/>
    <p:sldId id="298" r:id="rId9"/>
    <p:sldId id="551" r:id="rId10"/>
    <p:sldId id="395" r:id="rId11"/>
    <p:sldId id="302" r:id="rId12"/>
    <p:sldId id="303" r:id="rId13"/>
    <p:sldId id="412" r:id="rId14"/>
    <p:sldId id="304" r:id="rId15"/>
    <p:sldId id="305" r:id="rId16"/>
    <p:sldId id="306" r:id="rId17"/>
    <p:sldId id="307" r:id="rId18"/>
    <p:sldId id="308" r:id="rId19"/>
    <p:sldId id="413" r:id="rId20"/>
    <p:sldId id="309" r:id="rId21"/>
    <p:sldId id="310" r:id="rId22"/>
    <p:sldId id="311" r:id="rId23"/>
    <p:sldId id="396" r:id="rId24"/>
    <p:sldId id="313" r:id="rId25"/>
    <p:sldId id="552" r:id="rId26"/>
    <p:sldId id="553" r:id="rId27"/>
    <p:sldId id="549" r:id="rId28"/>
    <p:sldId id="314" r:id="rId29"/>
    <p:sldId id="539" r:id="rId30"/>
    <p:sldId id="315" r:id="rId31"/>
    <p:sldId id="316" r:id="rId32"/>
    <p:sldId id="317" r:id="rId33"/>
    <p:sldId id="398" r:id="rId34"/>
    <p:sldId id="545" r:id="rId35"/>
    <p:sldId id="554" r:id="rId36"/>
    <p:sldId id="544" r:id="rId37"/>
    <p:sldId id="558" r:id="rId38"/>
    <p:sldId id="557" r:id="rId39"/>
    <p:sldId id="548" r:id="rId40"/>
    <p:sldId id="399" r:id="rId41"/>
    <p:sldId id="319" r:id="rId42"/>
    <p:sldId id="415" r:id="rId43"/>
    <p:sldId id="321" r:id="rId44"/>
    <p:sldId id="323" r:id="rId45"/>
    <p:sldId id="352" r:id="rId46"/>
    <p:sldId id="324" r:id="rId47"/>
    <p:sldId id="327" r:id="rId48"/>
    <p:sldId id="400" r:id="rId49"/>
    <p:sldId id="404" r:id="rId50"/>
    <p:sldId id="416" r:id="rId51"/>
    <p:sldId id="556" r:id="rId52"/>
    <p:sldId id="555" r:id="rId53"/>
    <p:sldId id="359" r:id="rId54"/>
    <p:sldId id="407" r:id="rId55"/>
    <p:sldId id="406" r:id="rId56"/>
    <p:sldId id="417" r:id="rId57"/>
    <p:sldId id="409" r:id="rId58"/>
    <p:sldId id="385" r:id="rId59"/>
    <p:sldId id="418" r:id="rId60"/>
    <p:sldId id="559" r:id="rId61"/>
    <p:sldId id="424" r:id="rId62"/>
    <p:sldId id="329" r:id="rId63"/>
    <p:sldId id="371" r:id="rId64"/>
    <p:sldId id="560" r:id="rId65"/>
    <p:sldId id="330" r:id="rId66"/>
    <p:sldId id="369" r:id="rId67"/>
    <p:sldId id="372" r:id="rId68"/>
    <p:sldId id="374" r:id="rId69"/>
    <p:sldId id="375" r:id="rId7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FFFF99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55" autoAdjust="0"/>
  </p:normalViewPr>
  <p:slideViewPr>
    <p:cSldViewPr>
      <p:cViewPr varScale="1">
        <p:scale>
          <a:sx n="59" d="100"/>
          <a:sy n="59" d="100"/>
        </p:scale>
        <p:origin x="7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2024/9/10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308B37A-5595-41F9-AC89-3227597C0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A7BA92-5A7E-441E-B6D0-9478067D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1F509DF-C4A0-4005-9E20-E883C96C3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6D69286-190E-4B22-A329-E4988BE787D1}" type="slidenum">
              <a:rPr lang="zh-CN" altLang="en-US" sz="1200"/>
              <a:pPr>
                <a:buFontTx/>
                <a:buNone/>
              </a:pPr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1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1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41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BF9CD23-1EB3-4958-B947-9528F8FB8D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6CCBA202-78AF-4CC0-805D-1E131187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D0E9CA6-2BC3-4BCB-BCDE-398605E16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D23C86C0-B933-4B79-90B0-2033A90F682D}" type="slidenum">
              <a:rPr lang="zh-CN" altLang="en-US" sz="1200"/>
              <a:pPr>
                <a:buFontTx/>
                <a:buNone/>
              </a:pPr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144DE22-DF14-4FF3-AC66-DDD541959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F534A38F-6926-4721-A22A-B129ED52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08C03B91-7604-475E-9FD3-E4B90086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BC9F0B79-E905-4907-9E04-592879E10917}" type="slidenum">
              <a:rPr lang="zh-CN" altLang="en-US" sz="1200"/>
              <a:pPr>
                <a:buFontTx/>
                <a:buNone/>
              </a:pPr>
              <a:t>46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同插入，调</a:t>
            </a:r>
            <a:r>
              <a:rPr lang="en-US" altLang="zh-CN" dirty="0" err="1"/>
              <a:t>getelem</a:t>
            </a:r>
            <a:r>
              <a:rPr lang="zh-CN" altLang="en-US" dirty="0"/>
              <a:t>得到第</a:t>
            </a:r>
            <a:r>
              <a:rPr lang="en-US" altLang="zh-CN" dirty="0"/>
              <a:t>i-1</a:t>
            </a:r>
            <a:r>
              <a:rPr lang="zh-CN" altLang="en-US" dirty="0"/>
              <a:t>个结点</a:t>
            </a:r>
            <a:r>
              <a:rPr lang="en-US" altLang="zh-CN" dirty="0"/>
              <a:t>p</a:t>
            </a:r>
            <a:r>
              <a:rPr lang="zh-CN" altLang="en-US" dirty="0"/>
              <a:t>，若</a:t>
            </a:r>
            <a:r>
              <a:rPr lang="en-US" altLang="zh-CN" dirty="0"/>
              <a:t>p</a:t>
            </a:r>
            <a:r>
              <a:rPr lang="zh-CN" altLang="en-US" dirty="0"/>
              <a:t>且</a:t>
            </a:r>
            <a:r>
              <a:rPr lang="en-US" altLang="zh-CN" dirty="0"/>
              <a:t>p-&gt;next</a:t>
            </a:r>
            <a:r>
              <a:rPr lang="zh-CN" altLang="en-US" dirty="0"/>
              <a:t>非空，删除</a:t>
            </a:r>
            <a:r>
              <a:rPr lang="en-US" altLang="zh-CN" dirty="0"/>
              <a:t>p-&gt;next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17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CD6CC4A-F258-4689-978E-8DD19D1DD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DFDE4242-9360-4928-9949-D36F4339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71F97A5F-4234-4DFA-8E2F-A7D0A551B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C52152D-6449-4547-95EA-600601070DF5}" type="slidenum">
              <a:rPr lang="zh-CN" altLang="en-US" sz="1200"/>
              <a:pPr>
                <a:buFontTx/>
                <a:buNone/>
              </a:pPr>
              <a:t>57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58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308B37A-5595-41F9-AC89-3227597C0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A7BA92-5A7E-441E-B6D0-9478067D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1F509DF-C4A0-4005-9E20-E883C96C3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6D69286-190E-4B22-A329-E4988BE787D1}" type="slidenum">
              <a:rPr lang="zh-CN" altLang="en-US" sz="1200"/>
              <a:pPr>
                <a:buFontTx/>
                <a:buNone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8522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59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7106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3661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9031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997DF78-1BB7-4686-AC3E-C61E7494E6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4F7C2A2-1C8A-4847-BF53-8EAB0116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ED5082E-0633-4415-8729-D3DD335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154CFF0-8B42-4057-B73C-2150CE6979B0}" type="slidenum">
              <a:rPr lang="zh-CN" altLang="en-US" sz="1200"/>
              <a:pPr>
                <a:buFontTx/>
                <a:buNone/>
              </a:pPr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5A75218-6206-43D3-ACE9-54263D23D3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99B7A0F-D3CF-453E-907A-E8776264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11A9466-954C-464F-9C65-138734549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D7D2E8C-B651-4012-8063-1B7763A91BD1}" type="slidenum">
              <a:rPr lang="zh-CN" altLang="en-US" sz="1200"/>
              <a:pPr>
                <a:buFontTx/>
                <a:buNone/>
              </a:pPr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6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F0CB2C0-0406-4826-A946-B6AEB75EB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007BE9D-3CE0-4BA0-93E4-35D18EF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27D3E44-BCE2-4A3C-A22E-B4D90D0F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008935B-024C-4766-BFD6-1A4811C4C395}" type="slidenum">
              <a:rPr lang="zh-CN" altLang="en-US" sz="1200"/>
              <a:pPr>
                <a:buFontTx/>
                <a:buNone/>
              </a:pPr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F7194CD-F9AA-4A75-9E12-647D024F14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9C0957F-4B6E-4A1C-81E0-FF51956C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31B2F3D5-22BA-4EB6-95B7-6FE337F2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5EE631D-E0B6-477D-84BD-DEB4C109B8E0}" type="slidenum">
              <a:rPr lang="zh-CN" altLang="en-US" sz="1200"/>
              <a:pPr>
                <a:buFontTx/>
                <a:buNone/>
              </a:pPr>
              <a:t>33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第二章 线性表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C98CBBDE-01B6-4BFF-A09B-896A8321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9A921B2-20B5-4921-96F4-5EC3236AE5B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en-US" sz="2400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ED8C07F-5328-437D-BF96-5C093FD6CA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1287481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构造函数创建存储空间，初始化表元素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4457187-32DF-09BC-7F29-3CE50A3E6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C7FF42-A10C-7AA5-32DD-1AF72E3D47F9}"/>
              </a:ext>
            </a:extLst>
          </p:cNvPr>
          <p:cNvSpPr txBox="1"/>
          <p:nvPr/>
        </p:nvSpPr>
        <p:spPr>
          <a:xfrm>
            <a:off x="523231" y="1844824"/>
            <a:ext cx="90730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LIST_INIT_SIZE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分空间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分配不成功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初始表数据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num, 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)*n);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LIST_INIT_SIZE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初始表长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5793BCBF-E495-4869-B195-896C264B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D9C2441-F2A0-4E5B-BFF2-818D7693AAC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en-US" sz="24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85F4539-0DC8-461D-9B25-1A03ACE9E5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顺序表的插入操作是指在顺序表的第</a:t>
            </a:r>
            <a:r>
              <a:rPr lang="en-US" altLang="zh-CN" dirty="0">
                <a:latin typeface="+mn-ea"/>
              </a:rPr>
              <a:t>i-1</a:t>
            </a:r>
            <a:r>
              <a:rPr lang="zh-CN" altLang="en-US" dirty="0">
                <a:latin typeface="+mn-ea"/>
              </a:rPr>
              <a:t>个数据元素和第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个数据元素之间插入一个新的数据元素，即将长度为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变成长度为</a:t>
            </a:r>
            <a:r>
              <a:rPr lang="en-US" altLang="zh-CN" dirty="0">
                <a:latin typeface="+mn-ea"/>
              </a:rPr>
              <a:t>n+1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>
                <a:solidFill>
                  <a:srgbClr val="3333FF"/>
                </a:solidFill>
                <a:latin typeface="+mn-ea"/>
              </a:rPr>
              <a:t>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8A10E4-06D2-ED1F-F3EE-C45143A071FC}"/>
              </a:ext>
            </a:extLst>
          </p:cNvPr>
          <p:cNvSpPr txBox="1"/>
          <p:nvPr/>
        </p:nvSpPr>
        <p:spPr>
          <a:xfrm>
            <a:off x="755576" y="4984393"/>
            <a:ext cx="8245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若位置合法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(1≤i≤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后移，写入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表长加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D5F2A8A-DA83-783B-35F6-AEA0134D6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ABE1CDB3-D8C3-4C37-98AF-E3BC75AEE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98A5901-8A46-4F6E-B530-ECA19B72248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en-US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5C041F8-85D4-4CDE-A927-F052EAA10D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196752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在第3个元素与第4个元素之间插入新元素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=4)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需要将最后元素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至第4元素(共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7-4+1)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都向后移一位置(从后往前处理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411BFF-D265-6409-90D4-8ACCDE2E2C88}"/>
              </a:ext>
            </a:extLst>
          </p:cNvPr>
          <p:cNvGrpSpPr/>
          <p:nvPr/>
        </p:nvGrpSpPr>
        <p:grpSpPr>
          <a:xfrm>
            <a:off x="1965844" y="4692444"/>
            <a:ext cx="5943600" cy="1283837"/>
            <a:chOff x="1965844" y="4692444"/>
            <a:chExt cx="5943600" cy="1283837"/>
          </a:xfrm>
        </p:grpSpPr>
        <p:sp>
          <p:nvSpPr>
            <p:cNvPr id="17417" name="Text Box 19">
              <a:extLst>
                <a:ext uri="{FF2B5EF4-FFF2-40B4-BE49-F238E27FC236}">
                  <a16:creationId xmlns:a16="http://schemas.microsoft.com/office/drawing/2014/main" id="{2C353AE3-0C91-4F48-A3EB-356328989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44" y="4692444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 dirty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sp>
          <p:nvSpPr>
            <p:cNvPr id="17430" name="Rectangle 21">
              <a:extLst>
                <a:ext uri="{FF2B5EF4-FFF2-40B4-BE49-F238E27FC236}">
                  <a16:creationId xmlns:a16="http://schemas.microsoft.com/office/drawing/2014/main" id="{BE839765-D1E6-49E3-8AB6-02F5563E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844" y="4997244"/>
              <a:ext cx="5943600" cy="5038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17431" name="Text Box 22">
              <a:extLst>
                <a:ext uri="{FF2B5EF4-FFF2-40B4-BE49-F238E27FC236}">
                  <a16:creationId xmlns:a16="http://schemas.microsoft.com/office/drawing/2014/main" id="{8F2CE257-3E5E-48BC-8FB2-2EB14DBE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904" y="5022174"/>
              <a:ext cx="586205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16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09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63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                   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 i="0" dirty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32" name="Line 23">
              <a:extLst>
                <a:ext uri="{FF2B5EF4-FFF2-40B4-BE49-F238E27FC236}">
                  <a16:creationId xmlns:a16="http://schemas.microsoft.com/office/drawing/2014/main" id="{703826F7-62ED-467B-8293-9AF29D4AD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707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3" name="Line 24">
              <a:extLst>
                <a:ext uri="{FF2B5EF4-FFF2-40B4-BE49-F238E27FC236}">
                  <a16:creationId xmlns:a16="http://schemas.microsoft.com/office/drawing/2014/main" id="{56AED8EC-E961-424F-B4D5-9E20BBA9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571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4" name="Line 25">
              <a:extLst>
                <a:ext uri="{FF2B5EF4-FFF2-40B4-BE49-F238E27FC236}">
                  <a16:creationId xmlns:a16="http://schemas.microsoft.com/office/drawing/2014/main" id="{CBD7491E-EFCB-453A-912C-56D86C77E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434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5" name="Line 26">
              <a:extLst>
                <a:ext uri="{FF2B5EF4-FFF2-40B4-BE49-F238E27FC236}">
                  <a16:creationId xmlns:a16="http://schemas.microsoft.com/office/drawing/2014/main" id="{73E36947-4C4B-48D3-9E58-D9A19FB1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298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6" name="Line 27">
              <a:extLst>
                <a:ext uri="{FF2B5EF4-FFF2-40B4-BE49-F238E27FC236}">
                  <a16:creationId xmlns:a16="http://schemas.microsoft.com/office/drawing/2014/main" id="{75CE46CD-EA85-44D2-A0C2-93CF73244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5161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7" name="Line 28">
              <a:extLst>
                <a:ext uri="{FF2B5EF4-FFF2-40B4-BE49-F238E27FC236}">
                  <a16:creationId xmlns:a16="http://schemas.microsoft.com/office/drawing/2014/main" id="{F13B49F1-C915-4E49-9074-FEC430FE0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024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8" name="Line 29">
              <a:extLst>
                <a:ext uri="{FF2B5EF4-FFF2-40B4-BE49-F238E27FC236}">
                  <a16:creationId xmlns:a16="http://schemas.microsoft.com/office/drawing/2014/main" id="{00B3EF2F-E973-4AA8-83C7-5ADA92040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4888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9" name="Line 30">
              <a:extLst>
                <a:ext uri="{FF2B5EF4-FFF2-40B4-BE49-F238E27FC236}">
                  <a16:creationId xmlns:a16="http://schemas.microsoft.com/office/drawing/2014/main" id="{FFCFF48F-2A88-494C-94D2-D7E6D5CFE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751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17419" name="Line 33">
            <a:extLst>
              <a:ext uri="{FF2B5EF4-FFF2-40B4-BE49-F238E27FC236}">
                <a16:creationId xmlns:a16="http://schemas.microsoft.com/office/drawing/2014/main" id="{E8795CA1-F8B0-4DA2-9B16-9696E31AF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4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422" name="Text Box 38">
            <a:extLst>
              <a:ext uri="{FF2B5EF4-FFF2-40B4-BE49-F238E27FC236}">
                <a16:creationId xmlns:a16="http://schemas.microsoft.com/office/drawing/2014/main" id="{54628526-A604-4EEB-B8DD-70AA7B2B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044" y="4106657"/>
            <a:ext cx="129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FF5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 </a:t>
            </a:r>
            <a:r>
              <a:rPr lang="en-US" altLang="zh-CN" b="1" i="0" dirty="0">
                <a:solidFill>
                  <a:srgbClr val="FF5050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17423" name="Line 39">
            <a:extLst>
              <a:ext uri="{FF2B5EF4-FFF2-40B4-BE49-F238E27FC236}">
                <a16:creationId xmlns:a16="http://schemas.microsoft.com/office/drawing/2014/main" id="{A8018510-EFD0-48AF-AD93-A0130149E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82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424" name="Line 40">
            <a:extLst>
              <a:ext uri="{FF2B5EF4-FFF2-40B4-BE49-F238E27FC236}">
                <a16:creationId xmlns:a16="http://schemas.microsoft.com/office/drawing/2014/main" id="{61A17682-B65B-48B9-AC48-5496D390D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6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425" name="Line 41">
            <a:extLst>
              <a:ext uri="{FF2B5EF4-FFF2-40B4-BE49-F238E27FC236}">
                <a16:creationId xmlns:a16="http://schemas.microsoft.com/office/drawing/2014/main" id="{D43F6C16-C121-4B9B-976B-D5F3F3F84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0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510CE8-66C5-640C-96E3-D9D1FB771129}"/>
              </a:ext>
            </a:extLst>
          </p:cNvPr>
          <p:cNvGrpSpPr/>
          <p:nvPr/>
        </p:nvGrpSpPr>
        <p:grpSpPr>
          <a:xfrm>
            <a:off x="1965844" y="2939844"/>
            <a:ext cx="5943600" cy="1751013"/>
            <a:chOff x="1965844" y="2939844"/>
            <a:chExt cx="5943600" cy="1751013"/>
          </a:xfrm>
        </p:grpSpPr>
        <p:grpSp>
          <p:nvGrpSpPr>
            <p:cNvPr id="17416" name="Group 8">
              <a:extLst>
                <a:ext uri="{FF2B5EF4-FFF2-40B4-BE49-F238E27FC236}">
                  <a16:creationId xmlns:a16="http://schemas.microsoft.com/office/drawing/2014/main" id="{7C0F8F67-0704-47FF-8668-0325D44F3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5844" y="3244644"/>
              <a:ext cx="5943600" cy="547688"/>
              <a:chOff x="0" y="0"/>
              <a:chExt cx="3936" cy="384"/>
            </a:xfrm>
          </p:grpSpPr>
          <p:sp>
            <p:nvSpPr>
              <p:cNvPr id="17442" name="Rectangle 9">
                <a:extLst>
                  <a:ext uri="{FF2B5EF4-FFF2-40B4-BE49-F238E27FC236}">
                    <a16:creationId xmlns:a16="http://schemas.microsoft.com/office/drawing/2014/main" id="{E0369C15-F894-4271-AD92-635351859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43" name="Text Box 10">
                <a:extLst>
                  <a:ext uri="{FF2B5EF4-FFF2-40B4-BE49-F238E27FC236}">
                    <a16:creationId xmlns:a16="http://schemas.microsoft.com/office/drawing/2014/main" id="{5194F0D1-A908-4E74-8F6D-8B10EBD0B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25   34   57   16    48   09   63          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7444" name="Line 11">
                <a:extLst>
                  <a:ext uri="{FF2B5EF4-FFF2-40B4-BE49-F238E27FC236}">
                    <a16:creationId xmlns:a16="http://schemas.microsoft.com/office/drawing/2014/main" id="{A2C9B305-90FA-4FC5-8A78-49C5B46CE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5" name="Line 12">
                <a:extLst>
                  <a:ext uri="{FF2B5EF4-FFF2-40B4-BE49-F238E27FC236}">
                    <a16:creationId xmlns:a16="http://schemas.microsoft.com/office/drawing/2014/main" id="{2A24AB94-F877-4743-8080-DFEB454B3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6" name="Line 13">
                <a:extLst>
                  <a:ext uri="{FF2B5EF4-FFF2-40B4-BE49-F238E27FC236}">
                    <a16:creationId xmlns:a16="http://schemas.microsoft.com/office/drawing/2014/main" id="{5BE363D0-D309-4E69-8F91-F815C53B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7" name="Line 14">
                <a:extLst>
                  <a:ext uri="{FF2B5EF4-FFF2-40B4-BE49-F238E27FC236}">
                    <a16:creationId xmlns:a16="http://schemas.microsoft.com/office/drawing/2014/main" id="{6BDCF6FE-B42D-4A70-AA4D-7DFF9B567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8" name="Line 15">
                <a:extLst>
                  <a:ext uri="{FF2B5EF4-FFF2-40B4-BE49-F238E27FC236}">
                    <a16:creationId xmlns:a16="http://schemas.microsoft.com/office/drawing/2014/main" id="{151F88CD-184A-4FA1-8CC4-B4C0DA568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9" name="Line 16">
                <a:extLst>
                  <a:ext uri="{FF2B5EF4-FFF2-40B4-BE49-F238E27FC236}">
                    <a16:creationId xmlns:a16="http://schemas.microsoft.com/office/drawing/2014/main" id="{0285782A-D9B0-4DB0-AA7B-64A76CD64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50" name="Line 17">
                <a:extLst>
                  <a:ext uri="{FF2B5EF4-FFF2-40B4-BE49-F238E27FC236}">
                    <a16:creationId xmlns:a16="http://schemas.microsoft.com/office/drawing/2014/main" id="{38FD3D79-501B-4954-A769-CC741A433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51" name="Line 18">
                <a:extLst>
                  <a:ext uri="{FF2B5EF4-FFF2-40B4-BE49-F238E27FC236}">
                    <a16:creationId xmlns:a16="http://schemas.microsoft.com/office/drawing/2014/main" id="{FF95D9FD-C4C3-44E4-AC02-42823788A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  <p:sp>
          <p:nvSpPr>
            <p:cNvPr id="17420" name="Line 34">
              <a:extLst>
                <a:ext uri="{FF2B5EF4-FFF2-40B4-BE49-F238E27FC236}">
                  <a16:creationId xmlns:a16="http://schemas.microsoft.com/office/drawing/2014/main" id="{DA1AB8CC-FAC8-42B8-BDA9-634EA1A9B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3244" y="3854244"/>
              <a:ext cx="0" cy="381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grpSp>
          <p:nvGrpSpPr>
            <p:cNvPr id="17421" name="Group 35">
              <a:extLst>
                <a:ext uri="{FF2B5EF4-FFF2-40B4-BE49-F238E27FC236}">
                  <a16:creationId xmlns:a16="http://schemas.microsoft.com/office/drawing/2014/main" id="{424FA1D5-1051-4608-9307-3447EE5E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644" y="4186032"/>
              <a:ext cx="528638" cy="504825"/>
              <a:chOff x="0" y="0"/>
              <a:chExt cx="336" cy="356"/>
            </a:xfrm>
          </p:grpSpPr>
          <p:sp>
            <p:nvSpPr>
              <p:cNvPr id="17428" name="Rectangle 36">
                <a:extLst>
                  <a:ext uri="{FF2B5EF4-FFF2-40B4-BE49-F238E27FC236}">
                    <a16:creationId xmlns:a16="http://schemas.microsoft.com/office/drawing/2014/main" id="{E819538F-8234-44E2-8DD2-0538A102D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29" name="Text Box 37">
                <a:extLst>
                  <a:ext uri="{FF2B5EF4-FFF2-40B4-BE49-F238E27FC236}">
                    <a16:creationId xmlns:a16="http://schemas.microsoft.com/office/drawing/2014/main" id="{A61B4E97-0F53-4B2B-80A7-336A3F677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"/>
                <a:ext cx="32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i="0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i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26" name="Text Box 42">
              <a:extLst>
                <a:ext uri="{FF2B5EF4-FFF2-40B4-BE49-F238E27FC236}">
                  <a16:creationId xmlns:a16="http://schemas.microsoft.com/office/drawing/2014/main" id="{64211C61-7550-44B5-9D9B-BDCB70E2D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444" y="3824082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=4</a:t>
              </a:r>
              <a:endParaRPr lang="en-US" altLang="zh-CN" sz="2000" i="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43">
              <a:extLst>
                <a:ext uri="{FF2B5EF4-FFF2-40B4-BE49-F238E27FC236}">
                  <a16:creationId xmlns:a16="http://schemas.microsoft.com/office/drawing/2014/main" id="{57B0CC97-571D-4DDB-B287-1F973720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44" y="2939844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 dirty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B48FE943-90F7-83FC-0613-409B5D06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913B9-C7B1-D5A4-A811-14BA0081B6D8}"/>
              </a:ext>
            </a:extLst>
          </p:cNvPr>
          <p:cNvSpPr txBox="1"/>
          <p:nvPr/>
        </p:nvSpPr>
        <p:spPr>
          <a:xfrm>
            <a:off x="6033949" y="5030698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63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BFD40-A500-772B-822F-A7EECBA185D8}"/>
              </a:ext>
            </a:extLst>
          </p:cNvPr>
          <p:cNvSpPr txBox="1"/>
          <p:nvPr/>
        </p:nvSpPr>
        <p:spPr>
          <a:xfrm>
            <a:off x="4887932" y="5030697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48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3B7F4-71BA-B853-87E1-87C645556654}"/>
              </a:ext>
            </a:extLst>
          </p:cNvPr>
          <p:cNvSpPr txBox="1"/>
          <p:nvPr/>
        </p:nvSpPr>
        <p:spPr>
          <a:xfrm>
            <a:off x="4308068" y="5009944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16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BBA70-956A-74CB-9759-11450A0620EA}"/>
              </a:ext>
            </a:extLst>
          </p:cNvPr>
          <p:cNvSpPr txBox="1"/>
          <p:nvPr/>
        </p:nvSpPr>
        <p:spPr>
          <a:xfrm>
            <a:off x="3714495" y="5024680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50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FDB25-EB00-6F7A-FC5E-BB87B5D5226C}"/>
              </a:ext>
            </a:extLst>
          </p:cNvPr>
          <p:cNvSpPr txBox="1"/>
          <p:nvPr/>
        </p:nvSpPr>
        <p:spPr>
          <a:xfrm>
            <a:off x="5508104" y="5011484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09</a:t>
            </a:r>
            <a:endParaRPr lang="zh-CN" altLang="en-US" sz="240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2" grpId="0"/>
      <p:bldP spid="17423" grpId="0" animBg="1"/>
      <p:bldP spid="17424" grpId="0" animBg="1"/>
      <p:bldP spid="17425" grpId="0" animBg="1"/>
      <p:bldP spid="3" grpId="0" animBg="1"/>
      <p:bldP spid="6" grpId="0" animBg="1"/>
      <p:bldP spid="7" grpId="0" animBg="1"/>
      <p:bldP spid="9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D71EBC50-629A-4C59-89B8-C7DDBDD5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864F193-E687-4AAD-85C9-2D6F0EC766E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2400"/>
          </a:p>
        </p:txBody>
      </p:sp>
      <p:sp>
        <p:nvSpPr>
          <p:cNvPr id="18438" name="TextBox 1">
            <a:extLst>
              <a:ext uri="{FF2B5EF4-FFF2-40B4-BE49-F238E27FC236}">
                <a16:creationId xmlns:a16="http://schemas.microsoft.com/office/drawing/2014/main" id="{77ABC8F5-596A-4187-A56A-2578704B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8" y="1319933"/>
            <a:ext cx="81169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顺序表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（表长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）在第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个位置插入元素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的算法描述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数组下标从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开始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开始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39" name="TextBox 1">
            <a:extLst>
              <a:ext uri="{FF2B5EF4-FFF2-40B4-BE49-F238E27FC236}">
                <a16:creationId xmlns:a16="http://schemas.microsoft.com/office/drawing/2014/main" id="{7306EE66-2ABD-47B7-B35C-3F26CFCD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" y="2420888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(1)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&lt;1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&gt;n+1</a:t>
            </a:r>
            <a:r>
              <a:rPr lang="zh-CN" altLang="en-US" sz="2800" b="0" i="0" dirty="0">
                <a:latin typeface="+mn-ea"/>
                <a:ea typeface="+mn-ea"/>
              </a:rPr>
              <a:t>，不能插入，结束；否则，转（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）。</a:t>
            </a:r>
          </a:p>
        </p:txBody>
      </p:sp>
      <p:sp>
        <p:nvSpPr>
          <p:cNvPr id="18440" name="TextBox 1">
            <a:extLst>
              <a:ext uri="{FF2B5EF4-FFF2-40B4-BE49-F238E27FC236}">
                <a16:creationId xmlns:a16="http://schemas.microsoft.com/office/drawing/2014/main" id="{656F1443-E389-4A45-91EB-E9C8188B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" y="2993252"/>
            <a:ext cx="777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(2) k=n-1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41" name="TextBox 1">
            <a:extLst>
              <a:ext uri="{FF2B5EF4-FFF2-40B4-BE49-F238E27FC236}">
                <a16:creationId xmlns:a16="http://schemas.microsoft.com/office/drawing/2014/main" id="{06857C92-C7ED-444E-B60A-CE6A1185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65616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(3) 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>
                <a:latin typeface="+mn-ea"/>
                <a:ea typeface="+mn-ea"/>
              </a:rPr>
              <a:t>k≥i-1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a[k+1]=a[k]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k--</a:t>
            </a:r>
            <a:r>
              <a:rPr lang="zh-CN" altLang="en-US" sz="2800" b="0" i="0" dirty="0">
                <a:latin typeface="+mn-ea"/>
                <a:ea typeface="+mn-ea"/>
              </a:rPr>
              <a:t>，转（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）；否则转</a:t>
            </a:r>
            <a:r>
              <a:rPr lang="en-US" altLang="zh-CN" sz="2800" b="0" i="0" dirty="0">
                <a:latin typeface="+mn-ea"/>
                <a:ea typeface="+mn-ea"/>
              </a:rPr>
              <a:t>(4)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42" name="TextBox 1">
            <a:extLst>
              <a:ext uri="{FF2B5EF4-FFF2-40B4-BE49-F238E27FC236}">
                <a16:creationId xmlns:a16="http://schemas.microsoft.com/office/drawing/2014/main" id="{3463CA59-B144-4765-95C8-1CD6E402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210604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(4) a[i-1]=e(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a[k+1]=e)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n++</a:t>
            </a:r>
            <a:r>
              <a:rPr lang="zh-CN" altLang="en-US" sz="2800" b="0" i="0" dirty="0">
                <a:latin typeface="+mn-ea"/>
                <a:ea typeface="+mn-ea"/>
              </a:rPr>
              <a:t>，插入成功，结束。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57D8943-8749-4A7E-03FF-4F8926714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7F9FD4AF-4D47-48A8-8F50-FA4EF438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9C278C6-6ED9-4137-977A-480D56A829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579F8C3-F2B2-AF0C-25DB-DE76CD7E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CA164A-A738-9F6F-1A79-6E53F04113B4}"/>
              </a:ext>
            </a:extLst>
          </p:cNvPr>
          <p:cNvSpPr txBox="1"/>
          <p:nvPr/>
        </p:nvSpPr>
        <p:spPr>
          <a:xfrm>
            <a:off x="538572" y="1340768"/>
            <a:ext cx="82625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注意：数组下标从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开始，这里插入位置从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开始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合法插入位置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1~length+1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插入位置非法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插入不成功，返回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，第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个元素依此后移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个位置写入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元素数加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插入成功，返回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1  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6B2B474A-54B2-4749-8A06-2048163E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A9003C6-5918-4600-B999-1905FB3B23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0DC9BD6-DEF0-40E5-8924-A40D145CA8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458200" cy="202388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最好情况：末尾插入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最坏情况：表头插入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平均情况：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在顺序表中第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个位置插入一个元素，需要向后移动元素个数为：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平均移动元素数为</a:t>
            </a:r>
            <a:r>
              <a:rPr lang="zh-CN" altLang="en-US" b="1" dirty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假设在第</a:t>
            </a:r>
            <a:r>
              <a:rPr lang="zh-CN" altLang="en-US" dirty="0">
                <a:solidFill>
                  <a:srgbClr val="6600CC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6600CC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6600CC"/>
                </a:solidFill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个元素之前插入的概率为 </a:t>
            </a:r>
            <a:r>
              <a:rPr lang="en-US" altLang="zh-CN" b="1" dirty="0">
                <a:latin typeface="+mn-ea"/>
              </a:rPr>
              <a:t>p</a:t>
            </a:r>
            <a:r>
              <a:rPr lang="en-US" altLang="zh-CN" b="1" baseline="-25000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）：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(n-i+1)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72367F0-82C7-92AF-7FB4-2C470FBD7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DAD3D8E9-7630-4E30-A5B8-488F5CE8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27B715E-96C5-4ACF-AF58-D0709A76E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en-US" sz="240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2938434-CCA9-4481-ACF3-62EBB6DC09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1000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当插入位置等概率时，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=1/(n+1)，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[1/(n+1)] x (n-i+1) = n/2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顺序表插入操作的平均情况时间复杂度为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14B5930-0179-6313-8E20-5DAB777CE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33E99A8C-9F63-491B-B519-35165ED2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4DBC47B-276A-4D20-BFCE-B3B893C9548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013B5B3-4EF5-41CE-BE06-2E390AAB1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196752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顺序表的删除操作是指将顺序表的第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个数据元素删除，即将长度为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chemeClr val="hlink"/>
                </a:solidFill>
                <a:latin typeface="+mn-ea"/>
              </a:rPr>
              <a:t>a</a:t>
            </a:r>
            <a:r>
              <a:rPr lang="en-US" altLang="zh-CN" baseline="-25000" dirty="0" err="1">
                <a:solidFill>
                  <a:schemeClr val="hlink"/>
                </a:solidFill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+mn-ea"/>
              </a:rPr>
              <a:t>变成长度为</a:t>
            </a:r>
            <a:r>
              <a:rPr lang="en-US" altLang="zh-CN" dirty="0">
                <a:latin typeface="+mn-ea"/>
              </a:rPr>
              <a:t>n-1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FD64B-9059-CEBA-DB8C-2141E85603C7}"/>
              </a:ext>
            </a:extLst>
          </p:cNvPr>
          <p:cNvSpPr txBox="1"/>
          <p:nvPr/>
        </p:nvSpPr>
        <p:spPr>
          <a:xfrm>
            <a:off x="864634" y="4205045"/>
            <a:ext cx="8245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思路：若位置合法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(1≤i≤n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前移，表长减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B6969A8-700B-EE33-DFD1-0E476CD8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>
            <a:extLst>
              <a:ext uri="{FF2B5EF4-FFF2-40B4-BE49-F238E27FC236}">
                <a16:creationId xmlns:a16="http://schemas.microsoft.com/office/drawing/2014/main" id="{52984342-FA08-4768-B402-AB09FBC3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6BAD17-A46A-4BCE-993E-3109F6AA6D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629D98D-629F-4DCC-BC6D-549B4658E7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1528" y="126876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将第4个元素删除（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=4)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需要将第5元素至最后元素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都向前移一位置(从前往后处理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43B17A-6DDE-FF39-0048-B6927C45B1F7}"/>
              </a:ext>
            </a:extLst>
          </p:cNvPr>
          <p:cNvGrpSpPr/>
          <p:nvPr/>
        </p:nvGrpSpPr>
        <p:grpSpPr>
          <a:xfrm>
            <a:off x="1977008" y="4729529"/>
            <a:ext cx="5943600" cy="849313"/>
            <a:chOff x="1977008" y="4729529"/>
            <a:chExt cx="5943600" cy="849313"/>
          </a:xfrm>
        </p:grpSpPr>
        <p:sp>
          <p:nvSpPr>
            <p:cNvPr id="23561" name="Text Box 19">
              <a:extLst>
                <a:ext uri="{FF2B5EF4-FFF2-40B4-BE49-F238E27FC236}">
                  <a16:creationId xmlns:a16="http://schemas.microsoft.com/office/drawing/2014/main" id="{BA2E225B-C2EC-4311-8CBE-0CB5510A5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008" y="4729529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sp>
          <p:nvSpPr>
            <p:cNvPr id="23562" name="Rectangle 21">
              <a:extLst>
                <a:ext uri="{FF2B5EF4-FFF2-40B4-BE49-F238E27FC236}">
                  <a16:creationId xmlns:a16="http://schemas.microsoft.com/office/drawing/2014/main" id="{10242143-EC55-4249-BA83-97807881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008" y="5034329"/>
              <a:ext cx="5943600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23563" name="Text Box 22">
              <a:extLst>
                <a:ext uri="{FF2B5EF4-FFF2-40B4-BE49-F238E27FC236}">
                  <a16:creationId xmlns:a16="http://schemas.microsoft.com/office/drawing/2014/main" id="{97CC8020-3388-47B4-9345-3D6B2FE50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533" y="5059729"/>
              <a:ext cx="58610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16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09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63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 i="0" dirty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3564" name="Line 23">
              <a:extLst>
                <a:ext uri="{FF2B5EF4-FFF2-40B4-BE49-F238E27FC236}">
                  <a16:creationId xmlns:a16="http://schemas.microsoft.com/office/drawing/2014/main" id="{D7CE59D4-D4AA-4771-B370-C2F7E712C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446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5" name="Line 24">
              <a:extLst>
                <a:ext uri="{FF2B5EF4-FFF2-40B4-BE49-F238E27FC236}">
                  <a16:creationId xmlns:a16="http://schemas.microsoft.com/office/drawing/2014/main" id="{F8133BC4-87DD-4A34-A6B3-D79BD9D24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471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6" name="Line 25">
              <a:extLst>
                <a:ext uri="{FF2B5EF4-FFF2-40B4-BE49-F238E27FC236}">
                  <a16:creationId xmlns:a16="http://schemas.microsoft.com/office/drawing/2014/main" id="{17C41EA2-CCCC-4A53-BD92-16C5C38C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908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7" name="Line 26">
              <a:extLst>
                <a:ext uri="{FF2B5EF4-FFF2-40B4-BE49-F238E27FC236}">
                  <a16:creationId xmlns:a16="http://schemas.microsoft.com/office/drawing/2014/main" id="{8A0FCD29-0E6F-4FF7-B79C-9F673B702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346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8" name="Line 27">
              <a:extLst>
                <a:ext uri="{FF2B5EF4-FFF2-40B4-BE49-F238E27FC236}">
                  <a16:creationId xmlns:a16="http://schemas.microsoft.com/office/drawing/2014/main" id="{305DD89E-58B3-421C-93F7-37485194F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783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9" name="Line 28">
              <a:extLst>
                <a:ext uri="{FF2B5EF4-FFF2-40B4-BE49-F238E27FC236}">
                  <a16:creationId xmlns:a16="http://schemas.microsoft.com/office/drawing/2014/main" id="{E6307363-28FE-449A-A540-E1D9DF12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6808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0" name="Line 29">
              <a:extLst>
                <a:ext uri="{FF2B5EF4-FFF2-40B4-BE49-F238E27FC236}">
                  <a16:creationId xmlns:a16="http://schemas.microsoft.com/office/drawing/2014/main" id="{CC557B59-C1D6-43EA-ACCB-D3791450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246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1" name="Line 30">
              <a:extLst>
                <a:ext uri="{FF2B5EF4-FFF2-40B4-BE49-F238E27FC236}">
                  <a16:creationId xmlns:a16="http://schemas.microsoft.com/office/drawing/2014/main" id="{8BC23BEC-7759-424C-87D1-A1ED91D5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5683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23574" name="Text Box 38">
            <a:extLst>
              <a:ext uri="{FF2B5EF4-FFF2-40B4-BE49-F238E27FC236}">
                <a16:creationId xmlns:a16="http://schemas.microsoft.com/office/drawing/2014/main" id="{DD91A1B8-2F12-4FD0-B2D6-16D09E6C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208" y="4143742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FF5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删除16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23575" name="Line 40">
            <a:extLst>
              <a:ext uri="{FF2B5EF4-FFF2-40B4-BE49-F238E27FC236}">
                <a16:creationId xmlns:a16="http://schemas.microsoft.com/office/drawing/2014/main" id="{816D7A6A-3E05-4189-A0C6-62564BFF1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0208" y="3967529"/>
            <a:ext cx="457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574A2E-EB69-B698-BE55-CCCC2F7B0DCB}"/>
              </a:ext>
            </a:extLst>
          </p:cNvPr>
          <p:cNvGrpSpPr/>
          <p:nvPr/>
        </p:nvGrpSpPr>
        <p:grpSpPr>
          <a:xfrm>
            <a:off x="1977008" y="2976929"/>
            <a:ext cx="5943600" cy="1295400"/>
            <a:chOff x="1977008" y="2976929"/>
            <a:chExt cx="5943600" cy="1295400"/>
          </a:xfrm>
        </p:grpSpPr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5DCEDB5C-6E7C-4F70-9FF3-145A0ADA3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008" y="3281729"/>
              <a:ext cx="5943600" cy="547688"/>
              <a:chOff x="0" y="0"/>
              <a:chExt cx="3936" cy="384"/>
            </a:xfrm>
          </p:grpSpPr>
          <p:sp>
            <p:nvSpPr>
              <p:cNvPr id="23582" name="Rectangle 9">
                <a:extLst>
                  <a:ext uri="{FF2B5EF4-FFF2-40B4-BE49-F238E27FC236}">
                    <a16:creationId xmlns:a16="http://schemas.microsoft.com/office/drawing/2014/main" id="{DFA89203-3D99-4961-952F-F6DF1A487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23583" name="Text Box 10">
                <a:extLst>
                  <a:ext uri="{FF2B5EF4-FFF2-40B4-BE49-F238E27FC236}">
                    <a16:creationId xmlns:a16="http://schemas.microsoft.com/office/drawing/2014/main" id="{5D7BF7C7-C0DF-461A-B5F8-C7BDBB79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25   34   57          48   09   63    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84" name="Line 11">
                <a:extLst>
                  <a:ext uri="{FF2B5EF4-FFF2-40B4-BE49-F238E27FC236}">
                    <a16:creationId xmlns:a16="http://schemas.microsoft.com/office/drawing/2014/main" id="{C709450D-FE02-4C56-A4D1-5972BB5CF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5" name="Line 12">
                <a:extLst>
                  <a:ext uri="{FF2B5EF4-FFF2-40B4-BE49-F238E27FC236}">
                    <a16:creationId xmlns:a16="http://schemas.microsoft.com/office/drawing/2014/main" id="{5B80AE0C-E70A-4E81-B8EC-C64C79EE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6" name="Line 13">
                <a:extLst>
                  <a:ext uri="{FF2B5EF4-FFF2-40B4-BE49-F238E27FC236}">
                    <a16:creationId xmlns:a16="http://schemas.microsoft.com/office/drawing/2014/main" id="{A2C736AC-346C-43F5-A92D-B7223B04A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7" name="Line 14">
                <a:extLst>
                  <a:ext uri="{FF2B5EF4-FFF2-40B4-BE49-F238E27FC236}">
                    <a16:creationId xmlns:a16="http://schemas.microsoft.com/office/drawing/2014/main" id="{85E2B720-1451-4FBB-AC95-14C28BCB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8" name="Line 15">
                <a:extLst>
                  <a:ext uri="{FF2B5EF4-FFF2-40B4-BE49-F238E27FC236}">
                    <a16:creationId xmlns:a16="http://schemas.microsoft.com/office/drawing/2014/main" id="{599B78C2-BA08-48D9-AE39-4D60F7422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9" name="Line 16">
                <a:extLst>
                  <a:ext uri="{FF2B5EF4-FFF2-40B4-BE49-F238E27FC236}">
                    <a16:creationId xmlns:a16="http://schemas.microsoft.com/office/drawing/2014/main" id="{EBC35C5C-E852-42EE-9E9A-289575C57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90" name="Line 17">
                <a:extLst>
                  <a:ext uri="{FF2B5EF4-FFF2-40B4-BE49-F238E27FC236}">
                    <a16:creationId xmlns:a16="http://schemas.microsoft.com/office/drawing/2014/main" id="{CFE3CEBD-1772-44C6-826C-54D680BE8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91" name="Line 18">
                <a:extLst>
                  <a:ext uri="{FF2B5EF4-FFF2-40B4-BE49-F238E27FC236}">
                    <a16:creationId xmlns:a16="http://schemas.microsoft.com/office/drawing/2014/main" id="{DC84FD8C-73E6-4F89-AE4C-34498F27E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  <p:sp>
          <p:nvSpPr>
            <p:cNvPr id="23572" name="Line 34">
              <a:extLst>
                <a:ext uri="{FF2B5EF4-FFF2-40B4-BE49-F238E27FC236}">
                  <a16:creationId xmlns:a16="http://schemas.microsoft.com/office/drawing/2014/main" id="{E55D6FF2-C703-4524-A607-3AAD353DF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408" y="3891329"/>
              <a:ext cx="0" cy="381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grpSp>
          <p:nvGrpSpPr>
            <p:cNvPr id="23573" name="Group 31">
              <a:extLst>
                <a:ext uri="{FF2B5EF4-FFF2-40B4-BE49-F238E27FC236}">
                  <a16:creationId xmlns:a16="http://schemas.microsoft.com/office/drawing/2014/main" id="{28C3C914-1D9F-4E68-9539-1490FFD34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9608" y="3281729"/>
              <a:ext cx="533400" cy="574675"/>
              <a:chOff x="0" y="0"/>
              <a:chExt cx="336" cy="336"/>
            </a:xfrm>
          </p:grpSpPr>
          <p:sp>
            <p:nvSpPr>
              <p:cNvPr id="23580" name="Rectangle 36">
                <a:extLst>
                  <a:ext uri="{FF2B5EF4-FFF2-40B4-BE49-F238E27FC236}">
                    <a16:creationId xmlns:a16="http://schemas.microsoft.com/office/drawing/2014/main" id="{BDEF7A12-56E8-4A49-B43E-C63E1A73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23581" name="Text Box 37">
                <a:extLst>
                  <a:ext uri="{FF2B5EF4-FFF2-40B4-BE49-F238E27FC236}">
                    <a16:creationId xmlns:a16="http://schemas.microsoft.com/office/drawing/2014/main" id="{CC59E8B4-6F72-4198-8C4E-F6176D2BB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"/>
                <a:ext cx="32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i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16</a:t>
                </a:r>
                <a:endParaRPr lang="zh-CN" altLang="en-US" sz="28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6" name="Text Box 42">
              <a:extLst>
                <a:ext uri="{FF2B5EF4-FFF2-40B4-BE49-F238E27FC236}">
                  <a16:creationId xmlns:a16="http://schemas.microsoft.com/office/drawing/2014/main" id="{2EB0C7F2-169F-436C-BC65-B328705E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608" y="3861167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 i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7" name="Text Box 43">
              <a:extLst>
                <a:ext uri="{FF2B5EF4-FFF2-40B4-BE49-F238E27FC236}">
                  <a16:creationId xmlns:a16="http://schemas.microsoft.com/office/drawing/2014/main" id="{1B79C21E-97C7-4E2F-AD65-D5D1AB13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008" y="2976929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</p:grpSp>
      <p:sp>
        <p:nvSpPr>
          <p:cNvPr id="23578" name="Line 44">
            <a:extLst>
              <a:ext uri="{FF2B5EF4-FFF2-40B4-BE49-F238E27FC236}">
                <a16:creationId xmlns:a16="http://schemas.microsoft.com/office/drawing/2014/main" id="{7C62DCB5-3B62-4B59-8F52-824055F09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608" y="3967529"/>
            <a:ext cx="457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23579" name="Line 45">
            <a:extLst>
              <a:ext uri="{FF2B5EF4-FFF2-40B4-BE49-F238E27FC236}">
                <a16:creationId xmlns:a16="http://schemas.microsoft.com/office/drawing/2014/main" id="{E203C890-69FD-491E-8171-FAA38AB01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9808" y="3967529"/>
            <a:ext cx="457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3EDBE80-85F7-2743-CCD3-A5C54AFB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A1A6A-5866-600C-18D1-5E9771DDB3AE}"/>
              </a:ext>
            </a:extLst>
          </p:cNvPr>
          <p:cNvSpPr txBox="1"/>
          <p:nvPr/>
        </p:nvSpPr>
        <p:spPr>
          <a:xfrm>
            <a:off x="4870932" y="5055115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63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B8954-5B85-7242-55B9-9ABC182898F2}"/>
              </a:ext>
            </a:extLst>
          </p:cNvPr>
          <p:cNvSpPr txBox="1"/>
          <p:nvPr/>
        </p:nvSpPr>
        <p:spPr>
          <a:xfrm>
            <a:off x="4285056" y="5055567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09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0473F7-BEF4-B37B-48E8-2167D0F822C9}"/>
              </a:ext>
            </a:extLst>
          </p:cNvPr>
          <p:cNvSpPr txBox="1"/>
          <p:nvPr/>
        </p:nvSpPr>
        <p:spPr>
          <a:xfrm>
            <a:off x="3694900" y="5076204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48</a:t>
            </a:r>
            <a:endParaRPr lang="zh-CN" altLang="en-US" sz="240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5" grpId="0" animBg="1"/>
      <p:bldP spid="23578" grpId="0" animBg="1"/>
      <p:bldP spid="23579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>
            <a:extLst>
              <a:ext uri="{FF2B5EF4-FFF2-40B4-BE49-F238E27FC236}">
                <a16:creationId xmlns:a16="http://schemas.microsoft.com/office/drawing/2014/main" id="{83412291-AD56-472C-ABAC-12AE0D4A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78A3847-4574-42DE-9522-94D2071E397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2400"/>
          </a:p>
        </p:txBody>
      </p:sp>
      <p:sp>
        <p:nvSpPr>
          <p:cNvPr id="24582" name="TextBox 1">
            <a:extLst>
              <a:ext uri="{FF2B5EF4-FFF2-40B4-BE49-F238E27FC236}">
                <a16:creationId xmlns:a16="http://schemas.microsoft.com/office/drawing/2014/main" id="{1733E33B-A378-4668-984B-6E85A81D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4" y="1258717"/>
            <a:ext cx="8398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删除顺序表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（表长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）中第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个位置元素的算法描述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4583" name="TextBox 1">
            <a:extLst>
              <a:ext uri="{FF2B5EF4-FFF2-40B4-BE49-F238E27FC236}">
                <a16:creationId xmlns:a16="http://schemas.microsoft.com/office/drawing/2014/main" id="{D4432066-D345-4B9C-B3A6-58ED9485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6" y="1939151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(1)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&lt;1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&gt;n</a:t>
            </a:r>
            <a:r>
              <a:rPr lang="zh-CN" altLang="en-US" sz="2800" b="0" i="0" dirty="0">
                <a:latin typeface="+mn-ea"/>
                <a:ea typeface="+mn-ea"/>
              </a:rPr>
              <a:t>，不能删除，结束；否则转</a:t>
            </a:r>
            <a:r>
              <a:rPr lang="en-US" altLang="zh-CN" sz="2800" b="0" i="0" dirty="0">
                <a:latin typeface="+mn-ea"/>
                <a:ea typeface="+mn-ea"/>
              </a:rPr>
              <a:t>(2)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4584" name="TextBox 1">
            <a:extLst>
              <a:ext uri="{FF2B5EF4-FFF2-40B4-BE49-F238E27FC236}">
                <a16:creationId xmlns:a16="http://schemas.microsoft.com/office/drawing/2014/main" id="{3F9B89B9-5004-4296-9B0D-70CE4A994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7007"/>
            <a:ext cx="777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(2)k=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4585" name="TextBox 1">
            <a:extLst>
              <a:ext uri="{FF2B5EF4-FFF2-40B4-BE49-F238E27FC236}">
                <a16:creationId xmlns:a16="http://schemas.microsoft.com/office/drawing/2014/main" id="{3CFADBAE-1ACB-476A-A7D5-F60EC58D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9" y="3181261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(3)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>
                <a:latin typeface="+mn-ea"/>
                <a:ea typeface="+mn-ea"/>
              </a:rPr>
              <a:t>k&lt;n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a[k-1]=a[k]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k++</a:t>
            </a:r>
            <a:r>
              <a:rPr lang="zh-CN" altLang="en-US" sz="2800" b="0" i="0" dirty="0">
                <a:latin typeface="+mn-ea"/>
                <a:ea typeface="+mn-ea"/>
              </a:rPr>
              <a:t>，转</a:t>
            </a:r>
            <a:r>
              <a:rPr lang="en-US" altLang="zh-CN" sz="2800" b="0" i="0" dirty="0">
                <a:latin typeface="+mn-ea"/>
                <a:ea typeface="+mn-ea"/>
              </a:rPr>
              <a:t>(3)</a:t>
            </a:r>
            <a:r>
              <a:rPr lang="zh-CN" altLang="en-US" sz="2800" b="0" i="0" dirty="0">
                <a:latin typeface="+mn-ea"/>
                <a:ea typeface="+mn-ea"/>
              </a:rPr>
              <a:t>；否则转</a:t>
            </a:r>
            <a:r>
              <a:rPr lang="en-US" altLang="zh-CN" sz="2800" b="0" i="0" dirty="0">
                <a:latin typeface="+mn-ea"/>
                <a:ea typeface="+mn-ea"/>
              </a:rPr>
              <a:t>(4)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EC3CA6A0-9F1A-4E57-9449-8B629A32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46" y="3769876"/>
            <a:ext cx="6048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(4)n--</a:t>
            </a:r>
            <a:r>
              <a:rPr lang="zh-CN" altLang="en-US" sz="2800" b="0" i="0" dirty="0">
                <a:latin typeface="+mn-ea"/>
                <a:ea typeface="+mn-ea"/>
              </a:rPr>
              <a:t>，删除成功，结束。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B630B71-CF7D-3EB6-2378-8704EE8B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4" grpId="0"/>
      <p:bldP spid="24585" grpId="0"/>
      <p:bldP spid="24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C6E91CCC-5B7F-4495-B819-BEE4F410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8E57DB7-DF01-4D7C-B223-BFF58B5BE67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240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线性数据结构的特点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551C501-0985-4705-9F17-E079ED996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0386" y="1379504"/>
            <a:ext cx="8964612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在数据元素的非空有限集中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存在惟一的一个被称作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存在惟一的一个被称作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除第一个元素外，每个数据元素均只有一个前驱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除最后一个元素外，每个数据元素均只有一个后继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的后继是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的后继是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F823A2BD-973A-4DFE-9BA5-3E92A098D040}"/>
              </a:ext>
            </a:extLst>
          </p:cNvPr>
          <p:cNvGrpSpPr>
            <a:grpSpLocks/>
          </p:cNvGrpSpPr>
          <p:nvPr/>
        </p:nvGrpSpPr>
        <p:grpSpPr bwMode="auto">
          <a:xfrm>
            <a:off x="4499992" y="4987885"/>
            <a:ext cx="3962400" cy="627234"/>
            <a:chOff x="0" y="0"/>
            <a:chExt cx="3129" cy="289"/>
          </a:xfrm>
        </p:grpSpPr>
        <p:sp>
          <p:nvSpPr>
            <p:cNvPr id="5128" name="Oval 9">
              <a:extLst>
                <a:ext uri="{FF2B5EF4-FFF2-40B4-BE49-F238E27FC236}">
                  <a16:creationId xmlns:a16="http://schemas.microsoft.com/office/drawing/2014/main" id="{97B7318A-5583-41E9-90EA-11E9C4FC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29" name="Oval 10">
              <a:extLst>
                <a:ext uri="{FF2B5EF4-FFF2-40B4-BE49-F238E27FC236}">
                  <a16:creationId xmlns:a16="http://schemas.microsoft.com/office/drawing/2014/main" id="{F8DC1120-44FB-49FB-BCC2-EBB473F5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4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0" name="Line 11">
              <a:extLst>
                <a:ext uri="{FF2B5EF4-FFF2-40B4-BE49-F238E27FC236}">
                  <a16:creationId xmlns:a16="http://schemas.microsoft.com/office/drawing/2014/main" id="{CFAE093D-4C2F-4732-B939-E2EA052CB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152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1" name="Line 12">
              <a:extLst>
                <a:ext uri="{FF2B5EF4-FFF2-40B4-BE49-F238E27FC236}">
                  <a16:creationId xmlns:a16="http://schemas.microsoft.com/office/drawing/2014/main" id="{328FD392-7CB6-46A8-B178-27923A11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152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2" name="Oval 13">
              <a:extLst>
                <a:ext uri="{FF2B5EF4-FFF2-40B4-BE49-F238E27FC236}">
                  <a16:creationId xmlns:a16="http://schemas.microsoft.com/office/drawing/2014/main" id="{26FD5400-DB91-4E49-B307-FEBA0A67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FE3CA191-A1E6-4C76-839D-D2B2E5C65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4" name="Oval 15">
              <a:extLst>
                <a:ext uri="{FF2B5EF4-FFF2-40B4-BE49-F238E27FC236}">
                  <a16:creationId xmlns:a16="http://schemas.microsoft.com/office/drawing/2014/main" id="{B652312A-5D0B-4E1E-A699-5E070D290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5" name="Line 16">
              <a:extLst>
                <a:ext uri="{FF2B5EF4-FFF2-40B4-BE49-F238E27FC236}">
                  <a16:creationId xmlns:a16="http://schemas.microsoft.com/office/drawing/2014/main" id="{36A0A878-F48F-4AC2-B44F-E525FC0A0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46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6" name="Oval 17">
              <a:extLst>
                <a:ext uri="{FF2B5EF4-FFF2-40B4-BE49-F238E27FC236}">
                  <a16:creationId xmlns:a16="http://schemas.microsoft.com/office/drawing/2014/main" id="{9E425753-97E2-4342-8824-F6E75FF6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7" name="Text Box 18">
              <a:extLst>
                <a:ext uri="{FF2B5EF4-FFF2-40B4-BE49-F238E27FC236}">
                  <a16:creationId xmlns:a16="http://schemas.microsoft.com/office/drawing/2014/main" id="{4D9D75B7-41D0-4EF9-82B8-4F445A98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" y="5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38" name="Text Box 19">
              <a:extLst>
                <a:ext uri="{FF2B5EF4-FFF2-40B4-BE49-F238E27FC236}">
                  <a16:creationId xmlns:a16="http://schemas.microsoft.com/office/drawing/2014/main" id="{352220F5-68C4-4489-AA2B-7BC73C31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47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39" name="Text Box 20">
              <a:extLst>
                <a:ext uri="{FF2B5EF4-FFF2-40B4-BE49-F238E27FC236}">
                  <a16:creationId xmlns:a16="http://schemas.microsoft.com/office/drawing/2014/main" id="{29F3A926-7D3A-44B6-9A37-37DAE1D22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48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0" name="Text Box 21">
              <a:extLst>
                <a:ext uri="{FF2B5EF4-FFF2-40B4-BE49-F238E27FC236}">
                  <a16:creationId xmlns:a16="http://schemas.microsoft.com/office/drawing/2014/main" id="{7590ADBC-27CA-42BF-93E5-23C170C5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5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1" name="Text Box 22">
              <a:extLst>
                <a:ext uri="{FF2B5EF4-FFF2-40B4-BE49-F238E27FC236}">
                  <a16:creationId xmlns:a16="http://schemas.microsoft.com/office/drawing/2014/main" id="{677A7916-F5F4-4438-ADE4-3E8856BE1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4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2" name="Line 23">
              <a:extLst>
                <a:ext uri="{FF2B5EF4-FFF2-40B4-BE49-F238E27FC236}">
                  <a16:creationId xmlns:a16="http://schemas.microsoft.com/office/drawing/2014/main" id="{A5D94CAD-CAD0-4C61-BE02-142DF8B1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45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43" name="Oval 24">
              <a:extLst>
                <a:ext uri="{FF2B5EF4-FFF2-40B4-BE49-F238E27FC236}">
                  <a16:creationId xmlns:a16="http://schemas.microsoft.com/office/drawing/2014/main" id="{AB06A9FD-0B90-494C-B4C3-D5E69299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44" name="Text Box 25">
              <a:extLst>
                <a:ext uri="{FF2B5EF4-FFF2-40B4-BE49-F238E27FC236}">
                  <a16:creationId xmlns:a16="http://schemas.microsoft.com/office/drawing/2014/main" id="{259A3F53-C943-4BC5-B63A-626AAAB12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39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9ACA270A-B928-4D04-BC92-2DD3A7FA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EF53065-6B20-4FDB-B3F5-DE85C43E3AA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BEA3B99-4740-100D-86A2-3F8F7A35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DFA6C-4A4E-F803-6294-DBE1A1F6B677}"/>
              </a:ext>
            </a:extLst>
          </p:cNvPr>
          <p:cNvSpPr txBox="1"/>
          <p:nvPr/>
        </p:nvSpPr>
        <p:spPr>
          <a:xfrm>
            <a:off x="503548" y="1340768"/>
            <a:ext cx="81369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listdelete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合法删除位置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1~length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删除位置非法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i+1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，第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个元素依此前移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元素数减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1  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770F7CD2-A809-459E-90F8-645BF3F5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2EE1379-26A2-490D-A62E-319D4784A58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en-US" sz="240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D643FCAC-B650-4171-B9FF-9F6C1FD53F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最好情况：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O(1);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最坏情况：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平均情况：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在顺序表中删除第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个元素，需要向前移动元素个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   平均移动元素数为：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E</a:t>
            </a:r>
            <a:r>
              <a:rPr lang="en-US" altLang="zh-CN" baseline="-25000" dirty="0">
                <a:latin typeface="+mn-ea"/>
              </a:rPr>
              <a:t>dl</a:t>
            </a:r>
            <a:r>
              <a:rPr lang="en-US" altLang="zh-CN" dirty="0">
                <a:latin typeface="+mn-ea"/>
              </a:rPr>
              <a:t> = ∑ q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x (n-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=1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14ECBCE-82C8-724C-D898-B85B82B93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BF0FC9C5-6FF2-4356-B65A-62B75D623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0AAAE53-7072-479A-BC4F-5CA3E9567B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en-US" sz="24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F831443-D053-4149-9D93-ADD230295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381000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当删除位置等概率时，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=1/n，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E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(1/n) x (n-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(n-1)/2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顺序表删除操作的平均情况时间复杂度为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4B73B8-D471-A8FB-9659-0EBB56BF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>
            <a:extLst>
              <a:ext uri="{FF2B5EF4-FFF2-40B4-BE49-F238E27FC236}">
                <a16:creationId xmlns:a16="http://schemas.microsoft.com/office/drawing/2014/main" id="{12C22195-3E3F-460D-8FA8-BAD4EBC9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80F6C6-7425-4817-A2D2-C24838AF1C0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en-US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1621808-0B79-486D-B767-4331E02CC2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7408" y="1412776"/>
            <a:ext cx="865505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查找第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个位置的元素值（注意返回值）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查找元素所在位置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计算表长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置空表（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length=0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销毁表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144EA20-460A-2E44-F9EE-C05702611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顺序表的其它操作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3E513D5-826B-4198-A660-F78CEE5349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097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元素可以随机存取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元素位置可用一个简单、直观的公式表示并求取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插入或删除操作时，需要移动大量元素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10E3685-8E89-D417-36F8-8ACADA79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顺序表的优缺点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761" y="1436140"/>
            <a:ext cx="8244238" cy="1488804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已知线性表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LA(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LB(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个元素）中的数元素按值非递减有序排序，将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合并到一个新的线性表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中的数据元素仍按值非递减有序排列。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99" y="20798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有序表合并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40D1B-B144-176F-E83D-FCDD2A8A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62" y="3068960"/>
            <a:ext cx="824423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LA = {3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20}</a:t>
            </a:r>
          </a:p>
          <a:p>
            <a:pPr eaLnBrk="1" hangingPunct="1"/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LB = {4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10}</a:t>
            </a:r>
          </a:p>
          <a:p>
            <a:pPr eaLnBrk="1" hangingPunct="1"/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LC = {3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20}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7A87E-44DF-4424-5F5F-0533F9E5A21A}"/>
              </a:ext>
            </a:extLst>
          </p:cNvPr>
          <p:cNvSpPr txBox="1"/>
          <p:nvPr/>
        </p:nvSpPr>
        <p:spPr>
          <a:xfrm>
            <a:off x="683568" y="4581128"/>
            <a:ext cx="824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）合并后排序，时间复杂度高。很多同学用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7A87E-44DF-4424-5F5F-0533F9E5A21A}"/>
              </a:ext>
            </a:extLst>
          </p:cNvPr>
          <p:cNvSpPr txBox="1"/>
          <p:nvPr/>
        </p:nvSpPr>
        <p:spPr>
          <a:xfrm>
            <a:off x="708584" y="5202778"/>
            <a:ext cx="897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）将</a:t>
            </a:r>
            <a:r>
              <a:rPr lang="en-US" altLang="zh-CN" sz="2800" b="0" i="0" dirty="0">
                <a:latin typeface="+mn-ea"/>
                <a:ea typeface="+mn-ea"/>
              </a:rPr>
              <a:t>LB</a:t>
            </a:r>
            <a:r>
              <a:rPr lang="zh-CN" altLang="en-US" sz="2800" b="0" i="0" dirty="0">
                <a:latin typeface="+mn-ea"/>
                <a:ea typeface="+mn-ea"/>
              </a:rPr>
              <a:t>的每个元素，按序插入</a:t>
            </a:r>
            <a:r>
              <a:rPr lang="en-US" altLang="zh-CN" sz="2800" b="0" i="0" dirty="0">
                <a:latin typeface="+mn-ea"/>
                <a:ea typeface="+mn-ea"/>
              </a:rPr>
              <a:t>LA</a:t>
            </a:r>
            <a:r>
              <a:rPr lang="zh-CN" altLang="en-US" sz="2800" b="0" i="0" dirty="0">
                <a:latin typeface="+mn-ea"/>
                <a:ea typeface="+mn-ea"/>
              </a:rPr>
              <a:t>中，时间复杂度</a:t>
            </a:r>
            <a:r>
              <a:rPr lang="en-US" altLang="zh-CN" sz="2800" b="0" i="0" dirty="0">
                <a:latin typeface="+mn-ea"/>
                <a:ea typeface="+mn-ea"/>
              </a:rPr>
              <a:t>O(n*m)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5EBE02-1986-C787-348F-F7C890DE6575}"/>
              </a:ext>
            </a:extLst>
          </p:cNvPr>
          <p:cNvSpPr txBox="1"/>
          <p:nvPr/>
        </p:nvSpPr>
        <p:spPr>
          <a:xfrm>
            <a:off x="708584" y="5877580"/>
            <a:ext cx="897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有无更优算法？</a:t>
            </a:r>
          </a:p>
        </p:txBody>
      </p:sp>
    </p:spTree>
    <p:extLst>
      <p:ext uri="{BB962C8B-B14F-4D97-AF65-F5344CB8AC3E}">
        <p14:creationId xmlns:p14="http://schemas.microsoft.com/office/powerpoint/2010/main" val="267770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6900" y="2494017"/>
            <a:ext cx="8244238" cy="727785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初始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=0, j=0, k=0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99" y="20798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有序表合并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203EBA-0F40-D1E3-45E4-F14E2E91E832}"/>
              </a:ext>
            </a:extLst>
          </p:cNvPr>
          <p:cNvSpPr txBox="1"/>
          <p:nvPr/>
        </p:nvSpPr>
        <p:spPr>
          <a:xfrm>
            <a:off x="613519" y="1254834"/>
            <a:ext cx="824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</a:rPr>
              <a:t>初始取</a:t>
            </a:r>
            <a:r>
              <a:rPr lang="en-US" altLang="zh-CN" sz="2800" b="0" i="0" dirty="0">
                <a:latin typeface="+mn-ea"/>
                <a:ea typeface="+mn-ea"/>
              </a:rPr>
              <a:t>LA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LB</a:t>
            </a:r>
            <a:r>
              <a:rPr lang="zh-CN" altLang="en-US" sz="2800" b="0" i="0" dirty="0">
                <a:latin typeface="+mn-ea"/>
                <a:ea typeface="+mn-ea"/>
              </a:rPr>
              <a:t>的第一个元素比较，小者写入</a:t>
            </a:r>
            <a:r>
              <a:rPr lang="en-US" altLang="zh-CN" sz="2800" b="0" i="0" dirty="0">
                <a:latin typeface="+mn-ea"/>
                <a:ea typeface="+mn-ea"/>
              </a:rPr>
              <a:t>LC</a:t>
            </a:r>
            <a:r>
              <a:rPr lang="zh-CN" altLang="en-US" sz="2800" b="0" i="0" dirty="0">
                <a:latin typeface="+mn-ea"/>
                <a:ea typeface="+mn-ea"/>
              </a:rPr>
              <a:t>，然后</a:t>
            </a:r>
            <a:r>
              <a:rPr lang="en-US" altLang="zh-CN" sz="2800" b="0" i="0" dirty="0">
                <a:latin typeface="+mn-ea"/>
                <a:ea typeface="+mn-ea"/>
              </a:rPr>
              <a:t>LA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LB</a:t>
            </a:r>
            <a:r>
              <a:rPr lang="zh-CN" altLang="en-US" sz="2800" b="0" i="0" dirty="0">
                <a:latin typeface="+mn-ea"/>
                <a:ea typeface="+mn-ea"/>
              </a:rPr>
              <a:t>顺序后移。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算法描述如下：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EC06AC-E9FC-5768-0292-0B8886B661D7}"/>
              </a:ext>
            </a:extLst>
          </p:cNvPr>
          <p:cNvSpPr txBox="1"/>
          <p:nvPr/>
        </p:nvSpPr>
        <p:spPr>
          <a:xfrm>
            <a:off x="594786" y="3276231"/>
            <a:ext cx="7850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2)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&lt;n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且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j&lt;m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，转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）；否则转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BA8700-49A8-6641-AC77-1C44F488D9AA}"/>
              </a:ext>
            </a:extLst>
          </p:cNvPr>
          <p:cNvSpPr txBox="1"/>
          <p:nvPr/>
        </p:nvSpPr>
        <p:spPr>
          <a:xfrm>
            <a:off x="613519" y="3799451"/>
            <a:ext cx="81354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3)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]≤LB[j],LA[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即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LC[k] =  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],k++,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++,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6018A9-9783-127E-2196-A1DF3C06C745}"/>
              </a:ext>
            </a:extLst>
          </p:cNvPr>
          <p:cNvSpPr txBox="1"/>
          <p:nvPr/>
        </p:nvSpPr>
        <p:spPr>
          <a:xfrm>
            <a:off x="613518" y="4869160"/>
            <a:ext cx="81354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]&gt;LB[j],LB[j]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，即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LC[k] =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LB[j],k++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j++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483B35-D473-DD35-E2D9-695A5969BD31}"/>
              </a:ext>
            </a:extLst>
          </p:cNvPr>
          <p:cNvSpPr txBox="1"/>
          <p:nvPr/>
        </p:nvSpPr>
        <p:spPr>
          <a:xfrm>
            <a:off x="613518" y="5574668"/>
            <a:ext cx="66947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剩余部分写入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D556DB-24FB-3A1C-8652-47D17FA71BA3}"/>
              </a:ext>
            </a:extLst>
          </p:cNvPr>
          <p:cNvSpPr txBox="1"/>
          <p:nvPr/>
        </p:nvSpPr>
        <p:spPr>
          <a:xfrm>
            <a:off x="5796136" y="5582946"/>
            <a:ext cx="34559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n+m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98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9" grpId="0"/>
      <p:bldP spid="11" grpId="0"/>
      <p:bldP spid="13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226" y="1266390"/>
            <a:ext cx="8244238" cy="2736304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代码导致，函数无返回值，数组越界等。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解决方法：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输入不屏蔽，计算函数逐段屏蔽提交，找到问题代码修改。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如果代码无运行异常，提交应答案错误。提交从运行异常变答案错误，最后屏蔽代码段出问题。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13" y="20798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OJ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运行异常解决方法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2B8A5E-3452-E636-8380-A0C54EB5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26" y="4941168"/>
            <a:ext cx="8244238" cy="7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实验：回顾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的函数、结构体、指针，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引用和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string,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类和对象。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1486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763000" cy="15388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链表是线性表的链式存储表示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链表中逻辑关系相邻的元素不一定在存储位置上相邻，用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表示元素之间的邻接关系。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相比于顺序表，实现复杂。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60648"/>
            <a:ext cx="8763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线性表的链式表示和实现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0" y="9865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F9F979-1499-4A7D-AE4B-DEEA2F23A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7"/>
          <a:stretch/>
        </p:blipFill>
        <p:spPr>
          <a:xfrm>
            <a:off x="683568" y="1910332"/>
            <a:ext cx="8208912" cy="403244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29B9D13-C4E7-4B47-9864-C7C1D3B38C45}"/>
              </a:ext>
            </a:extLst>
          </p:cNvPr>
          <p:cNvSpPr/>
          <p:nvPr/>
        </p:nvSpPr>
        <p:spPr bwMode="auto">
          <a:xfrm>
            <a:off x="4716016" y="2708920"/>
            <a:ext cx="1538536" cy="3240360"/>
          </a:xfrm>
          <a:prstGeom prst="ellipse">
            <a:avLst/>
          </a:prstGeom>
          <a:noFill/>
          <a:ln w="952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BF5E5B-DE13-4341-9F97-35ADE1CAD8EC}"/>
              </a:ext>
            </a:extLst>
          </p:cNvPr>
          <p:cNvSpPr/>
          <p:nvPr/>
        </p:nvSpPr>
        <p:spPr bwMode="auto">
          <a:xfrm>
            <a:off x="5004048" y="2924944"/>
            <a:ext cx="1008112" cy="1944216"/>
          </a:xfrm>
          <a:prstGeom prst="rect">
            <a:avLst/>
          </a:prstGeom>
          <a:noFill/>
          <a:ln w="889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98C2D4-4688-40C4-B7C6-A7E155F9BC16}"/>
              </a:ext>
            </a:extLst>
          </p:cNvPr>
          <p:cNvSpPr/>
          <p:nvPr/>
        </p:nvSpPr>
        <p:spPr bwMode="auto">
          <a:xfrm>
            <a:off x="5004048" y="4869160"/>
            <a:ext cx="1008112" cy="720080"/>
          </a:xfrm>
          <a:prstGeom prst="rect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24A3A-2B35-5E4C-4662-16720600101E}"/>
              </a:ext>
            </a:extLst>
          </p:cNvPr>
          <p:cNvSpPr txBox="1"/>
          <p:nvPr/>
        </p:nvSpPr>
        <p:spPr>
          <a:xfrm>
            <a:off x="1403648" y="123034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线性链表或单链表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每个结点只有一个指针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15309-8C32-072F-FB31-3D941947FADF}"/>
              </a:ext>
            </a:extLst>
          </p:cNvPr>
          <p:cNvSpPr txBox="1"/>
          <p:nvPr/>
        </p:nvSpPr>
        <p:spPr>
          <a:xfrm>
            <a:off x="5883102" y="1252793"/>
            <a:ext cx="886916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5E7F7F-931F-C902-4DB0-4424B7F790D9}"/>
              </a:ext>
            </a:extLst>
          </p:cNvPr>
          <p:cNvSpPr txBox="1"/>
          <p:nvPr/>
        </p:nvSpPr>
        <p:spPr>
          <a:xfrm>
            <a:off x="5367636" y="1194031"/>
            <a:ext cx="1917848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B52C57-EAF8-DEEF-C154-1D95213025BC}"/>
              </a:ext>
            </a:extLst>
          </p:cNvPr>
          <p:cNvSpPr txBox="1"/>
          <p:nvPr/>
        </p:nvSpPr>
        <p:spPr>
          <a:xfrm>
            <a:off x="5220072" y="1236868"/>
            <a:ext cx="1917848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指针域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53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2" grpId="0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EE1B2BD8-4FFF-4FF2-B682-7EA09E19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C259EF4-7368-42E3-8FD2-53EB0D54AD9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240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97332A1-B84C-41CE-AB86-DE077F8E89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340768"/>
            <a:ext cx="8546976" cy="475252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</a:t>
            </a:r>
            <a:r>
              <a:rPr lang="en-US" altLang="zh-CN" dirty="0">
                <a:latin typeface="+mn-ea"/>
              </a:rPr>
              <a:t>(linear list)</a:t>
            </a:r>
            <a:r>
              <a:rPr lang="zh-CN" altLang="en-US" dirty="0">
                <a:latin typeface="+mn-ea"/>
              </a:rPr>
              <a:t>是最常用且最简单的一种数据结构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线性表是由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个数据元素组成的有限序列，相邻数据元素之间存在着序偶关系，可以写为：</a:t>
            </a:r>
          </a:p>
          <a:p>
            <a:pPr algn="ct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n-1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   其中,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是表中元素,i表示元素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的位置,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是表的长度。</a:t>
            </a:r>
            <a:r>
              <a:rPr lang="en-US" altLang="zh-CN" dirty="0">
                <a:latin typeface="+mn-ea"/>
              </a:rPr>
              <a:t>n=0</a:t>
            </a:r>
            <a:r>
              <a:rPr lang="zh-CN" altLang="en-US" dirty="0">
                <a:latin typeface="+mn-ea"/>
              </a:rPr>
              <a:t>时称为空表。</a:t>
            </a:r>
            <a:endParaRPr lang="en-US" altLang="zh-CN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线性表的类型定义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F9AC7E62-B3CE-41F3-A806-3C15F7D6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918B6D7-BD58-43C2-89F8-ACA7A1412D7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50418E5-9E54-48BF-A624-04D0DF9E87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线性链表的元素称为结点(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个结点(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,1≤i≤n)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的存储映像链结成一个链表,即为线性表的链式存储结构。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链表的每个结点中只包含一个指针域,故又称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外，还包含指示直接后继的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指针域。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E71795-6C70-6ED9-5BBC-AD9F66AA8698}"/>
              </a:ext>
            </a:extLst>
          </p:cNvPr>
          <p:cNvGrpSpPr/>
          <p:nvPr/>
        </p:nvGrpSpPr>
        <p:grpSpPr>
          <a:xfrm>
            <a:off x="3347864" y="5085184"/>
            <a:ext cx="2971800" cy="641354"/>
            <a:chOff x="3491880" y="5610113"/>
            <a:chExt cx="2971800" cy="641354"/>
          </a:xfrm>
        </p:grpSpPr>
        <p:sp>
          <p:nvSpPr>
            <p:cNvPr id="32776" name="Rectangle 33">
              <a:extLst>
                <a:ext uri="{FF2B5EF4-FFF2-40B4-BE49-F238E27FC236}">
                  <a16:creationId xmlns:a16="http://schemas.microsoft.com/office/drawing/2014/main" id="{189E6675-DC42-41BF-B1AF-5455887B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5625988"/>
              <a:ext cx="2971800" cy="60960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2777" name="Text Box 34">
              <a:extLst>
                <a:ext uri="{FF2B5EF4-FFF2-40B4-BE49-F238E27FC236}">
                  <a16:creationId xmlns:a16="http://schemas.microsoft.com/office/drawing/2014/main" id="{C7490952-B32F-44CF-8D7E-337B3D0EB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102" y="5610113"/>
              <a:ext cx="2457450" cy="64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2778" name="Line 35">
              <a:extLst>
                <a:ext uri="{FF2B5EF4-FFF2-40B4-BE49-F238E27FC236}">
                  <a16:creationId xmlns:a16="http://schemas.microsoft.com/office/drawing/2014/main" id="{7BBB1E73-9A62-4049-8199-C72980FF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827" y="5610113"/>
              <a:ext cx="0" cy="609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1268760"/>
            <a:ext cx="8763000" cy="71496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由头指针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唯一确定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67972F-9CFF-4414-A074-5135EF66D61C}"/>
              </a:ext>
            </a:extLst>
          </p:cNvPr>
          <p:cNvGrpSpPr/>
          <p:nvPr/>
        </p:nvGrpSpPr>
        <p:grpSpPr>
          <a:xfrm>
            <a:off x="3314774" y="2178298"/>
            <a:ext cx="5073650" cy="609600"/>
            <a:chOff x="3272856" y="4978753"/>
            <a:chExt cx="5073650" cy="609600"/>
          </a:xfrm>
        </p:grpSpPr>
        <p:sp>
          <p:nvSpPr>
            <p:cNvPr id="33801" name="Rectangle 11">
              <a:extLst>
                <a:ext uri="{FF2B5EF4-FFF2-40B4-BE49-F238E27FC236}">
                  <a16:creationId xmlns:a16="http://schemas.microsoft.com/office/drawing/2014/main" id="{CAFB5F18-F9C6-4402-A875-F838BB21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856" y="5054953"/>
              <a:ext cx="9794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2" name="Line 12">
              <a:extLst>
                <a:ext uri="{FF2B5EF4-FFF2-40B4-BE49-F238E27FC236}">
                  <a16:creationId xmlns:a16="http://schemas.microsoft.com/office/drawing/2014/main" id="{70222E21-3009-4037-A99D-D90F7DB72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744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3" name="Rectangle 14">
              <a:extLst>
                <a:ext uri="{FF2B5EF4-FFF2-40B4-BE49-F238E27FC236}">
                  <a16:creationId xmlns:a16="http://schemas.microsoft.com/office/drawing/2014/main" id="{9F805F6C-97ED-45B5-AAF7-7945FC0E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944" y="5054953"/>
              <a:ext cx="979487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4" name="Line 15">
              <a:extLst>
                <a:ext uri="{FF2B5EF4-FFF2-40B4-BE49-F238E27FC236}">
                  <a16:creationId xmlns:a16="http://schemas.microsoft.com/office/drawing/2014/main" id="{C03A1ECD-DD15-4436-82AA-F27B1B2BB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831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5" name="Line 16">
              <a:extLst>
                <a:ext uri="{FF2B5EF4-FFF2-40B4-BE49-F238E27FC236}">
                  <a16:creationId xmlns:a16="http://schemas.microsoft.com/office/drawing/2014/main" id="{06929582-CAE0-417A-B3FE-264DB0500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544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6" name="Rectangle 17">
              <a:extLst>
                <a:ext uri="{FF2B5EF4-FFF2-40B4-BE49-F238E27FC236}">
                  <a16:creationId xmlns:a16="http://schemas.microsoft.com/office/drawing/2014/main" id="{CE0DB196-E876-47C9-8BC1-4FBC379B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31" y="5054953"/>
              <a:ext cx="9794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7" name="Line 18">
              <a:extLst>
                <a:ext uri="{FF2B5EF4-FFF2-40B4-BE49-F238E27FC236}">
                  <a16:creationId xmlns:a16="http://schemas.microsoft.com/office/drawing/2014/main" id="{018EA949-9B98-45A2-97B4-FAE441BB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919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8" name="Line 19">
              <a:extLst>
                <a:ext uri="{FF2B5EF4-FFF2-40B4-BE49-F238E27FC236}">
                  <a16:creationId xmlns:a16="http://schemas.microsoft.com/office/drawing/2014/main" id="{814CE41A-3410-47BC-832F-4BBDCEFD0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9631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9" name="Rectangle 20">
              <a:extLst>
                <a:ext uri="{FF2B5EF4-FFF2-40B4-BE49-F238E27FC236}">
                  <a16:creationId xmlns:a16="http://schemas.microsoft.com/office/drawing/2014/main" id="{554DFE83-AF98-4809-8BB8-86AC39FE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019" y="5054953"/>
              <a:ext cx="979487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0" name="Line 21">
              <a:extLst>
                <a:ext uri="{FF2B5EF4-FFF2-40B4-BE49-F238E27FC236}">
                  <a16:creationId xmlns:a16="http://schemas.microsoft.com/office/drawing/2014/main" id="{0DBED25D-E4F6-46A5-A38B-16C2D698B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2006" y="5054953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1" name="Line 22">
              <a:extLst>
                <a:ext uri="{FF2B5EF4-FFF2-40B4-BE49-F238E27FC236}">
                  <a16:creationId xmlns:a16="http://schemas.microsoft.com/office/drawing/2014/main" id="{7789B29B-3F19-4F5D-ACBA-1F853BB89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4719" y="5359753"/>
              <a:ext cx="5826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2" name="Text Box 24">
              <a:extLst>
                <a:ext uri="{FF2B5EF4-FFF2-40B4-BE49-F238E27FC236}">
                  <a16:creationId xmlns:a16="http://schemas.microsoft.com/office/drawing/2014/main" id="{DC8D84AC-A933-44ED-B9B8-455AE44F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144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1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3" name="Text Box 25">
              <a:extLst>
                <a:ext uri="{FF2B5EF4-FFF2-40B4-BE49-F238E27FC236}">
                  <a16:creationId xmlns:a16="http://schemas.microsoft.com/office/drawing/2014/main" id="{ABD2024E-B4C0-4849-90C5-DF106C21C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231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2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4" name="Text Box 26">
              <a:extLst>
                <a:ext uri="{FF2B5EF4-FFF2-40B4-BE49-F238E27FC236}">
                  <a16:creationId xmlns:a16="http://schemas.microsoft.com/office/drawing/2014/main" id="{2CE2A744-86CB-4DC3-9C0E-D531E5565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19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3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5" name="Text Box 27">
              <a:extLst>
                <a:ext uri="{FF2B5EF4-FFF2-40B4-BE49-F238E27FC236}">
                  <a16:creationId xmlns:a16="http://schemas.microsoft.com/office/drawing/2014/main" id="{62CEEC46-CE55-4D88-B341-B6DB775C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019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4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6" name="Text Box 28">
              <a:extLst>
                <a:ext uri="{FF2B5EF4-FFF2-40B4-BE49-F238E27FC236}">
                  <a16:creationId xmlns:a16="http://schemas.microsoft.com/office/drawing/2014/main" id="{F5E5B204-1573-4A22-8660-96B4453B7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6294" y="5064478"/>
              <a:ext cx="4302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chemeClr val="hlink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</a:t>
              </a:r>
              <a:endParaRPr lang="zh-CN" altLang="en-US" sz="2800" b="0" i="0" dirty="0">
                <a:solidFill>
                  <a:schemeClr val="hlin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BAB10D-5B41-4343-9C5F-F4546DF3C45C}"/>
              </a:ext>
            </a:extLst>
          </p:cNvPr>
          <p:cNvGrpSpPr/>
          <p:nvPr/>
        </p:nvGrpSpPr>
        <p:grpSpPr>
          <a:xfrm>
            <a:off x="1016892" y="1746250"/>
            <a:ext cx="2330972" cy="1086645"/>
            <a:chOff x="482278" y="4594150"/>
            <a:chExt cx="2330972" cy="1086645"/>
          </a:xfrm>
        </p:grpSpPr>
        <p:sp>
          <p:nvSpPr>
            <p:cNvPr id="33800" name="Line 10">
              <a:extLst>
                <a:ext uri="{FF2B5EF4-FFF2-40B4-BE49-F238E27FC236}">
                  <a16:creationId xmlns:a16="http://schemas.microsoft.com/office/drawing/2014/main" id="{EE0224D4-1E93-4B45-8139-237FD35F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850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33817" name="Text Box 29">
              <a:extLst>
                <a:ext uri="{FF2B5EF4-FFF2-40B4-BE49-F238E27FC236}">
                  <a16:creationId xmlns:a16="http://schemas.microsoft.com/office/drawing/2014/main" id="{58A46842-09E7-41DF-9AAC-DE52BF156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518" y="4594150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i="0" dirty="0">
                  <a:solidFill>
                    <a:srgbClr val="CC3300"/>
                  </a:solidFill>
                  <a:latin typeface="+mn-ea"/>
                  <a:ea typeface="+mn-ea"/>
                </a:rPr>
                <a:t>head</a:t>
              </a:r>
              <a:endParaRPr lang="en-US" altLang="zh-CN" sz="2800" i="0" dirty="0">
                <a:latin typeface="+mn-ea"/>
                <a:ea typeface="+mn-ea"/>
              </a:endParaRP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8B38A2EE-49E1-4EA5-AC4F-1699D2BF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78" y="5157575"/>
              <a:ext cx="1927131" cy="5232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latin typeface="+mn-ea"/>
                  <a:ea typeface="+mn-ea"/>
                </a:rPr>
                <a:t>1</a:t>
              </a:r>
              <a:r>
                <a:rPr lang="zh-CN" altLang="en-US" sz="2800" b="0" i="0" dirty="0">
                  <a:latin typeface="+mn-ea"/>
                  <a:ea typeface="+mn-ea"/>
                </a:rPr>
                <a:t>结点地址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EC09C6B-8725-43A4-905C-8837232806AD}"/>
              </a:ext>
            </a:extLst>
          </p:cNvPr>
          <p:cNvSpPr txBox="1"/>
          <p:nvPr/>
        </p:nvSpPr>
        <p:spPr>
          <a:xfrm>
            <a:off x="417512" y="3356992"/>
            <a:ext cx="81325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每个结点，在需要时动态生成，在删除时释放。（</a:t>
            </a:r>
            <a:r>
              <a:rPr lang="en-US" altLang="zh-CN" sz="2800" b="0" i="0" dirty="0">
                <a:latin typeface="+mn-ea"/>
                <a:ea typeface="+mn-ea"/>
              </a:rPr>
              <a:t>C++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new, delete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C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malloc, free)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42955-76A1-E9EC-0B2E-168EA212F29C}"/>
              </a:ext>
            </a:extLst>
          </p:cNvPr>
          <p:cNvSpPr txBox="1"/>
          <p:nvPr/>
        </p:nvSpPr>
        <p:spPr>
          <a:xfrm>
            <a:off x="523362" y="4772569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肉包子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打狗，有去无回。</a:t>
            </a:r>
            <a:b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遍历时只能从前往后，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是单向的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，一旦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错过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某个节点，只能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从头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再遍历一次。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0267D-A487-8A80-1FE5-AE15DF5F42E4}"/>
              </a:ext>
            </a:extLst>
          </p:cNvPr>
          <p:cNvSpPr txBox="1"/>
          <p:nvPr/>
        </p:nvSpPr>
        <p:spPr>
          <a:xfrm>
            <a:off x="6295762" y="1114873"/>
            <a:ext cx="2146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老鹰抓小鸡</a:t>
            </a:r>
            <a:endParaRPr lang="en-US" altLang="zh-CN" sz="2800" i="0" dirty="0">
              <a:solidFill>
                <a:srgbClr val="FF0000"/>
              </a:solidFill>
            </a:endParaRPr>
          </a:p>
          <a:p>
            <a:r>
              <a:rPr lang="zh-CN" altLang="en-US" sz="2800" i="0" dirty="0">
                <a:solidFill>
                  <a:srgbClr val="FF0000"/>
                </a:solidFill>
              </a:rPr>
              <a:t>火车</a:t>
            </a:r>
            <a:r>
              <a:rPr lang="en-US" altLang="zh-CN" sz="2800" i="0" dirty="0">
                <a:solidFill>
                  <a:srgbClr val="FF0000"/>
                </a:solidFill>
              </a:rPr>
              <a:t>:</a:t>
            </a:r>
            <a:r>
              <a:rPr lang="zh-CN" altLang="en-US" sz="2800" i="0" dirty="0">
                <a:solidFill>
                  <a:srgbClr val="FF0000"/>
                </a:solidFill>
              </a:rPr>
              <a:t>车厢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>
            <a:extLst>
              <a:ext uri="{FF2B5EF4-FFF2-40B4-BE49-F238E27FC236}">
                <a16:creationId xmlns:a16="http://schemas.microsoft.com/office/drawing/2014/main" id="{17E727D3-1809-4529-8516-F1ECB75F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3742A71-43F8-474A-ADEF-99A513BBE3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en-US" sz="2400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05A5BAE-201C-4CBA-8780-005A3C55B9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50" y="1279966"/>
            <a:ext cx="8763000" cy="60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定义结点类</a:t>
            </a:r>
          </a:p>
        </p:txBody>
      </p: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C3BEE8E9-69B8-4E54-85AF-B445E8E85ACD}"/>
              </a:ext>
            </a:extLst>
          </p:cNvPr>
          <p:cNvGrpSpPr>
            <a:grpSpLocks/>
          </p:cNvGrpSpPr>
          <p:nvPr/>
        </p:nvGrpSpPr>
        <p:grpSpPr bwMode="auto">
          <a:xfrm>
            <a:off x="5164708" y="1165002"/>
            <a:ext cx="2971800" cy="646091"/>
            <a:chOff x="0" y="-111"/>
            <a:chExt cx="1872" cy="579"/>
          </a:xfrm>
        </p:grpSpPr>
        <p:sp>
          <p:nvSpPr>
            <p:cNvPr id="36873" name="Rectangle 31">
              <a:extLst>
                <a:ext uri="{FF2B5EF4-FFF2-40B4-BE49-F238E27FC236}">
                  <a16:creationId xmlns:a16="http://schemas.microsoft.com/office/drawing/2014/main" id="{BBC55E8D-E710-4C4C-884E-4046B4CB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6874" name="Text Box 32">
              <a:extLst>
                <a:ext uri="{FF2B5EF4-FFF2-40B4-BE49-F238E27FC236}">
                  <a16:creationId xmlns:a16="http://schemas.microsoft.com/office/drawing/2014/main" id="{B281AC37-EEF4-4479-987A-DB98F49E4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-111"/>
              <a:ext cx="1562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6875" name="Line 33">
              <a:extLst>
                <a:ext uri="{FF2B5EF4-FFF2-40B4-BE49-F238E27FC236}">
                  <a16:creationId xmlns:a16="http://schemas.microsoft.com/office/drawing/2014/main" id="{6C06D005-8D78-4EB7-BB4F-282862E55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83A0E60E-31F2-446A-9583-4252203F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线性链表的结点定义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130F8-7586-CF4E-55FA-180027C7071D}"/>
              </a:ext>
            </a:extLst>
          </p:cNvPr>
          <p:cNvSpPr txBox="1"/>
          <p:nvPr/>
        </p:nvSpPr>
        <p:spPr>
          <a:xfrm>
            <a:off x="611560" y="1945553"/>
            <a:ext cx="80716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 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private: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数据域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指针域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public: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   </a:t>
            </a:r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私有数据成员访问接口</a:t>
            </a:r>
            <a:endParaRPr lang="en-US" altLang="zh-CN" sz="2400" b="0" i="0" dirty="0">
              <a:solidFill>
                <a:srgbClr val="008000"/>
              </a:solidFill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4CB640AF-F0CE-4AFE-B5D8-BAE19B57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BF71C0B-DF65-4B3F-B609-F84E588DDA8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D122C3D-FF60-4F33-826C-EB8E86E66F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08224"/>
            <a:ext cx="8763000" cy="60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定义链表类</a:t>
            </a:r>
          </a:p>
        </p:txBody>
      </p:sp>
      <p:sp>
        <p:nvSpPr>
          <p:cNvPr id="38919" name="Text Box 8">
            <a:extLst>
              <a:ext uri="{FF2B5EF4-FFF2-40B4-BE49-F238E27FC236}">
                <a16:creationId xmlns:a16="http://schemas.microsoft.com/office/drawing/2014/main" id="{0B59D386-6784-44FA-8FF1-970FDA31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1208224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属性：头指针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8921" name="Line 23">
            <a:extLst>
              <a:ext uri="{FF2B5EF4-FFF2-40B4-BE49-F238E27FC236}">
                <a16:creationId xmlns:a16="http://schemas.microsoft.com/office/drawing/2014/main" id="{12A92B49-39B0-4AAE-A855-EAF76BD3E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584450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30">
            <a:extLst>
              <a:ext uri="{FF2B5EF4-FFF2-40B4-BE49-F238E27FC236}">
                <a16:creationId xmlns:a16="http://schemas.microsoft.com/office/drawing/2014/main" id="{8A3EFC41-42F0-4040-A306-A0C2A1EC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2508250"/>
            <a:ext cx="8382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6A447A1-4985-49B1-AE3B-82A7D23C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AA37E1-613F-0E9B-987D-69FE58315EC2}"/>
              </a:ext>
            </a:extLst>
          </p:cNvPr>
          <p:cNvSpPr txBox="1"/>
          <p:nvPr/>
        </p:nvSpPr>
        <p:spPr>
          <a:xfrm>
            <a:off x="741040" y="1817824"/>
            <a:ext cx="84029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LinkList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链表类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private: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LNode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计算结点个数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LNode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getelem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查找第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个结点，返回指针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LinkList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初始化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listinsert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0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个位置插入元素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listdelete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删除第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个结点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listdisplay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输出单链表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LinkList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析构释放链表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38919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47167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构造函数初始化头指针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AE0AA7-187B-4984-A5D6-8F0DE004C3E5}"/>
              </a:ext>
            </a:extLst>
          </p:cNvPr>
          <p:cNvSpPr txBox="1"/>
          <p:nvPr/>
        </p:nvSpPr>
        <p:spPr>
          <a:xfrm>
            <a:off x="2073616" y="2084232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^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A32D45-0879-4E7B-9CB1-33173D4CB96D}"/>
              </a:ext>
            </a:extLst>
          </p:cNvPr>
          <p:cNvSpPr txBox="1"/>
          <p:nvPr/>
        </p:nvSpPr>
        <p:spPr>
          <a:xfrm>
            <a:off x="1043608" y="2060848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0" dirty="0"/>
              <a:t>head</a:t>
            </a:r>
            <a:endParaRPr lang="zh-CN" altLang="en-US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3707904" y="209568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空链表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DFAE5E-2DFC-42C9-8DBC-29D9E75E92FD}"/>
              </a:ext>
            </a:extLst>
          </p:cNvPr>
          <p:cNvSpPr txBox="1"/>
          <p:nvPr/>
        </p:nvSpPr>
        <p:spPr>
          <a:xfrm>
            <a:off x="1108210" y="3542594"/>
            <a:ext cx="490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head = </a:t>
            </a:r>
            <a:r>
              <a:rPr lang="en-US" altLang="zh-CN" sz="2800" i="0" dirty="0" err="1">
                <a:solidFill>
                  <a:srgbClr val="FF0000"/>
                </a:solidFill>
              </a:rPr>
              <a:t>nullptr</a:t>
            </a:r>
            <a:r>
              <a:rPr lang="en-US" altLang="zh-CN" sz="2800" i="0" dirty="0">
                <a:solidFill>
                  <a:srgbClr val="FF0000"/>
                </a:solidFill>
              </a:rPr>
              <a:t>;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3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  <p:bldP spid="5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6034" y="1218776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2564508" y="1175724"/>
            <a:ext cx="845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zh-CN" altLang="en-US" sz="2800" b="0" i="0" dirty="0">
                <a:latin typeface="+mn-ea"/>
                <a:ea typeface="+mn-ea"/>
              </a:rPr>
              <a:t>假设第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个位置插入</a:t>
            </a:r>
            <a:r>
              <a:rPr lang="en-US" altLang="zh-CN" sz="2800" b="0" i="0" dirty="0">
                <a:latin typeface="+mn-ea"/>
                <a:ea typeface="+mn-ea"/>
              </a:rPr>
              <a:t>20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10EC55-732A-4D41-8188-B62BAEE42A06}"/>
              </a:ext>
            </a:extLst>
          </p:cNvPr>
          <p:cNvSpPr txBox="1"/>
          <p:nvPr/>
        </p:nvSpPr>
        <p:spPr>
          <a:xfrm>
            <a:off x="984999" y="1866930"/>
            <a:ext cx="819641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1) </a:t>
            </a:r>
            <a:r>
              <a:rPr lang="zh-CN" altLang="en-US" sz="2800" b="0" i="0" dirty="0">
                <a:latin typeface="+mn-ea"/>
                <a:ea typeface="+mn-ea"/>
              </a:rPr>
              <a:t>构建新结点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，数据</a:t>
            </a:r>
            <a:r>
              <a:rPr lang="en-US" altLang="zh-CN" sz="2800" b="0" i="0" dirty="0">
                <a:latin typeface="+mn-ea"/>
                <a:ea typeface="+mn-ea"/>
              </a:rPr>
              <a:t>20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为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指向的结点。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  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*s = new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(20,head);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1C034B-76F2-4FAA-901E-35BB1DF4C4ED}"/>
              </a:ext>
            </a:extLst>
          </p:cNvPr>
          <p:cNvSpPr txBox="1"/>
          <p:nvPr/>
        </p:nvSpPr>
        <p:spPr>
          <a:xfrm>
            <a:off x="984999" y="2871594"/>
            <a:ext cx="595333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2) </a:t>
            </a:r>
            <a:r>
              <a:rPr lang="zh-CN" altLang="en-US" sz="2800" b="0" i="0" dirty="0">
                <a:latin typeface="+mn-ea"/>
                <a:ea typeface="+mn-ea"/>
              </a:rPr>
              <a:t>修改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指向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结点。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head = s;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1872D3-1332-643B-46BE-C678B810C009}"/>
              </a:ext>
            </a:extLst>
          </p:cNvPr>
          <p:cNvSpPr txBox="1"/>
          <p:nvPr/>
        </p:nvSpPr>
        <p:spPr>
          <a:xfrm>
            <a:off x="1874404" y="4172464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4BE96-4C07-717A-FB07-BE68CE4B5891}"/>
              </a:ext>
            </a:extLst>
          </p:cNvPr>
          <p:cNvSpPr txBox="1"/>
          <p:nvPr/>
        </p:nvSpPr>
        <p:spPr>
          <a:xfrm>
            <a:off x="844396" y="4149080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F10C39-BD66-59B3-0518-F08D4A4260E3}"/>
              </a:ext>
            </a:extLst>
          </p:cNvPr>
          <p:cNvCxnSpPr/>
          <p:nvPr/>
        </p:nvCxnSpPr>
        <p:spPr bwMode="auto">
          <a:xfrm>
            <a:off x="2428572" y="4467814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9D24C8-BC02-88DA-37E1-C0EB0D9A28CA}"/>
              </a:ext>
            </a:extLst>
          </p:cNvPr>
          <p:cNvGrpSpPr/>
          <p:nvPr/>
        </p:nvGrpSpPr>
        <p:grpSpPr>
          <a:xfrm>
            <a:off x="5164876" y="4229108"/>
            <a:ext cx="1224138" cy="523444"/>
            <a:chOff x="3563888" y="4552998"/>
            <a:chExt cx="1224138" cy="52344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0C008E-12CB-C80C-CE4E-96CFCA5A4D15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30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94F9C6-984F-1EE0-D776-21F6248BA08F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B441C7-8F7C-08C7-63CB-8B25647D4BE0}"/>
              </a:ext>
            </a:extLst>
          </p:cNvPr>
          <p:cNvGrpSpPr/>
          <p:nvPr/>
        </p:nvGrpSpPr>
        <p:grpSpPr>
          <a:xfrm>
            <a:off x="3326317" y="4229332"/>
            <a:ext cx="1224138" cy="523444"/>
            <a:chOff x="3563888" y="4552998"/>
            <a:chExt cx="1224138" cy="52344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2C63B6-640A-6211-9367-0208DAEEEF76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15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3F0F14-EDBC-EA14-EBA6-D5571BADA865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4D72B1-F012-D210-9329-E40F1D50B296}"/>
              </a:ext>
            </a:extLst>
          </p:cNvPr>
          <p:cNvGrpSpPr/>
          <p:nvPr/>
        </p:nvGrpSpPr>
        <p:grpSpPr>
          <a:xfrm>
            <a:off x="6965074" y="4221088"/>
            <a:ext cx="1224138" cy="523444"/>
            <a:chOff x="3563888" y="4552998"/>
            <a:chExt cx="1224138" cy="52344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1636337-C408-CF64-7B65-ECFB5759D589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40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C7AF3D7-6658-B4E2-6F76-725ED6F57236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DED36F-7847-FC93-62BB-21CD384C6BA7}"/>
              </a:ext>
            </a:extLst>
          </p:cNvPr>
          <p:cNvCxnSpPr>
            <a:stCxn id="16" idx="3"/>
            <a:endCxn id="12" idx="1"/>
          </p:cNvCxnSpPr>
          <p:nvPr/>
        </p:nvCxnSpPr>
        <p:spPr bwMode="auto">
          <a:xfrm flipV="1">
            <a:off x="4550455" y="4490718"/>
            <a:ext cx="614421" cy="4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E24358-CCF7-6AD0-7D0D-E4807F068CB5}"/>
              </a:ext>
            </a:extLst>
          </p:cNvPr>
          <p:cNvCxnSpPr>
            <a:cxnSpLocks/>
          </p:cNvCxnSpPr>
          <p:nvPr/>
        </p:nvCxnSpPr>
        <p:spPr bwMode="auto">
          <a:xfrm>
            <a:off x="6300120" y="4490718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2C4AD8-1EDF-E342-A947-6E6C0EE2FC6C}"/>
              </a:ext>
            </a:extLst>
          </p:cNvPr>
          <p:cNvCxnSpPr>
            <a:cxnSpLocks/>
          </p:cNvCxnSpPr>
          <p:nvPr/>
        </p:nvCxnSpPr>
        <p:spPr bwMode="auto">
          <a:xfrm>
            <a:off x="7968640" y="4467814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2425E0D-BD5D-CB4D-4058-CAC9EE5D22C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51254" y="4701990"/>
            <a:ext cx="559291" cy="20920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4682ABF-131B-8D2B-0A19-63C8A2D9C3E8}"/>
              </a:ext>
            </a:extLst>
          </p:cNvPr>
          <p:cNvGrpSpPr/>
          <p:nvPr/>
        </p:nvGrpSpPr>
        <p:grpSpPr>
          <a:xfrm>
            <a:off x="1743250" y="5236677"/>
            <a:ext cx="2059202" cy="523220"/>
            <a:chOff x="5170891" y="6025405"/>
            <a:chExt cx="2059202" cy="52322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8470B29-CC6F-4D39-9B50-83BF5AF043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9540" y="6287015"/>
              <a:ext cx="5124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B400F84-4ED5-5DA6-84B7-D575DB7F6674}"/>
                </a:ext>
              </a:extLst>
            </p:cNvPr>
            <p:cNvGrpSpPr/>
            <p:nvPr/>
          </p:nvGrpSpPr>
          <p:grpSpPr>
            <a:xfrm>
              <a:off x="5170891" y="6025405"/>
              <a:ext cx="2059202" cy="523220"/>
              <a:chOff x="5170891" y="6013905"/>
              <a:chExt cx="2059202" cy="52322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79C3318E-F5D4-F44D-20B4-2970F61DE9FE}"/>
                  </a:ext>
                </a:extLst>
              </p:cNvPr>
              <p:cNvGrpSpPr/>
              <p:nvPr/>
            </p:nvGrpSpPr>
            <p:grpSpPr>
              <a:xfrm>
                <a:off x="5996861" y="6013905"/>
                <a:ext cx="1233232" cy="523220"/>
                <a:chOff x="3554794" y="4553222"/>
                <a:chExt cx="1233232" cy="523220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EB8CE77-EC2D-92C7-2A83-C41C3FEE0C1E}"/>
                    </a:ext>
                  </a:extLst>
                </p:cNvPr>
                <p:cNvSpPr txBox="1"/>
                <p:nvPr/>
              </p:nvSpPr>
              <p:spPr>
                <a:xfrm>
                  <a:off x="3554794" y="4553222"/>
                  <a:ext cx="792088" cy="523220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rgbClr val="FF0000"/>
                      </a:solidFill>
                    </a:rPr>
                    <a:t>20</a:t>
                  </a:r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8CA18F9-43F2-7FED-7EDC-BAC8BF645245}"/>
                    </a:ext>
                  </a:extLst>
                </p:cNvPr>
                <p:cNvSpPr txBox="1"/>
                <p:nvPr/>
              </p:nvSpPr>
              <p:spPr>
                <a:xfrm>
                  <a:off x="4346882" y="4553222"/>
                  <a:ext cx="441144" cy="523220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49DB13-A464-9DD6-3377-D298A57CBBE0}"/>
                  </a:ext>
                </a:extLst>
              </p:cNvPr>
              <p:cNvSpPr txBox="1"/>
              <p:nvPr/>
            </p:nvSpPr>
            <p:spPr>
              <a:xfrm>
                <a:off x="5170891" y="6018033"/>
                <a:ext cx="265205" cy="43088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i="0" dirty="0"/>
                  <a:t>s</a:t>
                </a:r>
                <a:endParaRPr lang="zh-CN" altLang="en-US" sz="2800" i="0" dirty="0"/>
              </a:p>
            </p:txBody>
          </p:sp>
        </p:grpSp>
      </p:grp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8615FC8-0ED7-2B72-FAA1-DCEBF9E13840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rot="5400000" flipH="1" flipV="1">
            <a:off x="3300272" y="5034160"/>
            <a:ext cx="703696" cy="14048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1599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6" grpId="0"/>
      <p:bldP spid="2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6165" y="1221392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E288F3-A58E-4753-B439-6800A76EDABB}"/>
              </a:ext>
            </a:extLst>
          </p:cNvPr>
          <p:cNvSpPr txBox="1"/>
          <p:nvPr/>
        </p:nvSpPr>
        <p:spPr>
          <a:xfrm>
            <a:off x="1874404" y="4593593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9B69B81-5990-4B37-8DC4-B6FFD68B2F68}"/>
              </a:ext>
            </a:extLst>
          </p:cNvPr>
          <p:cNvSpPr txBox="1"/>
          <p:nvPr/>
        </p:nvSpPr>
        <p:spPr>
          <a:xfrm>
            <a:off x="844396" y="4570209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D2C9A3-CEE8-4E85-91DF-64D06F9EA30B}"/>
              </a:ext>
            </a:extLst>
          </p:cNvPr>
          <p:cNvCxnSpPr/>
          <p:nvPr/>
        </p:nvCxnSpPr>
        <p:spPr bwMode="auto">
          <a:xfrm>
            <a:off x="2428572" y="4888943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C8162C-471B-429D-9758-A21B4E4F2867}"/>
              </a:ext>
            </a:extLst>
          </p:cNvPr>
          <p:cNvGrpSpPr/>
          <p:nvPr/>
        </p:nvGrpSpPr>
        <p:grpSpPr>
          <a:xfrm>
            <a:off x="5164876" y="4650237"/>
            <a:ext cx="1224138" cy="523444"/>
            <a:chOff x="3563888" y="4552998"/>
            <a:chExt cx="1224138" cy="523444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AE7C204-4D2F-42DD-BE29-E73C2F5D3136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30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FEAC0C3-6B06-488D-8918-2345449AB193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615191" y="1795451"/>
            <a:ext cx="862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    </a:t>
            </a:r>
            <a:r>
              <a:rPr lang="zh-CN" altLang="en-US" sz="2800" i="0" dirty="0"/>
              <a:t>第</a:t>
            </a:r>
            <a:r>
              <a:rPr lang="en-US" altLang="zh-CN" sz="2800" i="0" dirty="0"/>
              <a:t>i</a:t>
            </a:r>
            <a:r>
              <a:rPr lang="zh-CN" altLang="en-US" sz="2800" i="0" dirty="0"/>
              <a:t>个位置插（</a:t>
            </a:r>
            <a:r>
              <a:rPr lang="en-US" altLang="zh-CN" sz="2800" i="0" dirty="0"/>
              <a:t>1&lt;i≤n+1)</a:t>
            </a:r>
            <a:r>
              <a:rPr lang="zh-CN" altLang="en-US" sz="2800" i="0" dirty="0"/>
              <a:t>，先找到第</a:t>
            </a:r>
            <a:r>
              <a:rPr lang="en-US" altLang="zh-CN" sz="2800" i="0" dirty="0"/>
              <a:t>i-1</a:t>
            </a:r>
            <a:r>
              <a:rPr lang="zh-CN" altLang="en-US" sz="2800" i="0" dirty="0"/>
              <a:t>个结点，假</a:t>
            </a:r>
            <a:endParaRPr lang="en-US" altLang="zh-CN" sz="2800" i="0" dirty="0"/>
          </a:p>
          <a:p>
            <a:r>
              <a:rPr lang="en-US" altLang="zh-CN" sz="2800" i="0" dirty="0"/>
              <a:t>    </a:t>
            </a:r>
            <a:r>
              <a:rPr lang="zh-CN" altLang="en-US" sz="2800" i="0" dirty="0"/>
              <a:t>设</a:t>
            </a:r>
            <a:r>
              <a:rPr lang="en-US" altLang="zh-CN" sz="2800" i="0" dirty="0"/>
              <a:t>p, </a:t>
            </a:r>
            <a:r>
              <a:rPr lang="zh-CN" altLang="en-US" sz="2800" i="0" dirty="0"/>
              <a:t>构建新结点</a:t>
            </a:r>
            <a:r>
              <a:rPr lang="en-US" altLang="zh-CN" sz="2800" i="0" dirty="0"/>
              <a:t>s</a:t>
            </a:r>
            <a:r>
              <a:rPr lang="zh-CN" altLang="en-US" sz="2800" i="0" dirty="0"/>
              <a:t>，修改</a:t>
            </a:r>
            <a:r>
              <a:rPr lang="en-US" altLang="zh-CN" sz="2800" i="0" dirty="0"/>
              <a:t>next</a:t>
            </a:r>
            <a:r>
              <a:rPr lang="zh-CN" altLang="en-US" sz="2800" i="0" dirty="0"/>
              <a:t>指针</a:t>
            </a:r>
            <a:r>
              <a:rPr lang="en-US" altLang="zh-CN" sz="2800" i="0" dirty="0"/>
              <a:t>(</a:t>
            </a:r>
            <a:r>
              <a:rPr lang="zh-CN" altLang="en-US" sz="2800" i="0" dirty="0"/>
              <a:t>例如下图，</a:t>
            </a:r>
            <a:r>
              <a:rPr lang="en-US" altLang="zh-CN" sz="2800" i="0" dirty="0" err="1"/>
              <a:t>i</a:t>
            </a:r>
            <a:r>
              <a:rPr lang="en-US" altLang="zh-CN" sz="2800" i="0" dirty="0"/>
              <a:t>=3)</a:t>
            </a:r>
            <a:r>
              <a:rPr lang="zh-CN" altLang="en-US" sz="2800" i="0" dirty="0"/>
              <a:t>。</a:t>
            </a:r>
            <a:endParaRPr lang="en-US" altLang="zh-CN" sz="2800" i="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2F737F3-8D36-418D-8FBD-7AA437A692AC}"/>
              </a:ext>
            </a:extLst>
          </p:cNvPr>
          <p:cNvGrpSpPr/>
          <p:nvPr/>
        </p:nvGrpSpPr>
        <p:grpSpPr>
          <a:xfrm>
            <a:off x="3326317" y="4650461"/>
            <a:ext cx="1224138" cy="523444"/>
            <a:chOff x="3563888" y="4552998"/>
            <a:chExt cx="1224138" cy="52344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82FAF1-D6B4-4FF7-AE46-95A5AF6EFB11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20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42A026F-D227-4785-B064-96D208EA0273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EBE183-706A-4D3F-8A10-A3E1E15AA7C6}"/>
              </a:ext>
            </a:extLst>
          </p:cNvPr>
          <p:cNvGrpSpPr/>
          <p:nvPr/>
        </p:nvGrpSpPr>
        <p:grpSpPr>
          <a:xfrm>
            <a:off x="6965074" y="4642217"/>
            <a:ext cx="1224138" cy="523444"/>
            <a:chOff x="3563888" y="4552998"/>
            <a:chExt cx="1224138" cy="52344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10A0DD7-06C1-4A64-B7B3-CB2409AC4834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40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96B9ED-EF2D-4917-8AB2-50C3482BFEAC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B62AD6-D4E0-447A-A7BE-B8871BB315D3}"/>
              </a:ext>
            </a:extLst>
          </p:cNvPr>
          <p:cNvCxnSpPr>
            <a:stCxn id="23" idx="3"/>
            <a:endCxn id="40" idx="1"/>
          </p:cNvCxnSpPr>
          <p:nvPr/>
        </p:nvCxnSpPr>
        <p:spPr bwMode="auto">
          <a:xfrm flipV="1">
            <a:off x="4550455" y="4911847"/>
            <a:ext cx="614421" cy="4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DEFAED-ECF3-461A-9116-CBB81C055BC0}"/>
              </a:ext>
            </a:extLst>
          </p:cNvPr>
          <p:cNvCxnSpPr>
            <a:cxnSpLocks/>
          </p:cNvCxnSpPr>
          <p:nvPr/>
        </p:nvCxnSpPr>
        <p:spPr bwMode="auto">
          <a:xfrm>
            <a:off x="6300120" y="4911847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F91EE87-35E0-4F19-A967-31FE6D4972AC}"/>
              </a:ext>
            </a:extLst>
          </p:cNvPr>
          <p:cNvCxnSpPr>
            <a:cxnSpLocks/>
          </p:cNvCxnSpPr>
          <p:nvPr/>
        </p:nvCxnSpPr>
        <p:spPr bwMode="auto">
          <a:xfrm>
            <a:off x="7968640" y="4888943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BFD370D3-C036-4460-A233-C68CD592D6C0}"/>
              </a:ext>
            </a:extLst>
          </p:cNvPr>
          <p:cNvCxnSpPr>
            <a:stCxn id="41" idx="2"/>
          </p:cNvCxnSpPr>
          <p:nvPr/>
        </p:nvCxnSpPr>
        <p:spPr bwMode="auto">
          <a:xfrm rot="5400000">
            <a:off x="5786719" y="5343926"/>
            <a:ext cx="551968" cy="21147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819133-F44D-4BCF-8E42-A4365887E91D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 flipH="1">
            <a:off x="6168442" y="4149080"/>
            <a:ext cx="293026" cy="50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FA197EB-315B-4832-891B-E03061A99F38}"/>
              </a:ext>
            </a:extLst>
          </p:cNvPr>
          <p:cNvSpPr txBox="1"/>
          <p:nvPr/>
        </p:nvSpPr>
        <p:spPr>
          <a:xfrm>
            <a:off x="6444207" y="3809827"/>
            <a:ext cx="792088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/>
              <a:t>p</a:t>
            </a:r>
            <a:endParaRPr lang="zh-CN" altLang="en-US" sz="2800" i="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51E0B3-6E28-4646-A38E-931CF751A0DD}"/>
              </a:ext>
            </a:extLst>
          </p:cNvPr>
          <p:cNvGrpSpPr/>
          <p:nvPr/>
        </p:nvGrpSpPr>
        <p:grpSpPr>
          <a:xfrm>
            <a:off x="5046069" y="4869160"/>
            <a:ext cx="2190227" cy="1383188"/>
            <a:chOff x="5170891" y="5165437"/>
            <a:chExt cx="2190227" cy="1383188"/>
          </a:xfrm>
        </p:grpSpPr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6B7BCFF3-AE3B-4C00-81BF-008A8CB8F52F}"/>
                </a:ext>
              </a:extLst>
            </p:cNvPr>
            <p:cNvCxnSpPr>
              <a:endCxn id="25" idx="2"/>
            </p:cNvCxnSpPr>
            <p:nvPr/>
          </p:nvCxnSpPr>
          <p:spPr bwMode="auto">
            <a:xfrm rot="5400000" flipH="1" flipV="1">
              <a:off x="6824194" y="5450335"/>
              <a:ext cx="821822" cy="2520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725E95D-A163-4870-8A36-7A37D2D448BB}"/>
                </a:ext>
              </a:extLst>
            </p:cNvPr>
            <p:cNvGrpSpPr/>
            <p:nvPr/>
          </p:nvGrpSpPr>
          <p:grpSpPr>
            <a:xfrm>
              <a:off x="5170891" y="6025405"/>
              <a:ext cx="2059202" cy="523220"/>
              <a:chOff x="5170891" y="6025405"/>
              <a:chExt cx="2059202" cy="52322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94FB07FC-0223-4212-9EAB-6314704BC3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29540" y="6287015"/>
                <a:ext cx="51240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5CE33E9-20F2-4E94-9139-EB7CC2F1BC9C}"/>
                  </a:ext>
                </a:extLst>
              </p:cNvPr>
              <p:cNvGrpSpPr/>
              <p:nvPr/>
            </p:nvGrpSpPr>
            <p:grpSpPr>
              <a:xfrm>
                <a:off x="5170891" y="6025405"/>
                <a:ext cx="2059202" cy="523220"/>
                <a:chOff x="5170891" y="6013905"/>
                <a:chExt cx="2059202" cy="523220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E0D0D8FA-8637-405B-8920-793A113C27A8}"/>
                    </a:ext>
                  </a:extLst>
                </p:cNvPr>
                <p:cNvGrpSpPr/>
                <p:nvPr/>
              </p:nvGrpSpPr>
              <p:grpSpPr>
                <a:xfrm>
                  <a:off x="5996861" y="6013905"/>
                  <a:ext cx="1233232" cy="523220"/>
                  <a:chOff x="3554794" y="4553222"/>
                  <a:chExt cx="1233232" cy="523220"/>
                </a:xfrm>
              </p:grpSpPr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BE7EAC5E-7865-46A5-A406-3C6422517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4794" y="4553222"/>
                    <a:ext cx="792088" cy="523220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solidFill>
                          <a:srgbClr val="FF0000"/>
                        </a:solidFill>
                      </a:rPr>
                      <a:t>25</a:t>
                    </a:r>
                    <a:endParaRPr lang="zh-CN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BA5483F-A5E0-43D0-AC58-7E041FC638B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6882" y="4553222"/>
                    <a:ext cx="441144" cy="523220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CN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2E4312E-E4F7-4D36-AF15-556A626D495D}"/>
                    </a:ext>
                  </a:extLst>
                </p:cNvPr>
                <p:cNvSpPr txBox="1"/>
                <p:nvPr/>
              </p:nvSpPr>
              <p:spPr>
                <a:xfrm>
                  <a:off x="5170891" y="6018033"/>
                  <a:ext cx="265205" cy="43088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800" i="0" dirty="0"/>
                    <a:t>s</a:t>
                  </a:r>
                  <a:endParaRPr lang="zh-CN" altLang="en-US" sz="2800" i="0" dirty="0"/>
                </a:p>
              </p:txBody>
            </p:sp>
          </p:grp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278F62A-C851-4A19-8A45-2AAA4FCA9F97}"/>
              </a:ext>
            </a:extLst>
          </p:cNvPr>
          <p:cNvSpPr txBox="1"/>
          <p:nvPr/>
        </p:nvSpPr>
        <p:spPr>
          <a:xfrm>
            <a:off x="1159038" y="2883117"/>
            <a:ext cx="7375362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 *s = new </a:t>
            </a:r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(25</a:t>
            </a:r>
            <a:r>
              <a:rPr lang="zh-CN" altLang="en-US" sz="2800" i="0" dirty="0">
                <a:solidFill>
                  <a:srgbClr val="FF0000"/>
                </a:solidFill>
              </a:rPr>
              <a:t>，</a:t>
            </a:r>
            <a:r>
              <a:rPr lang="en-US" altLang="zh-CN" sz="2800" i="0" dirty="0">
                <a:solidFill>
                  <a:srgbClr val="FF0000"/>
                </a:solidFill>
              </a:rPr>
              <a:t>p-&gt;next);</a:t>
            </a:r>
          </a:p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A0DF0A8-6F16-49CE-8DA8-82BCA9F26334}"/>
              </a:ext>
            </a:extLst>
          </p:cNvPr>
          <p:cNvSpPr txBox="1"/>
          <p:nvPr/>
        </p:nvSpPr>
        <p:spPr>
          <a:xfrm>
            <a:off x="1176299" y="3464144"/>
            <a:ext cx="6077257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p-&gt;next = s;</a:t>
            </a:r>
          </a:p>
          <a:p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64DEEE-5D83-D72E-6E26-F9AC098E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</p:spTree>
    <p:extLst>
      <p:ext uri="{BB962C8B-B14F-4D97-AF65-F5344CB8AC3E}">
        <p14:creationId xmlns:p14="http://schemas.microsoft.com/office/powerpoint/2010/main" val="117111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6" grpId="0"/>
      <p:bldP spid="52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en-US" sz="2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64DEEE-5D83-D72E-6E26-F9AC098E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27D24-C260-163B-83F6-61C2FC704215}"/>
              </a:ext>
            </a:extLst>
          </p:cNvPr>
          <p:cNvSpPr txBox="1"/>
          <p:nvPr/>
        </p:nvSpPr>
        <p:spPr>
          <a:xfrm>
            <a:off x="539552" y="1268760"/>
            <a:ext cx="94330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个位置插入元素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结点序号从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开始，插入位置不正确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 (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== 1) 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第一个位置插入，需要修改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，单独处理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构建新结点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，指向第一个结点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头指针指向新结点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0892595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zh-CN" altLang="en-US" sz="2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64DEEE-5D83-D72E-6E26-F9AC098E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27D24-C260-163B-83F6-61C2FC704215}"/>
              </a:ext>
            </a:extLst>
          </p:cNvPr>
          <p:cNvSpPr txBox="1"/>
          <p:nvPr/>
        </p:nvSpPr>
        <p:spPr>
          <a:xfrm>
            <a:off x="539552" y="1196752"/>
            <a:ext cx="89289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else  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非第一个位置插入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指向第一个结点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//k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计数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结点位置，初始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&amp;&amp;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，计数</a:t>
            </a:r>
            <a:r>
              <a:rPr lang="zh-CN" altLang="en-US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，查找第</a:t>
            </a:r>
            <a:r>
              <a:rPr lang="en-US" altLang="zh-CN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若存在第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个结点，插入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个结点不存在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14029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763000" cy="93610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kern="1200" dirty="0">
                <a:latin typeface="+mn-ea"/>
              </a:rPr>
              <a:t>不带头结点的链表，删除同理，需要对头指针的改变单独处理，程序中需要</a:t>
            </a:r>
            <a:r>
              <a:rPr lang="en-US" altLang="zh-CN" kern="1200" dirty="0">
                <a:latin typeface="+mn-ea"/>
              </a:rPr>
              <a:t>if…else…</a:t>
            </a:r>
            <a:r>
              <a:rPr lang="zh-CN" altLang="en-US" kern="1200" dirty="0">
                <a:latin typeface="+mn-ea"/>
              </a:rPr>
              <a:t>。</a:t>
            </a:r>
            <a:endParaRPr lang="en-US" altLang="zh-CN" kern="120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不带头结点的链表，插入、删除，实现不方便。因此，增加一个头结点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也称哨兵结点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头指针指向头结点，始终不变，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方便插入、删除等操作的实现。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A595A8-D2F2-082E-C7DF-D223127A9C2B}"/>
              </a:ext>
            </a:extLst>
          </p:cNvPr>
          <p:cNvGrpSpPr/>
          <p:nvPr/>
        </p:nvGrpSpPr>
        <p:grpSpPr>
          <a:xfrm>
            <a:off x="2915816" y="4005064"/>
            <a:ext cx="3190733" cy="1387316"/>
            <a:chOff x="2915816" y="4725144"/>
            <a:chExt cx="3190733" cy="1387316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AE28122-76B7-4C4D-8CAE-78DFAD735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4725144"/>
              <a:ext cx="1028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head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27315B6-F2E9-448A-B8BD-A924C70A1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412" y="4756810"/>
              <a:ext cx="1608137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cxnSp>
          <p:nvCxnSpPr>
            <p:cNvPr id="18" name="直接箭头连接符 2">
              <a:extLst>
                <a:ext uri="{FF2B5EF4-FFF2-40B4-BE49-F238E27FC236}">
                  <a16:creationId xmlns:a16="http://schemas.microsoft.com/office/drawing/2014/main" id="{F2A1A452-9E0C-4372-BCE9-FAAE6B6DC0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44516" y="5047407"/>
              <a:ext cx="531813" cy="0"/>
            </a:xfrm>
            <a:prstGeom prst="straightConnector1">
              <a:avLst/>
            </a:prstGeom>
            <a:noFill/>
            <a:ln w="31750" algn="ctr">
              <a:solidFill>
                <a:srgbClr val="993300"/>
              </a:solidFill>
              <a:round/>
              <a:headEnd/>
              <a:tailEnd type="arrow" w="med" len="med"/>
            </a:ln>
            <a:effectLst>
              <a:outerShdw dist="17961" dir="2700000" algn="ctr" rotWithShape="0">
                <a:srgbClr val="5C1F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B1A02B3D-EFAD-4A7A-B1CF-5F363663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204" y="4902944"/>
              <a:ext cx="3603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/>
                <a:t>^</a:t>
              </a:r>
              <a:endParaRPr lang="zh-CN" altLang="en-US" sz="2400" dirty="0"/>
            </a:p>
          </p:txBody>
        </p: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id="{AA034E9D-7F91-47B2-9882-F45C3A3AA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36096" y="4768108"/>
              <a:ext cx="0" cy="609600"/>
            </a:xfrm>
            <a:prstGeom prst="line">
              <a:avLst/>
            </a:prstGeom>
            <a:noFill/>
            <a:ln w="31750" algn="ctr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5C1F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C3F039D-EEA6-4A1E-B982-0E00AFAA9A12}"/>
                </a:ext>
              </a:extLst>
            </p:cNvPr>
            <p:cNvSpPr txBox="1"/>
            <p:nvPr/>
          </p:nvSpPr>
          <p:spPr>
            <a:xfrm>
              <a:off x="4476329" y="5589240"/>
              <a:ext cx="1630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i="0" dirty="0">
                  <a:solidFill>
                    <a:srgbClr val="FF0000"/>
                  </a:solidFill>
                </a:rPr>
                <a:t>头结点</a:t>
              </a:r>
            </a:p>
          </p:txBody>
        </p: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634011AA-AEFC-B8AE-7C4B-5719FD73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</a:t>
            </a:r>
          </a:p>
        </p:txBody>
      </p:sp>
    </p:spTree>
    <p:extLst>
      <p:ext uri="{BB962C8B-B14F-4D97-AF65-F5344CB8AC3E}">
        <p14:creationId xmlns:p14="http://schemas.microsoft.com/office/powerpoint/2010/main" val="2648772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03EDF17E-DBB3-4C54-A254-1E420751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DA3A1-EF5F-4406-B88F-A50B79AAC7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D36820-E0EC-47DD-AA40-3993BF3B81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线性表中的元素具有相同的特性，属于同一数据对象，如：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1.26个字母的字母表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: (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A,B,C,D,…,Z)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sym typeface="Wingdings" panose="05000000000000000000" pitchFamily="2" charset="2"/>
              </a:rPr>
              <a:t>2.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近期每天的平均温度:(30℃, 28℃, 29℃,…)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线性表的类型定义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07C21F-97DE-446B-BEBF-908511C172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24744"/>
            <a:ext cx="6869707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构造函数初始化头结点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2EB0EE3-6E11-4D36-852F-BF6A6745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78A12D0-4385-43F8-AF8F-AD9C947213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zh-CN" altLang="en-US" sz="2400"/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D5F4A30D-ADCC-465B-BA5E-CDD75131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995646"/>
            <a:ext cx="1028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head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7" name="Rectangle 32">
            <a:extLst>
              <a:ext uri="{FF2B5EF4-FFF2-40B4-BE49-F238E27FC236}">
                <a16:creationId xmlns:a16="http://schemas.microsoft.com/office/drawing/2014/main" id="{333BC647-DFFA-4F6C-8579-0CADB2AC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6" y="2027312"/>
            <a:ext cx="160813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cxnSp>
        <p:nvCxnSpPr>
          <p:cNvPr id="40968" name="直接箭头连接符 2">
            <a:extLst>
              <a:ext uri="{FF2B5EF4-FFF2-40B4-BE49-F238E27FC236}">
                <a16:creationId xmlns:a16="http://schemas.microsoft.com/office/drawing/2014/main" id="{E23BC065-7605-45BF-A623-7833F08224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2500" y="2317909"/>
            <a:ext cx="531813" cy="0"/>
          </a:xfrm>
          <a:prstGeom prst="straightConnector1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  <a:effectLst>
            <a:outerShdw dist="17961" dir="2700000" algn="ctr" rotWithShape="0">
              <a:srgbClr val="5C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直接连接符 4">
            <a:extLst>
              <a:ext uri="{FF2B5EF4-FFF2-40B4-BE49-F238E27FC236}">
                <a16:creationId xmlns:a16="http://schemas.microsoft.com/office/drawing/2014/main" id="{251F7C6B-5342-4BE6-8176-271E12700104}"/>
              </a:ext>
            </a:extLst>
          </p:cNvPr>
          <p:cNvCxnSpPr>
            <a:cxnSpLocks noChangeShapeType="1"/>
            <a:stCxn id="40967" idx="0"/>
            <a:endCxn id="40967" idx="2"/>
          </p:cNvCxnSpPr>
          <p:nvPr/>
        </p:nvCxnSpPr>
        <p:spPr bwMode="auto">
          <a:xfrm>
            <a:off x="7390465" y="2027312"/>
            <a:ext cx="0" cy="609600"/>
          </a:xfrm>
          <a:prstGeom prst="line">
            <a:avLst/>
          </a:prstGeom>
          <a:noFill/>
          <a:ln w="31750" algn="ctr">
            <a:solidFill>
              <a:srgbClr val="993300"/>
            </a:solidFill>
            <a:round/>
            <a:headEnd/>
            <a:tailEnd/>
          </a:ln>
          <a:effectLst>
            <a:outerShdw dist="17961" dir="2700000" algn="ctr" rotWithShape="0">
              <a:srgbClr val="5C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5">
            <a:extLst>
              <a:ext uri="{FF2B5EF4-FFF2-40B4-BE49-F238E27FC236}">
                <a16:creationId xmlns:a16="http://schemas.microsoft.com/office/drawing/2014/main" id="{7EDD75E8-7FB2-4335-88F3-719AFB37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174949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^</a:t>
            </a:r>
            <a:endParaRPr lang="zh-CN" altLang="en-US" sz="24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853013C-5DBF-8F7C-D2F4-3C2968D7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ECA1A1-E854-3481-7BFA-049471DCE965}"/>
              </a:ext>
            </a:extLst>
          </p:cNvPr>
          <p:cNvSpPr txBox="1"/>
          <p:nvPr/>
        </p:nvSpPr>
        <p:spPr>
          <a:xfrm>
            <a:off x="718842" y="2927080"/>
            <a:ext cx="70567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链表类构造函数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生成头结点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21471718-69B1-4479-9F29-BDE61F3E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995B36-D80B-4E18-966D-EC623ADEF44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712B558-6137-42C9-80B5-4404D7E3CB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53125"/>
            <a:ext cx="8280920" cy="2287293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+mn-ea"/>
              </a:rPr>
              <a:t>在线性链表中找第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个结点，并返回结点指针。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不存在第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个结点，返回空指针。</a:t>
            </a: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zh-CN" altLang="en-US" dirty="0">
                <a:latin typeface="+mn-ea"/>
              </a:rPr>
              <a:t>思路：初始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指向头结点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个结点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k=0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移动指针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，顺链查找，直到</a:t>
            </a:r>
            <a:r>
              <a:rPr lang="en-US" altLang="zh-CN" dirty="0">
                <a:latin typeface="+mn-ea"/>
              </a:rPr>
              <a:t>k=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当然，移动中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要求非空。</a:t>
            </a:r>
            <a:endParaRPr lang="en-US" altLang="zh-CN" dirty="0">
              <a:latin typeface="+mn-ea"/>
            </a:endParaRPr>
          </a:p>
        </p:txBody>
      </p: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E2DE65ED-4159-45EE-B092-A665CB57763E}"/>
              </a:ext>
            </a:extLst>
          </p:cNvPr>
          <p:cNvGrpSpPr>
            <a:grpSpLocks/>
          </p:cNvGrpSpPr>
          <p:nvPr/>
        </p:nvGrpSpPr>
        <p:grpSpPr bwMode="auto">
          <a:xfrm>
            <a:off x="444454" y="4149080"/>
            <a:ext cx="8248650" cy="733425"/>
            <a:chOff x="-233" y="0"/>
            <a:chExt cx="5479" cy="462"/>
          </a:xfrm>
        </p:grpSpPr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EDA6D5AA-2EDB-43B9-8AF0-ABCEAC1F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02"/>
              <a:ext cx="61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B6C1CA2C-A50E-4EE1-911F-59264F017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2822F128-FDED-4DC7-B118-2B4F78394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697BA9D4-2C0A-41A0-BC1E-0DAA7B30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E747558C-79AB-4343-980A-9D086B43F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2BD4A8D1-2601-4BD1-896A-258278F4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51471052-3DA4-4B3C-9A72-5562FC5E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0F9D7EAE-B4B5-420D-A354-302F8719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6380D3FA-A1EE-41CF-85E1-F51DBE303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E9378D60-D1B1-4133-B6CC-42EA8FB84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8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CC058982-EFBD-438D-BCD1-AF5FAB70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9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26DBB5B5-6974-48ED-B4D1-A5C552ED9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32CF8B4F-52ED-4907-8B8F-2001E22A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Text Box 22">
              <a:extLst>
                <a:ext uri="{FF2B5EF4-FFF2-40B4-BE49-F238E27FC236}">
                  <a16:creationId xmlns:a16="http://schemas.microsoft.com/office/drawing/2014/main" id="{0940F448-02D0-485B-B47E-827D09E8D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5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6" name="Text Box 23">
              <a:extLst>
                <a:ext uri="{FF2B5EF4-FFF2-40B4-BE49-F238E27FC236}">
                  <a16:creationId xmlns:a16="http://schemas.microsoft.com/office/drawing/2014/main" id="{47719D52-16E4-4020-9778-F90D9CD6F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48"/>
              <a:ext cx="4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7" name="Text Box 24">
              <a:extLst>
                <a:ext uri="{FF2B5EF4-FFF2-40B4-BE49-F238E27FC236}">
                  <a16:creationId xmlns:a16="http://schemas.microsoft.com/office/drawing/2014/main" id="{C8311D52-F4B3-408D-91DB-7A1D16747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42"/>
              <a:ext cx="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8" name="Text Box 25">
              <a:extLst>
                <a:ext uri="{FF2B5EF4-FFF2-40B4-BE49-F238E27FC236}">
                  <a16:creationId xmlns:a16="http://schemas.microsoft.com/office/drawing/2014/main" id="{6108F9E9-73A0-4945-B2A5-050962E1F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9" name="Text Box 26">
              <a:extLst>
                <a:ext uri="{FF2B5EF4-FFF2-40B4-BE49-F238E27FC236}">
                  <a16:creationId xmlns:a16="http://schemas.microsoft.com/office/drawing/2014/main" id="{AA37C58F-78FB-4853-BE70-111A5933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3" y="132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2010" name="Line 27">
              <a:extLst>
                <a:ext uri="{FF2B5EF4-FFF2-40B4-BE49-F238E27FC236}">
                  <a16:creationId xmlns:a16="http://schemas.microsoft.com/office/drawing/2014/main" id="{611D504D-A7A5-49EC-BE0B-C0252595E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Text Box 28">
              <a:extLst>
                <a:ext uri="{FF2B5EF4-FFF2-40B4-BE49-F238E27FC236}">
                  <a16:creationId xmlns:a16="http://schemas.microsoft.com/office/drawing/2014/main" id="{69DDAED8-6FA5-4FE9-B53D-E9903CD8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42012" name="Text Box 29">
              <a:extLst>
                <a:ext uri="{FF2B5EF4-FFF2-40B4-BE49-F238E27FC236}">
                  <a16:creationId xmlns:a16="http://schemas.microsoft.com/office/drawing/2014/main" id="{E6852C17-C31F-49A0-8120-A4ECC88E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B9852FC-2EC7-296B-714C-D1B7AB95D075}"/>
              </a:ext>
            </a:extLst>
          </p:cNvPr>
          <p:cNvCxnSpPr/>
          <p:nvPr/>
        </p:nvCxnSpPr>
        <p:spPr bwMode="auto">
          <a:xfrm flipH="1" flipV="1">
            <a:off x="2483768" y="4882505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312722C-1C5F-B9CE-848A-A84A9754C6DC}"/>
              </a:ext>
            </a:extLst>
          </p:cNvPr>
          <p:cNvSpPr txBox="1"/>
          <p:nvPr/>
        </p:nvSpPr>
        <p:spPr>
          <a:xfrm>
            <a:off x="2270756" y="5119340"/>
            <a:ext cx="1386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</a:t>
            </a:r>
            <a:r>
              <a:rPr lang="en-US" altLang="zh-CN" sz="2800" b="0" i="0" dirty="0" err="1">
                <a:latin typeface="+mn-ea"/>
                <a:ea typeface="+mn-ea"/>
              </a:rPr>
              <a:t>headk</a:t>
            </a:r>
            <a:r>
              <a:rPr lang="en-US" altLang="zh-CN" sz="2800" b="0" i="0" dirty="0">
                <a:latin typeface="+mn-ea"/>
                <a:ea typeface="+mn-ea"/>
              </a:rPr>
              <a:t>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0F29CF-D0BB-6120-C667-555C424DF419}"/>
              </a:ext>
            </a:extLst>
          </p:cNvPr>
          <p:cNvCxnSpPr/>
          <p:nvPr/>
        </p:nvCxnSpPr>
        <p:spPr bwMode="auto">
          <a:xfrm flipH="1" flipV="1">
            <a:off x="3704892" y="4902354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526F721-F80C-5624-7359-93E2F0649EC7}"/>
              </a:ext>
            </a:extLst>
          </p:cNvPr>
          <p:cNvSpPr txBox="1"/>
          <p:nvPr/>
        </p:nvSpPr>
        <p:spPr>
          <a:xfrm>
            <a:off x="3491880" y="5139189"/>
            <a:ext cx="208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p=p-&gt;next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k=1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9BB3162-28C3-3E1A-61B6-EFCFBC2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带头结点的线性链表查找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B07B52E-B81D-2C24-73C1-CC363E89A691}"/>
              </a:ext>
            </a:extLst>
          </p:cNvPr>
          <p:cNvCxnSpPr/>
          <p:nvPr/>
        </p:nvCxnSpPr>
        <p:spPr bwMode="auto">
          <a:xfrm flipH="1" flipV="1">
            <a:off x="5791618" y="4902354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07FF28-5019-2C59-0748-E94DB24B6BCF}"/>
              </a:ext>
            </a:extLst>
          </p:cNvPr>
          <p:cNvSpPr txBox="1"/>
          <p:nvPr/>
        </p:nvSpPr>
        <p:spPr>
          <a:xfrm>
            <a:off x="5578606" y="5139189"/>
            <a:ext cx="208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p=p-&gt;next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k=i-1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2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B7D016-12E9-A19D-C225-D1E26B4278F7}"/>
              </a:ext>
            </a:extLst>
          </p:cNvPr>
          <p:cNvSpPr txBox="1"/>
          <p:nvPr/>
        </p:nvSpPr>
        <p:spPr>
          <a:xfrm>
            <a:off x="589260" y="1243043"/>
            <a:ext cx="85547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查找第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个结点，并返回其指针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&lt;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结点序号从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开始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&amp;&amp;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移动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和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若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为空指针，不存在第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个结点；否则存在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E19FE4-C844-4E5C-8418-369F3FAA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C8C85ED-D8FE-43FC-BA8E-97ECAFEB8EC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en-US" sz="2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3C7BC72-AC15-2BC8-A2C0-B11F9A88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带头结点的线性链表查找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C15B8F06-5FC1-4048-B116-C12712152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6BFB84C-5C0A-4A3E-A815-1472BB6E4F8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en-US" sz="2400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7981ED2-BF7E-41DB-A0B4-F106D4D24E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8376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</a:t>
            </a: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若1≤</a:t>
            </a:r>
            <a:r>
              <a:rPr lang="en-US" altLang="zh-CN" dirty="0" err="1">
                <a:latin typeface="+mn-ea"/>
              </a:rPr>
              <a:t>i≤n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则频度为</a:t>
            </a:r>
            <a:r>
              <a:rPr lang="en-US" altLang="zh-CN" dirty="0">
                <a:latin typeface="+mn-ea"/>
              </a:rPr>
              <a:t>i-1，</a:t>
            </a:r>
            <a:r>
              <a:rPr lang="zh-CN" altLang="en-US" dirty="0">
                <a:latin typeface="+mn-ea"/>
              </a:rPr>
              <a:t>否则为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因此时间复杂度为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D4EFCAF3-0196-41B8-89C8-F4E3211904DC}"/>
              </a:ext>
            </a:extLst>
          </p:cNvPr>
          <p:cNvGrpSpPr>
            <a:grpSpLocks/>
          </p:cNvGrpSpPr>
          <p:nvPr/>
        </p:nvGrpSpPr>
        <p:grpSpPr bwMode="auto">
          <a:xfrm>
            <a:off x="717008" y="4365104"/>
            <a:ext cx="7897813" cy="742950"/>
            <a:chOff x="0" y="0"/>
            <a:chExt cx="5246" cy="468"/>
          </a:xfrm>
        </p:grpSpPr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7D1FC5F3-5546-43C9-8879-5CFF749C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13E54AD5-A67E-4D84-A7B2-7FD224C1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5EDC0A18-DD26-43E0-A466-C0ED62114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39A8540F-87FA-4053-8AC6-EDD45107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650B3274-0436-4E7B-B27C-D878AF06C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9E508FE-1598-4FD3-8739-3A0E6D54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A139EF63-CE72-4BAB-8154-ED68EEA9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7A5C1AC1-D28D-4239-ACDB-296E460E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90A9A3E2-4188-4D1F-8254-296F9658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93DBBE87-D762-46F7-A35F-08E435DBD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8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8">
              <a:extLst>
                <a:ext uri="{FF2B5EF4-FFF2-40B4-BE49-F238E27FC236}">
                  <a16:creationId xmlns:a16="http://schemas.microsoft.com/office/drawing/2014/main" id="{B5B3D58E-9CB2-400D-94EA-FE44E9A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9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F9D44004-E0F7-41B7-9F62-EA71066D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E4849DAF-EB75-4565-A765-B5A9D7987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Text Box 21">
              <a:extLst>
                <a:ext uri="{FF2B5EF4-FFF2-40B4-BE49-F238E27FC236}">
                  <a16:creationId xmlns:a16="http://schemas.microsoft.com/office/drawing/2014/main" id="{8BB837A4-6084-4800-B13A-3BF7B00F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03"/>
              <a:ext cx="2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CC06D2F1-FC64-4697-BA5B-C2B65639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5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23">
              <a:extLst>
                <a:ext uri="{FF2B5EF4-FFF2-40B4-BE49-F238E27FC236}">
                  <a16:creationId xmlns:a16="http://schemas.microsoft.com/office/drawing/2014/main" id="{CE964AA6-BD48-4A23-A6C0-C5FBC4803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48"/>
              <a:ext cx="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B24C726A-4FD6-4D6C-B0C4-AE5994480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42"/>
              <a:ext cx="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1" name="Text Box 25">
              <a:extLst>
                <a:ext uri="{FF2B5EF4-FFF2-40B4-BE49-F238E27FC236}">
                  <a16:creationId xmlns:a16="http://schemas.microsoft.com/office/drawing/2014/main" id="{1CCB64C6-B70B-40D0-B67B-75117EAD7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107D3243-5CF6-4769-ADE2-F83BA9496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2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D2F6D8CC-DB32-4220-A99E-E6225E713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0BA6E83F-060F-4344-98D0-30B01A1D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45085" name="Text Box 29">
              <a:extLst>
                <a:ext uri="{FF2B5EF4-FFF2-40B4-BE49-F238E27FC236}">
                  <a16:creationId xmlns:a16="http://schemas.microsoft.com/office/drawing/2014/main" id="{0978CD03-541E-4AA2-9A52-8A894EBF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F18E98B0-0BB3-3A1B-C589-10970E47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线性链表查找的时间复杂度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AF73C42A-4432-4736-8713-DD96D58A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0B61F9-00DC-4AF4-AACA-7BD4BE69669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8498C2B-8AA3-4E71-8625-C893B28C15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9871" y="125601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在线性链表的第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个位置插入一个新元素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46091" name="Text Box 26">
            <a:extLst>
              <a:ext uri="{FF2B5EF4-FFF2-40B4-BE49-F238E27FC236}">
                <a16:creationId xmlns:a16="http://schemas.microsoft.com/office/drawing/2014/main" id="{EE8FE0B5-FEC1-4C4B-BE7F-6A3BD8979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704" y="47809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…</a:t>
            </a:r>
            <a:endParaRPr lang="zh-CN" altLang="en-US" sz="2400" b="1"/>
          </a:p>
        </p:txBody>
      </p:sp>
      <p:sp>
        <p:nvSpPr>
          <p:cNvPr id="46096" name="Rectangle 28">
            <a:extLst>
              <a:ext uri="{FF2B5EF4-FFF2-40B4-BE49-F238E27FC236}">
                <a16:creationId xmlns:a16="http://schemas.microsoft.com/office/drawing/2014/main" id="{209F930D-607E-48FB-A0E5-D7EF79A6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054" y="4628505"/>
            <a:ext cx="979488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6097" name="Line 29">
            <a:extLst>
              <a:ext uri="{FF2B5EF4-FFF2-40B4-BE49-F238E27FC236}">
                <a16:creationId xmlns:a16="http://schemas.microsoft.com/office/drawing/2014/main" id="{ADABEABF-5890-4AF6-B767-52A82620F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3942" y="462850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Line 30">
            <a:extLst>
              <a:ext uri="{FF2B5EF4-FFF2-40B4-BE49-F238E27FC236}">
                <a16:creationId xmlns:a16="http://schemas.microsoft.com/office/drawing/2014/main" id="{15188B26-D8DF-41C5-B71E-6FFE02C25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6654" y="493330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31">
            <a:extLst>
              <a:ext uri="{FF2B5EF4-FFF2-40B4-BE49-F238E27FC236}">
                <a16:creationId xmlns:a16="http://schemas.microsoft.com/office/drawing/2014/main" id="{192E9C28-45C6-46BC-B53A-12B54FAA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342" y="4552305"/>
            <a:ext cx="68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FF5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i-1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46100" name="Group 36">
            <a:extLst>
              <a:ext uri="{FF2B5EF4-FFF2-40B4-BE49-F238E27FC236}">
                <a16:creationId xmlns:a16="http://schemas.microsoft.com/office/drawing/2014/main" id="{FD05F050-3863-428C-BAFA-6A4BDB16618D}"/>
              </a:ext>
            </a:extLst>
          </p:cNvPr>
          <p:cNvGrpSpPr>
            <a:grpSpLocks/>
          </p:cNvGrpSpPr>
          <p:nvPr/>
        </p:nvGrpSpPr>
        <p:grpSpPr bwMode="auto">
          <a:xfrm>
            <a:off x="4265142" y="4552305"/>
            <a:ext cx="979488" cy="609600"/>
            <a:chOff x="0" y="0"/>
            <a:chExt cx="617" cy="384"/>
          </a:xfrm>
        </p:grpSpPr>
        <p:sp>
          <p:nvSpPr>
            <p:cNvPr id="46119" name="Rectangle 33">
              <a:extLst>
                <a:ext uri="{FF2B5EF4-FFF2-40B4-BE49-F238E27FC236}">
                  <a16:creationId xmlns:a16="http://schemas.microsoft.com/office/drawing/2014/main" id="{A57E3840-B56A-46FE-B3FB-98E392C9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120" name="Line 34">
              <a:extLst>
                <a:ext uri="{FF2B5EF4-FFF2-40B4-BE49-F238E27FC236}">
                  <a16:creationId xmlns:a16="http://schemas.microsoft.com/office/drawing/2014/main" id="{CAAE82BE-84B1-4AD2-9A9F-3EBEA319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" y="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Text Box 35">
              <a:extLst>
                <a:ext uri="{FF2B5EF4-FFF2-40B4-BE49-F238E27FC236}">
                  <a16:creationId xmlns:a16="http://schemas.microsoft.com/office/drawing/2014/main" id="{FF1C49DF-D0B7-4948-AFEE-2CCA49AEC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0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101" name="Text Box 36">
            <a:extLst>
              <a:ext uri="{FF2B5EF4-FFF2-40B4-BE49-F238E27FC236}">
                <a16:creationId xmlns:a16="http://schemas.microsoft.com/office/drawing/2014/main" id="{891FCF6B-D08F-4109-89F4-AFE290B3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704" y="3485505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6102" name="Text Box 37">
            <a:extLst>
              <a:ext uri="{FF2B5EF4-FFF2-40B4-BE49-F238E27FC236}">
                <a16:creationId xmlns:a16="http://schemas.microsoft.com/office/drawing/2014/main" id="{4D52F947-07D4-4C0C-8F6D-7154FC32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46285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…</a:t>
            </a:r>
            <a:endParaRPr lang="zh-CN" altLang="en-US" sz="2400" b="1"/>
          </a:p>
        </p:txBody>
      </p:sp>
      <p:grpSp>
        <p:nvGrpSpPr>
          <p:cNvPr id="46103" name="Group 42">
            <a:extLst>
              <a:ext uri="{FF2B5EF4-FFF2-40B4-BE49-F238E27FC236}">
                <a16:creationId xmlns:a16="http://schemas.microsoft.com/office/drawing/2014/main" id="{6146ADC4-51E5-4D74-B194-DA1C630E8C09}"/>
              </a:ext>
            </a:extLst>
          </p:cNvPr>
          <p:cNvGrpSpPr>
            <a:grpSpLocks/>
          </p:cNvGrpSpPr>
          <p:nvPr/>
        </p:nvGrpSpPr>
        <p:grpSpPr bwMode="auto">
          <a:xfrm>
            <a:off x="3584104" y="3485505"/>
            <a:ext cx="979488" cy="609600"/>
            <a:chOff x="0" y="0"/>
            <a:chExt cx="617" cy="384"/>
          </a:xfrm>
        </p:grpSpPr>
        <p:sp>
          <p:nvSpPr>
            <p:cNvPr id="46116" name="Rectangle 39">
              <a:extLst>
                <a:ext uri="{FF2B5EF4-FFF2-40B4-BE49-F238E27FC236}">
                  <a16:creationId xmlns:a16="http://schemas.microsoft.com/office/drawing/2014/main" id="{B4587A4B-EE97-423A-9916-3A5A668D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117" name="Line 40">
              <a:extLst>
                <a:ext uri="{FF2B5EF4-FFF2-40B4-BE49-F238E27FC236}">
                  <a16:creationId xmlns:a16="http://schemas.microsoft.com/office/drawing/2014/main" id="{6DD3E258-B5FD-4BBD-82B8-1EC8BED2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" y="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Text Box 41">
              <a:extLst>
                <a:ext uri="{FF2B5EF4-FFF2-40B4-BE49-F238E27FC236}">
                  <a16:creationId xmlns:a16="http://schemas.microsoft.com/office/drawing/2014/main" id="{1CD7C18D-1814-4AA4-AD0B-AD0D1C3E4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0"/>
              <a:ext cx="3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104" name="Line 42">
            <a:extLst>
              <a:ext uri="{FF2B5EF4-FFF2-40B4-BE49-F238E27FC236}">
                <a16:creationId xmlns:a16="http://schemas.microsoft.com/office/drawing/2014/main" id="{E9080C90-13B9-4744-B359-DAA8E88C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829" y="493330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43">
            <a:extLst>
              <a:ext uri="{FF2B5EF4-FFF2-40B4-BE49-F238E27FC236}">
                <a16:creationId xmlns:a16="http://schemas.microsoft.com/office/drawing/2014/main" id="{85151122-691A-4CFB-B0C1-E10D04002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0704" y="379030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06" name="Group 48">
            <a:extLst>
              <a:ext uri="{FF2B5EF4-FFF2-40B4-BE49-F238E27FC236}">
                <a16:creationId xmlns:a16="http://schemas.microsoft.com/office/drawing/2014/main" id="{0AA10514-3733-47A8-87B0-624A0AFA1103}"/>
              </a:ext>
            </a:extLst>
          </p:cNvPr>
          <p:cNvGrpSpPr>
            <a:grpSpLocks/>
          </p:cNvGrpSpPr>
          <p:nvPr/>
        </p:nvGrpSpPr>
        <p:grpSpPr bwMode="auto">
          <a:xfrm>
            <a:off x="3355504" y="4018905"/>
            <a:ext cx="381000" cy="914400"/>
            <a:chOff x="0" y="0"/>
            <a:chExt cx="240" cy="576"/>
          </a:xfrm>
        </p:grpSpPr>
        <p:sp>
          <p:nvSpPr>
            <p:cNvPr id="46112" name="Line 45">
              <a:extLst>
                <a:ext uri="{FF2B5EF4-FFF2-40B4-BE49-F238E27FC236}">
                  <a16:creationId xmlns:a16="http://schemas.microsoft.com/office/drawing/2014/main" id="{DC1BB48A-484B-4708-8533-773A5B626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" y="240"/>
              <a:ext cx="3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46">
              <a:extLst>
                <a:ext uri="{FF2B5EF4-FFF2-40B4-BE49-F238E27FC236}">
                  <a16:creationId xmlns:a16="http://schemas.microsoft.com/office/drawing/2014/main" id="{1CCF959C-E33D-4BD2-BAF0-5FA7F316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240"/>
              <a:ext cx="2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47">
              <a:extLst>
                <a:ext uri="{FF2B5EF4-FFF2-40B4-BE49-F238E27FC236}">
                  <a16:creationId xmlns:a16="http://schemas.microsoft.com/office/drawing/2014/main" id="{D956836B-79A7-47E9-9B34-71C502AE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48">
              <a:extLst>
                <a:ext uri="{FF2B5EF4-FFF2-40B4-BE49-F238E27FC236}">
                  <a16:creationId xmlns:a16="http://schemas.microsoft.com/office/drawing/2014/main" id="{8A438019-98C4-481E-BFF2-EB45FF0D6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7" name="Group 53">
            <a:extLst>
              <a:ext uri="{FF2B5EF4-FFF2-40B4-BE49-F238E27FC236}">
                <a16:creationId xmlns:a16="http://schemas.microsoft.com/office/drawing/2014/main" id="{4171DC03-E44C-4305-AFF9-E1D3C55B7D18}"/>
              </a:ext>
            </a:extLst>
          </p:cNvPr>
          <p:cNvGrpSpPr>
            <a:grpSpLocks/>
          </p:cNvGrpSpPr>
          <p:nvPr/>
        </p:nvGrpSpPr>
        <p:grpSpPr bwMode="auto">
          <a:xfrm>
            <a:off x="4346104" y="3866505"/>
            <a:ext cx="487363" cy="762000"/>
            <a:chOff x="0" y="0"/>
            <a:chExt cx="307" cy="480"/>
          </a:xfrm>
        </p:grpSpPr>
        <p:sp>
          <p:nvSpPr>
            <p:cNvPr id="46108" name="Line 50">
              <a:extLst>
                <a:ext uri="{FF2B5EF4-FFF2-40B4-BE49-F238E27FC236}">
                  <a16:creationId xmlns:a16="http://schemas.microsoft.com/office/drawing/2014/main" id="{1D40E2C0-EAC5-4568-A32A-CF350DEE0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240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51">
              <a:extLst>
                <a:ext uri="{FF2B5EF4-FFF2-40B4-BE49-F238E27FC236}">
                  <a16:creationId xmlns:a16="http://schemas.microsoft.com/office/drawing/2014/main" id="{FA5A9C83-B8DC-4396-B9BA-702FE2AFA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240"/>
              <a:ext cx="19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Line 52">
              <a:extLst>
                <a:ext uri="{FF2B5EF4-FFF2-40B4-BE49-F238E27FC236}">
                  <a16:creationId xmlns:a16="http://schemas.microsoft.com/office/drawing/2014/main" id="{F7D797DB-31FB-4287-85FC-41107DCD1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0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Line 53">
              <a:extLst>
                <a:ext uri="{FF2B5EF4-FFF2-40B4-BE49-F238E27FC236}">
                  <a16:creationId xmlns:a16="http://schemas.microsoft.com/office/drawing/2014/main" id="{973E2D29-CB32-4B41-A16C-76FF560B5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307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3" name="Text Box 55">
            <a:extLst>
              <a:ext uri="{FF2B5EF4-FFF2-40B4-BE49-F238E27FC236}">
                <a16:creationId xmlns:a16="http://schemas.microsoft.com/office/drawing/2014/main" id="{8D15E5C7-F9E6-4052-964B-C56E0AFDD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104" y="539050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插入后</a:t>
            </a:r>
          </a:p>
        </p:txBody>
      </p:sp>
      <p:sp>
        <p:nvSpPr>
          <p:cNvPr id="46094" name="Line 58">
            <a:extLst>
              <a:ext uri="{FF2B5EF4-FFF2-40B4-BE49-F238E27FC236}">
                <a16:creationId xmlns:a16="http://schemas.microsoft.com/office/drawing/2014/main" id="{FCBEB167-8203-42C8-89A8-902ABBAA7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104" y="424750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Text Box 59">
            <a:extLst>
              <a:ext uri="{FF2B5EF4-FFF2-40B4-BE49-F238E27FC236}">
                <a16:creationId xmlns:a16="http://schemas.microsoft.com/office/drawing/2014/main" id="{B309349D-B36D-4E2F-8408-06237FB1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104" y="40189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/>
              <a:t>p</a:t>
            </a:r>
          </a:p>
        </p:txBody>
      </p:sp>
      <p:sp>
        <p:nvSpPr>
          <p:cNvPr id="46089" name="Text Box 62">
            <a:extLst>
              <a:ext uri="{FF2B5EF4-FFF2-40B4-BE49-F238E27FC236}">
                <a16:creationId xmlns:a16="http://schemas.microsoft.com/office/drawing/2014/main" id="{0CB6701F-249C-4843-B1ED-1D17CFBE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76" y="2012192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s-&gt;next = p-&gt;next; </a:t>
            </a:r>
          </a:p>
        </p:txBody>
      </p:sp>
      <p:sp>
        <p:nvSpPr>
          <p:cNvPr id="46090" name="Rectangle 63">
            <a:extLst>
              <a:ext uri="{FF2B5EF4-FFF2-40B4-BE49-F238E27FC236}">
                <a16:creationId xmlns:a16="http://schemas.microsoft.com/office/drawing/2014/main" id="{A20A6968-B9AC-4C85-93F0-6DBC83F3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91D4C2E-05F2-FF9D-2CFB-24F08B08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带头结点的线性链表插入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A4B0B-D279-25AD-2F4D-2991AD9418ED}"/>
              </a:ext>
            </a:extLst>
          </p:cNvPr>
          <p:cNvSpPr txBox="1"/>
          <p:nvPr/>
        </p:nvSpPr>
        <p:spPr>
          <a:xfrm>
            <a:off x="5900868" y="2344310"/>
            <a:ext cx="320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注意语句顺序。</a:t>
            </a:r>
          </a:p>
        </p:txBody>
      </p:sp>
      <p:sp>
        <p:nvSpPr>
          <p:cNvPr id="2" name="Line 11">
            <a:extLst>
              <a:ext uri="{FF2B5EF4-FFF2-40B4-BE49-F238E27FC236}">
                <a16:creationId xmlns:a16="http://schemas.microsoft.com/office/drawing/2014/main" id="{11930BCB-5F6E-3C34-6ABE-BDF9E059C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030" y="488346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8DFAA-2252-C0A7-2C2E-F6A022D023CC}"/>
              </a:ext>
            </a:extLst>
          </p:cNvPr>
          <p:cNvSpPr txBox="1"/>
          <p:nvPr/>
        </p:nvSpPr>
        <p:spPr>
          <a:xfrm>
            <a:off x="1254562" y="2634846"/>
            <a:ext cx="4659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p-&gt;next = s;</a:t>
            </a:r>
          </a:p>
        </p:txBody>
      </p:sp>
      <p:sp>
        <p:nvSpPr>
          <p:cNvPr id="7" name="Text Box 55">
            <a:extLst>
              <a:ext uri="{FF2B5EF4-FFF2-40B4-BE49-F238E27FC236}">
                <a16:creationId xmlns:a16="http://schemas.microsoft.com/office/drawing/2014/main" id="{6CD83B11-EB11-9E4C-C332-A2F28746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067" y="538604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插入前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/>
      <p:bldP spid="46089" grpId="0"/>
      <p:bldP spid="4" grpId="0"/>
      <p:bldP spid="2" grpId="0" animBg="1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24F997FF-D37B-4CB8-A48C-BFB06D751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13100"/>
            <a:ext cx="8235950" cy="163410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插入的基本操作为:</a:t>
            </a:r>
            <a:r>
              <a:rPr lang="zh-CN" altLang="en-US" sz="2800" b="0" i="0" dirty="0">
                <a:latin typeface="+mn-ea"/>
                <a:ea typeface="+mn-ea"/>
              </a:rPr>
              <a:t>找到线性表中第</a:t>
            </a:r>
            <a:r>
              <a:rPr lang="en-US" altLang="zh-CN" sz="2800" b="0" i="0" dirty="0"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latin typeface="+mn-ea"/>
                <a:ea typeface="+mn-ea"/>
              </a:rPr>
              <a:t>个结点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，若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存在，创建新结点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，修改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结点和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结点的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指针。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4CEDC4D-81DD-417B-826E-D2B36EA70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125538"/>
            <a:ext cx="8093075" cy="1787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+mn-ea"/>
                <a:ea typeface="+mn-ea"/>
              </a:rPr>
              <a:t>可见，在链表中插入结点只需要修改指针。若要在第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个结点之前插入元素，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修改</a:t>
            </a:r>
            <a:r>
              <a:rPr lang="zh-CN" altLang="en-US" sz="2800" b="0" i="0" dirty="0">
                <a:latin typeface="+mn-ea"/>
                <a:ea typeface="+mn-ea"/>
              </a:rPr>
              <a:t>的是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</a:t>
            </a:r>
            <a:r>
              <a:rPr lang="zh-CN" altLang="en-US" sz="2800" b="0" i="0" dirty="0">
                <a:latin typeface="+mn-ea"/>
                <a:ea typeface="+mn-ea"/>
              </a:rPr>
              <a:t>的指针。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5B89D84-B823-A529-1620-0B192E6A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8" y="5078292"/>
            <a:ext cx="8235950" cy="5568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查找第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个结点指针：</a:t>
            </a:r>
            <a:r>
              <a:rPr lang="en-US" altLang="zh-CN" sz="2800" b="0" i="0" dirty="0">
                <a:latin typeface="+mn-ea"/>
                <a:ea typeface="+mn-ea"/>
              </a:rPr>
              <a:t>p = </a:t>
            </a:r>
            <a:r>
              <a:rPr lang="en-US" altLang="zh-CN" sz="2800" b="0" i="0" dirty="0" err="1">
                <a:latin typeface="+mn-ea"/>
                <a:ea typeface="+mn-ea"/>
              </a:rPr>
              <a:t>getelem</a:t>
            </a:r>
            <a:r>
              <a:rPr lang="en-US" altLang="zh-CN" sz="2800" b="0" i="0" dirty="0">
                <a:latin typeface="+mn-ea"/>
                <a:ea typeface="+mn-ea"/>
              </a:rPr>
              <a:t>(i-1);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0C43FEF-5BC1-1F61-53D4-4B9D8E06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732462"/>
            <a:ext cx="8235950" cy="5568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个结点存在才可插入，即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非空。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0660DA-E9F0-C069-7CD2-45573D79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带头结点的线性链表插入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" grpId="0" autoUpdateAnimBg="0"/>
      <p:bldP spid="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>
            <a:extLst>
              <a:ext uri="{FF2B5EF4-FFF2-40B4-BE49-F238E27FC236}">
                <a16:creationId xmlns:a16="http://schemas.microsoft.com/office/drawing/2014/main" id="{094D5A1C-E8B4-458D-83AB-3CD41575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B203398-3215-4726-AA21-89BF8535C79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A86576B-7DA6-D202-978E-61F38D36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BDA23-CC51-DE97-6FCB-D08F4DA3EC40}"/>
              </a:ext>
            </a:extLst>
          </p:cNvPr>
          <p:cNvSpPr txBox="1"/>
          <p:nvPr/>
        </p:nvSpPr>
        <p:spPr>
          <a:xfrm>
            <a:off x="539552" y="1248318"/>
            <a:ext cx="80648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个位置插入元素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e(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开始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查找第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(!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个结点不存在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不能插入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创建新结点插入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());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DA974366-28A1-4A05-99D5-2EA13031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D62AE63-0B0D-41BE-BA3C-A7466159B3B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zh-CN" altLang="en-US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F45F90E-6162-4A91-A86A-F25D324C4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2016224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算法时间复杂度主要取决于查找的时间复杂度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查找的时间复杂度为</a:t>
            </a:r>
            <a:r>
              <a:rPr lang="en-US" altLang="zh-CN" dirty="0">
                <a:latin typeface="+mn-ea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因此线性链表插入的时间复杂度为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926084A-DC5B-4F61-699A-50EC3CAC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线性链表插入的时间复杂度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42F8FE3B-53A1-45DE-AEDA-BF89A60E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CE8D760-93B8-45E1-805C-D1D30138EA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zh-CN" altLang="en-US" sz="2400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88051D35-A7D5-40CE-AC23-5F9695131D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7223" y="1238995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将线性链表的第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个元素删除，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指向第</a:t>
            </a:r>
            <a:r>
              <a:rPr lang="en-US" altLang="zh-CN" dirty="0">
                <a:latin typeface="+mn-ea"/>
              </a:rPr>
              <a:t>i-1</a:t>
            </a:r>
            <a:r>
              <a:rPr lang="zh-CN" altLang="en-US" dirty="0">
                <a:latin typeface="+mn-ea"/>
              </a:rPr>
              <a:t>个结点</a:t>
            </a:r>
          </a:p>
        </p:txBody>
      </p:sp>
      <p:sp>
        <p:nvSpPr>
          <p:cNvPr id="51234" name="Line 63">
            <a:extLst>
              <a:ext uri="{FF2B5EF4-FFF2-40B4-BE49-F238E27FC236}">
                <a16:creationId xmlns:a16="http://schemas.microsoft.com/office/drawing/2014/main" id="{016CD682-217D-4345-8E80-706146ECC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4879" y="2798192"/>
            <a:ext cx="4635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5" name="Rectangle 64">
            <a:extLst>
              <a:ext uri="{FF2B5EF4-FFF2-40B4-BE49-F238E27FC236}">
                <a16:creationId xmlns:a16="http://schemas.microsoft.com/office/drawing/2014/main" id="{DD38578D-B71C-4FA0-98EB-229ECD32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429" y="2536254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36" name="Line 65">
            <a:extLst>
              <a:ext uri="{FF2B5EF4-FFF2-40B4-BE49-F238E27FC236}">
                <a16:creationId xmlns:a16="http://schemas.microsoft.com/office/drawing/2014/main" id="{53104F77-364A-4FFA-B244-EA19C8A55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167" y="2536254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7" name="Line 66">
            <a:extLst>
              <a:ext uri="{FF2B5EF4-FFF2-40B4-BE49-F238E27FC236}">
                <a16:creationId xmlns:a16="http://schemas.microsoft.com/office/drawing/2014/main" id="{23C46C49-F955-48E5-943B-54A37EFB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154" y="2798192"/>
            <a:ext cx="10017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8" name="Rectangle 67">
            <a:extLst>
              <a:ext uri="{FF2B5EF4-FFF2-40B4-BE49-F238E27FC236}">
                <a16:creationId xmlns:a16="http://schemas.microsoft.com/office/drawing/2014/main" id="{F737E3FF-EACA-43E1-BAAF-D8DD45F7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67" y="2536254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39" name="Line 68">
            <a:extLst>
              <a:ext uri="{FF2B5EF4-FFF2-40B4-BE49-F238E27FC236}">
                <a16:creationId xmlns:a16="http://schemas.microsoft.com/office/drawing/2014/main" id="{C663EDE3-2B31-44A5-8F80-E2E998C6B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604" y="2536254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0" name="Line 69">
            <a:extLst>
              <a:ext uri="{FF2B5EF4-FFF2-40B4-BE49-F238E27FC236}">
                <a16:creationId xmlns:a16="http://schemas.microsoft.com/office/drawing/2014/main" id="{B7A0B66B-75EB-4D0D-A428-F5BCA14A0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592" y="2798192"/>
            <a:ext cx="10017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1" name="Rectangle 70">
            <a:extLst>
              <a:ext uri="{FF2B5EF4-FFF2-40B4-BE49-F238E27FC236}">
                <a16:creationId xmlns:a16="http://schemas.microsoft.com/office/drawing/2014/main" id="{3A31D85A-39E7-45C4-8412-F1B83565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304" y="2536254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42" name="Line 71">
            <a:extLst>
              <a:ext uri="{FF2B5EF4-FFF2-40B4-BE49-F238E27FC236}">
                <a16:creationId xmlns:a16="http://schemas.microsoft.com/office/drawing/2014/main" id="{FCC5A939-49D3-4D0D-8727-E98932603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042" y="2536254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3" name="Line 72">
            <a:extLst>
              <a:ext uri="{FF2B5EF4-FFF2-40B4-BE49-F238E27FC236}">
                <a16:creationId xmlns:a16="http://schemas.microsoft.com/office/drawing/2014/main" id="{1914E258-CAE3-493C-901C-76CE80329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029" y="2798192"/>
            <a:ext cx="617538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4" name="Text Box 95">
            <a:extLst>
              <a:ext uri="{FF2B5EF4-FFF2-40B4-BE49-F238E27FC236}">
                <a16:creationId xmlns:a16="http://schemas.microsoft.com/office/drawing/2014/main" id="{78DCCC38-3EEF-42AB-A207-7161784B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529" y="3222054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endParaRPr lang="en-US" altLang="zh-CN" sz="2400" b="1" i="0">
              <a:latin typeface="+mn-ea"/>
              <a:ea typeface="+mn-ea"/>
            </a:endParaRPr>
          </a:p>
        </p:txBody>
      </p:sp>
      <p:sp>
        <p:nvSpPr>
          <p:cNvPr id="51245" name="Line 96">
            <a:extLst>
              <a:ext uri="{FF2B5EF4-FFF2-40B4-BE49-F238E27FC236}">
                <a16:creationId xmlns:a16="http://schemas.microsoft.com/office/drawing/2014/main" id="{D249EB52-52D5-4819-B1DD-DE363E223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0529" y="2993454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7" name="Rectangle 98">
            <a:extLst>
              <a:ext uri="{FF2B5EF4-FFF2-40B4-BE49-F238E27FC236}">
                <a16:creationId xmlns:a16="http://schemas.microsoft.com/office/drawing/2014/main" id="{CE7BBFD0-D61E-414B-9E07-8C78BAC8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929" y="2460054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>
                <a:solidFill>
                  <a:schemeClr val="tx2"/>
                </a:solidFill>
                <a:latin typeface="+mn-ea"/>
                <a:ea typeface="+mn-ea"/>
              </a:rPr>
              <a:t>i-1</a:t>
            </a:r>
          </a:p>
        </p:txBody>
      </p:sp>
      <p:sp>
        <p:nvSpPr>
          <p:cNvPr id="51248" name="Rectangle 99">
            <a:extLst>
              <a:ext uri="{FF2B5EF4-FFF2-40B4-BE49-F238E27FC236}">
                <a16:creationId xmlns:a16="http://schemas.microsoft.com/office/drawing/2014/main" id="{4E1EA425-0104-4F5E-8904-1FA00EF5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529" y="2536254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>
                <a:solidFill>
                  <a:schemeClr val="tx2"/>
                </a:solidFill>
                <a:latin typeface="+mn-ea"/>
                <a:ea typeface="+mn-ea"/>
              </a:rPr>
              <a:t>i+1</a:t>
            </a:r>
          </a:p>
        </p:txBody>
      </p:sp>
      <p:sp>
        <p:nvSpPr>
          <p:cNvPr id="51249" name="Rectangle 100">
            <a:extLst>
              <a:ext uri="{FF2B5EF4-FFF2-40B4-BE49-F238E27FC236}">
                <a16:creationId xmlns:a16="http://schemas.microsoft.com/office/drawing/2014/main" id="{B0641228-DBBD-4914-ACA2-6CD4B32B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729" y="2536254"/>
            <a:ext cx="44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 dirty="0">
                <a:solidFill>
                  <a:schemeClr val="tx2"/>
                </a:solidFill>
                <a:latin typeface="+mn-ea"/>
                <a:ea typeface="+mn-ea"/>
              </a:rPr>
              <a:t>i</a:t>
            </a:r>
          </a:p>
        </p:txBody>
      </p:sp>
      <p:sp>
        <p:nvSpPr>
          <p:cNvPr id="51208" name="Text Box 103">
            <a:extLst>
              <a:ext uri="{FF2B5EF4-FFF2-40B4-BE49-F238E27FC236}">
                <a16:creationId xmlns:a16="http://schemas.microsoft.com/office/drawing/2014/main" id="{0C6D28F4-DE2B-4C13-B8D2-AB7AC691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6" y="253625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i="0" dirty="0">
                <a:latin typeface="+mn-ea"/>
                <a:ea typeface="+mn-ea"/>
              </a:rPr>
              <a:t>删除前</a:t>
            </a:r>
          </a:p>
        </p:txBody>
      </p:sp>
      <p:sp>
        <p:nvSpPr>
          <p:cNvPr id="51210" name="Text Box 106">
            <a:extLst>
              <a:ext uri="{FF2B5EF4-FFF2-40B4-BE49-F238E27FC236}">
                <a16:creationId xmlns:a16="http://schemas.microsoft.com/office/drawing/2014/main" id="{1842AA0F-B4B1-4785-A9DA-81719026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6" y="3939552"/>
            <a:ext cx="1902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q=p-&gt;next;</a:t>
            </a:r>
          </a:p>
        </p:txBody>
      </p:sp>
      <p:sp>
        <p:nvSpPr>
          <p:cNvPr id="4" name="Text Box 106">
            <a:extLst>
              <a:ext uri="{FF2B5EF4-FFF2-40B4-BE49-F238E27FC236}">
                <a16:creationId xmlns:a16="http://schemas.microsoft.com/office/drawing/2014/main" id="{BEA9AB0F-76D5-7049-F0E4-A01E09EA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62" y="4543890"/>
            <a:ext cx="356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p-&gt;next = q-&gt;next; </a:t>
            </a:r>
          </a:p>
        </p:txBody>
      </p:sp>
      <p:sp>
        <p:nvSpPr>
          <p:cNvPr id="5" name="Line 89">
            <a:extLst>
              <a:ext uri="{FF2B5EF4-FFF2-40B4-BE49-F238E27FC236}">
                <a16:creationId xmlns:a16="http://schemas.microsoft.com/office/drawing/2014/main" id="{105DC66A-75B1-4334-AB67-B4A5F74B9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9739" y="3035945"/>
            <a:ext cx="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6" name="Text Box 91">
            <a:extLst>
              <a:ext uri="{FF2B5EF4-FFF2-40B4-BE49-F238E27FC236}">
                <a16:creationId xmlns:a16="http://schemas.microsoft.com/office/drawing/2014/main" id="{87F1A117-0D67-8E1E-7393-0F6245F7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364" y="313437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q</a:t>
            </a:r>
            <a:endParaRPr lang="en-US" altLang="zh-CN" sz="2400" b="1" i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91EF4BA4-6FAB-2EFC-36E4-B91A26C44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823" y="2348880"/>
            <a:ext cx="432990" cy="176176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CAC09219-284A-2887-7CFB-31C8F5708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25" y="2348880"/>
            <a:ext cx="307975" cy="1968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9" name="Line 94">
            <a:extLst>
              <a:ext uri="{FF2B5EF4-FFF2-40B4-BE49-F238E27FC236}">
                <a16:creationId xmlns:a16="http://schemas.microsoft.com/office/drawing/2014/main" id="{4FD77C90-3422-D76F-9262-3521EDBD00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6812" y="2348880"/>
            <a:ext cx="21574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0" name="Text Box 106">
            <a:extLst>
              <a:ext uri="{FF2B5EF4-FFF2-40B4-BE49-F238E27FC236}">
                <a16:creationId xmlns:a16="http://schemas.microsoft.com/office/drawing/2014/main" id="{9580B6B8-C2D3-9685-EC15-9770E150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12" y="5120151"/>
            <a:ext cx="356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delete q; </a:t>
            </a:r>
          </a:p>
        </p:txBody>
      </p:sp>
      <p:sp>
        <p:nvSpPr>
          <p:cNvPr id="11" name="Text Box 104">
            <a:extLst>
              <a:ext uri="{FF2B5EF4-FFF2-40B4-BE49-F238E27FC236}">
                <a16:creationId xmlns:a16="http://schemas.microsoft.com/office/drawing/2014/main" id="{A6948303-EC24-9C38-8953-1112D201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00" y="2520197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i="0" dirty="0"/>
              <a:t>删除后</a:t>
            </a:r>
          </a:p>
        </p:txBody>
      </p:sp>
      <p:sp>
        <p:nvSpPr>
          <p:cNvPr id="12" name="Text Box 106">
            <a:extLst>
              <a:ext uri="{FF2B5EF4-FFF2-40B4-BE49-F238E27FC236}">
                <a16:creationId xmlns:a16="http://schemas.microsoft.com/office/drawing/2014/main" id="{A6EAD931-FD6F-B6EB-7EBD-A55DFA46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528" y="3974753"/>
            <a:ext cx="71940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//q</a:t>
            </a:r>
            <a:r>
              <a:rPr lang="zh-CN" altLang="en-US" sz="2800" b="0" i="0" dirty="0">
                <a:latin typeface="+mn-ea"/>
                <a:ea typeface="+mn-ea"/>
              </a:rPr>
              <a:t>结点必须存在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en-US" altLang="zh-CN" b="0" dirty="0"/>
              <a:t> </a:t>
            </a:r>
            <a:r>
              <a:rPr lang="en-US" altLang="zh-CN" sz="2800" b="0" i="0" dirty="0">
                <a:solidFill>
                  <a:srgbClr val="FF0000"/>
                </a:solidFill>
              </a:rPr>
              <a:t>if(p &amp;&amp; p-&gt;</a:t>
            </a:r>
            <a:r>
              <a:rPr lang="en-US" altLang="zh-CN" sz="2800" b="0" i="0" dirty="0" err="1">
                <a:solidFill>
                  <a:srgbClr val="FF0000"/>
                </a:solidFill>
              </a:rPr>
              <a:t>getnext</a:t>
            </a:r>
            <a:r>
              <a:rPr lang="en-US" altLang="zh-CN" sz="2800" b="0" i="0" dirty="0">
                <a:solidFill>
                  <a:srgbClr val="FF0000"/>
                </a:solidFill>
              </a:rPr>
              <a:t>())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EA20F3E-2021-5562-B294-149054B3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带头结点的线性链表删除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2DF8E8-08BB-4047-BFC1-096616A989E8}"/>
              </a:ext>
            </a:extLst>
          </p:cNvPr>
          <p:cNvSpPr txBox="1"/>
          <p:nvPr/>
        </p:nvSpPr>
        <p:spPr>
          <a:xfrm>
            <a:off x="754596" y="5809700"/>
            <a:ext cx="7634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删除函数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listdelete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   如何实现？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 animBg="1"/>
      <p:bldP spid="51238" grpId="0" animBg="1"/>
      <p:bldP spid="51239" grpId="0" animBg="1"/>
      <p:bldP spid="51240" grpId="0" animBg="1"/>
      <p:bldP spid="51249" grpId="0"/>
      <p:bldP spid="51208" grpId="0"/>
      <p:bldP spid="51210" grpId="0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1027">
            <a:extLst>
              <a:ext uri="{FF2B5EF4-FFF2-40B4-BE49-F238E27FC236}">
                <a16:creationId xmlns:a16="http://schemas.microsoft.com/office/drawing/2014/main" id="{8CD711DA-AB32-4A57-916E-EBBFE9B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2AC09BE-47DC-46C9-802D-3306CE93A99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zh-CN" altLang="en-US" sz="2400"/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D39B5321-8D99-4FE7-9CA9-4E68918179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1224136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算法时间复杂度主要取决于查找的时间复杂度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线性链表删除元素的时间复杂度为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A7AF085-2A93-07FE-AD25-E4E9CF9AA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线性链表删除的时间复杂度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03EDF17E-DBB3-4C54-A254-1E420751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DA3A1-EF5F-4406-B88F-A50B79AAC7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D36820-E0EC-47DD-AA40-3993BF3B81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线性表操作：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7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初始化、插入、删除、访问、求表长、清空表、有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序表合并等。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7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线性表的类型定义</a:t>
            </a:r>
          </a:p>
        </p:txBody>
      </p:sp>
    </p:spTree>
    <p:extLst>
      <p:ext uri="{BB962C8B-B14F-4D97-AF65-F5344CB8AC3E}">
        <p14:creationId xmlns:p14="http://schemas.microsoft.com/office/powerpoint/2010/main" val="17720310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E6C7F02-AFDB-BEC4-DD34-4C913C358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带头结点的线性链表输出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8802D0-21C3-7531-7C87-EF319536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7630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b="0" i="0" kern="0" dirty="0">
                <a:latin typeface="+mn-ea"/>
              </a:rPr>
              <a:t>head-&gt;next</a:t>
            </a:r>
            <a:r>
              <a:rPr lang="zh-CN" altLang="en-US" b="0" i="0" kern="0" dirty="0">
                <a:latin typeface="+mn-ea"/>
              </a:rPr>
              <a:t>为线性表的第一个结点，顺链访问。</a:t>
            </a:r>
            <a:endParaRPr lang="en-US" altLang="zh-CN" b="0" i="0" kern="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altLang="zh-CN" b="0" i="0" kern="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33D4C-185F-ADA7-E145-D595B0F4815D}"/>
              </a:ext>
            </a:extLst>
          </p:cNvPr>
          <p:cNvSpPr txBox="1"/>
          <p:nvPr/>
        </p:nvSpPr>
        <p:spPr>
          <a:xfrm>
            <a:off x="683568" y="1952836"/>
            <a:ext cx="84604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遍历单链表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listdisplay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指向第一个表结点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非空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" 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输出结点数据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后移，指向下一个结点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   </a:t>
            </a:r>
            <a:r>
              <a:rPr lang="en-US" altLang="zh-CN" sz="24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 &lt;&lt; </a:t>
            </a:r>
            <a:r>
              <a:rPr lang="en-US" altLang="zh-CN" sz="24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endl</a:t>
            </a:r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;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65CC0F-5B46-3209-354F-E33429DC4BF3}"/>
              </a:ext>
            </a:extLst>
          </p:cNvPr>
          <p:cNvSpPr txBox="1"/>
          <p:nvPr/>
        </p:nvSpPr>
        <p:spPr>
          <a:xfrm>
            <a:off x="4222981" y="5675293"/>
            <a:ext cx="4570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最后一个结点的判断条件：</a:t>
            </a:r>
            <a:r>
              <a:rPr lang="en-US" altLang="zh-CN" sz="2800" b="0" i="0" dirty="0">
                <a:latin typeface="+mn-ea"/>
                <a:ea typeface="+mn-ea"/>
              </a:rPr>
              <a:t>p-&gt;next = </a:t>
            </a:r>
            <a:r>
              <a:rPr lang="en-US" altLang="zh-CN" sz="2800" b="0" i="0" dirty="0" err="1">
                <a:latin typeface="+mn-ea"/>
                <a:ea typeface="+mn-ea"/>
              </a:rPr>
              <a:t>nullptr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88F4996-F549-EDD0-196D-84D855C65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带头结点的线性链表的析构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143ED6-33C4-200C-BD03-127F5D3B284A}"/>
              </a:ext>
            </a:extLst>
          </p:cNvPr>
          <p:cNvSpPr txBox="1"/>
          <p:nvPr/>
        </p:nvSpPr>
        <p:spPr>
          <a:xfrm>
            <a:off x="611560" y="1305341"/>
            <a:ext cx="81895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析构函数释放单链表空间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~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初始指向头结点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非空循环 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//q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指向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delete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释放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q,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注意语句顺序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75057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zh-CN" altLang="en-US" sz="2400"/>
          </a:p>
        </p:txBody>
      </p:sp>
      <p:sp>
        <p:nvSpPr>
          <p:cNvPr id="56325" name="Rectangle 1029">
            <a:extLst>
              <a:ext uri="{FF2B5EF4-FFF2-40B4-BE49-F238E27FC236}">
                <a16:creationId xmlns:a16="http://schemas.microsoft.com/office/drawing/2014/main" id="{6FAE1100-B109-4FBB-9392-E118D49931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829" y="1328271"/>
            <a:ext cx="7893363" cy="234327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计算表长，顺链遍历，计数结点数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置空表，同析构原理</a:t>
            </a:r>
            <a:endParaRPr lang="en-US" altLang="zh-CN" dirty="0">
              <a:latin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88F4996-F549-EDD0-196D-84D855C65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带头结点的线性链表其它操作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4801E-437D-7CA3-FA1B-FED0F2203FA0}"/>
              </a:ext>
            </a:extLst>
          </p:cNvPr>
          <p:cNvSpPr txBox="1"/>
          <p:nvPr/>
        </p:nvSpPr>
        <p:spPr>
          <a:xfrm>
            <a:off x="685526" y="2495782"/>
            <a:ext cx="84584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返回结点个数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//k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计数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结点位置，初始第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若存在下一个结点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计数加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98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F0F8173F-8B64-4206-936B-4949357C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CD42839-9782-4961-93A4-2ECA436EF2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8A8F8713-7B73-47A1-9757-72FF4CEFDF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9719"/>
            <a:ext cx="8763000" cy="1634704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+mn-ea"/>
              </a:rPr>
              <a:t>链表是一个动态的结构，不需要预分配空间，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生成链表的过程</a:t>
            </a:r>
            <a:r>
              <a:rPr lang="zh-CN" altLang="en-US" sz="2800" dirty="0">
                <a:latin typeface="+mn-ea"/>
              </a:rPr>
              <a:t>是一个结点“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逐个插入</a:t>
            </a:r>
            <a:r>
              <a:rPr lang="zh-CN" altLang="en-US" sz="2800" dirty="0">
                <a:latin typeface="+mn-ea"/>
              </a:rPr>
              <a:t>” 的过程。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+mn-ea"/>
              </a:rPr>
              <a:t>依次调用 </a:t>
            </a:r>
            <a:r>
              <a:rPr lang="en-US" altLang="zh-CN" dirty="0" err="1">
                <a:latin typeface="+mn-ea"/>
              </a:rPr>
              <a:t>l</a:t>
            </a:r>
            <a:r>
              <a:rPr lang="en-US" altLang="zh-CN" sz="2800" dirty="0" err="1">
                <a:latin typeface="+mn-ea"/>
              </a:rPr>
              <a:t>istinsert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, e)，</a:t>
            </a:r>
            <a:r>
              <a:rPr lang="zh-CN" altLang="en-US" sz="2800" dirty="0">
                <a:latin typeface="+mn-ea"/>
              </a:rPr>
              <a:t>即可！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18080-8F7B-45A8-B1B6-F0A667A2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832" y="3835934"/>
            <a:ext cx="12675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rgbClr val="FF0000"/>
                </a:solidFill>
              </a:rPr>
              <a:t>O(n</a:t>
            </a:r>
            <a:r>
              <a:rPr lang="en-US" altLang="zh-CN" sz="2400" b="1" i="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i="0" dirty="0">
                <a:solidFill>
                  <a:srgbClr val="FF0000"/>
                </a:solidFill>
              </a:rPr>
              <a:t>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1CBC0D-C54D-41F1-A449-80A56ED44C01}"/>
              </a:ext>
            </a:extLst>
          </p:cNvPr>
          <p:cNvSpPr txBox="1"/>
          <p:nvPr/>
        </p:nvSpPr>
        <p:spPr>
          <a:xfrm>
            <a:off x="342900" y="2965575"/>
            <a:ext cx="804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ea"/>
              </a:rPr>
              <a:t>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分析依次插入创建单链表的时间复杂度？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973457E-6B31-B4DE-BF58-C61A79D2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带头结点的线性链表创建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BDBB1347-0FBF-4F16-B3C1-C45EF705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FBCDCF5-562E-4926-913E-9032D4ABE3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37DCEC7-4DD6-4394-A99C-A595E96DE4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297891"/>
            <a:ext cx="8763000" cy="5381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头插</a:t>
            </a:r>
            <a:r>
              <a:rPr lang="zh-CN" altLang="en-US" sz="2800" dirty="0">
                <a:latin typeface="+mn-ea"/>
              </a:rPr>
              <a:t>，即表头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头结点后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不断插入新结点。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逆序输入数据值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66639-47DB-46FB-B1AB-00F2DEFA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0288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EBD12A4-1773-4F42-BDA6-6848F6B4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0288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B82191D-3FC3-47EA-9F0C-26461134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31812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7392905-D351-4AAC-BDBC-FBA247CBC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28002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90B16A1-2D2E-4942-A0EA-235EB5005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31050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C176555-01C9-4569-A762-20F2755D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31050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DDB8C-9033-4BF0-B833-6F1722AD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0956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3CBE617-909F-4AD4-A619-97044E93F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4095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0CAD1B3-1693-4BC3-B5C9-D5B3E3FCE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2480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FAB279B7-E806-4CFC-B3E8-81460DC62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8670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8C1C8040-8ADF-46D2-8B08-C769F9CBC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41718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023242A-EC22-4F7B-B96F-52470DF78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1718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EDA18-9489-4E63-A434-78440EDC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40956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95C3BF3-478C-4807-8915-1C0527C68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4095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FEA3E41-D57C-4570-8532-6E1DC26BA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43242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215CCA98-BD8C-4A2A-83A8-48FF0B91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973438"/>
            <a:ext cx="47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566F5E-BEF3-4A00-9D31-BC87E20E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0862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90119D5-9A91-45F5-9940-5D9B63A0B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5086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935B19D-4B11-4A0A-9656-8834F9ED4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2386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9E483A5A-375C-47C6-B9E8-A57EF1D1B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8576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9D65F1A8-E62F-46A1-9427-76B5F151D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51624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5FB5FA5-15FE-4E58-9712-08536012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51624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0DE15-4CB3-4BB1-924D-CD13DFCF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50862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3BF1597-1B0B-4143-AB43-899B728CB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5086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7D183416-03C0-4005-A935-89309CB7B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3148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3F3C04A4-10C8-45DA-AD44-C75BB58D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4964038"/>
            <a:ext cx="47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9D895A-84E9-4D11-9863-82BF6F62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56958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1D956E6-4EE6-487F-8F7A-DF1AD033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73638"/>
            <a:ext cx="66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5316534B-C13D-4359-8D40-E970FF1B6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56958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822721C4-BD48-4384-B65F-64116675F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5924476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995CF9A8-4B2F-4838-B841-7FE1A2087D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84800" y="5467276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0847F9D7-E79C-4AAC-BC06-CA4142AE8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9400" y="5314876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B67D2277-9613-44F8-9691-0F7EB315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5924476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D469C8E-36FF-7FF5-C1BD-380D6601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头插创建带头结点线性链表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8" grpId="0" animBg="1" autoUpdateAnimBg="0"/>
      <p:bldP spid="14" grpId="0" animBg="1" autoUpdateAnimBg="0"/>
      <p:bldP spid="20" grpId="0" animBg="1" autoUpdateAnimBg="0"/>
      <p:bldP spid="23" grpId="0" autoUpdateAnimBg="0"/>
      <p:bldP spid="24" grpId="0" animBg="1" autoUpdateAnimBg="0"/>
      <p:bldP spid="30" grpId="0" animBg="1" autoUpdateAnimBg="0"/>
      <p:bldP spid="32" grpId="0" animBg="1"/>
      <p:bldP spid="33" grpId="0" autoUpdateAnimBg="0"/>
      <p:bldP spid="34" grpId="0" animBg="1" autoUpdateAnimBg="0"/>
      <p:bldP spid="3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E6625B99-0A36-4ADF-91EA-3A71FFCE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FB04A64-E39A-4820-BB29-262499A6C3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zh-CN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A36BF-C014-41DF-A4C0-973A5560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399" y="5788355"/>
            <a:ext cx="268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>
                <a:solidFill>
                  <a:srgbClr val="FF0000"/>
                </a:solidFill>
              </a:rPr>
              <a:t>时间复杂度</a:t>
            </a:r>
            <a:r>
              <a:rPr lang="en-US" altLang="zh-CN" sz="2400" b="1" i="0" dirty="0">
                <a:solidFill>
                  <a:srgbClr val="FF0000"/>
                </a:solidFill>
              </a:rPr>
              <a:t>: O(n)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65FF3CF-A51B-6B9E-74D8-DB8812D8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头插创建带头结点线性链表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92B07-E272-2F9C-19FB-A10434B70C52}"/>
              </a:ext>
            </a:extLst>
          </p:cNvPr>
          <p:cNvSpPr txBox="1"/>
          <p:nvPr/>
        </p:nvSpPr>
        <p:spPr>
          <a:xfrm>
            <a:off x="467544" y="1340768"/>
            <a:ext cx="80668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头插创建含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个元素的单链表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createlist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=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&gt;=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--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],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>
            <a:extLst>
              <a:ext uri="{FF2B5EF4-FFF2-40B4-BE49-F238E27FC236}">
                <a16:creationId xmlns:a16="http://schemas.microsoft.com/office/drawing/2014/main" id="{A43EDD0F-3869-4C8D-A6D5-EC707C5C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B8411D5-5F0C-4B8A-A50E-0D9D0A14106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BDF0630-EF75-4628-8961-C2F740BA7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333156"/>
            <a:ext cx="8763000" cy="23383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尾插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zh-CN" altLang="en-US" sz="2800" dirty="0">
                <a:latin typeface="+mn-ea"/>
              </a:rPr>
              <a:t>在表尾不断插入新结点。按链表序输入数据值。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为记录尾结点，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尾指针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，指向最后一个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结点。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CB2E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4AB4F46-BBE0-1889-6BE7-EC61587A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尾插创建带头结点线性链表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039E11F3-5A08-EFC8-5AF8-1EB33FEB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200128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3F866BB6-1526-92D4-555C-A2F49515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808" y="42001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40CED3B-74CD-069D-755B-EC6041EEDB25}"/>
              </a:ext>
            </a:extLst>
          </p:cNvPr>
          <p:cNvGrpSpPr/>
          <p:nvPr/>
        </p:nvGrpSpPr>
        <p:grpSpPr>
          <a:xfrm>
            <a:off x="1577008" y="4276328"/>
            <a:ext cx="152400" cy="228600"/>
            <a:chOff x="1577008" y="4276328"/>
            <a:chExt cx="152400" cy="228600"/>
          </a:xfrm>
        </p:grpSpPr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938DB758-40B2-E8A4-CA5B-B139BB2F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7008" y="4276328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127781FD-8E0B-925E-DA68-3FCD96A24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208" y="4276328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0528DB0-6C1F-2D2A-DBAE-134C5AABAC46}"/>
              </a:ext>
            </a:extLst>
          </p:cNvPr>
          <p:cNvGrpSpPr/>
          <p:nvPr/>
        </p:nvGrpSpPr>
        <p:grpSpPr>
          <a:xfrm>
            <a:off x="2870644" y="4315858"/>
            <a:ext cx="152400" cy="228600"/>
            <a:chOff x="5180856" y="4171876"/>
            <a:chExt cx="152400" cy="228600"/>
          </a:xfrm>
        </p:grpSpPr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780D9453-C03D-5DBF-AB7A-07A03F352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0856" y="41718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7B5A8E49-4265-B916-FFE1-E48BC8F0F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056" y="41718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Rectangle 19">
            <a:extLst>
              <a:ext uri="{FF2B5EF4-FFF2-40B4-BE49-F238E27FC236}">
                <a16:creationId xmlns:a16="http://schemas.microsoft.com/office/drawing/2014/main" id="{B8D4E82E-F9EE-05E3-7963-5CE35904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407" y="4200128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D8C26DB7-72A4-DD56-1BB3-9492FD44D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77" y="42001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7843DFF6-5999-D0EA-FFD0-95C9ABF50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408" y="4393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94A5AA99-39BA-5394-F86D-F4826B8CE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879" y="4017403"/>
            <a:ext cx="5261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0" dirty="0">
                <a:latin typeface="+mn-ea"/>
                <a:ea typeface="+mn-ea"/>
              </a:rPr>
              <a:t>a</a:t>
            </a:r>
            <a:r>
              <a:rPr lang="en-US" altLang="zh-CN" b="0" i="0" baseline="-25000" dirty="0">
                <a:latin typeface="+mn-ea"/>
                <a:ea typeface="+mn-ea"/>
              </a:rPr>
              <a:t>1</a:t>
            </a:r>
            <a:endParaRPr lang="en-US" altLang="zh-CN" sz="2400" b="0" i="0" baseline="-25000" dirty="0">
              <a:latin typeface="+mn-ea"/>
              <a:ea typeface="+mn-ea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84059CC-3BFC-1CFA-D7DE-7657BF1461DA}"/>
              </a:ext>
            </a:extLst>
          </p:cNvPr>
          <p:cNvGrpSpPr/>
          <p:nvPr/>
        </p:nvGrpSpPr>
        <p:grpSpPr>
          <a:xfrm>
            <a:off x="4229979" y="4264610"/>
            <a:ext cx="152400" cy="228600"/>
            <a:chOff x="5180856" y="5162476"/>
            <a:chExt cx="152400" cy="228600"/>
          </a:xfrm>
        </p:grpSpPr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1CD939E5-3D69-F335-A4F0-31CCDD43F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0856" y="51624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66EC7D0E-FBE3-8356-9D5C-D1DF4C2E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056" y="51624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Rectangle 29">
            <a:extLst>
              <a:ext uri="{FF2B5EF4-FFF2-40B4-BE49-F238E27FC236}">
                <a16:creationId xmlns:a16="http://schemas.microsoft.com/office/drawing/2014/main" id="{45D233A7-E266-8142-92CD-39A66F01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013" y="418841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8EBC29F1-F65C-B0EC-24BC-ED1A93F54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110" y="420821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C02909C8-CFFA-19C9-7862-D026C4905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3456" y="43987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CAB8654-CC40-21B0-B9DB-4F8FC11B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712" y="4049158"/>
            <a:ext cx="505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94B8D4-AF65-8A3E-5AF6-AAE74DACA544}"/>
              </a:ext>
            </a:extLst>
          </p:cNvPr>
          <p:cNvCxnSpPr>
            <a:cxnSpLocks/>
          </p:cNvCxnSpPr>
          <p:nvPr/>
        </p:nvCxnSpPr>
        <p:spPr bwMode="auto">
          <a:xfrm flipH="1">
            <a:off x="1314872" y="3834678"/>
            <a:ext cx="201812" cy="36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Line 9">
            <a:extLst>
              <a:ext uri="{FF2B5EF4-FFF2-40B4-BE49-F238E27FC236}">
                <a16:creationId xmlns:a16="http://schemas.microsoft.com/office/drawing/2014/main" id="{D1C38A44-4395-09D0-F096-4F4CD66A2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4430158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D6C1EE-84F4-2C57-9428-E7A62EDA9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4049158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1B5AA8-8269-588C-0AF1-F576E53E0060}"/>
              </a:ext>
            </a:extLst>
          </p:cNvPr>
          <p:cNvSpPr txBox="1"/>
          <p:nvPr/>
        </p:nvSpPr>
        <p:spPr>
          <a:xfrm>
            <a:off x="1348409" y="3273358"/>
            <a:ext cx="9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tail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1F75B56-3F06-0CC9-55A0-767B25316C71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3031" y="3858658"/>
            <a:ext cx="201812" cy="36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5352E2E-6BDC-44D0-1217-D2BBDB5DA646}"/>
              </a:ext>
            </a:extLst>
          </p:cNvPr>
          <p:cNvSpPr txBox="1"/>
          <p:nvPr/>
        </p:nvSpPr>
        <p:spPr>
          <a:xfrm>
            <a:off x="2733031" y="3298768"/>
            <a:ext cx="9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</a:t>
            </a:r>
            <a:r>
              <a:rPr lang="en-US" altLang="zh-CN" sz="2400" b="0" i="0" dirty="0">
                <a:latin typeface="+mn-ea"/>
                <a:ea typeface="+mn-ea"/>
              </a:rPr>
              <a:t>l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496ACF-C0AA-EAB0-7C8F-4F9262F4C359}"/>
              </a:ext>
            </a:extLst>
          </p:cNvPr>
          <p:cNvCxnSpPr/>
          <p:nvPr/>
        </p:nvCxnSpPr>
        <p:spPr bwMode="auto">
          <a:xfrm flipV="1">
            <a:off x="2262808" y="4647186"/>
            <a:ext cx="105071" cy="36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82040E7-4153-2B6A-D3D2-B483DCEDB26D}"/>
              </a:ext>
            </a:extLst>
          </p:cNvPr>
          <p:cNvSpPr txBox="1"/>
          <p:nvPr/>
        </p:nvSpPr>
        <p:spPr>
          <a:xfrm>
            <a:off x="2070533" y="4984482"/>
            <a:ext cx="1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561467-CA08-512D-44FB-70638CE4646B}"/>
              </a:ext>
            </a:extLst>
          </p:cNvPr>
          <p:cNvCxnSpPr/>
          <p:nvPr/>
        </p:nvCxnSpPr>
        <p:spPr bwMode="auto">
          <a:xfrm flipV="1">
            <a:off x="3782380" y="4717486"/>
            <a:ext cx="105071" cy="36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D9EC060-F727-EEA1-246C-F0CD5407BC4B}"/>
              </a:ext>
            </a:extLst>
          </p:cNvPr>
          <p:cNvSpPr txBox="1"/>
          <p:nvPr/>
        </p:nvSpPr>
        <p:spPr>
          <a:xfrm>
            <a:off x="3590105" y="5054782"/>
            <a:ext cx="1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D15F5D8-25E7-5FBC-5542-214892513266}"/>
              </a:ext>
            </a:extLst>
          </p:cNvPr>
          <p:cNvCxnSpPr>
            <a:cxnSpLocks/>
          </p:cNvCxnSpPr>
          <p:nvPr/>
        </p:nvCxnSpPr>
        <p:spPr bwMode="auto">
          <a:xfrm flipH="1">
            <a:off x="4180567" y="3782807"/>
            <a:ext cx="201812" cy="36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EF27DE2-1985-F006-7FBB-C7DAE3C2E7DD}"/>
              </a:ext>
            </a:extLst>
          </p:cNvPr>
          <p:cNvSpPr txBox="1"/>
          <p:nvPr/>
        </p:nvSpPr>
        <p:spPr>
          <a:xfrm>
            <a:off x="4102013" y="3273358"/>
            <a:ext cx="9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</a:t>
            </a:r>
            <a:r>
              <a:rPr lang="en-US" altLang="zh-CN" sz="2400" b="0" i="0" dirty="0">
                <a:latin typeface="+mn-ea"/>
                <a:ea typeface="+mn-ea"/>
              </a:rPr>
              <a:t>l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93A99D-192A-FAF4-D061-37842F0A908C}"/>
              </a:ext>
            </a:extLst>
          </p:cNvPr>
          <p:cNvSpPr txBox="1"/>
          <p:nvPr/>
        </p:nvSpPr>
        <p:spPr>
          <a:xfrm>
            <a:off x="5333658" y="3203956"/>
            <a:ext cx="365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 = new </a:t>
            </a:r>
            <a:r>
              <a:rPr lang="en-US" altLang="zh-CN" sz="2800" b="0" i="0" dirty="0" err="1"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latin typeface="+mn-ea"/>
                <a:ea typeface="+mn-ea"/>
              </a:rPr>
              <a:t>(e)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C57F685-4E86-3F41-56AF-1BC6BACAF6CE}"/>
              </a:ext>
            </a:extLst>
          </p:cNvPr>
          <p:cNvSpPr txBox="1"/>
          <p:nvPr/>
        </p:nvSpPr>
        <p:spPr>
          <a:xfrm>
            <a:off x="5344200" y="3735619"/>
            <a:ext cx="365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tail-&gt;next = 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0255349-8044-19CC-EA0C-A8BEE5C40BBB}"/>
              </a:ext>
            </a:extLst>
          </p:cNvPr>
          <p:cNvSpPr txBox="1"/>
          <p:nvPr/>
        </p:nvSpPr>
        <p:spPr>
          <a:xfrm>
            <a:off x="5344200" y="4309790"/>
            <a:ext cx="365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tail = 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5" grpId="0" animBg="1"/>
      <p:bldP spid="26" grpId="0" animBg="1"/>
      <p:bldP spid="27" grpId="0" animBg="1"/>
      <p:bldP spid="28" grpId="0"/>
      <p:bldP spid="38" grpId="0"/>
      <p:bldP spid="38" grpId="1"/>
      <p:bldP spid="45" grpId="0"/>
      <p:bldP spid="45" grpId="1"/>
      <p:bldP spid="49" grpId="0"/>
      <p:bldP spid="49" grpId="1"/>
      <p:bldP spid="51" grpId="0"/>
      <p:bldP spid="53" grpId="0"/>
      <p:bldP spid="54" grpId="0"/>
      <p:bldP spid="55" grpId="0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BC73BDCC-8E3A-447A-92A1-F80374DF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E8AA7EB-E668-44DB-B7BA-305924245B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zh-CN" altLang="en-US" sz="240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3646C03-157C-BDE9-BF6E-CEF03971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847357"/>
            <a:ext cx="268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>
                <a:solidFill>
                  <a:srgbClr val="FF0000"/>
                </a:solidFill>
              </a:rPr>
              <a:t>时间复杂度</a:t>
            </a:r>
            <a:r>
              <a:rPr lang="en-US" altLang="zh-CN" sz="2400" b="1" i="0" dirty="0">
                <a:solidFill>
                  <a:srgbClr val="FF0000"/>
                </a:solidFill>
              </a:rPr>
              <a:t>: O(n)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8A64E30-0A52-BA72-FB9F-BEB25DB2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尾插创建带头结点线性链表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751DF0-36D7-E5D8-AB06-77139D90967A}"/>
              </a:ext>
            </a:extLst>
          </p:cNvPr>
          <p:cNvSpPr txBox="1"/>
          <p:nvPr/>
        </p:nvSpPr>
        <p:spPr>
          <a:xfrm>
            <a:off x="533316" y="1291425"/>
            <a:ext cx="91512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尾插创建含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个元素的单链表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createlist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初始头结点即最后一个结点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++)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]);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创建结点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s,next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为空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链接到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之后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           //s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结点是当前链表最后一个结点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FF018A55-D16C-4FDB-B885-8C44235761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6868" y="1287699"/>
            <a:ext cx="8229979" cy="16327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将两个有序链表合并为一个有序链表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思路见</a:t>
            </a:r>
            <a:r>
              <a:rPr lang="en-US" altLang="zh-CN" dirty="0"/>
              <a:t>P25</a:t>
            </a: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latin typeface="+mn-ea"/>
              </a:rPr>
              <a:t>两个指针分别指向链表第一个结点，比较大小，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按序将当前结点链到结果链表，指针后移。</a:t>
            </a:r>
            <a:endParaRPr lang="zh-CN" altLang="en-US" sz="2800" dirty="0"/>
          </a:p>
        </p:txBody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有序单链表合并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56CAD1-3797-9581-AAE5-B638D044AB20}"/>
              </a:ext>
            </a:extLst>
          </p:cNvPr>
          <p:cNvSpPr txBox="1"/>
          <p:nvPr/>
        </p:nvSpPr>
        <p:spPr>
          <a:xfrm>
            <a:off x="755576" y="45811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例如：答题卡按学号排序。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D4EA840-FD3F-4D18-F57F-B4BED510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有序单链表合并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92FE3-5FBF-0B63-13D3-D0C210ECEC14}"/>
              </a:ext>
            </a:extLst>
          </p:cNvPr>
          <p:cNvSpPr txBox="1"/>
          <p:nvPr/>
        </p:nvSpPr>
        <p:spPr>
          <a:xfrm>
            <a:off x="574576" y="1196752"/>
            <a:ext cx="8458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en-US" altLang="zh-CN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la,lb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有序表合并</a:t>
            </a:r>
            <a:r>
              <a:rPr lang="zh-CN" altLang="en-US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，</a:t>
            </a:r>
            <a:r>
              <a:rPr lang="en-US" altLang="zh-CN" b="0" i="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zh-CN" altLang="en-US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的友元函数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mergelist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static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结果链表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返回引用避免调拷贝构造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lb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lc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结果链表尾插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&amp;&amp;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 &lt;=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//pc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链接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也可以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结点，不修改原链表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}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else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//pc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链接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略  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9671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91F737F3-0CB4-45A8-B81F-9E3DDADD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06D1EBB-307B-4A53-9011-D6C10713167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24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AF206AC-308F-43A2-863A-E3B3E4C0D2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6999"/>
            <a:ext cx="8516094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是线性表的顺序存储表示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用一组地址连续的存储单元依次存储线性表的数据元素。</a:t>
            </a:r>
            <a:endParaRPr lang="zh-CN" altLang="en-US" dirty="0"/>
          </a:p>
        </p:txBody>
      </p:sp>
      <p:graphicFrame>
        <p:nvGraphicFramePr>
          <p:cNvPr id="8199" name="Group 7">
            <a:extLst>
              <a:ext uri="{FF2B5EF4-FFF2-40B4-BE49-F238E27FC236}">
                <a16:creationId xmlns:a16="http://schemas.microsoft.com/office/drawing/2014/main" id="{71515A82-1590-4770-877B-BCC27CA1C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957"/>
              </p:ext>
            </p:extLst>
          </p:nvPr>
        </p:nvGraphicFramePr>
        <p:xfrm>
          <a:off x="2219308" y="4112335"/>
          <a:ext cx="5181600" cy="5175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414" marB="454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9" name="Text Box 30">
            <a:extLst>
              <a:ext uri="{FF2B5EF4-FFF2-40B4-BE49-F238E27FC236}">
                <a16:creationId xmlns:a16="http://schemas.microsoft.com/office/drawing/2014/main" id="{E270079F-5F25-44B2-9FE2-60C5572C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645024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   </a:t>
            </a:r>
            <a:r>
              <a:rPr lang="en-US" altLang="zh-CN" sz="1800" i="0" dirty="0"/>
              <a:t>b      b+1   b+2   b+3   b+4      </a:t>
            </a:r>
            <a:r>
              <a:rPr lang="en-US" altLang="zh-CN" sz="1800" i="0" dirty="0">
                <a:latin typeface="Times New Roman" panose="02020603050405020304" pitchFamily="18" charset="0"/>
              </a:rPr>
              <a:t>…</a:t>
            </a:r>
            <a:r>
              <a:rPr lang="en-US" altLang="zh-CN" sz="1800" i="0" dirty="0"/>
              <a:t>  b+24  b+25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46" y="179398"/>
            <a:ext cx="8801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线性表的顺序表示和实现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D4EA840-FD3F-4D18-F57F-B4BED510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有序单链表合并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B5BCD0-3FDE-1FB2-EFC1-8F98F76177DF}"/>
              </a:ext>
            </a:extLst>
          </p:cNvPr>
          <p:cNvSpPr txBox="1"/>
          <p:nvPr/>
        </p:nvSpPr>
        <p:spPr>
          <a:xfrm>
            <a:off x="611560" y="1196752"/>
            <a:ext cx="8532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两个链表中的剩余结点挂在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末尾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?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: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?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lb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15518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顺序表和链表时间复杂度对比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B249233-A0E9-4A66-AD88-B0627720B2D3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397000"/>
          <a:ext cx="806489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9284429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14303114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4599579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393280119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70550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序号访问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顺序表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38022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66FC70-521A-9CE7-01FC-113A7AA97FAA}"/>
              </a:ext>
            </a:extLst>
          </p:cNvPr>
          <p:cNvCxnSpPr>
            <a:cxnSpLocks/>
          </p:cNvCxnSpPr>
          <p:nvPr/>
        </p:nvCxnSpPr>
        <p:spPr bwMode="auto">
          <a:xfrm>
            <a:off x="5580112" y="3068960"/>
            <a:ext cx="12642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13C2F0-AF93-03C2-35DD-02080D578F85}"/>
              </a:ext>
            </a:extLst>
          </p:cNvPr>
          <p:cNvCxnSpPr>
            <a:cxnSpLocks/>
          </p:cNvCxnSpPr>
          <p:nvPr/>
        </p:nvCxnSpPr>
        <p:spPr bwMode="auto">
          <a:xfrm>
            <a:off x="7236296" y="3068960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0C95B30-BDD7-CAB9-DD80-A08299631348}"/>
              </a:ext>
            </a:extLst>
          </p:cNvPr>
          <p:cNvSpPr txBox="1"/>
          <p:nvPr/>
        </p:nvSpPr>
        <p:spPr>
          <a:xfrm>
            <a:off x="2519771" y="1844824"/>
            <a:ext cx="9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3E657B-CA4F-7AC8-CFF5-A751E3ECBBCC}"/>
              </a:ext>
            </a:extLst>
          </p:cNvPr>
          <p:cNvSpPr txBox="1"/>
          <p:nvPr/>
        </p:nvSpPr>
        <p:spPr>
          <a:xfrm>
            <a:off x="4175954" y="1916831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7B93B-AD82-708B-DBF2-899B6CBD0749}"/>
              </a:ext>
            </a:extLst>
          </p:cNvPr>
          <p:cNvSpPr txBox="1"/>
          <p:nvPr/>
        </p:nvSpPr>
        <p:spPr>
          <a:xfrm>
            <a:off x="5828044" y="1912630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873D0-A890-6292-FCDC-775A9AAD5640}"/>
              </a:ext>
            </a:extLst>
          </p:cNvPr>
          <p:cNvSpPr txBox="1"/>
          <p:nvPr/>
        </p:nvSpPr>
        <p:spPr>
          <a:xfrm>
            <a:off x="7380311" y="1844824"/>
            <a:ext cx="9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190EE-A3B6-7D80-3423-C67289117C07}"/>
              </a:ext>
            </a:extLst>
          </p:cNvPr>
          <p:cNvSpPr txBox="1"/>
          <p:nvPr/>
        </p:nvSpPr>
        <p:spPr>
          <a:xfrm>
            <a:off x="2515678" y="2401724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A292F-176A-5996-ECD2-D474801C2F28}"/>
              </a:ext>
            </a:extLst>
          </p:cNvPr>
          <p:cNvSpPr txBox="1"/>
          <p:nvPr/>
        </p:nvSpPr>
        <p:spPr>
          <a:xfrm>
            <a:off x="4211963" y="2348880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7DB8B0-6508-41CB-374A-E947F0B458C9}"/>
              </a:ext>
            </a:extLst>
          </p:cNvPr>
          <p:cNvSpPr txBox="1"/>
          <p:nvPr/>
        </p:nvSpPr>
        <p:spPr>
          <a:xfrm>
            <a:off x="5836230" y="2356526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1E2EFA-696F-4299-A2C0-F72AD039A122}"/>
              </a:ext>
            </a:extLst>
          </p:cNvPr>
          <p:cNvSpPr txBox="1"/>
          <p:nvPr/>
        </p:nvSpPr>
        <p:spPr>
          <a:xfrm>
            <a:off x="7326305" y="2368044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330E5-E259-717C-43DA-0F6ED7663311}"/>
              </a:ext>
            </a:extLst>
          </p:cNvPr>
          <p:cNvSpPr txBox="1"/>
          <p:nvPr/>
        </p:nvSpPr>
        <p:spPr>
          <a:xfrm>
            <a:off x="5580111" y="3284984"/>
            <a:ext cx="33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只插入、删除动作</a:t>
            </a:r>
          </a:p>
        </p:txBody>
      </p:sp>
    </p:spTree>
    <p:extLst>
      <p:ext uri="{BB962C8B-B14F-4D97-AF65-F5344CB8AC3E}">
        <p14:creationId xmlns:p14="http://schemas.microsoft.com/office/powerpoint/2010/main" val="817211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2FD3C628-459E-41A3-8801-6D4E54B0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43116F-0572-4AFC-91EF-4EE55958E9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zh-CN" altLang="en-US" sz="2400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EB1A7904-B5BE-4305-8C9B-90B5933D7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824" y="1251033"/>
            <a:ext cx="8763000" cy="2048089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线性链表也可以采用静态数组实现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与顺序表有两点不同：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、每个元素包括数据域和指针域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、元素的逻辑关系由指针（下标，游标）确定</a:t>
            </a:r>
          </a:p>
        </p:txBody>
      </p:sp>
      <p:graphicFrame>
        <p:nvGraphicFramePr>
          <p:cNvPr id="58375" name="Group 7">
            <a:extLst>
              <a:ext uri="{FF2B5EF4-FFF2-40B4-BE49-F238E27FC236}">
                <a16:creationId xmlns:a16="http://schemas.microsoft.com/office/drawing/2014/main" id="{6AD073CC-C628-424B-AA1D-B7C49D64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1683"/>
              </p:ext>
            </p:extLst>
          </p:nvPr>
        </p:nvGraphicFramePr>
        <p:xfrm>
          <a:off x="1530424" y="3960966"/>
          <a:ext cx="6858000" cy="930276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16" name="Text Box 68">
            <a:extLst>
              <a:ext uri="{FF2B5EF4-FFF2-40B4-BE49-F238E27FC236}">
                <a16:creationId xmlns:a16="http://schemas.microsoft.com/office/drawing/2014/main" id="{2B4F136C-094D-4112-A2D5-CB4DEB7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24" y="3579966"/>
            <a:ext cx="647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0      1      2      3      4       5      6      7      8       9      10  </a:t>
            </a:r>
            <a:r>
              <a:rPr lang="zh-CN" altLang="en-US" sz="1800" i="0">
                <a:latin typeface="Times New Roman" panose="02020603050405020304" pitchFamily="18" charset="0"/>
              </a:rPr>
              <a:t>…</a:t>
            </a:r>
            <a:r>
              <a:rPr lang="zh-CN" altLang="en-US" sz="1800" i="0"/>
              <a:t>      </a:t>
            </a:r>
            <a:endParaRPr lang="en-US" altLang="zh-CN" sz="1800" i="0"/>
          </a:p>
        </p:txBody>
      </p:sp>
      <p:sp>
        <p:nvSpPr>
          <p:cNvPr id="58417" name="Text Box 69">
            <a:extLst>
              <a:ext uri="{FF2B5EF4-FFF2-40B4-BE49-F238E27FC236}">
                <a16:creationId xmlns:a16="http://schemas.microsoft.com/office/drawing/2014/main" id="{C2FAE3A1-BC2E-4568-B5D8-9777A223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4037166"/>
            <a:ext cx="838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数据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指针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446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 静态链表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6" grpId="0" bldLvl="0" autoUpdateAnimBg="0"/>
      <p:bldP spid="58417" grpId="0" bldLvl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A60AE92-5D9E-410E-8FFF-8291F66C2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静态链表实现策略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16B964F-45CB-4814-B4D9-88C956951C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224" y="1268760"/>
            <a:ext cx="8497888" cy="316835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静态链表暂时不用结点，需链成一个备用链表，即维护两个链表。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备用链表</a:t>
            </a:r>
          </a:p>
          <a:p>
            <a:pPr lvl="1" eaLnBrk="1" hangingPunct="1"/>
            <a:r>
              <a:rPr lang="zh-CN" altLang="en-US" sz="2800" dirty="0">
                <a:latin typeface="+mn-ea"/>
              </a:rPr>
              <a:t>为了辨明数组中哪些分量未被使用，将所有未被使用过以及被删除的分量用游标链成备用链。</a:t>
            </a:r>
            <a:endParaRPr lang="en-US" altLang="zh-CN" sz="2800" dirty="0">
              <a:latin typeface="+mn-ea"/>
            </a:endParaRPr>
          </a:p>
          <a:p>
            <a:pPr marL="471487" lvl="1" indent="0" eaLnBrk="1" hangingPunct="1">
              <a:buNone/>
            </a:pPr>
            <a:endParaRPr lang="zh-CN" altLang="en-US" sz="2800" dirty="0"/>
          </a:p>
          <a:p>
            <a:pPr eaLnBrk="1" hangingPunct="1"/>
            <a:r>
              <a:rPr lang="zh-CN" altLang="en-US" dirty="0"/>
              <a:t> 一种策略（浪费两个分量），例如</a:t>
            </a:r>
          </a:p>
          <a:p>
            <a:pPr lvl="1" eaLnBrk="1" hangingPunct="1"/>
            <a:r>
              <a:rPr lang="zh-CN" altLang="en-US" sz="2800" dirty="0"/>
              <a:t>将数组的第二个分量用来做静态链表的头结点。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将数组的第一个分量用来做备用链表的头结点， </a:t>
            </a:r>
            <a:endParaRPr lang="en-US" altLang="zh-CN" sz="2800" dirty="0"/>
          </a:p>
          <a:p>
            <a:pPr marL="471487" lvl="1" indent="0" eaLnBrk="1" hangingPunct="1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串起整个备用分量。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2FD3C628-459E-41A3-8801-6D4E54B0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43116F-0572-4AFC-91EF-4EE55958E9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zh-CN" altLang="en-US" sz="2400"/>
          </a:p>
        </p:txBody>
      </p:sp>
      <p:graphicFrame>
        <p:nvGraphicFramePr>
          <p:cNvPr id="58375" name="Group 7">
            <a:extLst>
              <a:ext uri="{FF2B5EF4-FFF2-40B4-BE49-F238E27FC236}">
                <a16:creationId xmlns:a16="http://schemas.microsoft.com/office/drawing/2014/main" id="{6AD073CC-C628-424B-AA1D-B7C49D64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40687"/>
              </p:ext>
            </p:extLst>
          </p:nvPr>
        </p:nvGraphicFramePr>
        <p:xfrm>
          <a:off x="1530424" y="2513856"/>
          <a:ext cx="6858000" cy="930276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16" name="Text Box 68">
            <a:extLst>
              <a:ext uri="{FF2B5EF4-FFF2-40B4-BE49-F238E27FC236}">
                <a16:creationId xmlns:a16="http://schemas.microsoft.com/office/drawing/2014/main" id="{2B4F136C-094D-4112-A2D5-CB4DEB7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24" y="2132856"/>
            <a:ext cx="647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0      1      2      3      4       5      6      7      8       9      10  </a:t>
            </a:r>
            <a:r>
              <a:rPr lang="zh-CN" altLang="en-US" sz="1800" i="0">
                <a:latin typeface="Times New Roman" panose="02020603050405020304" pitchFamily="18" charset="0"/>
              </a:rPr>
              <a:t>…</a:t>
            </a:r>
            <a:r>
              <a:rPr lang="zh-CN" altLang="en-US" sz="1800" i="0"/>
              <a:t>      </a:t>
            </a:r>
            <a:endParaRPr lang="en-US" altLang="zh-CN" sz="1800" i="0"/>
          </a:p>
        </p:txBody>
      </p:sp>
      <p:sp>
        <p:nvSpPr>
          <p:cNvPr id="58417" name="Text Box 69">
            <a:extLst>
              <a:ext uri="{FF2B5EF4-FFF2-40B4-BE49-F238E27FC236}">
                <a16:creationId xmlns:a16="http://schemas.microsoft.com/office/drawing/2014/main" id="{C2FAE3A1-BC2E-4568-B5D8-9777A223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2590056"/>
            <a:ext cx="838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数据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指针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静态链表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872F98-4EEC-4996-818E-488EADB3F7C7}"/>
              </a:ext>
            </a:extLst>
          </p:cNvPr>
          <p:cNvSpPr txBox="1"/>
          <p:nvPr/>
        </p:nvSpPr>
        <p:spPr>
          <a:xfrm>
            <a:off x="768424" y="5229200"/>
            <a:ext cx="416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空闲结点：</a:t>
            </a:r>
            <a:r>
              <a:rPr lang="en-US" altLang="zh-CN" sz="2800" b="0" i="0" dirty="0">
                <a:latin typeface="+mn-ea"/>
                <a:ea typeface="+mn-ea"/>
              </a:rPr>
              <a:t>5,8,10,11,…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4F1AD7-79EA-E4C0-8363-F049EA25D31E}"/>
              </a:ext>
            </a:extLst>
          </p:cNvPr>
          <p:cNvSpPr txBox="1"/>
          <p:nvPr/>
        </p:nvSpPr>
        <p:spPr>
          <a:xfrm>
            <a:off x="4716016" y="384436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数据：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EF19E7-A223-D939-34BD-DEE236F5E1ED}"/>
              </a:ext>
            </a:extLst>
          </p:cNvPr>
          <p:cNvSpPr txBox="1"/>
          <p:nvPr/>
        </p:nvSpPr>
        <p:spPr>
          <a:xfrm>
            <a:off x="7596336" y="38349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0C5C46-FDB4-F96B-6D60-07AE398EBB28}"/>
              </a:ext>
            </a:extLst>
          </p:cNvPr>
          <p:cNvSpPr txBox="1"/>
          <p:nvPr/>
        </p:nvSpPr>
        <p:spPr>
          <a:xfrm>
            <a:off x="6642587" y="382520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C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25819-EE1E-6CB3-F2FF-DEFF6BD6F818}"/>
              </a:ext>
            </a:extLst>
          </p:cNvPr>
          <p:cNvSpPr txBox="1"/>
          <p:nvPr/>
        </p:nvSpPr>
        <p:spPr>
          <a:xfrm>
            <a:off x="768424" y="3569927"/>
            <a:ext cx="39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静态链表头节点：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12F2E2-AD48-A16D-95D1-AA63C8055E0C}"/>
              </a:ext>
            </a:extLst>
          </p:cNvPr>
          <p:cNvSpPr txBox="1"/>
          <p:nvPr/>
        </p:nvSpPr>
        <p:spPr>
          <a:xfrm>
            <a:off x="768424" y="4050958"/>
            <a:ext cx="39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备用链表头节点：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A612D2-35F4-2101-97EC-79D3A924C422}"/>
              </a:ext>
            </a:extLst>
          </p:cNvPr>
          <p:cNvSpPr/>
          <p:nvPr/>
        </p:nvSpPr>
        <p:spPr bwMode="auto">
          <a:xfrm>
            <a:off x="2742220" y="2978994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D37790-45B6-6E80-8D9D-1BE74CC8FAA6}"/>
              </a:ext>
            </a:extLst>
          </p:cNvPr>
          <p:cNvSpPr/>
          <p:nvPr/>
        </p:nvSpPr>
        <p:spPr bwMode="auto">
          <a:xfrm>
            <a:off x="6739762" y="2960057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E14B38-950C-06A8-9A23-34390C2F40D7}"/>
              </a:ext>
            </a:extLst>
          </p:cNvPr>
          <p:cNvSpPr/>
          <p:nvPr/>
        </p:nvSpPr>
        <p:spPr bwMode="auto">
          <a:xfrm>
            <a:off x="3877816" y="2983279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A16B3A-7221-9B44-2ED3-BC61E2302C17}"/>
              </a:ext>
            </a:extLst>
          </p:cNvPr>
          <p:cNvSpPr/>
          <p:nvPr/>
        </p:nvSpPr>
        <p:spPr bwMode="auto">
          <a:xfrm>
            <a:off x="5600010" y="2972178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34079-759F-85F2-960A-65C51686AE67}"/>
              </a:ext>
            </a:extLst>
          </p:cNvPr>
          <p:cNvSpPr txBox="1"/>
          <p:nvPr/>
        </p:nvSpPr>
        <p:spPr>
          <a:xfrm>
            <a:off x="6192180" y="385261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2D8BE6-B9A0-7C17-B254-5A5B62900374}"/>
              </a:ext>
            </a:extLst>
          </p:cNvPr>
          <p:cNvSpPr/>
          <p:nvPr/>
        </p:nvSpPr>
        <p:spPr bwMode="auto">
          <a:xfrm>
            <a:off x="5024200" y="2986929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CEA2A98-A699-70EC-C771-69EBB73D1C42}"/>
              </a:ext>
            </a:extLst>
          </p:cNvPr>
          <p:cNvSpPr/>
          <p:nvPr/>
        </p:nvSpPr>
        <p:spPr bwMode="auto">
          <a:xfrm>
            <a:off x="2157790" y="2978994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710B8-4435-222E-275E-295812AFEE66}"/>
              </a:ext>
            </a:extLst>
          </p:cNvPr>
          <p:cNvSpPr/>
          <p:nvPr/>
        </p:nvSpPr>
        <p:spPr bwMode="auto">
          <a:xfrm>
            <a:off x="3311471" y="3002567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CD3288-1CE1-64EC-1F0F-7C99EB1D1B68}"/>
              </a:ext>
            </a:extLst>
          </p:cNvPr>
          <p:cNvSpPr txBox="1"/>
          <p:nvPr/>
        </p:nvSpPr>
        <p:spPr>
          <a:xfrm>
            <a:off x="7122486" y="38349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D95BD7-79D5-26D9-8BE4-31753C176B5A}"/>
              </a:ext>
            </a:extLst>
          </p:cNvPr>
          <p:cNvSpPr txBox="1"/>
          <p:nvPr/>
        </p:nvSpPr>
        <p:spPr>
          <a:xfrm>
            <a:off x="8118751" y="38349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F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954111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6" grpId="0" bldLvl="0" autoUpdateAnimBg="0"/>
      <p:bldP spid="58417" grpId="0" bldLvl="0" autoUpdateAnimBg="0"/>
      <p:bldP spid="14" grpId="0"/>
      <p:bldP spid="2" grpId="0"/>
      <p:bldP spid="5" grpId="0"/>
      <p:bldP spid="6" grpId="0"/>
      <p:bldP spid="7" grpId="0"/>
      <p:bldP spid="8" grpId="0"/>
      <p:bldP spid="9" grpId="0" animBg="1"/>
      <p:bldP spid="10" grpId="0" animBg="1"/>
      <p:bldP spid="13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>
            <a:extLst>
              <a:ext uri="{FF2B5EF4-FFF2-40B4-BE49-F238E27FC236}">
                <a16:creationId xmlns:a16="http://schemas.microsoft.com/office/drawing/2014/main" id="{64A05782-7229-4F67-85B4-EC575F95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54A33-A87D-4D17-AF76-9598AFE2EB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zh-CN" altLang="en-US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D378861-0E04-4863-BE46-0CB6729159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340768"/>
            <a:ext cx="8763000" cy="3505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与单链表区别：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、插入时，从备用链表中申请结点。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、删除结点时，将结点放入备用链表。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静态链表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8F60B-033F-4C57-9C5D-DC4DDC75495C}"/>
              </a:ext>
            </a:extLst>
          </p:cNvPr>
          <p:cNvSpPr txBox="1"/>
          <p:nvPr/>
        </p:nvSpPr>
        <p:spPr>
          <a:xfrm>
            <a:off x="6876256" y="2089085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第一个结点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72E92D-344E-42B0-A967-858D0567814D}"/>
              </a:ext>
            </a:extLst>
          </p:cNvPr>
          <p:cNvSpPr txBox="1"/>
          <p:nvPr/>
        </p:nvSpPr>
        <p:spPr>
          <a:xfrm>
            <a:off x="6876256" y="286650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最简单</a:t>
            </a:r>
            <a:r>
              <a:rPr lang="en-US" altLang="zh-CN" sz="2800" i="0" dirty="0">
                <a:solidFill>
                  <a:srgbClr val="FF0000"/>
                </a:solidFill>
              </a:rPr>
              <a:t>,</a:t>
            </a:r>
            <a:r>
              <a:rPr lang="zh-CN" altLang="en-US" sz="2800" i="0" dirty="0">
                <a:solidFill>
                  <a:srgbClr val="FF0000"/>
                </a:solidFill>
              </a:rPr>
              <a:t>头插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静态链表定义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22B41A-AD30-EFC7-D1C9-F75A9D7CBA0C}"/>
              </a:ext>
            </a:extLst>
          </p:cNvPr>
          <p:cNvSpPr txBox="1"/>
          <p:nvPr/>
        </p:nvSpPr>
        <p:spPr>
          <a:xfrm>
            <a:off x="539552" y="1268760"/>
            <a:ext cx="81369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#define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SIZE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1000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链表结点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struct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node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data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数据域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游标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  <a:p>
            <a:b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链表类型定义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typedef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slist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];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5CC0F37-1316-43C8-A7C4-7656EC007D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8152" y="357166"/>
            <a:ext cx="8634442" cy="620734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静态链表初始化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5B14371-B959-4405-BE54-87B8D36B08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99792" y="1484784"/>
            <a:ext cx="6144288" cy="43577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备用链表初始化，</a:t>
            </a:r>
            <a:r>
              <a:rPr lang="en-US" altLang="zh-CN" dirty="0">
                <a:latin typeface="+mn-ea"/>
              </a:rPr>
              <a:t>list[0]</a:t>
            </a:r>
            <a:r>
              <a:rPr lang="zh-CN" altLang="en-US" dirty="0">
                <a:latin typeface="+mn-ea"/>
              </a:rPr>
              <a:t>为头结点</a:t>
            </a: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=0;i&lt;MAXSIZE-1;i++)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list[</a:t>
            </a:r>
            <a:r>
              <a:rPr lang="en-US" altLang="zh-CN" dirty="0" err="1"/>
              <a:t>i</a:t>
            </a:r>
            <a:r>
              <a:rPr lang="en-US" altLang="zh-CN" dirty="0"/>
              <a:t>].next =i+1;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</a:t>
            </a:r>
            <a:r>
              <a:rPr lang="en-US" altLang="zh-CN" sz="2400" dirty="0"/>
              <a:t>MAXSIZE-1</a:t>
            </a:r>
            <a:r>
              <a:rPr lang="en-US" altLang="zh-CN" dirty="0"/>
              <a:t>].next=0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list[0].next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//</a:t>
            </a:r>
            <a:r>
              <a:rPr lang="zh-CN" altLang="en-US" dirty="0"/>
              <a:t>静态链表初始化，</a:t>
            </a:r>
            <a:r>
              <a:rPr lang="en-US" altLang="zh-CN" dirty="0"/>
              <a:t>list[1]</a:t>
            </a:r>
            <a:r>
              <a:rPr lang="zh-CN" altLang="en-US" dirty="0"/>
              <a:t>为头结点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list[1].next = 0;</a:t>
            </a:r>
          </a:p>
        </p:txBody>
      </p:sp>
      <p:graphicFrame>
        <p:nvGraphicFramePr>
          <p:cNvPr id="63492" name="Group 4">
            <a:extLst>
              <a:ext uri="{FF2B5EF4-FFF2-40B4-BE49-F238E27FC236}">
                <a16:creationId xmlns:a16="http://schemas.microsoft.com/office/drawing/2014/main" id="{3AB90BDB-339C-4316-86EE-BC931809EA0F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484784"/>
          <a:ext cx="1490650" cy="434340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85FF044-643A-BE63-0349-828582C2BCB0}"/>
              </a:ext>
            </a:extLst>
          </p:cNvPr>
          <p:cNvSpPr txBox="1"/>
          <p:nvPr/>
        </p:nvSpPr>
        <p:spPr>
          <a:xfrm>
            <a:off x="1619672" y="14847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1EF38-DF8C-04B7-3E17-E800BB3936B6}"/>
              </a:ext>
            </a:extLst>
          </p:cNvPr>
          <p:cNvSpPr txBox="1"/>
          <p:nvPr/>
        </p:nvSpPr>
        <p:spPr>
          <a:xfrm>
            <a:off x="1619672" y="20416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BFCDB7-00ED-9242-D251-12740395BE10}"/>
              </a:ext>
            </a:extLst>
          </p:cNvPr>
          <p:cNvSpPr txBox="1"/>
          <p:nvPr/>
        </p:nvSpPr>
        <p:spPr>
          <a:xfrm>
            <a:off x="1619672" y="25457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944419-EB76-7B01-671A-EF4F269B0448}"/>
              </a:ext>
            </a:extLst>
          </p:cNvPr>
          <p:cNvSpPr txBox="1"/>
          <p:nvPr/>
        </p:nvSpPr>
        <p:spPr>
          <a:xfrm>
            <a:off x="1619672" y="312180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FA476-EAFC-F7B5-413C-5878A088D68A}"/>
              </a:ext>
            </a:extLst>
          </p:cNvPr>
          <p:cNvSpPr txBox="1"/>
          <p:nvPr/>
        </p:nvSpPr>
        <p:spPr>
          <a:xfrm>
            <a:off x="1619672" y="364502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92530-E8CF-C4B2-A1D2-887F9FD107B6}"/>
              </a:ext>
            </a:extLst>
          </p:cNvPr>
          <p:cNvSpPr txBox="1"/>
          <p:nvPr/>
        </p:nvSpPr>
        <p:spPr>
          <a:xfrm>
            <a:off x="1619672" y="420192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0EA0D-A65B-2201-5E52-7BD81F81CC31}"/>
              </a:ext>
            </a:extLst>
          </p:cNvPr>
          <p:cNvSpPr txBox="1"/>
          <p:nvPr/>
        </p:nvSpPr>
        <p:spPr>
          <a:xfrm>
            <a:off x="1619672" y="47251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1B870-9709-22F4-E3FC-2D6F5AE5C361}"/>
              </a:ext>
            </a:extLst>
          </p:cNvPr>
          <p:cNvSpPr txBox="1"/>
          <p:nvPr/>
        </p:nvSpPr>
        <p:spPr>
          <a:xfrm>
            <a:off x="1651075" y="52820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6A344C-5438-F7FA-239D-67B207969B55}"/>
              </a:ext>
            </a:extLst>
          </p:cNvPr>
          <p:cNvSpPr txBox="1"/>
          <p:nvPr/>
        </p:nvSpPr>
        <p:spPr>
          <a:xfrm>
            <a:off x="1619672" y="14847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50BB5B-EEFB-EFEC-302A-D7E8D4BE71D6}"/>
              </a:ext>
            </a:extLst>
          </p:cNvPr>
          <p:cNvSpPr txBox="1"/>
          <p:nvPr/>
        </p:nvSpPr>
        <p:spPr>
          <a:xfrm>
            <a:off x="1616565" y="20306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5B556D-5555-3806-2828-D1A4C0582AD6}"/>
              </a:ext>
            </a:extLst>
          </p:cNvPr>
          <p:cNvSpPr txBox="1"/>
          <p:nvPr/>
        </p:nvSpPr>
        <p:spPr>
          <a:xfrm>
            <a:off x="6461063" y="2905780"/>
            <a:ext cx="292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所有结点可用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E59B58-CCAF-3CF9-BB3A-9E2317A0E3CB}"/>
              </a:ext>
            </a:extLst>
          </p:cNvPr>
          <p:cNvSpPr txBox="1"/>
          <p:nvPr/>
        </p:nvSpPr>
        <p:spPr>
          <a:xfrm>
            <a:off x="5436096" y="3383414"/>
            <a:ext cx="393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摘出静态链表头节点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1D4E-2C2A-36F7-3F39-9067917A69E9}"/>
              </a:ext>
            </a:extLst>
          </p:cNvPr>
          <p:cNvSpPr txBox="1"/>
          <p:nvPr/>
        </p:nvSpPr>
        <p:spPr>
          <a:xfrm>
            <a:off x="2807804" y="5625012"/>
            <a:ext cx="592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表示链表结束。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2D4581-B016-181F-F3FB-2F5F7BA12C44}"/>
              </a:ext>
            </a:extLst>
          </p:cNvPr>
          <p:cNvSpPr/>
          <p:nvPr/>
        </p:nvSpPr>
        <p:spPr bwMode="auto">
          <a:xfrm>
            <a:off x="1691680" y="1507707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76EAC5-1AC0-C790-BF89-0222FDBEC0A3}"/>
              </a:ext>
            </a:extLst>
          </p:cNvPr>
          <p:cNvSpPr/>
          <p:nvPr/>
        </p:nvSpPr>
        <p:spPr bwMode="auto">
          <a:xfrm>
            <a:off x="1634491" y="2587588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6B458-6027-518B-8DBA-68BC2257BA1F}"/>
              </a:ext>
            </a:extLst>
          </p:cNvPr>
          <p:cNvSpPr/>
          <p:nvPr/>
        </p:nvSpPr>
        <p:spPr bwMode="auto">
          <a:xfrm>
            <a:off x="1628100" y="3119379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CB1E2-0D81-00A7-C89B-F7005551F342}"/>
              </a:ext>
            </a:extLst>
          </p:cNvPr>
          <p:cNvSpPr/>
          <p:nvPr/>
        </p:nvSpPr>
        <p:spPr bwMode="auto">
          <a:xfrm>
            <a:off x="1657132" y="3687475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DCF5E7-F80F-E62D-2427-205DFEA01177}"/>
              </a:ext>
            </a:extLst>
          </p:cNvPr>
          <p:cNvSpPr/>
          <p:nvPr/>
        </p:nvSpPr>
        <p:spPr bwMode="auto">
          <a:xfrm>
            <a:off x="1668251" y="4210695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3A8560-8F1F-E91D-D44A-A69D84B4C6F1}"/>
              </a:ext>
            </a:extLst>
          </p:cNvPr>
          <p:cNvSpPr/>
          <p:nvPr/>
        </p:nvSpPr>
        <p:spPr bwMode="auto">
          <a:xfrm>
            <a:off x="1638676" y="4758460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 autoUpdateAnimBg="0"/>
      <p:bldP spid="2" grpId="0" uiExpand="1"/>
      <p:bldP spid="2" grpId="1"/>
      <p:bldP spid="3" grpId="0" uiExpand="1"/>
      <p:bldP spid="3" grpId="1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377ACB-590F-4760-B0D9-AD26B67D5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8051" y="286910"/>
            <a:ext cx="8001000" cy="676275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静态链表头插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7198B23-6EDB-4316-BDCE-DD0B3AAD4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62288" y="1412776"/>
            <a:ext cx="5746763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k =  list[0].next;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//k=2,</a:t>
            </a:r>
            <a:r>
              <a:rPr lang="zh-CN" altLang="en-US" sz="2800" dirty="0"/>
              <a:t>获得一个</a:t>
            </a:r>
            <a:r>
              <a:rPr lang="zh-CN" altLang="en-US" dirty="0"/>
              <a:t>空闲</a:t>
            </a:r>
            <a:r>
              <a:rPr lang="zh-CN" altLang="en-US" sz="2800" dirty="0"/>
              <a:t>结点，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list[0].next=list[k].next;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 </a:t>
            </a:r>
            <a:r>
              <a:rPr lang="zh-CN" altLang="en-US" sz="2800" dirty="0"/>
              <a:t>修改备用链头结点的游标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从备用链表删除第一个空闲结点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list[k].data = ‘z’;   </a:t>
            </a:r>
            <a:r>
              <a:rPr lang="en-US" altLang="zh-CN" sz="2800" dirty="0"/>
              <a:t>//</a:t>
            </a:r>
            <a:r>
              <a:rPr lang="zh-CN" altLang="en-US" dirty="0"/>
              <a:t>结点数据写入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list[k].next=list[1].next;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list[1].next=k;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 </a:t>
            </a:r>
            <a:r>
              <a:rPr lang="zh-CN" altLang="en-US" sz="2800" dirty="0"/>
              <a:t>在静态链表中</a:t>
            </a:r>
            <a:r>
              <a:rPr lang="zh-CN" altLang="en-US" dirty="0"/>
              <a:t>头插插入当前</a:t>
            </a:r>
            <a:r>
              <a:rPr lang="en-US" altLang="zh-CN" dirty="0"/>
              <a:t>k</a:t>
            </a:r>
            <a:r>
              <a:rPr lang="zh-CN" altLang="en-US" dirty="0"/>
              <a:t>结点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BAE283D-6A35-40D0-A1A2-9237A25FE40C}"/>
              </a:ext>
            </a:extLst>
          </p:cNvPr>
          <p:cNvGrpSpPr>
            <a:grpSpLocks/>
          </p:cNvGrpSpPr>
          <p:nvPr/>
        </p:nvGrpSpPr>
        <p:grpSpPr bwMode="auto">
          <a:xfrm>
            <a:off x="1332260" y="2520851"/>
            <a:ext cx="1079500" cy="576263"/>
            <a:chOff x="0" y="0"/>
            <a:chExt cx="680" cy="363"/>
          </a:xfrm>
        </p:grpSpPr>
        <p:sp>
          <p:nvSpPr>
            <p:cNvPr id="74807" name="Rectangle 5">
              <a:extLst>
                <a:ext uri="{FF2B5EF4-FFF2-40B4-BE49-F238E27FC236}">
                  <a16:creationId xmlns:a16="http://schemas.microsoft.com/office/drawing/2014/main" id="{826EEB8C-DF74-4BF7-B93F-5803A2E4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0" cy="318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4808" name="Line 6">
              <a:extLst>
                <a:ext uri="{FF2B5EF4-FFF2-40B4-BE49-F238E27FC236}">
                  <a16:creationId xmlns:a16="http://schemas.microsoft.com/office/drawing/2014/main" id="{246224B6-42A2-4579-B8C5-A9D5772FC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0"/>
              <a:ext cx="0" cy="363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543" name="Group 7">
            <a:extLst>
              <a:ext uri="{FF2B5EF4-FFF2-40B4-BE49-F238E27FC236}">
                <a16:creationId xmlns:a16="http://schemas.microsoft.com/office/drawing/2014/main" id="{8A73FE6D-E70B-47F5-9F15-DFACB21FEB12}"/>
              </a:ext>
            </a:extLst>
          </p:cNvPr>
          <p:cNvGraphicFramePr>
            <a:graphicFrameLocks noGrp="1"/>
          </p:cNvGraphicFramePr>
          <p:nvPr/>
        </p:nvGraphicFramePr>
        <p:xfrm>
          <a:off x="827435" y="1412776"/>
          <a:ext cx="1584325" cy="434975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F49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F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82" name="Text Box 56">
            <a:extLst>
              <a:ext uri="{FF2B5EF4-FFF2-40B4-BE49-F238E27FC236}">
                <a16:creationId xmlns:a16="http://schemas.microsoft.com/office/drawing/2014/main" id="{E7DC5E24-15AB-4D87-A2A2-4551A645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522" y="1412776"/>
            <a:ext cx="36195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5583" name="Text Box 57">
            <a:extLst>
              <a:ext uri="{FF2B5EF4-FFF2-40B4-BE49-F238E27FC236}">
                <a16:creationId xmlns:a16="http://schemas.microsoft.com/office/drawing/2014/main" id="{078136AA-B10B-485B-BEE4-4E53A63D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34" y="2520851"/>
            <a:ext cx="36420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Times New Roman" panose="02020603050405020304" pitchFamily="18" charset="0"/>
              </a:rPr>
              <a:t>0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65584" name="Line 58">
            <a:extLst>
              <a:ext uri="{FF2B5EF4-FFF2-40B4-BE49-F238E27FC236}">
                <a16:creationId xmlns:a16="http://schemas.microsoft.com/office/drawing/2014/main" id="{400394A4-B872-4D98-9F7F-0134597A9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76" y="2857496"/>
            <a:ext cx="3384550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5" name="Line 59">
            <a:extLst>
              <a:ext uri="{FF2B5EF4-FFF2-40B4-BE49-F238E27FC236}">
                <a16:creationId xmlns:a16="http://schemas.microsoft.com/office/drawing/2014/main" id="{E8BC109D-D1A7-4215-9469-C90831801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40" y="5661248"/>
            <a:ext cx="2016125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6" name="Text Box 60">
            <a:extLst>
              <a:ext uri="{FF2B5EF4-FFF2-40B4-BE49-F238E27FC236}">
                <a16:creationId xmlns:a16="http://schemas.microsoft.com/office/drawing/2014/main" id="{8B2374E0-A088-494E-B507-F3BA4ED4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97" y="2520851"/>
            <a:ext cx="369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65587" name="Line 61">
            <a:extLst>
              <a:ext uri="{FF2B5EF4-FFF2-40B4-BE49-F238E27FC236}">
                <a16:creationId xmlns:a16="http://schemas.microsoft.com/office/drawing/2014/main" id="{EE7A0279-D694-4CAC-A460-AACA5BABB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40" y="4725144"/>
            <a:ext cx="3168650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8" name="Text Box 62">
            <a:extLst>
              <a:ext uri="{FF2B5EF4-FFF2-40B4-BE49-F238E27FC236}">
                <a16:creationId xmlns:a16="http://schemas.microsoft.com/office/drawing/2014/main" id="{242DC316-DA3C-403C-8696-9A475D3D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34" y="2010532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89" name="Line 63">
            <a:extLst>
              <a:ext uri="{FF2B5EF4-FFF2-40B4-BE49-F238E27FC236}">
                <a16:creationId xmlns:a16="http://schemas.microsoft.com/office/drawing/2014/main" id="{420BB179-BE93-430F-BCCC-7B8367FE0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867" y="5209451"/>
            <a:ext cx="3444984" cy="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0" name="Line 64">
            <a:extLst>
              <a:ext uri="{FF2B5EF4-FFF2-40B4-BE49-F238E27FC236}">
                <a16:creationId xmlns:a16="http://schemas.microsoft.com/office/drawing/2014/main" id="{000F7E01-2DB3-47E9-A292-7A77E8F7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2232025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autoUpdateAnimBg="0"/>
      <p:bldP spid="65582" grpId="0" uiExpand="1" animBg="1" autoUpdateAnimBg="0"/>
      <p:bldP spid="65583" grpId="0" uiExpand="1" animBg="1" autoUpdateAnimBg="0"/>
      <p:bldP spid="65586" grpId="0" uiExpand="1" animBg="1" autoUpdateAnimBg="0"/>
      <p:bldP spid="65588" grpId="0" uiExpand="1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C6454E-3BF9-4879-BE03-47F031F65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静态链表删除结点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B3BAE5A-7B66-4F02-A69C-17679ABF4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25423" y="1600568"/>
            <a:ext cx="6450252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// 删除静态链表中的第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个结点,假设它在数组中的下标为</a:t>
            </a:r>
            <a:r>
              <a:rPr lang="en-US" altLang="zh-CN" dirty="0">
                <a:latin typeface="+mn-ea"/>
              </a:rPr>
              <a:t>p,</a:t>
            </a:r>
            <a:r>
              <a:rPr lang="zh-CN" altLang="en-US" dirty="0">
                <a:latin typeface="+mn-ea"/>
              </a:rPr>
              <a:t>前一个结点的下标为</a:t>
            </a:r>
            <a:r>
              <a:rPr lang="en-US" altLang="zh-CN" dirty="0">
                <a:latin typeface="+mn-ea"/>
              </a:rPr>
              <a:t>q。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List[q].next=list[p].next;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指向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next。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从静态链表删除</a:t>
            </a:r>
            <a:r>
              <a:rPr lang="en-US" altLang="zh-CN" dirty="0">
                <a:latin typeface="+mn-ea"/>
              </a:rPr>
              <a:t>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List[p].next=list[0].next;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List[0].next=p;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结点头插插入备用链表</a:t>
            </a:r>
          </a:p>
        </p:txBody>
      </p:sp>
      <p:graphicFrame>
        <p:nvGraphicFramePr>
          <p:cNvPr id="66564" name="Group 4">
            <a:extLst>
              <a:ext uri="{FF2B5EF4-FFF2-40B4-BE49-F238E27FC236}">
                <a16:creationId xmlns:a16="http://schemas.microsoft.com/office/drawing/2014/main" id="{66C076C7-37F8-43FA-82F7-093ECA8A164A}"/>
              </a:ext>
            </a:extLst>
          </p:cNvPr>
          <p:cNvGraphicFramePr>
            <a:graphicFrameLocks noGrp="1"/>
          </p:cNvGraphicFramePr>
          <p:nvPr/>
        </p:nvGraphicFramePr>
        <p:xfrm>
          <a:off x="483161" y="1600200"/>
          <a:ext cx="1352535" cy="4343400"/>
        </p:xfrm>
        <a:graphic>
          <a:graphicData uri="http://schemas.openxmlformats.org/drawingml/2006/table">
            <a:tbl>
              <a:tblPr/>
              <a:tblGrid>
                <a:gridCol w="35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57" name="Line 117">
            <a:extLst>
              <a:ext uri="{FF2B5EF4-FFF2-40B4-BE49-F238E27FC236}">
                <a16:creationId xmlns:a16="http://schemas.microsoft.com/office/drawing/2014/main" id="{15683FDF-E184-4FFE-ABA3-39E2AF250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0368" y="3429000"/>
            <a:ext cx="4571872" cy="26422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8" name="Line 118">
            <a:extLst>
              <a:ext uri="{FF2B5EF4-FFF2-40B4-BE49-F238E27FC236}">
                <a16:creationId xmlns:a16="http://schemas.microsoft.com/office/drawing/2014/main" id="{08001E97-4F13-4EEE-BA4D-B228EE82D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368" y="4856548"/>
            <a:ext cx="4392630" cy="2243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9" name="Line 119">
            <a:extLst>
              <a:ext uri="{FF2B5EF4-FFF2-40B4-BE49-F238E27FC236}">
                <a16:creationId xmlns:a16="http://schemas.microsoft.com/office/drawing/2014/main" id="{C62ECDEC-479B-48F3-9458-6C8ECBCB5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5877" y="5287910"/>
            <a:ext cx="2448414" cy="2243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1D84F3-6791-F19A-D526-B35F77CCA7B8}"/>
              </a:ext>
            </a:extLst>
          </p:cNvPr>
          <p:cNvSpPr txBox="1"/>
          <p:nvPr/>
        </p:nvSpPr>
        <p:spPr>
          <a:xfrm>
            <a:off x="1331640" y="1628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A38611-2089-E373-0241-62763073FB5C}"/>
              </a:ext>
            </a:extLst>
          </p:cNvPr>
          <p:cNvSpPr txBox="1"/>
          <p:nvPr/>
        </p:nvSpPr>
        <p:spPr>
          <a:xfrm>
            <a:off x="1340838" y="216864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0D69D-D4E1-1F96-BDCA-09BB330AF5C2}"/>
              </a:ext>
            </a:extLst>
          </p:cNvPr>
          <p:cNvSpPr txBox="1"/>
          <p:nvPr/>
        </p:nvSpPr>
        <p:spPr>
          <a:xfrm>
            <a:off x="1321715" y="270892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C3750-5F38-D7D4-E0A6-0D6F2E75EAD4}"/>
              </a:ext>
            </a:extLst>
          </p:cNvPr>
          <p:cNvSpPr txBox="1"/>
          <p:nvPr/>
        </p:nvSpPr>
        <p:spPr>
          <a:xfrm>
            <a:off x="1340838" y="32129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4A121D-FC37-3F2E-9E97-6B3D19C5FF2F}"/>
              </a:ext>
            </a:extLst>
          </p:cNvPr>
          <p:cNvSpPr txBox="1"/>
          <p:nvPr/>
        </p:nvSpPr>
        <p:spPr>
          <a:xfrm>
            <a:off x="1359961" y="376562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4C3061-9A96-52C4-2FE9-E4ED5B00F5AA}"/>
              </a:ext>
            </a:extLst>
          </p:cNvPr>
          <p:cNvSpPr txBox="1"/>
          <p:nvPr/>
        </p:nvSpPr>
        <p:spPr>
          <a:xfrm>
            <a:off x="1359961" y="431554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C68AE4-12CC-0990-4DAF-617490F453A5}"/>
              </a:ext>
            </a:extLst>
          </p:cNvPr>
          <p:cNvSpPr txBox="1"/>
          <p:nvPr/>
        </p:nvSpPr>
        <p:spPr>
          <a:xfrm>
            <a:off x="1369159" y="483939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B6D33A-E9A5-AD2F-E866-F9AF05669745}"/>
              </a:ext>
            </a:extLst>
          </p:cNvPr>
          <p:cNvSpPr txBox="1"/>
          <p:nvPr/>
        </p:nvSpPr>
        <p:spPr>
          <a:xfrm>
            <a:off x="1340838" y="538993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ED797-042A-6C92-69DF-BDB9A90EB718}"/>
              </a:ext>
            </a:extLst>
          </p:cNvPr>
          <p:cNvSpPr txBox="1"/>
          <p:nvPr/>
        </p:nvSpPr>
        <p:spPr>
          <a:xfrm>
            <a:off x="128119" y="31938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52B27-FB85-D427-8C60-3F65F56AB45A}"/>
              </a:ext>
            </a:extLst>
          </p:cNvPr>
          <p:cNvSpPr txBox="1"/>
          <p:nvPr/>
        </p:nvSpPr>
        <p:spPr>
          <a:xfrm>
            <a:off x="107504" y="362586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77122-A3BD-E8EF-DDFE-EA70810E93B4}"/>
              </a:ext>
            </a:extLst>
          </p:cNvPr>
          <p:cNvSpPr txBox="1"/>
          <p:nvPr/>
        </p:nvSpPr>
        <p:spPr>
          <a:xfrm>
            <a:off x="1403648" y="37698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189DC-31BF-5C75-8D87-9356D6D8EDDA}"/>
              </a:ext>
            </a:extLst>
          </p:cNvPr>
          <p:cNvSpPr txBox="1"/>
          <p:nvPr/>
        </p:nvSpPr>
        <p:spPr>
          <a:xfrm>
            <a:off x="1331640" y="32129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BB3CB-B0DF-30E5-3BCA-41A6037B7964}"/>
              </a:ext>
            </a:extLst>
          </p:cNvPr>
          <p:cNvSpPr txBox="1"/>
          <p:nvPr/>
        </p:nvSpPr>
        <p:spPr>
          <a:xfrm>
            <a:off x="1321715" y="162858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0CB3D-63C4-A36F-2FB4-E70D8D23CD62}"/>
              </a:ext>
            </a:extLst>
          </p:cNvPr>
          <p:cNvSpPr txBox="1"/>
          <p:nvPr/>
        </p:nvSpPr>
        <p:spPr>
          <a:xfrm>
            <a:off x="6552998" y="6165304"/>
            <a:ext cx="249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代码见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BB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BAEBBDF8-E676-4FC9-A163-7191EEB1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C143D2A-D368-4185-B8B8-3A5B4129E3E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80A872-E68E-4E06-9E45-818730AAB7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21410"/>
            <a:ext cx="876300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顺序表数据元素的存储位置公式为：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LOC(a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 = LOC(a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) + l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LOC(a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 = LOC(a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)+(i-1)*l  </a:t>
            </a:r>
            <a:r>
              <a:rPr lang="en-US" altLang="zh-CN" dirty="0" err="1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表示元素占用的内存单元数。</a:t>
            </a: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2FE79600-0121-4009-80B0-9BE31B2845D9}"/>
              </a:ext>
            </a:extLst>
          </p:cNvPr>
          <p:cNvGrpSpPr>
            <a:grpSpLocks/>
          </p:cNvGrpSpPr>
          <p:nvPr/>
        </p:nvGrpSpPr>
        <p:grpSpPr bwMode="auto">
          <a:xfrm>
            <a:off x="1017563" y="3212976"/>
            <a:ext cx="7181851" cy="2187575"/>
            <a:chOff x="-124" y="0"/>
            <a:chExt cx="4524" cy="1378"/>
          </a:xfrm>
        </p:grpSpPr>
        <p:sp>
          <p:nvSpPr>
            <p:cNvPr id="9224" name="Text Box 30">
              <a:extLst>
                <a:ext uri="{FF2B5EF4-FFF2-40B4-BE49-F238E27FC236}">
                  <a16:creationId xmlns:a16="http://schemas.microsoft.com/office/drawing/2014/main" id="{2DF0DCC6-8178-4D81-99B8-5B77E8A29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71"/>
              <a:ext cx="4256" cy="36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-2500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…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 i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  …   …     …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225" name="Line 31">
              <a:extLst>
                <a:ext uri="{FF2B5EF4-FFF2-40B4-BE49-F238E27FC236}">
                  <a16:creationId xmlns:a16="http://schemas.microsoft.com/office/drawing/2014/main" id="{2FD35246-5A12-490C-A51B-6C1F2BC3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32">
              <a:extLst>
                <a:ext uri="{FF2B5EF4-FFF2-40B4-BE49-F238E27FC236}">
                  <a16:creationId xmlns:a16="http://schemas.microsoft.com/office/drawing/2014/main" id="{45641A5E-AB87-4BEF-B332-5F97B39A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33">
              <a:extLst>
                <a:ext uri="{FF2B5EF4-FFF2-40B4-BE49-F238E27FC236}">
                  <a16:creationId xmlns:a16="http://schemas.microsoft.com/office/drawing/2014/main" id="{D6FBB706-1E48-48D6-A45D-59D5C775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34">
              <a:extLst>
                <a:ext uri="{FF2B5EF4-FFF2-40B4-BE49-F238E27FC236}">
                  <a16:creationId xmlns:a16="http://schemas.microsoft.com/office/drawing/2014/main" id="{098216BD-EF3A-4ABD-8F10-0EE2915AE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35">
              <a:extLst>
                <a:ext uri="{FF2B5EF4-FFF2-40B4-BE49-F238E27FC236}">
                  <a16:creationId xmlns:a16="http://schemas.microsoft.com/office/drawing/2014/main" id="{D7077201-C940-46BA-AB6F-5677B6DED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36">
              <a:extLst>
                <a:ext uri="{FF2B5EF4-FFF2-40B4-BE49-F238E27FC236}">
                  <a16:creationId xmlns:a16="http://schemas.microsoft.com/office/drawing/2014/main" id="{D7A882EF-F8DF-4AB8-A677-4B09627D7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37">
              <a:extLst>
                <a:ext uri="{FF2B5EF4-FFF2-40B4-BE49-F238E27FC236}">
                  <a16:creationId xmlns:a16="http://schemas.microsoft.com/office/drawing/2014/main" id="{FBD692CC-A65A-4227-B8F8-650826C43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38">
              <a:extLst>
                <a:ext uri="{FF2B5EF4-FFF2-40B4-BE49-F238E27FC236}">
                  <a16:creationId xmlns:a16="http://schemas.microsoft.com/office/drawing/2014/main" id="{F2CF146F-4D9D-45FB-B043-F7621DF80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39">
              <a:extLst>
                <a:ext uri="{FF2B5EF4-FFF2-40B4-BE49-F238E27FC236}">
                  <a16:creationId xmlns:a16="http://schemas.microsoft.com/office/drawing/2014/main" id="{C5EE1C24-6C44-4D08-AEA2-595DE120D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40">
              <a:extLst>
                <a:ext uri="{FF2B5EF4-FFF2-40B4-BE49-F238E27FC236}">
                  <a16:creationId xmlns:a16="http://schemas.microsoft.com/office/drawing/2014/main" id="{C24F8443-77AB-4AB9-918F-9C549092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3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    2       …         </a:t>
              </a: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i        …      …       …       n</a:t>
              </a:r>
            </a:p>
          </p:txBody>
        </p:sp>
        <p:sp>
          <p:nvSpPr>
            <p:cNvPr id="9235" name="AutoShape 41">
              <a:extLst>
                <a:ext uri="{FF2B5EF4-FFF2-40B4-BE49-F238E27FC236}">
                  <a16:creationId xmlns:a16="http://schemas.microsoft.com/office/drawing/2014/main" id="{5B9797AC-0052-4564-A5C9-A941705A505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8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6" name="AutoShape 42">
              <a:extLst>
                <a:ext uri="{FF2B5EF4-FFF2-40B4-BE49-F238E27FC236}">
                  <a16:creationId xmlns:a16="http://schemas.microsoft.com/office/drawing/2014/main" id="{6DB52BD6-75A1-4526-A01B-BBA254B04FE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0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7" name="AutoShape 43">
              <a:extLst>
                <a:ext uri="{FF2B5EF4-FFF2-40B4-BE49-F238E27FC236}">
                  <a16:creationId xmlns:a16="http://schemas.microsoft.com/office/drawing/2014/main" id="{F4246339-BCDC-40C5-849F-E44441D812A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72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8" name="AutoShape 44">
              <a:extLst>
                <a:ext uri="{FF2B5EF4-FFF2-40B4-BE49-F238E27FC236}">
                  <a16:creationId xmlns:a16="http://schemas.microsoft.com/office/drawing/2014/main" id="{F342EA4B-5F7B-47FF-BF6A-42C142CCC3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604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9" name="AutoShape 45">
              <a:extLst>
                <a:ext uri="{FF2B5EF4-FFF2-40B4-BE49-F238E27FC236}">
                  <a16:creationId xmlns:a16="http://schemas.microsoft.com/office/drawing/2014/main" id="{73324403-3FED-4C64-9F6C-0A814E546B9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036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0" name="AutoShape 46">
              <a:extLst>
                <a:ext uri="{FF2B5EF4-FFF2-40B4-BE49-F238E27FC236}">
                  <a16:creationId xmlns:a16="http://schemas.microsoft.com/office/drawing/2014/main" id="{C117D2A2-BCFF-45F7-BE9E-E5FD1E57D4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68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1" name="AutoShape 47">
              <a:extLst>
                <a:ext uri="{FF2B5EF4-FFF2-40B4-BE49-F238E27FC236}">
                  <a16:creationId xmlns:a16="http://schemas.microsoft.com/office/drawing/2014/main" id="{BEB8E847-0FBC-415F-B462-5C151B3E535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00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2" name="AutoShape 48">
              <a:extLst>
                <a:ext uri="{FF2B5EF4-FFF2-40B4-BE49-F238E27FC236}">
                  <a16:creationId xmlns:a16="http://schemas.microsoft.com/office/drawing/2014/main" id="{35E89AA4-4E0F-4BB7-AB68-6F582A4578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32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3" name="AutoShape 49">
              <a:extLst>
                <a:ext uri="{FF2B5EF4-FFF2-40B4-BE49-F238E27FC236}">
                  <a16:creationId xmlns:a16="http://schemas.microsoft.com/office/drawing/2014/main" id="{681CDC18-058E-425A-B517-A2CF793EB8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2" y="475"/>
              <a:ext cx="92" cy="720"/>
            </a:xfrm>
            <a:prstGeom prst="leftBrace">
              <a:avLst>
                <a:gd name="adj1" fmla="val 65217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4" name="Text Box 50">
              <a:extLst>
                <a:ext uri="{FF2B5EF4-FFF2-40B4-BE49-F238E27FC236}">
                  <a16:creationId xmlns:a16="http://schemas.microsoft.com/office/drawing/2014/main" id="{092D2482-D3DC-4CDC-A114-EBAE472CF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" y="974"/>
              <a:ext cx="44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b       b+l        …  b+(i-1)*l   …     …      …    b+(n-1)*l  idle</a:t>
              </a:r>
            </a:p>
          </p:txBody>
        </p:sp>
        <p:sp>
          <p:nvSpPr>
            <p:cNvPr id="9245" name="Line 51">
              <a:extLst>
                <a:ext uri="{FF2B5EF4-FFF2-40B4-BE49-F238E27FC236}">
                  <a16:creationId xmlns:a16="http://schemas.microsoft.com/office/drawing/2014/main" id="{C330C383-C929-4E85-95E5-6646D1E16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835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52">
              <a:extLst>
                <a:ext uri="{FF2B5EF4-FFF2-40B4-BE49-F238E27FC236}">
                  <a16:creationId xmlns:a16="http://schemas.microsoft.com/office/drawing/2014/main" id="{492E1E83-23A6-4E7D-914F-DA61A00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53">
              <a:extLst>
                <a:ext uri="{FF2B5EF4-FFF2-40B4-BE49-F238E27FC236}">
                  <a16:creationId xmlns:a16="http://schemas.microsoft.com/office/drawing/2014/main" id="{5F7D6133-873A-4640-BB3F-37FABA52C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54">
              <a:extLst>
                <a:ext uri="{FF2B5EF4-FFF2-40B4-BE49-F238E27FC236}">
                  <a16:creationId xmlns:a16="http://schemas.microsoft.com/office/drawing/2014/main" id="{62FAB8B5-05BC-43F7-8F8D-FDBAA98C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565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寻址公式和随机访问特性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8646A-D924-7B97-FA84-88186534085F}"/>
              </a:ext>
            </a:extLst>
          </p:cNvPr>
          <p:cNvSpPr txBox="1"/>
          <p:nvPr/>
        </p:nvSpPr>
        <p:spPr>
          <a:xfrm>
            <a:off x="1301440" y="5563222"/>
            <a:ext cx="73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顺序表支持随机访问，根据下标访问元素的时间复杂度为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5F1A146D-E0E9-4F35-9C3C-352A4AC4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ECB7DFC-C891-4FE0-A300-3F670AD8B7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en-US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9AE1F29-EDBF-4CFB-8B45-46A23BF7C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动态分配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表示顺序表（或定长数组）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801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9CCD2-39E8-DE25-61B4-EEA92A10F8E3}"/>
              </a:ext>
            </a:extLst>
          </p:cNvPr>
          <p:cNvSpPr txBox="1"/>
          <p:nvPr/>
        </p:nvSpPr>
        <p:spPr>
          <a:xfrm>
            <a:off x="693254" y="2030760"/>
            <a:ext cx="89913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#define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LIST_INIT_SIZE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100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typedef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Sqlist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*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存储空间基址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表长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当前存储容量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元素数），可动态扩容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public: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构造函数初始化表</a:t>
            </a: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~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析构释放空间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5F1A146D-E0E9-4F35-9C3C-352A4AC4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ECB7DFC-C891-4FE0-A300-3F670AD8B7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2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801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FCCBA9-0D19-AC5D-44E4-D79C4C74B345}"/>
              </a:ext>
            </a:extLst>
          </p:cNvPr>
          <p:cNvSpPr txBox="1"/>
          <p:nvPr/>
        </p:nvSpPr>
        <p:spPr>
          <a:xfrm>
            <a:off x="539552" y="1412776"/>
            <a:ext cx="92519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 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个位置插入元素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，插入成功，返回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；否则返回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  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删除第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个位置的元素，删除成功，返回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；否则返回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en-US" altLang="zh-CN" sz="2400" b="0" i="0" dirty="0">
              <a:solidFill>
                <a:srgbClr val="008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   //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返回被删值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listdelete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查找元素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，返回下表。找不到，返回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listfind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计算表长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    // </a:t>
            </a:r>
            <a:r>
              <a:rPr lang="zh-CN" altLang="en-US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输出线性表</a:t>
            </a:r>
          </a:p>
          <a:p>
            <a:r>
              <a:rPr lang="zh-CN" alt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8056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17622</TotalTime>
  <Words>5775</Words>
  <Application>Microsoft Office PowerPoint</Application>
  <PresentationFormat>全屏显示(4:3)</PresentationFormat>
  <Paragraphs>876</Paragraphs>
  <Slides>69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Helvetica Neue</vt:lpstr>
      <vt:lpstr>黑体</vt:lpstr>
      <vt:lpstr>华文行楷</vt:lpstr>
      <vt:lpstr>楷体_GB2312</vt:lpstr>
      <vt:lpstr>隶书</vt:lpstr>
      <vt:lpstr>宋体</vt:lpstr>
      <vt:lpstr>Arial</vt:lpstr>
      <vt:lpstr>Arial Narrow</vt:lpstr>
      <vt:lpstr>Calibri</vt:lpstr>
      <vt:lpstr>Consolas</vt:lpstr>
      <vt:lpstr>Tahoma</vt:lpstr>
      <vt:lpstr>Times New Roman</vt:lpstr>
      <vt:lpstr>Verdana</vt:lpstr>
      <vt:lpstr>Wingdings</vt:lpstr>
      <vt:lpstr>1_Profile</vt:lpstr>
      <vt:lpstr>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已知线性表LA(假设n个元素)和LB(假设m个元素）中的数元素按值非递减有序排序，将LA和LB合并到一个新的线性表LC，且LC中的数据元素仍按值非递减有序排列。</vt:lpstr>
      <vt:lpstr>1) 初始i=0, j=0, k=0。</vt:lpstr>
      <vt:lpstr>代码导致，函数无返回值，数组越界等。 解决方法：输入不屏蔽，计算函数逐段屏蔽提交，找到问题代码修改。  如果代码无运行异常，提交应答案错误。提交从运行异常变答案错误，最后屏蔽代码段出问题。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构造函数初始化头结点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静态链表实现策略</vt:lpstr>
      <vt:lpstr>PowerPoint 演示文稿</vt:lpstr>
      <vt:lpstr>PowerPoint 演示文稿</vt:lpstr>
      <vt:lpstr>PowerPoint 演示文稿</vt:lpstr>
      <vt:lpstr>静态链表初始化</vt:lpstr>
      <vt:lpstr>静态链表头插</vt:lpstr>
      <vt:lpstr>静态链表删除结点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1440</cp:revision>
  <cp:lastPrinted>2019-12-25T01:12:26Z</cp:lastPrinted>
  <dcterms:created xsi:type="dcterms:W3CDTF">2002-01-07T04:58:02Z</dcterms:created>
  <dcterms:modified xsi:type="dcterms:W3CDTF">2024-09-10T08:20:10Z</dcterms:modified>
</cp:coreProperties>
</file>