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3"/>
  </p:notesMasterIdLst>
  <p:handoutMasterIdLst>
    <p:handoutMasterId r:id="rId94"/>
  </p:handoutMasterIdLst>
  <p:sldIdLst>
    <p:sldId id="408" r:id="rId2"/>
    <p:sldId id="409" r:id="rId3"/>
    <p:sldId id="502" r:id="rId4"/>
    <p:sldId id="411" r:id="rId5"/>
    <p:sldId id="412" r:id="rId6"/>
    <p:sldId id="413" r:id="rId7"/>
    <p:sldId id="414" r:id="rId8"/>
    <p:sldId id="415" r:id="rId9"/>
    <p:sldId id="416" r:id="rId10"/>
    <p:sldId id="417" r:id="rId11"/>
    <p:sldId id="418" r:id="rId12"/>
    <p:sldId id="419" r:id="rId13"/>
    <p:sldId id="420" r:id="rId14"/>
    <p:sldId id="494" r:id="rId15"/>
    <p:sldId id="421" r:id="rId16"/>
    <p:sldId id="503" r:id="rId17"/>
    <p:sldId id="423" r:id="rId18"/>
    <p:sldId id="424" r:id="rId19"/>
    <p:sldId id="425" r:id="rId20"/>
    <p:sldId id="426" r:id="rId21"/>
    <p:sldId id="504" r:id="rId22"/>
    <p:sldId id="427" r:id="rId23"/>
    <p:sldId id="429" r:id="rId24"/>
    <p:sldId id="508" r:id="rId25"/>
    <p:sldId id="430" r:id="rId26"/>
    <p:sldId id="431" r:id="rId27"/>
    <p:sldId id="432" r:id="rId28"/>
    <p:sldId id="433" r:id="rId29"/>
    <p:sldId id="434" r:id="rId30"/>
    <p:sldId id="435" r:id="rId31"/>
    <p:sldId id="505" r:id="rId32"/>
    <p:sldId id="436" r:id="rId33"/>
    <p:sldId id="437" r:id="rId34"/>
    <p:sldId id="438" r:id="rId35"/>
    <p:sldId id="439" r:id="rId36"/>
    <p:sldId id="441" r:id="rId37"/>
    <p:sldId id="442" r:id="rId38"/>
    <p:sldId id="443" r:id="rId39"/>
    <p:sldId id="446" r:id="rId40"/>
    <p:sldId id="444" r:id="rId41"/>
    <p:sldId id="445" r:id="rId42"/>
    <p:sldId id="447" r:id="rId43"/>
    <p:sldId id="449" r:id="rId44"/>
    <p:sldId id="509" r:id="rId45"/>
    <p:sldId id="448" r:id="rId46"/>
    <p:sldId id="450" r:id="rId47"/>
    <p:sldId id="451" r:id="rId48"/>
    <p:sldId id="452" r:id="rId49"/>
    <p:sldId id="453" r:id="rId50"/>
    <p:sldId id="454" r:id="rId51"/>
    <p:sldId id="455" r:id="rId52"/>
    <p:sldId id="456" r:id="rId53"/>
    <p:sldId id="457" r:id="rId54"/>
    <p:sldId id="458" r:id="rId55"/>
    <p:sldId id="511" r:id="rId56"/>
    <p:sldId id="459" r:id="rId57"/>
    <p:sldId id="463" r:id="rId58"/>
    <p:sldId id="510" r:id="rId59"/>
    <p:sldId id="464" r:id="rId60"/>
    <p:sldId id="465" r:id="rId61"/>
    <p:sldId id="466" r:id="rId62"/>
    <p:sldId id="467" r:id="rId63"/>
    <p:sldId id="517" r:id="rId64"/>
    <p:sldId id="518" r:id="rId65"/>
    <p:sldId id="475" r:id="rId66"/>
    <p:sldId id="468" r:id="rId67"/>
    <p:sldId id="469" r:id="rId68"/>
    <p:sldId id="470" r:id="rId69"/>
    <p:sldId id="471" r:id="rId70"/>
    <p:sldId id="472" r:id="rId71"/>
    <p:sldId id="473" r:id="rId72"/>
    <p:sldId id="513" r:id="rId73"/>
    <p:sldId id="514" r:id="rId74"/>
    <p:sldId id="474" r:id="rId75"/>
    <p:sldId id="476" r:id="rId76"/>
    <p:sldId id="498" r:id="rId77"/>
    <p:sldId id="477" r:id="rId78"/>
    <p:sldId id="491" r:id="rId79"/>
    <p:sldId id="495" r:id="rId80"/>
    <p:sldId id="515" r:id="rId81"/>
    <p:sldId id="480" r:id="rId82"/>
    <p:sldId id="481" r:id="rId83"/>
    <p:sldId id="482" r:id="rId84"/>
    <p:sldId id="483" r:id="rId85"/>
    <p:sldId id="485" r:id="rId86"/>
    <p:sldId id="490" r:id="rId87"/>
    <p:sldId id="512" r:id="rId88"/>
    <p:sldId id="507" r:id="rId89"/>
    <p:sldId id="488" r:id="rId90"/>
    <p:sldId id="500" r:id="rId91"/>
    <p:sldId id="501" r:id="rId92"/>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577" autoAdjust="0"/>
  </p:normalViewPr>
  <p:slideViewPr>
    <p:cSldViewPr>
      <p:cViewPr varScale="1">
        <p:scale>
          <a:sx n="63" d="100"/>
          <a:sy n="63" d="100"/>
        </p:scale>
        <p:origin x="6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2024/11/2</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2024/11/2</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有向图，入度和</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a:t>
            </a:fld>
            <a:endParaRPr lang="zh-CN" altLang="en-US"/>
          </a:p>
        </p:txBody>
      </p:sp>
    </p:spTree>
    <p:extLst>
      <p:ext uri="{BB962C8B-B14F-4D97-AF65-F5344CB8AC3E}">
        <p14:creationId xmlns:p14="http://schemas.microsoft.com/office/powerpoint/2010/main" val="406409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65</a:t>
            </a:fld>
            <a:endParaRPr lang="zh-CN" altLang="en-US"/>
          </a:p>
        </p:txBody>
      </p:sp>
    </p:spTree>
    <p:extLst>
      <p:ext uri="{BB962C8B-B14F-4D97-AF65-F5344CB8AC3E}">
        <p14:creationId xmlns:p14="http://schemas.microsoft.com/office/powerpoint/2010/main" val="70905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79</a:t>
            </a:fld>
            <a:endParaRPr lang="zh-CN" altLang="en-US"/>
          </a:p>
        </p:txBody>
      </p:sp>
    </p:spTree>
    <p:extLst>
      <p:ext uri="{BB962C8B-B14F-4D97-AF65-F5344CB8AC3E}">
        <p14:creationId xmlns:p14="http://schemas.microsoft.com/office/powerpoint/2010/main" val="40706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81</a:t>
            </a:fld>
            <a:endParaRPr lang="zh-CN" altLang="en-US"/>
          </a:p>
        </p:txBody>
      </p:sp>
    </p:spTree>
    <p:extLst>
      <p:ext uri="{BB962C8B-B14F-4D97-AF65-F5344CB8AC3E}">
        <p14:creationId xmlns:p14="http://schemas.microsoft.com/office/powerpoint/2010/main" val="358152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endParaRPr lang="zh-CN" altLang="en-US" dirty="0"/>
          </a:p>
        </p:txBody>
      </p:sp>
      <p:sp>
        <p:nvSpPr>
          <p:cNvPr id="84996" name="灯片编号占位符 3"/>
          <p:cNvSpPr>
            <a:spLocks noGrp="1"/>
          </p:cNvSpPr>
          <p:nvPr>
            <p:ph type="sldNum" sz="quarter" idx="5"/>
          </p:nvPr>
        </p:nvSpPr>
        <p:spPr>
          <a:noFill/>
          <a:ln>
            <a:miter lim="800000"/>
            <a:headEnd/>
            <a:tailEnd/>
          </a:ln>
        </p:spPr>
        <p:txBody>
          <a:bodyPr/>
          <a:lstStyle/>
          <a:p>
            <a:fld id="{9387ECEA-968E-4CC2-9781-BDAC30C34FD6}" type="slidenum">
              <a:rPr lang="zh-CN" altLang="en-US"/>
              <a:pPr/>
              <a:t>84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r>
              <a:rPr lang="en-US" altLang="zh-CN" dirty="0"/>
              <a:t>FIND:</a:t>
            </a:r>
            <a:r>
              <a:rPr lang="zh-CN" altLang="en-US" dirty="0"/>
              <a:t>确定元素属于哪一个子集</a:t>
            </a:r>
            <a:endParaRPr lang="en-US" altLang="zh-CN" dirty="0"/>
          </a:p>
          <a:p>
            <a:r>
              <a:rPr lang="en-US" altLang="zh-CN" dirty="0"/>
              <a:t>UNION</a:t>
            </a:r>
            <a:r>
              <a:rPr lang="zh-CN" altLang="en-US" dirty="0"/>
              <a:t>：将两个子集合并为同一个集合。</a:t>
            </a:r>
            <a:endParaRPr lang="en-US" altLang="zh-CN" dirty="0"/>
          </a:p>
          <a:p>
            <a:r>
              <a:rPr lang="en-US" altLang="zh-CN"/>
              <a:t>QUICK</a:t>
            </a:r>
            <a:r>
              <a:rPr lang="en-US" altLang="zh-CN" baseline="0"/>
              <a:t> FIND,QUICK UNION</a:t>
            </a:r>
          </a:p>
          <a:p>
            <a:endParaRPr lang="en-US" altLang="zh-CN"/>
          </a:p>
        </p:txBody>
      </p:sp>
      <p:sp>
        <p:nvSpPr>
          <p:cNvPr id="89092" name="灯片编号占位符 3"/>
          <p:cNvSpPr>
            <a:spLocks noGrp="1"/>
          </p:cNvSpPr>
          <p:nvPr>
            <p:ph type="sldNum" sz="quarter" idx="5"/>
          </p:nvPr>
        </p:nvSpPr>
        <p:spPr>
          <a:noFill/>
          <a:ln>
            <a:miter lim="800000"/>
            <a:headEnd/>
            <a:tailEnd/>
          </a:ln>
        </p:spPr>
        <p:txBody>
          <a:bodyPr/>
          <a:lstStyle/>
          <a:p>
            <a:fld id="{17981DC9-82BE-4A06-8AC9-5345BCCCE515}" type="slidenum">
              <a:rPr lang="zh-CN" altLang="en-US"/>
              <a:pPr/>
              <a:t>86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endParaRPr lang="zh-CN" altLang="en-US" dirty="0"/>
          </a:p>
        </p:txBody>
      </p:sp>
      <p:sp>
        <p:nvSpPr>
          <p:cNvPr id="84996" name="灯片编号占位符 3"/>
          <p:cNvSpPr>
            <a:spLocks noGrp="1"/>
          </p:cNvSpPr>
          <p:nvPr>
            <p:ph type="sldNum" sz="quarter" idx="5"/>
          </p:nvPr>
        </p:nvSpPr>
        <p:spPr>
          <a:noFill/>
          <a:ln>
            <a:miter lim="800000"/>
            <a:headEnd/>
            <a:tailEnd/>
          </a:ln>
        </p:spPr>
        <p:txBody>
          <a:bodyPr/>
          <a:lstStyle/>
          <a:p>
            <a:fld id="{9387ECEA-968E-4CC2-9781-BDAC30C34FD6}" type="slidenum">
              <a:rPr lang="zh-CN" altLang="en-US"/>
              <a:pPr/>
              <a:t>87</a:t>
            </a:fld>
            <a:endParaRPr lang="en-US" altLang="zh-CN"/>
          </a:p>
        </p:txBody>
      </p:sp>
    </p:spTree>
    <p:extLst>
      <p:ext uri="{BB962C8B-B14F-4D97-AF65-F5344CB8AC3E}">
        <p14:creationId xmlns:p14="http://schemas.microsoft.com/office/powerpoint/2010/main" val="29611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endParaRPr lang="en-US" altLang="zh-CN" dirty="0"/>
          </a:p>
        </p:txBody>
      </p:sp>
      <p:sp>
        <p:nvSpPr>
          <p:cNvPr id="89092" name="灯片编号占位符 3"/>
          <p:cNvSpPr>
            <a:spLocks noGrp="1"/>
          </p:cNvSpPr>
          <p:nvPr>
            <p:ph type="sldNum" sz="quarter" idx="5"/>
          </p:nvPr>
        </p:nvSpPr>
        <p:spPr>
          <a:noFill/>
          <a:ln>
            <a:miter lim="800000"/>
            <a:headEnd/>
            <a:tailEnd/>
          </a:ln>
        </p:spPr>
        <p:txBody>
          <a:bodyPr/>
          <a:lstStyle/>
          <a:p>
            <a:fld id="{17981DC9-82BE-4A06-8AC9-5345BCCCE515}" type="slidenum">
              <a:rPr lang="zh-CN" altLang="en-US"/>
              <a:pPr/>
              <a:t>88</a:t>
            </a:fld>
            <a:endParaRPr lang="en-US" altLang="zh-CN"/>
          </a:p>
        </p:txBody>
      </p:sp>
    </p:spTree>
    <p:extLst>
      <p:ext uri="{BB962C8B-B14F-4D97-AF65-F5344CB8AC3E}">
        <p14:creationId xmlns:p14="http://schemas.microsoft.com/office/powerpoint/2010/main" val="200764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90</a:t>
            </a:fld>
            <a:endParaRPr lang="zh-CN" altLang="en-US"/>
          </a:p>
        </p:txBody>
      </p:sp>
    </p:spTree>
    <p:extLst>
      <p:ext uri="{BB962C8B-B14F-4D97-AF65-F5344CB8AC3E}">
        <p14:creationId xmlns:p14="http://schemas.microsoft.com/office/powerpoint/2010/main" val="3110808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Prim</a:t>
            </a:r>
            <a:r>
              <a:rPr lang="zh-CN" altLang="en-US" dirty="0"/>
              <a:t>算法</a:t>
            </a:r>
            <a:r>
              <a:rPr lang="zh-CN" altLang="en-US" dirty="0">
                <a:sym typeface="Wingdings" panose="05000000000000000000" pitchFamily="2" charset="2"/>
              </a:rPr>
              <a:t>：</a:t>
            </a:r>
            <a:r>
              <a:rPr lang="en-US" altLang="zh-CN" dirty="0">
                <a:sym typeface="Wingdings" panose="05000000000000000000" pitchFamily="2" charset="2"/>
              </a:rPr>
              <a:t>(2,1,3), (1,3,2), (3,5,4), (5,6,1),(6,4,1)</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91</a:t>
            </a:fld>
            <a:endParaRPr lang="zh-CN" altLang="en-US"/>
          </a:p>
        </p:txBody>
      </p:sp>
    </p:spTree>
    <p:extLst>
      <p:ext uri="{BB962C8B-B14F-4D97-AF65-F5344CB8AC3E}">
        <p14:creationId xmlns:p14="http://schemas.microsoft.com/office/powerpoint/2010/main" val="142744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14</a:t>
            </a:fld>
            <a:endParaRPr lang="zh-CN" altLang="en-US"/>
          </a:p>
        </p:txBody>
      </p:sp>
    </p:spTree>
    <p:extLst>
      <p:ext uri="{BB962C8B-B14F-4D97-AF65-F5344CB8AC3E}">
        <p14:creationId xmlns:p14="http://schemas.microsoft.com/office/powerpoint/2010/main" val="877091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50</a:t>
            </a:fld>
            <a:endParaRPr lang="zh-CN" altLang="en-US"/>
          </a:p>
        </p:txBody>
      </p:sp>
    </p:spTree>
    <p:extLst>
      <p:ext uri="{BB962C8B-B14F-4D97-AF65-F5344CB8AC3E}">
        <p14:creationId xmlns:p14="http://schemas.microsoft.com/office/powerpoint/2010/main" val="391420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54</a:t>
            </a:fld>
            <a:endParaRPr lang="zh-CN" altLang="en-US"/>
          </a:p>
        </p:txBody>
      </p:sp>
    </p:spTree>
    <p:extLst>
      <p:ext uri="{BB962C8B-B14F-4D97-AF65-F5344CB8AC3E}">
        <p14:creationId xmlns:p14="http://schemas.microsoft.com/office/powerpoint/2010/main" val="176697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55</a:t>
            </a:fld>
            <a:endParaRPr lang="zh-CN" altLang="en-US"/>
          </a:p>
        </p:txBody>
      </p:sp>
    </p:spTree>
    <p:extLst>
      <p:ext uri="{BB962C8B-B14F-4D97-AF65-F5344CB8AC3E}">
        <p14:creationId xmlns:p14="http://schemas.microsoft.com/office/powerpoint/2010/main" val="298059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zh-CN" altLang="en-US" dirty="0"/>
          </a:p>
        </p:txBody>
      </p:sp>
      <p:sp>
        <p:nvSpPr>
          <p:cNvPr id="65540" name="灯片编号占位符 3"/>
          <p:cNvSpPr>
            <a:spLocks noGrp="1"/>
          </p:cNvSpPr>
          <p:nvPr>
            <p:ph type="sldNum" sz="quarter" idx="5"/>
          </p:nvPr>
        </p:nvSpPr>
        <p:spPr>
          <a:noFill/>
          <a:ln>
            <a:miter lim="800000"/>
            <a:headEnd/>
            <a:tailEnd/>
          </a:ln>
        </p:spPr>
        <p:txBody>
          <a:bodyPr/>
          <a:lstStyle/>
          <a:p>
            <a:fld id="{478E9845-C19B-446E-8CCC-8FA31D2982D6}" type="slidenum">
              <a:rPr lang="zh-CN" altLang="en-US"/>
              <a:pPr/>
              <a:t>61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dirty="0"/>
          </a:p>
        </p:txBody>
      </p:sp>
      <p:sp>
        <p:nvSpPr>
          <p:cNvPr id="67588" name="灯片编号占位符 3"/>
          <p:cNvSpPr>
            <a:spLocks noGrp="1"/>
          </p:cNvSpPr>
          <p:nvPr>
            <p:ph type="sldNum" sz="quarter" idx="5"/>
          </p:nvPr>
        </p:nvSpPr>
        <p:spPr>
          <a:noFill/>
          <a:ln>
            <a:miter lim="800000"/>
            <a:headEnd/>
            <a:tailEnd/>
          </a:ln>
        </p:spPr>
        <p:txBody>
          <a:bodyPr/>
          <a:lstStyle/>
          <a:p>
            <a:fld id="{294F25F9-8494-4D96-9A6A-AC1992573DE5}" type="slidenum">
              <a:rPr lang="zh-CN" altLang="en-US"/>
              <a:pPr/>
              <a:t>62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63</a:t>
            </a:fld>
            <a:endParaRPr lang="zh-CN" altLang="en-US"/>
          </a:p>
        </p:txBody>
      </p:sp>
    </p:spTree>
    <p:extLst>
      <p:ext uri="{BB962C8B-B14F-4D97-AF65-F5344CB8AC3E}">
        <p14:creationId xmlns:p14="http://schemas.microsoft.com/office/powerpoint/2010/main" val="2466872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64</a:t>
            </a:fld>
            <a:endParaRPr lang="zh-CN" altLang="en-US"/>
          </a:p>
        </p:txBody>
      </p:sp>
    </p:spTree>
    <p:extLst>
      <p:ext uri="{BB962C8B-B14F-4D97-AF65-F5344CB8AC3E}">
        <p14:creationId xmlns:p14="http://schemas.microsoft.com/office/powerpoint/2010/main" val="273916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Rectangle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C2C27803-F996-438A-8023-4A85CDA55E1A}" type="slidenum">
              <a:rPr lang="zh-CN" altLang="en-US"/>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6" r:id="rId12"/>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第七章 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547690" y="1259279"/>
            <a:ext cx="8763000" cy="4038600"/>
          </a:xfrm>
        </p:spPr>
        <p:txBody>
          <a:bodyPr/>
          <a:lstStyle/>
          <a:p>
            <a:pPr eaLnBrk="1" hangingPunct="1">
              <a:spcBef>
                <a:spcPct val="30000"/>
              </a:spcBef>
            </a:pPr>
            <a:r>
              <a:rPr lang="zh-CN" altLang="en-US" dirty="0">
                <a:latin typeface="+mn-ea"/>
                <a:sym typeface="Symbol" pitchFamily="18" charset="2"/>
              </a:rPr>
              <a:t>回路或环：路径的开始顶点与最后一个顶点相同，即路径中(</a:t>
            </a:r>
            <a:r>
              <a:rPr lang="en-US" altLang="zh-CN" dirty="0">
                <a:latin typeface="+mn-ea"/>
                <a:sym typeface="Symbol" pitchFamily="18" charset="2"/>
              </a:rPr>
              <a:t>x, v</a:t>
            </a:r>
            <a:r>
              <a:rPr lang="en-US" altLang="zh-CN" baseline="-25000" dirty="0">
                <a:latin typeface="+mn-ea"/>
                <a:sym typeface="Symbol" pitchFamily="18" charset="2"/>
              </a:rPr>
              <a:t>i1</a:t>
            </a:r>
            <a:r>
              <a:rPr lang="en-US" altLang="zh-CN" dirty="0">
                <a:latin typeface="+mn-ea"/>
                <a:sym typeface="Symbol" pitchFamily="18" charset="2"/>
              </a:rPr>
              <a:t>, v</a:t>
            </a:r>
            <a:r>
              <a:rPr lang="en-US" altLang="zh-CN" baseline="-25000" dirty="0">
                <a:latin typeface="+mn-ea"/>
                <a:sym typeface="Symbol" pitchFamily="18" charset="2"/>
              </a:rPr>
              <a:t>i2</a:t>
            </a:r>
            <a:r>
              <a:rPr lang="en-US" altLang="zh-CN" dirty="0">
                <a:latin typeface="+mn-ea"/>
                <a:sym typeface="Symbol" pitchFamily="18" charset="2"/>
              </a:rPr>
              <a:t>,…, </a:t>
            </a:r>
            <a:r>
              <a:rPr lang="en-US" altLang="zh-CN" dirty="0" err="1">
                <a:latin typeface="+mn-ea"/>
                <a:sym typeface="Symbol" pitchFamily="18" charset="2"/>
              </a:rPr>
              <a:t>v</a:t>
            </a:r>
            <a:r>
              <a:rPr lang="en-US" altLang="zh-CN" baseline="-25000" dirty="0" err="1">
                <a:latin typeface="+mn-ea"/>
                <a:sym typeface="Symbol" pitchFamily="18" charset="2"/>
              </a:rPr>
              <a:t>in</a:t>
            </a:r>
            <a:r>
              <a:rPr lang="en-US" altLang="zh-CN" dirty="0">
                <a:latin typeface="+mn-ea"/>
                <a:sym typeface="Symbol" pitchFamily="18" charset="2"/>
              </a:rPr>
              <a:t>, y)，x=y</a:t>
            </a:r>
          </a:p>
          <a:p>
            <a:pPr eaLnBrk="1" hangingPunct="1">
              <a:spcBef>
                <a:spcPct val="30000"/>
              </a:spcBef>
            </a:pPr>
            <a:r>
              <a:rPr lang="zh-CN" altLang="en-US" dirty="0">
                <a:latin typeface="+mn-ea"/>
                <a:sym typeface="Symbol" pitchFamily="18" charset="2"/>
              </a:rPr>
              <a:t>简单路径：路径的顶点序列中，顶点不重复出现</a:t>
            </a:r>
          </a:p>
        </p:txBody>
      </p:sp>
      <p:grpSp>
        <p:nvGrpSpPr>
          <p:cNvPr id="2" name="Group 7"/>
          <p:cNvGrpSpPr>
            <a:grpSpLocks/>
          </p:cNvGrpSpPr>
          <p:nvPr/>
        </p:nvGrpSpPr>
        <p:grpSpPr bwMode="auto">
          <a:xfrm>
            <a:off x="5875739" y="3266833"/>
            <a:ext cx="2895600" cy="2286000"/>
            <a:chOff x="0" y="0"/>
            <a:chExt cx="1824" cy="1440"/>
          </a:xfrm>
        </p:grpSpPr>
        <p:sp>
          <p:nvSpPr>
            <p:cNvPr id="14346" name="Line 8"/>
            <p:cNvSpPr>
              <a:spLocks noChangeShapeType="1"/>
            </p:cNvSpPr>
            <p:nvPr/>
          </p:nvSpPr>
          <p:spPr bwMode="auto">
            <a:xfrm flipH="1">
              <a:off x="624" y="149"/>
              <a:ext cx="576" cy="0"/>
            </a:xfrm>
            <a:prstGeom prst="line">
              <a:avLst/>
            </a:prstGeom>
            <a:noFill/>
            <a:ln w="38100">
              <a:solidFill>
                <a:srgbClr val="FF0000"/>
              </a:solidFill>
              <a:round/>
              <a:headEnd/>
              <a:tailEnd/>
            </a:ln>
          </p:spPr>
          <p:txBody>
            <a:bodyPr wrap="none" lIns="0" rIns="0" anchor="ctr"/>
            <a:lstStyle/>
            <a:p>
              <a:endParaRPr lang="zh-CN" altLang="en-US" i="0"/>
            </a:p>
          </p:txBody>
        </p:sp>
        <p:sp>
          <p:nvSpPr>
            <p:cNvPr id="14347" name="Line 9"/>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4348" name="Line 10"/>
            <p:cNvSpPr>
              <a:spLocks noChangeShapeType="1"/>
            </p:cNvSpPr>
            <p:nvPr/>
          </p:nvSpPr>
          <p:spPr bwMode="auto">
            <a:xfrm>
              <a:off x="1344" y="197"/>
              <a:ext cx="336" cy="480"/>
            </a:xfrm>
            <a:prstGeom prst="line">
              <a:avLst/>
            </a:prstGeom>
            <a:noFill/>
            <a:ln w="38100">
              <a:solidFill>
                <a:srgbClr val="0033CC"/>
              </a:solidFill>
              <a:round/>
              <a:headEnd/>
              <a:tailEnd/>
            </a:ln>
          </p:spPr>
          <p:txBody>
            <a:bodyPr wrap="none" lIns="0" rIns="0" anchor="ctr"/>
            <a:lstStyle/>
            <a:p>
              <a:endParaRPr lang="zh-CN" altLang="en-US" i="0"/>
            </a:p>
          </p:txBody>
        </p:sp>
        <p:sp>
          <p:nvSpPr>
            <p:cNvPr id="14349"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4350" name="Line 12"/>
            <p:cNvSpPr>
              <a:spLocks noChangeShapeType="1"/>
            </p:cNvSpPr>
            <p:nvPr/>
          </p:nvSpPr>
          <p:spPr bwMode="auto">
            <a:xfrm flipH="1" flipV="1">
              <a:off x="480" y="245"/>
              <a:ext cx="0" cy="1008"/>
            </a:xfrm>
            <a:prstGeom prst="line">
              <a:avLst/>
            </a:prstGeom>
            <a:noFill/>
            <a:ln w="38100">
              <a:solidFill>
                <a:srgbClr val="C00000"/>
              </a:solidFill>
              <a:round/>
              <a:headEnd/>
              <a:tailEnd/>
            </a:ln>
          </p:spPr>
          <p:txBody>
            <a:bodyPr wrap="none" lIns="0" rIns="0" anchor="ctr"/>
            <a:lstStyle/>
            <a:p>
              <a:endParaRPr lang="zh-CN" altLang="en-US" i="0"/>
            </a:p>
          </p:txBody>
        </p:sp>
        <p:sp>
          <p:nvSpPr>
            <p:cNvPr id="14351" name="Line 13"/>
            <p:cNvSpPr>
              <a:spLocks noChangeShapeType="1"/>
            </p:cNvSpPr>
            <p:nvPr/>
          </p:nvSpPr>
          <p:spPr bwMode="auto">
            <a:xfrm flipH="1" flipV="1">
              <a:off x="528" y="197"/>
              <a:ext cx="1104" cy="576"/>
            </a:xfrm>
            <a:prstGeom prst="line">
              <a:avLst/>
            </a:prstGeom>
            <a:noFill/>
            <a:ln w="38100">
              <a:solidFill>
                <a:srgbClr val="0033CC"/>
              </a:solidFill>
              <a:round/>
              <a:headEnd/>
              <a:tailEnd/>
            </a:ln>
          </p:spPr>
          <p:txBody>
            <a:bodyPr wrap="none" lIns="0" rIns="0" anchor="ctr"/>
            <a:lstStyle/>
            <a:p>
              <a:endParaRPr lang="zh-CN" altLang="en-US" i="0"/>
            </a:p>
          </p:txBody>
        </p:sp>
        <p:sp>
          <p:nvSpPr>
            <p:cNvPr id="14352"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4353" name="Line 15"/>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4354" name="Line 16"/>
            <p:cNvSpPr>
              <a:spLocks noChangeShapeType="1"/>
            </p:cNvSpPr>
            <p:nvPr/>
          </p:nvSpPr>
          <p:spPr bwMode="auto">
            <a:xfrm flipH="1">
              <a:off x="576" y="773"/>
              <a:ext cx="1056" cy="480"/>
            </a:xfrm>
            <a:prstGeom prst="line">
              <a:avLst/>
            </a:prstGeom>
            <a:noFill/>
            <a:ln w="38100">
              <a:solidFill>
                <a:srgbClr val="0033CC"/>
              </a:solidFill>
              <a:round/>
              <a:headEnd/>
              <a:tailEnd/>
            </a:ln>
          </p:spPr>
          <p:txBody>
            <a:bodyPr wrap="none" lIns="0" rIns="0" anchor="ctr"/>
            <a:lstStyle/>
            <a:p>
              <a:endParaRPr lang="zh-CN" altLang="en-US" i="0"/>
            </a:p>
          </p:txBody>
        </p:sp>
        <p:sp>
          <p:nvSpPr>
            <p:cNvPr id="14355" name="Line 17"/>
            <p:cNvSpPr>
              <a:spLocks noChangeShapeType="1"/>
            </p:cNvSpPr>
            <p:nvPr/>
          </p:nvSpPr>
          <p:spPr bwMode="auto">
            <a:xfrm flipH="1">
              <a:off x="1344" y="821"/>
              <a:ext cx="336" cy="480"/>
            </a:xfrm>
            <a:prstGeom prst="line">
              <a:avLst/>
            </a:prstGeom>
            <a:noFill/>
            <a:ln w="38100">
              <a:solidFill>
                <a:srgbClr val="0033CC"/>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435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435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435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436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436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436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4344" name="Text Box 25"/>
          <p:cNvSpPr txBox="1">
            <a:spLocks noChangeArrowheads="1"/>
          </p:cNvSpPr>
          <p:nvPr/>
        </p:nvSpPr>
        <p:spPr bwMode="auto">
          <a:xfrm>
            <a:off x="764357" y="4008172"/>
            <a:ext cx="3929090"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C00000"/>
                </a:solidFill>
              </a:rPr>
              <a:t>1到1构成环</a:t>
            </a:r>
            <a:r>
              <a:rPr lang="en-US" altLang="zh-CN" sz="2800" i="0" dirty="0">
                <a:solidFill>
                  <a:srgbClr val="C00000"/>
                </a:solidFill>
              </a:rPr>
              <a:t>(1,0,4,3,1)</a:t>
            </a:r>
          </a:p>
        </p:txBody>
      </p:sp>
      <p:sp>
        <p:nvSpPr>
          <p:cNvPr id="14345" name="Text Box 26"/>
          <p:cNvSpPr txBox="1">
            <a:spLocks noChangeArrowheads="1"/>
          </p:cNvSpPr>
          <p:nvPr/>
        </p:nvSpPr>
        <p:spPr bwMode="auto">
          <a:xfrm>
            <a:off x="692919" y="3150916"/>
            <a:ext cx="4214842"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1到3是简单路径</a:t>
            </a:r>
            <a:r>
              <a:rPr lang="en-US" altLang="zh-CN" sz="2800" i="0" dirty="0">
                <a:solidFill>
                  <a:srgbClr val="FF0000"/>
                </a:solidFill>
              </a:rPr>
              <a:t>(1,0,4,3)</a:t>
            </a:r>
          </a:p>
        </p:txBody>
      </p:sp>
      <p:sp>
        <p:nvSpPr>
          <p:cNvPr id="27" name="Text Box 4"/>
          <p:cNvSpPr txBox="1">
            <a:spLocks noChangeArrowheads="1"/>
          </p:cNvSpPr>
          <p:nvPr/>
        </p:nvSpPr>
        <p:spPr bwMode="auto">
          <a:xfrm>
            <a:off x="342900" y="11914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五、回路</a:t>
            </a:r>
          </a:p>
        </p:txBody>
      </p:sp>
      <p:sp>
        <p:nvSpPr>
          <p:cNvPr id="25" name="Text Box 25"/>
          <p:cNvSpPr txBox="1">
            <a:spLocks noChangeArrowheads="1"/>
          </p:cNvSpPr>
          <p:nvPr/>
        </p:nvSpPr>
        <p:spPr bwMode="auto">
          <a:xfrm>
            <a:off x="764357" y="4936866"/>
            <a:ext cx="3286148"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0033CC"/>
                </a:solidFill>
              </a:rPr>
              <a:t>路径</a:t>
            </a:r>
            <a:r>
              <a:rPr lang="en-US" altLang="zh-CN" sz="2800" i="0" dirty="0">
                <a:solidFill>
                  <a:srgbClr val="0033CC"/>
                </a:solidFill>
              </a:rPr>
              <a:t>(1,0,5,4,3,5,1)</a:t>
            </a:r>
          </a:p>
        </p:txBody>
      </p:sp>
      <p:sp>
        <p:nvSpPr>
          <p:cNvPr id="26" name="Text Box 25"/>
          <p:cNvSpPr txBox="1">
            <a:spLocks noChangeArrowheads="1"/>
          </p:cNvSpPr>
          <p:nvPr/>
        </p:nvSpPr>
        <p:spPr bwMode="auto">
          <a:xfrm>
            <a:off x="3693315" y="4947026"/>
            <a:ext cx="2000264"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0033CC"/>
                </a:solidFill>
              </a:rPr>
              <a:t>非简单路径</a:t>
            </a:r>
            <a:endParaRPr lang="en-US" altLang="zh-CN" sz="2800" i="0" dirty="0">
              <a:solidFill>
                <a:srgbClr val="0033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body" idx="1"/>
          </p:nvPr>
        </p:nvSpPr>
        <p:spPr>
          <a:xfrm>
            <a:off x="619146" y="1260440"/>
            <a:ext cx="8763000" cy="4038600"/>
          </a:xfrm>
        </p:spPr>
        <p:txBody>
          <a:bodyPr/>
          <a:lstStyle/>
          <a:p>
            <a:pPr eaLnBrk="1" hangingPunct="1">
              <a:spcBef>
                <a:spcPct val="30000"/>
              </a:spcBef>
            </a:pPr>
            <a:r>
              <a:rPr lang="zh-CN" altLang="en-US" dirty="0">
                <a:latin typeface="黑体" pitchFamily="49" charset="-122"/>
                <a:ea typeface="黑体" pitchFamily="49" charset="-122"/>
                <a:sym typeface="Symbol" pitchFamily="18" charset="2"/>
              </a:rPr>
              <a:t>连通：如果顶点</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到</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有路径，称</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和</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是连通的</a:t>
            </a:r>
          </a:p>
          <a:p>
            <a:pPr eaLnBrk="1" hangingPunct="1">
              <a:spcBef>
                <a:spcPct val="30000"/>
              </a:spcBef>
            </a:pPr>
            <a:r>
              <a:rPr lang="zh-CN" altLang="en-US" dirty="0">
                <a:latin typeface="黑体" pitchFamily="49" charset="-122"/>
                <a:ea typeface="黑体" pitchFamily="49" charset="-122"/>
                <a:sym typeface="Symbol" pitchFamily="18" charset="2"/>
              </a:rPr>
              <a:t>连通图：图中所有顶点都连通</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有向图称强连通图）</a:t>
            </a:r>
          </a:p>
        </p:txBody>
      </p:sp>
      <p:grpSp>
        <p:nvGrpSpPr>
          <p:cNvPr id="2" name="Group 7"/>
          <p:cNvGrpSpPr>
            <a:grpSpLocks/>
          </p:cNvGrpSpPr>
          <p:nvPr/>
        </p:nvGrpSpPr>
        <p:grpSpPr bwMode="auto">
          <a:xfrm>
            <a:off x="5244530" y="3013040"/>
            <a:ext cx="2819400" cy="2286000"/>
            <a:chOff x="0" y="0"/>
            <a:chExt cx="1920" cy="1536"/>
          </a:xfrm>
        </p:grpSpPr>
        <p:sp>
          <p:nvSpPr>
            <p:cNvPr id="1538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8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9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9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539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539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539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539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9"/>
          <p:cNvGrpSpPr>
            <a:grpSpLocks/>
          </p:cNvGrpSpPr>
          <p:nvPr/>
        </p:nvGrpSpPr>
        <p:grpSpPr bwMode="auto">
          <a:xfrm>
            <a:off x="1601192" y="3013024"/>
            <a:ext cx="2895600" cy="2286000"/>
            <a:chOff x="0" y="0"/>
            <a:chExt cx="1824" cy="1440"/>
          </a:xfrm>
        </p:grpSpPr>
        <p:sp>
          <p:nvSpPr>
            <p:cNvPr id="15371" name="Line 20"/>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5372" name="Line 21"/>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5373" name="Line 22"/>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5374" name="Line 23"/>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5375" name="Line 24"/>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5376" name="Line 25"/>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5377" name="Line 26"/>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5378" name="Line 27"/>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15379" name="Line 28"/>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5380" name="Line 29"/>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4" name="Group 30"/>
            <p:cNvGrpSpPr>
              <a:grpSpLocks/>
            </p:cNvGrpSpPr>
            <p:nvPr/>
          </p:nvGrpSpPr>
          <p:grpSpPr bwMode="auto">
            <a:xfrm>
              <a:off x="0" y="0"/>
              <a:ext cx="1824" cy="1440"/>
              <a:chOff x="0" y="0"/>
              <a:chExt cx="1824" cy="1440"/>
            </a:xfrm>
          </p:grpSpPr>
          <p:sp>
            <p:nvSpPr>
              <p:cNvPr id="15382"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5383"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5384"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5385"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5386"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5387"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5369" name="Text Box 37"/>
          <p:cNvSpPr txBox="1">
            <a:spLocks noChangeArrowheads="1"/>
          </p:cNvSpPr>
          <p:nvPr/>
        </p:nvSpPr>
        <p:spPr bwMode="auto">
          <a:xfrm>
            <a:off x="2244134" y="5584792"/>
            <a:ext cx="1600200" cy="36933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i="0" dirty="0"/>
              <a:t>连通图</a:t>
            </a:r>
          </a:p>
        </p:txBody>
      </p:sp>
      <p:sp>
        <p:nvSpPr>
          <p:cNvPr id="15370" name="Text Box 38"/>
          <p:cNvSpPr txBox="1">
            <a:spLocks noChangeArrowheads="1"/>
          </p:cNvSpPr>
          <p:nvPr/>
        </p:nvSpPr>
        <p:spPr bwMode="auto">
          <a:xfrm>
            <a:off x="5783645" y="5610091"/>
            <a:ext cx="1600200" cy="36933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i="0" dirty="0"/>
              <a:t>非连通图</a:t>
            </a:r>
          </a:p>
        </p:txBody>
      </p:sp>
      <p:sp>
        <p:nvSpPr>
          <p:cNvPr id="39" name="Text Box 4"/>
          <p:cNvSpPr txBox="1">
            <a:spLocks noChangeArrowheads="1"/>
          </p:cNvSpPr>
          <p:nvPr/>
        </p:nvSpPr>
        <p:spPr bwMode="auto">
          <a:xfrm>
            <a:off x="339298" y="135978"/>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六、连通</a:t>
            </a:r>
          </a:p>
        </p:txBody>
      </p:sp>
      <p:sp>
        <p:nvSpPr>
          <p:cNvPr id="37" name="云形标注 36"/>
          <p:cNvSpPr/>
          <p:nvPr/>
        </p:nvSpPr>
        <p:spPr bwMode="auto">
          <a:xfrm>
            <a:off x="6959042" y="2441520"/>
            <a:ext cx="1571636" cy="983873"/>
          </a:xfrm>
          <a:prstGeom prst="cloudCallout">
            <a:avLst>
              <a:gd name="adj1" fmla="val -19540"/>
              <a:gd name="adj2" fmla="val 6250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2</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到</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3</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没路径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P spid="15370" grpId="0"/>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body" idx="1"/>
          </p:nvPr>
        </p:nvSpPr>
        <p:spPr>
          <a:xfrm>
            <a:off x="539552" y="1291432"/>
            <a:ext cx="8763000" cy="4038600"/>
          </a:xfrm>
        </p:spPr>
        <p:txBody>
          <a:bodyPr/>
          <a:lstStyle/>
          <a:p>
            <a:pPr eaLnBrk="1" hangingPunct="1">
              <a:spcBef>
                <a:spcPct val="30000"/>
              </a:spcBef>
            </a:pPr>
            <a:r>
              <a:rPr lang="zh-CN" altLang="en-US" dirty="0">
                <a:latin typeface="+mn-ea"/>
              </a:rPr>
              <a:t>设有两个图 </a:t>
            </a:r>
            <a:r>
              <a:rPr lang="en-US" altLang="zh-CN" dirty="0">
                <a:latin typeface="+mn-ea"/>
              </a:rPr>
              <a:t>G＝(V, E) </a:t>
            </a:r>
            <a:r>
              <a:rPr lang="zh-CN" altLang="en-US" dirty="0">
                <a:latin typeface="+mn-ea"/>
              </a:rPr>
              <a:t>和 </a:t>
            </a:r>
            <a:r>
              <a:rPr lang="en-US" altLang="zh-CN" dirty="0">
                <a:latin typeface="+mn-ea"/>
              </a:rPr>
              <a:t>G’＝(V’, E’)。</a:t>
            </a:r>
            <a:r>
              <a:rPr lang="zh-CN" altLang="en-US" dirty="0">
                <a:latin typeface="+mn-ea"/>
              </a:rPr>
              <a:t>若 </a:t>
            </a:r>
            <a:r>
              <a:rPr lang="en-US" altLang="zh-CN" dirty="0">
                <a:latin typeface="+mn-ea"/>
              </a:rPr>
              <a:t>V’</a:t>
            </a:r>
            <a:r>
              <a:rPr lang="en-US" altLang="zh-CN" dirty="0">
                <a:latin typeface="+mn-ea"/>
                <a:sym typeface="Symbol" pitchFamily="18" charset="2"/>
              </a:rPr>
              <a:t></a:t>
            </a:r>
            <a:r>
              <a:rPr lang="en-US" altLang="zh-CN" dirty="0">
                <a:latin typeface="+mn-ea"/>
              </a:rPr>
              <a:t> V </a:t>
            </a:r>
            <a:r>
              <a:rPr lang="zh-CN" altLang="en-US" dirty="0">
                <a:latin typeface="+mn-ea"/>
              </a:rPr>
              <a:t>且 </a:t>
            </a:r>
            <a:r>
              <a:rPr lang="en-US" altLang="zh-CN" dirty="0">
                <a:latin typeface="+mn-ea"/>
              </a:rPr>
              <a:t>E’</a:t>
            </a:r>
            <a:r>
              <a:rPr lang="en-US" altLang="zh-CN" dirty="0">
                <a:latin typeface="+mn-ea"/>
                <a:sym typeface="Symbol" pitchFamily="18" charset="2"/>
              </a:rPr>
              <a:t></a:t>
            </a:r>
            <a:r>
              <a:rPr lang="en-US" altLang="zh-CN" dirty="0">
                <a:latin typeface="+mn-ea"/>
              </a:rPr>
              <a:t>E, </a:t>
            </a:r>
            <a:r>
              <a:rPr lang="zh-CN" altLang="en-US" dirty="0">
                <a:latin typeface="+mn-ea"/>
              </a:rPr>
              <a:t>称图</a:t>
            </a:r>
            <a:r>
              <a:rPr lang="en-US" altLang="zh-CN" dirty="0">
                <a:latin typeface="+mn-ea"/>
              </a:rPr>
              <a:t>G’</a:t>
            </a:r>
            <a:r>
              <a:rPr lang="zh-CN" altLang="en-US" dirty="0">
                <a:latin typeface="+mn-ea"/>
              </a:rPr>
              <a:t>是图</a:t>
            </a:r>
            <a:r>
              <a:rPr lang="en-US" altLang="zh-CN" dirty="0">
                <a:latin typeface="+mn-ea"/>
              </a:rPr>
              <a:t>G</a:t>
            </a:r>
            <a:r>
              <a:rPr lang="zh-CN" altLang="en-US" dirty="0">
                <a:latin typeface="+mn-ea"/>
              </a:rPr>
              <a:t>的子图。</a:t>
            </a:r>
            <a:endParaRPr lang="en-US" altLang="zh-CN" dirty="0">
              <a:latin typeface="+mn-ea"/>
            </a:endParaRPr>
          </a:p>
          <a:p>
            <a:pPr marL="0" indent="0" eaLnBrk="1" hangingPunct="1">
              <a:spcBef>
                <a:spcPct val="30000"/>
              </a:spcBef>
              <a:buNone/>
            </a:pPr>
            <a:r>
              <a:rPr lang="zh-CN" altLang="en-US" dirty="0">
                <a:solidFill>
                  <a:srgbClr val="FF0000"/>
                </a:solidFill>
                <a:latin typeface="+mn-ea"/>
              </a:rPr>
              <a:t>例：</a:t>
            </a:r>
            <a:r>
              <a:rPr lang="zh-CN" altLang="en-US" dirty="0">
                <a:latin typeface="+mn-ea"/>
              </a:rPr>
              <a:t>右图是左图的子图。</a:t>
            </a:r>
          </a:p>
        </p:txBody>
      </p:sp>
      <p:grpSp>
        <p:nvGrpSpPr>
          <p:cNvPr id="2" name="Group 7"/>
          <p:cNvGrpSpPr>
            <a:grpSpLocks/>
          </p:cNvGrpSpPr>
          <p:nvPr/>
        </p:nvGrpSpPr>
        <p:grpSpPr bwMode="auto">
          <a:xfrm>
            <a:off x="1378074" y="3280568"/>
            <a:ext cx="2895600" cy="2286000"/>
            <a:chOff x="0" y="0"/>
            <a:chExt cx="1824" cy="1440"/>
          </a:xfrm>
        </p:grpSpPr>
        <p:sp>
          <p:nvSpPr>
            <p:cNvPr id="16401"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6402" name="Line 9"/>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6403"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6404"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6405"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6406"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6407" name="Line 14"/>
            <p:cNvSpPr>
              <a:spLocks noChangeShapeType="1"/>
            </p:cNvSpPr>
            <p:nvPr/>
          </p:nvSpPr>
          <p:spPr bwMode="auto">
            <a:xfrm flipH="1" flipV="1">
              <a:off x="144" y="821"/>
              <a:ext cx="288" cy="432"/>
            </a:xfrm>
            <a:prstGeom prst="line">
              <a:avLst/>
            </a:prstGeom>
            <a:noFill/>
            <a:ln w="38100">
              <a:solidFill>
                <a:srgbClr val="FF0000"/>
              </a:solidFill>
              <a:round/>
              <a:headEnd/>
              <a:tailEnd/>
            </a:ln>
          </p:spPr>
          <p:txBody>
            <a:bodyPr wrap="none" lIns="0" rIns="0" anchor="ctr"/>
            <a:lstStyle/>
            <a:p>
              <a:endParaRPr lang="zh-CN" altLang="en-US" i="0"/>
            </a:p>
          </p:txBody>
        </p:sp>
        <p:sp>
          <p:nvSpPr>
            <p:cNvPr id="16408" name="Line 15"/>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6409"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6410"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6412"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6413"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6414"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6415"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6416"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6417"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pSp>
        <p:nvGrpSpPr>
          <p:cNvPr id="4" name="Group 25"/>
          <p:cNvGrpSpPr>
            <a:grpSpLocks/>
          </p:cNvGrpSpPr>
          <p:nvPr/>
        </p:nvGrpSpPr>
        <p:grpSpPr bwMode="auto">
          <a:xfrm>
            <a:off x="5364088" y="3280568"/>
            <a:ext cx="2286000" cy="2286000"/>
            <a:chOff x="0" y="0"/>
            <a:chExt cx="1440" cy="1440"/>
          </a:xfrm>
        </p:grpSpPr>
        <p:sp>
          <p:nvSpPr>
            <p:cNvPr id="16393" name="Line 26"/>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6394" name="Line 27"/>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6395" name="Line 28"/>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grpSp>
          <p:nvGrpSpPr>
            <p:cNvPr id="5" name="Group 29"/>
            <p:cNvGrpSpPr>
              <a:grpSpLocks/>
            </p:cNvGrpSpPr>
            <p:nvPr/>
          </p:nvGrpSpPr>
          <p:grpSpPr bwMode="auto">
            <a:xfrm>
              <a:off x="0" y="0"/>
              <a:ext cx="1440" cy="1440"/>
              <a:chOff x="0" y="0"/>
              <a:chExt cx="1440" cy="1440"/>
            </a:xfrm>
          </p:grpSpPr>
          <p:sp>
            <p:nvSpPr>
              <p:cNvPr id="16397" name="Oval 3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6398" name="Oval 3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6399" name="Oval 3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6400" name="Oval 3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4" name="Text Box 4"/>
          <p:cNvSpPr txBox="1">
            <a:spLocks noChangeArrowheads="1"/>
          </p:cNvSpPr>
          <p:nvPr/>
        </p:nvSpPr>
        <p:spPr bwMode="auto">
          <a:xfrm>
            <a:off x="114667" y="206651"/>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七、子图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body" idx="1"/>
          </p:nvPr>
        </p:nvSpPr>
        <p:spPr>
          <a:xfrm>
            <a:off x="523898" y="1250309"/>
            <a:ext cx="8763000" cy="4038600"/>
          </a:xfrm>
        </p:spPr>
        <p:txBody>
          <a:bodyPr/>
          <a:lstStyle/>
          <a:p>
            <a:pPr eaLnBrk="1" hangingPunct="1">
              <a:spcBef>
                <a:spcPct val="30000"/>
              </a:spcBef>
            </a:pPr>
            <a:r>
              <a:rPr lang="zh-CN" altLang="en-US" dirty="0">
                <a:latin typeface="黑体" pitchFamily="49" charset="-122"/>
                <a:ea typeface="黑体" pitchFamily="49" charset="-122"/>
              </a:rPr>
              <a:t>一个连通图的生成树是一个极小连通子图，它含有图中全部</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个顶点，但只有足以构成一棵树的</a:t>
            </a:r>
            <a:r>
              <a:rPr lang="en-US" altLang="zh-CN" dirty="0">
                <a:latin typeface="黑体" pitchFamily="49" charset="-122"/>
                <a:ea typeface="黑体" pitchFamily="49" charset="-122"/>
              </a:rPr>
              <a:t>n-1</a:t>
            </a:r>
            <a:r>
              <a:rPr lang="zh-CN" altLang="en-US" dirty="0">
                <a:latin typeface="黑体" pitchFamily="49" charset="-122"/>
                <a:ea typeface="黑体" pitchFamily="49" charset="-122"/>
              </a:rPr>
              <a:t>条边</a:t>
            </a:r>
          </a:p>
        </p:txBody>
      </p:sp>
      <p:grpSp>
        <p:nvGrpSpPr>
          <p:cNvPr id="2" name="Group 7"/>
          <p:cNvGrpSpPr>
            <a:grpSpLocks/>
          </p:cNvGrpSpPr>
          <p:nvPr/>
        </p:nvGrpSpPr>
        <p:grpSpPr bwMode="auto">
          <a:xfrm>
            <a:off x="1676400" y="2768064"/>
            <a:ext cx="2895600" cy="2286000"/>
            <a:chOff x="0" y="0"/>
            <a:chExt cx="1824" cy="1440"/>
          </a:xfrm>
        </p:grpSpPr>
        <p:sp>
          <p:nvSpPr>
            <p:cNvPr id="17429"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7430" name="Line 9"/>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7431"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7432" name="Line 11"/>
            <p:cNvSpPr>
              <a:spLocks noChangeShapeType="1"/>
            </p:cNvSpPr>
            <p:nvPr/>
          </p:nvSpPr>
          <p:spPr bwMode="auto">
            <a:xfrm flipH="1">
              <a:off x="192" y="197"/>
              <a:ext cx="240" cy="432"/>
            </a:xfrm>
            <a:prstGeom prst="line">
              <a:avLst/>
            </a:prstGeom>
            <a:noFill/>
            <a:ln w="38100">
              <a:solidFill>
                <a:srgbClr val="FF0000"/>
              </a:solidFill>
              <a:round/>
              <a:headEnd/>
              <a:tailEnd/>
            </a:ln>
          </p:spPr>
          <p:txBody>
            <a:bodyPr wrap="none" lIns="0" rIns="0" anchor="ctr"/>
            <a:lstStyle/>
            <a:p>
              <a:endParaRPr lang="zh-CN" altLang="en-US" i="0"/>
            </a:p>
          </p:txBody>
        </p:sp>
        <p:sp>
          <p:nvSpPr>
            <p:cNvPr id="17433"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7434"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7435" name="Line 14"/>
            <p:cNvSpPr>
              <a:spLocks noChangeShapeType="1"/>
            </p:cNvSpPr>
            <p:nvPr/>
          </p:nvSpPr>
          <p:spPr bwMode="auto">
            <a:xfrm flipH="1" flipV="1">
              <a:off x="144" y="821"/>
              <a:ext cx="288" cy="432"/>
            </a:xfrm>
            <a:prstGeom prst="line">
              <a:avLst/>
            </a:prstGeom>
            <a:noFill/>
            <a:ln w="38100">
              <a:solidFill>
                <a:srgbClr val="FF0000"/>
              </a:solidFill>
              <a:round/>
              <a:headEnd/>
              <a:tailEnd/>
            </a:ln>
          </p:spPr>
          <p:txBody>
            <a:bodyPr wrap="none" lIns="0" rIns="0" anchor="ctr"/>
            <a:lstStyle/>
            <a:p>
              <a:endParaRPr lang="zh-CN" altLang="en-US" i="0"/>
            </a:p>
          </p:txBody>
        </p:sp>
        <p:sp>
          <p:nvSpPr>
            <p:cNvPr id="17436" name="Line 15"/>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7437"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7438" name="Line 17"/>
            <p:cNvSpPr>
              <a:spLocks noChangeShapeType="1"/>
            </p:cNvSpPr>
            <p:nvPr/>
          </p:nvSpPr>
          <p:spPr bwMode="auto">
            <a:xfrm flipH="1">
              <a:off x="1344" y="821"/>
              <a:ext cx="336" cy="480"/>
            </a:xfrm>
            <a:prstGeom prst="line">
              <a:avLst/>
            </a:prstGeom>
            <a:noFill/>
            <a:ln w="38100">
              <a:solidFill>
                <a:srgbClr val="FF00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7440"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7441"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7442"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7443"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7444"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7445"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pSp>
        <p:nvGrpSpPr>
          <p:cNvPr id="4" name="Group 25"/>
          <p:cNvGrpSpPr>
            <a:grpSpLocks/>
          </p:cNvGrpSpPr>
          <p:nvPr/>
        </p:nvGrpSpPr>
        <p:grpSpPr bwMode="auto">
          <a:xfrm>
            <a:off x="5534052" y="2768064"/>
            <a:ext cx="2895600" cy="2286000"/>
            <a:chOff x="0" y="0"/>
            <a:chExt cx="1824" cy="1440"/>
          </a:xfrm>
        </p:grpSpPr>
        <p:sp>
          <p:nvSpPr>
            <p:cNvPr id="17417" name="Line 26"/>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7418" name="Line 27"/>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7419" name="Line 28"/>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7420" name="Line 29"/>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17421" name="Line 30"/>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5" name="Group 31"/>
            <p:cNvGrpSpPr>
              <a:grpSpLocks/>
            </p:cNvGrpSpPr>
            <p:nvPr/>
          </p:nvGrpSpPr>
          <p:grpSpPr bwMode="auto">
            <a:xfrm>
              <a:off x="0" y="0"/>
              <a:ext cx="1824" cy="1440"/>
              <a:chOff x="0" y="0"/>
              <a:chExt cx="1824" cy="1440"/>
            </a:xfrm>
          </p:grpSpPr>
          <p:sp>
            <p:nvSpPr>
              <p:cNvPr id="17423" name="Oval 32"/>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7424" name="Oval 33"/>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7425" name="Oval 34"/>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7426" name="Oval 35"/>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7427" name="Oval 36"/>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7428" name="Oval 37"/>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8" name="Text Box 4"/>
          <p:cNvSpPr txBox="1">
            <a:spLocks noChangeArrowheads="1"/>
          </p:cNvSpPr>
          <p:nvPr/>
        </p:nvSpPr>
        <p:spPr bwMode="auto">
          <a:xfrm>
            <a:off x="381000" y="112648"/>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八、生成树</a:t>
            </a:r>
          </a:p>
        </p:txBody>
      </p:sp>
      <p:sp>
        <p:nvSpPr>
          <p:cNvPr id="6" name="文本框 5">
            <a:extLst>
              <a:ext uri="{FF2B5EF4-FFF2-40B4-BE49-F238E27FC236}">
                <a16:creationId xmlns:a16="http://schemas.microsoft.com/office/drawing/2014/main" id="{F5455E6A-A2BF-AD94-5264-57E7FBC5EC9E}"/>
              </a:ext>
            </a:extLst>
          </p:cNvPr>
          <p:cNvSpPr txBox="1"/>
          <p:nvPr/>
        </p:nvSpPr>
        <p:spPr>
          <a:xfrm>
            <a:off x="1107602" y="5381731"/>
            <a:ext cx="2966396"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生成树不唯一。</a:t>
            </a:r>
          </a:p>
        </p:txBody>
      </p:sp>
      <p:sp>
        <p:nvSpPr>
          <p:cNvPr id="7" name="矩形 6">
            <a:extLst>
              <a:ext uri="{FF2B5EF4-FFF2-40B4-BE49-F238E27FC236}">
                <a16:creationId xmlns:a16="http://schemas.microsoft.com/office/drawing/2014/main" id="{AD301B7A-6156-8525-98D9-7968639A79FE}"/>
              </a:ext>
            </a:extLst>
          </p:cNvPr>
          <p:cNvSpPr/>
          <p:nvPr/>
        </p:nvSpPr>
        <p:spPr bwMode="auto">
          <a:xfrm>
            <a:off x="1802088" y="1765768"/>
            <a:ext cx="1937324" cy="4868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EE8B0790-A35A-F5B2-B7B3-AE09C385D3CB}"/>
              </a:ext>
            </a:extLst>
          </p:cNvPr>
          <p:cNvSpPr/>
          <p:nvPr/>
        </p:nvSpPr>
        <p:spPr bwMode="auto">
          <a:xfrm>
            <a:off x="5222594" y="1271027"/>
            <a:ext cx="968662" cy="4868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7544" y="1124744"/>
            <a:ext cx="8208912" cy="1045840"/>
          </a:xfrm>
        </p:spPr>
        <p:txBody>
          <a:bodyPr/>
          <a:lstStyle/>
          <a:p>
            <a:pPr algn="l" eaLnBrk="1" hangingPunct="1"/>
            <a:r>
              <a:rPr lang="zh-CN" altLang="zh-CN" sz="2800" dirty="0">
                <a:solidFill>
                  <a:schemeClr val="tx1"/>
                </a:solidFill>
                <a:latin typeface="黑体" pitchFamily="49" charset="-122"/>
                <a:ea typeface="黑体" pitchFamily="49" charset="-122"/>
                <a:cs typeface="+mn-cs"/>
              </a:rPr>
              <a:t>图结点的邻接关系，</a:t>
            </a:r>
            <a:r>
              <a:rPr lang="zh-CN" altLang="en-US" sz="2800" dirty="0">
                <a:solidFill>
                  <a:schemeClr val="tx1"/>
                </a:solidFill>
                <a:latin typeface="黑体" pitchFamily="49" charset="-122"/>
                <a:ea typeface="黑体" pitchFamily="49" charset="-122"/>
                <a:cs typeface="+mn-cs"/>
              </a:rPr>
              <a:t>事物的</a:t>
            </a:r>
            <a:r>
              <a:rPr lang="zh-CN" altLang="zh-CN" sz="2800" dirty="0">
                <a:solidFill>
                  <a:schemeClr val="tx1"/>
                </a:solidFill>
                <a:latin typeface="黑体" pitchFamily="49" charset="-122"/>
                <a:ea typeface="黑体" pitchFamily="49" charset="-122"/>
                <a:cs typeface="+mn-cs"/>
              </a:rPr>
              <a:t>普遍</a:t>
            </a:r>
            <a:r>
              <a:rPr lang="zh-CN" altLang="en-US" sz="2800" dirty="0">
                <a:solidFill>
                  <a:schemeClr val="tx1"/>
                </a:solidFill>
                <a:latin typeface="黑体" pitchFamily="49" charset="-122"/>
                <a:ea typeface="黑体" pitchFamily="49" charset="-122"/>
                <a:cs typeface="+mn-cs"/>
              </a:rPr>
              <a:t>联系</a:t>
            </a:r>
            <a:r>
              <a:rPr lang="zh-CN" altLang="zh-CN" sz="2800" dirty="0">
                <a:solidFill>
                  <a:schemeClr val="tx1"/>
                </a:solidFill>
                <a:latin typeface="黑体" pitchFamily="49" charset="-122"/>
                <a:ea typeface="黑体" pitchFamily="49" charset="-122"/>
                <a:cs typeface="+mn-cs"/>
              </a:rPr>
              <a:t>性</a:t>
            </a:r>
            <a:r>
              <a:rPr lang="zh-CN" altLang="en-US" sz="2800" dirty="0">
                <a:solidFill>
                  <a:schemeClr val="tx1"/>
                </a:solidFill>
                <a:latin typeface="黑体" pitchFamily="49" charset="-122"/>
                <a:ea typeface="黑体" pitchFamily="49" charset="-122"/>
                <a:cs typeface="+mn-cs"/>
              </a:rPr>
              <a:t>。</a:t>
            </a:r>
            <a:br>
              <a:rPr lang="en-US" altLang="zh-CN" sz="2800" dirty="0">
                <a:solidFill>
                  <a:schemeClr val="tx1"/>
                </a:solidFill>
                <a:latin typeface="黑体" pitchFamily="49" charset="-122"/>
                <a:ea typeface="黑体" pitchFamily="49" charset="-122"/>
                <a:cs typeface="+mn-cs"/>
              </a:rPr>
            </a:br>
            <a:r>
              <a:rPr lang="en-US" altLang="zh-CN" sz="2800" dirty="0">
                <a:solidFill>
                  <a:schemeClr val="tx1"/>
                </a:solidFill>
                <a:latin typeface="黑体" pitchFamily="49" charset="-122"/>
                <a:ea typeface="黑体" pitchFamily="49" charset="-122"/>
                <a:cs typeface="+mn-cs"/>
              </a:rPr>
              <a:t>5G</a:t>
            </a:r>
            <a:r>
              <a:rPr lang="zh-CN" altLang="en-US" sz="2800" dirty="0">
                <a:solidFill>
                  <a:schemeClr val="tx1"/>
                </a:solidFill>
                <a:latin typeface="黑体" pitchFamily="49" charset="-122"/>
                <a:ea typeface="黑体" pitchFamily="49" charset="-122"/>
                <a:cs typeface="+mn-cs"/>
              </a:rPr>
              <a:t>开启</a:t>
            </a:r>
            <a:r>
              <a:rPr lang="zh-CN" altLang="zh-CN" sz="2800" dirty="0">
                <a:solidFill>
                  <a:schemeClr val="tx1"/>
                </a:solidFill>
                <a:latin typeface="黑体" pitchFamily="49" charset="-122"/>
                <a:ea typeface="黑体" pitchFamily="49" charset="-122"/>
                <a:cs typeface="+mn-cs"/>
              </a:rPr>
              <a:t>万物互联</a:t>
            </a:r>
            <a:r>
              <a:rPr lang="zh-CN" altLang="en-US" sz="2800" dirty="0">
                <a:solidFill>
                  <a:schemeClr val="tx1"/>
                </a:solidFill>
                <a:latin typeface="黑体" pitchFamily="49" charset="-122"/>
                <a:ea typeface="黑体" pitchFamily="49" charset="-122"/>
                <a:cs typeface="+mn-cs"/>
              </a:rPr>
              <a:t>时代。</a:t>
            </a:r>
            <a:endParaRPr lang="en-US" altLang="zh-CN" sz="2800" dirty="0">
              <a:solidFill>
                <a:schemeClr val="tx1"/>
              </a:solidFill>
              <a:latin typeface="黑体" pitchFamily="49" charset="-122"/>
              <a:ea typeface="黑体" pitchFamily="49" charset="-122"/>
              <a:cs typeface="+mn-cs"/>
            </a:endParaRPr>
          </a:p>
        </p:txBody>
      </p:sp>
      <p:sp>
        <p:nvSpPr>
          <p:cNvPr id="38" name="Text Box 4"/>
          <p:cNvSpPr txBox="1">
            <a:spLocks noChangeArrowheads="1"/>
          </p:cNvSpPr>
          <p:nvPr/>
        </p:nvSpPr>
        <p:spPr bwMode="auto">
          <a:xfrm>
            <a:off x="632855" y="117186"/>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关于图的思考</a:t>
            </a:r>
          </a:p>
        </p:txBody>
      </p:sp>
      <p:sp>
        <p:nvSpPr>
          <p:cNvPr id="39" name="文本框 38">
            <a:extLst>
              <a:ext uri="{FF2B5EF4-FFF2-40B4-BE49-F238E27FC236}">
                <a16:creationId xmlns:a16="http://schemas.microsoft.com/office/drawing/2014/main" id="{C0C3541B-60D4-49A6-9591-C0A0BA35317C}"/>
              </a:ext>
            </a:extLst>
          </p:cNvPr>
          <p:cNvSpPr txBox="1"/>
          <p:nvPr/>
        </p:nvSpPr>
        <p:spPr>
          <a:xfrm>
            <a:off x="471390" y="2348880"/>
            <a:ext cx="8781130" cy="4401205"/>
          </a:xfrm>
          <a:prstGeom prst="rect">
            <a:avLst/>
          </a:prstGeom>
          <a:noFill/>
        </p:spPr>
        <p:txBody>
          <a:bodyPr wrap="square">
            <a:spAutoFit/>
          </a:bodyPr>
          <a:lstStyle/>
          <a:p>
            <a:r>
              <a:rPr lang="en-US" altLang="zh-CN" sz="2800" b="0" i="0" dirty="0">
                <a:latin typeface="黑体" pitchFamily="49" charset="-122"/>
                <a:ea typeface="黑体" pitchFamily="49" charset="-122"/>
              </a:rPr>
              <a:t>2G </a:t>
            </a:r>
            <a:r>
              <a:rPr lang="zh-CN" altLang="en-US" sz="2800" b="0" i="0" dirty="0">
                <a:latin typeface="黑体" pitchFamily="49" charset="-122"/>
                <a:ea typeface="黑体" pitchFamily="49" charset="-122"/>
              </a:rPr>
              <a:t>开启了 </a:t>
            </a:r>
            <a:r>
              <a:rPr lang="en-US" altLang="zh-CN" sz="2800" b="0" i="0" dirty="0">
                <a:latin typeface="黑体" pitchFamily="49" charset="-122"/>
                <a:ea typeface="黑体" pitchFamily="49" charset="-122"/>
              </a:rPr>
              <a:t>txt</a:t>
            </a:r>
            <a:r>
              <a:rPr lang="zh-CN" altLang="en-US" sz="2800" b="0" i="0" dirty="0">
                <a:latin typeface="黑体" pitchFamily="49" charset="-122"/>
                <a:ea typeface="黑体" pitchFamily="49" charset="-122"/>
              </a:rPr>
              <a:t>（文本）的时代，</a:t>
            </a:r>
            <a:r>
              <a:rPr lang="en-US" altLang="zh-CN" sz="2800" b="0" i="0" dirty="0">
                <a:latin typeface="黑体" pitchFamily="49" charset="-122"/>
                <a:ea typeface="黑体" pitchFamily="49" charset="-122"/>
              </a:rPr>
              <a:t>3G </a:t>
            </a:r>
            <a:r>
              <a:rPr lang="zh-CN" altLang="en-US" sz="2800" b="0" i="0" dirty="0">
                <a:latin typeface="黑体" pitchFamily="49" charset="-122"/>
                <a:ea typeface="黑体" pitchFamily="49" charset="-122"/>
              </a:rPr>
              <a:t>开启了 </a:t>
            </a:r>
            <a:r>
              <a:rPr lang="en-US" altLang="zh-CN" sz="2800" b="0" i="0" dirty="0">
                <a:latin typeface="黑体" pitchFamily="49" charset="-122"/>
                <a:ea typeface="黑体" pitchFamily="49" charset="-122"/>
              </a:rPr>
              <a:t>jpg</a:t>
            </a:r>
            <a:r>
              <a:rPr lang="zh-CN" altLang="en-US" sz="2800" b="0" i="0" dirty="0">
                <a:latin typeface="黑体" pitchFamily="49" charset="-122"/>
                <a:ea typeface="黑体" pitchFamily="49" charset="-122"/>
              </a:rPr>
              <a:t>（图片）的时代，</a:t>
            </a:r>
            <a:r>
              <a:rPr lang="en-US" altLang="zh-CN" sz="2800" b="0" i="0" dirty="0">
                <a:latin typeface="黑体" pitchFamily="49" charset="-122"/>
                <a:ea typeface="黑体" pitchFamily="49" charset="-122"/>
              </a:rPr>
              <a:t>4G </a:t>
            </a:r>
            <a:r>
              <a:rPr lang="zh-CN" altLang="en-US" sz="2800" b="0" i="0" dirty="0">
                <a:latin typeface="黑体" pitchFamily="49" charset="-122"/>
                <a:ea typeface="黑体" pitchFamily="49" charset="-122"/>
              </a:rPr>
              <a:t>开启了 </a:t>
            </a:r>
            <a:r>
              <a:rPr lang="en-US" altLang="zh-CN" sz="2800" b="0" i="0" dirty="0" err="1">
                <a:latin typeface="黑体" pitchFamily="49" charset="-122"/>
                <a:ea typeface="黑体" pitchFamily="49" charset="-122"/>
              </a:rPr>
              <a:t>avi</a:t>
            </a:r>
            <a:r>
              <a:rPr lang="zh-CN" altLang="en-US" sz="2800" b="0" i="0" dirty="0">
                <a:latin typeface="黑体" pitchFamily="49" charset="-122"/>
                <a:ea typeface="黑体" pitchFamily="49" charset="-122"/>
              </a:rPr>
              <a:t>（视频）的时代，</a:t>
            </a:r>
            <a:r>
              <a:rPr lang="en-US" altLang="zh-CN" sz="2800" b="0" i="0" dirty="0">
                <a:latin typeface="黑体" pitchFamily="49" charset="-122"/>
                <a:ea typeface="黑体" pitchFamily="49" charset="-122"/>
              </a:rPr>
              <a:t>5G </a:t>
            </a:r>
            <a:r>
              <a:rPr lang="zh-CN" altLang="en-US" sz="2800" b="0" i="0" dirty="0">
                <a:latin typeface="黑体" pitchFamily="49" charset="-122"/>
                <a:ea typeface="黑体" pitchFamily="49" charset="-122"/>
              </a:rPr>
              <a:t>将开启万物互联的时代。</a:t>
            </a:r>
            <a:endParaRPr lang="en-US" altLang="zh-CN" sz="2800" b="0" i="0" dirty="0">
              <a:latin typeface="黑体" pitchFamily="49" charset="-122"/>
              <a:ea typeface="黑体" pitchFamily="49" charset="-122"/>
            </a:endParaRPr>
          </a:p>
          <a:p>
            <a:endParaRPr lang="en-US" altLang="zh-CN" sz="2800" i="0" dirty="0">
              <a:latin typeface="黑体" pitchFamily="49" charset="-122"/>
              <a:ea typeface="黑体" pitchFamily="49" charset="-122"/>
            </a:endParaRPr>
          </a:p>
          <a:p>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的特点：超高速、低延时、海量连接、泛在网、低功耗。</a:t>
            </a:r>
            <a:endParaRPr lang="en-US" altLang="zh-CN" sz="2800" b="0" i="0" dirty="0">
              <a:latin typeface="黑体" pitchFamily="49" charset="-122"/>
              <a:ea typeface="黑体" pitchFamily="49" charset="-122"/>
            </a:endParaRPr>
          </a:p>
          <a:p>
            <a:endParaRPr lang="en-US" altLang="zh-CN" sz="2800" i="0" dirty="0">
              <a:latin typeface="黑体" pitchFamily="49" charset="-122"/>
              <a:ea typeface="黑体" pitchFamily="49" charset="-122"/>
            </a:endParaRPr>
          </a:p>
          <a:p>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将实现“随时随地万物接入”。</a:t>
            </a:r>
            <a:r>
              <a:rPr lang="en-US" altLang="zh-CN" sz="2800" b="0" i="0" dirty="0">
                <a:latin typeface="黑体" pitchFamily="49" charset="-122"/>
                <a:ea typeface="黑体" pitchFamily="49" charset="-122"/>
              </a:rPr>
              <a:t>1G</a:t>
            </a:r>
            <a:r>
              <a:rPr lang="zh-CN" altLang="en-US" sz="2800" b="0" i="0" dirty="0">
                <a:latin typeface="黑体" pitchFamily="49" charset="-122"/>
                <a:ea typeface="黑体" pitchFamily="49" charset="-122"/>
              </a:rPr>
              <a:t>到</a:t>
            </a:r>
            <a:r>
              <a:rPr lang="en-US" altLang="zh-CN" sz="2800" b="0" i="0" dirty="0">
                <a:latin typeface="黑体" pitchFamily="49" charset="-122"/>
                <a:ea typeface="黑体" pitchFamily="49" charset="-122"/>
              </a:rPr>
              <a:t>4G</a:t>
            </a:r>
            <a:r>
              <a:rPr lang="zh-CN" altLang="en-US" sz="2800" b="0" i="0" dirty="0">
                <a:latin typeface="黑体" pitchFamily="49" charset="-122"/>
                <a:ea typeface="黑体" pitchFamily="49" charset="-122"/>
              </a:rPr>
              <a:t>解决的主要是人与人之间的通信，而</a:t>
            </a:r>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则侧重解决人与物、物与物之间的通信，可以实现真正的“广义物联网”。</a:t>
            </a:r>
          </a:p>
        </p:txBody>
      </p:sp>
    </p:spTree>
    <p:extLst>
      <p:ext uri="{BB962C8B-B14F-4D97-AF65-F5344CB8AC3E}">
        <p14:creationId xmlns:p14="http://schemas.microsoft.com/office/powerpoint/2010/main" val="1967754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28670" y="1052530"/>
            <a:ext cx="6629400" cy="685800"/>
          </a:xfrm>
        </p:spPr>
        <p:txBody>
          <a:bodyPr/>
          <a:lstStyle/>
          <a:p>
            <a:pPr algn="l" eaLnBrk="1" hangingPunct="1"/>
            <a:r>
              <a:rPr lang="zh-CN" altLang="en-US" sz="3200" dirty="0">
                <a:latin typeface="黑体" pitchFamily="49" charset="-122"/>
                <a:ea typeface="黑体" pitchFamily="49" charset="-122"/>
              </a:rPr>
              <a:t>一、邻接矩阵(</a:t>
            </a:r>
            <a:r>
              <a:rPr lang="en-US" altLang="zh-CN" sz="3200" dirty="0">
                <a:latin typeface="黑体" pitchFamily="49" charset="-122"/>
                <a:ea typeface="黑体" pitchFamily="49" charset="-122"/>
              </a:rPr>
              <a:t>Adjacency Matrix)</a:t>
            </a:r>
          </a:p>
        </p:txBody>
      </p:sp>
      <p:sp>
        <p:nvSpPr>
          <p:cNvPr id="18437" name="Rectangle 5"/>
          <p:cNvSpPr>
            <a:spLocks noGrp="1" noChangeArrowheads="1"/>
          </p:cNvSpPr>
          <p:nvPr>
            <p:ph type="body" idx="1"/>
          </p:nvPr>
        </p:nvSpPr>
        <p:spPr>
          <a:xfrm>
            <a:off x="452470" y="189073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邻接矩阵：记录图中各顶点之间关系的二维数组。</a:t>
            </a:r>
          </a:p>
          <a:p>
            <a:pPr eaLnBrk="1" hangingPunct="1">
              <a:lnSpc>
                <a:spcPct val="90000"/>
              </a:lnSpc>
              <a:spcBef>
                <a:spcPct val="30000"/>
              </a:spcBef>
            </a:pPr>
            <a:r>
              <a:rPr lang="zh-CN" altLang="en-US" dirty="0">
                <a:latin typeface="黑体" pitchFamily="49" charset="-122"/>
                <a:ea typeface="黑体" pitchFamily="49" charset="-122"/>
              </a:rPr>
              <a:t>对于不带权的图，以1表示两顶点存在边(或弧)(相邻接)，以0表示两顶点不邻接，即</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0"/>
              </a:spcBef>
              <a:buFont typeface="Wingdings" pitchFamily="2" charset="2"/>
              <a:buNone/>
            </a:pPr>
            <a:r>
              <a:rPr lang="zh-CN" altLang="en-US" dirty="0">
                <a:latin typeface="黑体" pitchFamily="49" charset="-122"/>
                <a:ea typeface="黑体" pitchFamily="49" charset="-122"/>
              </a:rPr>
              <a:t>             1   如果(</a:t>
            </a:r>
            <a:r>
              <a:rPr lang="en-US" altLang="zh-CN" dirty="0" err="1">
                <a:latin typeface="黑体" pitchFamily="49" charset="-122"/>
                <a:ea typeface="黑体" pitchFamily="49" charset="-122"/>
              </a:rPr>
              <a:t>i,j</a:t>
            </a:r>
            <a:r>
              <a:rPr lang="en-US" altLang="zh-CN" dirty="0">
                <a:latin typeface="黑体" pitchFamily="49" charset="-122"/>
                <a:ea typeface="黑体" pitchFamily="49" charset="-122"/>
              </a:rPr>
              <a:t>)</a:t>
            </a:r>
            <a:r>
              <a:rPr lang="en-US" altLang="zh-CN" dirty="0">
                <a:latin typeface="黑体" pitchFamily="49" charset="-122"/>
                <a:ea typeface="黑体" pitchFamily="49" charset="-122"/>
                <a:sym typeface="Symbol" pitchFamily="18" charset="2"/>
              </a:rPr>
              <a:t>E </a:t>
            </a:r>
            <a:r>
              <a:rPr lang="zh-CN" altLang="en-US" dirty="0">
                <a:latin typeface="黑体" pitchFamily="49" charset="-122"/>
                <a:ea typeface="黑体" pitchFamily="49" charset="-122"/>
                <a:sym typeface="Symbol" pitchFamily="18" charset="2"/>
              </a:rPr>
              <a:t>或 &lt;</a:t>
            </a:r>
            <a:r>
              <a:rPr lang="en-US" altLang="zh-CN" dirty="0" err="1">
                <a:latin typeface="黑体" pitchFamily="49" charset="-122"/>
                <a:ea typeface="黑体" pitchFamily="49" charset="-122"/>
                <a:sym typeface="Symbol" pitchFamily="18" charset="2"/>
              </a:rPr>
              <a:t>i,j</a:t>
            </a:r>
            <a:r>
              <a:rPr lang="en-US" altLang="zh-CN" dirty="0">
                <a:latin typeface="黑体" pitchFamily="49" charset="-122"/>
                <a:ea typeface="黑体" pitchFamily="49" charset="-122"/>
                <a:sym typeface="Symbol" pitchFamily="18" charset="2"/>
              </a:rPr>
              <a:t>&gt;E</a:t>
            </a:r>
            <a:endParaRPr lang="en-US" altLang="zh-CN" dirty="0">
              <a:latin typeface="黑体" pitchFamily="49" charset="-122"/>
              <a:ea typeface="黑体" pitchFamily="49" charset="-122"/>
            </a:endParaRP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 = </a:t>
            </a:r>
          </a:p>
          <a:p>
            <a:pPr eaLnBrk="1" hangingPunct="1">
              <a:lnSpc>
                <a:spcPct val="90000"/>
              </a:lnSpc>
              <a:spcBef>
                <a:spcPct val="0"/>
              </a:spcBef>
              <a:buFont typeface="Wingdings" pitchFamily="2" charset="2"/>
              <a:buNone/>
            </a:pPr>
            <a:r>
              <a:rPr lang="zh-CN" altLang="en-US" dirty="0">
                <a:latin typeface="黑体" pitchFamily="49" charset="-122"/>
                <a:ea typeface="黑体" pitchFamily="49" charset="-122"/>
              </a:rPr>
              <a:t>			   0   其它</a:t>
            </a:r>
          </a:p>
        </p:txBody>
      </p:sp>
      <p:sp>
        <p:nvSpPr>
          <p:cNvPr id="18439" name="AutoShape 7"/>
          <p:cNvSpPr>
            <a:spLocks/>
          </p:cNvSpPr>
          <p:nvPr/>
        </p:nvSpPr>
        <p:spPr bwMode="auto">
          <a:xfrm>
            <a:off x="2571736" y="3929066"/>
            <a:ext cx="76200" cy="838200"/>
          </a:xfrm>
          <a:prstGeom prst="leftBrace">
            <a:avLst>
              <a:gd name="adj1" fmla="val 91667"/>
              <a:gd name="adj2" fmla="val 50000"/>
            </a:avLst>
          </a:prstGeom>
          <a:noFill/>
          <a:ln w="1587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1" name="Rectangle 5"/>
          <p:cNvSpPr>
            <a:spLocks noGrp="1" noChangeArrowheads="1"/>
          </p:cNvSpPr>
          <p:nvPr>
            <p:ph type="body" idx="1"/>
          </p:nvPr>
        </p:nvSpPr>
        <p:spPr>
          <a:xfrm>
            <a:off x="539552" y="1273510"/>
            <a:ext cx="8763000" cy="427298"/>
          </a:xfrm>
        </p:spPr>
        <p:txBody>
          <a:bodyPr/>
          <a:lstStyle/>
          <a:p>
            <a:pPr eaLnBrk="1" hangingPunct="1">
              <a:spcBef>
                <a:spcPct val="30000"/>
              </a:spcBef>
            </a:pPr>
            <a:r>
              <a:rPr lang="zh-CN" altLang="en-US" dirty="0">
                <a:latin typeface="黑体" pitchFamily="49" charset="-122"/>
                <a:ea typeface="黑体" pitchFamily="49" charset="-122"/>
              </a:rPr>
              <a:t>无向图的邻接矩阵为：　有向图的邻接矩阵为：</a:t>
            </a:r>
          </a:p>
          <a:p>
            <a:pPr eaLnBrk="1" hangingPunct="1">
              <a:spcBef>
                <a:spcPct val="0"/>
              </a:spcBef>
              <a:buFont typeface="Wingdings" pitchFamily="2" charset="2"/>
              <a:buNone/>
            </a:pPr>
            <a:r>
              <a:rPr lang="en-US" altLang="zh-CN" dirty="0">
                <a:latin typeface="黑体" pitchFamily="49" charset="-122"/>
                <a:ea typeface="黑体" pitchFamily="49" charset="-122"/>
              </a:rPr>
              <a:t>       </a:t>
            </a:r>
          </a:p>
        </p:txBody>
      </p:sp>
      <p:grpSp>
        <p:nvGrpSpPr>
          <p:cNvPr id="2" name="Group 7"/>
          <p:cNvGrpSpPr>
            <a:grpSpLocks/>
          </p:cNvGrpSpPr>
          <p:nvPr/>
        </p:nvGrpSpPr>
        <p:grpSpPr bwMode="auto">
          <a:xfrm>
            <a:off x="1500639" y="4281591"/>
            <a:ext cx="2057400" cy="1600200"/>
            <a:chOff x="0" y="0"/>
            <a:chExt cx="1824" cy="1440"/>
          </a:xfrm>
        </p:grpSpPr>
        <p:sp>
          <p:nvSpPr>
            <p:cNvPr id="19485" name="Line 8"/>
            <p:cNvSpPr>
              <a:spLocks noChangeShapeType="1"/>
            </p:cNvSpPr>
            <p:nvPr/>
          </p:nvSpPr>
          <p:spPr bwMode="auto">
            <a:xfrm flipH="1">
              <a:off x="623" y="149"/>
              <a:ext cx="577" cy="0"/>
            </a:xfrm>
            <a:prstGeom prst="line">
              <a:avLst/>
            </a:prstGeom>
            <a:noFill/>
            <a:ln w="38100">
              <a:solidFill>
                <a:srgbClr val="009900"/>
              </a:solidFill>
              <a:round/>
              <a:headEnd/>
              <a:tailEnd/>
            </a:ln>
          </p:spPr>
          <p:txBody>
            <a:bodyPr wrap="none" lIns="0" rIns="0" anchor="ctr"/>
            <a:lstStyle/>
            <a:p>
              <a:endParaRPr lang="zh-CN" altLang="en-US" i="0"/>
            </a:p>
          </p:txBody>
        </p:sp>
        <p:sp>
          <p:nvSpPr>
            <p:cNvPr id="19486" name="Line 9"/>
            <p:cNvSpPr>
              <a:spLocks noChangeShapeType="1"/>
            </p:cNvSpPr>
            <p:nvPr/>
          </p:nvSpPr>
          <p:spPr bwMode="auto">
            <a:xfrm>
              <a:off x="1296" y="246"/>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9487"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9488" name="Line 11"/>
            <p:cNvSpPr>
              <a:spLocks noChangeShapeType="1"/>
            </p:cNvSpPr>
            <p:nvPr/>
          </p:nvSpPr>
          <p:spPr bwMode="auto">
            <a:xfrm flipH="1">
              <a:off x="191" y="197"/>
              <a:ext cx="241" cy="431"/>
            </a:xfrm>
            <a:prstGeom prst="line">
              <a:avLst/>
            </a:prstGeom>
            <a:noFill/>
            <a:ln w="38100">
              <a:solidFill>
                <a:srgbClr val="009900"/>
              </a:solidFill>
              <a:round/>
              <a:headEnd/>
              <a:tailEnd/>
            </a:ln>
          </p:spPr>
          <p:txBody>
            <a:bodyPr wrap="none" lIns="0" rIns="0" anchor="ctr"/>
            <a:lstStyle/>
            <a:p>
              <a:endParaRPr lang="zh-CN" altLang="en-US" i="0"/>
            </a:p>
          </p:txBody>
        </p:sp>
        <p:sp>
          <p:nvSpPr>
            <p:cNvPr id="19489" name="Line 12"/>
            <p:cNvSpPr>
              <a:spLocks noChangeShapeType="1"/>
            </p:cNvSpPr>
            <p:nvPr/>
          </p:nvSpPr>
          <p:spPr bwMode="auto">
            <a:xfrm flipH="1" flipV="1">
              <a:off x="480" y="246"/>
              <a:ext cx="0" cy="1007"/>
            </a:xfrm>
            <a:prstGeom prst="line">
              <a:avLst/>
            </a:prstGeom>
            <a:noFill/>
            <a:ln w="38100">
              <a:solidFill>
                <a:srgbClr val="009900"/>
              </a:solidFill>
              <a:round/>
              <a:headEnd/>
              <a:tailEnd/>
            </a:ln>
          </p:spPr>
          <p:txBody>
            <a:bodyPr wrap="none" lIns="0" rIns="0" anchor="ctr"/>
            <a:lstStyle/>
            <a:p>
              <a:endParaRPr lang="zh-CN" altLang="en-US" i="0"/>
            </a:p>
          </p:txBody>
        </p:sp>
        <p:sp>
          <p:nvSpPr>
            <p:cNvPr id="19490" name="Line 13"/>
            <p:cNvSpPr>
              <a:spLocks noChangeShapeType="1"/>
            </p:cNvSpPr>
            <p:nvPr/>
          </p:nvSpPr>
          <p:spPr bwMode="auto">
            <a:xfrm flipH="1" flipV="1">
              <a:off x="528" y="197"/>
              <a:ext cx="1105" cy="576"/>
            </a:xfrm>
            <a:prstGeom prst="line">
              <a:avLst/>
            </a:prstGeom>
            <a:noFill/>
            <a:ln w="38100">
              <a:solidFill>
                <a:srgbClr val="009900"/>
              </a:solidFill>
              <a:round/>
              <a:headEnd/>
              <a:tailEnd/>
            </a:ln>
          </p:spPr>
          <p:txBody>
            <a:bodyPr wrap="none" lIns="0" rIns="0" anchor="ctr"/>
            <a:lstStyle/>
            <a:p>
              <a:endParaRPr lang="zh-CN" altLang="en-US" i="0"/>
            </a:p>
          </p:txBody>
        </p:sp>
        <p:sp>
          <p:nvSpPr>
            <p:cNvPr id="19491" name="Line 14"/>
            <p:cNvSpPr>
              <a:spLocks noChangeShapeType="1"/>
            </p:cNvSpPr>
            <p:nvPr/>
          </p:nvSpPr>
          <p:spPr bwMode="auto">
            <a:xfrm flipH="1" flipV="1">
              <a:off x="144" y="821"/>
              <a:ext cx="290" cy="430"/>
            </a:xfrm>
            <a:prstGeom prst="line">
              <a:avLst/>
            </a:prstGeom>
            <a:noFill/>
            <a:ln w="38100">
              <a:solidFill>
                <a:srgbClr val="009900"/>
              </a:solidFill>
              <a:round/>
              <a:headEnd/>
              <a:tailEnd/>
            </a:ln>
          </p:spPr>
          <p:txBody>
            <a:bodyPr wrap="none" lIns="0" rIns="0" anchor="ctr"/>
            <a:lstStyle/>
            <a:p>
              <a:endParaRPr lang="zh-CN" altLang="en-US" i="0"/>
            </a:p>
          </p:txBody>
        </p:sp>
        <p:sp>
          <p:nvSpPr>
            <p:cNvPr id="19492" name="Line 15"/>
            <p:cNvSpPr>
              <a:spLocks noChangeShapeType="1"/>
            </p:cNvSpPr>
            <p:nvPr/>
          </p:nvSpPr>
          <p:spPr bwMode="auto">
            <a:xfrm flipH="1">
              <a:off x="528" y="1301"/>
              <a:ext cx="721" cy="0"/>
            </a:xfrm>
            <a:prstGeom prst="line">
              <a:avLst/>
            </a:prstGeom>
            <a:noFill/>
            <a:ln w="38100">
              <a:solidFill>
                <a:srgbClr val="009900"/>
              </a:solidFill>
              <a:round/>
              <a:headEnd/>
              <a:tailEnd/>
            </a:ln>
          </p:spPr>
          <p:txBody>
            <a:bodyPr wrap="none" lIns="0" rIns="0" anchor="ctr"/>
            <a:lstStyle/>
            <a:p>
              <a:endParaRPr lang="zh-CN" altLang="en-US" i="0"/>
            </a:p>
          </p:txBody>
        </p:sp>
        <p:sp>
          <p:nvSpPr>
            <p:cNvPr id="19493" name="Line 16"/>
            <p:cNvSpPr>
              <a:spLocks noChangeShapeType="1"/>
            </p:cNvSpPr>
            <p:nvPr/>
          </p:nvSpPr>
          <p:spPr bwMode="auto">
            <a:xfrm flipH="1">
              <a:off x="576" y="773"/>
              <a:ext cx="1057" cy="480"/>
            </a:xfrm>
            <a:prstGeom prst="line">
              <a:avLst/>
            </a:prstGeom>
            <a:noFill/>
            <a:ln w="38100">
              <a:solidFill>
                <a:srgbClr val="009900"/>
              </a:solidFill>
              <a:round/>
              <a:headEnd/>
              <a:tailEnd/>
            </a:ln>
          </p:spPr>
          <p:txBody>
            <a:bodyPr wrap="none" lIns="0" rIns="0" anchor="ctr"/>
            <a:lstStyle/>
            <a:p>
              <a:endParaRPr lang="zh-CN" altLang="en-US" i="0"/>
            </a:p>
          </p:txBody>
        </p:sp>
        <p:sp>
          <p:nvSpPr>
            <p:cNvPr id="19494"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9496" name="Oval 19"/>
              <p:cNvSpPr>
                <a:spLocks noChangeArrowheads="1"/>
              </p:cNvSpPr>
              <p:nvPr/>
            </p:nvSpPr>
            <p:spPr bwMode="auto">
              <a:xfrm>
                <a:off x="336" y="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19497" name="Oval 20"/>
              <p:cNvSpPr>
                <a:spLocks noChangeArrowheads="1"/>
              </p:cNvSpPr>
              <p:nvPr/>
            </p:nvSpPr>
            <p:spPr bwMode="auto">
              <a:xfrm>
                <a:off x="336" y="1169"/>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19498" name="Oval 21"/>
              <p:cNvSpPr>
                <a:spLocks noChangeArrowheads="1"/>
              </p:cNvSpPr>
              <p:nvPr/>
            </p:nvSpPr>
            <p:spPr bwMode="auto">
              <a:xfrm>
                <a:off x="0" y="576"/>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19499" name="Oval 22"/>
              <p:cNvSpPr>
                <a:spLocks noChangeArrowheads="1"/>
              </p:cNvSpPr>
              <p:nvPr/>
            </p:nvSpPr>
            <p:spPr bwMode="auto">
              <a:xfrm>
                <a:off x="1535" y="624"/>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5</a:t>
                </a:r>
              </a:p>
            </p:txBody>
          </p:sp>
          <p:sp>
            <p:nvSpPr>
              <p:cNvPr id="19500" name="Oval 23"/>
              <p:cNvSpPr>
                <a:spLocks noChangeArrowheads="1"/>
              </p:cNvSpPr>
              <p:nvPr/>
            </p:nvSpPr>
            <p:spPr bwMode="auto">
              <a:xfrm>
                <a:off x="1153" y="1170"/>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19501" name="Oval 24"/>
              <p:cNvSpPr>
                <a:spLocks noChangeArrowheads="1"/>
              </p:cNvSpPr>
              <p:nvPr/>
            </p:nvSpPr>
            <p:spPr bwMode="auto">
              <a:xfrm>
                <a:off x="1153" y="0"/>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grpSp>
      <p:grpSp>
        <p:nvGrpSpPr>
          <p:cNvPr id="4" name="Group 25"/>
          <p:cNvGrpSpPr>
            <a:grpSpLocks/>
          </p:cNvGrpSpPr>
          <p:nvPr/>
        </p:nvGrpSpPr>
        <p:grpSpPr bwMode="auto">
          <a:xfrm>
            <a:off x="5579230" y="4192238"/>
            <a:ext cx="2057400" cy="1676400"/>
            <a:chOff x="0" y="0"/>
            <a:chExt cx="1920" cy="1536"/>
          </a:xfrm>
        </p:grpSpPr>
        <p:sp>
          <p:nvSpPr>
            <p:cNvPr id="19474" name="Line 26"/>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75" name="Line 27"/>
            <p:cNvSpPr>
              <a:spLocks noChangeShapeType="1"/>
            </p:cNvSpPr>
            <p:nvPr/>
          </p:nvSpPr>
          <p:spPr bwMode="auto">
            <a:xfrm>
              <a:off x="193"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6" name="Line 28"/>
            <p:cNvSpPr>
              <a:spLocks noChangeShapeType="1"/>
            </p:cNvSpPr>
            <p:nvPr/>
          </p:nvSpPr>
          <p:spPr bwMode="auto">
            <a:xfrm flipH="1">
              <a:off x="240" y="144"/>
              <a:ext cx="673"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7" name="Line 29"/>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78" name="Line 30"/>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9" name="Line 31"/>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80" name="Oval 32"/>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19481" name="Oval 33"/>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19482" name="Oval 34"/>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19483" name="Oval 35"/>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19484" name="Oval 36"/>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grpSp>
        <p:nvGrpSpPr>
          <p:cNvPr id="6" name="Group 38"/>
          <p:cNvGrpSpPr>
            <a:grpSpLocks/>
          </p:cNvGrpSpPr>
          <p:nvPr/>
        </p:nvGrpSpPr>
        <p:grpSpPr bwMode="auto">
          <a:xfrm>
            <a:off x="1375314" y="1840465"/>
            <a:ext cx="2440446" cy="1940207"/>
            <a:chOff x="0" y="0"/>
            <a:chExt cx="1584" cy="1008"/>
          </a:xfrm>
        </p:grpSpPr>
        <p:sp>
          <p:nvSpPr>
            <p:cNvPr id="19472" name="AutoShape 39"/>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19473" name="AutoShape 40"/>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47" name="Text Box 4"/>
          <p:cNvSpPr txBox="1">
            <a:spLocks noChangeArrowheads="1"/>
          </p:cNvSpPr>
          <p:nvPr/>
        </p:nvSpPr>
        <p:spPr bwMode="auto">
          <a:xfrm>
            <a:off x="270892" y="171823"/>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一、邻接矩阵</a:t>
            </a:r>
          </a:p>
        </p:txBody>
      </p:sp>
      <p:sp>
        <p:nvSpPr>
          <p:cNvPr id="8" name="文本框 7">
            <a:extLst>
              <a:ext uri="{FF2B5EF4-FFF2-40B4-BE49-F238E27FC236}">
                <a16:creationId xmlns:a16="http://schemas.microsoft.com/office/drawing/2014/main" id="{0C98F701-28D4-7014-23BC-C3F4C5A06507}"/>
              </a:ext>
            </a:extLst>
          </p:cNvPr>
          <p:cNvSpPr txBox="1"/>
          <p:nvPr/>
        </p:nvSpPr>
        <p:spPr>
          <a:xfrm>
            <a:off x="1484100" y="1807488"/>
            <a:ext cx="3024336" cy="400110"/>
          </a:xfrm>
          <a:prstGeom prst="rect">
            <a:avLst/>
          </a:prstGeom>
          <a:noFill/>
        </p:spPr>
        <p:txBody>
          <a:bodyPr wrap="square" rtlCol="0">
            <a:spAutoFit/>
          </a:bodyPr>
          <a:lstStyle/>
          <a:p>
            <a:r>
              <a:rPr lang="en-US" altLang="zh-CN" sz="2000" b="0" i="0" dirty="0">
                <a:latin typeface="+mn-ea"/>
                <a:ea typeface="+mn-ea"/>
              </a:rPr>
              <a:t>0  1  0  0  1  1</a:t>
            </a:r>
            <a:endParaRPr lang="zh-CN" altLang="en-US" sz="2000" b="0" i="0" dirty="0">
              <a:latin typeface="+mn-ea"/>
              <a:ea typeface="+mn-ea"/>
            </a:endParaRPr>
          </a:p>
        </p:txBody>
      </p:sp>
      <p:sp>
        <p:nvSpPr>
          <p:cNvPr id="9" name="文本框 8">
            <a:extLst>
              <a:ext uri="{FF2B5EF4-FFF2-40B4-BE49-F238E27FC236}">
                <a16:creationId xmlns:a16="http://schemas.microsoft.com/office/drawing/2014/main" id="{FA763E90-9153-FABD-A175-E2BB1963F328}"/>
              </a:ext>
            </a:extLst>
          </p:cNvPr>
          <p:cNvSpPr txBox="1"/>
          <p:nvPr/>
        </p:nvSpPr>
        <p:spPr>
          <a:xfrm>
            <a:off x="1474774" y="2125743"/>
            <a:ext cx="2340986" cy="400110"/>
          </a:xfrm>
          <a:prstGeom prst="rect">
            <a:avLst/>
          </a:prstGeom>
          <a:noFill/>
        </p:spPr>
        <p:txBody>
          <a:bodyPr wrap="square" rtlCol="0">
            <a:spAutoFit/>
          </a:bodyPr>
          <a:lstStyle/>
          <a:p>
            <a:r>
              <a:rPr lang="en-US" altLang="zh-CN" sz="2000" b="0" i="0" dirty="0">
                <a:latin typeface="+mn-ea"/>
                <a:ea typeface="+mn-ea"/>
              </a:rPr>
              <a:t>1  0  1  1  0  1</a:t>
            </a:r>
            <a:endParaRPr lang="zh-CN" altLang="en-US" sz="2000" b="0" i="0" dirty="0">
              <a:latin typeface="+mn-ea"/>
              <a:ea typeface="+mn-ea"/>
            </a:endParaRPr>
          </a:p>
        </p:txBody>
      </p:sp>
      <p:sp>
        <p:nvSpPr>
          <p:cNvPr id="10" name="文本框 9">
            <a:extLst>
              <a:ext uri="{FF2B5EF4-FFF2-40B4-BE49-F238E27FC236}">
                <a16:creationId xmlns:a16="http://schemas.microsoft.com/office/drawing/2014/main" id="{FF3632A5-98D7-4F25-B6AE-67DE1D0EE8E4}"/>
              </a:ext>
            </a:extLst>
          </p:cNvPr>
          <p:cNvSpPr txBox="1"/>
          <p:nvPr/>
        </p:nvSpPr>
        <p:spPr>
          <a:xfrm>
            <a:off x="1456696" y="2412382"/>
            <a:ext cx="2257606" cy="400110"/>
          </a:xfrm>
          <a:prstGeom prst="rect">
            <a:avLst/>
          </a:prstGeom>
          <a:noFill/>
        </p:spPr>
        <p:txBody>
          <a:bodyPr wrap="square" rtlCol="0">
            <a:spAutoFit/>
          </a:bodyPr>
          <a:lstStyle/>
          <a:p>
            <a:r>
              <a:rPr lang="en-US" altLang="zh-CN" sz="2000" b="0" i="0" dirty="0">
                <a:latin typeface="+mn-ea"/>
                <a:ea typeface="+mn-ea"/>
              </a:rPr>
              <a:t>0  1  0  1  0  0</a:t>
            </a:r>
            <a:endParaRPr lang="zh-CN" altLang="en-US" sz="2000" b="0" i="0" dirty="0">
              <a:latin typeface="+mn-ea"/>
              <a:ea typeface="+mn-ea"/>
            </a:endParaRPr>
          </a:p>
        </p:txBody>
      </p:sp>
      <p:sp>
        <p:nvSpPr>
          <p:cNvPr id="11" name="文本框 10">
            <a:extLst>
              <a:ext uri="{FF2B5EF4-FFF2-40B4-BE49-F238E27FC236}">
                <a16:creationId xmlns:a16="http://schemas.microsoft.com/office/drawing/2014/main" id="{27FF140B-BF86-DCD5-2EDE-70CD8CD1D20E}"/>
              </a:ext>
            </a:extLst>
          </p:cNvPr>
          <p:cNvSpPr txBox="1"/>
          <p:nvPr/>
        </p:nvSpPr>
        <p:spPr>
          <a:xfrm>
            <a:off x="1434394" y="2717484"/>
            <a:ext cx="2257606" cy="400110"/>
          </a:xfrm>
          <a:prstGeom prst="rect">
            <a:avLst/>
          </a:prstGeom>
          <a:noFill/>
        </p:spPr>
        <p:txBody>
          <a:bodyPr wrap="square" rtlCol="0">
            <a:spAutoFit/>
          </a:bodyPr>
          <a:lstStyle/>
          <a:p>
            <a:r>
              <a:rPr lang="en-US" altLang="zh-CN" sz="2000" b="0" i="0" dirty="0">
                <a:latin typeface="+mn-ea"/>
                <a:ea typeface="+mn-ea"/>
              </a:rPr>
              <a:t>0  1  1  0  1  1</a:t>
            </a:r>
            <a:endParaRPr lang="zh-CN" altLang="en-US" sz="2000" b="0" i="0" dirty="0">
              <a:latin typeface="+mn-ea"/>
              <a:ea typeface="+mn-ea"/>
            </a:endParaRPr>
          </a:p>
        </p:txBody>
      </p:sp>
      <p:sp>
        <p:nvSpPr>
          <p:cNvPr id="12" name="文本框 11">
            <a:extLst>
              <a:ext uri="{FF2B5EF4-FFF2-40B4-BE49-F238E27FC236}">
                <a16:creationId xmlns:a16="http://schemas.microsoft.com/office/drawing/2014/main" id="{EE5C7D49-9A74-2F27-7F15-E2F5E0C62E27}"/>
              </a:ext>
            </a:extLst>
          </p:cNvPr>
          <p:cNvSpPr txBox="1"/>
          <p:nvPr/>
        </p:nvSpPr>
        <p:spPr>
          <a:xfrm>
            <a:off x="1434394" y="3040365"/>
            <a:ext cx="2503692" cy="400110"/>
          </a:xfrm>
          <a:prstGeom prst="rect">
            <a:avLst/>
          </a:prstGeom>
          <a:noFill/>
        </p:spPr>
        <p:txBody>
          <a:bodyPr wrap="square" rtlCol="0">
            <a:spAutoFit/>
          </a:bodyPr>
          <a:lstStyle/>
          <a:p>
            <a:r>
              <a:rPr lang="en-US" altLang="zh-CN" sz="2000" b="0" i="0" dirty="0">
                <a:latin typeface="+mn-ea"/>
                <a:ea typeface="+mn-ea"/>
              </a:rPr>
              <a:t>1  0  0  1  0  1</a:t>
            </a:r>
            <a:endParaRPr lang="zh-CN" altLang="en-US" sz="2000" b="0" i="0" dirty="0">
              <a:latin typeface="+mn-ea"/>
              <a:ea typeface="+mn-ea"/>
            </a:endParaRPr>
          </a:p>
        </p:txBody>
      </p:sp>
      <p:sp>
        <p:nvSpPr>
          <p:cNvPr id="13" name="文本框 12">
            <a:extLst>
              <a:ext uri="{FF2B5EF4-FFF2-40B4-BE49-F238E27FC236}">
                <a16:creationId xmlns:a16="http://schemas.microsoft.com/office/drawing/2014/main" id="{D7B8CC57-5FA8-E5A0-0EED-95BD1E361DDF}"/>
              </a:ext>
            </a:extLst>
          </p:cNvPr>
          <p:cNvSpPr txBox="1"/>
          <p:nvPr/>
        </p:nvSpPr>
        <p:spPr>
          <a:xfrm>
            <a:off x="1422168" y="3333355"/>
            <a:ext cx="2257606" cy="400110"/>
          </a:xfrm>
          <a:prstGeom prst="rect">
            <a:avLst/>
          </a:prstGeom>
          <a:noFill/>
        </p:spPr>
        <p:txBody>
          <a:bodyPr wrap="square" rtlCol="0">
            <a:spAutoFit/>
          </a:bodyPr>
          <a:lstStyle/>
          <a:p>
            <a:r>
              <a:rPr lang="en-US" altLang="zh-CN" sz="2000" b="0" i="0" dirty="0">
                <a:latin typeface="+mn-ea"/>
                <a:ea typeface="+mn-ea"/>
              </a:rPr>
              <a:t>1  1  0  1  1  0</a:t>
            </a:r>
            <a:endParaRPr lang="zh-CN" altLang="en-US" sz="2000" b="0" i="0" dirty="0">
              <a:latin typeface="+mn-ea"/>
              <a:ea typeface="+mn-ea"/>
            </a:endParaRPr>
          </a:p>
        </p:txBody>
      </p:sp>
      <p:grpSp>
        <p:nvGrpSpPr>
          <p:cNvPr id="14" name="Group 38">
            <a:extLst>
              <a:ext uri="{FF2B5EF4-FFF2-40B4-BE49-F238E27FC236}">
                <a16:creationId xmlns:a16="http://schemas.microsoft.com/office/drawing/2014/main" id="{B316DDDE-681D-7B70-918C-30F2365A5D16}"/>
              </a:ext>
            </a:extLst>
          </p:cNvPr>
          <p:cNvGrpSpPr>
            <a:grpSpLocks/>
          </p:cNvGrpSpPr>
          <p:nvPr/>
        </p:nvGrpSpPr>
        <p:grpSpPr bwMode="auto">
          <a:xfrm>
            <a:off x="5415090" y="1882832"/>
            <a:ext cx="2107099" cy="1600200"/>
            <a:chOff x="0" y="0"/>
            <a:chExt cx="1584" cy="1008"/>
          </a:xfrm>
        </p:grpSpPr>
        <p:sp>
          <p:nvSpPr>
            <p:cNvPr id="15" name="AutoShape 39">
              <a:extLst>
                <a:ext uri="{FF2B5EF4-FFF2-40B4-BE49-F238E27FC236}">
                  <a16:creationId xmlns:a16="http://schemas.microsoft.com/office/drawing/2014/main" id="{F24CB5BC-5D61-F989-6BB9-6C0CC75A156E}"/>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16" name="AutoShape 40">
              <a:extLst>
                <a:ext uri="{FF2B5EF4-FFF2-40B4-BE49-F238E27FC236}">
                  <a16:creationId xmlns:a16="http://schemas.microsoft.com/office/drawing/2014/main" id="{6F7761CF-E7D2-7194-0052-D3BC74E2F255}"/>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17" name="文本框 16">
            <a:extLst>
              <a:ext uri="{FF2B5EF4-FFF2-40B4-BE49-F238E27FC236}">
                <a16:creationId xmlns:a16="http://schemas.microsoft.com/office/drawing/2014/main" id="{F32D06EF-EC15-5790-2DD9-B927123AE9C9}"/>
              </a:ext>
            </a:extLst>
          </p:cNvPr>
          <p:cNvSpPr txBox="1"/>
          <p:nvPr/>
        </p:nvSpPr>
        <p:spPr>
          <a:xfrm>
            <a:off x="5588556" y="1909221"/>
            <a:ext cx="1869782" cy="400110"/>
          </a:xfrm>
          <a:prstGeom prst="rect">
            <a:avLst/>
          </a:prstGeom>
          <a:noFill/>
        </p:spPr>
        <p:txBody>
          <a:bodyPr wrap="square" rtlCol="0">
            <a:spAutoFit/>
          </a:bodyPr>
          <a:lstStyle/>
          <a:p>
            <a:r>
              <a:rPr lang="en-US" altLang="zh-CN" sz="2000" b="0" i="0" dirty="0">
                <a:latin typeface="+mn-ea"/>
                <a:ea typeface="+mn-ea"/>
              </a:rPr>
              <a:t>0  1  0  1  1</a:t>
            </a:r>
            <a:endParaRPr lang="zh-CN" altLang="en-US" sz="2000" b="0" i="0" dirty="0">
              <a:latin typeface="+mn-ea"/>
              <a:ea typeface="+mn-ea"/>
            </a:endParaRPr>
          </a:p>
        </p:txBody>
      </p:sp>
      <p:sp>
        <p:nvSpPr>
          <p:cNvPr id="18" name="文本框 17">
            <a:extLst>
              <a:ext uri="{FF2B5EF4-FFF2-40B4-BE49-F238E27FC236}">
                <a16:creationId xmlns:a16="http://schemas.microsoft.com/office/drawing/2014/main" id="{552085CF-E8C9-4BB2-71F5-454237590C6C}"/>
              </a:ext>
            </a:extLst>
          </p:cNvPr>
          <p:cNvSpPr txBox="1"/>
          <p:nvPr/>
        </p:nvSpPr>
        <p:spPr>
          <a:xfrm>
            <a:off x="5579230" y="2227476"/>
            <a:ext cx="2340986" cy="400110"/>
          </a:xfrm>
          <a:prstGeom prst="rect">
            <a:avLst/>
          </a:prstGeom>
          <a:noFill/>
        </p:spPr>
        <p:txBody>
          <a:bodyPr wrap="square" rtlCol="0">
            <a:spAutoFit/>
          </a:bodyPr>
          <a:lstStyle/>
          <a:p>
            <a:r>
              <a:rPr lang="en-US" altLang="zh-CN" sz="2000" b="0" i="0" dirty="0">
                <a:latin typeface="+mn-ea"/>
                <a:ea typeface="+mn-ea"/>
              </a:rPr>
              <a:t>0  0  1  0  0</a:t>
            </a:r>
            <a:endParaRPr lang="zh-CN" altLang="en-US" sz="2000" b="0" i="0" dirty="0">
              <a:latin typeface="+mn-ea"/>
              <a:ea typeface="+mn-ea"/>
            </a:endParaRPr>
          </a:p>
        </p:txBody>
      </p:sp>
      <p:sp>
        <p:nvSpPr>
          <p:cNvPr id="19" name="文本框 18">
            <a:extLst>
              <a:ext uri="{FF2B5EF4-FFF2-40B4-BE49-F238E27FC236}">
                <a16:creationId xmlns:a16="http://schemas.microsoft.com/office/drawing/2014/main" id="{68801D8F-4E28-481A-BBF0-C36EED600647}"/>
              </a:ext>
            </a:extLst>
          </p:cNvPr>
          <p:cNvSpPr txBox="1"/>
          <p:nvPr/>
        </p:nvSpPr>
        <p:spPr>
          <a:xfrm>
            <a:off x="5561152" y="2514115"/>
            <a:ext cx="1897186" cy="400110"/>
          </a:xfrm>
          <a:prstGeom prst="rect">
            <a:avLst/>
          </a:prstGeom>
          <a:noFill/>
        </p:spPr>
        <p:txBody>
          <a:bodyPr wrap="square" rtlCol="0">
            <a:spAutoFit/>
          </a:bodyPr>
          <a:lstStyle/>
          <a:p>
            <a:r>
              <a:rPr lang="en-US" altLang="zh-CN" sz="2000" b="0" i="0" dirty="0">
                <a:latin typeface="+mn-ea"/>
                <a:ea typeface="+mn-ea"/>
              </a:rPr>
              <a:t>0  0  0  0  1</a:t>
            </a:r>
            <a:endParaRPr lang="zh-CN" altLang="en-US" sz="2000" b="0" i="0" dirty="0">
              <a:latin typeface="+mn-ea"/>
              <a:ea typeface="+mn-ea"/>
            </a:endParaRPr>
          </a:p>
        </p:txBody>
      </p:sp>
      <p:sp>
        <p:nvSpPr>
          <p:cNvPr id="20" name="文本框 19">
            <a:extLst>
              <a:ext uri="{FF2B5EF4-FFF2-40B4-BE49-F238E27FC236}">
                <a16:creationId xmlns:a16="http://schemas.microsoft.com/office/drawing/2014/main" id="{50E2C108-DB4D-D792-E418-927B1DD30302}"/>
              </a:ext>
            </a:extLst>
          </p:cNvPr>
          <p:cNvSpPr txBox="1"/>
          <p:nvPr/>
        </p:nvSpPr>
        <p:spPr>
          <a:xfrm>
            <a:off x="5538850" y="2819217"/>
            <a:ext cx="2257606" cy="400110"/>
          </a:xfrm>
          <a:prstGeom prst="rect">
            <a:avLst/>
          </a:prstGeom>
          <a:noFill/>
        </p:spPr>
        <p:txBody>
          <a:bodyPr wrap="square" rtlCol="0">
            <a:spAutoFit/>
          </a:bodyPr>
          <a:lstStyle/>
          <a:p>
            <a:r>
              <a:rPr lang="en-US" altLang="zh-CN" sz="2000" b="0" i="0" dirty="0">
                <a:latin typeface="+mn-ea"/>
                <a:ea typeface="+mn-ea"/>
              </a:rPr>
              <a:t>0  0  1  0  0</a:t>
            </a:r>
            <a:endParaRPr lang="zh-CN" altLang="en-US" sz="2000" b="0" i="0" dirty="0">
              <a:latin typeface="+mn-ea"/>
              <a:ea typeface="+mn-ea"/>
            </a:endParaRPr>
          </a:p>
        </p:txBody>
      </p:sp>
      <p:sp>
        <p:nvSpPr>
          <p:cNvPr id="21" name="文本框 20">
            <a:extLst>
              <a:ext uri="{FF2B5EF4-FFF2-40B4-BE49-F238E27FC236}">
                <a16:creationId xmlns:a16="http://schemas.microsoft.com/office/drawing/2014/main" id="{F61F7058-4E43-D547-B648-4BF0464471A6}"/>
              </a:ext>
            </a:extLst>
          </p:cNvPr>
          <p:cNvSpPr txBox="1"/>
          <p:nvPr/>
        </p:nvSpPr>
        <p:spPr>
          <a:xfrm>
            <a:off x="5538850" y="3142098"/>
            <a:ext cx="2503692" cy="400110"/>
          </a:xfrm>
          <a:prstGeom prst="rect">
            <a:avLst/>
          </a:prstGeom>
          <a:noFill/>
        </p:spPr>
        <p:txBody>
          <a:bodyPr wrap="square" rtlCol="0">
            <a:spAutoFit/>
          </a:bodyPr>
          <a:lstStyle/>
          <a:p>
            <a:r>
              <a:rPr lang="en-US" altLang="zh-CN" sz="2000" b="0" i="0" dirty="0">
                <a:latin typeface="+mn-ea"/>
                <a:ea typeface="+mn-ea"/>
              </a:rPr>
              <a:t>0  0  0  0  0</a:t>
            </a:r>
            <a:endParaRPr lang="zh-CN" altLang="en-US" sz="2000" b="0" i="0" dirty="0">
              <a:latin typeface="+mn-ea"/>
              <a:ea typeface="+mn-ea"/>
            </a:endParaRPr>
          </a:p>
        </p:txBody>
      </p:sp>
    </p:spTree>
    <p:extLst>
      <p:ext uri="{BB962C8B-B14F-4D97-AF65-F5344CB8AC3E}">
        <p14:creationId xmlns:p14="http://schemas.microsoft.com/office/powerpoint/2010/main" val="1091611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7" grpId="0"/>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85786" y="2071679"/>
            <a:ext cx="3195630" cy="2786082"/>
            <a:chOff x="304800" y="2708275"/>
            <a:chExt cx="3805238" cy="2971800"/>
          </a:xfrm>
        </p:grpSpPr>
        <p:sp>
          <p:nvSpPr>
            <p:cNvPr id="20482" name="Oval 2"/>
            <p:cNvSpPr>
              <a:spLocks noChangeArrowheads="1"/>
            </p:cNvSpPr>
            <p:nvPr/>
          </p:nvSpPr>
          <p:spPr bwMode="auto">
            <a:xfrm>
              <a:off x="1219200" y="2708275"/>
              <a:ext cx="455613" cy="5588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B</a:t>
              </a:r>
              <a:endParaRPr lang="en-US" altLang="zh-CN" sz="2800" b="0" i="0" dirty="0">
                <a:latin typeface="+mn-ea"/>
                <a:ea typeface="+mn-ea"/>
              </a:endParaRPr>
            </a:p>
          </p:txBody>
        </p:sp>
        <p:sp>
          <p:nvSpPr>
            <p:cNvPr id="20483" name="Oval 3"/>
            <p:cNvSpPr>
              <a:spLocks noChangeArrowheads="1"/>
            </p:cNvSpPr>
            <p:nvPr/>
          </p:nvSpPr>
          <p:spPr bwMode="auto">
            <a:xfrm>
              <a:off x="304800" y="39274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A</a:t>
              </a:r>
              <a:endParaRPr lang="en-US" altLang="zh-CN" sz="2800" b="0" i="0" dirty="0">
                <a:latin typeface="+mn-ea"/>
                <a:ea typeface="+mn-ea"/>
              </a:endParaRPr>
            </a:p>
          </p:txBody>
        </p:sp>
        <p:sp>
          <p:nvSpPr>
            <p:cNvPr id="20484" name="Line 4"/>
            <p:cNvSpPr>
              <a:spLocks noChangeShapeType="1"/>
            </p:cNvSpPr>
            <p:nvPr/>
          </p:nvSpPr>
          <p:spPr bwMode="auto">
            <a:xfrm flipH="1">
              <a:off x="531813" y="3089275"/>
              <a:ext cx="762000" cy="914400"/>
            </a:xfrm>
            <a:prstGeom prst="line">
              <a:avLst/>
            </a:prstGeom>
            <a:noFill/>
            <a:ln w="28575" cap="sq">
              <a:solidFill>
                <a:srgbClr val="00B050"/>
              </a:solidFill>
              <a:round/>
              <a:headEnd/>
              <a:tailEnd/>
            </a:ln>
          </p:spPr>
          <p:txBody>
            <a:bodyPr wrap="none" anchor="ctr"/>
            <a:lstStyle/>
            <a:p>
              <a:endParaRPr lang="zh-CN" altLang="en-US"/>
            </a:p>
          </p:txBody>
        </p:sp>
        <p:sp>
          <p:nvSpPr>
            <p:cNvPr id="20485" name="Line 5"/>
            <p:cNvSpPr>
              <a:spLocks noChangeShapeType="1"/>
            </p:cNvSpPr>
            <p:nvPr/>
          </p:nvSpPr>
          <p:spPr bwMode="auto">
            <a:xfrm>
              <a:off x="1676400" y="2936875"/>
              <a:ext cx="1370013" cy="2209800"/>
            </a:xfrm>
            <a:prstGeom prst="line">
              <a:avLst/>
            </a:prstGeom>
            <a:noFill/>
            <a:ln w="28575" cap="sq">
              <a:solidFill>
                <a:srgbClr val="00B050"/>
              </a:solidFill>
              <a:round/>
              <a:headEnd/>
              <a:tailEnd/>
            </a:ln>
          </p:spPr>
          <p:txBody>
            <a:bodyPr wrap="none" anchor="ctr"/>
            <a:lstStyle/>
            <a:p>
              <a:endParaRPr lang="zh-CN" altLang="en-US"/>
            </a:p>
          </p:txBody>
        </p:sp>
        <p:sp>
          <p:nvSpPr>
            <p:cNvPr id="20486" name="Line 6"/>
            <p:cNvSpPr>
              <a:spLocks noChangeShapeType="1"/>
            </p:cNvSpPr>
            <p:nvPr/>
          </p:nvSpPr>
          <p:spPr bwMode="auto">
            <a:xfrm>
              <a:off x="762000" y="4308475"/>
              <a:ext cx="2360613" cy="914400"/>
            </a:xfrm>
            <a:prstGeom prst="line">
              <a:avLst/>
            </a:prstGeom>
            <a:noFill/>
            <a:ln w="28575" cap="sq">
              <a:solidFill>
                <a:srgbClr val="00B050"/>
              </a:solidFill>
              <a:round/>
              <a:headEnd/>
              <a:tailEnd/>
            </a:ln>
          </p:spPr>
          <p:txBody>
            <a:bodyPr wrap="none" anchor="ctr"/>
            <a:lstStyle/>
            <a:p>
              <a:endParaRPr lang="zh-CN" altLang="en-US"/>
            </a:p>
          </p:txBody>
        </p:sp>
        <p:sp>
          <p:nvSpPr>
            <p:cNvPr id="20487" name="Line 7"/>
            <p:cNvSpPr>
              <a:spLocks noChangeShapeType="1"/>
            </p:cNvSpPr>
            <p:nvPr/>
          </p:nvSpPr>
          <p:spPr bwMode="auto">
            <a:xfrm flipH="1">
              <a:off x="1663700" y="3089275"/>
              <a:ext cx="1230313" cy="2209800"/>
            </a:xfrm>
            <a:prstGeom prst="line">
              <a:avLst/>
            </a:prstGeom>
            <a:noFill/>
            <a:ln w="28575" cap="sq">
              <a:solidFill>
                <a:srgbClr val="00B050"/>
              </a:solidFill>
              <a:round/>
              <a:headEnd/>
              <a:tailEnd/>
            </a:ln>
          </p:spPr>
          <p:txBody>
            <a:bodyPr wrap="none" anchor="ctr"/>
            <a:lstStyle/>
            <a:p>
              <a:endParaRPr lang="zh-CN" altLang="en-US"/>
            </a:p>
          </p:txBody>
        </p:sp>
        <p:sp>
          <p:nvSpPr>
            <p:cNvPr id="20488" name="Line 8"/>
            <p:cNvSpPr>
              <a:spLocks noChangeShapeType="1"/>
            </p:cNvSpPr>
            <p:nvPr/>
          </p:nvSpPr>
          <p:spPr bwMode="auto">
            <a:xfrm>
              <a:off x="3191710" y="3165475"/>
              <a:ext cx="619879" cy="838199"/>
            </a:xfrm>
            <a:prstGeom prst="line">
              <a:avLst/>
            </a:prstGeom>
            <a:noFill/>
            <a:ln w="28575" cap="sq">
              <a:solidFill>
                <a:srgbClr val="00B050"/>
              </a:solidFill>
              <a:round/>
              <a:headEnd/>
              <a:tailEnd/>
            </a:ln>
          </p:spPr>
          <p:txBody>
            <a:bodyPr wrap="none" anchor="ctr"/>
            <a:lstStyle/>
            <a:p>
              <a:endParaRPr lang="zh-CN" altLang="en-US"/>
            </a:p>
          </p:txBody>
        </p:sp>
        <p:sp>
          <p:nvSpPr>
            <p:cNvPr id="20489" name="Line 9"/>
            <p:cNvSpPr>
              <a:spLocks noChangeShapeType="1"/>
            </p:cNvSpPr>
            <p:nvPr/>
          </p:nvSpPr>
          <p:spPr bwMode="auto">
            <a:xfrm flipH="1">
              <a:off x="1676400" y="4384675"/>
              <a:ext cx="1992313" cy="990600"/>
            </a:xfrm>
            <a:prstGeom prst="line">
              <a:avLst/>
            </a:prstGeom>
            <a:noFill/>
            <a:ln w="28575" cap="sq">
              <a:solidFill>
                <a:srgbClr val="00B050"/>
              </a:solidFill>
              <a:round/>
              <a:headEnd/>
              <a:tailEnd/>
            </a:ln>
          </p:spPr>
          <p:txBody>
            <a:bodyPr wrap="none" anchor="ctr"/>
            <a:lstStyle/>
            <a:p>
              <a:endParaRPr lang="zh-CN" altLang="en-US"/>
            </a:p>
          </p:txBody>
        </p:sp>
        <p:sp>
          <p:nvSpPr>
            <p:cNvPr id="20490" name="Line 10"/>
            <p:cNvSpPr>
              <a:spLocks noChangeShapeType="1"/>
            </p:cNvSpPr>
            <p:nvPr/>
          </p:nvSpPr>
          <p:spPr bwMode="auto">
            <a:xfrm flipH="1">
              <a:off x="1447800" y="3295650"/>
              <a:ext cx="1588" cy="1927225"/>
            </a:xfrm>
            <a:prstGeom prst="line">
              <a:avLst/>
            </a:prstGeom>
            <a:noFill/>
            <a:ln w="28575" cap="sq">
              <a:solidFill>
                <a:srgbClr val="00B050"/>
              </a:solidFill>
              <a:round/>
              <a:headEnd/>
              <a:tailEnd/>
            </a:ln>
          </p:spPr>
          <p:txBody>
            <a:bodyPr wrap="none" anchor="ctr"/>
            <a:lstStyle/>
            <a:p>
              <a:endParaRPr lang="zh-CN" altLang="en-US"/>
            </a:p>
          </p:txBody>
        </p:sp>
        <p:sp>
          <p:nvSpPr>
            <p:cNvPr id="20491" name="Oval 11"/>
            <p:cNvSpPr>
              <a:spLocks noChangeArrowheads="1"/>
            </p:cNvSpPr>
            <p:nvPr/>
          </p:nvSpPr>
          <p:spPr bwMode="auto">
            <a:xfrm>
              <a:off x="2824163" y="2708275"/>
              <a:ext cx="455612"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latin typeface="+mn-ea"/>
                  <a:ea typeface="+mn-ea"/>
                </a:rPr>
                <a:t>C</a:t>
              </a:r>
            </a:p>
          </p:txBody>
        </p:sp>
        <p:sp>
          <p:nvSpPr>
            <p:cNvPr id="20492" name="Oval 12"/>
            <p:cNvSpPr>
              <a:spLocks noChangeArrowheads="1"/>
            </p:cNvSpPr>
            <p:nvPr/>
          </p:nvSpPr>
          <p:spPr bwMode="auto">
            <a:xfrm>
              <a:off x="3654425" y="39274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D</a:t>
              </a:r>
            </a:p>
          </p:txBody>
        </p:sp>
        <p:sp>
          <p:nvSpPr>
            <p:cNvPr id="20493" name="Oval 13"/>
            <p:cNvSpPr>
              <a:spLocks noChangeArrowheads="1"/>
            </p:cNvSpPr>
            <p:nvPr/>
          </p:nvSpPr>
          <p:spPr bwMode="auto">
            <a:xfrm>
              <a:off x="1219200" y="51466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F</a:t>
              </a:r>
              <a:endParaRPr lang="en-US" altLang="zh-CN" sz="2800" b="0" i="0" dirty="0">
                <a:latin typeface="+mn-ea"/>
                <a:ea typeface="+mn-ea"/>
              </a:endParaRPr>
            </a:p>
          </p:txBody>
        </p:sp>
        <p:sp>
          <p:nvSpPr>
            <p:cNvPr id="20494" name="Oval 14"/>
            <p:cNvSpPr>
              <a:spLocks noChangeArrowheads="1"/>
            </p:cNvSpPr>
            <p:nvPr/>
          </p:nvSpPr>
          <p:spPr bwMode="auto">
            <a:xfrm>
              <a:off x="2819400" y="51466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E</a:t>
              </a:r>
              <a:endParaRPr lang="en-US" altLang="zh-CN" sz="2800" b="0" i="0" dirty="0">
                <a:latin typeface="+mn-ea"/>
                <a:ea typeface="+mn-ea"/>
              </a:endParaRPr>
            </a:p>
          </p:txBody>
        </p:sp>
      </p:grpSp>
      <p:sp>
        <p:nvSpPr>
          <p:cNvPr id="20496" name="Text Box 16"/>
          <p:cNvSpPr txBox="1">
            <a:spLocks noChangeArrowheads="1"/>
          </p:cNvSpPr>
          <p:nvPr/>
        </p:nvSpPr>
        <p:spPr bwMode="auto">
          <a:xfrm>
            <a:off x="542956" y="30210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邻接矩阵练习</a:t>
            </a:r>
          </a:p>
        </p:txBody>
      </p:sp>
      <p:sp>
        <p:nvSpPr>
          <p:cNvPr id="20498" name="Rectangle 18"/>
          <p:cNvSpPr>
            <a:spLocks noGrp="1" noChangeArrowheads="1"/>
          </p:cNvSpPr>
          <p:nvPr/>
        </p:nvSpPr>
        <p:spPr bwMode="auto">
          <a:xfrm>
            <a:off x="475404" y="1181837"/>
            <a:ext cx="6629400" cy="542924"/>
          </a:xfrm>
          <a:prstGeom prst="rect">
            <a:avLst/>
          </a:prstGeom>
          <a:noFill/>
          <a:ln w="9525">
            <a:noFill/>
            <a:miter lim="800000"/>
            <a:headEnd/>
            <a:tailEnd/>
          </a:ln>
        </p:spPr>
        <p:txBody>
          <a:bodyPr anchor="b"/>
          <a:lstStyle/>
          <a:p>
            <a:pPr eaLnBrk="1" hangingPunct="1"/>
            <a:r>
              <a:rPr lang="zh-CN" altLang="en-US" sz="2800" b="0" i="0" dirty="0">
                <a:solidFill>
                  <a:schemeClr val="tx2"/>
                </a:solidFill>
                <a:latin typeface="黑体" pitchFamily="49" charset="-122"/>
                <a:ea typeface="黑体" pitchFamily="49" charset="-122"/>
              </a:rPr>
              <a:t>写出下图的邻接矩阵表示。</a:t>
            </a:r>
          </a:p>
        </p:txBody>
      </p:sp>
      <p:sp>
        <p:nvSpPr>
          <p:cNvPr id="20499" name="Text Box 19"/>
          <p:cNvSpPr txBox="1">
            <a:spLocks noChangeArrowheads="1"/>
          </p:cNvSpPr>
          <p:nvPr/>
        </p:nvSpPr>
        <p:spPr bwMode="auto">
          <a:xfrm>
            <a:off x="674715" y="5572140"/>
            <a:ext cx="432591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2800" b="0" i="0" dirty="0">
                <a:latin typeface="黑体" pitchFamily="49" charset="-122"/>
                <a:ea typeface="黑体" pitchFamily="49" charset="-122"/>
                <a:sym typeface="Arial" pitchFamily="34" charset="0"/>
              </a:rPr>
              <a:t>无向图邻接矩阵为对称阵。</a:t>
            </a:r>
          </a:p>
        </p:txBody>
      </p:sp>
      <p:grpSp>
        <p:nvGrpSpPr>
          <p:cNvPr id="5" name="Group 38">
            <a:extLst>
              <a:ext uri="{FF2B5EF4-FFF2-40B4-BE49-F238E27FC236}">
                <a16:creationId xmlns:a16="http://schemas.microsoft.com/office/drawing/2014/main" id="{42AC2D16-C22D-766F-7F6C-CF6B94769774}"/>
              </a:ext>
            </a:extLst>
          </p:cNvPr>
          <p:cNvGrpSpPr>
            <a:grpSpLocks/>
          </p:cNvGrpSpPr>
          <p:nvPr/>
        </p:nvGrpSpPr>
        <p:grpSpPr bwMode="auto">
          <a:xfrm>
            <a:off x="4860032" y="2021817"/>
            <a:ext cx="3421154" cy="2507152"/>
            <a:chOff x="0" y="0"/>
            <a:chExt cx="1584" cy="1008"/>
          </a:xfrm>
        </p:grpSpPr>
        <p:sp>
          <p:nvSpPr>
            <p:cNvPr id="6" name="AutoShape 39">
              <a:extLst>
                <a:ext uri="{FF2B5EF4-FFF2-40B4-BE49-F238E27FC236}">
                  <a16:creationId xmlns:a16="http://schemas.microsoft.com/office/drawing/2014/main" id="{EC78D426-CFEA-17EA-5BB8-2AE65F4B5876}"/>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7" name="AutoShape 40">
              <a:extLst>
                <a:ext uri="{FF2B5EF4-FFF2-40B4-BE49-F238E27FC236}">
                  <a16:creationId xmlns:a16="http://schemas.microsoft.com/office/drawing/2014/main" id="{EA84F646-4021-C68E-FD8C-BE2CF961F16A}"/>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8" name="文本框 7">
            <a:extLst>
              <a:ext uri="{FF2B5EF4-FFF2-40B4-BE49-F238E27FC236}">
                <a16:creationId xmlns:a16="http://schemas.microsoft.com/office/drawing/2014/main" id="{A60FE3D0-D79B-D891-467B-3C74D3716B09}"/>
              </a:ext>
            </a:extLst>
          </p:cNvPr>
          <p:cNvSpPr txBox="1"/>
          <p:nvPr/>
        </p:nvSpPr>
        <p:spPr>
          <a:xfrm>
            <a:off x="4968818" y="1988840"/>
            <a:ext cx="3384376" cy="523220"/>
          </a:xfrm>
          <a:prstGeom prst="rect">
            <a:avLst/>
          </a:prstGeom>
          <a:noFill/>
        </p:spPr>
        <p:txBody>
          <a:bodyPr wrap="square" rtlCol="0">
            <a:spAutoFit/>
          </a:bodyPr>
          <a:lstStyle/>
          <a:p>
            <a:r>
              <a:rPr lang="en-US" altLang="zh-CN" sz="2800" b="0" i="0" dirty="0">
                <a:latin typeface="+mn-ea"/>
                <a:ea typeface="+mn-ea"/>
              </a:rPr>
              <a:t>0  1  0  0  1  0</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1BD80753-B31B-301E-9DDB-5EB4A6EF26F6}"/>
              </a:ext>
            </a:extLst>
          </p:cNvPr>
          <p:cNvSpPr txBox="1"/>
          <p:nvPr/>
        </p:nvSpPr>
        <p:spPr>
          <a:xfrm>
            <a:off x="4959492" y="2329716"/>
            <a:ext cx="3644956" cy="523220"/>
          </a:xfrm>
          <a:prstGeom prst="rect">
            <a:avLst/>
          </a:prstGeom>
          <a:noFill/>
        </p:spPr>
        <p:txBody>
          <a:bodyPr wrap="square" rtlCol="0">
            <a:spAutoFit/>
          </a:bodyPr>
          <a:lstStyle/>
          <a:p>
            <a:r>
              <a:rPr lang="en-US" altLang="zh-CN" sz="2800" b="0" i="0" dirty="0">
                <a:latin typeface="+mn-ea"/>
                <a:ea typeface="+mn-ea"/>
              </a:rPr>
              <a:t>1  0  0  0  1  1</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393CF247-6249-2521-EE02-EB0F500FBBA7}"/>
              </a:ext>
            </a:extLst>
          </p:cNvPr>
          <p:cNvSpPr txBox="1"/>
          <p:nvPr/>
        </p:nvSpPr>
        <p:spPr>
          <a:xfrm>
            <a:off x="4978690" y="2761764"/>
            <a:ext cx="3302496" cy="523220"/>
          </a:xfrm>
          <a:prstGeom prst="rect">
            <a:avLst/>
          </a:prstGeom>
          <a:noFill/>
        </p:spPr>
        <p:txBody>
          <a:bodyPr wrap="square" rtlCol="0">
            <a:spAutoFit/>
          </a:bodyPr>
          <a:lstStyle/>
          <a:p>
            <a:r>
              <a:rPr lang="en-US" altLang="zh-CN" sz="2800" b="0" i="0" dirty="0">
                <a:latin typeface="+mn-ea"/>
                <a:ea typeface="+mn-ea"/>
              </a:rPr>
              <a:t>0  0  0  1  0  1</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1273EDD1-12F0-3E64-167B-60B02433C4EF}"/>
              </a:ext>
            </a:extLst>
          </p:cNvPr>
          <p:cNvSpPr txBox="1"/>
          <p:nvPr/>
        </p:nvSpPr>
        <p:spPr>
          <a:xfrm>
            <a:off x="4953944" y="3226310"/>
            <a:ext cx="3208584" cy="523220"/>
          </a:xfrm>
          <a:prstGeom prst="rect">
            <a:avLst/>
          </a:prstGeom>
          <a:noFill/>
        </p:spPr>
        <p:txBody>
          <a:bodyPr wrap="square" rtlCol="0">
            <a:spAutoFit/>
          </a:bodyPr>
          <a:lstStyle/>
          <a:p>
            <a:r>
              <a:rPr lang="en-US" altLang="zh-CN" sz="2800" b="0" i="0" dirty="0">
                <a:latin typeface="+mn-ea"/>
                <a:ea typeface="+mn-ea"/>
              </a:rPr>
              <a:t>0  0  1  0  0  1</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94EB6B68-DE1E-C7AA-A812-23742D4D45F6}"/>
              </a:ext>
            </a:extLst>
          </p:cNvPr>
          <p:cNvSpPr txBox="1"/>
          <p:nvPr/>
        </p:nvSpPr>
        <p:spPr>
          <a:xfrm>
            <a:off x="4963702" y="4079635"/>
            <a:ext cx="3189041" cy="523220"/>
          </a:xfrm>
          <a:prstGeom prst="rect">
            <a:avLst/>
          </a:prstGeom>
          <a:noFill/>
        </p:spPr>
        <p:txBody>
          <a:bodyPr wrap="square" rtlCol="0">
            <a:spAutoFit/>
          </a:bodyPr>
          <a:lstStyle/>
          <a:p>
            <a:r>
              <a:rPr lang="en-US" altLang="zh-CN" sz="2800" b="0" i="0" dirty="0">
                <a:latin typeface="+mn-ea"/>
                <a:ea typeface="+mn-ea"/>
              </a:rPr>
              <a:t>0  1  1  1  0  0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55C383F3-F7AF-3A26-2777-FE0D3BE72F8E}"/>
              </a:ext>
            </a:extLst>
          </p:cNvPr>
          <p:cNvSpPr txBox="1"/>
          <p:nvPr/>
        </p:nvSpPr>
        <p:spPr>
          <a:xfrm>
            <a:off x="4944161" y="3629893"/>
            <a:ext cx="3208583" cy="523220"/>
          </a:xfrm>
          <a:prstGeom prst="rect">
            <a:avLst/>
          </a:prstGeom>
          <a:noFill/>
        </p:spPr>
        <p:txBody>
          <a:bodyPr wrap="square" rtlCol="0">
            <a:spAutoFit/>
          </a:bodyPr>
          <a:lstStyle/>
          <a:p>
            <a:r>
              <a:rPr lang="en-US" altLang="zh-CN" sz="2800" b="0" i="0" dirty="0">
                <a:latin typeface="+mn-ea"/>
                <a:ea typeface="+mn-ea"/>
              </a:rPr>
              <a:t>1  1  0  0  0  0</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499"/>
                                        </p:tgtEl>
                                        <p:attrNameLst>
                                          <p:attrName>style.visibility</p:attrName>
                                        </p:attrNameLst>
                                      </p:cBhvr>
                                      <p:to>
                                        <p:strVal val="visible"/>
                                      </p:to>
                                    </p:set>
                                    <p:animEffect transition="in" filter="blinds(horizontal)">
                                      <p:cBhvr>
                                        <p:cTn id="31" dur="500"/>
                                        <p:tgtEl>
                                          <p:spTgt spid="2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9" grpId="0" bldLvl="0" autoUpdateAnimBg="0"/>
      <p:bldP spid="8" grpId="0"/>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47731" y="5286388"/>
            <a:ext cx="8281987" cy="556884"/>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zh-CN" altLang="en-US" sz="2800" b="0" i="0" dirty="0">
                <a:latin typeface="黑体" pitchFamily="49" charset="-122"/>
                <a:ea typeface="黑体" pitchFamily="49" charset="-122"/>
                <a:sym typeface="Arial" pitchFamily="34" charset="0"/>
              </a:rPr>
              <a:t>有向图的邻接矩阵通常为非对称矩阵。</a:t>
            </a:r>
          </a:p>
        </p:txBody>
      </p:sp>
      <p:grpSp>
        <p:nvGrpSpPr>
          <p:cNvPr id="3" name="Group 3"/>
          <p:cNvGrpSpPr>
            <a:grpSpLocks/>
          </p:cNvGrpSpPr>
          <p:nvPr/>
        </p:nvGrpSpPr>
        <p:grpSpPr bwMode="auto">
          <a:xfrm>
            <a:off x="785786" y="2214554"/>
            <a:ext cx="3505200" cy="2362200"/>
            <a:chOff x="0" y="0"/>
            <a:chExt cx="5520" cy="3720"/>
          </a:xfrm>
        </p:grpSpPr>
        <p:sp>
          <p:nvSpPr>
            <p:cNvPr id="21509" name="Line 4"/>
            <p:cNvSpPr>
              <a:spLocks noChangeShapeType="1"/>
            </p:cNvSpPr>
            <p:nvPr/>
          </p:nvSpPr>
          <p:spPr bwMode="auto">
            <a:xfrm flipH="1">
              <a:off x="360" y="360"/>
              <a:ext cx="204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0" name="Line 5"/>
            <p:cNvSpPr>
              <a:spLocks noChangeShapeType="1"/>
            </p:cNvSpPr>
            <p:nvPr/>
          </p:nvSpPr>
          <p:spPr bwMode="auto">
            <a:xfrm>
              <a:off x="600" y="2160"/>
              <a:ext cx="72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1" name="Line 6"/>
            <p:cNvSpPr>
              <a:spLocks noChangeShapeType="1"/>
            </p:cNvSpPr>
            <p:nvPr/>
          </p:nvSpPr>
          <p:spPr bwMode="auto">
            <a:xfrm>
              <a:off x="2040" y="3240"/>
              <a:ext cx="1440" cy="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2" name="Line 7"/>
            <p:cNvSpPr>
              <a:spLocks noChangeShapeType="1"/>
            </p:cNvSpPr>
            <p:nvPr/>
          </p:nvSpPr>
          <p:spPr bwMode="auto">
            <a:xfrm flipH="1" flipV="1">
              <a:off x="3000" y="720"/>
              <a:ext cx="840" cy="216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3" name="Line 8"/>
            <p:cNvSpPr>
              <a:spLocks noChangeShapeType="1"/>
            </p:cNvSpPr>
            <p:nvPr/>
          </p:nvSpPr>
          <p:spPr bwMode="auto">
            <a:xfrm>
              <a:off x="3120" y="360"/>
              <a:ext cx="192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4" name="Line 9"/>
            <p:cNvSpPr>
              <a:spLocks noChangeShapeType="1"/>
            </p:cNvSpPr>
            <p:nvPr/>
          </p:nvSpPr>
          <p:spPr bwMode="auto">
            <a:xfrm flipH="1" flipV="1">
              <a:off x="720" y="1800"/>
              <a:ext cx="2760" cy="120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5" name="Line 10"/>
            <p:cNvSpPr>
              <a:spLocks noChangeShapeType="1"/>
            </p:cNvSpPr>
            <p:nvPr/>
          </p:nvSpPr>
          <p:spPr bwMode="auto">
            <a:xfrm flipH="1">
              <a:off x="1680" y="1800"/>
              <a:ext cx="312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6" name="Oval 11"/>
            <p:cNvSpPr>
              <a:spLocks noChangeArrowheads="1"/>
            </p:cNvSpPr>
            <p:nvPr/>
          </p:nvSpPr>
          <p:spPr bwMode="auto">
            <a:xfrm>
              <a:off x="2400" y="0"/>
              <a:ext cx="720" cy="840"/>
            </a:xfrm>
            <a:prstGeom prst="ellipse">
              <a:avLst/>
            </a:prstGeom>
            <a:solidFill>
              <a:srgbClr val="FFC000">
                <a:alpha val="50195"/>
              </a:srgbClr>
            </a:solidFill>
            <a:ln w="25400" cap="sq">
              <a:solidFill>
                <a:srgbClr val="000080"/>
              </a:solidFill>
              <a:round/>
              <a:headEnd/>
              <a:tailEnd/>
            </a:ln>
          </p:spPr>
          <p:txBody>
            <a:bodyPr wrap="none" lIns="0" tIns="0" rIns="0" bIns="0" anchor="ctr"/>
            <a:lstStyle/>
            <a:p>
              <a:pPr algn="ctr" eaLnBrk="1" hangingPunct="1">
                <a:buFont typeface="Arial" pitchFamily="34" charset="0"/>
                <a:buNone/>
              </a:pPr>
              <a:r>
                <a:rPr lang="en-US" altLang="zh-CN" sz="2800" b="0" i="0" dirty="0">
                  <a:solidFill>
                    <a:srgbClr val="000066"/>
                  </a:solidFill>
                  <a:latin typeface="+mn-ea"/>
                  <a:ea typeface="+mn-ea"/>
                </a:rPr>
                <a:t>A</a:t>
              </a:r>
              <a:endParaRPr lang="en-US" altLang="zh-CN" sz="2800" b="0" i="0" dirty="0">
                <a:latin typeface="+mn-ea"/>
                <a:ea typeface="+mn-ea"/>
              </a:endParaRPr>
            </a:p>
          </p:txBody>
        </p:sp>
        <p:sp>
          <p:nvSpPr>
            <p:cNvPr id="21517" name="Oval 12"/>
            <p:cNvSpPr>
              <a:spLocks noChangeArrowheads="1"/>
            </p:cNvSpPr>
            <p:nvPr/>
          </p:nvSpPr>
          <p:spPr bwMode="auto">
            <a:xfrm>
              <a:off x="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B</a:t>
              </a:r>
              <a:endParaRPr lang="en-US" altLang="zh-CN" sz="2800" b="0" i="0" dirty="0">
                <a:latin typeface="+mn-ea"/>
                <a:ea typeface="+mn-ea"/>
              </a:endParaRPr>
            </a:p>
          </p:txBody>
        </p:sp>
        <p:sp>
          <p:nvSpPr>
            <p:cNvPr id="21518" name="Oval 13"/>
            <p:cNvSpPr>
              <a:spLocks noChangeArrowheads="1"/>
            </p:cNvSpPr>
            <p:nvPr/>
          </p:nvSpPr>
          <p:spPr bwMode="auto">
            <a:xfrm>
              <a:off x="480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E</a:t>
              </a:r>
              <a:endParaRPr lang="en-US" altLang="zh-CN" sz="2800" b="0" i="0" dirty="0">
                <a:latin typeface="+mn-ea"/>
                <a:ea typeface="+mn-ea"/>
              </a:endParaRPr>
            </a:p>
          </p:txBody>
        </p:sp>
        <p:sp>
          <p:nvSpPr>
            <p:cNvPr id="21519" name="Oval 14"/>
            <p:cNvSpPr>
              <a:spLocks noChangeArrowheads="1"/>
            </p:cNvSpPr>
            <p:nvPr/>
          </p:nvSpPr>
          <p:spPr bwMode="auto">
            <a:xfrm>
              <a:off x="132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C</a:t>
              </a:r>
              <a:endParaRPr lang="en-US" altLang="zh-CN" sz="2800" b="0" i="0" dirty="0">
                <a:latin typeface="+mn-ea"/>
                <a:ea typeface="+mn-ea"/>
              </a:endParaRPr>
            </a:p>
          </p:txBody>
        </p:sp>
        <p:sp>
          <p:nvSpPr>
            <p:cNvPr id="2" name="Oval 15"/>
            <p:cNvSpPr>
              <a:spLocks noChangeArrowheads="1"/>
            </p:cNvSpPr>
            <p:nvPr/>
          </p:nvSpPr>
          <p:spPr bwMode="auto">
            <a:xfrm>
              <a:off x="348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F</a:t>
              </a:r>
              <a:endParaRPr lang="en-US" altLang="zh-CN" sz="2800" b="0" i="0" dirty="0">
                <a:latin typeface="+mn-ea"/>
                <a:ea typeface="+mn-ea"/>
              </a:endParaRPr>
            </a:p>
          </p:txBody>
        </p:sp>
      </p:grpSp>
      <p:sp>
        <p:nvSpPr>
          <p:cNvPr id="17" name="Text Box 16"/>
          <p:cNvSpPr txBox="1">
            <a:spLocks noChangeArrowheads="1"/>
          </p:cNvSpPr>
          <p:nvPr/>
        </p:nvSpPr>
        <p:spPr bwMode="auto">
          <a:xfrm>
            <a:off x="542956" y="30210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邻接矩阵练习</a:t>
            </a:r>
          </a:p>
        </p:txBody>
      </p:sp>
      <p:sp>
        <p:nvSpPr>
          <p:cNvPr id="18" name="Rectangle 18"/>
          <p:cNvSpPr>
            <a:spLocks noGrp="1" noChangeArrowheads="1"/>
          </p:cNvSpPr>
          <p:nvPr/>
        </p:nvSpPr>
        <p:spPr bwMode="auto">
          <a:xfrm>
            <a:off x="571472" y="1285860"/>
            <a:ext cx="6629400" cy="542924"/>
          </a:xfrm>
          <a:prstGeom prst="rect">
            <a:avLst/>
          </a:prstGeom>
          <a:noFill/>
          <a:ln w="9525">
            <a:noFill/>
            <a:miter lim="800000"/>
            <a:headEnd/>
            <a:tailEnd/>
          </a:ln>
        </p:spPr>
        <p:txBody>
          <a:bodyPr anchor="b"/>
          <a:lstStyle/>
          <a:p>
            <a:pPr eaLnBrk="1" hangingPunct="1"/>
            <a:r>
              <a:rPr lang="zh-CN" altLang="en-US" sz="2800" b="0" i="0" dirty="0">
                <a:solidFill>
                  <a:schemeClr val="tx2"/>
                </a:solidFill>
                <a:latin typeface="黑体" pitchFamily="49" charset="-122"/>
                <a:ea typeface="黑体" pitchFamily="49" charset="-122"/>
              </a:rPr>
              <a:t>写出下图的邻接矩阵表示。</a:t>
            </a:r>
          </a:p>
        </p:txBody>
      </p:sp>
      <p:grpSp>
        <p:nvGrpSpPr>
          <p:cNvPr id="4" name="Group 38">
            <a:extLst>
              <a:ext uri="{FF2B5EF4-FFF2-40B4-BE49-F238E27FC236}">
                <a16:creationId xmlns:a16="http://schemas.microsoft.com/office/drawing/2014/main" id="{B57BA061-028C-436D-D225-18554DC4A982}"/>
              </a:ext>
            </a:extLst>
          </p:cNvPr>
          <p:cNvGrpSpPr>
            <a:grpSpLocks/>
          </p:cNvGrpSpPr>
          <p:nvPr/>
        </p:nvGrpSpPr>
        <p:grpSpPr bwMode="auto">
          <a:xfrm>
            <a:off x="5028420" y="2020687"/>
            <a:ext cx="2808970" cy="2132426"/>
            <a:chOff x="0" y="0"/>
            <a:chExt cx="1584" cy="1008"/>
          </a:xfrm>
        </p:grpSpPr>
        <p:sp>
          <p:nvSpPr>
            <p:cNvPr id="5" name="AutoShape 39">
              <a:extLst>
                <a:ext uri="{FF2B5EF4-FFF2-40B4-BE49-F238E27FC236}">
                  <a16:creationId xmlns:a16="http://schemas.microsoft.com/office/drawing/2014/main" id="{AE666097-AF6E-9367-F21B-548BD71032E9}"/>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6" name="AutoShape 40">
              <a:extLst>
                <a:ext uri="{FF2B5EF4-FFF2-40B4-BE49-F238E27FC236}">
                  <a16:creationId xmlns:a16="http://schemas.microsoft.com/office/drawing/2014/main" id="{07423248-7A7D-3002-C0BB-A1E8F5EC0B69}"/>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7" name="文本框 6">
            <a:extLst>
              <a:ext uri="{FF2B5EF4-FFF2-40B4-BE49-F238E27FC236}">
                <a16:creationId xmlns:a16="http://schemas.microsoft.com/office/drawing/2014/main" id="{3ED1ED9A-ED58-E1FD-79F6-EA695F633609}"/>
              </a:ext>
            </a:extLst>
          </p:cNvPr>
          <p:cNvSpPr txBox="1"/>
          <p:nvPr/>
        </p:nvSpPr>
        <p:spPr>
          <a:xfrm>
            <a:off x="5209872" y="2059115"/>
            <a:ext cx="2627518" cy="523220"/>
          </a:xfrm>
          <a:prstGeom prst="rect">
            <a:avLst/>
          </a:prstGeom>
          <a:noFill/>
        </p:spPr>
        <p:txBody>
          <a:bodyPr wrap="square" rtlCol="0">
            <a:spAutoFit/>
          </a:bodyPr>
          <a:lstStyle/>
          <a:p>
            <a:r>
              <a:rPr lang="en-US" altLang="zh-CN" sz="2800" b="0" i="0" dirty="0">
                <a:latin typeface="+mn-ea"/>
                <a:ea typeface="+mn-ea"/>
              </a:rPr>
              <a:t>0  1  0  0  1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98D29783-49BF-B2E7-D43D-F55DEDFDDD89}"/>
              </a:ext>
            </a:extLst>
          </p:cNvPr>
          <p:cNvSpPr txBox="1"/>
          <p:nvPr/>
        </p:nvSpPr>
        <p:spPr>
          <a:xfrm>
            <a:off x="5220072" y="2431947"/>
            <a:ext cx="2627518" cy="523220"/>
          </a:xfrm>
          <a:prstGeom prst="rect">
            <a:avLst/>
          </a:prstGeom>
          <a:noFill/>
        </p:spPr>
        <p:txBody>
          <a:bodyPr wrap="square" rtlCol="0">
            <a:spAutoFit/>
          </a:bodyPr>
          <a:lstStyle/>
          <a:p>
            <a:r>
              <a:rPr lang="en-US" altLang="zh-CN" sz="2800" b="0" i="0" dirty="0">
                <a:latin typeface="+mn-ea"/>
                <a:ea typeface="+mn-ea"/>
              </a:rPr>
              <a:t>0  0  1  0  0</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846E905B-B9A3-5011-6C18-4B1628214175}"/>
              </a:ext>
            </a:extLst>
          </p:cNvPr>
          <p:cNvSpPr txBox="1"/>
          <p:nvPr/>
        </p:nvSpPr>
        <p:spPr>
          <a:xfrm>
            <a:off x="5220072" y="2833772"/>
            <a:ext cx="2627518" cy="523220"/>
          </a:xfrm>
          <a:prstGeom prst="rect">
            <a:avLst/>
          </a:prstGeom>
          <a:noFill/>
        </p:spPr>
        <p:txBody>
          <a:bodyPr wrap="square" rtlCol="0">
            <a:spAutoFit/>
          </a:bodyPr>
          <a:lstStyle/>
          <a:p>
            <a:r>
              <a:rPr lang="en-US" altLang="zh-CN" sz="2800" b="0" i="0" dirty="0">
                <a:latin typeface="+mn-ea"/>
                <a:ea typeface="+mn-ea"/>
              </a:rPr>
              <a:t>0  0  0  0  1</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EB6FAAC0-2DA6-186B-0D2C-E74547F9B409}"/>
              </a:ext>
            </a:extLst>
          </p:cNvPr>
          <p:cNvSpPr txBox="1"/>
          <p:nvPr/>
        </p:nvSpPr>
        <p:spPr>
          <a:xfrm>
            <a:off x="5229855" y="3226310"/>
            <a:ext cx="2627518" cy="523220"/>
          </a:xfrm>
          <a:prstGeom prst="rect">
            <a:avLst/>
          </a:prstGeom>
          <a:noFill/>
        </p:spPr>
        <p:txBody>
          <a:bodyPr wrap="square" rtlCol="0">
            <a:spAutoFit/>
          </a:bodyPr>
          <a:lstStyle/>
          <a:p>
            <a:r>
              <a:rPr lang="en-US" altLang="zh-CN" sz="2800" b="0" i="0" dirty="0">
                <a:latin typeface="+mn-ea"/>
                <a:ea typeface="+mn-ea"/>
              </a:rPr>
              <a:t>0  0  1  0  0</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AA72D249-F276-6294-C377-DB77B950B076}"/>
              </a:ext>
            </a:extLst>
          </p:cNvPr>
          <p:cNvSpPr txBox="1"/>
          <p:nvPr/>
        </p:nvSpPr>
        <p:spPr>
          <a:xfrm>
            <a:off x="5220072" y="3629893"/>
            <a:ext cx="2627519" cy="523220"/>
          </a:xfrm>
          <a:prstGeom prst="rect">
            <a:avLst/>
          </a:prstGeom>
          <a:noFill/>
        </p:spPr>
        <p:txBody>
          <a:bodyPr wrap="square" rtlCol="0">
            <a:spAutoFit/>
          </a:bodyPr>
          <a:lstStyle/>
          <a:p>
            <a:r>
              <a:rPr lang="en-US" altLang="zh-CN" sz="2800" b="0" i="0" dirty="0">
                <a:latin typeface="+mn-ea"/>
                <a:ea typeface="+mn-ea"/>
              </a:rPr>
              <a:t>1  1  0  0  0</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06"/>
                                        </p:tgtEl>
                                        <p:attrNameLst>
                                          <p:attrName>style.visibility</p:attrName>
                                        </p:attrNameLst>
                                      </p:cBhvr>
                                      <p:to>
                                        <p:strVal val="visible"/>
                                      </p:to>
                                    </p:set>
                                    <p:anim calcmode="lin" valueType="num">
                                      <p:cBhvr additive="base">
                                        <p:cTn id="27" dur="500" fill="hold"/>
                                        <p:tgtEl>
                                          <p:spTgt spid="21506"/>
                                        </p:tgtEl>
                                        <p:attrNameLst>
                                          <p:attrName>ppt_x</p:attrName>
                                        </p:attrNameLst>
                                      </p:cBhvr>
                                      <p:tavLst>
                                        <p:tav tm="0">
                                          <p:val>
                                            <p:strVal val="0-#ppt_w/2"/>
                                          </p:val>
                                        </p:tav>
                                        <p:tav tm="100000">
                                          <p:val>
                                            <p:strVal val="#ppt_x"/>
                                          </p:val>
                                        </p:tav>
                                      </p:tavLst>
                                    </p:anim>
                                    <p:anim calcmode="lin" valueType="num">
                                      <p:cBhvr additive="base">
                                        <p:cTn id="2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7" grpId="0"/>
      <p:bldP spid="8" grpId="0"/>
      <p:bldP spid="9"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body" idx="1"/>
          </p:nvPr>
        </p:nvSpPr>
        <p:spPr>
          <a:xfrm>
            <a:off x="500034" y="1340768"/>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无向图的邻接矩阵是对称的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行1的个数或第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列1的个数，等于顶点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的度</a:t>
            </a:r>
            <a:r>
              <a:rPr lang="en-US" altLang="zh-CN" dirty="0">
                <a:latin typeface="黑体" pitchFamily="49" charset="-122"/>
                <a:ea typeface="黑体" pitchFamily="49" charset="-122"/>
              </a:rPr>
              <a:t>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p>
          <a:p>
            <a:pPr eaLnBrk="1" hangingPunct="1">
              <a:lnSpc>
                <a:spcPct val="90000"/>
              </a:lnSpc>
              <a:spcBef>
                <a:spcPct val="30000"/>
              </a:spcBef>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的个数是边数的两倍</a:t>
            </a:r>
            <a:endParaRPr lang="en-US" altLang="zh-CN" dirty="0">
              <a:latin typeface="黑体" pitchFamily="49" charset="-122"/>
              <a:ea typeface="黑体" pitchFamily="49" charset="-122"/>
            </a:endParaRPr>
          </a:p>
          <a:p>
            <a:pPr eaLnBrk="1" hangingPunct="1">
              <a:lnSpc>
                <a:spcPct val="90000"/>
              </a:lnSpc>
              <a:spcBef>
                <a:spcPct val="30000"/>
              </a:spcBef>
            </a:pPr>
            <a:endParaRPr lang="en-US" altLang="zh-CN"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有向图的邻接矩阵可能是不对称的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行1的个数等于顶点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的出度</a:t>
            </a:r>
            <a:r>
              <a:rPr lang="en-US" altLang="zh-CN" dirty="0">
                <a:latin typeface="黑体" pitchFamily="49" charset="-122"/>
                <a:ea typeface="黑体" pitchFamily="49" charset="-122"/>
              </a:rPr>
              <a:t>OD(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列1的个数等于顶点</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的入度</a:t>
            </a:r>
            <a:r>
              <a:rPr lang="en-US" altLang="zh-CN" dirty="0">
                <a:latin typeface="黑体" pitchFamily="49" charset="-122"/>
                <a:ea typeface="黑体" pitchFamily="49" charset="-122"/>
              </a:rPr>
              <a:t>ID(j)</a:t>
            </a:r>
          </a:p>
          <a:p>
            <a:pPr eaLnBrk="1" hangingPunct="1">
              <a:lnSpc>
                <a:spcPct val="90000"/>
              </a:lnSpc>
              <a:spcBef>
                <a:spcPct val="30000"/>
              </a:spcBef>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的个数等于边数</a:t>
            </a:r>
            <a:endParaRPr lang="en-US" altLang="zh-CN" dirty="0">
              <a:latin typeface="黑体" pitchFamily="49" charset="-122"/>
              <a:ea typeface="黑体" pitchFamily="49" charset="-122"/>
            </a:endParaRPr>
          </a:p>
        </p:txBody>
      </p:sp>
      <p:sp>
        <p:nvSpPr>
          <p:cNvPr id="7"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性质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blinds(horizontal)">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2" dur="500"/>
                                        <p:tgtEl>
                                          <p:spTgt spid="225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7" dur="500"/>
                                        <p:tgtEl>
                                          <p:spTgt spid="2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8670" y="1214422"/>
            <a:ext cx="5715000" cy="685800"/>
          </a:xfrm>
        </p:spPr>
        <p:txBody>
          <a:bodyPr/>
          <a:lstStyle/>
          <a:p>
            <a:pPr algn="l" eaLnBrk="1" hangingPunct="1"/>
            <a:r>
              <a:rPr lang="zh-CN" altLang="en-US" sz="3200" dirty="0">
                <a:latin typeface="黑体" pitchFamily="49" charset="-122"/>
                <a:ea typeface="黑体" pitchFamily="49" charset="-122"/>
              </a:rPr>
              <a:t>一、图的定义(</a:t>
            </a:r>
            <a:r>
              <a:rPr lang="en-US" altLang="zh-CN" sz="3200" dirty="0">
                <a:latin typeface="黑体" pitchFamily="49" charset="-122"/>
                <a:ea typeface="黑体" pitchFamily="49" charset="-122"/>
              </a:rPr>
              <a:t>Graph)</a:t>
            </a:r>
          </a:p>
        </p:txBody>
      </p:sp>
      <p:sp>
        <p:nvSpPr>
          <p:cNvPr id="614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6149" name="Rectangle 5"/>
          <p:cNvSpPr>
            <a:spLocks noGrp="1" noChangeArrowheads="1"/>
          </p:cNvSpPr>
          <p:nvPr>
            <p:ph type="body" idx="1"/>
          </p:nvPr>
        </p:nvSpPr>
        <p:spPr>
          <a:xfrm>
            <a:off x="452470" y="2052622"/>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图是由顶点集合(</a:t>
            </a:r>
            <a:r>
              <a:rPr lang="en-US" altLang="zh-CN" dirty="0">
                <a:latin typeface="黑体" pitchFamily="49" charset="-122"/>
                <a:ea typeface="黑体" pitchFamily="49" charset="-122"/>
              </a:rPr>
              <a:t>vertex)</a:t>
            </a:r>
            <a:r>
              <a:rPr lang="zh-CN" altLang="en-US" dirty="0">
                <a:latin typeface="黑体" pitchFamily="49" charset="-122"/>
                <a:ea typeface="黑体" pitchFamily="49" charset="-122"/>
              </a:rPr>
              <a:t>及顶点间的关系集合组成的一种数据结构：</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Graph＝( V, E )    </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其中</a:t>
            </a:r>
            <a:r>
              <a:rPr lang="en-US" altLang="zh-CN" dirty="0">
                <a:latin typeface="黑体" pitchFamily="49" charset="-122"/>
                <a:ea typeface="黑体" pitchFamily="49" charset="-122"/>
              </a:rPr>
              <a:t>V = {x | x</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rPr>
              <a:t>数据对象}是顶点的有穷非空集合</a:t>
            </a:r>
            <a:r>
              <a:rPr lang="en-US" altLang="zh-CN" dirty="0">
                <a:latin typeface="黑体" pitchFamily="49" charset="-122"/>
                <a:ea typeface="黑体" pitchFamily="49" charset="-122"/>
              </a:rPr>
              <a:t>,E</a:t>
            </a:r>
            <a:r>
              <a:rPr lang="zh-CN" altLang="en-US" dirty="0">
                <a:latin typeface="黑体" pitchFamily="49" charset="-122"/>
                <a:ea typeface="黑体" pitchFamily="49" charset="-122"/>
              </a:rPr>
              <a:t>是顶点之间关系的有穷集合，包括</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E1 = {(x, y) | x, y </a:t>
            </a:r>
            <a:r>
              <a:rPr lang="en-US" altLang="zh-CN"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rPr>
              <a:t> V } </a:t>
            </a:r>
            <a:r>
              <a:rPr lang="zh-CN" altLang="en-US" dirty="0">
                <a:latin typeface="黑体" pitchFamily="49" charset="-122"/>
                <a:ea typeface="黑体" pitchFamily="49" charset="-122"/>
              </a:rPr>
              <a:t>边的集合</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或  </a:t>
            </a:r>
            <a:r>
              <a:rPr lang="en-US" altLang="zh-CN" dirty="0">
                <a:latin typeface="黑体" pitchFamily="49" charset="-122"/>
                <a:ea typeface="黑体" pitchFamily="49" charset="-122"/>
              </a:rPr>
              <a:t>E2 = {&lt;x, y&gt; | x, y </a:t>
            </a:r>
            <a:r>
              <a:rPr lang="en-US" altLang="zh-CN"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rPr>
              <a:t> V } </a:t>
            </a:r>
            <a:r>
              <a:rPr lang="zh-CN" altLang="en-US" dirty="0">
                <a:latin typeface="黑体" pitchFamily="49" charset="-122"/>
                <a:ea typeface="黑体" pitchFamily="49" charset="-122"/>
              </a:rPr>
              <a:t>弧的集合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body" idx="1"/>
          </p:nvPr>
        </p:nvSpPr>
        <p:spPr>
          <a:xfrm>
            <a:off x="500034" y="1196752"/>
            <a:ext cx="8763000" cy="4038600"/>
          </a:xfrm>
        </p:spPr>
        <p:txBody>
          <a:bodyPr/>
          <a:lstStyle/>
          <a:p>
            <a:pPr eaLnBrk="1" hangingPunct="1">
              <a:spcBef>
                <a:spcPct val="30000"/>
              </a:spcBef>
            </a:pPr>
            <a:r>
              <a:rPr lang="zh-CN" altLang="en-US" dirty="0">
                <a:latin typeface="黑体" pitchFamily="49" charset="-122"/>
                <a:ea typeface="黑体" pitchFamily="49" charset="-122"/>
              </a:rPr>
              <a:t>在网络中，两个顶点如果不邻接，则被视为距离为无穷大；如果邻接，则两个顶点之间存在一个距离值(即权值)。</a:t>
            </a:r>
          </a:p>
          <a:p>
            <a:pPr eaLnBrk="1" hangingPunct="1">
              <a:spcBef>
                <a:spcPct val="30000"/>
              </a:spcBef>
            </a:pPr>
            <a:endParaRPr lang="zh-CN" altLang="en-US" b="1" dirty="0">
              <a:latin typeface="黑体" pitchFamily="49" charset="-122"/>
              <a:ea typeface="黑体" pitchFamily="49" charset="-122"/>
            </a:endParaRPr>
          </a:p>
          <a:p>
            <a:pPr eaLnBrk="1" hangingPunct="1">
              <a:lnSpc>
                <a:spcPct val="90000"/>
              </a:lnSpc>
              <a:spcBef>
                <a:spcPct val="0"/>
              </a:spcBef>
              <a:buFont typeface="Wingdings" pitchFamily="2" charset="2"/>
              <a:buNone/>
            </a:pPr>
            <a:r>
              <a:rPr lang="zh-CN" altLang="en-US" b="1" dirty="0">
                <a:latin typeface="黑体" pitchFamily="49" charset="-122"/>
                <a:ea typeface="黑体" pitchFamily="49" charset="-122"/>
              </a:rPr>
              <a:t>	   	     </a:t>
            </a:r>
            <a:r>
              <a:rPr lang="en-US" altLang="zh-CN" dirty="0" err="1">
                <a:latin typeface="黑体" pitchFamily="49" charset="-122"/>
                <a:ea typeface="黑体" pitchFamily="49" charset="-122"/>
              </a:rPr>
              <a:t>w</a:t>
            </a:r>
            <a:r>
              <a:rPr lang="en-US" altLang="zh-CN" baseline="-25000" dirty="0" err="1">
                <a:latin typeface="黑体" pitchFamily="49" charset="-122"/>
                <a:ea typeface="黑体" pitchFamily="49" charset="-122"/>
              </a:rPr>
              <a:t>i,j</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如果(</a:t>
            </a:r>
            <a:r>
              <a:rPr lang="en-US" altLang="zh-CN" dirty="0" err="1">
                <a:latin typeface="黑体" pitchFamily="49" charset="-122"/>
                <a:ea typeface="黑体" pitchFamily="49" charset="-122"/>
              </a:rPr>
              <a:t>i,j</a:t>
            </a:r>
            <a:r>
              <a:rPr lang="en-US" altLang="zh-CN" dirty="0">
                <a:latin typeface="黑体" pitchFamily="49" charset="-122"/>
                <a:ea typeface="黑体" pitchFamily="49" charset="-122"/>
              </a:rPr>
              <a:t>)</a:t>
            </a:r>
            <a:r>
              <a:rPr lang="en-US" altLang="zh-CN" dirty="0">
                <a:latin typeface="黑体" pitchFamily="49" charset="-122"/>
                <a:ea typeface="黑体" pitchFamily="49" charset="-122"/>
                <a:sym typeface="Symbol" pitchFamily="18" charset="2"/>
              </a:rPr>
              <a:t>E </a:t>
            </a:r>
            <a:r>
              <a:rPr lang="zh-CN" altLang="en-US" dirty="0">
                <a:latin typeface="黑体" pitchFamily="49" charset="-122"/>
                <a:ea typeface="黑体" pitchFamily="49" charset="-122"/>
                <a:sym typeface="Symbol" pitchFamily="18" charset="2"/>
              </a:rPr>
              <a:t>或 &lt;</a:t>
            </a:r>
            <a:r>
              <a:rPr lang="en-US" altLang="zh-CN" dirty="0" err="1">
                <a:latin typeface="黑体" pitchFamily="49" charset="-122"/>
                <a:ea typeface="黑体" pitchFamily="49" charset="-122"/>
                <a:sym typeface="Symbol" pitchFamily="18" charset="2"/>
              </a:rPr>
              <a:t>i,j</a:t>
            </a:r>
            <a:r>
              <a:rPr lang="en-US" altLang="zh-CN" dirty="0">
                <a:latin typeface="黑体" pitchFamily="49" charset="-122"/>
                <a:ea typeface="黑体" pitchFamily="49" charset="-122"/>
                <a:sym typeface="Symbol" pitchFamily="18" charset="2"/>
              </a:rPr>
              <a:t>&gt;E</a:t>
            </a:r>
            <a:endParaRPr lang="en-US" altLang="zh-CN" dirty="0">
              <a:latin typeface="黑体" pitchFamily="49" charset="-122"/>
              <a:ea typeface="黑体" pitchFamily="49" charset="-122"/>
            </a:endParaRPr>
          </a:p>
          <a:p>
            <a:pPr eaLnBrk="1" hangingPunct="1">
              <a:lnSpc>
                <a:spcPct val="90000"/>
              </a:lnSpc>
              <a:spcBef>
                <a:spcPct val="0"/>
              </a:spcBef>
              <a:buFont typeface="Wingdings" pitchFamily="2" charset="2"/>
              <a:buNone/>
            </a:pPr>
            <a:r>
              <a:rPr lang="en-US" altLang="zh-CN" b="1" dirty="0">
                <a:latin typeface="黑体" pitchFamily="49" charset="-122"/>
                <a:ea typeface="黑体" pitchFamily="49" charset="-122"/>
              </a:rPr>
              <a:t>   </a:t>
            </a:r>
            <a:r>
              <a:rPr lang="en-US" altLang="zh-CN" dirty="0">
                <a:latin typeface="黑体" pitchFamily="49" charset="-122"/>
                <a:ea typeface="黑体" pitchFamily="49" charset="-122"/>
              </a:rPr>
              <a:t>A[</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 = </a:t>
            </a:r>
          </a:p>
          <a:p>
            <a:pPr eaLnBrk="1" hangingPunct="1">
              <a:lnSpc>
                <a:spcPct val="90000"/>
              </a:lnSpc>
              <a:spcBef>
                <a:spcPct val="0"/>
              </a:spcBef>
              <a:buFont typeface="Wingdings" pitchFamily="2" charset="2"/>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   其它</a:t>
            </a:r>
            <a:endParaRPr lang="en-US" altLang="zh-CN" sz="2400" dirty="0">
              <a:latin typeface="黑体" pitchFamily="49" charset="-122"/>
              <a:ea typeface="黑体" pitchFamily="49" charset="-122"/>
            </a:endParaRPr>
          </a:p>
        </p:txBody>
      </p:sp>
      <p:sp>
        <p:nvSpPr>
          <p:cNvPr id="23559" name="AutoShape 7"/>
          <p:cNvSpPr>
            <a:spLocks/>
          </p:cNvSpPr>
          <p:nvPr/>
        </p:nvSpPr>
        <p:spPr bwMode="auto">
          <a:xfrm>
            <a:off x="2915816" y="3216796"/>
            <a:ext cx="152400" cy="914400"/>
          </a:xfrm>
          <a:prstGeom prst="leftBrace">
            <a:avLst>
              <a:gd name="adj1" fmla="val 50000"/>
              <a:gd name="adj2" fmla="val 50000"/>
            </a:avLst>
          </a:prstGeom>
          <a:noFill/>
          <a:ln w="1587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网络）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body" idx="1"/>
          </p:nvPr>
        </p:nvSpPr>
        <p:spPr>
          <a:xfrm>
            <a:off x="51364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无向网的邻接矩阵是对称的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行非∞的个数或第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列非∞的个数，等于顶点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的度</a:t>
            </a:r>
            <a:r>
              <a:rPr lang="en-US" altLang="zh-CN" dirty="0">
                <a:latin typeface="黑体" pitchFamily="49" charset="-122"/>
                <a:ea typeface="黑体" pitchFamily="49" charset="-122"/>
              </a:rPr>
              <a:t>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p>
          <a:p>
            <a:pPr eaLnBrk="1" hangingPunct="1">
              <a:lnSpc>
                <a:spcPct val="90000"/>
              </a:lnSpc>
              <a:spcBef>
                <a:spcPct val="30000"/>
              </a:spcBef>
            </a:pPr>
            <a:r>
              <a:rPr lang="zh-CN" altLang="en-US" dirty="0">
                <a:latin typeface="黑体" pitchFamily="49" charset="-122"/>
                <a:ea typeface="黑体" pitchFamily="49" charset="-122"/>
              </a:rPr>
              <a:t>非∞的个数是边数的两倍</a:t>
            </a:r>
            <a:endParaRPr lang="en-US" altLang="zh-CN" dirty="0">
              <a:latin typeface="黑体" pitchFamily="49" charset="-122"/>
              <a:ea typeface="黑体" pitchFamily="49" charset="-122"/>
            </a:endParaRPr>
          </a:p>
          <a:p>
            <a:pPr eaLnBrk="1" hangingPunct="1">
              <a:lnSpc>
                <a:spcPct val="90000"/>
              </a:lnSpc>
              <a:spcBef>
                <a:spcPct val="30000"/>
              </a:spcBef>
            </a:pPr>
            <a:endParaRPr lang="en-US" altLang="zh-CN"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有向网的邻接矩阵可能是不对称的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行非∞的个数等于顶点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的出度</a:t>
            </a:r>
            <a:r>
              <a:rPr lang="en-US" altLang="zh-CN" dirty="0">
                <a:latin typeface="黑体" pitchFamily="49" charset="-122"/>
                <a:ea typeface="黑体" pitchFamily="49" charset="-122"/>
              </a:rPr>
              <a:t>OD(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列非∞的个数等于顶点</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的入度</a:t>
            </a:r>
            <a:r>
              <a:rPr lang="en-US" altLang="zh-CN" dirty="0">
                <a:latin typeface="黑体" pitchFamily="49" charset="-122"/>
                <a:ea typeface="黑体" pitchFamily="49" charset="-122"/>
              </a:rPr>
              <a:t>ID(j)</a:t>
            </a:r>
          </a:p>
          <a:p>
            <a:pPr eaLnBrk="1" hangingPunct="1">
              <a:lnSpc>
                <a:spcPct val="90000"/>
              </a:lnSpc>
              <a:spcBef>
                <a:spcPct val="30000"/>
              </a:spcBef>
            </a:pPr>
            <a:r>
              <a:rPr lang="zh-CN" altLang="en-US" dirty="0">
                <a:latin typeface="黑体" pitchFamily="49" charset="-122"/>
                <a:ea typeface="黑体" pitchFamily="49" charset="-122"/>
              </a:rPr>
              <a:t>非∞的个数等于边数</a:t>
            </a:r>
            <a:endParaRPr lang="en-US" altLang="zh-CN" dirty="0">
              <a:latin typeface="黑体" pitchFamily="49" charset="-122"/>
              <a:ea typeface="黑体" pitchFamily="49" charset="-122"/>
            </a:endParaRPr>
          </a:p>
        </p:txBody>
      </p:sp>
      <p:sp>
        <p:nvSpPr>
          <p:cNvPr id="7"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性质）</a:t>
            </a:r>
          </a:p>
        </p:txBody>
      </p:sp>
    </p:spTree>
    <p:extLst>
      <p:ext uri="{BB962C8B-B14F-4D97-AF65-F5344CB8AC3E}">
        <p14:creationId xmlns:p14="http://schemas.microsoft.com/office/powerpoint/2010/main" val="3449898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blinds(horizontal)">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2" dur="500"/>
                                        <p:tgtEl>
                                          <p:spTgt spid="225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7" dur="500"/>
                                        <p:tgtEl>
                                          <p:spTgt spid="2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5"/>
          <p:cNvSpPr>
            <a:spLocks noGrp="1" noChangeArrowheads="1"/>
          </p:cNvSpPr>
          <p:nvPr>
            <p:ph type="body" idx="1"/>
          </p:nvPr>
        </p:nvSpPr>
        <p:spPr>
          <a:xfrm>
            <a:off x="500034" y="1229576"/>
            <a:ext cx="8763000" cy="1901154"/>
          </a:xfrm>
        </p:spPr>
        <p:txBody>
          <a:bodyPr/>
          <a:lstStyle/>
          <a:p>
            <a:pPr eaLnBrk="1" hangingPunct="1">
              <a:spcBef>
                <a:spcPct val="30000"/>
              </a:spcBef>
            </a:pPr>
            <a:r>
              <a:rPr lang="zh-CN" altLang="en-US" sz="2800" dirty="0">
                <a:latin typeface="黑体" pitchFamily="49" charset="-122"/>
                <a:ea typeface="黑体" pitchFamily="49" charset="-122"/>
              </a:rPr>
              <a:t>有向网</a:t>
            </a:r>
            <a:r>
              <a:rPr lang="en-US" altLang="zh-CN" sz="2800" dirty="0">
                <a:latin typeface="黑体" pitchFamily="49" charset="-122"/>
                <a:ea typeface="黑体" pitchFamily="49" charset="-122"/>
              </a:rPr>
              <a:t>N={V,E}，V={0,1,2,3,4}，E={&lt;0,1,5&gt;，&lt;0,3,7&gt;，&lt;0,4,15&gt;，&lt;1,2,5&gt;，&lt;2,4,1&gt;，&lt;3,2,2&gt; }，E</a:t>
            </a:r>
            <a:r>
              <a:rPr lang="zh-CN" altLang="en-US" sz="2800" dirty="0">
                <a:latin typeface="黑体" pitchFamily="49" charset="-122"/>
                <a:ea typeface="黑体" pitchFamily="49" charset="-122"/>
              </a:rPr>
              <a:t>中每个元组的第三个元素表示权。</a:t>
            </a:r>
          </a:p>
          <a:p>
            <a:pPr eaLnBrk="1" hangingPunct="1">
              <a:spcBef>
                <a:spcPct val="30000"/>
              </a:spcBef>
              <a:buFont typeface="Wingdings" pitchFamily="2" charset="2"/>
              <a:buNone/>
            </a:pPr>
            <a:r>
              <a:rPr lang="zh-CN" altLang="en-US" sz="2800" dirty="0">
                <a:latin typeface="黑体" pitchFamily="49" charset="-122"/>
                <a:ea typeface="黑体" pitchFamily="49" charset="-122"/>
              </a:rPr>
              <a:t>1、画出该网, 2、写出该网的邻接矩阵。</a:t>
            </a:r>
            <a:endParaRPr lang="en-US" altLang="zh-CN" sz="2000" dirty="0">
              <a:latin typeface="黑体" pitchFamily="49" charset="-122"/>
              <a:ea typeface="黑体" pitchFamily="49" charset="-122"/>
            </a:endParaRPr>
          </a:p>
          <a:p>
            <a:pPr eaLnBrk="1" hangingPunct="1">
              <a:spcBef>
                <a:spcPct val="70000"/>
              </a:spcBef>
              <a:buFont typeface="Wingdings" pitchFamily="2" charset="2"/>
              <a:buNone/>
            </a:pPr>
            <a:r>
              <a:rPr lang="en-US" altLang="zh-CN" sz="2400" dirty="0">
                <a:latin typeface="黑体" pitchFamily="49" charset="-122"/>
                <a:ea typeface="黑体" pitchFamily="49" charset="-122"/>
              </a:rPr>
              <a:t>		</a:t>
            </a:r>
          </a:p>
        </p:txBody>
      </p:sp>
      <p:sp>
        <p:nvSpPr>
          <p:cNvPr id="24595" name="Line 9"/>
          <p:cNvSpPr>
            <a:spLocks noChangeShapeType="1"/>
          </p:cNvSpPr>
          <p:nvPr/>
        </p:nvSpPr>
        <p:spPr bwMode="auto">
          <a:xfrm flipH="1" flipV="1">
            <a:off x="2846050" y="4214614"/>
            <a:ext cx="668655" cy="41910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596" name="Line 10"/>
          <p:cNvSpPr>
            <a:spLocks noChangeShapeType="1"/>
          </p:cNvSpPr>
          <p:nvPr/>
        </p:nvSpPr>
        <p:spPr bwMode="auto">
          <a:xfrm>
            <a:off x="1921292" y="4809431"/>
            <a:ext cx="257175" cy="62865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597" name="Line 11"/>
          <p:cNvSpPr>
            <a:spLocks noChangeShapeType="1"/>
          </p:cNvSpPr>
          <p:nvPr/>
        </p:nvSpPr>
        <p:spPr bwMode="auto">
          <a:xfrm flipH="1">
            <a:off x="1971655" y="4162227"/>
            <a:ext cx="721162" cy="41910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598" name="Line 12"/>
          <p:cNvSpPr>
            <a:spLocks noChangeShapeType="1"/>
          </p:cNvSpPr>
          <p:nvPr/>
        </p:nvSpPr>
        <p:spPr bwMode="auto">
          <a:xfrm flipH="1" flipV="1">
            <a:off x="2793543" y="4214614"/>
            <a:ext cx="412552" cy="1152525"/>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599" name="Line 13"/>
          <p:cNvSpPr>
            <a:spLocks noChangeShapeType="1"/>
          </p:cNvSpPr>
          <p:nvPr/>
        </p:nvSpPr>
        <p:spPr bwMode="auto">
          <a:xfrm flipH="1">
            <a:off x="2331700" y="5524302"/>
            <a:ext cx="771525"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600" name="Line 14"/>
          <p:cNvSpPr>
            <a:spLocks noChangeShapeType="1"/>
          </p:cNvSpPr>
          <p:nvPr/>
        </p:nvSpPr>
        <p:spPr bwMode="auto">
          <a:xfrm flipH="1">
            <a:off x="2331700" y="4843264"/>
            <a:ext cx="1233368" cy="62865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601" name="Oval 15"/>
          <p:cNvSpPr>
            <a:spLocks noChangeArrowheads="1"/>
          </p:cNvSpPr>
          <p:nvPr/>
        </p:nvSpPr>
        <p:spPr bwMode="auto">
          <a:xfrm>
            <a:off x="1714480" y="4528939"/>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24602" name="Oval 16"/>
          <p:cNvSpPr>
            <a:spLocks noChangeArrowheads="1"/>
          </p:cNvSpPr>
          <p:nvPr/>
        </p:nvSpPr>
        <p:spPr bwMode="auto">
          <a:xfrm>
            <a:off x="3103225" y="5385693"/>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24603" name="Oval 17"/>
          <p:cNvSpPr>
            <a:spLocks noChangeArrowheads="1"/>
          </p:cNvSpPr>
          <p:nvPr/>
        </p:nvSpPr>
        <p:spPr bwMode="auto">
          <a:xfrm>
            <a:off x="2074525" y="5385693"/>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24604" name="Oval 18"/>
          <p:cNvSpPr>
            <a:spLocks noChangeArrowheads="1"/>
          </p:cNvSpPr>
          <p:nvPr/>
        </p:nvSpPr>
        <p:spPr bwMode="auto">
          <a:xfrm>
            <a:off x="3464342" y="4581327"/>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24605" name="Oval 19"/>
          <p:cNvSpPr>
            <a:spLocks noChangeArrowheads="1"/>
          </p:cNvSpPr>
          <p:nvPr/>
        </p:nvSpPr>
        <p:spPr bwMode="auto">
          <a:xfrm>
            <a:off x="2588875" y="4005064"/>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0</a:t>
            </a:r>
          </a:p>
        </p:txBody>
      </p:sp>
      <p:sp>
        <p:nvSpPr>
          <p:cNvPr id="24589" name="Text Box 20"/>
          <p:cNvSpPr txBox="1">
            <a:spLocks noChangeArrowheads="1"/>
          </p:cNvSpPr>
          <p:nvPr/>
        </p:nvSpPr>
        <p:spPr bwMode="auto">
          <a:xfrm>
            <a:off x="2019280" y="40130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5</a:t>
            </a:r>
          </a:p>
        </p:txBody>
      </p:sp>
      <p:sp>
        <p:nvSpPr>
          <p:cNvPr id="24590" name="Text Box 21"/>
          <p:cNvSpPr txBox="1">
            <a:spLocks noChangeArrowheads="1"/>
          </p:cNvSpPr>
          <p:nvPr/>
        </p:nvSpPr>
        <p:spPr bwMode="auto">
          <a:xfrm>
            <a:off x="1714480" y="49274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5</a:t>
            </a:r>
          </a:p>
        </p:txBody>
      </p:sp>
      <p:sp>
        <p:nvSpPr>
          <p:cNvPr id="24591" name="Text Box 22"/>
          <p:cNvSpPr txBox="1">
            <a:spLocks noChangeArrowheads="1"/>
          </p:cNvSpPr>
          <p:nvPr/>
        </p:nvSpPr>
        <p:spPr bwMode="auto">
          <a:xfrm>
            <a:off x="3009880" y="4013002"/>
            <a:ext cx="6096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15</a:t>
            </a:r>
          </a:p>
        </p:txBody>
      </p:sp>
      <p:sp>
        <p:nvSpPr>
          <p:cNvPr id="24592" name="Text Box 23"/>
          <p:cNvSpPr txBox="1">
            <a:spLocks noChangeArrowheads="1"/>
          </p:cNvSpPr>
          <p:nvPr/>
        </p:nvSpPr>
        <p:spPr bwMode="auto">
          <a:xfrm>
            <a:off x="2552680" y="49274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1</a:t>
            </a:r>
          </a:p>
        </p:txBody>
      </p:sp>
      <p:sp>
        <p:nvSpPr>
          <p:cNvPr id="24593" name="Text Box 24"/>
          <p:cNvSpPr txBox="1">
            <a:spLocks noChangeArrowheads="1"/>
          </p:cNvSpPr>
          <p:nvPr/>
        </p:nvSpPr>
        <p:spPr bwMode="auto">
          <a:xfrm>
            <a:off x="2628880" y="44702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7</a:t>
            </a:r>
          </a:p>
        </p:txBody>
      </p:sp>
      <p:sp>
        <p:nvSpPr>
          <p:cNvPr id="24594" name="Text Box 25"/>
          <p:cNvSpPr txBox="1">
            <a:spLocks noChangeArrowheads="1"/>
          </p:cNvSpPr>
          <p:nvPr/>
        </p:nvSpPr>
        <p:spPr bwMode="auto">
          <a:xfrm>
            <a:off x="2705080" y="5163939"/>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2</a:t>
            </a:r>
          </a:p>
        </p:txBody>
      </p:sp>
      <p:sp>
        <p:nvSpPr>
          <p:cNvPr id="30"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邻接矩阵练习</a:t>
            </a:r>
          </a:p>
        </p:txBody>
      </p:sp>
      <p:grpSp>
        <p:nvGrpSpPr>
          <p:cNvPr id="6" name="Group 38">
            <a:extLst>
              <a:ext uri="{FF2B5EF4-FFF2-40B4-BE49-F238E27FC236}">
                <a16:creationId xmlns:a16="http://schemas.microsoft.com/office/drawing/2014/main" id="{745F9CC7-38F1-412D-603F-39F2F623D82D}"/>
              </a:ext>
            </a:extLst>
          </p:cNvPr>
          <p:cNvGrpSpPr>
            <a:grpSpLocks/>
          </p:cNvGrpSpPr>
          <p:nvPr/>
        </p:nvGrpSpPr>
        <p:grpSpPr bwMode="auto">
          <a:xfrm>
            <a:off x="5015989" y="3790402"/>
            <a:ext cx="3300428" cy="2302894"/>
            <a:chOff x="0" y="0"/>
            <a:chExt cx="1584" cy="1008"/>
          </a:xfrm>
        </p:grpSpPr>
        <p:sp>
          <p:nvSpPr>
            <p:cNvPr id="7" name="AutoShape 39">
              <a:extLst>
                <a:ext uri="{FF2B5EF4-FFF2-40B4-BE49-F238E27FC236}">
                  <a16:creationId xmlns:a16="http://schemas.microsoft.com/office/drawing/2014/main" id="{F57911D8-2537-F586-9D8F-DB024E94247E}"/>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AutoShape 40">
              <a:extLst>
                <a:ext uri="{FF2B5EF4-FFF2-40B4-BE49-F238E27FC236}">
                  <a16:creationId xmlns:a16="http://schemas.microsoft.com/office/drawing/2014/main" id="{7C5DF168-0D5D-6C29-E00A-AEFF00216B9C}"/>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9" name="文本框 8">
            <a:extLst>
              <a:ext uri="{FF2B5EF4-FFF2-40B4-BE49-F238E27FC236}">
                <a16:creationId xmlns:a16="http://schemas.microsoft.com/office/drawing/2014/main" id="{74F7FAED-D706-1196-1E34-2D917C9794B7}"/>
              </a:ext>
            </a:extLst>
          </p:cNvPr>
          <p:cNvSpPr txBox="1"/>
          <p:nvPr/>
        </p:nvSpPr>
        <p:spPr>
          <a:xfrm>
            <a:off x="5197441" y="3828830"/>
            <a:ext cx="2977374" cy="523220"/>
          </a:xfrm>
          <a:prstGeom prst="rect">
            <a:avLst/>
          </a:prstGeom>
          <a:noFill/>
        </p:spPr>
        <p:txBody>
          <a:bodyPr wrap="square" rtlCol="0">
            <a:spAutoFit/>
          </a:bodyPr>
          <a:lstStyle/>
          <a:p>
            <a:r>
              <a:rPr lang="en-US" altLang="zh-CN" sz="2800" b="0" i="0" dirty="0">
                <a:latin typeface="+mn-ea"/>
                <a:ea typeface="+mn-ea"/>
              </a:rPr>
              <a:t>∞  5 </a:t>
            </a:r>
            <a:r>
              <a:rPr lang="en-US" altLang="zh-CN" sz="2800" b="0" i="0" dirty="0">
                <a:latin typeface="+mn-ea"/>
              </a:rPr>
              <a:t>∞</a:t>
            </a:r>
            <a:r>
              <a:rPr lang="en-US" altLang="zh-CN" sz="2800" b="0" i="0" dirty="0">
                <a:latin typeface="+mn-ea"/>
                <a:ea typeface="+mn-ea"/>
              </a:rPr>
              <a:t>  7  15</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AC48CF74-FC37-9423-0214-1AAB51C8AE3B}"/>
              </a:ext>
            </a:extLst>
          </p:cNvPr>
          <p:cNvSpPr txBox="1"/>
          <p:nvPr/>
        </p:nvSpPr>
        <p:spPr>
          <a:xfrm>
            <a:off x="5207640" y="4201662"/>
            <a:ext cx="2967175" cy="523220"/>
          </a:xfrm>
          <a:prstGeom prst="rect">
            <a:avLst/>
          </a:prstGeom>
          <a:noFill/>
        </p:spPr>
        <p:txBody>
          <a:bodyPr wrap="square" rtlCol="0">
            <a:spAutoFit/>
          </a:bodyPr>
          <a:lstStyle/>
          <a:p>
            <a:r>
              <a:rPr lang="en-US" altLang="zh-CN" sz="2800" b="0" i="0" dirty="0">
                <a:latin typeface="+mn-ea"/>
              </a:rPr>
              <a:t>∞ ∞ 5</a:t>
            </a:r>
            <a:r>
              <a:rPr lang="en-US" altLang="zh-CN" sz="2800" b="0" i="0" dirty="0">
                <a:latin typeface="+mn-ea"/>
                <a:ea typeface="+mn-ea"/>
              </a:rPr>
              <a:t>  </a:t>
            </a:r>
            <a:r>
              <a:rPr lang="en-US" altLang="zh-CN" sz="2800" b="0" i="0" dirty="0">
                <a:latin typeface="+mn-ea"/>
              </a:rPr>
              <a:t>∞  ∞ </a:t>
            </a:r>
            <a:r>
              <a:rPr lang="en-US" altLang="zh-CN" sz="2800" b="0" i="0" dirty="0">
                <a:latin typeface="+mn-ea"/>
                <a:ea typeface="+mn-ea"/>
              </a:rPr>
              <a:t> </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111EB3D9-7B24-C1A5-A176-B828BDD9AB41}"/>
              </a:ext>
            </a:extLst>
          </p:cNvPr>
          <p:cNvSpPr txBox="1"/>
          <p:nvPr/>
        </p:nvSpPr>
        <p:spPr>
          <a:xfrm>
            <a:off x="5207641" y="4603487"/>
            <a:ext cx="2977374" cy="523220"/>
          </a:xfrm>
          <a:prstGeom prst="rect">
            <a:avLst/>
          </a:prstGeom>
          <a:noFill/>
        </p:spPr>
        <p:txBody>
          <a:bodyPr wrap="square" rtlCol="0">
            <a:spAutoFit/>
          </a:bodyPr>
          <a:lstStyle/>
          <a:p>
            <a:r>
              <a:rPr lang="en-US" altLang="zh-CN" sz="2800" b="0" i="0" dirty="0">
                <a:latin typeface="+mn-ea"/>
              </a:rPr>
              <a:t>∞</a:t>
            </a:r>
            <a:r>
              <a:rPr lang="en-US" altLang="zh-CN" sz="2800" b="0" i="0" dirty="0">
                <a:latin typeface="+mn-ea"/>
                <a:ea typeface="+mn-ea"/>
              </a:rPr>
              <a:t> </a:t>
            </a:r>
            <a:r>
              <a:rPr lang="en-US" altLang="zh-CN" sz="2800" b="0" i="0" dirty="0">
                <a:latin typeface="+mn-ea"/>
              </a:rPr>
              <a:t>∞ ∞</a:t>
            </a:r>
            <a:r>
              <a:rPr lang="en-US" altLang="zh-CN" sz="2800" b="0" i="0" dirty="0">
                <a:latin typeface="+mn-ea"/>
                <a:ea typeface="+mn-ea"/>
              </a:rPr>
              <a:t> </a:t>
            </a:r>
            <a:r>
              <a:rPr lang="en-US" altLang="zh-CN" sz="2800" b="0" i="0" dirty="0">
                <a:latin typeface="+mn-ea"/>
              </a:rPr>
              <a:t>∞ </a:t>
            </a:r>
            <a:r>
              <a:rPr lang="en-US" altLang="zh-CN" sz="2800" b="0" i="0" dirty="0">
                <a:latin typeface="+mn-ea"/>
                <a:ea typeface="+mn-ea"/>
              </a:rPr>
              <a:t> 1</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7EF680AF-14EA-C97B-6970-976CD384C0A4}"/>
              </a:ext>
            </a:extLst>
          </p:cNvPr>
          <p:cNvSpPr txBox="1"/>
          <p:nvPr/>
        </p:nvSpPr>
        <p:spPr>
          <a:xfrm>
            <a:off x="5217424" y="4996025"/>
            <a:ext cx="3531040" cy="523220"/>
          </a:xfrm>
          <a:prstGeom prst="rect">
            <a:avLst/>
          </a:prstGeom>
          <a:noFill/>
        </p:spPr>
        <p:txBody>
          <a:bodyPr wrap="square" rtlCol="0">
            <a:spAutoFit/>
          </a:bodyPr>
          <a:lstStyle/>
          <a:p>
            <a:r>
              <a:rPr lang="en-US" altLang="zh-CN" sz="2800" b="0" i="0" dirty="0">
                <a:latin typeface="+mn-ea"/>
              </a:rPr>
              <a:t>∞ ∞ 2  ∞</a:t>
            </a:r>
            <a:r>
              <a:rPr lang="en-US" altLang="zh-CN" sz="2800" b="0" i="0" dirty="0">
                <a:latin typeface="+mn-ea"/>
                <a:ea typeface="+mn-ea"/>
              </a:rPr>
              <a:t>  </a:t>
            </a:r>
            <a:r>
              <a:rPr lang="en-US" altLang="zh-CN" sz="2800" b="0" i="0" dirty="0">
                <a:latin typeface="+mn-ea"/>
              </a:rPr>
              <a:t>∞</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E480D630-E8E4-9AA6-57A9-096C28BC035F}"/>
              </a:ext>
            </a:extLst>
          </p:cNvPr>
          <p:cNvSpPr txBox="1"/>
          <p:nvPr/>
        </p:nvSpPr>
        <p:spPr>
          <a:xfrm>
            <a:off x="5207641" y="5407285"/>
            <a:ext cx="3750593" cy="523220"/>
          </a:xfrm>
          <a:prstGeom prst="rect">
            <a:avLst/>
          </a:prstGeom>
          <a:noFill/>
        </p:spPr>
        <p:txBody>
          <a:bodyPr wrap="square" rtlCol="0">
            <a:spAutoFit/>
          </a:bodyPr>
          <a:lstStyle/>
          <a:p>
            <a:r>
              <a:rPr lang="en-US" altLang="zh-CN" sz="2800" b="0" i="0" dirty="0">
                <a:latin typeface="+mn-ea"/>
              </a:rPr>
              <a:t>∞ ∞</a:t>
            </a:r>
            <a:r>
              <a:rPr lang="en-US" altLang="zh-CN" sz="2800" b="0" i="0" dirty="0">
                <a:latin typeface="+mn-ea"/>
                <a:ea typeface="+mn-ea"/>
              </a:rPr>
              <a:t> </a:t>
            </a:r>
            <a:r>
              <a:rPr lang="en-US" altLang="zh-CN" sz="2800" b="0" i="0" dirty="0">
                <a:latin typeface="+mn-ea"/>
              </a:rPr>
              <a:t>∞ ∞  ∞</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6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5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59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5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60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5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5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5" grpId="0" animBg="1"/>
      <p:bldP spid="24596" grpId="0" animBg="1"/>
      <p:bldP spid="24597" grpId="0" animBg="1"/>
      <p:bldP spid="24598" grpId="0" animBg="1"/>
      <p:bldP spid="24599" grpId="0" animBg="1"/>
      <p:bldP spid="24600" grpId="0" animBg="1"/>
      <p:bldP spid="24601" grpId="0" animBg="1"/>
      <p:bldP spid="24602" grpId="0" animBg="1"/>
      <p:bldP spid="24603" grpId="0" animBg="1"/>
      <p:bldP spid="24604" grpId="0" animBg="1"/>
      <p:bldP spid="24605" grpId="0" animBg="1"/>
      <p:bldP spid="24589" grpId="0"/>
      <p:bldP spid="24590" grpId="0"/>
      <p:bldP spid="24591" grpId="0"/>
      <p:bldP spid="24592" grpId="0"/>
      <p:bldP spid="24593" grpId="0"/>
      <p:bldP spid="24594" grpId="0"/>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CEF58F3-6BDD-567F-A15F-6257FE68BDE8}"/>
              </a:ext>
            </a:extLst>
          </p:cNvPr>
          <p:cNvSpPr txBox="1"/>
          <p:nvPr/>
        </p:nvSpPr>
        <p:spPr>
          <a:xfrm>
            <a:off x="595923" y="1166756"/>
            <a:ext cx="9016637" cy="5324535"/>
          </a:xfrm>
          <a:prstGeom prst="rect">
            <a:avLst/>
          </a:prstGeom>
          <a:noFill/>
        </p:spPr>
        <p:txBody>
          <a:bodyPr wrap="square">
            <a:spAutoFit/>
          </a:bodyPr>
          <a:lstStyle/>
          <a:p>
            <a:r>
              <a:rPr lang="en-US" altLang="zh-CN" sz="2400" b="0" i="0" dirty="0">
                <a:solidFill>
                  <a:srgbClr val="008000"/>
                </a:solidFill>
                <a:effectLst/>
                <a:latin typeface="+mn-ea"/>
                <a:ea typeface="+mn-ea"/>
              </a:rPr>
              <a:t>//</a:t>
            </a:r>
            <a:r>
              <a:rPr lang="zh-CN" altLang="en-US" sz="2400" b="0" i="0" dirty="0">
                <a:solidFill>
                  <a:srgbClr val="008000"/>
                </a:solidFill>
                <a:effectLst/>
                <a:latin typeface="+mn-ea"/>
                <a:ea typeface="+mn-ea"/>
              </a:rPr>
              <a:t>图的邻接矩阵存储</a:t>
            </a:r>
            <a:endParaRPr lang="zh-CN" altLang="en-US" sz="2400" b="0" i="0" dirty="0">
              <a:solidFill>
                <a:srgbClr val="000000"/>
              </a:solidFill>
              <a:effectLst/>
              <a:latin typeface="+mn-ea"/>
              <a:ea typeface="+mn-ea"/>
            </a:endParaRPr>
          </a:p>
          <a:p>
            <a:r>
              <a:rPr lang="en-US" altLang="zh-CN" sz="2400" b="0" i="0" dirty="0">
                <a:solidFill>
                  <a:srgbClr val="AF00DB"/>
                </a:solidFill>
                <a:effectLst/>
                <a:latin typeface="+mn-ea"/>
                <a:ea typeface="+mn-ea"/>
              </a:rPr>
              <a:t>#define</a:t>
            </a:r>
            <a:r>
              <a:rPr lang="en-US" altLang="zh-CN" sz="2400" b="0" i="0" dirty="0">
                <a:solidFill>
                  <a:srgbClr val="0000FF"/>
                </a:solidFill>
                <a:effectLst/>
                <a:latin typeface="+mn-ea"/>
                <a:ea typeface="+mn-ea"/>
              </a:rPr>
              <a:t> N </a:t>
            </a:r>
            <a:r>
              <a:rPr lang="en-US" altLang="zh-CN" sz="2400" b="0" i="0" dirty="0">
                <a:solidFill>
                  <a:srgbClr val="098658"/>
                </a:solidFill>
                <a:effectLst/>
                <a:latin typeface="+mn-ea"/>
                <a:ea typeface="+mn-ea"/>
              </a:rPr>
              <a:t>100</a:t>
            </a:r>
            <a:endParaRPr lang="en-US" altLang="zh-CN" sz="2400" b="0" i="0" dirty="0">
              <a:solidFill>
                <a:srgbClr val="000000"/>
              </a:solidFill>
              <a:effectLst/>
              <a:latin typeface="+mn-ea"/>
              <a:ea typeface="+mn-ea"/>
            </a:endParaRPr>
          </a:p>
          <a:p>
            <a:r>
              <a:rPr lang="en-US" altLang="zh-CN" sz="2400" b="0" i="0" dirty="0">
                <a:solidFill>
                  <a:srgbClr val="0000FF"/>
                </a:solidFill>
                <a:effectLst/>
                <a:latin typeface="+mn-ea"/>
                <a:ea typeface="+mn-ea"/>
              </a:rPr>
              <a:t>struct</a:t>
            </a:r>
            <a:r>
              <a:rPr lang="en-US" altLang="zh-CN" sz="2400" b="0" i="0" dirty="0">
                <a:solidFill>
                  <a:srgbClr val="000000"/>
                </a:solidFill>
                <a:effectLst/>
                <a:latin typeface="+mn-ea"/>
                <a:ea typeface="+mn-ea"/>
              </a:rPr>
              <a:t> </a:t>
            </a:r>
            <a:r>
              <a:rPr lang="en-US" altLang="zh-CN" sz="2400" b="0" i="0" dirty="0" err="1">
                <a:solidFill>
                  <a:srgbClr val="267F99"/>
                </a:solidFill>
                <a:effectLst/>
                <a:latin typeface="+mn-ea"/>
                <a:ea typeface="+mn-ea"/>
              </a:rPr>
              <a:t>MGraph</a:t>
            </a:r>
            <a:endParaRPr lang="en-US" altLang="zh-CN"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vexnum</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顶点数</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arcnum</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边数</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267F99"/>
                </a:solidFill>
                <a:effectLst/>
                <a:latin typeface="+mn-ea"/>
                <a:ea typeface="+mn-ea"/>
              </a:rPr>
              <a:t>string</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vexs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顶点集，</a:t>
            </a:r>
            <a:r>
              <a:rPr lang="en-US" altLang="zh-CN" sz="2400" b="0" i="0" dirty="0">
                <a:solidFill>
                  <a:srgbClr val="008000"/>
                </a:solidFill>
                <a:effectLst/>
                <a:latin typeface="+mn-ea"/>
                <a:ea typeface="+mn-ea"/>
              </a:rPr>
              <a:t>vector&lt;string&gt; </a:t>
            </a:r>
            <a:r>
              <a:rPr lang="en-US" altLang="zh-CN" sz="2400" b="0" i="0" dirty="0" err="1">
                <a:solidFill>
                  <a:srgbClr val="008000"/>
                </a:solidFill>
                <a:effectLst/>
                <a:latin typeface="+mn-ea"/>
                <a:ea typeface="+mn-ea"/>
              </a:rPr>
              <a:t>vexs</a:t>
            </a:r>
            <a:r>
              <a:rPr lang="en-US" altLang="zh-CN" sz="2400" b="0" i="0" dirty="0">
                <a:solidFill>
                  <a:srgbClr val="008000"/>
                </a:solidFill>
                <a:effectLst/>
                <a:latin typeface="+mn-ea"/>
                <a:ea typeface="+mn-ea"/>
              </a:rPr>
              <a:t>[N]</a:t>
            </a:r>
            <a:endParaRPr lang="en-US" altLang="zh-CN" sz="2400" b="0" i="0" dirty="0">
              <a:solidFill>
                <a:srgbClr val="000000"/>
              </a:solidFill>
              <a:effectLst/>
              <a:latin typeface="+mn-ea"/>
              <a:ea typeface="+mn-ea"/>
            </a:endParaRP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edges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邻接矩阵，边信息集</a:t>
            </a:r>
            <a:r>
              <a:rPr lang="en-US" altLang="zh-CN" sz="2400" b="0" i="0" dirty="0">
                <a:solidFill>
                  <a:srgbClr val="008000"/>
                </a:solidFill>
                <a:effectLst/>
                <a:latin typeface="+mn-ea"/>
                <a:ea typeface="+mn-ea"/>
              </a:rPr>
              <a:t>, vector&lt;int&gt; edges[N];</a:t>
            </a:r>
            <a:endParaRPr lang="en-US" altLang="zh-CN" sz="2400" b="0" i="0" dirty="0">
              <a:solidFill>
                <a:srgbClr val="000000"/>
              </a:solidFill>
              <a:effectLst/>
              <a:latin typeface="+mn-ea"/>
              <a:ea typeface="+mn-ea"/>
            </a:endParaRPr>
          </a:p>
          <a:p>
            <a:r>
              <a:rPr lang="en-US" altLang="zh-CN" sz="2400" b="0" i="0" dirty="0">
                <a:solidFill>
                  <a:srgbClr val="000000"/>
                </a:solidFill>
                <a:effectLst/>
                <a:latin typeface="+mn-ea"/>
                <a:ea typeface="+mn-ea"/>
              </a:rPr>
              <a:t>    </a:t>
            </a:r>
            <a:r>
              <a:rPr lang="en-US" altLang="zh-CN" sz="2400" b="0" i="0" dirty="0" err="1">
                <a:solidFill>
                  <a:srgbClr val="795E26"/>
                </a:solidFill>
                <a:effectLst/>
                <a:latin typeface="+mn-ea"/>
                <a:ea typeface="+mn-ea"/>
              </a:rPr>
              <a:t>MGraph</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_</a:t>
            </a:r>
            <a:r>
              <a:rPr lang="en-US" altLang="zh-CN" sz="2400" b="0" i="0" dirty="0" err="1">
                <a:solidFill>
                  <a:srgbClr val="001080"/>
                </a:solidFill>
                <a:effectLst/>
                <a:latin typeface="+mn-ea"/>
                <a:ea typeface="+mn-ea"/>
              </a:rPr>
              <a:t>vexnum</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_</a:t>
            </a:r>
            <a:r>
              <a:rPr lang="en-US" altLang="zh-CN" sz="2400" b="0" i="0" dirty="0" err="1">
                <a:solidFill>
                  <a:srgbClr val="001080"/>
                </a:solidFill>
                <a:effectLst/>
                <a:latin typeface="+mn-ea"/>
                <a:ea typeface="+mn-ea"/>
              </a:rPr>
              <a:t>arcnum</a:t>
            </a:r>
            <a:r>
              <a:rPr lang="en-US" altLang="zh-CN" sz="2400" b="0" i="0" dirty="0">
                <a:solidFill>
                  <a:srgbClr val="000000"/>
                </a:solidFill>
                <a:effectLst/>
                <a:latin typeface="+mn-ea"/>
                <a:ea typeface="+mn-ea"/>
              </a:rPr>
              <a:t>, </a:t>
            </a:r>
            <a:r>
              <a:rPr lang="en-US" altLang="zh-CN" sz="2400" b="0" i="0" dirty="0">
                <a:solidFill>
                  <a:srgbClr val="267F99"/>
                </a:solidFill>
                <a:effectLst/>
                <a:latin typeface="+mn-ea"/>
                <a:ea typeface="+mn-ea"/>
              </a:rPr>
              <a:t>string</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_</a:t>
            </a:r>
            <a:r>
              <a:rPr lang="en-US" altLang="zh-CN" sz="2400" b="0" i="0" dirty="0" err="1">
                <a:solidFill>
                  <a:srgbClr val="001080"/>
                </a:solidFill>
                <a:effectLst/>
                <a:latin typeface="+mn-ea"/>
                <a:ea typeface="+mn-ea"/>
              </a:rPr>
              <a:t>vexs</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_edges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p>
          <a:p>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构造函数，初始属性值</a:t>
            </a:r>
            <a:endParaRPr lang="zh-CN" altLang="en-US"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a:p>
            <a:endParaRPr lang="en-US" altLang="zh-CN" sz="2800" b="0" i="0" dirty="0">
              <a:solidFill>
                <a:srgbClr val="000000"/>
              </a:solidFill>
              <a:effectLst/>
              <a:latin typeface="+mn-ea"/>
              <a:ea typeface="+mn-ea"/>
            </a:endParaRPr>
          </a:p>
        </p:txBody>
      </p:sp>
      <p:sp>
        <p:nvSpPr>
          <p:cNvPr id="26627" name="Rectangle 4"/>
          <p:cNvSpPr>
            <a:spLocks noGrp="1" noChangeArrowheads="1"/>
          </p:cNvSpPr>
          <p:nvPr>
            <p:ph type="title"/>
          </p:nvPr>
        </p:nvSpPr>
        <p:spPr/>
        <p:txBody>
          <a:bodyPr/>
          <a:lstStyle/>
          <a:p>
            <a:pPr algn="ctr" eaLnBrk="1" hangingPunct="1"/>
            <a:r>
              <a:rPr lang="zh-CN" altLang="en-US" sz="4400" b="1" kern="1200" dirty="0">
                <a:latin typeface="Tahoma" panose="020B0604030504040204" pitchFamily="34" charset="0"/>
                <a:ea typeface="隶书" pitchFamily="49" charset="-122"/>
                <a:cs typeface="+mn-cs"/>
              </a:rPr>
              <a:t>图的邻接矩阵存储</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p:txBody>
          <a:bodyPr/>
          <a:lstStyle/>
          <a:p>
            <a:pPr algn="ctr" eaLnBrk="1" hangingPunct="1"/>
            <a:r>
              <a:rPr lang="zh-CN" altLang="en-US" sz="4400" b="1" kern="1200" dirty="0">
                <a:latin typeface="Tahoma" panose="020B0604030504040204" pitchFamily="34" charset="0"/>
                <a:ea typeface="隶书" pitchFamily="49" charset="-122"/>
                <a:cs typeface="+mn-cs"/>
              </a:rPr>
              <a:t>图的邻接矩阵存储</a:t>
            </a:r>
          </a:p>
        </p:txBody>
      </p:sp>
      <p:sp>
        <p:nvSpPr>
          <p:cNvPr id="6" name="文本框 5">
            <a:extLst>
              <a:ext uri="{FF2B5EF4-FFF2-40B4-BE49-F238E27FC236}">
                <a16:creationId xmlns:a16="http://schemas.microsoft.com/office/drawing/2014/main" id="{348F583B-F3E4-B0DE-82A3-9FCA02CF1140}"/>
              </a:ext>
            </a:extLst>
          </p:cNvPr>
          <p:cNvSpPr txBox="1"/>
          <p:nvPr/>
        </p:nvSpPr>
        <p:spPr>
          <a:xfrm>
            <a:off x="467544" y="1268760"/>
            <a:ext cx="8440573" cy="1384995"/>
          </a:xfrm>
          <a:prstGeom prst="rect">
            <a:avLst/>
          </a:prstGeom>
          <a:noFill/>
        </p:spPr>
        <p:txBody>
          <a:bodyPr wrap="square" rtlCol="0">
            <a:spAutoFit/>
          </a:bodyPr>
          <a:lstStyle/>
          <a:p>
            <a:r>
              <a:rPr lang="zh-CN" altLang="en-US" sz="2800" b="0" i="0" dirty="0">
                <a:solidFill>
                  <a:srgbClr val="FF0000"/>
                </a:solidFill>
                <a:latin typeface="+mn-ea"/>
                <a:ea typeface="+mn-ea"/>
              </a:rPr>
              <a:t>图创建：</a:t>
            </a:r>
            <a:r>
              <a:rPr lang="zh-CN" altLang="en-US" sz="2800" b="0" i="0" dirty="0">
                <a:latin typeface="+mn-ea"/>
                <a:ea typeface="+mn-ea"/>
              </a:rPr>
              <a:t>读入矩阵设置</a:t>
            </a:r>
            <a:r>
              <a:rPr lang="en-US" altLang="zh-CN" sz="2800" b="0" i="0" dirty="0">
                <a:latin typeface="+mn-ea"/>
                <a:ea typeface="+mn-ea"/>
              </a:rPr>
              <a:t>edges</a:t>
            </a:r>
            <a:r>
              <a:rPr lang="zh-CN" altLang="en-US" sz="2800" b="0" i="0" dirty="0">
                <a:latin typeface="+mn-ea"/>
                <a:ea typeface="+mn-ea"/>
              </a:rPr>
              <a:t>或读入边信息，查找顶点下标，设为</a:t>
            </a:r>
            <a:r>
              <a:rPr lang="en-US" altLang="zh-CN" sz="2800" b="0" i="0" dirty="0" err="1">
                <a:latin typeface="+mn-ea"/>
                <a:ea typeface="+mn-ea"/>
              </a:rPr>
              <a:t>i,j</a:t>
            </a:r>
            <a:r>
              <a:rPr lang="zh-CN" altLang="en-US" sz="2800" b="0" i="0" dirty="0">
                <a:latin typeface="+mn-ea"/>
                <a:ea typeface="+mn-ea"/>
              </a:rPr>
              <a:t>，设置</a:t>
            </a:r>
            <a:r>
              <a:rPr lang="en-US" altLang="zh-CN" sz="2800" b="0" i="0" dirty="0">
                <a:latin typeface="+mn-ea"/>
                <a:ea typeface="+mn-ea"/>
              </a:rPr>
              <a:t>edges[</a:t>
            </a:r>
            <a:r>
              <a:rPr lang="en-US" altLang="zh-CN" sz="2800" b="0" i="0" dirty="0" err="1">
                <a:latin typeface="+mn-ea"/>
                <a:ea typeface="+mn-ea"/>
              </a:rPr>
              <a:t>i</a:t>
            </a:r>
            <a:r>
              <a:rPr lang="en-US" altLang="zh-CN" sz="2800" b="0" i="0" dirty="0">
                <a:latin typeface="+mn-ea"/>
                <a:ea typeface="+mn-ea"/>
              </a:rPr>
              <a:t>][j]</a:t>
            </a:r>
            <a:r>
              <a:rPr lang="zh-CN" altLang="en-US" sz="2800" b="0" i="0" dirty="0">
                <a:latin typeface="+mn-ea"/>
                <a:ea typeface="+mn-ea"/>
              </a:rPr>
              <a:t>，如果无向图，同时设置</a:t>
            </a:r>
            <a:r>
              <a:rPr lang="en-US" altLang="zh-CN" sz="2800" b="0" i="0" dirty="0">
                <a:latin typeface="+mn-ea"/>
                <a:ea typeface="+mn-ea"/>
              </a:rPr>
              <a:t>edges[j][</a:t>
            </a:r>
            <a:r>
              <a:rPr lang="en-US" altLang="zh-CN" sz="2800" b="0" i="0" dirty="0" err="1">
                <a:latin typeface="+mn-ea"/>
                <a:ea typeface="+mn-ea"/>
              </a:rPr>
              <a:t>i</a:t>
            </a:r>
            <a:r>
              <a:rPr lang="en-US" altLang="zh-CN" sz="2800" b="0" i="0" dirty="0">
                <a:latin typeface="+mn-ea"/>
                <a:ea typeface="+mn-ea"/>
              </a:rPr>
              <a:t>]</a:t>
            </a:r>
            <a:r>
              <a:rPr lang="zh-CN" altLang="en-US" sz="2800" b="0" i="0" dirty="0">
                <a:latin typeface="+mn-ea"/>
                <a:ea typeface="+mn-ea"/>
              </a:rPr>
              <a:t>。</a:t>
            </a:r>
          </a:p>
        </p:txBody>
      </p:sp>
      <p:sp>
        <p:nvSpPr>
          <p:cNvPr id="4" name="文本框 3">
            <a:extLst>
              <a:ext uri="{FF2B5EF4-FFF2-40B4-BE49-F238E27FC236}">
                <a16:creationId xmlns:a16="http://schemas.microsoft.com/office/drawing/2014/main" id="{2D0260D5-D2C9-1FAF-72CA-805AA76FD274}"/>
              </a:ext>
            </a:extLst>
          </p:cNvPr>
          <p:cNvSpPr txBox="1"/>
          <p:nvPr/>
        </p:nvSpPr>
        <p:spPr>
          <a:xfrm>
            <a:off x="574674" y="3059668"/>
            <a:ext cx="7669733" cy="523220"/>
          </a:xfrm>
          <a:prstGeom prst="rect">
            <a:avLst/>
          </a:prstGeom>
          <a:noFill/>
        </p:spPr>
        <p:txBody>
          <a:bodyPr wrap="square">
            <a:spAutoFit/>
          </a:bodyPr>
          <a:lstStyle/>
          <a:p>
            <a:r>
              <a:rPr lang="zh-CN" altLang="en-US" sz="2800" b="0" i="0" dirty="0">
                <a:solidFill>
                  <a:srgbClr val="FF0000"/>
                </a:solidFill>
                <a:latin typeface="+mn-ea"/>
                <a:ea typeface="+mn-ea"/>
              </a:rPr>
              <a:t>构造函数</a:t>
            </a:r>
            <a:r>
              <a:rPr lang="zh-CN" altLang="en-US" sz="2800" b="0" i="0" dirty="0">
                <a:solidFill>
                  <a:srgbClr val="0000FF"/>
                </a:solidFill>
                <a:latin typeface="+mn-ea"/>
                <a:ea typeface="+mn-ea"/>
              </a:rPr>
              <a:t>或</a:t>
            </a:r>
            <a:r>
              <a:rPr lang="en-US" altLang="zh-CN" sz="2800" b="0" i="0" dirty="0">
                <a:solidFill>
                  <a:srgbClr val="0000FF"/>
                </a:solidFill>
                <a:effectLst/>
                <a:latin typeface="+mn-ea"/>
                <a:ea typeface="+mn-ea"/>
              </a:rPr>
              <a:t>void</a:t>
            </a:r>
            <a:r>
              <a:rPr lang="en-US" altLang="zh-CN" sz="2800" b="0" i="0" dirty="0">
                <a:solidFill>
                  <a:srgbClr val="000000"/>
                </a:solidFill>
                <a:effectLst/>
                <a:latin typeface="+mn-ea"/>
                <a:ea typeface="+mn-ea"/>
              </a:rPr>
              <a:t> </a:t>
            </a:r>
            <a:r>
              <a:rPr lang="en-US" altLang="zh-CN" sz="2800" b="0" i="0" dirty="0" err="1">
                <a:solidFill>
                  <a:srgbClr val="795E26"/>
                </a:solidFill>
                <a:effectLst/>
                <a:latin typeface="+mn-ea"/>
                <a:ea typeface="+mn-ea"/>
              </a:rPr>
              <a:t>creae</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MGraph</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&amp;</a:t>
            </a:r>
            <a:r>
              <a:rPr lang="en-US" altLang="zh-CN" sz="2800" b="0" i="0" dirty="0">
                <a:solidFill>
                  <a:srgbClr val="001080"/>
                </a:solidFill>
                <a:effectLst/>
                <a:latin typeface="+mn-ea"/>
                <a:ea typeface="+mn-ea"/>
              </a:rPr>
              <a:t>g</a:t>
            </a:r>
            <a:r>
              <a:rPr lang="en-US" altLang="zh-CN" sz="2800" b="0" i="0" dirty="0">
                <a:solidFill>
                  <a:srgbClr val="000000"/>
                </a:solidFill>
                <a:effectLst/>
                <a:latin typeface="+mn-ea"/>
                <a:ea typeface="+mn-ea"/>
              </a:rPr>
              <a:t>);</a:t>
            </a:r>
          </a:p>
        </p:txBody>
      </p:sp>
      <p:sp>
        <p:nvSpPr>
          <p:cNvPr id="2" name="文本框 1">
            <a:extLst>
              <a:ext uri="{FF2B5EF4-FFF2-40B4-BE49-F238E27FC236}">
                <a16:creationId xmlns:a16="http://schemas.microsoft.com/office/drawing/2014/main" id="{273A045D-5B89-E6C1-DD82-6EFE97D4CF6F}"/>
              </a:ext>
            </a:extLst>
          </p:cNvPr>
          <p:cNvSpPr txBox="1"/>
          <p:nvPr/>
        </p:nvSpPr>
        <p:spPr>
          <a:xfrm>
            <a:off x="647564" y="4204246"/>
            <a:ext cx="7848872" cy="954107"/>
          </a:xfrm>
          <a:prstGeom prst="rect">
            <a:avLst/>
          </a:prstGeom>
          <a:noFill/>
        </p:spPr>
        <p:txBody>
          <a:bodyPr wrap="square" rtlCol="0">
            <a:spAutoFit/>
          </a:bodyPr>
          <a:lstStyle/>
          <a:p>
            <a:r>
              <a:rPr lang="en-US" altLang="zh-CN" sz="2800" b="0" i="0" dirty="0" err="1">
                <a:latin typeface="+mn-ea"/>
                <a:ea typeface="+mn-ea"/>
              </a:rPr>
              <a:t>edegs</a:t>
            </a:r>
            <a:r>
              <a:rPr lang="zh-CN" altLang="en-US" sz="2800" b="0" i="0" dirty="0">
                <a:latin typeface="+mn-ea"/>
                <a:ea typeface="+mn-ea"/>
              </a:rPr>
              <a:t>邻接矩阵，如果连续空间，初始所有元素无穷大：</a:t>
            </a:r>
            <a:endParaRPr lang="en-US" altLang="zh-CN" sz="2800" b="0" dirty="0"/>
          </a:p>
        </p:txBody>
      </p:sp>
      <p:sp>
        <p:nvSpPr>
          <p:cNvPr id="5" name="文本框 4">
            <a:extLst>
              <a:ext uri="{FF2B5EF4-FFF2-40B4-BE49-F238E27FC236}">
                <a16:creationId xmlns:a16="http://schemas.microsoft.com/office/drawing/2014/main" id="{505F26C1-4C45-56B7-56FE-168B9F90AEA8}"/>
              </a:ext>
            </a:extLst>
          </p:cNvPr>
          <p:cNvSpPr txBox="1"/>
          <p:nvPr/>
        </p:nvSpPr>
        <p:spPr>
          <a:xfrm>
            <a:off x="657228" y="5133379"/>
            <a:ext cx="8250889" cy="954107"/>
          </a:xfrm>
          <a:prstGeom prst="rect">
            <a:avLst/>
          </a:prstGeom>
          <a:noFill/>
        </p:spPr>
        <p:txBody>
          <a:bodyPr wrap="square">
            <a:spAutoFit/>
          </a:bodyPr>
          <a:lstStyle/>
          <a:p>
            <a:r>
              <a:rPr lang="en-US" altLang="zh-CN" sz="2800" b="0" i="0" dirty="0" err="1">
                <a:solidFill>
                  <a:srgbClr val="795E26"/>
                </a:solidFill>
                <a:effectLst/>
                <a:latin typeface="+mn-ea"/>
                <a:ea typeface="+mn-ea"/>
              </a:rPr>
              <a:t>memset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edges</a:t>
            </a:r>
            <a:r>
              <a:rPr lang="en-US" altLang="zh-CN" sz="2800" b="0" i="0" dirty="0">
                <a:solidFill>
                  <a:srgbClr val="000000"/>
                </a:solidFill>
                <a:effectLst/>
                <a:latin typeface="+mn-ea"/>
                <a:ea typeface="+mn-ea"/>
              </a:rPr>
              <a:t>, </a:t>
            </a:r>
            <a:r>
              <a:rPr lang="en-US" altLang="zh-CN" sz="2800" b="0" i="0" dirty="0">
                <a:solidFill>
                  <a:srgbClr val="098658"/>
                </a:solidFill>
                <a:effectLst/>
                <a:latin typeface="+mn-ea"/>
                <a:ea typeface="+mn-ea"/>
              </a:rPr>
              <a:t>0x3f</a:t>
            </a:r>
            <a:r>
              <a:rPr lang="en-US" altLang="zh-CN" sz="2800" b="0" i="0" dirty="0">
                <a:solidFill>
                  <a:srgbClr val="000000"/>
                </a:solidFill>
                <a:effectLst/>
                <a:latin typeface="+mn-ea"/>
                <a:ea typeface="+mn-ea"/>
              </a:rPr>
              <a:t>, </a:t>
            </a:r>
            <a:r>
              <a:rPr lang="en-US" altLang="zh-CN" sz="2800" b="0" i="0" dirty="0" err="1">
                <a:solidFill>
                  <a:srgbClr val="0000FF"/>
                </a:solidFill>
                <a:effectLst/>
                <a:latin typeface="+mn-ea"/>
                <a:ea typeface="+mn-ea"/>
              </a:rPr>
              <a:t>sizeof</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edges</a:t>
            </a:r>
            <a:r>
              <a:rPr lang="en-US" altLang="zh-CN" sz="2800" b="0" i="0" dirty="0">
                <a:solidFill>
                  <a:srgbClr val="000000"/>
                </a:solidFill>
                <a:effectLst/>
                <a:latin typeface="+mn-ea"/>
                <a:ea typeface="+mn-ea"/>
              </a:rPr>
              <a:t>)); </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初始</a:t>
            </a:r>
            <a:r>
              <a:rPr lang="en-US" altLang="zh-CN" sz="2800" b="0" i="0" dirty="0">
                <a:solidFill>
                  <a:srgbClr val="008000"/>
                </a:solidFill>
                <a:effectLst/>
                <a:latin typeface="+mn-ea"/>
                <a:ea typeface="+mn-ea"/>
              </a:rPr>
              <a:t>0</a:t>
            </a:r>
            <a:r>
              <a:rPr lang="zh-CN" altLang="en-US" sz="2800" b="0" i="0" dirty="0">
                <a:solidFill>
                  <a:srgbClr val="008000"/>
                </a:solidFill>
                <a:effectLst/>
                <a:latin typeface="+mn-ea"/>
                <a:ea typeface="+mn-ea"/>
              </a:rPr>
              <a:t>，</a:t>
            </a:r>
            <a:r>
              <a:rPr lang="en-US" altLang="zh-CN" sz="2800" b="0" i="0" dirty="0">
                <a:solidFill>
                  <a:srgbClr val="008000"/>
                </a:solidFill>
                <a:effectLst/>
                <a:latin typeface="+mn-ea"/>
                <a:ea typeface="+mn-ea"/>
              </a:rPr>
              <a:t>0x3f</a:t>
            </a:r>
            <a:r>
              <a:rPr lang="zh-CN" altLang="en-US" sz="2800" b="0" i="0" dirty="0">
                <a:solidFill>
                  <a:srgbClr val="008000"/>
                </a:solidFill>
                <a:effectLst/>
                <a:latin typeface="+mn-ea"/>
                <a:ea typeface="+mn-ea"/>
              </a:rPr>
              <a:t>换</a:t>
            </a:r>
            <a:r>
              <a:rPr lang="en-US" altLang="zh-CN" sz="2800" b="0" i="0" dirty="0">
                <a:solidFill>
                  <a:srgbClr val="008000"/>
                </a:solidFill>
                <a:effectLst/>
                <a:latin typeface="+mn-ea"/>
                <a:ea typeface="+mn-ea"/>
              </a:rPr>
              <a:t>0</a:t>
            </a:r>
            <a:endParaRPr lang="en-US" altLang="zh-CN" sz="2800" b="0" i="0" dirty="0">
              <a:solidFill>
                <a:srgbClr val="000000"/>
              </a:solidFill>
              <a:effectLst/>
              <a:latin typeface="+mn-ea"/>
              <a:ea typeface="+mn-ea"/>
            </a:endParaRPr>
          </a:p>
        </p:txBody>
      </p:sp>
    </p:spTree>
    <p:extLst>
      <p:ext uri="{BB962C8B-B14F-4D97-AF65-F5344CB8AC3E}">
        <p14:creationId xmlns:p14="http://schemas.microsoft.com/office/powerpoint/2010/main" val="2932319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二、邻接表</a:t>
            </a:r>
            <a:r>
              <a:rPr lang="en-US" altLang="zh-CN" sz="4400" i="0" dirty="0">
                <a:solidFill>
                  <a:schemeClr val="tx2"/>
                </a:solidFill>
                <a:latin typeface="Tahoma" panose="020B0604030504040204" pitchFamily="34" charset="0"/>
                <a:ea typeface="隶书" pitchFamily="49" charset="-122"/>
              </a:rPr>
              <a:t>(Adjacency List)</a:t>
            </a:r>
            <a:endParaRPr lang="zh-CN" altLang="en-US" sz="4400" i="0" dirty="0">
              <a:solidFill>
                <a:schemeClr val="tx2"/>
              </a:solidFill>
              <a:latin typeface="Tahoma" panose="020B0604030504040204" pitchFamily="34" charset="0"/>
              <a:ea typeface="隶书" pitchFamily="49" charset="-122"/>
            </a:endParaRPr>
          </a:p>
        </p:txBody>
      </p:sp>
      <p:sp>
        <p:nvSpPr>
          <p:cNvPr id="27653" name="Rectangle 5"/>
          <p:cNvSpPr>
            <a:spLocks noGrp="1" noChangeArrowheads="1"/>
          </p:cNvSpPr>
          <p:nvPr>
            <p:ph type="body" idx="1"/>
          </p:nvPr>
        </p:nvSpPr>
        <p:spPr>
          <a:xfrm>
            <a:off x="531690" y="1268760"/>
            <a:ext cx="8763000" cy="1630379"/>
          </a:xfrm>
        </p:spPr>
        <p:txBody>
          <a:bodyPr/>
          <a:lstStyle/>
          <a:p>
            <a:pPr eaLnBrk="1" hangingPunct="1">
              <a:spcBef>
                <a:spcPct val="30000"/>
              </a:spcBef>
            </a:pPr>
            <a:r>
              <a:rPr lang="zh-CN" altLang="en-US" dirty="0">
                <a:latin typeface="黑体" pitchFamily="49" charset="-122"/>
                <a:ea typeface="黑体" pitchFamily="49" charset="-122"/>
              </a:rPr>
              <a:t>邻接表是图的一种链式存储结构</a:t>
            </a:r>
          </a:p>
          <a:p>
            <a:pPr eaLnBrk="1" hangingPunct="1">
              <a:spcBef>
                <a:spcPct val="30000"/>
              </a:spcBef>
            </a:pPr>
            <a:r>
              <a:rPr lang="zh-CN" altLang="en-US" dirty="0">
                <a:latin typeface="黑体" pitchFamily="49" charset="-122"/>
                <a:ea typeface="黑体" pitchFamily="49" charset="-122"/>
              </a:rPr>
              <a:t>在邻接表中，每个顶点设置一个单链表，其每个结点都是依附于该顶点的边（或以该顶点为尾的弧）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6429388" y="1285860"/>
            <a:ext cx="2357454" cy="2071702"/>
            <a:chOff x="0" y="0"/>
            <a:chExt cx="1824" cy="1440"/>
          </a:xfrm>
        </p:grpSpPr>
        <p:sp>
          <p:nvSpPr>
            <p:cNvPr id="28783"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28784"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28785"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28786"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28787"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28788"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28789"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28790"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28791"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28792"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7"/>
            <p:cNvGrpSpPr>
              <a:grpSpLocks/>
            </p:cNvGrpSpPr>
            <p:nvPr/>
          </p:nvGrpSpPr>
          <p:grpSpPr bwMode="auto">
            <a:xfrm>
              <a:off x="0" y="0"/>
              <a:ext cx="1824" cy="1440"/>
              <a:chOff x="0" y="0"/>
              <a:chExt cx="1824" cy="1440"/>
            </a:xfrm>
          </p:grpSpPr>
          <p:sp>
            <p:nvSpPr>
              <p:cNvPr id="2879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2879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2879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2879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2879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2879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aphicFrame>
        <p:nvGraphicFramePr>
          <p:cNvPr id="32792" name="Group 24"/>
          <p:cNvGraphicFramePr>
            <a:graphicFrameLocks noGrp="1"/>
          </p:cNvGraphicFramePr>
          <p:nvPr>
            <p:extLst>
              <p:ext uri="{D42A27DB-BD31-4B8C-83A1-F6EECF244321}">
                <p14:modId xmlns:p14="http://schemas.microsoft.com/office/powerpoint/2010/main" val="800587929"/>
              </p:ext>
            </p:extLst>
          </p:nvPr>
        </p:nvGraphicFramePr>
        <p:xfrm>
          <a:off x="719150" y="1427584"/>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 name="Group 48"/>
          <p:cNvGrpSpPr>
            <a:grpSpLocks/>
          </p:cNvGrpSpPr>
          <p:nvPr/>
        </p:nvGrpSpPr>
        <p:grpSpPr bwMode="auto">
          <a:xfrm>
            <a:off x="2118104" y="1427584"/>
            <a:ext cx="787400" cy="369888"/>
            <a:chOff x="-1" y="0"/>
            <a:chExt cx="1517" cy="368"/>
          </a:xfrm>
        </p:grpSpPr>
        <p:sp>
          <p:nvSpPr>
            <p:cNvPr id="28781" name="Text Box 49"/>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82" name="Text Box 50"/>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6" name="Group 51"/>
          <p:cNvGrpSpPr>
            <a:grpSpLocks/>
          </p:cNvGrpSpPr>
          <p:nvPr/>
        </p:nvGrpSpPr>
        <p:grpSpPr bwMode="auto">
          <a:xfrm>
            <a:off x="3268919" y="1427584"/>
            <a:ext cx="787400" cy="369888"/>
            <a:chOff x="0" y="0"/>
            <a:chExt cx="1516" cy="368"/>
          </a:xfrm>
        </p:grpSpPr>
        <p:sp>
          <p:nvSpPr>
            <p:cNvPr id="28779" name="Text Box 52"/>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80" name="Text Box 53"/>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 name="Group 54"/>
          <p:cNvGrpSpPr>
            <a:grpSpLocks/>
          </p:cNvGrpSpPr>
          <p:nvPr/>
        </p:nvGrpSpPr>
        <p:grpSpPr bwMode="auto">
          <a:xfrm>
            <a:off x="4419735" y="1427584"/>
            <a:ext cx="787400" cy="369888"/>
            <a:chOff x="0" y="0"/>
            <a:chExt cx="1516" cy="368"/>
          </a:xfrm>
        </p:grpSpPr>
        <p:sp>
          <p:nvSpPr>
            <p:cNvPr id="28777" name="Text Box 5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78" name="Text Box 5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06" name="Line 57"/>
          <p:cNvSpPr>
            <a:spLocks noChangeShapeType="1"/>
          </p:cNvSpPr>
          <p:nvPr/>
        </p:nvSpPr>
        <p:spPr bwMode="auto">
          <a:xfrm>
            <a:off x="1633550" y="16006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07" name="Line 58"/>
          <p:cNvSpPr>
            <a:spLocks noChangeShapeType="1"/>
          </p:cNvSpPr>
          <p:nvPr/>
        </p:nvSpPr>
        <p:spPr bwMode="auto">
          <a:xfrm>
            <a:off x="2784365" y="16006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08" name="Line 59"/>
          <p:cNvSpPr>
            <a:spLocks noChangeShapeType="1"/>
          </p:cNvSpPr>
          <p:nvPr/>
        </p:nvSpPr>
        <p:spPr bwMode="auto">
          <a:xfrm>
            <a:off x="3935181" y="16006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8" name="Group 60"/>
          <p:cNvGrpSpPr>
            <a:grpSpLocks/>
          </p:cNvGrpSpPr>
          <p:nvPr/>
        </p:nvGrpSpPr>
        <p:grpSpPr bwMode="auto">
          <a:xfrm>
            <a:off x="2118104" y="2113384"/>
            <a:ext cx="787400" cy="369888"/>
            <a:chOff x="-1" y="0"/>
            <a:chExt cx="1517" cy="368"/>
          </a:xfrm>
        </p:grpSpPr>
        <p:sp>
          <p:nvSpPr>
            <p:cNvPr id="28775" name="Text Box 61"/>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76" name="Text Box 6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9" name="Group 63"/>
          <p:cNvGrpSpPr>
            <a:grpSpLocks/>
          </p:cNvGrpSpPr>
          <p:nvPr/>
        </p:nvGrpSpPr>
        <p:grpSpPr bwMode="auto">
          <a:xfrm>
            <a:off x="3268919" y="2113384"/>
            <a:ext cx="787400" cy="369888"/>
            <a:chOff x="0" y="0"/>
            <a:chExt cx="1516" cy="368"/>
          </a:xfrm>
        </p:grpSpPr>
        <p:sp>
          <p:nvSpPr>
            <p:cNvPr id="28773" name="Text Box 64"/>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2</a:t>
              </a:r>
            </a:p>
          </p:txBody>
        </p:sp>
        <p:sp>
          <p:nvSpPr>
            <p:cNvPr id="28774" name="Text Box 65"/>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0" name="Group 66"/>
          <p:cNvGrpSpPr>
            <a:grpSpLocks/>
          </p:cNvGrpSpPr>
          <p:nvPr/>
        </p:nvGrpSpPr>
        <p:grpSpPr bwMode="auto">
          <a:xfrm>
            <a:off x="4419735" y="2113384"/>
            <a:ext cx="787400" cy="369888"/>
            <a:chOff x="0" y="0"/>
            <a:chExt cx="1516" cy="368"/>
          </a:xfrm>
        </p:grpSpPr>
        <p:sp>
          <p:nvSpPr>
            <p:cNvPr id="28771" name="Text Box 67"/>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72" name="Text Box 6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12" name="Line 69"/>
          <p:cNvSpPr>
            <a:spLocks noChangeShapeType="1"/>
          </p:cNvSpPr>
          <p:nvPr/>
        </p:nvSpPr>
        <p:spPr bwMode="auto">
          <a:xfrm>
            <a:off x="1633550"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3" name="Line 70"/>
          <p:cNvSpPr>
            <a:spLocks noChangeShapeType="1"/>
          </p:cNvSpPr>
          <p:nvPr/>
        </p:nvSpPr>
        <p:spPr bwMode="auto">
          <a:xfrm>
            <a:off x="2784365"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4" name="Line 71"/>
          <p:cNvSpPr>
            <a:spLocks noChangeShapeType="1"/>
          </p:cNvSpPr>
          <p:nvPr/>
        </p:nvSpPr>
        <p:spPr bwMode="auto">
          <a:xfrm>
            <a:off x="3935181"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1" name="Group 72"/>
          <p:cNvGrpSpPr>
            <a:grpSpLocks/>
          </p:cNvGrpSpPr>
          <p:nvPr/>
        </p:nvGrpSpPr>
        <p:grpSpPr bwMode="auto">
          <a:xfrm>
            <a:off x="2118104" y="2722984"/>
            <a:ext cx="787400" cy="369888"/>
            <a:chOff x="-1" y="0"/>
            <a:chExt cx="1517" cy="368"/>
          </a:xfrm>
        </p:grpSpPr>
        <p:sp>
          <p:nvSpPr>
            <p:cNvPr id="28769" name="Text Box 73"/>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70" name="Text Box 7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2" name="Group 75"/>
          <p:cNvGrpSpPr>
            <a:grpSpLocks/>
          </p:cNvGrpSpPr>
          <p:nvPr/>
        </p:nvGrpSpPr>
        <p:grpSpPr bwMode="auto">
          <a:xfrm>
            <a:off x="3268919" y="2722984"/>
            <a:ext cx="787400" cy="369888"/>
            <a:chOff x="0" y="0"/>
            <a:chExt cx="1516" cy="368"/>
          </a:xfrm>
        </p:grpSpPr>
        <p:sp>
          <p:nvSpPr>
            <p:cNvPr id="28767" name="Text Box 76"/>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68" name="Text Box 77"/>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17" name="Line 78"/>
          <p:cNvSpPr>
            <a:spLocks noChangeShapeType="1"/>
          </p:cNvSpPr>
          <p:nvPr/>
        </p:nvSpPr>
        <p:spPr bwMode="auto">
          <a:xfrm>
            <a:off x="1633550" y="28960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8" name="Line 79"/>
          <p:cNvSpPr>
            <a:spLocks noChangeShapeType="1"/>
          </p:cNvSpPr>
          <p:nvPr/>
        </p:nvSpPr>
        <p:spPr bwMode="auto">
          <a:xfrm>
            <a:off x="2784365" y="28960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3" name="Group 80"/>
          <p:cNvGrpSpPr>
            <a:grpSpLocks/>
          </p:cNvGrpSpPr>
          <p:nvPr/>
        </p:nvGrpSpPr>
        <p:grpSpPr bwMode="auto">
          <a:xfrm>
            <a:off x="2118104" y="3408784"/>
            <a:ext cx="787400" cy="369888"/>
            <a:chOff x="-1" y="0"/>
            <a:chExt cx="1517" cy="368"/>
          </a:xfrm>
        </p:grpSpPr>
        <p:sp>
          <p:nvSpPr>
            <p:cNvPr id="28765" name="Text Box 81"/>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66" name="Text Box 8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4" name="Group 83"/>
          <p:cNvGrpSpPr>
            <a:grpSpLocks/>
          </p:cNvGrpSpPr>
          <p:nvPr/>
        </p:nvGrpSpPr>
        <p:grpSpPr bwMode="auto">
          <a:xfrm>
            <a:off x="3268919" y="3408784"/>
            <a:ext cx="787400" cy="369888"/>
            <a:chOff x="0" y="0"/>
            <a:chExt cx="1516" cy="368"/>
          </a:xfrm>
        </p:grpSpPr>
        <p:sp>
          <p:nvSpPr>
            <p:cNvPr id="28763" name="Text Box 84"/>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2</a:t>
              </a:r>
            </a:p>
          </p:txBody>
        </p:sp>
        <p:sp>
          <p:nvSpPr>
            <p:cNvPr id="28764" name="Text Box 85"/>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5" name="Group 86"/>
          <p:cNvGrpSpPr>
            <a:grpSpLocks/>
          </p:cNvGrpSpPr>
          <p:nvPr/>
        </p:nvGrpSpPr>
        <p:grpSpPr bwMode="auto">
          <a:xfrm>
            <a:off x="4419735" y="3408784"/>
            <a:ext cx="787400" cy="369888"/>
            <a:chOff x="0" y="0"/>
            <a:chExt cx="1516" cy="368"/>
          </a:xfrm>
        </p:grpSpPr>
        <p:sp>
          <p:nvSpPr>
            <p:cNvPr id="28761" name="Text Box 87"/>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62" name="Text Box 8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22" name="Line 89"/>
          <p:cNvSpPr>
            <a:spLocks noChangeShapeType="1"/>
          </p:cNvSpPr>
          <p:nvPr/>
        </p:nvSpPr>
        <p:spPr bwMode="auto">
          <a:xfrm>
            <a:off x="1633550"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23" name="Line 90"/>
          <p:cNvSpPr>
            <a:spLocks noChangeShapeType="1"/>
          </p:cNvSpPr>
          <p:nvPr/>
        </p:nvSpPr>
        <p:spPr bwMode="auto">
          <a:xfrm>
            <a:off x="2784365"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24" name="Line 91"/>
          <p:cNvSpPr>
            <a:spLocks noChangeShapeType="1"/>
          </p:cNvSpPr>
          <p:nvPr/>
        </p:nvSpPr>
        <p:spPr bwMode="auto">
          <a:xfrm>
            <a:off x="3935181"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6" name="Group 92"/>
          <p:cNvGrpSpPr>
            <a:grpSpLocks/>
          </p:cNvGrpSpPr>
          <p:nvPr/>
        </p:nvGrpSpPr>
        <p:grpSpPr bwMode="auto">
          <a:xfrm>
            <a:off x="5570550" y="3408784"/>
            <a:ext cx="787400" cy="369888"/>
            <a:chOff x="0" y="0"/>
            <a:chExt cx="1516" cy="368"/>
          </a:xfrm>
        </p:grpSpPr>
        <p:sp>
          <p:nvSpPr>
            <p:cNvPr id="28759" name="Text Box 93"/>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60" name="Text Box 9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26" name="Line 95"/>
          <p:cNvSpPr>
            <a:spLocks noChangeShapeType="1"/>
          </p:cNvSpPr>
          <p:nvPr/>
        </p:nvSpPr>
        <p:spPr bwMode="auto">
          <a:xfrm>
            <a:off x="5085996"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7" name="Group 96"/>
          <p:cNvGrpSpPr>
            <a:grpSpLocks/>
          </p:cNvGrpSpPr>
          <p:nvPr/>
        </p:nvGrpSpPr>
        <p:grpSpPr bwMode="auto">
          <a:xfrm>
            <a:off x="2118104" y="4018384"/>
            <a:ext cx="787400" cy="369888"/>
            <a:chOff x="-1" y="0"/>
            <a:chExt cx="1517" cy="368"/>
          </a:xfrm>
        </p:grpSpPr>
        <p:sp>
          <p:nvSpPr>
            <p:cNvPr id="28757" name="Text Box 97"/>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58" name="Text Box 9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8" name="Group 99"/>
          <p:cNvGrpSpPr>
            <a:grpSpLocks/>
          </p:cNvGrpSpPr>
          <p:nvPr/>
        </p:nvGrpSpPr>
        <p:grpSpPr bwMode="auto">
          <a:xfrm>
            <a:off x="3268919" y="4018384"/>
            <a:ext cx="787400" cy="369888"/>
            <a:chOff x="0" y="0"/>
            <a:chExt cx="1516" cy="368"/>
          </a:xfrm>
        </p:grpSpPr>
        <p:sp>
          <p:nvSpPr>
            <p:cNvPr id="28755" name="Text Box 100"/>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56" name="Text Box 101"/>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9" name="Group 102"/>
          <p:cNvGrpSpPr>
            <a:grpSpLocks/>
          </p:cNvGrpSpPr>
          <p:nvPr/>
        </p:nvGrpSpPr>
        <p:grpSpPr bwMode="auto">
          <a:xfrm>
            <a:off x="4419735" y="4018384"/>
            <a:ext cx="787400" cy="369888"/>
            <a:chOff x="0" y="0"/>
            <a:chExt cx="1516" cy="368"/>
          </a:xfrm>
        </p:grpSpPr>
        <p:sp>
          <p:nvSpPr>
            <p:cNvPr id="28753" name="Text Box 103"/>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54" name="Text Box 10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30" name="Line 105"/>
          <p:cNvSpPr>
            <a:spLocks noChangeShapeType="1"/>
          </p:cNvSpPr>
          <p:nvPr/>
        </p:nvSpPr>
        <p:spPr bwMode="auto">
          <a:xfrm>
            <a:off x="1633550" y="4191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1" name="Line 106"/>
          <p:cNvSpPr>
            <a:spLocks noChangeShapeType="1"/>
          </p:cNvSpPr>
          <p:nvPr/>
        </p:nvSpPr>
        <p:spPr bwMode="auto">
          <a:xfrm>
            <a:off x="2784365" y="4191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2" name="Line 107"/>
          <p:cNvSpPr>
            <a:spLocks noChangeShapeType="1"/>
          </p:cNvSpPr>
          <p:nvPr/>
        </p:nvSpPr>
        <p:spPr bwMode="auto">
          <a:xfrm>
            <a:off x="3935181" y="41914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0" name="Group 108"/>
          <p:cNvGrpSpPr>
            <a:grpSpLocks/>
          </p:cNvGrpSpPr>
          <p:nvPr/>
        </p:nvGrpSpPr>
        <p:grpSpPr bwMode="auto">
          <a:xfrm>
            <a:off x="2118104" y="4627984"/>
            <a:ext cx="787400" cy="369888"/>
            <a:chOff x="-1" y="0"/>
            <a:chExt cx="1517" cy="368"/>
          </a:xfrm>
        </p:grpSpPr>
        <p:sp>
          <p:nvSpPr>
            <p:cNvPr id="28751" name="Text Box 109"/>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52" name="Text Box 110"/>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1" name="Group 111"/>
          <p:cNvGrpSpPr>
            <a:grpSpLocks/>
          </p:cNvGrpSpPr>
          <p:nvPr/>
        </p:nvGrpSpPr>
        <p:grpSpPr bwMode="auto">
          <a:xfrm>
            <a:off x="3268919" y="4627984"/>
            <a:ext cx="787400" cy="369888"/>
            <a:chOff x="0" y="0"/>
            <a:chExt cx="1516" cy="368"/>
          </a:xfrm>
        </p:grpSpPr>
        <p:sp>
          <p:nvSpPr>
            <p:cNvPr id="28749" name="Text Box 112"/>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50" name="Text Box 113"/>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2" name="Group 114"/>
          <p:cNvGrpSpPr>
            <a:grpSpLocks/>
          </p:cNvGrpSpPr>
          <p:nvPr/>
        </p:nvGrpSpPr>
        <p:grpSpPr bwMode="auto">
          <a:xfrm>
            <a:off x="4419735" y="4627984"/>
            <a:ext cx="787400" cy="369888"/>
            <a:chOff x="0" y="0"/>
            <a:chExt cx="1516" cy="368"/>
          </a:xfrm>
        </p:grpSpPr>
        <p:sp>
          <p:nvSpPr>
            <p:cNvPr id="28747" name="Text Box 11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48" name="Text Box 11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36" name="Line 117"/>
          <p:cNvSpPr>
            <a:spLocks noChangeShapeType="1"/>
          </p:cNvSpPr>
          <p:nvPr/>
        </p:nvSpPr>
        <p:spPr bwMode="auto">
          <a:xfrm>
            <a:off x="1633550"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7" name="Line 118"/>
          <p:cNvSpPr>
            <a:spLocks noChangeShapeType="1"/>
          </p:cNvSpPr>
          <p:nvPr/>
        </p:nvSpPr>
        <p:spPr bwMode="auto">
          <a:xfrm>
            <a:off x="2784365"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8" name="Line 119"/>
          <p:cNvSpPr>
            <a:spLocks noChangeShapeType="1"/>
          </p:cNvSpPr>
          <p:nvPr/>
        </p:nvSpPr>
        <p:spPr bwMode="auto">
          <a:xfrm>
            <a:off x="3935181"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3" name="Group 120"/>
          <p:cNvGrpSpPr>
            <a:grpSpLocks/>
          </p:cNvGrpSpPr>
          <p:nvPr/>
        </p:nvGrpSpPr>
        <p:grpSpPr bwMode="auto">
          <a:xfrm>
            <a:off x="5570550" y="4627984"/>
            <a:ext cx="787400" cy="369888"/>
            <a:chOff x="0" y="0"/>
            <a:chExt cx="1516" cy="368"/>
          </a:xfrm>
        </p:grpSpPr>
        <p:sp>
          <p:nvSpPr>
            <p:cNvPr id="28745" name="Text Box 121"/>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46" name="Text Box 12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40" name="Line 123"/>
          <p:cNvSpPr>
            <a:spLocks noChangeShapeType="1"/>
          </p:cNvSpPr>
          <p:nvPr/>
        </p:nvSpPr>
        <p:spPr bwMode="auto">
          <a:xfrm>
            <a:off x="5085996"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4" name="Group 124"/>
          <p:cNvGrpSpPr>
            <a:grpSpLocks/>
          </p:cNvGrpSpPr>
          <p:nvPr/>
        </p:nvGrpSpPr>
        <p:grpSpPr bwMode="auto">
          <a:xfrm>
            <a:off x="5570550" y="2113384"/>
            <a:ext cx="787400" cy="369888"/>
            <a:chOff x="0" y="0"/>
            <a:chExt cx="1516" cy="368"/>
          </a:xfrm>
        </p:grpSpPr>
        <p:sp>
          <p:nvSpPr>
            <p:cNvPr id="28743" name="Text Box 12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44" name="Text Box 12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42" name="Line 127"/>
          <p:cNvSpPr>
            <a:spLocks noChangeShapeType="1"/>
          </p:cNvSpPr>
          <p:nvPr/>
        </p:nvSpPr>
        <p:spPr bwMode="auto">
          <a:xfrm>
            <a:off x="5085996"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06" name="Text Box 4"/>
          <p:cNvSpPr txBox="1">
            <a:spLocks noChangeArrowheads="1"/>
          </p:cNvSpPr>
          <p:nvPr/>
        </p:nvSpPr>
        <p:spPr bwMode="auto">
          <a:xfrm>
            <a:off x="328642" y="163499"/>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无向图邻接表举例</a:t>
            </a:r>
          </a:p>
        </p:txBody>
      </p:sp>
      <p:sp>
        <p:nvSpPr>
          <p:cNvPr id="25" name="文本框 24">
            <a:extLst>
              <a:ext uri="{FF2B5EF4-FFF2-40B4-BE49-F238E27FC236}">
                <a16:creationId xmlns:a16="http://schemas.microsoft.com/office/drawing/2014/main" id="{A36E0C26-3A49-E2D8-169E-1B0B95FB50AC}"/>
              </a:ext>
            </a:extLst>
          </p:cNvPr>
          <p:cNvSpPr txBox="1"/>
          <p:nvPr/>
        </p:nvSpPr>
        <p:spPr>
          <a:xfrm>
            <a:off x="562440" y="5546332"/>
            <a:ext cx="8114016" cy="954107"/>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单链表结点值是边的另一顶点在顶点数组中的下标。单链表结点顺序不确定，程序确定或指定顺序。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 calcmode="lin" valueType="num">
                                      <p:cBhvr additive="base">
                                        <p:cTn id="7" dur="500" fill="hold"/>
                                        <p:tgtEl>
                                          <p:spTgt spid="32792"/>
                                        </p:tgtEl>
                                        <p:attrNameLst>
                                          <p:attrName>ppt_x</p:attrName>
                                        </p:attrNameLst>
                                      </p:cBhvr>
                                      <p:tavLst>
                                        <p:tav tm="0">
                                          <p:val>
                                            <p:strVal val="0-#ppt_w/2"/>
                                          </p:val>
                                        </p:tav>
                                        <p:tav tm="100000">
                                          <p:val>
                                            <p:strVal val="#ppt_x"/>
                                          </p:val>
                                        </p:tav>
                                      </p:tavLst>
                                    </p:anim>
                                    <p:anim calcmode="lin" valueType="num">
                                      <p:cBhvr additive="base">
                                        <p:cTn id="8" dur="500" fill="hold"/>
                                        <p:tgtEl>
                                          <p:spTgt spid="327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7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7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7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7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7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7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7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7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87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73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873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73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7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74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animBg="1"/>
      <p:bldP spid="28707" grpId="0" animBg="1"/>
      <p:bldP spid="28708" grpId="0" animBg="1"/>
      <p:bldP spid="28712" grpId="0" animBg="1"/>
      <p:bldP spid="28713" grpId="0" animBg="1"/>
      <p:bldP spid="28714" grpId="0" animBg="1"/>
      <p:bldP spid="28717" grpId="0" animBg="1"/>
      <p:bldP spid="28718" grpId="0" animBg="1"/>
      <p:bldP spid="28722" grpId="0" animBg="1"/>
      <p:bldP spid="28723" grpId="0" animBg="1"/>
      <p:bldP spid="28724" grpId="0" animBg="1"/>
      <p:bldP spid="28726" grpId="0" animBg="1"/>
      <p:bldP spid="28730" grpId="0" animBg="1"/>
      <p:bldP spid="28731" grpId="0" animBg="1"/>
      <p:bldP spid="28732" grpId="0" animBg="1"/>
      <p:bldP spid="28736" grpId="0" animBg="1"/>
      <p:bldP spid="28737" grpId="0" animBg="1"/>
      <p:bldP spid="28738" grpId="0" animBg="1"/>
      <p:bldP spid="28740" grpId="0" animBg="1"/>
      <p:bldP spid="28742"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6344930" y="1890257"/>
            <a:ext cx="2394148" cy="2215356"/>
            <a:chOff x="0" y="0"/>
            <a:chExt cx="5993" cy="4680"/>
          </a:xfrm>
        </p:grpSpPr>
        <p:sp>
          <p:nvSpPr>
            <p:cNvPr id="29764" name="Oval 65"/>
            <p:cNvSpPr>
              <a:spLocks noChangeArrowheads="1"/>
            </p:cNvSpPr>
            <p:nvPr/>
          </p:nvSpPr>
          <p:spPr bwMode="auto">
            <a:xfrm>
              <a:off x="1438" y="0"/>
              <a:ext cx="719" cy="877"/>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B</a:t>
              </a:r>
              <a:endParaRPr lang="en-US" altLang="zh-CN" sz="2800" b="0" i="0" dirty="0">
                <a:latin typeface="+mn-ea"/>
                <a:ea typeface="+mn-ea"/>
              </a:endParaRPr>
            </a:p>
          </p:txBody>
        </p:sp>
        <p:sp>
          <p:nvSpPr>
            <p:cNvPr id="29765" name="Oval 66"/>
            <p:cNvSpPr>
              <a:spLocks noChangeArrowheads="1"/>
            </p:cNvSpPr>
            <p:nvPr/>
          </p:nvSpPr>
          <p:spPr bwMode="auto">
            <a:xfrm>
              <a:off x="0" y="1919"/>
              <a:ext cx="719" cy="842"/>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A</a:t>
              </a:r>
              <a:endParaRPr lang="en-US" altLang="zh-CN" sz="2800" b="0" i="0" dirty="0">
                <a:latin typeface="+mn-ea"/>
                <a:ea typeface="+mn-ea"/>
              </a:endParaRPr>
            </a:p>
          </p:txBody>
        </p:sp>
        <p:sp>
          <p:nvSpPr>
            <p:cNvPr id="29766" name="Line 67"/>
            <p:cNvSpPr>
              <a:spLocks noChangeShapeType="1"/>
            </p:cNvSpPr>
            <p:nvPr/>
          </p:nvSpPr>
          <p:spPr bwMode="auto">
            <a:xfrm flipH="1">
              <a:off x="360" y="600"/>
              <a:ext cx="1199" cy="1439"/>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7" name="Line 68"/>
            <p:cNvSpPr>
              <a:spLocks noChangeShapeType="1"/>
            </p:cNvSpPr>
            <p:nvPr/>
          </p:nvSpPr>
          <p:spPr bwMode="auto">
            <a:xfrm>
              <a:off x="2161" y="361"/>
              <a:ext cx="2157" cy="3480"/>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8" name="Line 69"/>
            <p:cNvSpPr>
              <a:spLocks noChangeShapeType="1"/>
            </p:cNvSpPr>
            <p:nvPr/>
          </p:nvSpPr>
          <p:spPr bwMode="auto">
            <a:xfrm>
              <a:off x="719" y="2519"/>
              <a:ext cx="3719" cy="1442"/>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9" name="Line 70"/>
            <p:cNvSpPr>
              <a:spLocks noChangeShapeType="1"/>
            </p:cNvSpPr>
            <p:nvPr/>
          </p:nvSpPr>
          <p:spPr bwMode="auto">
            <a:xfrm flipH="1">
              <a:off x="2140" y="600"/>
              <a:ext cx="1938" cy="3480"/>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0" name="Line 71"/>
            <p:cNvSpPr>
              <a:spLocks noChangeShapeType="1"/>
            </p:cNvSpPr>
            <p:nvPr/>
          </p:nvSpPr>
          <p:spPr bwMode="auto">
            <a:xfrm>
              <a:off x="4562" y="481"/>
              <a:ext cx="962" cy="155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1" name="Line 72"/>
            <p:cNvSpPr>
              <a:spLocks noChangeShapeType="1"/>
            </p:cNvSpPr>
            <p:nvPr/>
          </p:nvSpPr>
          <p:spPr bwMode="auto">
            <a:xfrm flipH="1">
              <a:off x="2161" y="2642"/>
              <a:ext cx="3137" cy="155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2" name="Line 73"/>
            <p:cNvSpPr>
              <a:spLocks noChangeShapeType="1"/>
            </p:cNvSpPr>
            <p:nvPr/>
          </p:nvSpPr>
          <p:spPr bwMode="auto">
            <a:xfrm flipH="1">
              <a:off x="1798" y="922"/>
              <a:ext cx="3" cy="303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3" name="Oval 74"/>
            <p:cNvSpPr>
              <a:spLocks noChangeArrowheads="1"/>
            </p:cNvSpPr>
            <p:nvPr/>
          </p:nvSpPr>
          <p:spPr bwMode="auto">
            <a:xfrm>
              <a:off x="3969" y="0"/>
              <a:ext cx="716"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C</a:t>
              </a:r>
              <a:endParaRPr lang="en-US" altLang="zh-CN" sz="2800" b="0" i="0" dirty="0">
                <a:latin typeface="+mn-ea"/>
                <a:ea typeface="+mn-ea"/>
              </a:endParaRPr>
            </a:p>
          </p:txBody>
        </p:sp>
        <p:sp>
          <p:nvSpPr>
            <p:cNvPr id="29774" name="Oval 75"/>
            <p:cNvSpPr>
              <a:spLocks noChangeArrowheads="1"/>
            </p:cNvSpPr>
            <p:nvPr/>
          </p:nvSpPr>
          <p:spPr bwMode="auto">
            <a:xfrm>
              <a:off x="5274" y="1919"/>
              <a:ext cx="719" cy="842"/>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D</a:t>
              </a:r>
            </a:p>
          </p:txBody>
        </p:sp>
        <p:sp>
          <p:nvSpPr>
            <p:cNvPr id="29775" name="Oval 76"/>
            <p:cNvSpPr>
              <a:spLocks noChangeArrowheads="1"/>
            </p:cNvSpPr>
            <p:nvPr/>
          </p:nvSpPr>
          <p:spPr bwMode="auto">
            <a:xfrm>
              <a:off x="1438" y="3841"/>
              <a:ext cx="719"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F</a:t>
              </a:r>
              <a:endParaRPr lang="en-US" altLang="zh-CN" sz="2800" b="0" i="0">
                <a:latin typeface="+mn-ea"/>
                <a:ea typeface="+mn-ea"/>
              </a:endParaRPr>
            </a:p>
          </p:txBody>
        </p:sp>
        <p:sp>
          <p:nvSpPr>
            <p:cNvPr id="29776" name="Oval 77"/>
            <p:cNvSpPr>
              <a:spLocks noChangeArrowheads="1"/>
            </p:cNvSpPr>
            <p:nvPr/>
          </p:nvSpPr>
          <p:spPr bwMode="auto">
            <a:xfrm>
              <a:off x="3959" y="3841"/>
              <a:ext cx="719"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E</a:t>
              </a:r>
              <a:endParaRPr lang="en-US" altLang="zh-CN" sz="2800" b="0" i="0">
                <a:latin typeface="+mn-ea"/>
                <a:ea typeface="+mn-ea"/>
              </a:endParaRPr>
            </a:p>
          </p:txBody>
        </p:sp>
      </p:grpSp>
      <p:sp>
        <p:nvSpPr>
          <p:cNvPr id="29763" name="Rectangle 80"/>
          <p:cNvSpPr>
            <a:spLocks noGrp="1" noChangeArrowheads="1"/>
          </p:cNvSpPr>
          <p:nvPr/>
        </p:nvSpPr>
        <p:spPr bwMode="auto">
          <a:xfrm>
            <a:off x="509560" y="1088019"/>
            <a:ext cx="8496300" cy="685800"/>
          </a:xfrm>
          <a:prstGeom prst="rect">
            <a:avLst/>
          </a:prstGeom>
          <a:noFill/>
          <a:ln w="9525">
            <a:noFill/>
            <a:miter lim="800000"/>
            <a:headEnd/>
            <a:tailEnd/>
          </a:ln>
        </p:spPr>
        <p:txBody>
          <a:bodyPr anchor="b"/>
          <a:lstStyle/>
          <a:p>
            <a:pPr eaLnBrk="1" hangingPunct="1"/>
            <a:r>
              <a:rPr lang="zh-CN" altLang="en-US" sz="2800" b="0" i="0" dirty="0">
                <a:latin typeface="黑体" pitchFamily="49" charset="-122"/>
                <a:ea typeface="黑体" pitchFamily="49" charset="-122"/>
              </a:rPr>
              <a:t>画出右图的邻接表表示</a:t>
            </a:r>
            <a:r>
              <a:rPr lang="en-US" altLang="zh-CN" sz="2800" b="0" i="0" dirty="0">
                <a:latin typeface="黑体" pitchFamily="49" charset="-122"/>
                <a:ea typeface="黑体" pitchFamily="49" charset="-122"/>
              </a:rPr>
              <a:t>(</a:t>
            </a:r>
            <a:r>
              <a:rPr lang="zh-CN" altLang="en-US" sz="2800" b="0" i="0" dirty="0">
                <a:latin typeface="黑体" pitchFamily="49" charset="-122"/>
                <a:ea typeface="黑体" pitchFamily="49" charset="-122"/>
              </a:rPr>
              <a:t>链表结点按顶点下标升序</a:t>
            </a:r>
            <a:r>
              <a:rPr lang="en-US" altLang="zh-CN" sz="2800" b="0" i="0" dirty="0">
                <a:latin typeface="黑体" pitchFamily="49" charset="-122"/>
                <a:ea typeface="黑体" pitchFamily="49" charset="-122"/>
              </a:rPr>
              <a:t>)</a:t>
            </a:r>
            <a:r>
              <a:rPr lang="zh-CN" altLang="en-US" sz="2800" b="0" i="0" dirty="0">
                <a:latin typeface="黑体" pitchFamily="49" charset="-122"/>
                <a:ea typeface="黑体" pitchFamily="49" charset="-122"/>
              </a:rPr>
              <a:t>。</a:t>
            </a:r>
          </a:p>
        </p:txBody>
      </p:sp>
      <p:sp>
        <p:nvSpPr>
          <p:cNvPr id="81"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无向图邻接表练习</a:t>
            </a:r>
          </a:p>
        </p:txBody>
      </p:sp>
      <p:graphicFrame>
        <p:nvGraphicFramePr>
          <p:cNvPr id="3" name="Group 24">
            <a:extLst>
              <a:ext uri="{FF2B5EF4-FFF2-40B4-BE49-F238E27FC236}">
                <a16:creationId xmlns:a16="http://schemas.microsoft.com/office/drawing/2014/main" id="{0B559BFE-624C-A607-8206-7D4ADB5F14DB}"/>
              </a:ext>
            </a:extLst>
          </p:cNvPr>
          <p:cNvGraphicFramePr>
            <a:graphicFrameLocks noGrp="1"/>
          </p:cNvGraphicFramePr>
          <p:nvPr>
            <p:extLst>
              <p:ext uri="{D42A27DB-BD31-4B8C-83A1-F6EECF244321}">
                <p14:modId xmlns:p14="http://schemas.microsoft.com/office/powerpoint/2010/main" val="3325503816"/>
              </p:ext>
            </p:extLst>
          </p:nvPr>
        </p:nvGraphicFramePr>
        <p:xfrm>
          <a:off x="1077911" y="1916832"/>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 name="Group 48">
            <a:extLst>
              <a:ext uri="{FF2B5EF4-FFF2-40B4-BE49-F238E27FC236}">
                <a16:creationId xmlns:a16="http://schemas.microsoft.com/office/drawing/2014/main" id="{AB6D0F7F-8678-7713-3429-2D369BF308BE}"/>
              </a:ext>
            </a:extLst>
          </p:cNvPr>
          <p:cNvGrpSpPr>
            <a:grpSpLocks/>
          </p:cNvGrpSpPr>
          <p:nvPr/>
        </p:nvGrpSpPr>
        <p:grpSpPr bwMode="auto">
          <a:xfrm>
            <a:off x="2476865" y="1916832"/>
            <a:ext cx="787400" cy="369888"/>
            <a:chOff x="-1" y="0"/>
            <a:chExt cx="1517" cy="368"/>
          </a:xfrm>
        </p:grpSpPr>
        <p:sp>
          <p:nvSpPr>
            <p:cNvPr id="5" name="Text Box 49">
              <a:extLst>
                <a:ext uri="{FF2B5EF4-FFF2-40B4-BE49-F238E27FC236}">
                  <a16:creationId xmlns:a16="http://schemas.microsoft.com/office/drawing/2014/main" id="{ED8ADFA7-A9C9-5C6A-11C3-EBE1EB16666D}"/>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6" name="Text Box 50">
              <a:extLst>
                <a:ext uri="{FF2B5EF4-FFF2-40B4-BE49-F238E27FC236}">
                  <a16:creationId xmlns:a16="http://schemas.microsoft.com/office/drawing/2014/main" id="{4F4609E9-61D9-1222-89B0-A734A24E2666}"/>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 name="Group 51">
            <a:extLst>
              <a:ext uri="{FF2B5EF4-FFF2-40B4-BE49-F238E27FC236}">
                <a16:creationId xmlns:a16="http://schemas.microsoft.com/office/drawing/2014/main" id="{B7DDA156-94A8-B2BE-C561-F7D99D610C5B}"/>
              </a:ext>
            </a:extLst>
          </p:cNvPr>
          <p:cNvGrpSpPr>
            <a:grpSpLocks/>
          </p:cNvGrpSpPr>
          <p:nvPr/>
        </p:nvGrpSpPr>
        <p:grpSpPr bwMode="auto">
          <a:xfrm>
            <a:off x="3627680" y="1916832"/>
            <a:ext cx="787400" cy="369888"/>
            <a:chOff x="0" y="0"/>
            <a:chExt cx="1516" cy="368"/>
          </a:xfrm>
        </p:grpSpPr>
        <p:sp>
          <p:nvSpPr>
            <p:cNvPr id="8" name="Text Box 52">
              <a:extLst>
                <a:ext uri="{FF2B5EF4-FFF2-40B4-BE49-F238E27FC236}">
                  <a16:creationId xmlns:a16="http://schemas.microsoft.com/office/drawing/2014/main" id="{5B5B608D-7B12-8BEF-7A5E-5949F097DE2B}"/>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9" name="Text Box 53">
              <a:extLst>
                <a:ext uri="{FF2B5EF4-FFF2-40B4-BE49-F238E27FC236}">
                  <a16:creationId xmlns:a16="http://schemas.microsoft.com/office/drawing/2014/main" id="{555C629B-80DD-E4BD-CF87-017DD1C2A491}"/>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3" name="Line 57">
            <a:extLst>
              <a:ext uri="{FF2B5EF4-FFF2-40B4-BE49-F238E27FC236}">
                <a16:creationId xmlns:a16="http://schemas.microsoft.com/office/drawing/2014/main" id="{ED4CC912-BC51-C603-CC13-AE2B5F0C8DB8}"/>
              </a:ext>
            </a:extLst>
          </p:cNvPr>
          <p:cNvSpPr>
            <a:spLocks noChangeShapeType="1"/>
          </p:cNvSpPr>
          <p:nvPr/>
        </p:nvSpPr>
        <p:spPr bwMode="auto">
          <a:xfrm>
            <a:off x="1992311" y="20898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4" name="Line 58">
            <a:extLst>
              <a:ext uri="{FF2B5EF4-FFF2-40B4-BE49-F238E27FC236}">
                <a16:creationId xmlns:a16="http://schemas.microsoft.com/office/drawing/2014/main" id="{26F30794-82E5-EF56-951A-20A9CB39B198}"/>
              </a:ext>
            </a:extLst>
          </p:cNvPr>
          <p:cNvSpPr>
            <a:spLocks noChangeShapeType="1"/>
          </p:cNvSpPr>
          <p:nvPr/>
        </p:nvSpPr>
        <p:spPr bwMode="auto">
          <a:xfrm>
            <a:off x="3143126" y="20898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6" name="Group 60">
            <a:extLst>
              <a:ext uri="{FF2B5EF4-FFF2-40B4-BE49-F238E27FC236}">
                <a16:creationId xmlns:a16="http://schemas.microsoft.com/office/drawing/2014/main" id="{AC580CF2-CD37-F1C0-C1A1-83616AB2ABCB}"/>
              </a:ext>
            </a:extLst>
          </p:cNvPr>
          <p:cNvGrpSpPr>
            <a:grpSpLocks/>
          </p:cNvGrpSpPr>
          <p:nvPr/>
        </p:nvGrpSpPr>
        <p:grpSpPr bwMode="auto">
          <a:xfrm>
            <a:off x="2476865" y="2602632"/>
            <a:ext cx="787400" cy="369888"/>
            <a:chOff x="-1" y="0"/>
            <a:chExt cx="1517" cy="368"/>
          </a:xfrm>
        </p:grpSpPr>
        <p:sp>
          <p:nvSpPr>
            <p:cNvPr id="17" name="Text Box 61">
              <a:extLst>
                <a:ext uri="{FF2B5EF4-FFF2-40B4-BE49-F238E27FC236}">
                  <a16:creationId xmlns:a16="http://schemas.microsoft.com/office/drawing/2014/main" id="{0C22826F-E645-C1FE-0022-3718DE76ACA0}"/>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18" name="Text Box 62">
              <a:extLst>
                <a:ext uri="{FF2B5EF4-FFF2-40B4-BE49-F238E27FC236}">
                  <a16:creationId xmlns:a16="http://schemas.microsoft.com/office/drawing/2014/main" id="{4DC3A29D-A81B-1EDB-D693-CBA4D4F67A89}"/>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9" name="Group 63">
            <a:extLst>
              <a:ext uri="{FF2B5EF4-FFF2-40B4-BE49-F238E27FC236}">
                <a16:creationId xmlns:a16="http://schemas.microsoft.com/office/drawing/2014/main" id="{15EE1DF8-FA42-1071-DFBC-B17C771C3F00}"/>
              </a:ext>
            </a:extLst>
          </p:cNvPr>
          <p:cNvGrpSpPr>
            <a:grpSpLocks/>
          </p:cNvGrpSpPr>
          <p:nvPr/>
        </p:nvGrpSpPr>
        <p:grpSpPr bwMode="auto">
          <a:xfrm>
            <a:off x="3627680" y="2602632"/>
            <a:ext cx="787400" cy="369888"/>
            <a:chOff x="0" y="0"/>
            <a:chExt cx="1516" cy="368"/>
          </a:xfrm>
        </p:grpSpPr>
        <p:sp>
          <p:nvSpPr>
            <p:cNvPr id="20" name="Text Box 64">
              <a:extLst>
                <a:ext uri="{FF2B5EF4-FFF2-40B4-BE49-F238E27FC236}">
                  <a16:creationId xmlns:a16="http://schemas.microsoft.com/office/drawing/2014/main" id="{D969018F-DF46-BABA-836D-194B2B22CEED}"/>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4</a:t>
              </a:r>
            </a:p>
          </p:txBody>
        </p:sp>
        <p:sp>
          <p:nvSpPr>
            <p:cNvPr id="21" name="Text Box 65">
              <a:extLst>
                <a:ext uri="{FF2B5EF4-FFF2-40B4-BE49-F238E27FC236}">
                  <a16:creationId xmlns:a16="http://schemas.microsoft.com/office/drawing/2014/main" id="{5727387A-7CDD-E707-BC84-A56054D19C67}"/>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2" name="Group 66">
            <a:extLst>
              <a:ext uri="{FF2B5EF4-FFF2-40B4-BE49-F238E27FC236}">
                <a16:creationId xmlns:a16="http://schemas.microsoft.com/office/drawing/2014/main" id="{926D06C1-C746-9251-C474-06392A2AF2F1}"/>
              </a:ext>
            </a:extLst>
          </p:cNvPr>
          <p:cNvGrpSpPr>
            <a:grpSpLocks/>
          </p:cNvGrpSpPr>
          <p:nvPr/>
        </p:nvGrpSpPr>
        <p:grpSpPr bwMode="auto">
          <a:xfrm>
            <a:off x="4778496" y="2602632"/>
            <a:ext cx="787400" cy="369888"/>
            <a:chOff x="0" y="0"/>
            <a:chExt cx="1516" cy="368"/>
          </a:xfrm>
        </p:grpSpPr>
        <p:sp>
          <p:nvSpPr>
            <p:cNvPr id="23" name="Text Box 67">
              <a:extLst>
                <a:ext uri="{FF2B5EF4-FFF2-40B4-BE49-F238E27FC236}">
                  <a16:creationId xmlns:a16="http://schemas.microsoft.com/office/drawing/2014/main" id="{36B22673-0A6A-525C-E4A4-D156FB6D3210}"/>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sp>
          <p:nvSpPr>
            <p:cNvPr id="24" name="Text Box 68">
              <a:extLst>
                <a:ext uri="{FF2B5EF4-FFF2-40B4-BE49-F238E27FC236}">
                  <a16:creationId xmlns:a16="http://schemas.microsoft.com/office/drawing/2014/main" id="{8139BE90-26B2-755F-3259-CDD28D52ABB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5" name="Line 69">
            <a:extLst>
              <a:ext uri="{FF2B5EF4-FFF2-40B4-BE49-F238E27FC236}">
                <a16:creationId xmlns:a16="http://schemas.microsoft.com/office/drawing/2014/main" id="{7929852F-3758-1069-85EA-427FDB700AE3}"/>
              </a:ext>
            </a:extLst>
          </p:cNvPr>
          <p:cNvSpPr>
            <a:spLocks noChangeShapeType="1"/>
          </p:cNvSpPr>
          <p:nvPr/>
        </p:nvSpPr>
        <p:spPr bwMode="auto">
          <a:xfrm>
            <a:off x="1992311"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6" name="Line 70">
            <a:extLst>
              <a:ext uri="{FF2B5EF4-FFF2-40B4-BE49-F238E27FC236}">
                <a16:creationId xmlns:a16="http://schemas.microsoft.com/office/drawing/2014/main" id="{6829E200-0FBA-7BE1-E0AC-E52614AC61DA}"/>
              </a:ext>
            </a:extLst>
          </p:cNvPr>
          <p:cNvSpPr>
            <a:spLocks noChangeShapeType="1"/>
          </p:cNvSpPr>
          <p:nvPr/>
        </p:nvSpPr>
        <p:spPr bwMode="auto">
          <a:xfrm>
            <a:off x="3143126"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7" name="Line 71">
            <a:extLst>
              <a:ext uri="{FF2B5EF4-FFF2-40B4-BE49-F238E27FC236}">
                <a16:creationId xmlns:a16="http://schemas.microsoft.com/office/drawing/2014/main" id="{081E0A52-DBC9-1C59-F4EA-BF2E7ACDC3E5}"/>
              </a:ext>
            </a:extLst>
          </p:cNvPr>
          <p:cNvSpPr>
            <a:spLocks noChangeShapeType="1"/>
          </p:cNvSpPr>
          <p:nvPr/>
        </p:nvSpPr>
        <p:spPr bwMode="auto">
          <a:xfrm>
            <a:off x="4293942"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8" name="Group 72">
            <a:extLst>
              <a:ext uri="{FF2B5EF4-FFF2-40B4-BE49-F238E27FC236}">
                <a16:creationId xmlns:a16="http://schemas.microsoft.com/office/drawing/2014/main" id="{146D5743-2989-D569-C6BC-CD98F6762A2B}"/>
              </a:ext>
            </a:extLst>
          </p:cNvPr>
          <p:cNvGrpSpPr>
            <a:grpSpLocks/>
          </p:cNvGrpSpPr>
          <p:nvPr/>
        </p:nvGrpSpPr>
        <p:grpSpPr bwMode="auto">
          <a:xfrm>
            <a:off x="2476865" y="3212232"/>
            <a:ext cx="787400" cy="369888"/>
            <a:chOff x="-1" y="0"/>
            <a:chExt cx="1517" cy="368"/>
          </a:xfrm>
        </p:grpSpPr>
        <p:sp>
          <p:nvSpPr>
            <p:cNvPr id="29" name="Text Box 73">
              <a:extLst>
                <a:ext uri="{FF2B5EF4-FFF2-40B4-BE49-F238E27FC236}">
                  <a16:creationId xmlns:a16="http://schemas.microsoft.com/office/drawing/2014/main" id="{8BA6E305-673C-CACB-324B-3D3370F8A998}"/>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a:t>
              </a:r>
            </a:p>
          </p:txBody>
        </p:sp>
        <p:sp>
          <p:nvSpPr>
            <p:cNvPr id="30" name="Text Box 74">
              <a:extLst>
                <a:ext uri="{FF2B5EF4-FFF2-40B4-BE49-F238E27FC236}">
                  <a16:creationId xmlns:a16="http://schemas.microsoft.com/office/drawing/2014/main" id="{920B7D74-D037-C6A2-D7FC-ED3E61467F4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00" name="组合 99">
            <a:extLst>
              <a:ext uri="{FF2B5EF4-FFF2-40B4-BE49-F238E27FC236}">
                <a16:creationId xmlns:a16="http://schemas.microsoft.com/office/drawing/2014/main" id="{1660B993-6F0E-0033-3FFB-558686710A23}"/>
              </a:ext>
            </a:extLst>
          </p:cNvPr>
          <p:cNvGrpSpPr/>
          <p:nvPr/>
        </p:nvGrpSpPr>
        <p:grpSpPr>
          <a:xfrm>
            <a:off x="3627680" y="3195768"/>
            <a:ext cx="798551" cy="407054"/>
            <a:chOff x="3161329" y="3195768"/>
            <a:chExt cx="798551" cy="407054"/>
          </a:xfrm>
        </p:grpSpPr>
        <p:sp>
          <p:nvSpPr>
            <p:cNvPr id="33" name="Text Box 77">
              <a:extLst>
                <a:ext uri="{FF2B5EF4-FFF2-40B4-BE49-F238E27FC236}">
                  <a16:creationId xmlns:a16="http://schemas.microsoft.com/office/drawing/2014/main" id="{501E471C-5B27-5849-890D-160F00D22354}"/>
                </a:ext>
              </a:extLst>
            </p:cNvPr>
            <p:cNvSpPr txBox="1">
              <a:spLocks noChangeArrowheads="1"/>
            </p:cNvSpPr>
            <p:nvPr/>
          </p:nvSpPr>
          <p:spPr bwMode="auto">
            <a:xfrm>
              <a:off x="3615952" y="3195768"/>
              <a:ext cx="343928" cy="407053"/>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dirty="0"/>
            </a:p>
          </p:txBody>
        </p:sp>
        <p:sp>
          <p:nvSpPr>
            <p:cNvPr id="32" name="Text Box 76">
              <a:extLst>
                <a:ext uri="{FF2B5EF4-FFF2-40B4-BE49-F238E27FC236}">
                  <a16:creationId xmlns:a16="http://schemas.microsoft.com/office/drawing/2014/main" id="{88A74E4C-66EE-22DD-E339-E3B20B8D8305}"/>
                </a:ext>
              </a:extLst>
            </p:cNvPr>
            <p:cNvSpPr txBox="1">
              <a:spLocks noChangeArrowheads="1"/>
            </p:cNvSpPr>
            <p:nvPr/>
          </p:nvSpPr>
          <p:spPr bwMode="auto">
            <a:xfrm>
              <a:off x="3161329" y="3200434"/>
              <a:ext cx="454724" cy="40238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grpSp>
      <p:sp>
        <p:nvSpPr>
          <p:cNvPr id="34" name="Line 78">
            <a:extLst>
              <a:ext uri="{FF2B5EF4-FFF2-40B4-BE49-F238E27FC236}">
                <a16:creationId xmlns:a16="http://schemas.microsoft.com/office/drawing/2014/main" id="{97A96B0B-E8CD-8816-DBFB-98CE5E2C4FAA}"/>
              </a:ext>
            </a:extLst>
          </p:cNvPr>
          <p:cNvSpPr>
            <a:spLocks noChangeShapeType="1"/>
          </p:cNvSpPr>
          <p:nvPr/>
        </p:nvSpPr>
        <p:spPr bwMode="auto">
          <a:xfrm>
            <a:off x="1992311" y="3385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35" name="Line 79">
            <a:extLst>
              <a:ext uri="{FF2B5EF4-FFF2-40B4-BE49-F238E27FC236}">
                <a16:creationId xmlns:a16="http://schemas.microsoft.com/office/drawing/2014/main" id="{018D6CA2-1170-1156-FF85-6819ABE94405}"/>
              </a:ext>
            </a:extLst>
          </p:cNvPr>
          <p:cNvSpPr>
            <a:spLocks noChangeShapeType="1"/>
          </p:cNvSpPr>
          <p:nvPr/>
        </p:nvSpPr>
        <p:spPr bwMode="auto">
          <a:xfrm>
            <a:off x="3143126" y="33852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36" name="Group 80">
            <a:extLst>
              <a:ext uri="{FF2B5EF4-FFF2-40B4-BE49-F238E27FC236}">
                <a16:creationId xmlns:a16="http://schemas.microsoft.com/office/drawing/2014/main" id="{356C6132-8DCB-DB32-FC07-F1BFBF0A8AFA}"/>
              </a:ext>
            </a:extLst>
          </p:cNvPr>
          <p:cNvGrpSpPr>
            <a:grpSpLocks/>
          </p:cNvGrpSpPr>
          <p:nvPr/>
        </p:nvGrpSpPr>
        <p:grpSpPr bwMode="auto">
          <a:xfrm>
            <a:off x="2476865" y="3898032"/>
            <a:ext cx="787400" cy="369888"/>
            <a:chOff x="-1" y="0"/>
            <a:chExt cx="1517" cy="368"/>
          </a:xfrm>
        </p:grpSpPr>
        <p:sp>
          <p:nvSpPr>
            <p:cNvPr id="37" name="Text Box 81">
              <a:extLst>
                <a:ext uri="{FF2B5EF4-FFF2-40B4-BE49-F238E27FC236}">
                  <a16:creationId xmlns:a16="http://schemas.microsoft.com/office/drawing/2014/main" id="{456D0556-C01C-50E8-AF41-9212E0CB761E}"/>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a:t>
              </a:r>
            </a:p>
          </p:txBody>
        </p:sp>
        <p:sp>
          <p:nvSpPr>
            <p:cNvPr id="38" name="Text Box 82">
              <a:extLst>
                <a:ext uri="{FF2B5EF4-FFF2-40B4-BE49-F238E27FC236}">
                  <a16:creationId xmlns:a16="http://schemas.microsoft.com/office/drawing/2014/main" id="{C6FC12F6-C33A-CC26-B572-29C57CB3710C}"/>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39" name="Group 83">
            <a:extLst>
              <a:ext uri="{FF2B5EF4-FFF2-40B4-BE49-F238E27FC236}">
                <a16:creationId xmlns:a16="http://schemas.microsoft.com/office/drawing/2014/main" id="{C0D0377C-4974-2978-9326-A8A7565CE047}"/>
              </a:ext>
            </a:extLst>
          </p:cNvPr>
          <p:cNvGrpSpPr>
            <a:grpSpLocks/>
          </p:cNvGrpSpPr>
          <p:nvPr/>
        </p:nvGrpSpPr>
        <p:grpSpPr bwMode="auto">
          <a:xfrm>
            <a:off x="3558317" y="3895285"/>
            <a:ext cx="787400" cy="369888"/>
            <a:chOff x="0" y="0"/>
            <a:chExt cx="1516" cy="368"/>
          </a:xfrm>
        </p:grpSpPr>
        <p:sp>
          <p:nvSpPr>
            <p:cNvPr id="40" name="Text Box 84">
              <a:extLst>
                <a:ext uri="{FF2B5EF4-FFF2-40B4-BE49-F238E27FC236}">
                  <a16:creationId xmlns:a16="http://schemas.microsoft.com/office/drawing/2014/main" id="{62C3346A-9DF0-FE95-3CFD-02AB0BA7C2A4}"/>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sp>
          <p:nvSpPr>
            <p:cNvPr id="41" name="Text Box 85">
              <a:extLst>
                <a:ext uri="{FF2B5EF4-FFF2-40B4-BE49-F238E27FC236}">
                  <a16:creationId xmlns:a16="http://schemas.microsoft.com/office/drawing/2014/main" id="{7B1F58F2-9F6B-AD89-1379-15CDE6383C3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45" name="Line 89">
            <a:extLst>
              <a:ext uri="{FF2B5EF4-FFF2-40B4-BE49-F238E27FC236}">
                <a16:creationId xmlns:a16="http://schemas.microsoft.com/office/drawing/2014/main" id="{2C9FFBA0-BF1D-C0EE-ECCE-0352E8E9B776}"/>
              </a:ext>
            </a:extLst>
          </p:cNvPr>
          <p:cNvSpPr>
            <a:spLocks noChangeShapeType="1"/>
          </p:cNvSpPr>
          <p:nvPr/>
        </p:nvSpPr>
        <p:spPr bwMode="auto">
          <a:xfrm>
            <a:off x="1992311" y="40710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46" name="Line 90">
            <a:extLst>
              <a:ext uri="{FF2B5EF4-FFF2-40B4-BE49-F238E27FC236}">
                <a16:creationId xmlns:a16="http://schemas.microsoft.com/office/drawing/2014/main" id="{8CCA4F1D-3CFF-C8C6-EB7E-68EB0F3FACA0}"/>
              </a:ext>
            </a:extLst>
          </p:cNvPr>
          <p:cNvSpPr>
            <a:spLocks noChangeShapeType="1"/>
          </p:cNvSpPr>
          <p:nvPr/>
        </p:nvSpPr>
        <p:spPr bwMode="auto">
          <a:xfrm>
            <a:off x="3143126" y="40710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52" name="Group 96">
            <a:extLst>
              <a:ext uri="{FF2B5EF4-FFF2-40B4-BE49-F238E27FC236}">
                <a16:creationId xmlns:a16="http://schemas.microsoft.com/office/drawing/2014/main" id="{329D2B7A-8A17-75C3-8C67-F4BBD0F764C2}"/>
              </a:ext>
            </a:extLst>
          </p:cNvPr>
          <p:cNvGrpSpPr>
            <a:grpSpLocks/>
          </p:cNvGrpSpPr>
          <p:nvPr/>
        </p:nvGrpSpPr>
        <p:grpSpPr bwMode="auto">
          <a:xfrm>
            <a:off x="2476865" y="4507632"/>
            <a:ext cx="787400" cy="369888"/>
            <a:chOff x="-1" y="0"/>
            <a:chExt cx="1517" cy="368"/>
          </a:xfrm>
        </p:grpSpPr>
        <p:sp>
          <p:nvSpPr>
            <p:cNvPr id="53" name="Text Box 97">
              <a:extLst>
                <a:ext uri="{FF2B5EF4-FFF2-40B4-BE49-F238E27FC236}">
                  <a16:creationId xmlns:a16="http://schemas.microsoft.com/office/drawing/2014/main" id="{1DACBD46-2431-B43A-BD30-F13823A547FF}"/>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54" name="Text Box 98">
              <a:extLst>
                <a:ext uri="{FF2B5EF4-FFF2-40B4-BE49-F238E27FC236}">
                  <a16:creationId xmlns:a16="http://schemas.microsoft.com/office/drawing/2014/main" id="{7C7C4545-ECBC-64D5-42B5-5868B7BC7AF5}"/>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55" name="Group 99">
            <a:extLst>
              <a:ext uri="{FF2B5EF4-FFF2-40B4-BE49-F238E27FC236}">
                <a16:creationId xmlns:a16="http://schemas.microsoft.com/office/drawing/2014/main" id="{AA0A8DFD-765A-F87E-F1E6-8BF15AA54B5C}"/>
              </a:ext>
            </a:extLst>
          </p:cNvPr>
          <p:cNvGrpSpPr>
            <a:grpSpLocks/>
          </p:cNvGrpSpPr>
          <p:nvPr/>
        </p:nvGrpSpPr>
        <p:grpSpPr bwMode="auto">
          <a:xfrm>
            <a:off x="3627680" y="4507632"/>
            <a:ext cx="787400" cy="369888"/>
            <a:chOff x="0" y="0"/>
            <a:chExt cx="1516" cy="368"/>
          </a:xfrm>
        </p:grpSpPr>
        <p:sp>
          <p:nvSpPr>
            <p:cNvPr id="56" name="Text Box 100">
              <a:extLst>
                <a:ext uri="{FF2B5EF4-FFF2-40B4-BE49-F238E27FC236}">
                  <a16:creationId xmlns:a16="http://schemas.microsoft.com/office/drawing/2014/main" id="{DF3C8CEB-AD61-B647-2FB4-E61A028CF6E2}"/>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57" name="Text Box 101">
              <a:extLst>
                <a:ext uri="{FF2B5EF4-FFF2-40B4-BE49-F238E27FC236}">
                  <a16:creationId xmlns:a16="http://schemas.microsoft.com/office/drawing/2014/main" id="{09680081-FA69-1C77-D5F2-5D27F21E0F39}"/>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61" name="Line 105">
            <a:extLst>
              <a:ext uri="{FF2B5EF4-FFF2-40B4-BE49-F238E27FC236}">
                <a16:creationId xmlns:a16="http://schemas.microsoft.com/office/drawing/2014/main" id="{52C4BD47-6E70-4456-6337-AC99C37B6F20}"/>
              </a:ext>
            </a:extLst>
          </p:cNvPr>
          <p:cNvSpPr>
            <a:spLocks noChangeShapeType="1"/>
          </p:cNvSpPr>
          <p:nvPr/>
        </p:nvSpPr>
        <p:spPr bwMode="auto">
          <a:xfrm>
            <a:off x="1992311" y="4680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62" name="Line 106">
            <a:extLst>
              <a:ext uri="{FF2B5EF4-FFF2-40B4-BE49-F238E27FC236}">
                <a16:creationId xmlns:a16="http://schemas.microsoft.com/office/drawing/2014/main" id="{BA405684-52B7-68B5-4B5E-AC8E830B60B4}"/>
              </a:ext>
            </a:extLst>
          </p:cNvPr>
          <p:cNvSpPr>
            <a:spLocks noChangeShapeType="1"/>
          </p:cNvSpPr>
          <p:nvPr/>
        </p:nvSpPr>
        <p:spPr bwMode="auto">
          <a:xfrm>
            <a:off x="3143126" y="46806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64" name="Group 108">
            <a:extLst>
              <a:ext uri="{FF2B5EF4-FFF2-40B4-BE49-F238E27FC236}">
                <a16:creationId xmlns:a16="http://schemas.microsoft.com/office/drawing/2014/main" id="{FF96A5A2-C6BF-47CD-06BE-525BC5EB984D}"/>
              </a:ext>
            </a:extLst>
          </p:cNvPr>
          <p:cNvGrpSpPr>
            <a:grpSpLocks/>
          </p:cNvGrpSpPr>
          <p:nvPr/>
        </p:nvGrpSpPr>
        <p:grpSpPr bwMode="auto">
          <a:xfrm>
            <a:off x="2476865" y="5117232"/>
            <a:ext cx="787400" cy="369888"/>
            <a:chOff x="-1" y="0"/>
            <a:chExt cx="1517" cy="368"/>
          </a:xfrm>
        </p:grpSpPr>
        <p:sp>
          <p:nvSpPr>
            <p:cNvPr id="65" name="Text Box 109">
              <a:extLst>
                <a:ext uri="{FF2B5EF4-FFF2-40B4-BE49-F238E27FC236}">
                  <a16:creationId xmlns:a16="http://schemas.microsoft.com/office/drawing/2014/main" id="{C5B6D68B-C1F3-6BD8-DB0E-78931D9977A6}"/>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66" name="Text Box 110">
              <a:extLst>
                <a:ext uri="{FF2B5EF4-FFF2-40B4-BE49-F238E27FC236}">
                  <a16:creationId xmlns:a16="http://schemas.microsoft.com/office/drawing/2014/main" id="{5A941F5D-2F88-3108-316B-36C1ACF36A1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67" name="Group 111">
            <a:extLst>
              <a:ext uri="{FF2B5EF4-FFF2-40B4-BE49-F238E27FC236}">
                <a16:creationId xmlns:a16="http://schemas.microsoft.com/office/drawing/2014/main" id="{88893AEC-AA64-D92A-2D7B-95C9F2A63B86}"/>
              </a:ext>
            </a:extLst>
          </p:cNvPr>
          <p:cNvGrpSpPr>
            <a:grpSpLocks/>
          </p:cNvGrpSpPr>
          <p:nvPr/>
        </p:nvGrpSpPr>
        <p:grpSpPr bwMode="auto">
          <a:xfrm>
            <a:off x="3627680" y="5117232"/>
            <a:ext cx="787400" cy="369888"/>
            <a:chOff x="0" y="0"/>
            <a:chExt cx="1516" cy="368"/>
          </a:xfrm>
        </p:grpSpPr>
        <p:sp>
          <p:nvSpPr>
            <p:cNvPr id="68" name="Text Box 112">
              <a:extLst>
                <a:ext uri="{FF2B5EF4-FFF2-40B4-BE49-F238E27FC236}">
                  <a16:creationId xmlns:a16="http://schemas.microsoft.com/office/drawing/2014/main" id="{940B934F-4B65-40F4-AFDA-288715C8AAB0}"/>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a:t>
              </a:r>
            </a:p>
          </p:txBody>
        </p:sp>
        <p:sp>
          <p:nvSpPr>
            <p:cNvPr id="69" name="Text Box 113">
              <a:extLst>
                <a:ext uri="{FF2B5EF4-FFF2-40B4-BE49-F238E27FC236}">
                  <a16:creationId xmlns:a16="http://schemas.microsoft.com/office/drawing/2014/main" id="{67708991-BC3C-C71E-9D4D-6A3A0DFD7FA2}"/>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0" name="Group 114">
            <a:extLst>
              <a:ext uri="{FF2B5EF4-FFF2-40B4-BE49-F238E27FC236}">
                <a16:creationId xmlns:a16="http://schemas.microsoft.com/office/drawing/2014/main" id="{02CDF85A-5E35-02B2-3461-3CE31BE7427D}"/>
              </a:ext>
            </a:extLst>
          </p:cNvPr>
          <p:cNvGrpSpPr>
            <a:grpSpLocks/>
          </p:cNvGrpSpPr>
          <p:nvPr/>
        </p:nvGrpSpPr>
        <p:grpSpPr bwMode="auto">
          <a:xfrm>
            <a:off x="4778496" y="5117232"/>
            <a:ext cx="787400" cy="369888"/>
            <a:chOff x="0" y="0"/>
            <a:chExt cx="1516" cy="368"/>
          </a:xfrm>
        </p:grpSpPr>
        <p:sp>
          <p:nvSpPr>
            <p:cNvPr id="71" name="Text Box 115">
              <a:extLst>
                <a:ext uri="{FF2B5EF4-FFF2-40B4-BE49-F238E27FC236}">
                  <a16:creationId xmlns:a16="http://schemas.microsoft.com/office/drawing/2014/main" id="{B835D989-A2D3-9C10-8001-8A287CC22EAF}"/>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4</a:t>
              </a:r>
            </a:p>
          </p:txBody>
        </p:sp>
        <p:sp>
          <p:nvSpPr>
            <p:cNvPr id="72" name="Text Box 116">
              <a:extLst>
                <a:ext uri="{FF2B5EF4-FFF2-40B4-BE49-F238E27FC236}">
                  <a16:creationId xmlns:a16="http://schemas.microsoft.com/office/drawing/2014/main" id="{8EFB2F23-E658-C378-047A-A508818D42C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73" name="Line 117">
            <a:extLst>
              <a:ext uri="{FF2B5EF4-FFF2-40B4-BE49-F238E27FC236}">
                <a16:creationId xmlns:a16="http://schemas.microsoft.com/office/drawing/2014/main" id="{31C073A3-A348-E5C9-668E-58D79669192E}"/>
              </a:ext>
            </a:extLst>
          </p:cNvPr>
          <p:cNvSpPr>
            <a:spLocks noChangeShapeType="1"/>
          </p:cNvSpPr>
          <p:nvPr/>
        </p:nvSpPr>
        <p:spPr bwMode="auto">
          <a:xfrm>
            <a:off x="1992311"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74" name="Line 118">
            <a:extLst>
              <a:ext uri="{FF2B5EF4-FFF2-40B4-BE49-F238E27FC236}">
                <a16:creationId xmlns:a16="http://schemas.microsoft.com/office/drawing/2014/main" id="{0F37B2EF-7F47-0DB2-02CF-6ED707C79752}"/>
              </a:ext>
            </a:extLst>
          </p:cNvPr>
          <p:cNvSpPr>
            <a:spLocks noChangeShapeType="1"/>
          </p:cNvSpPr>
          <p:nvPr/>
        </p:nvSpPr>
        <p:spPr bwMode="auto">
          <a:xfrm>
            <a:off x="3143126"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75" name="Line 119">
            <a:extLst>
              <a:ext uri="{FF2B5EF4-FFF2-40B4-BE49-F238E27FC236}">
                <a16:creationId xmlns:a16="http://schemas.microsoft.com/office/drawing/2014/main" id="{CC50C22F-8BF5-C888-50DB-062C02FEA7BB}"/>
              </a:ext>
            </a:extLst>
          </p:cNvPr>
          <p:cNvSpPr>
            <a:spLocks noChangeShapeType="1"/>
          </p:cNvSpPr>
          <p:nvPr/>
        </p:nvSpPr>
        <p:spPr bwMode="auto">
          <a:xfrm>
            <a:off x="4293942"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86" name="文本框 85">
            <a:extLst>
              <a:ext uri="{FF2B5EF4-FFF2-40B4-BE49-F238E27FC236}">
                <a16:creationId xmlns:a16="http://schemas.microsoft.com/office/drawing/2014/main" id="{9FF8C86B-4E69-F124-EFA7-09F0D2B6B062}"/>
              </a:ext>
            </a:extLst>
          </p:cNvPr>
          <p:cNvSpPr txBox="1"/>
          <p:nvPr/>
        </p:nvSpPr>
        <p:spPr>
          <a:xfrm>
            <a:off x="3809198" y="1937433"/>
            <a:ext cx="811756" cy="369869"/>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88" name="文本框 87">
            <a:extLst>
              <a:ext uri="{FF2B5EF4-FFF2-40B4-BE49-F238E27FC236}">
                <a16:creationId xmlns:a16="http://schemas.microsoft.com/office/drawing/2014/main" id="{9522615D-BE76-1CC8-CDE1-513935AC41D7}"/>
              </a:ext>
            </a:extLst>
          </p:cNvPr>
          <p:cNvSpPr txBox="1"/>
          <p:nvPr/>
        </p:nvSpPr>
        <p:spPr>
          <a:xfrm>
            <a:off x="5038351" y="2591004"/>
            <a:ext cx="617188" cy="369332"/>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96" name="文本框 95">
            <a:extLst>
              <a:ext uri="{FF2B5EF4-FFF2-40B4-BE49-F238E27FC236}">
                <a16:creationId xmlns:a16="http://schemas.microsoft.com/office/drawing/2014/main" id="{CAC6D8F7-DE63-1FD3-EB2B-C0C09F56DD58}"/>
              </a:ext>
            </a:extLst>
          </p:cNvPr>
          <p:cNvSpPr txBox="1"/>
          <p:nvPr/>
        </p:nvSpPr>
        <p:spPr>
          <a:xfrm>
            <a:off x="3893262" y="3238044"/>
            <a:ext cx="617188" cy="369332"/>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97" name="Text Box 94">
            <a:extLst>
              <a:ext uri="{FF2B5EF4-FFF2-40B4-BE49-F238E27FC236}">
                <a16:creationId xmlns:a16="http://schemas.microsoft.com/office/drawing/2014/main" id="{D86DE46B-23F9-0E06-F0F5-597A704D163C}"/>
              </a:ext>
            </a:extLst>
          </p:cNvPr>
          <p:cNvSpPr txBox="1">
            <a:spLocks noChangeArrowheads="1"/>
          </p:cNvSpPr>
          <p:nvPr/>
        </p:nvSpPr>
        <p:spPr bwMode="auto">
          <a:xfrm>
            <a:off x="4066203" y="3918522"/>
            <a:ext cx="325659" cy="369888"/>
          </a:xfrm>
          <a:prstGeom prst="rect">
            <a:avLst/>
          </a:prstGeom>
          <a:noFill/>
          <a:ln w="25400">
            <a:noFill/>
            <a:miter lim="800000"/>
            <a:headEnd/>
            <a:tailEnd/>
          </a:ln>
        </p:spPr>
        <p:txBody>
          <a:bodyPr>
            <a:spAutoFit/>
          </a:bodyPr>
          <a:lstStyle/>
          <a:p>
            <a:pPr algn="ctr" eaLnBrk="1" hangingPunct="1">
              <a:buFont typeface="Arial" pitchFamily="34" charset="0"/>
              <a:buNone/>
            </a:pPr>
            <a:r>
              <a:rPr lang="en-US" altLang="zh-CN" i="0" dirty="0"/>
              <a:t>^</a:t>
            </a:r>
          </a:p>
        </p:txBody>
      </p:sp>
      <p:sp>
        <p:nvSpPr>
          <p:cNvPr id="98" name="Text Box 94">
            <a:extLst>
              <a:ext uri="{FF2B5EF4-FFF2-40B4-BE49-F238E27FC236}">
                <a16:creationId xmlns:a16="http://schemas.microsoft.com/office/drawing/2014/main" id="{AD98E21C-4880-D1F6-4278-5A1FA6731D4F}"/>
              </a:ext>
            </a:extLst>
          </p:cNvPr>
          <p:cNvSpPr txBox="1">
            <a:spLocks noChangeArrowheads="1"/>
          </p:cNvSpPr>
          <p:nvPr/>
        </p:nvSpPr>
        <p:spPr bwMode="auto">
          <a:xfrm>
            <a:off x="4066203" y="4517877"/>
            <a:ext cx="325659" cy="369888"/>
          </a:xfrm>
          <a:prstGeom prst="rect">
            <a:avLst/>
          </a:prstGeom>
          <a:noFill/>
          <a:ln w="25400">
            <a:noFill/>
            <a:miter lim="800000"/>
            <a:headEnd/>
            <a:tailEnd/>
          </a:ln>
        </p:spPr>
        <p:txBody>
          <a:bodyPr>
            <a:spAutoFit/>
          </a:bodyPr>
          <a:lstStyle/>
          <a:p>
            <a:pPr algn="ctr" eaLnBrk="1" hangingPunct="1">
              <a:buFont typeface="Arial" pitchFamily="34" charset="0"/>
              <a:buNone/>
            </a:pPr>
            <a:r>
              <a:rPr lang="en-US" altLang="zh-CN" i="0" dirty="0"/>
              <a:t>^</a:t>
            </a:r>
          </a:p>
        </p:txBody>
      </p:sp>
      <p:sp>
        <p:nvSpPr>
          <p:cNvPr id="99" name="文本框 98">
            <a:extLst>
              <a:ext uri="{FF2B5EF4-FFF2-40B4-BE49-F238E27FC236}">
                <a16:creationId xmlns:a16="http://schemas.microsoft.com/office/drawing/2014/main" id="{B3B1F4A8-6491-AFC5-DBBA-A9AC37EDEF0F}"/>
              </a:ext>
            </a:extLst>
          </p:cNvPr>
          <p:cNvSpPr txBox="1"/>
          <p:nvPr/>
        </p:nvSpPr>
        <p:spPr>
          <a:xfrm>
            <a:off x="4984380" y="5111221"/>
            <a:ext cx="811756" cy="369869"/>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10" name="文本框 9">
            <a:extLst>
              <a:ext uri="{FF2B5EF4-FFF2-40B4-BE49-F238E27FC236}">
                <a16:creationId xmlns:a16="http://schemas.microsoft.com/office/drawing/2014/main" id="{C2581877-C4BF-868A-E082-E314BC976282}"/>
              </a:ext>
            </a:extLst>
          </p:cNvPr>
          <p:cNvSpPr txBox="1"/>
          <p:nvPr/>
        </p:nvSpPr>
        <p:spPr>
          <a:xfrm>
            <a:off x="369289" y="1907942"/>
            <a:ext cx="711361" cy="523220"/>
          </a:xfrm>
          <a:prstGeom prst="rect">
            <a:avLst/>
          </a:prstGeom>
          <a:noFill/>
        </p:spPr>
        <p:txBody>
          <a:bodyPr wrap="square" rtlCol="0">
            <a:spAutoFit/>
          </a:bodyPr>
          <a:lstStyle/>
          <a:p>
            <a:pPr algn="r"/>
            <a:r>
              <a:rPr lang="en-US" altLang="zh-CN" sz="2800" b="0" i="0" dirty="0">
                <a:latin typeface="+mn-ea"/>
                <a:ea typeface="+mn-ea"/>
              </a:rPr>
              <a:t>0</a:t>
            </a:r>
            <a:endParaRPr lang="zh-CN" altLang="en-US" sz="2800" dirty="0">
              <a:latin typeface="+mn-ea"/>
              <a:ea typeface="+mn-ea"/>
            </a:endParaRPr>
          </a:p>
        </p:txBody>
      </p:sp>
      <p:sp>
        <p:nvSpPr>
          <p:cNvPr id="11" name="文本框 10">
            <a:extLst>
              <a:ext uri="{FF2B5EF4-FFF2-40B4-BE49-F238E27FC236}">
                <a16:creationId xmlns:a16="http://schemas.microsoft.com/office/drawing/2014/main" id="{BC9A4F18-27A1-94FA-BB33-169503E76E05}"/>
              </a:ext>
            </a:extLst>
          </p:cNvPr>
          <p:cNvSpPr txBox="1"/>
          <p:nvPr/>
        </p:nvSpPr>
        <p:spPr>
          <a:xfrm>
            <a:off x="365751" y="2525966"/>
            <a:ext cx="711361" cy="523220"/>
          </a:xfrm>
          <a:prstGeom prst="rect">
            <a:avLst/>
          </a:prstGeom>
          <a:noFill/>
        </p:spPr>
        <p:txBody>
          <a:bodyPr wrap="square" rtlCol="0">
            <a:spAutoFit/>
          </a:bodyPr>
          <a:lstStyle/>
          <a:p>
            <a:pPr algn="r"/>
            <a:r>
              <a:rPr lang="en-US" altLang="zh-CN" sz="2800" b="0" i="0" dirty="0">
                <a:latin typeface="+mn-ea"/>
                <a:ea typeface="+mn-ea"/>
              </a:rPr>
              <a:t>1</a:t>
            </a:r>
            <a:endParaRPr lang="zh-CN" altLang="en-US" sz="2800" dirty="0">
              <a:latin typeface="+mn-ea"/>
              <a:ea typeface="+mn-ea"/>
            </a:endParaRPr>
          </a:p>
        </p:txBody>
      </p:sp>
      <p:sp>
        <p:nvSpPr>
          <p:cNvPr id="12" name="文本框 11">
            <a:extLst>
              <a:ext uri="{FF2B5EF4-FFF2-40B4-BE49-F238E27FC236}">
                <a16:creationId xmlns:a16="http://schemas.microsoft.com/office/drawing/2014/main" id="{8BA26367-24E4-78EB-C565-28306AF6A336}"/>
              </a:ext>
            </a:extLst>
          </p:cNvPr>
          <p:cNvSpPr txBox="1"/>
          <p:nvPr/>
        </p:nvSpPr>
        <p:spPr>
          <a:xfrm>
            <a:off x="365750" y="3088022"/>
            <a:ext cx="711361" cy="523220"/>
          </a:xfrm>
          <a:prstGeom prst="rect">
            <a:avLst/>
          </a:prstGeom>
          <a:noFill/>
        </p:spPr>
        <p:txBody>
          <a:bodyPr wrap="square" rtlCol="0">
            <a:spAutoFit/>
          </a:bodyPr>
          <a:lstStyle/>
          <a:p>
            <a:pPr algn="r"/>
            <a:r>
              <a:rPr lang="en-US" altLang="zh-CN" sz="2800" b="0" i="0" dirty="0">
                <a:latin typeface="+mn-ea"/>
                <a:ea typeface="+mn-ea"/>
              </a:rPr>
              <a:t>2</a:t>
            </a:r>
            <a:endParaRPr lang="zh-CN" altLang="en-US" sz="2800" dirty="0">
              <a:latin typeface="+mn-ea"/>
              <a:ea typeface="+mn-ea"/>
            </a:endParaRPr>
          </a:p>
        </p:txBody>
      </p:sp>
      <p:sp>
        <p:nvSpPr>
          <p:cNvPr id="15" name="文本框 14">
            <a:extLst>
              <a:ext uri="{FF2B5EF4-FFF2-40B4-BE49-F238E27FC236}">
                <a16:creationId xmlns:a16="http://schemas.microsoft.com/office/drawing/2014/main" id="{8D41AFE2-4A92-3417-4ADA-A36102138715}"/>
              </a:ext>
            </a:extLst>
          </p:cNvPr>
          <p:cNvSpPr txBox="1"/>
          <p:nvPr/>
        </p:nvSpPr>
        <p:spPr>
          <a:xfrm>
            <a:off x="365749" y="3767668"/>
            <a:ext cx="711361" cy="523220"/>
          </a:xfrm>
          <a:prstGeom prst="rect">
            <a:avLst/>
          </a:prstGeom>
          <a:noFill/>
        </p:spPr>
        <p:txBody>
          <a:bodyPr wrap="square" rtlCol="0">
            <a:spAutoFit/>
          </a:bodyPr>
          <a:lstStyle/>
          <a:p>
            <a:pPr algn="r"/>
            <a:r>
              <a:rPr lang="en-US" altLang="zh-CN" sz="2800" b="0" i="0" dirty="0">
                <a:latin typeface="+mn-ea"/>
                <a:ea typeface="+mn-ea"/>
              </a:rPr>
              <a:t>3</a:t>
            </a:r>
            <a:endParaRPr lang="zh-CN" altLang="en-US" sz="2800" dirty="0">
              <a:latin typeface="+mn-ea"/>
              <a:ea typeface="+mn-ea"/>
            </a:endParaRPr>
          </a:p>
        </p:txBody>
      </p:sp>
      <p:sp>
        <p:nvSpPr>
          <p:cNvPr id="31" name="文本框 30">
            <a:extLst>
              <a:ext uri="{FF2B5EF4-FFF2-40B4-BE49-F238E27FC236}">
                <a16:creationId xmlns:a16="http://schemas.microsoft.com/office/drawing/2014/main" id="{4518363F-7F7A-2FFD-BCE5-B0A9A113F2E4}"/>
              </a:ext>
            </a:extLst>
          </p:cNvPr>
          <p:cNvSpPr txBox="1"/>
          <p:nvPr/>
        </p:nvSpPr>
        <p:spPr>
          <a:xfrm>
            <a:off x="320204" y="4349490"/>
            <a:ext cx="711361" cy="523220"/>
          </a:xfrm>
          <a:prstGeom prst="rect">
            <a:avLst/>
          </a:prstGeom>
          <a:noFill/>
        </p:spPr>
        <p:txBody>
          <a:bodyPr wrap="square" rtlCol="0">
            <a:spAutoFit/>
          </a:bodyPr>
          <a:lstStyle/>
          <a:p>
            <a:pPr algn="r"/>
            <a:r>
              <a:rPr lang="en-US" altLang="zh-CN" sz="2800" b="0" i="0" dirty="0">
                <a:latin typeface="+mn-ea"/>
                <a:ea typeface="+mn-ea"/>
              </a:rPr>
              <a:t>4</a:t>
            </a:r>
            <a:endParaRPr lang="zh-CN" altLang="en-US" sz="2800" dirty="0">
              <a:latin typeface="+mn-ea"/>
              <a:ea typeface="+mn-ea"/>
            </a:endParaRPr>
          </a:p>
        </p:txBody>
      </p:sp>
      <p:sp>
        <p:nvSpPr>
          <p:cNvPr id="42" name="文本框 41">
            <a:extLst>
              <a:ext uri="{FF2B5EF4-FFF2-40B4-BE49-F238E27FC236}">
                <a16:creationId xmlns:a16="http://schemas.microsoft.com/office/drawing/2014/main" id="{48B965A5-E2EA-A082-75BE-8A436C677F02}"/>
              </a:ext>
            </a:extLst>
          </p:cNvPr>
          <p:cNvSpPr txBox="1"/>
          <p:nvPr/>
        </p:nvSpPr>
        <p:spPr>
          <a:xfrm>
            <a:off x="343377" y="4938027"/>
            <a:ext cx="711361" cy="523220"/>
          </a:xfrm>
          <a:prstGeom prst="rect">
            <a:avLst/>
          </a:prstGeom>
          <a:noFill/>
        </p:spPr>
        <p:txBody>
          <a:bodyPr wrap="square" rtlCol="0">
            <a:spAutoFit/>
          </a:bodyPr>
          <a:lstStyle/>
          <a:p>
            <a:pPr algn="r"/>
            <a:r>
              <a:rPr lang="en-US" altLang="zh-CN" sz="2800" b="0" i="0" dirty="0">
                <a:latin typeface="+mn-ea"/>
                <a:ea typeface="+mn-ea"/>
              </a:rPr>
              <a:t>5</a:t>
            </a:r>
            <a:endParaRPr lang="zh-CN" altLang="en-US" sz="28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5" grpId="0" animBg="1"/>
      <p:bldP spid="26" grpId="0" animBg="1"/>
      <p:bldP spid="27" grpId="0" animBg="1"/>
      <p:bldP spid="34" grpId="0" animBg="1"/>
      <p:bldP spid="35" grpId="0" animBg="1"/>
      <p:bldP spid="45" grpId="0" animBg="1"/>
      <p:bldP spid="46" grpId="0" animBg="1"/>
      <p:bldP spid="61" grpId="0" animBg="1"/>
      <p:bldP spid="62" grpId="0" animBg="1"/>
      <p:bldP spid="73" grpId="0" animBg="1"/>
      <p:bldP spid="74" grpId="0" animBg="1"/>
      <p:bldP spid="75" grpId="0" animBg="1"/>
      <p:bldP spid="86" grpId="0"/>
      <p:bldP spid="88" grpId="0"/>
      <p:bldP spid="96" grpId="0"/>
      <p:bldP spid="97" grpId="0"/>
      <p:bldP spid="98" grpId="0"/>
      <p:bldP spid="99" grpId="0"/>
      <p:bldP spid="10" grpId="0"/>
      <p:bldP spid="11" grpId="0"/>
      <p:bldP spid="12" grpId="0"/>
      <p:bldP spid="15" grpId="0"/>
      <p:bldP spid="31"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Group 6"/>
          <p:cNvGraphicFramePr>
            <a:graphicFrameLocks noGrp="1"/>
          </p:cNvGraphicFramePr>
          <p:nvPr>
            <p:extLst>
              <p:ext uri="{D42A27DB-BD31-4B8C-83A1-F6EECF244321}">
                <p14:modId xmlns:p14="http://schemas.microsoft.com/office/powerpoint/2010/main" val="2572271754"/>
              </p:ext>
            </p:extLst>
          </p:nvPr>
        </p:nvGraphicFramePr>
        <p:xfrm>
          <a:off x="606039" y="1341974"/>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6"/>
          <p:cNvGrpSpPr>
            <a:grpSpLocks/>
          </p:cNvGrpSpPr>
          <p:nvPr/>
        </p:nvGrpSpPr>
        <p:grpSpPr bwMode="auto">
          <a:xfrm>
            <a:off x="6204464" y="1764882"/>
            <a:ext cx="2571768" cy="2143124"/>
            <a:chOff x="0" y="0"/>
            <a:chExt cx="1920" cy="1536"/>
          </a:xfrm>
        </p:grpSpPr>
        <p:sp>
          <p:nvSpPr>
            <p:cNvPr id="30773" name="Line 27"/>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4" name="Line 28"/>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5" name="Line 29"/>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6" name="Line 30"/>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7" name="Line 31"/>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8" name="Line 32"/>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9" name="Oval 33"/>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0780" name="Oval 34"/>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0781" name="Oval 35"/>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0782" name="Oval 36"/>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0783" name="Oval 37"/>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4" name="Group 39"/>
          <p:cNvGrpSpPr>
            <a:grpSpLocks/>
          </p:cNvGrpSpPr>
          <p:nvPr/>
        </p:nvGrpSpPr>
        <p:grpSpPr bwMode="auto">
          <a:xfrm>
            <a:off x="2358639" y="1341974"/>
            <a:ext cx="990600" cy="482600"/>
            <a:chOff x="0" y="0"/>
            <a:chExt cx="1516" cy="304"/>
          </a:xfrm>
        </p:grpSpPr>
        <p:sp>
          <p:nvSpPr>
            <p:cNvPr id="30771" name="Text Box 40"/>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1</a:t>
              </a:r>
            </a:p>
          </p:txBody>
        </p:sp>
        <p:sp>
          <p:nvSpPr>
            <p:cNvPr id="30772" name="Text Box 41"/>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0750" name="Line 42"/>
          <p:cNvSpPr>
            <a:spLocks noChangeShapeType="1"/>
          </p:cNvSpPr>
          <p:nvPr/>
        </p:nvSpPr>
        <p:spPr bwMode="auto">
          <a:xfrm>
            <a:off x="1749039" y="16467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5" name="Group 43"/>
          <p:cNvGrpSpPr>
            <a:grpSpLocks/>
          </p:cNvGrpSpPr>
          <p:nvPr/>
        </p:nvGrpSpPr>
        <p:grpSpPr bwMode="auto">
          <a:xfrm>
            <a:off x="3806439" y="1341974"/>
            <a:ext cx="990601" cy="482600"/>
            <a:chOff x="0" y="0"/>
            <a:chExt cx="1516" cy="304"/>
          </a:xfrm>
        </p:grpSpPr>
        <p:sp>
          <p:nvSpPr>
            <p:cNvPr id="30769" name="Text Box 44"/>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3</a:t>
              </a:r>
            </a:p>
          </p:txBody>
        </p:sp>
        <p:sp>
          <p:nvSpPr>
            <p:cNvPr id="30770" name="Text Box 45"/>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0752" name="Line 46"/>
          <p:cNvSpPr>
            <a:spLocks noChangeShapeType="1"/>
          </p:cNvSpPr>
          <p:nvPr/>
        </p:nvSpPr>
        <p:spPr bwMode="auto">
          <a:xfrm>
            <a:off x="3196839" y="16467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47"/>
          <p:cNvGrpSpPr>
            <a:grpSpLocks/>
          </p:cNvGrpSpPr>
          <p:nvPr/>
        </p:nvGrpSpPr>
        <p:grpSpPr bwMode="auto">
          <a:xfrm>
            <a:off x="5254239" y="1341974"/>
            <a:ext cx="990601" cy="461963"/>
            <a:chOff x="0" y="0"/>
            <a:chExt cx="1516" cy="291"/>
          </a:xfrm>
        </p:grpSpPr>
        <p:sp>
          <p:nvSpPr>
            <p:cNvPr id="30767" name="Text Box 48"/>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t>4</a:t>
              </a:r>
            </a:p>
          </p:txBody>
        </p:sp>
        <p:sp>
          <p:nvSpPr>
            <p:cNvPr id="30768" name="Text Box 49"/>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r>
                <a:rPr lang="en-US" altLang="zh-CN" sz="2400" b="0" i="0" dirty="0"/>
                <a:t>^</a:t>
              </a:r>
            </a:p>
          </p:txBody>
        </p:sp>
      </p:grpSp>
      <p:sp>
        <p:nvSpPr>
          <p:cNvPr id="30754" name="Line 50"/>
          <p:cNvSpPr>
            <a:spLocks noChangeShapeType="1"/>
          </p:cNvSpPr>
          <p:nvPr/>
        </p:nvSpPr>
        <p:spPr bwMode="auto">
          <a:xfrm>
            <a:off x="4644639" y="16467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51"/>
          <p:cNvGrpSpPr>
            <a:grpSpLocks/>
          </p:cNvGrpSpPr>
          <p:nvPr/>
        </p:nvGrpSpPr>
        <p:grpSpPr bwMode="auto">
          <a:xfrm>
            <a:off x="2358639" y="1951575"/>
            <a:ext cx="990600" cy="482600"/>
            <a:chOff x="0" y="0"/>
            <a:chExt cx="1516" cy="304"/>
          </a:xfrm>
        </p:grpSpPr>
        <p:sp>
          <p:nvSpPr>
            <p:cNvPr id="30765" name="Text Box 52"/>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0766" name="Text Box 53"/>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dirty="0"/>
                <a:t>^</a:t>
              </a:r>
            </a:p>
          </p:txBody>
        </p:sp>
      </p:grpSp>
      <p:sp>
        <p:nvSpPr>
          <p:cNvPr id="30756" name="Line 54"/>
          <p:cNvSpPr>
            <a:spLocks noChangeShapeType="1"/>
          </p:cNvSpPr>
          <p:nvPr/>
        </p:nvSpPr>
        <p:spPr bwMode="auto">
          <a:xfrm>
            <a:off x="1749039" y="22563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8" name="Group 55"/>
          <p:cNvGrpSpPr>
            <a:grpSpLocks/>
          </p:cNvGrpSpPr>
          <p:nvPr/>
        </p:nvGrpSpPr>
        <p:grpSpPr bwMode="auto">
          <a:xfrm>
            <a:off x="2358639" y="2561174"/>
            <a:ext cx="964463" cy="461963"/>
            <a:chOff x="0" y="0"/>
            <a:chExt cx="1476" cy="291"/>
          </a:xfrm>
        </p:grpSpPr>
        <p:sp>
          <p:nvSpPr>
            <p:cNvPr id="30763" name="Text Box 56"/>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4</a:t>
              </a:r>
            </a:p>
          </p:txBody>
        </p:sp>
        <p:sp>
          <p:nvSpPr>
            <p:cNvPr id="30764" name="Text Box 57"/>
            <p:cNvSpPr txBox="1">
              <a:spLocks noChangeArrowheads="1"/>
            </p:cNvSpPr>
            <p:nvPr/>
          </p:nvSpPr>
          <p:spPr bwMode="auto">
            <a:xfrm>
              <a:off x="889" y="0"/>
              <a:ext cx="587" cy="271"/>
            </a:xfrm>
            <a:prstGeom prst="rect">
              <a:avLst/>
            </a:prstGeom>
            <a:noFill/>
            <a:ln w="25400">
              <a:solidFill>
                <a:srgbClr val="0000FF"/>
              </a:solidFill>
              <a:miter lim="800000"/>
              <a:headEnd/>
              <a:tailEnd/>
            </a:ln>
          </p:spPr>
          <p:txBody>
            <a:bodyPr wrap="square" lIns="0" tIns="0" rIns="0" bIns="0">
              <a:spAutoFit/>
            </a:bodyPr>
            <a:lstStyle/>
            <a:p>
              <a:pPr algn="ctr" eaLnBrk="1" hangingPunct="1">
                <a:buFont typeface="Arial" pitchFamily="34" charset="0"/>
                <a:buNone/>
              </a:pPr>
              <a:r>
                <a:rPr lang="en-US" altLang="zh-CN" sz="2800" dirty="0"/>
                <a:t>^</a:t>
              </a:r>
            </a:p>
          </p:txBody>
        </p:sp>
      </p:grpSp>
      <p:sp>
        <p:nvSpPr>
          <p:cNvPr id="30758" name="Line 58"/>
          <p:cNvSpPr>
            <a:spLocks noChangeShapeType="1"/>
          </p:cNvSpPr>
          <p:nvPr/>
        </p:nvSpPr>
        <p:spPr bwMode="auto">
          <a:xfrm>
            <a:off x="1749039" y="28659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59"/>
          <p:cNvGrpSpPr>
            <a:grpSpLocks/>
          </p:cNvGrpSpPr>
          <p:nvPr/>
        </p:nvGrpSpPr>
        <p:grpSpPr bwMode="auto">
          <a:xfrm>
            <a:off x="2358639" y="3170774"/>
            <a:ext cx="990600" cy="482600"/>
            <a:chOff x="0" y="0"/>
            <a:chExt cx="1516" cy="304"/>
          </a:xfrm>
        </p:grpSpPr>
        <p:sp>
          <p:nvSpPr>
            <p:cNvPr id="30761" name="Text Box 60"/>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0762" name="Text Box 61"/>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0760" name="Line 62"/>
          <p:cNvSpPr>
            <a:spLocks noChangeShapeType="1"/>
          </p:cNvSpPr>
          <p:nvPr/>
        </p:nvSpPr>
        <p:spPr bwMode="auto">
          <a:xfrm>
            <a:off x="1749039" y="3475574"/>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34879" name="Rectangle 63"/>
          <p:cNvSpPr>
            <a:spLocks noChangeArrowheads="1"/>
          </p:cNvSpPr>
          <p:nvPr/>
        </p:nvSpPr>
        <p:spPr bwMode="auto">
          <a:xfrm>
            <a:off x="453705" y="4966324"/>
            <a:ext cx="8001056" cy="573042"/>
          </a:xfrm>
          <a:prstGeom prst="rect">
            <a:avLst/>
          </a:prstGeom>
          <a:noFill/>
          <a:ln w="9525">
            <a:noFill/>
            <a:miter lim="800000"/>
            <a:headEnd/>
            <a:tailEnd/>
          </a:ln>
        </p:spPr>
        <p:txBody>
          <a:bodyPr wrap="square">
            <a:spAutoFit/>
          </a:bodyPr>
          <a:lstStyle/>
          <a:p>
            <a:pPr eaLnBrk="1" hangingPunct="1">
              <a:lnSpc>
                <a:spcPct val="130000"/>
              </a:lnSpc>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有向图的邻接表中不易找到指向该顶点的弧。</a:t>
            </a:r>
          </a:p>
        </p:txBody>
      </p:sp>
      <p:sp>
        <p:nvSpPr>
          <p:cNvPr id="45" name="Text Box 4"/>
          <p:cNvSpPr txBox="1">
            <a:spLocks noChangeArrowheads="1"/>
          </p:cNvSpPr>
          <p:nvPr/>
        </p:nvSpPr>
        <p:spPr bwMode="auto">
          <a:xfrm>
            <a:off x="571501" y="213941"/>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有向图邻接表举例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7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4879"/>
                                        </p:tgtEl>
                                        <p:attrNameLst>
                                          <p:attrName>style.visibility</p:attrName>
                                        </p:attrNameLst>
                                      </p:cBhvr>
                                      <p:to>
                                        <p:strVal val="visible"/>
                                      </p:to>
                                    </p:set>
                                    <p:anim calcmode="lin" valueType="num">
                                      <p:cBhvr additive="base">
                                        <p:cTn id="47" dur="500" fill="hold"/>
                                        <p:tgtEl>
                                          <p:spTgt spid="34879"/>
                                        </p:tgtEl>
                                        <p:attrNameLst>
                                          <p:attrName>ppt_x</p:attrName>
                                        </p:attrNameLst>
                                      </p:cBhvr>
                                      <p:tavLst>
                                        <p:tav tm="0">
                                          <p:val>
                                            <p:strVal val="0-#ppt_w/2"/>
                                          </p:val>
                                        </p:tav>
                                        <p:tav tm="100000">
                                          <p:val>
                                            <p:strVal val="#ppt_x"/>
                                          </p:val>
                                        </p:tav>
                                      </p:tavLst>
                                    </p:anim>
                                    <p:anim calcmode="lin" valueType="num">
                                      <p:cBhvr additive="base">
                                        <p:cTn id="48" dur="500" fill="hold"/>
                                        <p:tgtEl>
                                          <p:spTgt spid="34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0" grpId="0" animBg="1"/>
      <p:bldP spid="30752" grpId="0" animBg="1"/>
      <p:bldP spid="30754" grpId="0" animBg="1"/>
      <p:bldP spid="30756" grpId="0" animBg="1"/>
      <p:bldP spid="30758" grpId="0" animBg="1"/>
      <p:bldP spid="30760" grpId="0" animBg="1"/>
      <p:bldP spid="3487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571472" y="2357430"/>
            <a:ext cx="3505200" cy="2362200"/>
            <a:chOff x="0" y="0"/>
            <a:chExt cx="5520" cy="3720"/>
          </a:xfrm>
        </p:grpSpPr>
        <p:sp>
          <p:nvSpPr>
            <p:cNvPr id="31788" name="Line 41"/>
            <p:cNvSpPr>
              <a:spLocks noChangeShapeType="1"/>
            </p:cNvSpPr>
            <p:nvPr/>
          </p:nvSpPr>
          <p:spPr bwMode="auto">
            <a:xfrm flipH="1">
              <a:off x="360" y="360"/>
              <a:ext cx="204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89" name="Line 42"/>
            <p:cNvSpPr>
              <a:spLocks noChangeShapeType="1"/>
            </p:cNvSpPr>
            <p:nvPr/>
          </p:nvSpPr>
          <p:spPr bwMode="auto">
            <a:xfrm>
              <a:off x="600" y="2160"/>
              <a:ext cx="7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0" name="Line 43"/>
            <p:cNvSpPr>
              <a:spLocks noChangeShapeType="1"/>
            </p:cNvSpPr>
            <p:nvPr/>
          </p:nvSpPr>
          <p:spPr bwMode="auto">
            <a:xfrm>
              <a:off x="2040" y="3240"/>
              <a:ext cx="1440" cy="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1" name="Line 44"/>
            <p:cNvSpPr>
              <a:spLocks noChangeShapeType="1"/>
            </p:cNvSpPr>
            <p:nvPr/>
          </p:nvSpPr>
          <p:spPr bwMode="auto">
            <a:xfrm flipH="1" flipV="1">
              <a:off x="3000" y="720"/>
              <a:ext cx="840" cy="216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2" name="Line 45"/>
            <p:cNvSpPr>
              <a:spLocks noChangeShapeType="1"/>
            </p:cNvSpPr>
            <p:nvPr/>
          </p:nvSpPr>
          <p:spPr bwMode="auto">
            <a:xfrm>
              <a:off x="3120" y="360"/>
              <a:ext cx="19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3" name="Line 46"/>
            <p:cNvSpPr>
              <a:spLocks noChangeShapeType="1"/>
            </p:cNvSpPr>
            <p:nvPr/>
          </p:nvSpPr>
          <p:spPr bwMode="auto">
            <a:xfrm flipH="1" flipV="1">
              <a:off x="720" y="1800"/>
              <a:ext cx="2760" cy="120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4" name="Line 47"/>
            <p:cNvSpPr>
              <a:spLocks noChangeShapeType="1"/>
            </p:cNvSpPr>
            <p:nvPr/>
          </p:nvSpPr>
          <p:spPr bwMode="auto">
            <a:xfrm flipH="1">
              <a:off x="1680" y="1800"/>
              <a:ext cx="31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5" name="Oval 48"/>
            <p:cNvSpPr>
              <a:spLocks noChangeArrowheads="1"/>
            </p:cNvSpPr>
            <p:nvPr/>
          </p:nvSpPr>
          <p:spPr bwMode="auto">
            <a:xfrm>
              <a:off x="2400" y="0"/>
              <a:ext cx="720" cy="840"/>
            </a:xfrm>
            <a:prstGeom prst="ellipse">
              <a:avLst/>
            </a:prstGeom>
            <a:solidFill>
              <a:srgbClr val="FFC000">
                <a:alpha val="50195"/>
              </a:srgbClr>
            </a:solidFill>
            <a:ln w="25400" cap="sq">
              <a:solidFill>
                <a:schemeClr val="tx1"/>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A</a:t>
              </a:r>
              <a:endParaRPr lang="en-US" altLang="zh-CN" i="0" dirty="0">
                <a:latin typeface="Times New Roman" pitchFamily="18" charset="0"/>
              </a:endParaRPr>
            </a:p>
          </p:txBody>
        </p:sp>
        <p:sp>
          <p:nvSpPr>
            <p:cNvPr id="31796" name="Oval 49"/>
            <p:cNvSpPr>
              <a:spLocks noChangeArrowheads="1"/>
            </p:cNvSpPr>
            <p:nvPr/>
          </p:nvSpPr>
          <p:spPr bwMode="auto">
            <a:xfrm>
              <a:off x="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B</a:t>
              </a:r>
              <a:endParaRPr lang="en-US" altLang="zh-CN" i="0" dirty="0">
                <a:latin typeface="Times New Roman" pitchFamily="18" charset="0"/>
              </a:endParaRPr>
            </a:p>
          </p:txBody>
        </p:sp>
        <p:sp>
          <p:nvSpPr>
            <p:cNvPr id="31797" name="Oval 50"/>
            <p:cNvSpPr>
              <a:spLocks noChangeArrowheads="1"/>
            </p:cNvSpPr>
            <p:nvPr/>
          </p:nvSpPr>
          <p:spPr bwMode="auto">
            <a:xfrm>
              <a:off x="480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E</a:t>
              </a:r>
              <a:endParaRPr lang="en-US" altLang="zh-CN" i="0" dirty="0">
                <a:latin typeface="Times New Roman" pitchFamily="18" charset="0"/>
              </a:endParaRPr>
            </a:p>
          </p:txBody>
        </p:sp>
        <p:sp>
          <p:nvSpPr>
            <p:cNvPr id="31798" name="Oval 51"/>
            <p:cNvSpPr>
              <a:spLocks noChangeArrowheads="1"/>
            </p:cNvSpPr>
            <p:nvPr/>
          </p:nvSpPr>
          <p:spPr bwMode="auto">
            <a:xfrm>
              <a:off x="132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C</a:t>
              </a:r>
              <a:endParaRPr lang="en-US" altLang="zh-CN" i="0" dirty="0">
                <a:latin typeface="Times New Roman" pitchFamily="18" charset="0"/>
              </a:endParaRPr>
            </a:p>
          </p:txBody>
        </p:sp>
        <p:sp>
          <p:nvSpPr>
            <p:cNvPr id="31799" name="Oval 52"/>
            <p:cNvSpPr>
              <a:spLocks noChangeArrowheads="1"/>
            </p:cNvSpPr>
            <p:nvPr/>
          </p:nvSpPr>
          <p:spPr bwMode="auto">
            <a:xfrm>
              <a:off x="348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D</a:t>
              </a:r>
              <a:endParaRPr lang="en-US" altLang="zh-CN" i="0" dirty="0">
                <a:latin typeface="Times New Roman" pitchFamily="18" charset="0"/>
              </a:endParaRPr>
            </a:p>
          </p:txBody>
        </p:sp>
      </p:grpSp>
      <p:sp>
        <p:nvSpPr>
          <p:cNvPr id="31787" name="Rectangle 55"/>
          <p:cNvSpPr>
            <a:spLocks noGrp="1" noChangeArrowheads="1"/>
          </p:cNvSpPr>
          <p:nvPr/>
        </p:nvSpPr>
        <p:spPr bwMode="auto">
          <a:xfrm>
            <a:off x="571472" y="1243002"/>
            <a:ext cx="8496300" cy="542924"/>
          </a:xfrm>
          <a:prstGeom prst="rect">
            <a:avLst/>
          </a:prstGeom>
          <a:noFill/>
          <a:ln w="9525">
            <a:noFill/>
            <a:miter lim="800000"/>
            <a:headEnd/>
            <a:tailEnd/>
          </a:ln>
        </p:spPr>
        <p:txBody>
          <a:bodyPr anchor="b"/>
          <a:lstStyle/>
          <a:p>
            <a:pPr eaLnBrk="1" hangingPunct="1"/>
            <a:r>
              <a:rPr lang="zh-CN" altLang="en-US" sz="2800" b="0" i="0" dirty="0">
                <a:latin typeface="黑体" pitchFamily="49" charset="-122"/>
                <a:ea typeface="黑体" pitchFamily="49" charset="-122"/>
              </a:rPr>
              <a:t>画出左图的邻接表表示。</a:t>
            </a:r>
          </a:p>
        </p:txBody>
      </p:sp>
      <p:sp>
        <p:nvSpPr>
          <p:cNvPr id="56"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有向图邻接表练习</a:t>
            </a:r>
          </a:p>
        </p:txBody>
      </p:sp>
      <p:graphicFrame>
        <p:nvGraphicFramePr>
          <p:cNvPr id="3" name="Group 6">
            <a:extLst>
              <a:ext uri="{FF2B5EF4-FFF2-40B4-BE49-F238E27FC236}">
                <a16:creationId xmlns:a16="http://schemas.microsoft.com/office/drawing/2014/main" id="{74A147C2-0E77-A55D-9CA8-E8DDFA0E17C8}"/>
              </a:ext>
            </a:extLst>
          </p:cNvPr>
          <p:cNvGraphicFramePr>
            <a:graphicFrameLocks noGrp="1"/>
          </p:cNvGraphicFramePr>
          <p:nvPr>
            <p:extLst>
              <p:ext uri="{D42A27DB-BD31-4B8C-83A1-F6EECF244321}">
                <p14:modId xmlns:p14="http://schemas.microsoft.com/office/powerpoint/2010/main" val="39016830"/>
              </p:ext>
            </p:extLst>
          </p:nvPr>
        </p:nvGraphicFramePr>
        <p:xfrm>
          <a:off x="4495827" y="2130759"/>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 name="Group 39">
            <a:extLst>
              <a:ext uri="{FF2B5EF4-FFF2-40B4-BE49-F238E27FC236}">
                <a16:creationId xmlns:a16="http://schemas.microsoft.com/office/drawing/2014/main" id="{5CD7FBE8-D4D1-2F14-08E8-A73166296FBB}"/>
              </a:ext>
            </a:extLst>
          </p:cNvPr>
          <p:cNvGrpSpPr>
            <a:grpSpLocks/>
          </p:cNvGrpSpPr>
          <p:nvPr/>
        </p:nvGrpSpPr>
        <p:grpSpPr bwMode="auto">
          <a:xfrm>
            <a:off x="6248427" y="2130759"/>
            <a:ext cx="990600" cy="482600"/>
            <a:chOff x="0" y="0"/>
            <a:chExt cx="1516" cy="304"/>
          </a:xfrm>
        </p:grpSpPr>
        <p:sp>
          <p:nvSpPr>
            <p:cNvPr id="5" name="Text Box 40">
              <a:extLst>
                <a:ext uri="{FF2B5EF4-FFF2-40B4-BE49-F238E27FC236}">
                  <a16:creationId xmlns:a16="http://schemas.microsoft.com/office/drawing/2014/main" id="{4BACE09E-211D-2489-FF2D-F79E403BB11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1</a:t>
              </a:r>
            </a:p>
          </p:txBody>
        </p:sp>
        <p:sp>
          <p:nvSpPr>
            <p:cNvPr id="6" name="Text Box 41">
              <a:extLst>
                <a:ext uri="{FF2B5EF4-FFF2-40B4-BE49-F238E27FC236}">
                  <a16:creationId xmlns:a16="http://schemas.microsoft.com/office/drawing/2014/main" id="{528FC1EC-AB82-70FC-3EDC-28541F648B71}"/>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7" name="Line 42">
            <a:extLst>
              <a:ext uri="{FF2B5EF4-FFF2-40B4-BE49-F238E27FC236}">
                <a16:creationId xmlns:a16="http://schemas.microsoft.com/office/drawing/2014/main" id="{8B8C1C89-2E3C-4443-9DBE-62B9BF84BA53}"/>
              </a:ext>
            </a:extLst>
          </p:cNvPr>
          <p:cNvSpPr>
            <a:spLocks noChangeShapeType="1"/>
          </p:cNvSpPr>
          <p:nvPr/>
        </p:nvSpPr>
        <p:spPr bwMode="auto">
          <a:xfrm>
            <a:off x="5638827" y="24355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2" name="Group 47">
            <a:extLst>
              <a:ext uri="{FF2B5EF4-FFF2-40B4-BE49-F238E27FC236}">
                <a16:creationId xmlns:a16="http://schemas.microsoft.com/office/drawing/2014/main" id="{F8BE2892-40D7-9A10-B838-4E2B88B4A3C5}"/>
              </a:ext>
            </a:extLst>
          </p:cNvPr>
          <p:cNvGrpSpPr>
            <a:grpSpLocks/>
          </p:cNvGrpSpPr>
          <p:nvPr/>
        </p:nvGrpSpPr>
        <p:grpSpPr bwMode="auto">
          <a:xfrm>
            <a:off x="7629872" y="2130759"/>
            <a:ext cx="990601" cy="461963"/>
            <a:chOff x="0" y="0"/>
            <a:chExt cx="1516" cy="291"/>
          </a:xfrm>
        </p:grpSpPr>
        <p:sp>
          <p:nvSpPr>
            <p:cNvPr id="13" name="Text Box 48">
              <a:extLst>
                <a:ext uri="{FF2B5EF4-FFF2-40B4-BE49-F238E27FC236}">
                  <a16:creationId xmlns:a16="http://schemas.microsoft.com/office/drawing/2014/main" id="{34D0043E-9FE6-8791-3AD9-A8DFEE2630BC}"/>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t>4</a:t>
              </a:r>
            </a:p>
          </p:txBody>
        </p:sp>
        <p:sp>
          <p:nvSpPr>
            <p:cNvPr id="14" name="Text Box 49">
              <a:extLst>
                <a:ext uri="{FF2B5EF4-FFF2-40B4-BE49-F238E27FC236}">
                  <a16:creationId xmlns:a16="http://schemas.microsoft.com/office/drawing/2014/main" id="{7F667D0E-6730-7353-5636-6BE10AC9777A}"/>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r>
                <a:rPr lang="en-US" altLang="zh-CN" sz="2400" b="0" i="0" dirty="0"/>
                <a:t>^</a:t>
              </a:r>
            </a:p>
          </p:txBody>
        </p:sp>
      </p:grpSp>
      <p:sp>
        <p:nvSpPr>
          <p:cNvPr id="15" name="Line 50">
            <a:extLst>
              <a:ext uri="{FF2B5EF4-FFF2-40B4-BE49-F238E27FC236}">
                <a16:creationId xmlns:a16="http://schemas.microsoft.com/office/drawing/2014/main" id="{6A936E17-685A-9AFB-187C-9989E5AEAA9B}"/>
              </a:ext>
            </a:extLst>
          </p:cNvPr>
          <p:cNvSpPr>
            <a:spLocks noChangeShapeType="1"/>
          </p:cNvSpPr>
          <p:nvPr/>
        </p:nvSpPr>
        <p:spPr bwMode="auto">
          <a:xfrm>
            <a:off x="7020272" y="24355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6" name="Group 51">
            <a:extLst>
              <a:ext uri="{FF2B5EF4-FFF2-40B4-BE49-F238E27FC236}">
                <a16:creationId xmlns:a16="http://schemas.microsoft.com/office/drawing/2014/main" id="{8A5585A5-7965-9880-4732-B003D708ACC5}"/>
              </a:ext>
            </a:extLst>
          </p:cNvPr>
          <p:cNvGrpSpPr>
            <a:grpSpLocks/>
          </p:cNvGrpSpPr>
          <p:nvPr/>
        </p:nvGrpSpPr>
        <p:grpSpPr bwMode="auto">
          <a:xfrm>
            <a:off x="6248427" y="2740359"/>
            <a:ext cx="990600" cy="461963"/>
            <a:chOff x="0" y="0"/>
            <a:chExt cx="1516" cy="291"/>
          </a:xfrm>
        </p:grpSpPr>
        <p:sp>
          <p:nvSpPr>
            <p:cNvPr id="17" name="Text Box 52">
              <a:extLst>
                <a:ext uri="{FF2B5EF4-FFF2-40B4-BE49-F238E27FC236}">
                  <a16:creationId xmlns:a16="http://schemas.microsoft.com/office/drawing/2014/main" id="{64735480-5360-B3B2-969E-688FC42BF8E2}"/>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18" name="Text Box 53">
              <a:extLst>
                <a:ext uri="{FF2B5EF4-FFF2-40B4-BE49-F238E27FC236}">
                  <a16:creationId xmlns:a16="http://schemas.microsoft.com/office/drawing/2014/main" id="{11665E78-BADB-CC13-256A-50DC9D366186}"/>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19" name="Line 54">
            <a:extLst>
              <a:ext uri="{FF2B5EF4-FFF2-40B4-BE49-F238E27FC236}">
                <a16:creationId xmlns:a16="http://schemas.microsoft.com/office/drawing/2014/main" id="{D0C16361-23B8-7D6C-9BA3-963021CB4CF3}"/>
              </a:ext>
            </a:extLst>
          </p:cNvPr>
          <p:cNvSpPr>
            <a:spLocks noChangeShapeType="1"/>
          </p:cNvSpPr>
          <p:nvPr/>
        </p:nvSpPr>
        <p:spPr bwMode="auto">
          <a:xfrm>
            <a:off x="5638827" y="30451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0" name="Group 55">
            <a:extLst>
              <a:ext uri="{FF2B5EF4-FFF2-40B4-BE49-F238E27FC236}">
                <a16:creationId xmlns:a16="http://schemas.microsoft.com/office/drawing/2014/main" id="{5AAC5EB4-5125-D265-8752-39C211B9AA5D}"/>
              </a:ext>
            </a:extLst>
          </p:cNvPr>
          <p:cNvGrpSpPr>
            <a:grpSpLocks/>
          </p:cNvGrpSpPr>
          <p:nvPr/>
        </p:nvGrpSpPr>
        <p:grpSpPr bwMode="auto">
          <a:xfrm>
            <a:off x="6248427" y="3349959"/>
            <a:ext cx="990600" cy="482600"/>
            <a:chOff x="0" y="0"/>
            <a:chExt cx="1516" cy="304"/>
          </a:xfrm>
        </p:grpSpPr>
        <p:sp>
          <p:nvSpPr>
            <p:cNvPr id="21" name="Text Box 56">
              <a:extLst>
                <a:ext uri="{FF2B5EF4-FFF2-40B4-BE49-F238E27FC236}">
                  <a16:creationId xmlns:a16="http://schemas.microsoft.com/office/drawing/2014/main" id="{561521DC-D642-5EC5-B2E5-E1027DB7358E}"/>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22" name="Text Box 57">
              <a:extLst>
                <a:ext uri="{FF2B5EF4-FFF2-40B4-BE49-F238E27FC236}">
                  <a16:creationId xmlns:a16="http://schemas.microsoft.com/office/drawing/2014/main" id="{8839FE11-C8B4-4AAB-D80E-93E7DD86CAB9}"/>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23" name="Line 58">
            <a:extLst>
              <a:ext uri="{FF2B5EF4-FFF2-40B4-BE49-F238E27FC236}">
                <a16:creationId xmlns:a16="http://schemas.microsoft.com/office/drawing/2014/main" id="{CF49939B-031A-2BF5-F48E-BA3A958BC5CB}"/>
              </a:ext>
            </a:extLst>
          </p:cNvPr>
          <p:cNvSpPr>
            <a:spLocks noChangeShapeType="1"/>
          </p:cNvSpPr>
          <p:nvPr/>
        </p:nvSpPr>
        <p:spPr bwMode="auto">
          <a:xfrm>
            <a:off x="5638827" y="36547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2" name="组合 31">
            <a:extLst>
              <a:ext uri="{FF2B5EF4-FFF2-40B4-BE49-F238E27FC236}">
                <a16:creationId xmlns:a16="http://schemas.microsoft.com/office/drawing/2014/main" id="{5D638E32-82BD-8EE6-18D0-BB264B33D367}"/>
              </a:ext>
            </a:extLst>
          </p:cNvPr>
          <p:cNvGrpSpPr/>
          <p:nvPr/>
        </p:nvGrpSpPr>
        <p:grpSpPr>
          <a:xfrm>
            <a:off x="6248427" y="3959559"/>
            <a:ext cx="1028498" cy="477054"/>
            <a:chOff x="6248427" y="3959559"/>
            <a:chExt cx="1028498" cy="477054"/>
          </a:xfrm>
        </p:grpSpPr>
        <p:sp>
          <p:nvSpPr>
            <p:cNvPr id="25" name="Text Box 60">
              <a:extLst>
                <a:ext uri="{FF2B5EF4-FFF2-40B4-BE49-F238E27FC236}">
                  <a16:creationId xmlns:a16="http://schemas.microsoft.com/office/drawing/2014/main" id="{C806973E-834F-012F-36C0-179BD202949F}"/>
                </a:ext>
              </a:extLst>
            </p:cNvPr>
            <p:cNvSpPr txBox="1">
              <a:spLocks noChangeArrowheads="1"/>
            </p:cNvSpPr>
            <p:nvPr/>
          </p:nvSpPr>
          <p:spPr bwMode="auto">
            <a:xfrm>
              <a:off x="6248427" y="3959559"/>
              <a:ext cx="580899" cy="46196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26" name="Text Box 61">
              <a:extLst>
                <a:ext uri="{FF2B5EF4-FFF2-40B4-BE49-F238E27FC236}">
                  <a16:creationId xmlns:a16="http://schemas.microsoft.com/office/drawing/2014/main" id="{5DCCA5AB-0C96-DD44-5F29-48213A3831D1}"/>
                </a:ext>
              </a:extLst>
            </p:cNvPr>
            <p:cNvSpPr txBox="1">
              <a:spLocks noChangeArrowheads="1"/>
            </p:cNvSpPr>
            <p:nvPr/>
          </p:nvSpPr>
          <p:spPr bwMode="auto">
            <a:xfrm>
              <a:off x="6829326" y="3959559"/>
              <a:ext cx="447599" cy="477054"/>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sz="2500" dirty="0"/>
            </a:p>
          </p:txBody>
        </p:sp>
      </p:grpSp>
      <p:sp>
        <p:nvSpPr>
          <p:cNvPr id="27" name="Line 62">
            <a:extLst>
              <a:ext uri="{FF2B5EF4-FFF2-40B4-BE49-F238E27FC236}">
                <a16:creationId xmlns:a16="http://schemas.microsoft.com/office/drawing/2014/main" id="{A64475F3-79C7-C9A3-CC52-FFD25192E383}"/>
              </a:ext>
            </a:extLst>
          </p:cNvPr>
          <p:cNvSpPr>
            <a:spLocks noChangeShapeType="1"/>
          </p:cNvSpPr>
          <p:nvPr/>
        </p:nvSpPr>
        <p:spPr bwMode="auto">
          <a:xfrm>
            <a:off x="5638827" y="42643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8" name="Group 55">
            <a:extLst>
              <a:ext uri="{FF2B5EF4-FFF2-40B4-BE49-F238E27FC236}">
                <a16:creationId xmlns:a16="http://schemas.microsoft.com/office/drawing/2014/main" id="{446F1374-DE7A-02B6-EFE8-9AFCFA5E0890}"/>
              </a:ext>
            </a:extLst>
          </p:cNvPr>
          <p:cNvGrpSpPr>
            <a:grpSpLocks/>
          </p:cNvGrpSpPr>
          <p:nvPr/>
        </p:nvGrpSpPr>
        <p:grpSpPr bwMode="auto">
          <a:xfrm>
            <a:off x="7696228" y="3925672"/>
            <a:ext cx="990600" cy="482600"/>
            <a:chOff x="0" y="0"/>
            <a:chExt cx="1516" cy="304"/>
          </a:xfrm>
        </p:grpSpPr>
        <p:sp>
          <p:nvSpPr>
            <p:cNvPr id="29" name="Text Box 56">
              <a:extLst>
                <a:ext uri="{FF2B5EF4-FFF2-40B4-BE49-F238E27FC236}">
                  <a16:creationId xmlns:a16="http://schemas.microsoft.com/office/drawing/2014/main" id="{EDD58E70-D3FB-1F98-AFA0-395AD3187E9C}"/>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30" name="Text Box 57">
              <a:extLst>
                <a:ext uri="{FF2B5EF4-FFF2-40B4-BE49-F238E27FC236}">
                  <a16:creationId xmlns:a16="http://schemas.microsoft.com/office/drawing/2014/main" id="{2157BFD0-8F89-F1EC-1A30-013ED62E750D}"/>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1" name="Line 58">
            <a:extLst>
              <a:ext uri="{FF2B5EF4-FFF2-40B4-BE49-F238E27FC236}">
                <a16:creationId xmlns:a16="http://schemas.microsoft.com/office/drawing/2014/main" id="{4A2C4AA0-AA22-334E-DE8F-2BBC23570D31}"/>
              </a:ext>
            </a:extLst>
          </p:cNvPr>
          <p:cNvSpPr>
            <a:spLocks noChangeShapeType="1"/>
          </p:cNvSpPr>
          <p:nvPr/>
        </p:nvSpPr>
        <p:spPr bwMode="auto">
          <a:xfrm>
            <a:off x="7086628" y="4230472"/>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3" name="Group 51">
            <a:extLst>
              <a:ext uri="{FF2B5EF4-FFF2-40B4-BE49-F238E27FC236}">
                <a16:creationId xmlns:a16="http://schemas.microsoft.com/office/drawing/2014/main" id="{06381169-7514-2674-CD71-A585E0A34E25}"/>
              </a:ext>
            </a:extLst>
          </p:cNvPr>
          <p:cNvGrpSpPr>
            <a:grpSpLocks/>
          </p:cNvGrpSpPr>
          <p:nvPr/>
        </p:nvGrpSpPr>
        <p:grpSpPr bwMode="auto">
          <a:xfrm>
            <a:off x="6256872" y="4599923"/>
            <a:ext cx="990600" cy="461963"/>
            <a:chOff x="0" y="0"/>
            <a:chExt cx="1516" cy="291"/>
          </a:xfrm>
        </p:grpSpPr>
        <p:sp>
          <p:nvSpPr>
            <p:cNvPr id="34" name="Text Box 52">
              <a:extLst>
                <a:ext uri="{FF2B5EF4-FFF2-40B4-BE49-F238E27FC236}">
                  <a16:creationId xmlns:a16="http://schemas.microsoft.com/office/drawing/2014/main" id="{13F1CF1B-9D06-B93A-28A2-361D1F80CC4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5" name="Text Box 53">
              <a:extLst>
                <a:ext uri="{FF2B5EF4-FFF2-40B4-BE49-F238E27FC236}">
                  <a16:creationId xmlns:a16="http://schemas.microsoft.com/office/drawing/2014/main" id="{9220F96B-3427-9A0F-15A1-C9E4E9042F4D}"/>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6" name="Line 54">
            <a:extLst>
              <a:ext uri="{FF2B5EF4-FFF2-40B4-BE49-F238E27FC236}">
                <a16:creationId xmlns:a16="http://schemas.microsoft.com/office/drawing/2014/main" id="{E5CA54A6-3CDB-6091-99B9-D0C474713F65}"/>
              </a:ext>
            </a:extLst>
          </p:cNvPr>
          <p:cNvSpPr>
            <a:spLocks noChangeShapeType="1"/>
          </p:cNvSpPr>
          <p:nvPr/>
        </p:nvSpPr>
        <p:spPr bwMode="auto">
          <a:xfrm>
            <a:off x="5647272" y="4904723"/>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8" name="文本框 7">
            <a:extLst>
              <a:ext uri="{FF2B5EF4-FFF2-40B4-BE49-F238E27FC236}">
                <a16:creationId xmlns:a16="http://schemas.microsoft.com/office/drawing/2014/main" id="{7732EDDD-DDCA-8A9B-F3F4-193BB3B7C61C}"/>
              </a:ext>
            </a:extLst>
          </p:cNvPr>
          <p:cNvSpPr txBox="1"/>
          <p:nvPr/>
        </p:nvSpPr>
        <p:spPr>
          <a:xfrm>
            <a:off x="3733827" y="2130759"/>
            <a:ext cx="711361" cy="523220"/>
          </a:xfrm>
          <a:prstGeom prst="rect">
            <a:avLst/>
          </a:prstGeom>
          <a:noFill/>
        </p:spPr>
        <p:txBody>
          <a:bodyPr wrap="square" rtlCol="0">
            <a:spAutoFit/>
          </a:bodyPr>
          <a:lstStyle/>
          <a:p>
            <a:pPr algn="r"/>
            <a:r>
              <a:rPr lang="en-US" altLang="zh-CN" sz="2800" b="0" i="0" dirty="0">
                <a:latin typeface="+mn-ea"/>
                <a:ea typeface="+mn-ea"/>
              </a:rPr>
              <a:t>0</a:t>
            </a:r>
            <a:endParaRPr lang="zh-CN" altLang="en-US" sz="2800" dirty="0">
              <a:latin typeface="+mn-ea"/>
              <a:ea typeface="+mn-ea"/>
            </a:endParaRPr>
          </a:p>
        </p:txBody>
      </p:sp>
      <p:sp>
        <p:nvSpPr>
          <p:cNvPr id="9" name="文本框 8">
            <a:extLst>
              <a:ext uri="{FF2B5EF4-FFF2-40B4-BE49-F238E27FC236}">
                <a16:creationId xmlns:a16="http://schemas.microsoft.com/office/drawing/2014/main" id="{E252BB40-28FA-B442-E19B-31F5DDC8A831}"/>
              </a:ext>
            </a:extLst>
          </p:cNvPr>
          <p:cNvSpPr txBox="1"/>
          <p:nvPr/>
        </p:nvSpPr>
        <p:spPr>
          <a:xfrm>
            <a:off x="3730289" y="2748783"/>
            <a:ext cx="711361" cy="523220"/>
          </a:xfrm>
          <a:prstGeom prst="rect">
            <a:avLst/>
          </a:prstGeom>
          <a:noFill/>
        </p:spPr>
        <p:txBody>
          <a:bodyPr wrap="square" rtlCol="0">
            <a:spAutoFit/>
          </a:bodyPr>
          <a:lstStyle/>
          <a:p>
            <a:pPr algn="r"/>
            <a:r>
              <a:rPr lang="en-US" altLang="zh-CN" sz="2800" b="0" i="0" dirty="0">
                <a:latin typeface="+mn-ea"/>
                <a:ea typeface="+mn-ea"/>
              </a:rPr>
              <a:t>1</a:t>
            </a:r>
            <a:endParaRPr lang="zh-CN" altLang="en-US" sz="2800" dirty="0">
              <a:latin typeface="+mn-ea"/>
              <a:ea typeface="+mn-ea"/>
            </a:endParaRPr>
          </a:p>
        </p:txBody>
      </p:sp>
      <p:sp>
        <p:nvSpPr>
          <p:cNvPr id="10" name="文本框 9">
            <a:extLst>
              <a:ext uri="{FF2B5EF4-FFF2-40B4-BE49-F238E27FC236}">
                <a16:creationId xmlns:a16="http://schemas.microsoft.com/office/drawing/2014/main" id="{04077243-D264-9CA4-B339-A99DFEAFB899}"/>
              </a:ext>
            </a:extLst>
          </p:cNvPr>
          <p:cNvSpPr txBox="1"/>
          <p:nvPr/>
        </p:nvSpPr>
        <p:spPr>
          <a:xfrm>
            <a:off x="3730288" y="3310839"/>
            <a:ext cx="711361" cy="523220"/>
          </a:xfrm>
          <a:prstGeom prst="rect">
            <a:avLst/>
          </a:prstGeom>
          <a:noFill/>
        </p:spPr>
        <p:txBody>
          <a:bodyPr wrap="square" rtlCol="0">
            <a:spAutoFit/>
          </a:bodyPr>
          <a:lstStyle/>
          <a:p>
            <a:pPr algn="r"/>
            <a:r>
              <a:rPr lang="en-US" altLang="zh-CN" sz="2800" b="0" i="0" dirty="0">
                <a:latin typeface="+mn-ea"/>
                <a:ea typeface="+mn-ea"/>
              </a:rPr>
              <a:t>2</a:t>
            </a:r>
            <a:endParaRPr lang="zh-CN" altLang="en-US" sz="2800" dirty="0">
              <a:latin typeface="+mn-ea"/>
              <a:ea typeface="+mn-ea"/>
            </a:endParaRPr>
          </a:p>
        </p:txBody>
      </p:sp>
      <p:sp>
        <p:nvSpPr>
          <p:cNvPr id="11" name="文本框 10">
            <a:extLst>
              <a:ext uri="{FF2B5EF4-FFF2-40B4-BE49-F238E27FC236}">
                <a16:creationId xmlns:a16="http://schemas.microsoft.com/office/drawing/2014/main" id="{36E0D937-C9B7-D9E1-C50C-A0FCB82BBF10}"/>
              </a:ext>
            </a:extLst>
          </p:cNvPr>
          <p:cNvSpPr txBox="1"/>
          <p:nvPr/>
        </p:nvSpPr>
        <p:spPr>
          <a:xfrm>
            <a:off x="3730287" y="3990485"/>
            <a:ext cx="711361" cy="523220"/>
          </a:xfrm>
          <a:prstGeom prst="rect">
            <a:avLst/>
          </a:prstGeom>
          <a:noFill/>
        </p:spPr>
        <p:txBody>
          <a:bodyPr wrap="square" rtlCol="0">
            <a:spAutoFit/>
          </a:bodyPr>
          <a:lstStyle/>
          <a:p>
            <a:pPr algn="r"/>
            <a:r>
              <a:rPr lang="en-US" altLang="zh-CN" sz="2800" b="0" i="0" dirty="0">
                <a:latin typeface="+mn-ea"/>
                <a:ea typeface="+mn-ea"/>
              </a:rPr>
              <a:t>3</a:t>
            </a:r>
            <a:endParaRPr lang="zh-CN" altLang="en-US" sz="2800" dirty="0">
              <a:latin typeface="+mn-ea"/>
              <a:ea typeface="+mn-ea"/>
            </a:endParaRPr>
          </a:p>
        </p:txBody>
      </p:sp>
      <p:sp>
        <p:nvSpPr>
          <p:cNvPr id="24" name="文本框 23">
            <a:extLst>
              <a:ext uri="{FF2B5EF4-FFF2-40B4-BE49-F238E27FC236}">
                <a16:creationId xmlns:a16="http://schemas.microsoft.com/office/drawing/2014/main" id="{B18D5CCC-557E-391B-3F7C-8A12EF1DB2B6}"/>
              </a:ext>
            </a:extLst>
          </p:cNvPr>
          <p:cNvSpPr txBox="1"/>
          <p:nvPr/>
        </p:nvSpPr>
        <p:spPr>
          <a:xfrm>
            <a:off x="3709583" y="4538666"/>
            <a:ext cx="711361" cy="523220"/>
          </a:xfrm>
          <a:prstGeom prst="rect">
            <a:avLst/>
          </a:prstGeom>
          <a:noFill/>
        </p:spPr>
        <p:txBody>
          <a:bodyPr wrap="square" rtlCol="0">
            <a:spAutoFit/>
          </a:bodyPr>
          <a:lstStyle/>
          <a:p>
            <a:pPr algn="r"/>
            <a:r>
              <a:rPr lang="en-US" altLang="zh-CN" sz="2800" b="0" i="0" dirty="0">
                <a:latin typeface="+mn-ea"/>
                <a:ea typeface="+mn-ea"/>
              </a:rPr>
              <a:t>4</a:t>
            </a:r>
            <a:endParaRPr lang="zh-CN" altLang="en-US" sz="28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9" grpId="0" animBg="1"/>
      <p:bldP spid="23" grpId="0" animBg="1"/>
      <p:bldP spid="27" grpId="0" animBg="1"/>
      <p:bldP spid="31" grpId="0" animBg="1"/>
      <p:bldP spid="36" grpId="0" animBg="1"/>
      <p:bldP spid="8" grpId="0"/>
      <p:bldP spid="9" grpId="0"/>
      <p:bldP spid="10" grpId="0"/>
      <p:bldP spid="1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Rectangle 5"/>
          <p:cNvSpPr>
            <a:spLocks noGrp="1" noChangeArrowheads="1"/>
          </p:cNvSpPr>
          <p:nvPr>
            <p:ph type="body" idx="1"/>
          </p:nvPr>
        </p:nvSpPr>
        <p:spPr>
          <a:xfrm>
            <a:off x="500034" y="1262275"/>
            <a:ext cx="8763000" cy="1268388"/>
          </a:xfrm>
        </p:spPr>
        <p:txBody>
          <a:bodyPr/>
          <a:lstStyle/>
          <a:p>
            <a:pPr eaLnBrk="1" hangingPunct="1">
              <a:spcBef>
                <a:spcPct val="30000"/>
              </a:spcBef>
            </a:pPr>
            <a:r>
              <a:rPr lang="zh-CN" altLang="en-US" dirty="0">
                <a:latin typeface="黑体" pitchFamily="49" charset="-122"/>
                <a:ea typeface="黑体" pitchFamily="49" charset="-122"/>
              </a:rPr>
              <a:t>用无序对(</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表示两个顶点</a:t>
            </a:r>
            <a:r>
              <a:rPr lang="en-US" altLang="zh-CN" dirty="0" err="1">
                <a:latin typeface="黑体" pitchFamily="49" charset="-122"/>
                <a:ea typeface="黑体" pitchFamily="49" charset="-122"/>
              </a:rPr>
              <a:t>x,y</a:t>
            </a:r>
            <a:r>
              <a:rPr lang="zh-CN" altLang="en-US" dirty="0">
                <a:latin typeface="黑体" pitchFamily="49" charset="-122"/>
                <a:ea typeface="黑体" pitchFamily="49" charset="-122"/>
              </a:rPr>
              <a:t>之间的一条边(</a:t>
            </a:r>
            <a:r>
              <a:rPr lang="en-US" altLang="zh-CN" dirty="0">
                <a:latin typeface="黑体" pitchFamily="49" charset="-122"/>
                <a:ea typeface="黑体" pitchFamily="49" charset="-122"/>
              </a:rPr>
              <a:t>edge)</a:t>
            </a:r>
          </a:p>
          <a:p>
            <a:pPr eaLnBrk="1" hangingPunct="1">
              <a:spcBef>
                <a:spcPct val="30000"/>
              </a:spcBef>
            </a:pPr>
            <a:r>
              <a:rPr lang="en-US" altLang="zh-CN" dirty="0">
                <a:latin typeface="黑体" pitchFamily="49" charset="-122"/>
                <a:ea typeface="黑体" pitchFamily="49" charset="-122"/>
              </a:rPr>
              <a:t>N = (V,E)</a:t>
            </a:r>
          </a:p>
          <a:p>
            <a:pPr eaLnBrk="1" hangingPunct="1">
              <a:spcBef>
                <a:spcPct val="30000"/>
              </a:spcBef>
            </a:pP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6078615" y="3398768"/>
            <a:ext cx="2895600" cy="2286000"/>
            <a:chOff x="0" y="0"/>
            <a:chExt cx="1824" cy="1440"/>
          </a:xfrm>
        </p:grpSpPr>
        <p:sp>
          <p:nvSpPr>
            <p:cNvPr id="7176"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7177"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7178"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7179"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7180"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7181"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7182"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7183"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7184"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7185"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718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718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718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719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719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719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2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二、无向图</a:t>
            </a:r>
            <a:r>
              <a:rPr lang="en-US" altLang="zh-CN" sz="4400" i="0" dirty="0">
                <a:solidFill>
                  <a:schemeClr val="tx2"/>
                </a:solidFill>
                <a:latin typeface="Tahoma" panose="020B0604030504040204" pitchFamily="34" charset="0"/>
                <a:ea typeface="隶书" pitchFamily="49" charset="-122"/>
              </a:rPr>
              <a:t>(</a:t>
            </a:r>
            <a:r>
              <a:rPr lang="en-US" altLang="zh-CN" sz="4400" i="0" dirty="0" err="1">
                <a:solidFill>
                  <a:schemeClr val="tx2"/>
                </a:solidFill>
                <a:latin typeface="Tahoma" panose="020B0604030504040204" pitchFamily="34" charset="0"/>
                <a:ea typeface="隶书" pitchFamily="49" charset="-122"/>
              </a:rPr>
              <a:t>Undigraph</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3B061B6B-5205-287D-F5C1-43A981D5C099}"/>
              </a:ext>
            </a:extLst>
          </p:cNvPr>
          <p:cNvSpPr txBox="1"/>
          <p:nvPr/>
        </p:nvSpPr>
        <p:spPr>
          <a:xfrm>
            <a:off x="990513" y="2406554"/>
            <a:ext cx="3600400" cy="523220"/>
          </a:xfrm>
          <a:prstGeom prst="rect">
            <a:avLst/>
          </a:prstGeom>
          <a:noFill/>
        </p:spPr>
        <p:txBody>
          <a:bodyPr wrap="square" rtlCol="0">
            <a:spAutoFit/>
          </a:bodyPr>
          <a:lstStyle/>
          <a:p>
            <a:r>
              <a:rPr lang="en-US" altLang="zh-CN" sz="2800" b="0" i="0" dirty="0">
                <a:latin typeface="+mn-ea"/>
                <a:ea typeface="+mn-ea"/>
              </a:rPr>
              <a:t>V = {0,1,2,3,4,5}</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B9ED4C26-534A-DA40-8C18-F553BFF45152}"/>
              </a:ext>
            </a:extLst>
          </p:cNvPr>
          <p:cNvSpPr txBox="1"/>
          <p:nvPr/>
        </p:nvSpPr>
        <p:spPr>
          <a:xfrm>
            <a:off x="1018866" y="2956333"/>
            <a:ext cx="1987871" cy="523220"/>
          </a:xfrm>
          <a:prstGeom prst="rect">
            <a:avLst/>
          </a:prstGeom>
          <a:noFill/>
        </p:spPr>
        <p:txBody>
          <a:bodyPr wrap="square" rtlCol="0">
            <a:spAutoFit/>
          </a:bodyPr>
          <a:lstStyle/>
          <a:p>
            <a:r>
              <a:rPr lang="en-US" altLang="zh-CN" sz="2800" b="0" i="0" dirty="0">
                <a:latin typeface="+mn-ea"/>
                <a:ea typeface="+mn-ea"/>
              </a:rPr>
              <a:t>E = {(0,1)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B50CDD57-69D6-8970-A7B2-8F87532E9F8D}"/>
              </a:ext>
            </a:extLst>
          </p:cNvPr>
          <p:cNvSpPr txBox="1"/>
          <p:nvPr/>
        </p:nvSpPr>
        <p:spPr>
          <a:xfrm>
            <a:off x="2925546" y="2929774"/>
            <a:ext cx="1377335" cy="523220"/>
          </a:xfrm>
          <a:prstGeom prst="rect">
            <a:avLst/>
          </a:prstGeom>
          <a:noFill/>
        </p:spPr>
        <p:txBody>
          <a:bodyPr wrap="square" rtlCol="0">
            <a:spAutoFit/>
          </a:bodyPr>
          <a:lstStyle/>
          <a:p>
            <a:r>
              <a:rPr lang="en-US" altLang="zh-CN" sz="2800" b="0" i="0" dirty="0">
                <a:latin typeface="+mn-ea"/>
                <a:ea typeface="+mn-ea"/>
              </a:rPr>
              <a:t>,(0,4)</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45758664-F2CB-4C60-DC59-3458906971C3}"/>
              </a:ext>
            </a:extLst>
          </p:cNvPr>
          <p:cNvSpPr txBox="1"/>
          <p:nvPr/>
        </p:nvSpPr>
        <p:spPr>
          <a:xfrm>
            <a:off x="4081615" y="2918559"/>
            <a:ext cx="1377335" cy="523220"/>
          </a:xfrm>
          <a:prstGeom prst="rect">
            <a:avLst/>
          </a:prstGeom>
          <a:noFill/>
        </p:spPr>
        <p:txBody>
          <a:bodyPr wrap="square" rtlCol="0">
            <a:spAutoFit/>
          </a:bodyPr>
          <a:lstStyle/>
          <a:p>
            <a:r>
              <a:rPr lang="en-US" altLang="zh-CN" sz="2800" b="0" i="0" dirty="0">
                <a:latin typeface="+mn-ea"/>
                <a:ea typeface="+mn-ea"/>
              </a:rPr>
              <a:t>,(0,5)</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05143241-D527-000C-884C-C49C632189FD}"/>
              </a:ext>
            </a:extLst>
          </p:cNvPr>
          <p:cNvSpPr txBox="1"/>
          <p:nvPr/>
        </p:nvSpPr>
        <p:spPr>
          <a:xfrm>
            <a:off x="1803851" y="3651152"/>
            <a:ext cx="1377335" cy="523220"/>
          </a:xfrm>
          <a:prstGeom prst="rect">
            <a:avLst/>
          </a:prstGeom>
          <a:noFill/>
        </p:spPr>
        <p:txBody>
          <a:bodyPr wrap="square" rtlCol="0">
            <a:spAutoFit/>
          </a:bodyPr>
          <a:lstStyle/>
          <a:p>
            <a:r>
              <a:rPr lang="en-US" altLang="zh-CN" sz="2800" b="0" i="0" dirty="0">
                <a:latin typeface="+mn-ea"/>
                <a:ea typeface="+mn-ea"/>
              </a:rPr>
              <a:t>,(1,2)</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7EC26FA6-DCF4-0F82-7492-B4A5CA7FAE02}"/>
              </a:ext>
            </a:extLst>
          </p:cNvPr>
          <p:cNvSpPr txBox="1"/>
          <p:nvPr/>
        </p:nvSpPr>
        <p:spPr>
          <a:xfrm>
            <a:off x="2925545" y="3651152"/>
            <a:ext cx="1377335" cy="523220"/>
          </a:xfrm>
          <a:prstGeom prst="rect">
            <a:avLst/>
          </a:prstGeom>
          <a:noFill/>
        </p:spPr>
        <p:txBody>
          <a:bodyPr wrap="square" rtlCol="0">
            <a:spAutoFit/>
          </a:bodyPr>
          <a:lstStyle/>
          <a:p>
            <a:r>
              <a:rPr lang="en-US" altLang="zh-CN" sz="2800" b="0" i="0" dirty="0">
                <a:latin typeface="+mn-ea"/>
                <a:ea typeface="+mn-ea"/>
              </a:rPr>
              <a:t>,(1,3)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08AA91D7-20E7-17E1-099A-64E13BF38D5D}"/>
              </a:ext>
            </a:extLst>
          </p:cNvPr>
          <p:cNvSpPr txBox="1"/>
          <p:nvPr/>
        </p:nvSpPr>
        <p:spPr>
          <a:xfrm>
            <a:off x="4148020" y="3627845"/>
            <a:ext cx="1377335" cy="523220"/>
          </a:xfrm>
          <a:prstGeom prst="rect">
            <a:avLst/>
          </a:prstGeom>
          <a:noFill/>
        </p:spPr>
        <p:txBody>
          <a:bodyPr wrap="square" rtlCol="0">
            <a:spAutoFit/>
          </a:bodyPr>
          <a:lstStyle/>
          <a:p>
            <a:r>
              <a:rPr lang="en-US" altLang="zh-CN" sz="2800" b="0" i="0" dirty="0">
                <a:latin typeface="+mn-ea"/>
                <a:ea typeface="+mn-ea"/>
              </a:rPr>
              <a:t>,(1,5)</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B25D9DEF-73F0-F847-7E22-23125DF51241}"/>
              </a:ext>
            </a:extLst>
          </p:cNvPr>
          <p:cNvSpPr txBox="1"/>
          <p:nvPr/>
        </p:nvSpPr>
        <p:spPr>
          <a:xfrm>
            <a:off x="1803851" y="4331862"/>
            <a:ext cx="1377335"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90C680F0-5A5F-8465-CCC3-A064C3E87B0A}"/>
              </a:ext>
            </a:extLst>
          </p:cNvPr>
          <p:cNvSpPr txBox="1"/>
          <p:nvPr/>
        </p:nvSpPr>
        <p:spPr>
          <a:xfrm>
            <a:off x="3009487" y="4297036"/>
            <a:ext cx="1377335" cy="523220"/>
          </a:xfrm>
          <a:prstGeom prst="rect">
            <a:avLst/>
          </a:prstGeom>
          <a:noFill/>
        </p:spPr>
        <p:txBody>
          <a:bodyPr wrap="square" rtlCol="0">
            <a:spAutoFit/>
          </a:bodyPr>
          <a:lstStyle/>
          <a:p>
            <a:r>
              <a:rPr lang="en-US" altLang="zh-CN" sz="2800" b="0" i="0" dirty="0">
                <a:latin typeface="+mn-ea"/>
                <a:ea typeface="+mn-ea"/>
              </a:rPr>
              <a:t>,(3,4)</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22938B06-2CB0-6A80-231C-6D0FAAB9FED2}"/>
              </a:ext>
            </a:extLst>
          </p:cNvPr>
          <p:cNvSpPr txBox="1"/>
          <p:nvPr/>
        </p:nvSpPr>
        <p:spPr>
          <a:xfrm>
            <a:off x="4165013" y="4262210"/>
            <a:ext cx="1377335" cy="523220"/>
          </a:xfrm>
          <a:prstGeom prst="rect">
            <a:avLst/>
          </a:prstGeom>
          <a:noFill/>
        </p:spPr>
        <p:txBody>
          <a:bodyPr wrap="square" rtlCol="0">
            <a:spAutoFit/>
          </a:bodyPr>
          <a:lstStyle/>
          <a:p>
            <a:r>
              <a:rPr lang="en-US" altLang="zh-CN" sz="2800" b="0" i="0" dirty="0">
                <a:latin typeface="+mn-ea"/>
                <a:ea typeface="+mn-ea"/>
              </a:rPr>
              <a:t>,(3,5)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1B0D229E-7910-8529-DF7C-26AF939394AB}"/>
              </a:ext>
            </a:extLst>
          </p:cNvPr>
          <p:cNvSpPr txBox="1"/>
          <p:nvPr/>
        </p:nvSpPr>
        <p:spPr>
          <a:xfrm>
            <a:off x="1880051" y="4941462"/>
            <a:ext cx="1558734" cy="523220"/>
          </a:xfrm>
          <a:prstGeom prst="rect">
            <a:avLst/>
          </a:prstGeom>
          <a:noFill/>
        </p:spPr>
        <p:txBody>
          <a:bodyPr wrap="square" rtlCol="0">
            <a:spAutoFit/>
          </a:bodyPr>
          <a:lstStyle/>
          <a:p>
            <a:r>
              <a:rPr lang="en-US" altLang="zh-CN" sz="2800" b="0" i="0" dirty="0">
                <a:latin typeface="+mn-ea"/>
                <a:ea typeface="+mn-ea"/>
              </a:rPr>
              <a:t>,(4,5)}</a:t>
            </a:r>
            <a:endParaRPr lang="zh-CN" altLang="en-US" sz="2800" b="0" i="0" dirty="0">
              <a:latin typeface="+mn-ea"/>
              <a:ea typeface="+mn-ea"/>
            </a:endParaRPr>
          </a:p>
        </p:txBody>
      </p:sp>
    </p:spTree>
    <p:extLst>
      <p:ext uri="{BB962C8B-B14F-4D97-AF65-F5344CB8AC3E}">
        <p14:creationId xmlns:p14="http://schemas.microsoft.com/office/powerpoint/2010/main" val="7019605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342900" y="167996"/>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有向网的邻接表</a:t>
            </a:r>
          </a:p>
        </p:txBody>
      </p:sp>
      <p:graphicFrame>
        <p:nvGraphicFramePr>
          <p:cNvPr id="36870" name="Group 6"/>
          <p:cNvGraphicFramePr>
            <a:graphicFrameLocks noGrp="1"/>
          </p:cNvGraphicFramePr>
          <p:nvPr>
            <p:extLst>
              <p:ext uri="{D42A27DB-BD31-4B8C-83A1-F6EECF244321}">
                <p14:modId xmlns:p14="http://schemas.microsoft.com/office/powerpoint/2010/main" val="1583203006"/>
              </p:ext>
            </p:extLst>
          </p:nvPr>
        </p:nvGraphicFramePr>
        <p:xfrm>
          <a:off x="663684" y="1562133"/>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400" dirty="0">
                          <a:solidFill>
                            <a:schemeClr val="tx1"/>
                          </a:solidFill>
                        </a:rPr>
                        <a:t>^</a:t>
                      </a: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6"/>
          <p:cNvGrpSpPr>
            <a:grpSpLocks/>
          </p:cNvGrpSpPr>
          <p:nvPr/>
        </p:nvGrpSpPr>
        <p:grpSpPr bwMode="auto">
          <a:xfrm>
            <a:off x="5426184" y="2418630"/>
            <a:ext cx="2819400" cy="2324100"/>
            <a:chOff x="0" y="0"/>
            <a:chExt cx="1296" cy="1056"/>
          </a:xfrm>
        </p:grpSpPr>
        <p:grpSp>
          <p:nvGrpSpPr>
            <p:cNvPr id="3" name="Group 27"/>
            <p:cNvGrpSpPr>
              <a:grpSpLocks/>
            </p:cNvGrpSpPr>
            <p:nvPr/>
          </p:nvGrpSpPr>
          <p:grpSpPr bwMode="auto">
            <a:xfrm>
              <a:off x="0" y="0"/>
              <a:ext cx="1296" cy="1056"/>
              <a:chOff x="0" y="0"/>
              <a:chExt cx="1920" cy="1536"/>
            </a:xfrm>
          </p:grpSpPr>
          <p:sp>
            <p:nvSpPr>
              <p:cNvPr id="32833"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4"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5"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6" name="Line 31"/>
              <p:cNvSpPr>
                <a:spLocks noChangeShapeType="1"/>
              </p:cNvSpPr>
              <p:nvPr/>
            </p:nvSpPr>
            <p:spPr bwMode="auto">
              <a:xfrm flipH="1" flipV="1">
                <a:off x="1008" y="192"/>
                <a:ext cx="386" cy="105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7"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8"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9" name="Oval 34"/>
              <p:cNvSpPr>
                <a:spLocks noChangeArrowheads="1"/>
              </p:cNvSpPr>
              <p:nvPr/>
            </p:nvSpPr>
            <p:spPr bwMode="auto">
              <a:xfrm>
                <a:off x="0" y="481"/>
                <a:ext cx="288" cy="277"/>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2840"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2841"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2842" name="Oval 37"/>
              <p:cNvSpPr>
                <a:spLocks noChangeArrowheads="1"/>
              </p:cNvSpPr>
              <p:nvPr/>
            </p:nvSpPr>
            <p:spPr bwMode="auto">
              <a:xfrm>
                <a:off x="1632" y="528"/>
                <a:ext cx="288" cy="27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2843"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sp>
          <p:nvSpPr>
            <p:cNvPr id="32827" name="Text Box 39"/>
            <p:cNvSpPr txBox="1">
              <a:spLocks noChangeArrowheads="1"/>
            </p:cNvSpPr>
            <p:nvPr/>
          </p:nvSpPr>
          <p:spPr bwMode="auto">
            <a:xfrm>
              <a:off x="192" y="5"/>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5</a:t>
              </a:r>
            </a:p>
          </p:txBody>
        </p:sp>
        <p:sp>
          <p:nvSpPr>
            <p:cNvPr id="32828" name="Text Box 40"/>
            <p:cNvSpPr txBox="1">
              <a:spLocks noChangeArrowheads="1"/>
            </p:cNvSpPr>
            <p:nvPr/>
          </p:nvSpPr>
          <p:spPr bwMode="auto">
            <a:xfrm>
              <a:off x="0" y="581"/>
              <a:ext cx="240" cy="207"/>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5</a:t>
              </a:r>
            </a:p>
          </p:txBody>
        </p:sp>
        <p:sp>
          <p:nvSpPr>
            <p:cNvPr id="32829" name="Text Box 41"/>
            <p:cNvSpPr txBox="1">
              <a:spLocks noChangeArrowheads="1"/>
            </p:cNvSpPr>
            <p:nvPr/>
          </p:nvSpPr>
          <p:spPr bwMode="auto">
            <a:xfrm>
              <a:off x="816" y="5"/>
              <a:ext cx="384"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15</a:t>
              </a:r>
            </a:p>
          </p:txBody>
        </p:sp>
        <p:sp>
          <p:nvSpPr>
            <p:cNvPr id="32830" name="Text Box 42"/>
            <p:cNvSpPr txBox="1">
              <a:spLocks noChangeArrowheads="1"/>
            </p:cNvSpPr>
            <p:nvPr/>
          </p:nvSpPr>
          <p:spPr bwMode="auto">
            <a:xfrm>
              <a:off x="528" y="581"/>
              <a:ext cx="239" cy="207"/>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1</a:t>
              </a:r>
            </a:p>
          </p:txBody>
        </p:sp>
        <p:sp>
          <p:nvSpPr>
            <p:cNvPr id="32831" name="Text Box 43"/>
            <p:cNvSpPr txBox="1">
              <a:spLocks noChangeArrowheads="1"/>
            </p:cNvSpPr>
            <p:nvPr/>
          </p:nvSpPr>
          <p:spPr bwMode="auto">
            <a:xfrm>
              <a:off x="576" y="293"/>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7</a:t>
              </a:r>
            </a:p>
          </p:txBody>
        </p:sp>
        <p:sp>
          <p:nvSpPr>
            <p:cNvPr id="32832" name="Text Box 44"/>
            <p:cNvSpPr txBox="1">
              <a:spLocks noChangeArrowheads="1"/>
            </p:cNvSpPr>
            <p:nvPr/>
          </p:nvSpPr>
          <p:spPr bwMode="auto">
            <a:xfrm>
              <a:off x="624" y="730"/>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2</a:t>
              </a:r>
            </a:p>
          </p:txBody>
        </p:sp>
      </p:grpSp>
      <p:grpSp>
        <p:nvGrpSpPr>
          <p:cNvPr id="5" name="Group 46"/>
          <p:cNvGrpSpPr>
            <a:grpSpLocks/>
          </p:cNvGrpSpPr>
          <p:nvPr/>
        </p:nvGrpSpPr>
        <p:grpSpPr bwMode="auto">
          <a:xfrm>
            <a:off x="2340084" y="1562133"/>
            <a:ext cx="1295400" cy="461963"/>
            <a:chOff x="0" y="0"/>
            <a:chExt cx="2160" cy="291"/>
          </a:xfrm>
        </p:grpSpPr>
        <p:sp>
          <p:nvSpPr>
            <p:cNvPr id="32823" name="Text Box 4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latin typeface="+mn-ea"/>
                  <a:ea typeface="+mn-ea"/>
                </a:rPr>
                <a:t>1</a:t>
              </a:r>
            </a:p>
          </p:txBody>
        </p:sp>
        <p:sp>
          <p:nvSpPr>
            <p:cNvPr id="32824" name="Text Box 4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solidFill>
                    <a:schemeClr val="hlink"/>
                  </a:solidFill>
                  <a:latin typeface="+mn-ea"/>
                  <a:ea typeface="+mn-ea"/>
                </a:rPr>
                <a:t>5</a:t>
              </a:r>
            </a:p>
          </p:txBody>
        </p:sp>
        <p:sp>
          <p:nvSpPr>
            <p:cNvPr id="32825" name="Text Box 4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a:latin typeface="+mn-ea"/>
                <a:ea typeface="+mn-ea"/>
              </a:endParaRPr>
            </a:p>
          </p:txBody>
        </p:sp>
      </p:grpSp>
      <p:sp>
        <p:nvSpPr>
          <p:cNvPr id="32797" name="Line 50"/>
          <p:cNvSpPr>
            <a:spLocks noChangeShapeType="1"/>
          </p:cNvSpPr>
          <p:nvPr/>
        </p:nvSpPr>
        <p:spPr bwMode="auto">
          <a:xfrm>
            <a:off x="1806684" y="1790733"/>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51"/>
          <p:cNvGrpSpPr>
            <a:grpSpLocks/>
          </p:cNvGrpSpPr>
          <p:nvPr/>
        </p:nvGrpSpPr>
        <p:grpSpPr bwMode="auto">
          <a:xfrm>
            <a:off x="4016484" y="1562133"/>
            <a:ext cx="1295400" cy="461963"/>
            <a:chOff x="0" y="0"/>
            <a:chExt cx="2160" cy="291"/>
          </a:xfrm>
        </p:grpSpPr>
        <p:sp>
          <p:nvSpPr>
            <p:cNvPr id="32820" name="Text Box 5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latin typeface="+mn-ea"/>
                  <a:ea typeface="+mn-ea"/>
                </a:rPr>
                <a:t>3</a:t>
              </a:r>
            </a:p>
          </p:txBody>
        </p:sp>
        <p:sp>
          <p:nvSpPr>
            <p:cNvPr id="32821" name="Text Box 5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solidFill>
                    <a:schemeClr val="hlink"/>
                  </a:solidFill>
                  <a:latin typeface="+mn-ea"/>
                  <a:ea typeface="+mn-ea"/>
                </a:rPr>
                <a:t>7</a:t>
              </a:r>
            </a:p>
          </p:txBody>
        </p:sp>
        <p:sp>
          <p:nvSpPr>
            <p:cNvPr id="32822" name="Text Box 5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a:latin typeface="+mn-ea"/>
                <a:ea typeface="+mn-ea"/>
              </a:endParaRPr>
            </a:p>
          </p:txBody>
        </p:sp>
      </p:grpSp>
      <p:sp>
        <p:nvSpPr>
          <p:cNvPr id="32799" name="Line 55"/>
          <p:cNvSpPr>
            <a:spLocks noChangeShapeType="1"/>
          </p:cNvSpPr>
          <p:nvPr/>
        </p:nvSpPr>
        <p:spPr bwMode="auto">
          <a:xfrm>
            <a:off x="3483084" y="1790733"/>
            <a:ext cx="533400" cy="0"/>
          </a:xfrm>
          <a:prstGeom prst="line">
            <a:avLst/>
          </a:prstGeom>
          <a:noFill/>
          <a:ln w="28575">
            <a:solidFill>
              <a:srgbClr val="00FF00"/>
            </a:solidFill>
            <a:round/>
            <a:headEnd/>
            <a:tailEnd type="triangle" w="med" len="med"/>
          </a:ln>
        </p:spPr>
        <p:txBody>
          <a:bodyPr wrap="none"/>
          <a:lstStyle/>
          <a:p>
            <a:endParaRPr lang="zh-CN" altLang="en-US" sz="2400" b="0" i="0">
              <a:latin typeface="+mn-ea"/>
              <a:ea typeface="+mn-ea"/>
            </a:endParaRPr>
          </a:p>
        </p:txBody>
      </p:sp>
      <p:grpSp>
        <p:nvGrpSpPr>
          <p:cNvPr id="7" name="Group 56"/>
          <p:cNvGrpSpPr>
            <a:grpSpLocks/>
          </p:cNvGrpSpPr>
          <p:nvPr/>
        </p:nvGrpSpPr>
        <p:grpSpPr bwMode="auto">
          <a:xfrm>
            <a:off x="5692884" y="1562133"/>
            <a:ext cx="1295400" cy="461963"/>
            <a:chOff x="0" y="0"/>
            <a:chExt cx="2160" cy="291"/>
          </a:xfrm>
        </p:grpSpPr>
        <p:sp>
          <p:nvSpPr>
            <p:cNvPr id="32817" name="Text Box 5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4</a:t>
              </a:r>
            </a:p>
          </p:txBody>
        </p:sp>
        <p:sp>
          <p:nvSpPr>
            <p:cNvPr id="32818" name="Text Box 5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15</a:t>
              </a:r>
            </a:p>
          </p:txBody>
        </p:sp>
        <p:sp>
          <p:nvSpPr>
            <p:cNvPr id="32819" name="Text Box 5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1" name="Line 60"/>
          <p:cNvSpPr>
            <a:spLocks noChangeShapeType="1"/>
          </p:cNvSpPr>
          <p:nvPr/>
        </p:nvSpPr>
        <p:spPr bwMode="auto">
          <a:xfrm>
            <a:off x="5159484" y="1790733"/>
            <a:ext cx="533400" cy="0"/>
          </a:xfrm>
          <a:prstGeom prst="line">
            <a:avLst/>
          </a:prstGeom>
          <a:noFill/>
          <a:ln w="28575">
            <a:solidFill>
              <a:srgbClr val="00FF00"/>
            </a:solidFill>
            <a:round/>
            <a:headEnd/>
            <a:tailEnd type="triangle" w="med" len="med"/>
          </a:ln>
        </p:spPr>
        <p:txBody>
          <a:bodyPr wrap="none"/>
          <a:lstStyle/>
          <a:p>
            <a:endParaRPr lang="zh-CN" altLang="en-US" sz="2400" b="0" i="0">
              <a:latin typeface="+mn-ea"/>
              <a:ea typeface="+mn-ea"/>
            </a:endParaRPr>
          </a:p>
        </p:txBody>
      </p:sp>
      <p:grpSp>
        <p:nvGrpSpPr>
          <p:cNvPr id="8" name="Group 61"/>
          <p:cNvGrpSpPr>
            <a:grpSpLocks/>
          </p:cNvGrpSpPr>
          <p:nvPr/>
        </p:nvGrpSpPr>
        <p:grpSpPr bwMode="auto">
          <a:xfrm>
            <a:off x="2340084" y="2247933"/>
            <a:ext cx="1295400" cy="461963"/>
            <a:chOff x="0" y="0"/>
            <a:chExt cx="2160" cy="291"/>
          </a:xfrm>
        </p:grpSpPr>
        <p:sp>
          <p:nvSpPr>
            <p:cNvPr id="32814" name="Text Box 6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2</a:t>
              </a:r>
            </a:p>
          </p:txBody>
        </p:sp>
        <p:sp>
          <p:nvSpPr>
            <p:cNvPr id="32815" name="Text Box 6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5</a:t>
              </a:r>
            </a:p>
          </p:txBody>
        </p:sp>
        <p:sp>
          <p:nvSpPr>
            <p:cNvPr id="32816" name="Text Box 6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dirty="0">
                  <a:latin typeface="+mn-ea"/>
                  <a:ea typeface="+mn-ea"/>
                </a:rPr>
                <a:t>^</a:t>
              </a:r>
            </a:p>
          </p:txBody>
        </p:sp>
      </p:grpSp>
      <p:sp>
        <p:nvSpPr>
          <p:cNvPr id="32803" name="Line 65"/>
          <p:cNvSpPr>
            <a:spLocks noChangeShapeType="1"/>
          </p:cNvSpPr>
          <p:nvPr/>
        </p:nvSpPr>
        <p:spPr bwMode="auto">
          <a:xfrm>
            <a:off x="1806684" y="2476533"/>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66"/>
          <p:cNvGrpSpPr>
            <a:grpSpLocks/>
          </p:cNvGrpSpPr>
          <p:nvPr/>
        </p:nvGrpSpPr>
        <p:grpSpPr bwMode="auto">
          <a:xfrm>
            <a:off x="2340084" y="2933733"/>
            <a:ext cx="1295400" cy="461963"/>
            <a:chOff x="0" y="0"/>
            <a:chExt cx="2160" cy="291"/>
          </a:xfrm>
        </p:grpSpPr>
        <p:sp>
          <p:nvSpPr>
            <p:cNvPr id="32811" name="Text Box 6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4</a:t>
              </a:r>
            </a:p>
          </p:txBody>
        </p:sp>
        <p:sp>
          <p:nvSpPr>
            <p:cNvPr id="32812" name="Text Box 6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1</a:t>
              </a:r>
            </a:p>
          </p:txBody>
        </p:sp>
        <p:sp>
          <p:nvSpPr>
            <p:cNvPr id="32813" name="Text Box 6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5" name="Line 70"/>
          <p:cNvSpPr>
            <a:spLocks noChangeShapeType="1"/>
          </p:cNvSpPr>
          <p:nvPr/>
        </p:nvSpPr>
        <p:spPr bwMode="auto">
          <a:xfrm>
            <a:off x="1806684" y="3162333"/>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0" name="Group 71"/>
          <p:cNvGrpSpPr>
            <a:grpSpLocks/>
          </p:cNvGrpSpPr>
          <p:nvPr/>
        </p:nvGrpSpPr>
        <p:grpSpPr bwMode="auto">
          <a:xfrm>
            <a:off x="2340084" y="3619533"/>
            <a:ext cx="1295400" cy="461963"/>
            <a:chOff x="0" y="0"/>
            <a:chExt cx="2160" cy="291"/>
          </a:xfrm>
        </p:grpSpPr>
        <p:sp>
          <p:nvSpPr>
            <p:cNvPr id="32808" name="Text Box 7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2</a:t>
              </a:r>
            </a:p>
          </p:txBody>
        </p:sp>
        <p:sp>
          <p:nvSpPr>
            <p:cNvPr id="32809" name="Text Box 7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2</a:t>
              </a:r>
            </a:p>
          </p:txBody>
        </p:sp>
        <p:sp>
          <p:nvSpPr>
            <p:cNvPr id="32810" name="Text Box 7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7" name="Line 75"/>
          <p:cNvSpPr>
            <a:spLocks noChangeShapeType="1"/>
          </p:cNvSpPr>
          <p:nvPr/>
        </p:nvSpPr>
        <p:spPr bwMode="auto">
          <a:xfrm>
            <a:off x="1806684" y="3848133"/>
            <a:ext cx="533400" cy="0"/>
          </a:xfrm>
          <a:prstGeom prst="line">
            <a:avLst/>
          </a:prstGeom>
          <a:noFill/>
          <a:ln w="28575">
            <a:solidFill>
              <a:srgbClr val="00FF00"/>
            </a:solidFill>
            <a:round/>
            <a:headEnd/>
            <a:tailEnd type="triangle" w="med" len="med"/>
          </a:ln>
        </p:spPr>
        <p:txBody>
          <a:bodyPr wrap="none"/>
          <a:lstStyle/>
          <a:p>
            <a:endParaRPr lang="zh-CN" altLang="en-US"/>
          </a:p>
        </p:txBody>
      </p:sp>
      <p:sp>
        <p:nvSpPr>
          <p:cNvPr id="11" name="Rectangle 55">
            <a:extLst>
              <a:ext uri="{FF2B5EF4-FFF2-40B4-BE49-F238E27FC236}">
                <a16:creationId xmlns:a16="http://schemas.microsoft.com/office/drawing/2014/main" id="{BAC0B895-0CA4-2175-D9F7-55D4334556A6}"/>
              </a:ext>
            </a:extLst>
          </p:cNvPr>
          <p:cNvSpPr>
            <a:spLocks noGrp="1" noChangeArrowheads="1"/>
          </p:cNvSpPr>
          <p:nvPr/>
        </p:nvSpPr>
        <p:spPr bwMode="auto">
          <a:xfrm>
            <a:off x="539552" y="5529897"/>
            <a:ext cx="8496300" cy="542924"/>
          </a:xfrm>
          <a:prstGeom prst="rect">
            <a:avLst/>
          </a:prstGeom>
          <a:noFill/>
          <a:ln w="9525">
            <a:noFill/>
            <a:miter lim="800000"/>
            <a:headEnd/>
            <a:tailEnd/>
          </a:ln>
        </p:spPr>
        <p:txBody>
          <a:bodyPr anchor="b"/>
          <a:lstStyle/>
          <a:p>
            <a:pPr eaLnBrk="1" hangingPunct="1"/>
            <a:r>
              <a:rPr lang="zh-CN" altLang="en-US" sz="2800" b="0" i="0" dirty="0">
                <a:latin typeface="黑体" pitchFamily="49" charset="-122"/>
                <a:ea typeface="黑体" pitchFamily="49" charset="-122"/>
              </a:rPr>
              <a:t>单链表结点第二个属性是边或弧权值。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blinds(horizontal)">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9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79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80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80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28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80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7" grpId="0" animBg="1"/>
      <p:bldP spid="32799" grpId="0" animBg="1"/>
      <p:bldP spid="32801" grpId="0" animBg="1"/>
      <p:bldP spid="32803" grpId="0" animBg="1"/>
      <p:bldP spid="32805" grpId="0" animBg="1"/>
      <p:bldP spid="3280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body" idx="1"/>
          </p:nvPr>
        </p:nvSpPr>
        <p:spPr>
          <a:xfrm>
            <a:off x="522026"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无向图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的每个邻接表结点个数是该顶点的度</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总结点数是边数的两倍</a:t>
            </a:r>
            <a:endParaRPr lang="en-US" altLang="zh-CN" dirty="0">
              <a:latin typeface="黑体" pitchFamily="49" charset="-122"/>
              <a:ea typeface="黑体" pitchFamily="49" charset="-122"/>
            </a:endParaRPr>
          </a:p>
          <a:p>
            <a:pPr eaLnBrk="1" hangingPunct="1">
              <a:lnSpc>
                <a:spcPct val="90000"/>
              </a:lnSpc>
              <a:spcBef>
                <a:spcPct val="30000"/>
              </a:spcBef>
            </a:pPr>
            <a:endParaRPr lang="en-US" altLang="zh-CN"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有向图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的每个邻接表结点个数是该顶点的出度</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不方便计算入度，需遍历整个邻接表</a:t>
            </a:r>
            <a:r>
              <a:rPr lang="en-US" altLang="zh-CN" dirty="0">
                <a:latin typeface="黑体" pitchFamily="49" charset="-122"/>
                <a:ea typeface="黑体" pitchFamily="49" charset="-122"/>
              </a:rPr>
              <a:t>(</a:t>
            </a:r>
            <a:r>
              <a:rPr lang="zh-CN" altLang="en-US" dirty="0">
                <a:solidFill>
                  <a:srgbClr val="FF0000"/>
                </a:solidFill>
                <a:latin typeface="黑体" pitchFamily="49" charset="-122"/>
                <a:ea typeface="黑体" pitchFamily="49" charset="-122"/>
              </a:rPr>
              <a:t>计算入度，逆邻接表</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总结点数等于边数</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要判定两个顶点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是否有边（或弧），必须搜索第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个和第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个邻接表，不及邻接矩阵方便。</a:t>
            </a:r>
          </a:p>
          <a:p>
            <a:pPr eaLnBrk="1" hangingPunct="1">
              <a:lnSpc>
                <a:spcPct val="90000"/>
              </a:lnSpc>
              <a:spcBef>
                <a:spcPct val="30000"/>
              </a:spcBef>
            </a:pPr>
            <a:endParaRPr lang="en-US" altLang="zh-CN" dirty="0">
              <a:latin typeface="黑体" pitchFamily="49" charset="-122"/>
              <a:ea typeface="黑体" pitchFamily="49" charset="-122"/>
            </a:endParaRPr>
          </a:p>
        </p:txBody>
      </p:sp>
      <p:sp>
        <p:nvSpPr>
          <p:cNvPr id="7"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性质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extLst>
      <p:ext uri="{BB962C8B-B14F-4D97-AF65-F5344CB8AC3E}">
        <p14:creationId xmlns:p14="http://schemas.microsoft.com/office/powerpoint/2010/main" val="765007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3" end="3"/>
                                            </p:txEl>
                                          </p:spTgt>
                                        </p:tgtEl>
                                        <p:attrNameLst>
                                          <p:attrName>style.visibility</p:attrName>
                                        </p:attrNameLst>
                                      </p:cBhvr>
                                      <p:to>
                                        <p:strVal val="visible"/>
                                      </p:to>
                                    </p:set>
                                    <p:animEffect transition="in" filter="blinds(horizontal)">
                                      <p:cBhvr>
                                        <p:cTn id="12" dur="500"/>
                                        <p:tgtEl>
                                          <p:spTgt spid="2253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2" dur="500"/>
                                        <p:tgtEl>
                                          <p:spTgt spid="225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7" dur="500"/>
                                        <p:tgtEl>
                                          <p:spTgt spid="2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body" idx="1"/>
          </p:nvPr>
        </p:nvSpPr>
        <p:spPr>
          <a:xfrm>
            <a:off x="539552" y="1268760"/>
            <a:ext cx="8763000" cy="4038600"/>
          </a:xfrm>
        </p:spPr>
        <p:txBody>
          <a:bodyPr/>
          <a:lstStyle/>
          <a:p>
            <a:pPr eaLnBrk="1" hangingPunct="1">
              <a:spcBef>
                <a:spcPct val="0"/>
              </a:spcBef>
            </a:pPr>
            <a:r>
              <a:rPr lang="zh-CN" altLang="en-US" dirty="0">
                <a:latin typeface="黑体" pitchFamily="49" charset="-122"/>
                <a:ea typeface="黑体" pitchFamily="49" charset="-122"/>
              </a:rPr>
              <a:t>边(弧)的结点结构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adjvex</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该边(弧)所指向的顶点的位置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nextarc</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指向下一条边(弧)指针</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该边(弧)相关信息的指针或权值</a:t>
            </a:r>
          </a:p>
          <a:p>
            <a:pPr eaLnBrk="1" hangingPunct="1">
              <a:spcBef>
                <a:spcPct val="0"/>
              </a:spcBef>
            </a:pPr>
            <a:endParaRPr lang="en-US" altLang="zh-CN" b="1" dirty="0">
              <a:latin typeface="黑体" pitchFamily="49" charset="-122"/>
              <a:ea typeface="黑体" pitchFamily="49" charset="-122"/>
            </a:endParaRPr>
          </a:p>
          <a:p>
            <a:pPr eaLnBrk="1" hangingPunct="1">
              <a:spcBef>
                <a:spcPct val="0"/>
              </a:spcBef>
            </a:pPr>
            <a:endParaRPr lang="en-US" altLang="zh-CN" b="1" dirty="0">
              <a:latin typeface="黑体" pitchFamily="49" charset="-122"/>
              <a:ea typeface="黑体" pitchFamily="49" charset="-122"/>
            </a:endParaRPr>
          </a:p>
          <a:p>
            <a:pPr eaLnBrk="1" hangingPunct="1">
              <a:spcBef>
                <a:spcPct val="0"/>
              </a:spcBef>
            </a:pPr>
            <a:endParaRPr lang="zh-CN" altLang="en-US" b="1"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data;    // </a:t>
            </a:r>
            <a:r>
              <a:rPr lang="zh-CN" altLang="en-US" dirty="0">
                <a:latin typeface="黑体" pitchFamily="49" charset="-122"/>
                <a:ea typeface="黑体" pitchFamily="49" charset="-122"/>
              </a:rPr>
              <a:t>顶点信息</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firstarc</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指向第一条依附该顶点的边(弧)</a:t>
            </a:r>
          </a:p>
        </p:txBody>
      </p:sp>
      <p:grpSp>
        <p:nvGrpSpPr>
          <p:cNvPr id="2" name="Group 7"/>
          <p:cNvGrpSpPr>
            <a:grpSpLocks/>
          </p:cNvGrpSpPr>
          <p:nvPr/>
        </p:nvGrpSpPr>
        <p:grpSpPr bwMode="auto">
          <a:xfrm>
            <a:off x="4788024" y="3288060"/>
            <a:ext cx="3733800" cy="369888"/>
            <a:chOff x="0" y="0"/>
            <a:chExt cx="2160" cy="233"/>
          </a:xfrm>
        </p:grpSpPr>
        <p:sp>
          <p:nvSpPr>
            <p:cNvPr id="33803" name="Text Box 8"/>
            <p:cNvSpPr txBox="1">
              <a:spLocks noChangeArrowheads="1"/>
            </p:cNvSpPr>
            <p:nvPr/>
          </p:nvSpPr>
          <p:spPr bwMode="auto">
            <a:xfrm>
              <a:off x="0" y="0"/>
              <a:ext cx="768"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adjvex</a:t>
              </a:r>
            </a:p>
          </p:txBody>
        </p:sp>
        <p:sp>
          <p:nvSpPr>
            <p:cNvPr id="33804" name="Text Box 9"/>
            <p:cNvSpPr txBox="1">
              <a:spLocks noChangeArrowheads="1"/>
            </p:cNvSpPr>
            <p:nvPr/>
          </p:nvSpPr>
          <p:spPr bwMode="auto">
            <a:xfrm>
              <a:off x="768" y="0"/>
              <a:ext cx="81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nextarc</a:t>
              </a:r>
            </a:p>
          </p:txBody>
        </p:sp>
        <p:sp>
          <p:nvSpPr>
            <p:cNvPr id="33805" name="Text Box 10"/>
            <p:cNvSpPr txBox="1">
              <a:spLocks noChangeArrowheads="1"/>
            </p:cNvSpPr>
            <p:nvPr/>
          </p:nvSpPr>
          <p:spPr bwMode="auto">
            <a:xfrm>
              <a:off x="1584" y="0"/>
              <a:ext cx="57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info</a:t>
              </a:r>
            </a:p>
          </p:txBody>
        </p:sp>
      </p:grpSp>
      <p:grpSp>
        <p:nvGrpSpPr>
          <p:cNvPr id="3" name="Group 11"/>
          <p:cNvGrpSpPr>
            <a:grpSpLocks/>
          </p:cNvGrpSpPr>
          <p:nvPr/>
        </p:nvGrpSpPr>
        <p:grpSpPr bwMode="auto">
          <a:xfrm>
            <a:off x="5309376" y="4365104"/>
            <a:ext cx="2738438" cy="369888"/>
            <a:chOff x="0" y="0"/>
            <a:chExt cx="1725" cy="233"/>
          </a:xfrm>
        </p:grpSpPr>
        <p:sp>
          <p:nvSpPr>
            <p:cNvPr id="33801" name="Text Box 12"/>
            <p:cNvSpPr txBox="1">
              <a:spLocks noChangeArrowheads="1"/>
            </p:cNvSpPr>
            <p:nvPr/>
          </p:nvSpPr>
          <p:spPr bwMode="auto">
            <a:xfrm>
              <a:off x="0" y="0"/>
              <a:ext cx="83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data</a:t>
              </a:r>
            </a:p>
          </p:txBody>
        </p:sp>
        <p:sp>
          <p:nvSpPr>
            <p:cNvPr id="33802" name="Text Box 13"/>
            <p:cNvSpPr txBox="1">
              <a:spLocks noChangeArrowheads="1"/>
            </p:cNvSpPr>
            <p:nvPr/>
          </p:nvSpPr>
          <p:spPr bwMode="auto">
            <a:xfrm>
              <a:off x="836" y="0"/>
              <a:ext cx="889"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firstarc</a:t>
              </a:r>
            </a:p>
          </p:txBody>
        </p:sp>
      </p:grpSp>
      <p:sp>
        <p:nvSpPr>
          <p:cNvPr id="14" name="Text Box 4"/>
          <p:cNvSpPr txBox="1">
            <a:spLocks noChangeArrowheads="1"/>
          </p:cNvSpPr>
          <p:nvPr/>
        </p:nvSpPr>
        <p:spPr bwMode="auto">
          <a:xfrm>
            <a:off x="342900" y="20638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结点结构</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603" y="1241002"/>
            <a:ext cx="3214710" cy="523220"/>
          </a:xfrm>
          <a:prstGeom prst="rect">
            <a:avLst/>
          </a:prstGeom>
          <a:noFill/>
        </p:spPr>
        <p:txBody>
          <a:bodyPr wrap="square" rtlCol="0">
            <a:spAutoFit/>
          </a:bodyPr>
          <a:lstStyle/>
          <a:p>
            <a:r>
              <a:rPr lang="zh-CN" altLang="en-US" sz="2800" b="0" i="0" dirty="0">
                <a:solidFill>
                  <a:srgbClr val="FF0000"/>
                </a:solidFill>
                <a:latin typeface="黑体" panose="02010609060101010101" pitchFamily="49" charset="-122"/>
                <a:ea typeface="黑体" panose="02010609060101010101" pitchFamily="49" charset="-122"/>
              </a:rPr>
              <a:t>弧结点结构：</a:t>
            </a:r>
          </a:p>
        </p:txBody>
      </p:sp>
      <p:sp>
        <p:nvSpPr>
          <p:cNvPr id="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grpSp>
        <p:nvGrpSpPr>
          <p:cNvPr id="9" name="组合 8"/>
          <p:cNvGrpSpPr/>
          <p:nvPr/>
        </p:nvGrpSpPr>
        <p:grpSpPr>
          <a:xfrm>
            <a:off x="4000496" y="1357298"/>
            <a:ext cx="4500594" cy="542420"/>
            <a:chOff x="4000496" y="1357298"/>
            <a:chExt cx="4314001" cy="542420"/>
          </a:xfrm>
        </p:grpSpPr>
        <p:sp>
          <p:nvSpPr>
            <p:cNvPr id="29699" name="Rectangle 3"/>
            <p:cNvSpPr>
              <a:spLocks noChangeArrowheads="1"/>
            </p:cNvSpPr>
            <p:nvPr/>
          </p:nvSpPr>
          <p:spPr bwMode="auto">
            <a:xfrm>
              <a:off x="4000496" y="1357298"/>
              <a:ext cx="4314001" cy="523220"/>
            </a:xfrm>
            <a:prstGeom prst="rect">
              <a:avLst/>
            </a:prstGeom>
            <a:solidFill>
              <a:srgbClr val="BEC1FE">
                <a:alpha val="50195"/>
              </a:srgbClr>
            </a:solidFill>
            <a:ln w="28575" cap="sq">
              <a:solidFill>
                <a:srgbClr val="000099"/>
              </a:solidFill>
              <a:miter lim="800000"/>
              <a:headEnd/>
              <a:tailEnd/>
            </a:ln>
          </p:spPr>
          <p:txBody>
            <a:bodyPr wrap="none">
              <a:spAutoFit/>
            </a:bodyPr>
            <a:lstStyle/>
            <a:p>
              <a:pPr eaLnBrk="1" hangingPunct="1">
                <a:buFont typeface="Arial" pitchFamily="34" charset="0"/>
                <a:buNone/>
              </a:pPr>
              <a:r>
                <a:rPr lang="en-US" altLang="zh-CN" sz="2800" b="0" i="0" dirty="0" err="1">
                  <a:solidFill>
                    <a:srgbClr val="000099"/>
                  </a:solidFill>
                  <a:latin typeface="+mn-ea"/>
                  <a:ea typeface="+mn-ea"/>
                </a:rPr>
                <a:t>adjvex</a:t>
              </a:r>
              <a:r>
                <a:rPr lang="en-US" altLang="zh-CN" sz="2800" b="0" i="0" dirty="0">
                  <a:solidFill>
                    <a:srgbClr val="000099"/>
                  </a:solidFill>
                  <a:latin typeface="+mn-ea"/>
                  <a:ea typeface="+mn-ea"/>
                </a:rPr>
                <a:t>   </a:t>
              </a:r>
              <a:r>
                <a:rPr lang="en-US" altLang="zh-CN" sz="2800" b="0" i="0" dirty="0" err="1">
                  <a:solidFill>
                    <a:srgbClr val="000099"/>
                  </a:solidFill>
                  <a:latin typeface="+mn-ea"/>
                  <a:ea typeface="+mn-ea"/>
                </a:rPr>
                <a:t>nextarc</a:t>
              </a:r>
              <a:r>
                <a:rPr lang="en-US" altLang="zh-CN" sz="2800" b="0" i="0" dirty="0">
                  <a:solidFill>
                    <a:srgbClr val="000099"/>
                  </a:solidFill>
                  <a:latin typeface="+mn-ea"/>
                  <a:ea typeface="+mn-ea"/>
                </a:rPr>
                <a:t>   info</a:t>
              </a:r>
            </a:p>
          </p:txBody>
        </p:sp>
        <p:cxnSp>
          <p:nvCxnSpPr>
            <p:cNvPr id="10" name="直接连接符 9"/>
            <p:cNvCxnSpPr/>
            <p:nvPr/>
          </p:nvCxnSpPr>
          <p:spPr bwMode="auto">
            <a:xfrm rot="5400000">
              <a:off x="6783879" y="1648891"/>
              <a:ext cx="50006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rot="5400000">
              <a:off x="4964115" y="1606537"/>
              <a:ext cx="50006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 name="文本框 2">
            <a:extLst>
              <a:ext uri="{FF2B5EF4-FFF2-40B4-BE49-F238E27FC236}">
                <a16:creationId xmlns:a16="http://schemas.microsoft.com/office/drawing/2014/main" id="{64815BD3-AF1F-B5EF-571D-05E3366C3EBA}"/>
              </a:ext>
            </a:extLst>
          </p:cNvPr>
          <p:cNvSpPr txBox="1"/>
          <p:nvPr/>
        </p:nvSpPr>
        <p:spPr>
          <a:xfrm>
            <a:off x="693812" y="2021493"/>
            <a:ext cx="8558707" cy="4401205"/>
          </a:xfrm>
          <a:prstGeom prst="rect">
            <a:avLst/>
          </a:prstGeom>
          <a:noFill/>
        </p:spPr>
        <p:txBody>
          <a:bodyPr wrap="square">
            <a:spAutoFit/>
          </a:bodyPr>
          <a:lstStyle/>
          <a:p>
            <a:r>
              <a:rPr lang="en-US" altLang="zh-CN" sz="2800" b="0" i="0" dirty="0">
                <a:solidFill>
                  <a:srgbClr val="0000FF"/>
                </a:solidFill>
                <a:effectLst/>
                <a:latin typeface="+mn-ea"/>
                <a:ea typeface="+mn-ea"/>
              </a:rPr>
              <a:t>struct</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弧结点</a:t>
            </a:r>
            <a:endParaRPr lang="zh-CN" altLang="en-US"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adjvex</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弧的另一顶点位置</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next</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指向下一条弧</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w</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弧上权值（距离等）</a:t>
            </a:r>
            <a:r>
              <a:rPr lang="en-US" altLang="zh-CN" sz="2800" b="0" i="0" dirty="0">
                <a:solidFill>
                  <a:srgbClr val="008000"/>
                </a:solidFill>
                <a:effectLst/>
                <a:latin typeface="+mn-ea"/>
                <a:ea typeface="+mn-ea"/>
              </a:rPr>
              <a:t>info</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795E26"/>
                </a:solidFill>
                <a:effectLst/>
                <a:latin typeface="+mn-ea"/>
                <a:ea typeface="+mn-ea"/>
              </a:rPr>
              <a:t>ArcNode</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adj</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p</a:t>
            </a:r>
            <a:r>
              <a:rPr lang="en-US" altLang="zh-CN" sz="2800" b="0" i="0" dirty="0">
                <a:solidFill>
                  <a:srgbClr val="001080"/>
                </a:solidFill>
                <a:latin typeface="+mn-ea"/>
                <a:ea typeface="+mn-ea"/>
              </a:rPr>
              <a:t> = </a:t>
            </a:r>
            <a:r>
              <a:rPr lang="en-US" altLang="zh-CN" sz="2800" b="0" i="0" dirty="0" err="1">
                <a:solidFill>
                  <a:srgbClr val="0000FF"/>
                </a:solidFill>
                <a:latin typeface="+mn-ea"/>
                <a:ea typeface="+mn-ea"/>
              </a:rPr>
              <a:t>nullptr</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wval</a:t>
            </a:r>
            <a:r>
              <a:rPr lang="en-US" altLang="zh-CN" sz="2800" b="0" i="0" dirty="0">
                <a:solidFill>
                  <a:srgbClr val="000000"/>
                </a:solidFill>
                <a:effectLst/>
                <a:latin typeface="+mn-ea"/>
                <a:ea typeface="+mn-ea"/>
              </a:rPr>
              <a:t> = </a:t>
            </a:r>
            <a:r>
              <a:rPr lang="en-US" altLang="zh-CN" sz="2800" b="0" i="0" dirty="0">
                <a:solidFill>
                  <a:srgbClr val="098658"/>
                </a:solidFill>
                <a:effectLst/>
                <a:latin typeface="+mn-ea"/>
                <a:ea typeface="+mn-ea"/>
              </a:rPr>
              <a:t>0x3f3f3f3f</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adjvex</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adj</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next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p</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w</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wval</a:t>
            </a:r>
            <a:r>
              <a:rPr lang="en-US" altLang="zh-CN" sz="2800" b="0" i="0" dirty="0">
                <a:solidFill>
                  <a:srgbClr val="000000"/>
                </a:solidFill>
                <a:effectLst/>
                <a:latin typeface="+mn-ea"/>
                <a:ea typeface="+mn-ea"/>
              </a:rPr>
              <a:t>){}</a:t>
            </a:r>
          </a:p>
          <a:p>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构造函数，初始属性值</a:t>
            </a:r>
            <a:endParaRPr lang="zh-CN" altLang="en-US"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9670" y="1333491"/>
            <a:ext cx="3714776" cy="523220"/>
          </a:xfrm>
          <a:prstGeom prst="rect">
            <a:avLst/>
          </a:prstGeom>
          <a:noFill/>
        </p:spPr>
        <p:txBody>
          <a:bodyPr wrap="square" rtlCol="0">
            <a:spAutoFit/>
          </a:bodyPr>
          <a:lstStyle/>
          <a:p>
            <a:r>
              <a:rPr lang="zh-CN" altLang="en-US" sz="2800" b="0" i="0" dirty="0">
                <a:solidFill>
                  <a:srgbClr val="FF0000"/>
                </a:solidFill>
                <a:latin typeface="黑体" panose="02010609060101010101" pitchFamily="49" charset="-122"/>
                <a:ea typeface="黑体" panose="02010609060101010101" pitchFamily="49" charset="-122"/>
              </a:rPr>
              <a:t>顶点的结点结构：</a:t>
            </a:r>
          </a:p>
        </p:txBody>
      </p:sp>
      <p:grpSp>
        <p:nvGrpSpPr>
          <p:cNvPr id="8" name="组合 7"/>
          <p:cNvGrpSpPr/>
          <p:nvPr/>
        </p:nvGrpSpPr>
        <p:grpSpPr>
          <a:xfrm>
            <a:off x="4729134" y="1353911"/>
            <a:ext cx="3227242" cy="523222"/>
            <a:chOff x="4500562" y="1357299"/>
            <a:chExt cx="2569934" cy="954110"/>
          </a:xfrm>
        </p:grpSpPr>
        <p:sp>
          <p:nvSpPr>
            <p:cNvPr id="30723" name="Rectangle 3"/>
            <p:cNvSpPr>
              <a:spLocks noChangeArrowheads="1"/>
            </p:cNvSpPr>
            <p:nvPr/>
          </p:nvSpPr>
          <p:spPr bwMode="auto">
            <a:xfrm>
              <a:off x="4500562" y="1357299"/>
              <a:ext cx="2569934" cy="954107"/>
            </a:xfrm>
            <a:prstGeom prst="rect">
              <a:avLst/>
            </a:prstGeom>
            <a:solidFill>
              <a:srgbClr val="99CCFF">
                <a:alpha val="50195"/>
              </a:srgbClr>
            </a:solidFill>
            <a:ln w="28575" cap="sq">
              <a:solidFill>
                <a:srgbClr val="000099"/>
              </a:solidFill>
              <a:miter lim="800000"/>
              <a:headEnd/>
              <a:tailEnd/>
            </a:ln>
          </p:spPr>
          <p:txBody>
            <a:bodyPr wrap="square">
              <a:spAutoFit/>
            </a:bodyPr>
            <a:lstStyle/>
            <a:p>
              <a:pPr eaLnBrk="1" hangingPunct="1">
                <a:buFont typeface="Arial" pitchFamily="34" charset="0"/>
                <a:buNone/>
              </a:pPr>
              <a:r>
                <a:rPr lang="zh-CN" altLang="en-US" sz="2800" b="0" i="0" dirty="0">
                  <a:solidFill>
                    <a:srgbClr val="000099"/>
                  </a:solidFill>
                  <a:latin typeface="+mn-ea"/>
                  <a:ea typeface="+mn-ea"/>
                </a:rPr>
                <a:t> </a:t>
              </a:r>
              <a:r>
                <a:rPr lang="en-US" altLang="zh-CN" sz="2800" b="0" i="0" dirty="0">
                  <a:solidFill>
                    <a:srgbClr val="000099"/>
                  </a:solidFill>
                  <a:latin typeface="+mn-ea"/>
                  <a:ea typeface="+mn-ea"/>
                </a:rPr>
                <a:t>data   </a:t>
              </a:r>
              <a:r>
                <a:rPr lang="en-US" altLang="zh-CN" sz="2800" b="0" i="0" dirty="0" err="1">
                  <a:solidFill>
                    <a:srgbClr val="000099"/>
                  </a:solidFill>
                  <a:latin typeface="+mn-ea"/>
                  <a:ea typeface="+mn-ea"/>
                </a:rPr>
                <a:t>firstarc</a:t>
              </a:r>
              <a:endParaRPr lang="en-US" altLang="zh-CN" sz="2800" b="0" i="0" dirty="0">
                <a:solidFill>
                  <a:srgbClr val="000099"/>
                </a:solidFill>
                <a:latin typeface="+mn-ea"/>
                <a:ea typeface="+mn-ea"/>
              </a:endParaRPr>
            </a:p>
          </p:txBody>
        </p:sp>
        <p:cxnSp>
          <p:nvCxnSpPr>
            <p:cNvPr id="7" name="直接连接符 6"/>
            <p:cNvCxnSpPr>
              <a:cxnSpLocks/>
            </p:cNvCxnSpPr>
            <p:nvPr/>
          </p:nvCxnSpPr>
          <p:spPr bwMode="auto">
            <a:xfrm>
              <a:off x="5572926" y="1358090"/>
              <a:ext cx="0" cy="9533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sp>
        <p:nvSpPr>
          <p:cNvPr id="3" name="文本框 2">
            <a:extLst>
              <a:ext uri="{FF2B5EF4-FFF2-40B4-BE49-F238E27FC236}">
                <a16:creationId xmlns:a16="http://schemas.microsoft.com/office/drawing/2014/main" id="{3AA30743-C6C8-4ABB-7791-3390F5537EE5}"/>
              </a:ext>
            </a:extLst>
          </p:cNvPr>
          <p:cNvSpPr txBox="1"/>
          <p:nvPr/>
        </p:nvSpPr>
        <p:spPr>
          <a:xfrm>
            <a:off x="683568" y="2206471"/>
            <a:ext cx="9101815" cy="3970318"/>
          </a:xfrm>
          <a:prstGeom prst="rect">
            <a:avLst/>
          </a:prstGeom>
          <a:noFill/>
        </p:spPr>
        <p:txBody>
          <a:bodyPr wrap="square">
            <a:spAutoFit/>
          </a:bodyPr>
          <a:lstStyle/>
          <a:p>
            <a:r>
              <a:rPr lang="en-US" altLang="zh-CN" sz="2800" b="0" i="0" dirty="0">
                <a:solidFill>
                  <a:srgbClr val="0000FF"/>
                </a:solidFill>
                <a:effectLst/>
                <a:latin typeface="+mn-ea"/>
                <a:ea typeface="+mn-ea"/>
              </a:rPr>
              <a:t>struct</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VNode</a:t>
            </a:r>
            <a:r>
              <a:rPr lang="en-US" altLang="zh-CN" sz="2800" b="0" i="0" dirty="0">
                <a:solidFill>
                  <a:srgbClr val="000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顶点信息</a:t>
            </a:r>
            <a:endParaRPr lang="zh-CN" altLang="en-US"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string</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data</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顶点</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err="1">
                <a:solidFill>
                  <a:srgbClr val="001080"/>
                </a:solidFill>
                <a:effectLst/>
                <a:latin typeface="+mn-ea"/>
                <a:ea typeface="+mn-ea"/>
              </a:rPr>
              <a:t>firstarc</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链表头指针</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指向第一条弧</a:t>
            </a:r>
            <a:endParaRPr lang="zh-CN" altLang="en-US" sz="2800" b="0" i="0" dirty="0">
              <a:solidFill>
                <a:srgbClr val="000000"/>
              </a:solidFill>
              <a:effectLst/>
              <a:latin typeface="+mn-ea"/>
              <a:ea typeface="+mn-ea"/>
            </a:endParaRPr>
          </a:p>
          <a:p>
            <a:r>
              <a:rPr lang="zh-CN" altLang="en-US" sz="2800" b="0" i="0" dirty="0">
                <a:solidFill>
                  <a:srgbClr val="008000"/>
                </a:solidFill>
                <a:effectLst/>
                <a:latin typeface="+mn-ea"/>
                <a:ea typeface="+mn-ea"/>
              </a:rPr>
              <a:t>    </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构造函数初始属性</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795E26"/>
                </a:solidFill>
                <a:effectLst/>
                <a:latin typeface="+mn-ea"/>
                <a:ea typeface="+mn-ea"/>
              </a:rPr>
              <a:t>VNode</a:t>
            </a:r>
            <a:r>
              <a:rPr lang="en-US" altLang="zh-CN" sz="2800" b="0" i="0" dirty="0">
                <a:solidFill>
                  <a:srgbClr val="000000"/>
                </a:solidFill>
                <a:effectLst/>
                <a:latin typeface="+mn-ea"/>
                <a:ea typeface="+mn-ea"/>
              </a:rPr>
              <a:t>(</a:t>
            </a:r>
            <a:r>
              <a:rPr lang="en-US" altLang="zh-CN" sz="2800" b="0" i="0" dirty="0">
                <a:solidFill>
                  <a:srgbClr val="267F99"/>
                </a:solidFill>
                <a:effectLst/>
                <a:latin typeface="+mn-ea"/>
                <a:ea typeface="+mn-ea"/>
              </a:rPr>
              <a:t>string</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e</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first</a:t>
            </a:r>
            <a:r>
              <a:rPr lang="en-US" altLang="zh-CN" sz="2800" b="0" i="0" dirty="0">
                <a:solidFill>
                  <a:srgbClr val="000000"/>
                </a:solidFill>
                <a:effectLst/>
                <a:latin typeface="+mn-ea"/>
                <a:ea typeface="+mn-ea"/>
              </a:rPr>
              <a:t> = </a:t>
            </a:r>
            <a:r>
              <a:rPr lang="en-US" altLang="zh-CN" sz="2800" b="0" i="0" dirty="0" err="1">
                <a:solidFill>
                  <a:srgbClr val="0000FF"/>
                </a:solidFill>
                <a:effectLst/>
                <a:latin typeface="+mn-ea"/>
                <a:ea typeface="+mn-ea"/>
              </a:rPr>
              <a:t>nullptr</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data</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e</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firstarc</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first</a:t>
            </a:r>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a:t>
            </a:r>
          </a:p>
          <a:p>
            <a:endParaRPr lang="en-US" altLang="zh-CN" sz="2800" b="0" i="0" dirty="0">
              <a:solidFill>
                <a:srgbClr val="000000"/>
              </a:solidFill>
              <a:effectLst/>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4">
            <a:hlinkClick r:id="rId2" action="ppaction://hlinksldjump" highlightClick="1"/>
          </p:cNvPr>
          <p:cNvSpPr>
            <a:spLocks noChangeArrowheads="1"/>
          </p:cNvSpPr>
          <p:nvPr/>
        </p:nvSpPr>
        <p:spPr bwMode="auto">
          <a:xfrm>
            <a:off x="8458200" y="6096000"/>
            <a:ext cx="381000" cy="381000"/>
          </a:xfrm>
          <a:prstGeom prst="actionButtonBackPrevious">
            <a:avLst/>
          </a:prstGeom>
          <a:solidFill>
            <a:schemeClr val="bg2"/>
          </a:solidFill>
          <a:ln w="9525">
            <a:solidFill>
              <a:schemeClr val="tx2"/>
            </a:solidFill>
            <a:miter lim="800000"/>
            <a:headEnd/>
            <a:tailEnd/>
          </a:ln>
        </p:spPr>
        <p:txBody>
          <a:bodyPr wrap="none" anchor="ctr"/>
          <a:lstStyle/>
          <a:p>
            <a:pPr eaLnBrk="1" hangingPunct="1">
              <a:buFont typeface="Arial" pitchFamily="34" charset="0"/>
              <a:buNone/>
            </a:pPr>
            <a:endParaRPr lang="zh-CN" altLang="en-US"/>
          </a:p>
        </p:txBody>
      </p:sp>
      <p:sp>
        <p:nvSpPr>
          <p:cNvPr id="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sp>
        <p:nvSpPr>
          <p:cNvPr id="2" name="文本框 1">
            <a:extLst>
              <a:ext uri="{FF2B5EF4-FFF2-40B4-BE49-F238E27FC236}">
                <a16:creationId xmlns:a16="http://schemas.microsoft.com/office/drawing/2014/main" id="{1AEA4B3D-D613-EF11-6CFE-06F366F72967}"/>
              </a:ext>
            </a:extLst>
          </p:cNvPr>
          <p:cNvSpPr txBox="1"/>
          <p:nvPr/>
        </p:nvSpPr>
        <p:spPr>
          <a:xfrm>
            <a:off x="522418" y="4039731"/>
            <a:ext cx="8229600" cy="2246769"/>
          </a:xfrm>
          <a:prstGeom prst="rect">
            <a:avLst/>
          </a:prstGeom>
          <a:noFill/>
        </p:spPr>
        <p:txBody>
          <a:bodyPr wrap="square" rtlCol="0">
            <a:spAutoFit/>
          </a:bodyPr>
          <a:lstStyle/>
          <a:p>
            <a:r>
              <a:rPr lang="en-US" altLang="zh-CN" sz="2800" b="0" i="0" dirty="0">
                <a:solidFill>
                  <a:srgbClr val="0000FF"/>
                </a:solidFill>
                <a:latin typeface="+mn-ea"/>
                <a:ea typeface="+mn-ea"/>
              </a:rPr>
              <a:t>void</a:t>
            </a:r>
            <a:r>
              <a:rPr lang="en-US" altLang="zh-CN" sz="2800" b="0" i="0" dirty="0">
                <a:solidFill>
                  <a:srgbClr val="000000"/>
                </a:solidFill>
                <a:latin typeface="+mn-ea"/>
                <a:ea typeface="+mn-ea"/>
              </a:rPr>
              <a:t> </a:t>
            </a:r>
            <a:r>
              <a:rPr lang="en-US" altLang="zh-CN" sz="2800" b="0" i="0" dirty="0" err="1">
                <a:solidFill>
                  <a:srgbClr val="795E26"/>
                </a:solidFill>
                <a:latin typeface="+mn-ea"/>
                <a:ea typeface="+mn-ea"/>
              </a:rPr>
              <a:t>CreateALGraph</a:t>
            </a:r>
            <a:r>
              <a:rPr lang="en-US" altLang="zh-CN" sz="2800" b="0" i="0" dirty="0">
                <a:solidFill>
                  <a:srgbClr val="000000"/>
                </a:solidFill>
                <a:latin typeface="+mn-ea"/>
                <a:ea typeface="+mn-ea"/>
              </a:rPr>
              <a:t>(</a:t>
            </a:r>
            <a:r>
              <a:rPr lang="en-US" altLang="zh-CN" sz="2800" b="0" i="0" dirty="0" err="1">
                <a:solidFill>
                  <a:srgbClr val="267F99"/>
                </a:solidFill>
                <a:latin typeface="+mn-ea"/>
                <a:ea typeface="+mn-ea"/>
              </a:rPr>
              <a:t>ALGraph</a:t>
            </a:r>
            <a:r>
              <a:rPr lang="en-US" altLang="zh-CN" sz="2800" b="0" i="0" dirty="0">
                <a:solidFill>
                  <a:srgbClr val="000000"/>
                </a:solidFill>
                <a:latin typeface="+mn-ea"/>
                <a:ea typeface="+mn-ea"/>
              </a:rPr>
              <a:t> </a:t>
            </a:r>
            <a:r>
              <a:rPr lang="en-US" altLang="zh-CN" sz="2800" b="0" i="0" dirty="0">
                <a:solidFill>
                  <a:srgbClr val="0000FF"/>
                </a:solidFill>
                <a:latin typeface="+mn-ea"/>
                <a:ea typeface="+mn-ea"/>
              </a:rPr>
              <a:t>&amp;</a:t>
            </a:r>
            <a:r>
              <a:rPr lang="en-US" altLang="zh-CN" sz="2800" b="0" i="0" dirty="0">
                <a:solidFill>
                  <a:srgbClr val="001080"/>
                </a:solidFill>
                <a:latin typeface="+mn-ea"/>
                <a:ea typeface="+mn-ea"/>
              </a:rPr>
              <a:t>g</a:t>
            </a:r>
            <a:r>
              <a:rPr lang="en-US" altLang="zh-CN" sz="2800" b="0" i="0" dirty="0">
                <a:solidFill>
                  <a:srgbClr val="000000"/>
                </a:solidFill>
                <a:latin typeface="+mn-ea"/>
                <a:ea typeface="+mn-ea"/>
              </a:rPr>
              <a:t>)</a:t>
            </a:r>
          </a:p>
          <a:p>
            <a:r>
              <a:rPr lang="zh-CN" altLang="en-US" sz="2800" b="0" i="0" dirty="0">
                <a:latin typeface="+mn-ea"/>
                <a:ea typeface="+mn-ea"/>
              </a:rPr>
              <a:t>邻接表创建</a:t>
            </a:r>
            <a:r>
              <a:rPr lang="en-US" altLang="zh-CN" sz="2800" b="0" i="0" dirty="0">
                <a:latin typeface="+mn-ea"/>
                <a:ea typeface="+mn-ea"/>
              </a:rPr>
              <a:t>:</a:t>
            </a:r>
            <a:r>
              <a:rPr lang="zh-CN" altLang="en-US" sz="2800" b="0" i="0" dirty="0">
                <a:latin typeface="+mn-ea"/>
                <a:ea typeface="+mn-ea"/>
              </a:rPr>
              <a:t>根据输入的边信息，查找顶点下标，设为</a:t>
            </a:r>
            <a:r>
              <a:rPr lang="en-US" altLang="zh-CN" sz="2800" b="0" i="0" dirty="0" err="1">
                <a:latin typeface="+mn-ea"/>
                <a:ea typeface="+mn-ea"/>
              </a:rPr>
              <a:t>i</a:t>
            </a:r>
            <a:r>
              <a:rPr lang="zh-CN" altLang="en-US" sz="2800" b="0" i="0" dirty="0">
                <a:latin typeface="+mn-ea"/>
                <a:ea typeface="+mn-ea"/>
              </a:rPr>
              <a:t>，</a:t>
            </a:r>
            <a:r>
              <a:rPr lang="en-US" altLang="zh-CN" sz="2800" b="0" i="0" dirty="0">
                <a:latin typeface="+mn-ea"/>
                <a:ea typeface="+mn-ea"/>
              </a:rPr>
              <a:t>j</a:t>
            </a:r>
            <a:r>
              <a:rPr lang="zh-CN" altLang="en-US" sz="2800" b="0" i="0" dirty="0">
                <a:latin typeface="+mn-ea"/>
                <a:ea typeface="+mn-ea"/>
              </a:rPr>
              <a:t>。第</a:t>
            </a:r>
            <a:r>
              <a:rPr lang="en-US" altLang="zh-CN" sz="2800" b="0" i="0" dirty="0" err="1">
                <a:latin typeface="+mn-ea"/>
                <a:ea typeface="+mn-ea"/>
              </a:rPr>
              <a:t>i</a:t>
            </a:r>
            <a:r>
              <a:rPr lang="zh-CN" altLang="en-US" sz="2800" b="0" i="0" dirty="0">
                <a:latin typeface="+mn-ea"/>
                <a:ea typeface="+mn-ea"/>
              </a:rPr>
              <a:t>个邻接表后插入新结点（</a:t>
            </a:r>
            <a:r>
              <a:rPr lang="en-US" altLang="zh-CN" sz="2800" b="0" i="0" dirty="0" err="1">
                <a:latin typeface="+mn-ea"/>
                <a:ea typeface="+mn-ea"/>
              </a:rPr>
              <a:t>adjvex</a:t>
            </a:r>
            <a:r>
              <a:rPr lang="zh-CN" altLang="en-US" sz="2800" b="0" i="0" dirty="0">
                <a:latin typeface="+mn-ea"/>
                <a:ea typeface="+mn-ea"/>
              </a:rPr>
              <a:t>值</a:t>
            </a:r>
            <a:r>
              <a:rPr lang="en-US" altLang="zh-CN" sz="2800" b="0" i="0" dirty="0">
                <a:latin typeface="+mn-ea"/>
                <a:ea typeface="+mn-ea"/>
              </a:rPr>
              <a:t>j)</a:t>
            </a:r>
            <a:r>
              <a:rPr lang="zh-CN" altLang="en-US" sz="2800" b="0" i="0" dirty="0">
                <a:latin typeface="+mn-ea"/>
                <a:ea typeface="+mn-ea"/>
              </a:rPr>
              <a:t>。若无向图，第</a:t>
            </a:r>
            <a:r>
              <a:rPr lang="en-US" altLang="zh-CN" sz="2800" b="0" i="0" dirty="0">
                <a:latin typeface="+mn-ea"/>
                <a:ea typeface="+mn-ea"/>
              </a:rPr>
              <a:t>j</a:t>
            </a:r>
            <a:r>
              <a:rPr lang="zh-CN" altLang="en-US" sz="2800" b="0" i="0" dirty="0">
                <a:latin typeface="+mn-ea"/>
                <a:ea typeface="+mn-ea"/>
              </a:rPr>
              <a:t>个邻接表后插入新结点</a:t>
            </a:r>
            <a:r>
              <a:rPr lang="en-US" altLang="zh-CN" sz="2800" b="0" i="0" dirty="0">
                <a:latin typeface="+mn-ea"/>
                <a:ea typeface="+mn-ea"/>
              </a:rPr>
              <a:t>(</a:t>
            </a:r>
            <a:r>
              <a:rPr lang="en-US" altLang="zh-CN" sz="2800" b="0" i="0" dirty="0" err="1">
                <a:latin typeface="+mn-ea"/>
                <a:ea typeface="+mn-ea"/>
              </a:rPr>
              <a:t>adjvex</a:t>
            </a:r>
            <a:r>
              <a:rPr lang="zh-CN" altLang="en-US" sz="2800" b="0" i="0" dirty="0">
                <a:latin typeface="+mn-ea"/>
                <a:ea typeface="+mn-ea"/>
              </a:rPr>
              <a:t>值</a:t>
            </a:r>
            <a:r>
              <a:rPr lang="en-US" altLang="zh-CN" sz="2800" b="0" i="0" dirty="0" err="1">
                <a:latin typeface="+mn-ea"/>
                <a:ea typeface="+mn-ea"/>
              </a:rPr>
              <a:t>i</a:t>
            </a:r>
            <a:r>
              <a:rPr lang="en-US" altLang="zh-CN" sz="2800" b="0" i="0" dirty="0">
                <a:latin typeface="+mn-ea"/>
                <a:ea typeface="+mn-ea"/>
              </a:rPr>
              <a:t>)</a:t>
            </a:r>
            <a:r>
              <a:rPr lang="zh-CN" altLang="en-US" sz="2800" b="0" i="0" dirty="0">
                <a:latin typeface="+mn-ea"/>
                <a:ea typeface="+mn-ea"/>
              </a:rPr>
              <a:t>。可以用静态链表实现。</a:t>
            </a:r>
          </a:p>
        </p:txBody>
      </p:sp>
      <p:sp>
        <p:nvSpPr>
          <p:cNvPr id="4" name="文本框 3">
            <a:extLst>
              <a:ext uri="{FF2B5EF4-FFF2-40B4-BE49-F238E27FC236}">
                <a16:creationId xmlns:a16="http://schemas.microsoft.com/office/drawing/2014/main" id="{99D102DE-1384-7FCA-6743-51FB9E5CCBA0}"/>
              </a:ext>
            </a:extLst>
          </p:cNvPr>
          <p:cNvSpPr txBox="1"/>
          <p:nvPr/>
        </p:nvSpPr>
        <p:spPr>
          <a:xfrm>
            <a:off x="509202" y="1268760"/>
            <a:ext cx="9751430" cy="2677656"/>
          </a:xfrm>
          <a:prstGeom prst="rect">
            <a:avLst/>
          </a:prstGeom>
          <a:noFill/>
        </p:spPr>
        <p:txBody>
          <a:bodyPr wrap="square">
            <a:spAutoFit/>
          </a:bodyPr>
          <a:lstStyle/>
          <a:p>
            <a:r>
              <a:rPr lang="en-US" altLang="zh-CN" sz="2400" b="0" i="0" dirty="0">
                <a:solidFill>
                  <a:srgbClr val="AF00DB"/>
                </a:solidFill>
                <a:effectLst/>
                <a:latin typeface="+mn-ea"/>
                <a:ea typeface="+mn-ea"/>
              </a:rPr>
              <a:t>#define</a:t>
            </a:r>
            <a:r>
              <a:rPr lang="en-US" altLang="zh-CN" sz="2400" b="0" i="0" dirty="0">
                <a:solidFill>
                  <a:srgbClr val="0000FF"/>
                </a:solidFill>
                <a:effectLst/>
                <a:latin typeface="+mn-ea"/>
                <a:ea typeface="+mn-ea"/>
              </a:rPr>
              <a:t> N </a:t>
            </a:r>
            <a:r>
              <a:rPr lang="en-US" altLang="zh-CN" sz="2400" b="0" i="0" dirty="0">
                <a:solidFill>
                  <a:srgbClr val="098658"/>
                </a:solidFill>
                <a:effectLst/>
                <a:latin typeface="+mn-ea"/>
                <a:ea typeface="+mn-ea"/>
              </a:rPr>
              <a:t>100</a:t>
            </a:r>
            <a:endParaRPr lang="en-US" altLang="zh-CN" sz="2400" b="0" i="0" dirty="0">
              <a:solidFill>
                <a:srgbClr val="000000"/>
              </a:solidFill>
              <a:effectLst/>
              <a:latin typeface="+mn-ea"/>
              <a:ea typeface="+mn-ea"/>
            </a:endParaRPr>
          </a:p>
          <a:p>
            <a:r>
              <a:rPr lang="en-US" altLang="zh-CN" sz="2400" b="0" i="0" dirty="0">
                <a:solidFill>
                  <a:srgbClr val="0000FF"/>
                </a:solidFill>
                <a:effectLst/>
                <a:latin typeface="+mn-ea"/>
                <a:ea typeface="+mn-ea"/>
              </a:rPr>
              <a:t>struct</a:t>
            </a:r>
            <a:r>
              <a:rPr lang="en-US" altLang="zh-CN" sz="2400" b="0" i="0" dirty="0">
                <a:solidFill>
                  <a:srgbClr val="000000"/>
                </a:solidFill>
                <a:effectLst/>
                <a:latin typeface="+mn-ea"/>
                <a:ea typeface="+mn-ea"/>
              </a:rPr>
              <a:t> </a:t>
            </a:r>
            <a:r>
              <a:rPr lang="en-US" altLang="zh-CN" sz="2400" b="0" i="0" dirty="0" err="1">
                <a:solidFill>
                  <a:srgbClr val="267F99"/>
                </a:solidFill>
                <a:effectLst/>
                <a:latin typeface="+mn-ea"/>
                <a:ea typeface="+mn-ea"/>
              </a:rPr>
              <a:t>ALGraph</a:t>
            </a:r>
            <a:r>
              <a:rPr lang="en-US" altLang="zh-CN" sz="2400" b="0" i="0" dirty="0">
                <a:solidFill>
                  <a:srgbClr val="000000"/>
                </a:solidFill>
                <a:effectLst/>
                <a:latin typeface="+mn-ea"/>
                <a:ea typeface="+mn-ea"/>
              </a:rPr>
              <a:t> </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邻接表结构</a:t>
            </a:r>
            <a:endParaRPr lang="zh-CN" altLang="en-US"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vexnum</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arcnum</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顶点数，边数</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err="1">
                <a:solidFill>
                  <a:srgbClr val="267F99"/>
                </a:solidFill>
                <a:effectLst/>
                <a:latin typeface="+mn-ea"/>
                <a:ea typeface="+mn-ea"/>
              </a:rPr>
              <a:t>VNode</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vers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顶点数组</a:t>
            </a:r>
            <a:endParaRPr lang="zh-CN" altLang="en-US" sz="2400" b="0" i="0" dirty="0">
              <a:solidFill>
                <a:srgbClr val="000000"/>
              </a:solidFill>
              <a:effectLst/>
              <a:latin typeface="+mn-ea"/>
              <a:ea typeface="+mn-ea"/>
            </a:endParaRPr>
          </a:p>
          <a:p>
            <a:r>
              <a:rPr lang="zh-CN" altLang="en-US" sz="2400" b="0" i="0" dirty="0">
                <a:solidFill>
                  <a:srgbClr val="008000"/>
                </a:solidFill>
                <a:effectLst/>
                <a:latin typeface="+mn-ea"/>
                <a:ea typeface="+mn-ea"/>
              </a:rPr>
              <a:t>    </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构造函数初始顶点数，边数</a:t>
            </a:r>
            <a:r>
              <a:rPr lang="zh-CN" altLang="en-US" sz="2400" b="0" i="0" dirty="0">
                <a:solidFill>
                  <a:srgbClr val="008000"/>
                </a:solidFill>
                <a:latin typeface="+mn-ea"/>
                <a:ea typeface="+mn-ea"/>
              </a:rPr>
              <a:t>等</a:t>
            </a:r>
            <a:endParaRPr lang="zh-CN" altLang="en-US"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1+#ppt_w/2"/>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142815" y="14598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有向图的逆邻接表</a:t>
            </a:r>
          </a:p>
        </p:txBody>
      </p:sp>
      <p:sp>
        <p:nvSpPr>
          <p:cNvPr id="38917" name="Rectangle 5"/>
          <p:cNvSpPr>
            <a:spLocks noGrp="1" noChangeArrowheads="1"/>
          </p:cNvSpPr>
          <p:nvPr>
            <p:ph type="body" idx="1"/>
          </p:nvPr>
        </p:nvSpPr>
        <p:spPr>
          <a:xfrm>
            <a:off x="611560" y="1236944"/>
            <a:ext cx="8763000" cy="590560"/>
          </a:xfrm>
        </p:spPr>
        <p:txBody>
          <a:bodyPr/>
          <a:lstStyle/>
          <a:p>
            <a:pPr eaLnBrk="1" hangingPunct="1">
              <a:spcBef>
                <a:spcPct val="30000"/>
              </a:spcBef>
            </a:pPr>
            <a:r>
              <a:rPr lang="zh-CN" altLang="en-US" dirty="0">
                <a:latin typeface="黑体" pitchFamily="49" charset="-122"/>
                <a:ea typeface="黑体" pitchFamily="49" charset="-122"/>
              </a:rPr>
              <a:t>逆邻接表中，</a:t>
            </a:r>
            <a:r>
              <a:rPr lang="zh-CN" altLang="en-US" sz="2800" b="0" i="0" dirty="0">
                <a:latin typeface="+mn-ea"/>
                <a:ea typeface="+mn-ea"/>
              </a:rPr>
              <a:t>每个顶点链接的是指向该顶点的弧。</a:t>
            </a:r>
            <a:r>
              <a:rPr lang="en-US" altLang="zh-CN" sz="2800" b="0" i="0" dirty="0">
                <a:latin typeface="+mn-ea"/>
                <a:ea typeface="+mn-ea"/>
              </a:rPr>
              <a:t>(</a:t>
            </a:r>
            <a:r>
              <a:rPr lang="zh-CN" altLang="en-US" sz="2800" b="0" i="0" dirty="0">
                <a:latin typeface="+mn-ea"/>
                <a:ea typeface="+mn-ea"/>
              </a:rPr>
              <a:t>以该顶点为头的弧</a:t>
            </a:r>
            <a:r>
              <a:rPr lang="en-US" altLang="zh-CN" sz="2800" b="0" i="0" dirty="0">
                <a:latin typeface="+mn-ea"/>
                <a:ea typeface="+mn-ea"/>
              </a:rPr>
              <a:t>, </a:t>
            </a:r>
            <a:r>
              <a:rPr lang="zh-CN" altLang="en-US" dirty="0">
                <a:latin typeface="黑体" pitchFamily="49" charset="-122"/>
                <a:ea typeface="黑体" pitchFamily="49" charset="-122"/>
              </a:rPr>
              <a:t>入弧</a:t>
            </a:r>
            <a:r>
              <a:rPr lang="en-US" altLang="zh-CN" dirty="0">
                <a:latin typeface="黑体" pitchFamily="49" charset="-122"/>
                <a:ea typeface="黑体" pitchFamily="49" charset="-122"/>
              </a:rPr>
              <a:t>)</a:t>
            </a:r>
          </a:p>
        </p:txBody>
      </p:sp>
      <p:graphicFrame>
        <p:nvGraphicFramePr>
          <p:cNvPr id="38919" name="Group 7"/>
          <p:cNvGraphicFramePr>
            <a:graphicFrameLocks noGrp="1"/>
          </p:cNvGraphicFramePr>
          <p:nvPr>
            <p:extLst>
              <p:ext uri="{D42A27DB-BD31-4B8C-83A1-F6EECF244321}">
                <p14:modId xmlns:p14="http://schemas.microsoft.com/office/powerpoint/2010/main" val="3662196554"/>
              </p:ext>
            </p:extLst>
          </p:nvPr>
        </p:nvGraphicFramePr>
        <p:xfrm>
          <a:off x="820529" y="2590886"/>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7"/>
          <p:cNvGrpSpPr>
            <a:grpSpLocks/>
          </p:cNvGrpSpPr>
          <p:nvPr/>
        </p:nvGrpSpPr>
        <p:grpSpPr bwMode="auto">
          <a:xfrm>
            <a:off x="5868144" y="2743286"/>
            <a:ext cx="2819400" cy="2286000"/>
            <a:chOff x="0" y="0"/>
            <a:chExt cx="1920" cy="1536"/>
          </a:xfrm>
        </p:grpSpPr>
        <p:sp>
          <p:nvSpPr>
            <p:cNvPr id="38965"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66"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67"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68" name="Line 3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69"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70"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71" name="Oval 3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8972"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8973"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8974" name="Oval 3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8975"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4" name="Group 40"/>
          <p:cNvGrpSpPr>
            <a:grpSpLocks/>
          </p:cNvGrpSpPr>
          <p:nvPr/>
        </p:nvGrpSpPr>
        <p:grpSpPr bwMode="auto">
          <a:xfrm>
            <a:off x="4020929" y="3810086"/>
            <a:ext cx="990600" cy="461963"/>
            <a:chOff x="0" y="0"/>
            <a:chExt cx="1516" cy="291"/>
          </a:xfrm>
        </p:grpSpPr>
        <p:sp>
          <p:nvSpPr>
            <p:cNvPr id="38963" name="Text Box 41"/>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38964" name="Text Box 42"/>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2" name="Line 43"/>
          <p:cNvSpPr>
            <a:spLocks noChangeShapeType="1"/>
          </p:cNvSpPr>
          <p:nvPr/>
        </p:nvSpPr>
        <p:spPr bwMode="auto">
          <a:xfrm>
            <a:off x="3411329" y="41148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5" name="Group 44"/>
          <p:cNvGrpSpPr>
            <a:grpSpLocks/>
          </p:cNvGrpSpPr>
          <p:nvPr/>
        </p:nvGrpSpPr>
        <p:grpSpPr bwMode="auto">
          <a:xfrm>
            <a:off x="2573129" y="5029286"/>
            <a:ext cx="990600" cy="482600"/>
            <a:chOff x="0" y="0"/>
            <a:chExt cx="1516" cy="304"/>
          </a:xfrm>
        </p:grpSpPr>
        <p:sp>
          <p:nvSpPr>
            <p:cNvPr id="38961" name="Text Box 45"/>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62" name="Text Box 46"/>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8944" name="Line 47"/>
          <p:cNvSpPr>
            <a:spLocks noChangeShapeType="1"/>
          </p:cNvSpPr>
          <p:nvPr/>
        </p:nvSpPr>
        <p:spPr bwMode="auto">
          <a:xfrm>
            <a:off x="1963529" y="53340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48"/>
          <p:cNvGrpSpPr>
            <a:grpSpLocks/>
          </p:cNvGrpSpPr>
          <p:nvPr/>
        </p:nvGrpSpPr>
        <p:grpSpPr bwMode="auto">
          <a:xfrm>
            <a:off x="4020929" y="5029286"/>
            <a:ext cx="990600" cy="461963"/>
            <a:chOff x="0" y="0"/>
            <a:chExt cx="1516" cy="291"/>
          </a:xfrm>
        </p:grpSpPr>
        <p:sp>
          <p:nvSpPr>
            <p:cNvPr id="38959" name="Text Box 49"/>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8960" name="Text Box 50"/>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6" name="Line 51"/>
          <p:cNvSpPr>
            <a:spLocks noChangeShapeType="1"/>
          </p:cNvSpPr>
          <p:nvPr/>
        </p:nvSpPr>
        <p:spPr bwMode="auto">
          <a:xfrm>
            <a:off x="3411329" y="53340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52"/>
          <p:cNvGrpSpPr>
            <a:grpSpLocks/>
          </p:cNvGrpSpPr>
          <p:nvPr/>
        </p:nvGrpSpPr>
        <p:grpSpPr bwMode="auto">
          <a:xfrm>
            <a:off x="2573129" y="3200486"/>
            <a:ext cx="990600" cy="461963"/>
            <a:chOff x="0" y="0"/>
            <a:chExt cx="1516" cy="291"/>
          </a:xfrm>
        </p:grpSpPr>
        <p:sp>
          <p:nvSpPr>
            <p:cNvPr id="38957" name="Text Box 53"/>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58" name="Text Box 54"/>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8" name="Line 55"/>
          <p:cNvSpPr>
            <a:spLocks noChangeShapeType="1"/>
          </p:cNvSpPr>
          <p:nvPr/>
        </p:nvSpPr>
        <p:spPr bwMode="auto">
          <a:xfrm>
            <a:off x="1963529" y="35052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8" name="Group 56"/>
          <p:cNvGrpSpPr>
            <a:grpSpLocks/>
          </p:cNvGrpSpPr>
          <p:nvPr/>
        </p:nvGrpSpPr>
        <p:grpSpPr bwMode="auto">
          <a:xfrm>
            <a:off x="2573129" y="3810086"/>
            <a:ext cx="990600" cy="482600"/>
            <a:chOff x="0" y="0"/>
            <a:chExt cx="1516" cy="304"/>
          </a:xfrm>
        </p:grpSpPr>
        <p:sp>
          <p:nvSpPr>
            <p:cNvPr id="38955" name="Text Box 57"/>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38956" name="Text Box 58"/>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8950" name="Line 59"/>
          <p:cNvSpPr>
            <a:spLocks noChangeShapeType="1"/>
          </p:cNvSpPr>
          <p:nvPr/>
        </p:nvSpPr>
        <p:spPr bwMode="auto">
          <a:xfrm>
            <a:off x="1963529" y="41148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60"/>
          <p:cNvGrpSpPr>
            <a:grpSpLocks/>
          </p:cNvGrpSpPr>
          <p:nvPr/>
        </p:nvGrpSpPr>
        <p:grpSpPr bwMode="auto">
          <a:xfrm>
            <a:off x="2573129" y="4419686"/>
            <a:ext cx="990600" cy="461963"/>
            <a:chOff x="0" y="0"/>
            <a:chExt cx="1516" cy="291"/>
          </a:xfrm>
        </p:grpSpPr>
        <p:sp>
          <p:nvSpPr>
            <p:cNvPr id="38953" name="Text Box 61"/>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54" name="Text Box 62"/>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52" name="Line 63"/>
          <p:cNvSpPr>
            <a:spLocks noChangeShapeType="1"/>
          </p:cNvSpPr>
          <p:nvPr/>
        </p:nvSpPr>
        <p:spPr bwMode="auto">
          <a:xfrm>
            <a:off x="1963529" y="4724486"/>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11" name="文本框 10">
            <a:extLst>
              <a:ext uri="{FF2B5EF4-FFF2-40B4-BE49-F238E27FC236}">
                <a16:creationId xmlns:a16="http://schemas.microsoft.com/office/drawing/2014/main" id="{A04E5599-A3DF-5050-B7CC-044EF4D7C4F5}"/>
              </a:ext>
            </a:extLst>
          </p:cNvPr>
          <p:cNvSpPr txBox="1"/>
          <p:nvPr/>
        </p:nvSpPr>
        <p:spPr>
          <a:xfrm>
            <a:off x="-509687" y="2776528"/>
            <a:ext cx="4677936" cy="461665"/>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mn-ea"/>
                <a:ea typeface="+mn-ea"/>
              </a:rPr>
              <a:t>^</a:t>
            </a:r>
          </a:p>
        </p:txBody>
      </p:sp>
      <p:sp>
        <p:nvSpPr>
          <p:cNvPr id="3" name="文本框 2">
            <a:extLst>
              <a:ext uri="{FF2B5EF4-FFF2-40B4-BE49-F238E27FC236}">
                <a16:creationId xmlns:a16="http://schemas.microsoft.com/office/drawing/2014/main" id="{645CB7FF-3A0E-763C-6830-E20E1A3EA20C}"/>
              </a:ext>
            </a:extLst>
          </p:cNvPr>
          <p:cNvSpPr txBox="1"/>
          <p:nvPr/>
        </p:nvSpPr>
        <p:spPr>
          <a:xfrm>
            <a:off x="755576" y="6002124"/>
            <a:ext cx="4437117"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逆邻接表方便计算入度。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9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9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2" grpId="0" animBg="1"/>
      <p:bldP spid="38944" grpId="0" animBg="1"/>
      <p:bldP spid="38946" grpId="0" animBg="1"/>
      <p:bldP spid="38948" grpId="0" animBg="1"/>
      <p:bldP spid="38950" grpId="0" animBg="1"/>
      <p:bldP spid="38952" grpId="0" animBg="1"/>
      <p:bldP spid="11"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849205" y="2586034"/>
            <a:ext cx="3071834" cy="2286000"/>
            <a:chOff x="5334000" y="152400"/>
            <a:chExt cx="3505200" cy="2286000"/>
          </a:xfrm>
        </p:grpSpPr>
        <p:sp>
          <p:nvSpPr>
            <p:cNvPr id="39938" name="Line 2"/>
            <p:cNvSpPr>
              <a:spLocks noChangeShapeType="1"/>
            </p:cNvSpPr>
            <p:nvPr/>
          </p:nvSpPr>
          <p:spPr bwMode="auto">
            <a:xfrm flipH="1">
              <a:off x="5562600" y="381000"/>
              <a:ext cx="12954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39" name="Line 3"/>
            <p:cNvSpPr>
              <a:spLocks noChangeShapeType="1"/>
            </p:cNvSpPr>
            <p:nvPr/>
          </p:nvSpPr>
          <p:spPr bwMode="auto">
            <a:xfrm>
              <a:off x="5715000" y="1524000"/>
              <a:ext cx="457200" cy="587375"/>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0" name="Line 4"/>
            <p:cNvSpPr>
              <a:spLocks noChangeShapeType="1"/>
            </p:cNvSpPr>
            <p:nvPr/>
          </p:nvSpPr>
          <p:spPr bwMode="auto">
            <a:xfrm>
              <a:off x="6629400" y="2209800"/>
              <a:ext cx="914400" cy="1588"/>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1" name="Line 5"/>
            <p:cNvSpPr>
              <a:spLocks noChangeShapeType="1"/>
            </p:cNvSpPr>
            <p:nvPr/>
          </p:nvSpPr>
          <p:spPr bwMode="auto">
            <a:xfrm flipH="1" flipV="1">
              <a:off x="7086600" y="533400"/>
              <a:ext cx="685800" cy="15240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2" name="Line 6"/>
            <p:cNvSpPr>
              <a:spLocks noChangeShapeType="1"/>
            </p:cNvSpPr>
            <p:nvPr/>
          </p:nvSpPr>
          <p:spPr bwMode="auto">
            <a:xfrm>
              <a:off x="7315200" y="381000"/>
              <a:ext cx="12954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3" name="Line 7"/>
            <p:cNvSpPr>
              <a:spLocks noChangeShapeType="1"/>
            </p:cNvSpPr>
            <p:nvPr/>
          </p:nvSpPr>
          <p:spPr bwMode="auto">
            <a:xfrm flipH="1" flipV="1">
              <a:off x="5791200" y="1295400"/>
              <a:ext cx="1828800" cy="7620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4" name="Line 8"/>
            <p:cNvSpPr>
              <a:spLocks noChangeShapeType="1"/>
            </p:cNvSpPr>
            <p:nvPr/>
          </p:nvSpPr>
          <p:spPr bwMode="auto">
            <a:xfrm flipH="1">
              <a:off x="6400800" y="1295400"/>
              <a:ext cx="19812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5" name="Oval 9"/>
            <p:cNvSpPr>
              <a:spLocks noChangeArrowheads="1"/>
            </p:cNvSpPr>
            <p:nvPr/>
          </p:nvSpPr>
          <p:spPr bwMode="auto">
            <a:xfrm>
              <a:off x="6858000" y="1524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A</a:t>
              </a:r>
              <a:endParaRPr lang="en-US" altLang="zh-CN" i="0" dirty="0">
                <a:latin typeface="Times New Roman" pitchFamily="18" charset="0"/>
              </a:endParaRPr>
            </a:p>
          </p:txBody>
        </p:sp>
        <p:sp>
          <p:nvSpPr>
            <p:cNvPr id="39946" name="Oval 10"/>
            <p:cNvSpPr>
              <a:spLocks noChangeArrowheads="1"/>
            </p:cNvSpPr>
            <p:nvPr/>
          </p:nvSpPr>
          <p:spPr bwMode="auto">
            <a:xfrm>
              <a:off x="5334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B</a:t>
              </a:r>
              <a:endParaRPr lang="en-US" altLang="zh-CN" i="0">
                <a:latin typeface="Times New Roman" pitchFamily="18" charset="0"/>
              </a:endParaRPr>
            </a:p>
          </p:txBody>
        </p:sp>
        <p:sp>
          <p:nvSpPr>
            <p:cNvPr id="39947" name="Oval 11"/>
            <p:cNvSpPr>
              <a:spLocks noChangeArrowheads="1"/>
            </p:cNvSpPr>
            <p:nvPr/>
          </p:nvSpPr>
          <p:spPr bwMode="auto">
            <a:xfrm>
              <a:off x="8382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E</a:t>
              </a:r>
              <a:endParaRPr lang="en-US" altLang="zh-CN" i="0">
                <a:latin typeface="Times New Roman" pitchFamily="18" charset="0"/>
              </a:endParaRPr>
            </a:p>
          </p:txBody>
        </p:sp>
        <p:sp>
          <p:nvSpPr>
            <p:cNvPr id="39948" name="Oval 12"/>
            <p:cNvSpPr>
              <a:spLocks noChangeArrowheads="1"/>
            </p:cNvSpPr>
            <p:nvPr/>
          </p:nvSpPr>
          <p:spPr bwMode="auto">
            <a:xfrm>
              <a:off x="61722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C</a:t>
              </a:r>
              <a:endParaRPr lang="en-US" altLang="zh-CN" i="0">
                <a:latin typeface="Times New Roman" pitchFamily="18" charset="0"/>
              </a:endParaRPr>
            </a:p>
          </p:txBody>
        </p:sp>
        <p:sp>
          <p:nvSpPr>
            <p:cNvPr id="39949" name="Oval 13"/>
            <p:cNvSpPr>
              <a:spLocks noChangeArrowheads="1"/>
            </p:cNvSpPr>
            <p:nvPr/>
          </p:nvSpPr>
          <p:spPr bwMode="auto">
            <a:xfrm>
              <a:off x="75438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D</a:t>
              </a:r>
              <a:endParaRPr lang="en-US" altLang="zh-CN" i="0">
                <a:latin typeface="Times New Roman" pitchFamily="18" charset="0"/>
              </a:endParaRPr>
            </a:p>
          </p:txBody>
        </p:sp>
      </p:grpSp>
      <p:sp>
        <p:nvSpPr>
          <p:cNvPr id="39981" name="Rectangle 45"/>
          <p:cNvSpPr>
            <a:spLocks noChangeArrowheads="1"/>
          </p:cNvSpPr>
          <p:nvPr/>
        </p:nvSpPr>
        <p:spPr bwMode="auto">
          <a:xfrm>
            <a:off x="617971" y="1275233"/>
            <a:ext cx="8001056" cy="573042"/>
          </a:xfrm>
          <a:prstGeom prst="rect">
            <a:avLst/>
          </a:prstGeom>
          <a:noFill/>
          <a:ln w="9525">
            <a:noFill/>
            <a:miter lim="800000"/>
            <a:headEnd/>
            <a:tailEnd/>
          </a:ln>
        </p:spPr>
        <p:txBody>
          <a:bodyPr wrap="square">
            <a:spAutoFit/>
          </a:bodyPr>
          <a:lstStyle/>
          <a:p>
            <a:pPr eaLnBrk="1" hangingPunct="1">
              <a:lnSpc>
                <a:spcPct val="130000"/>
              </a:lnSpc>
              <a:buFont typeface="Arial" pitchFamily="34" charset="0"/>
              <a:buNone/>
            </a:pPr>
            <a:r>
              <a:rPr lang="zh-CN" altLang="en-US" sz="2800" b="0" i="0" dirty="0">
                <a:latin typeface="+mn-ea"/>
                <a:ea typeface="+mn-ea"/>
              </a:rPr>
              <a:t>画出下图的逆邻接表。</a:t>
            </a:r>
            <a:endParaRPr lang="en-US" altLang="zh-CN" sz="2800" b="0" i="0" dirty="0">
              <a:latin typeface="+mn-ea"/>
              <a:ea typeface="+mn-ea"/>
            </a:endParaRPr>
          </a:p>
        </p:txBody>
      </p:sp>
      <p:sp>
        <p:nvSpPr>
          <p:cNvPr id="47" name="Text Box 4"/>
          <p:cNvSpPr txBox="1">
            <a:spLocks noChangeArrowheads="1"/>
          </p:cNvSpPr>
          <p:nvPr/>
        </p:nvSpPr>
        <p:spPr bwMode="auto">
          <a:xfrm>
            <a:off x="457200"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有向图的逆邻接表练习</a:t>
            </a:r>
          </a:p>
        </p:txBody>
      </p:sp>
      <p:graphicFrame>
        <p:nvGraphicFramePr>
          <p:cNvPr id="2" name="Group 7">
            <a:extLst>
              <a:ext uri="{FF2B5EF4-FFF2-40B4-BE49-F238E27FC236}">
                <a16:creationId xmlns:a16="http://schemas.microsoft.com/office/drawing/2014/main" id="{18350CE6-C831-C747-6F20-FC17C0D12E56}"/>
              </a:ext>
            </a:extLst>
          </p:cNvPr>
          <p:cNvGraphicFramePr>
            <a:graphicFrameLocks noGrp="1"/>
          </p:cNvGraphicFramePr>
          <p:nvPr>
            <p:extLst>
              <p:ext uri="{D42A27DB-BD31-4B8C-83A1-F6EECF244321}">
                <p14:modId xmlns:p14="http://schemas.microsoft.com/office/powerpoint/2010/main" val="395194375"/>
              </p:ext>
            </p:extLst>
          </p:nvPr>
        </p:nvGraphicFramePr>
        <p:xfrm>
          <a:off x="4428027" y="2297431"/>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 name="Group 40">
            <a:extLst>
              <a:ext uri="{FF2B5EF4-FFF2-40B4-BE49-F238E27FC236}">
                <a16:creationId xmlns:a16="http://schemas.microsoft.com/office/drawing/2014/main" id="{C7BA5A2B-C327-42BA-83BE-466F50F2A742}"/>
              </a:ext>
            </a:extLst>
          </p:cNvPr>
          <p:cNvGrpSpPr>
            <a:grpSpLocks/>
          </p:cNvGrpSpPr>
          <p:nvPr/>
        </p:nvGrpSpPr>
        <p:grpSpPr bwMode="auto">
          <a:xfrm>
            <a:off x="7628427" y="3516631"/>
            <a:ext cx="990600" cy="461963"/>
            <a:chOff x="0" y="0"/>
            <a:chExt cx="1516" cy="291"/>
          </a:xfrm>
        </p:grpSpPr>
        <p:sp>
          <p:nvSpPr>
            <p:cNvPr id="4" name="Text Box 41">
              <a:extLst>
                <a:ext uri="{FF2B5EF4-FFF2-40B4-BE49-F238E27FC236}">
                  <a16:creationId xmlns:a16="http://schemas.microsoft.com/office/drawing/2014/main" id="{B0D4A2F3-28DE-9FDB-BDD0-F594C5B32F2F}"/>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4</a:t>
              </a:r>
            </a:p>
          </p:txBody>
        </p:sp>
        <p:sp>
          <p:nvSpPr>
            <p:cNvPr id="5" name="Text Box 42">
              <a:extLst>
                <a:ext uri="{FF2B5EF4-FFF2-40B4-BE49-F238E27FC236}">
                  <a16:creationId xmlns:a16="http://schemas.microsoft.com/office/drawing/2014/main" id="{D6B2F3A9-6DCC-B0CA-4B03-D5A997D10F33}"/>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6" name="Line 43">
            <a:extLst>
              <a:ext uri="{FF2B5EF4-FFF2-40B4-BE49-F238E27FC236}">
                <a16:creationId xmlns:a16="http://schemas.microsoft.com/office/drawing/2014/main" id="{48665037-A811-F86F-F80B-0A40EC45DE6B}"/>
              </a:ext>
            </a:extLst>
          </p:cNvPr>
          <p:cNvSpPr>
            <a:spLocks noChangeShapeType="1"/>
          </p:cNvSpPr>
          <p:nvPr/>
        </p:nvSpPr>
        <p:spPr bwMode="auto">
          <a:xfrm>
            <a:off x="7018827" y="38214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44">
            <a:extLst>
              <a:ext uri="{FF2B5EF4-FFF2-40B4-BE49-F238E27FC236}">
                <a16:creationId xmlns:a16="http://schemas.microsoft.com/office/drawing/2014/main" id="{D22E2D77-CAC3-826C-03A3-CB144C7CCAA2}"/>
              </a:ext>
            </a:extLst>
          </p:cNvPr>
          <p:cNvGrpSpPr>
            <a:grpSpLocks/>
          </p:cNvGrpSpPr>
          <p:nvPr/>
        </p:nvGrpSpPr>
        <p:grpSpPr bwMode="auto">
          <a:xfrm>
            <a:off x="6180627" y="4735831"/>
            <a:ext cx="990600" cy="482600"/>
            <a:chOff x="0" y="0"/>
            <a:chExt cx="1516" cy="304"/>
          </a:xfrm>
        </p:grpSpPr>
        <p:sp>
          <p:nvSpPr>
            <p:cNvPr id="8" name="Text Box 45">
              <a:extLst>
                <a:ext uri="{FF2B5EF4-FFF2-40B4-BE49-F238E27FC236}">
                  <a16:creationId xmlns:a16="http://schemas.microsoft.com/office/drawing/2014/main" id="{519DB43F-95EB-A383-7D38-C8B3D54E5E5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9" name="Text Box 46">
              <a:extLst>
                <a:ext uri="{FF2B5EF4-FFF2-40B4-BE49-F238E27FC236}">
                  <a16:creationId xmlns:a16="http://schemas.microsoft.com/office/drawing/2014/main" id="{A4C1A05F-9A6A-655B-621D-426590012CF6}"/>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10" name="Line 47">
            <a:extLst>
              <a:ext uri="{FF2B5EF4-FFF2-40B4-BE49-F238E27FC236}">
                <a16:creationId xmlns:a16="http://schemas.microsoft.com/office/drawing/2014/main" id="{D6A2077C-6F6E-B25C-FF3B-DDB7E5F02D77}"/>
              </a:ext>
            </a:extLst>
          </p:cNvPr>
          <p:cNvSpPr>
            <a:spLocks noChangeShapeType="1"/>
          </p:cNvSpPr>
          <p:nvPr/>
        </p:nvSpPr>
        <p:spPr bwMode="auto">
          <a:xfrm>
            <a:off x="5571027" y="50406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5" name="Group 52">
            <a:extLst>
              <a:ext uri="{FF2B5EF4-FFF2-40B4-BE49-F238E27FC236}">
                <a16:creationId xmlns:a16="http://schemas.microsoft.com/office/drawing/2014/main" id="{96DD35AC-BA7C-B853-9824-A65BEEF31CDA}"/>
              </a:ext>
            </a:extLst>
          </p:cNvPr>
          <p:cNvGrpSpPr>
            <a:grpSpLocks/>
          </p:cNvGrpSpPr>
          <p:nvPr/>
        </p:nvGrpSpPr>
        <p:grpSpPr bwMode="auto">
          <a:xfrm>
            <a:off x="6180627" y="2907031"/>
            <a:ext cx="990600" cy="461963"/>
            <a:chOff x="0" y="0"/>
            <a:chExt cx="1516" cy="291"/>
          </a:xfrm>
        </p:grpSpPr>
        <p:sp>
          <p:nvSpPr>
            <p:cNvPr id="16" name="Text Box 53">
              <a:extLst>
                <a:ext uri="{FF2B5EF4-FFF2-40B4-BE49-F238E27FC236}">
                  <a16:creationId xmlns:a16="http://schemas.microsoft.com/office/drawing/2014/main" id="{95181F0E-BAEC-0DF0-F560-39339E2EE355}"/>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17" name="Text Box 54">
              <a:extLst>
                <a:ext uri="{FF2B5EF4-FFF2-40B4-BE49-F238E27FC236}">
                  <a16:creationId xmlns:a16="http://schemas.microsoft.com/office/drawing/2014/main" id="{D2362744-8055-493B-1B6B-5B4E732B8440}"/>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dirty="0">
                <a:latin typeface="+mn-ea"/>
                <a:ea typeface="+mn-ea"/>
              </a:endParaRPr>
            </a:p>
          </p:txBody>
        </p:sp>
      </p:grpSp>
      <p:sp>
        <p:nvSpPr>
          <p:cNvPr id="18" name="Line 55">
            <a:extLst>
              <a:ext uri="{FF2B5EF4-FFF2-40B4-BE49-F238E27FC236}">
                <a16:creationId xmlns:a16="http://schemas.microsoft.com/office/drawing/2014/main" id="{8AC2C795-02CD-FDD3-BE2C-6F46CBE90D99}"/>
              </a:ext>
            </a:extLst>
          </p:cNvPr>
          <p:cNvSpPr>
            <a:spLocks noChangeShapeType="1"/>
          </p:cNvSpPr>
          <p:nvPr/>
        </p:nvSpPr>
        <p:spPr bwMode="auto">
          <a:xfrm>
            <a:off x="5571027" y="32118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9" name="Group 56">
            <a:extLst>
              <a:ext uri="{FF2B5EF4-FFF2-40B4-BE49-F238E27FC236}">
                <a16:creationId xmlns:a16="http://schemas.microsoft.com/office/drawing/2014/main" id="{E74B5ABF-9028-CB53-D3E0-06CFEFB87D1F}"/>
              </a:ext>
            </a:extLst>
          </p:cNvPr>
          <p:cNvGrpSpPr>
            <a:grpSpLocks/>
          </p:cNvGrpSpPr>
          <p:nvPr/>
        </p:nvGrpSpPr>
        <p:grpSpPr bwMode="auto">
          <a:xfrm>
            <a:off x="6180627" y="3516631"/>
            <a:ext cx="990600" cy="482600"/>
            <a:chOff x="0" y="0"/>
            <a:chExt cx="1516" cy="304"/>
          </a:xfrm>
        </p:grpSpPr>
        <p:sp>
          <p:nvSpPr>
            <p:cNvPr id="20" name="Text Box 57">
              <a:extLst>
                <a:ext uri="{FF2B5EF4-FFF2-40B4-BE49-F238E27FC236}">
                  <a16:creationId xmlns:a16="http://schemas.microsoft.com/office/drawing/2014/main" id="{79F5B1EA-A4BF-DF59-62AB-A95CC4AEFCD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21" name="Text Box 58">
              <a:extLst>
                <a:ext uri="{FF2B5EF4-FFF2-40B4-BE49-F238E27FC236}">
                  <a16:creationId xmlns:a16="http://schemas.microsoft.com/office/drawing/2014/main" id="{9DBE4D39-27B7-0E69-C67D-59482D203B1F}"/>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22" name="Line 59">
            <a:extLst>
              <a:ext uri="{FF2B5EF4-FFF2-40B4-BE49-F238E27FC236}">
                <a16:creationId xmlns:a16="http://schemas.microsoft.com/office/drawing/2014/main" id="{063DFB93-7A2F-62A1-4802-D8B20B693D39}"/>
              </a:ext>
            </a:extLst>
          </p:cNvPr>
          <p:cNvSpPr>
            <a:spLocks noChangeShapeType="1"/>
          </p:cNvSpPr>
          <p:nvPr/>
        </p:nvSpPr>
        <p:spPr bwMode="auto">
          <a:xfrm>
            <a:off x="5571027" y="38214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3" name="Group 60">
            <a:extLst>
              <a:ext uri="{FF2B5EF4-FFF2-40B4-BE49-F238E27FC236}">
                <a16:creationId xmlns:a16="http://schemas.microsoft.com/office/drawing/2014/main" id="{924EFDF1-0A36-5798-30DC-E806AF53DE3D}"/>
              </a:ext>
            </a:extLst>
          </p:cNvPr>
          <p:cNvGrpSpPr>
            <a:grpSpLocks/>
          </p:cNvGrpSpPr>
          <p:nvPr/>
        </p:nvGrpSpPr>
        <p:grpSpPr bwMode="auto">
          <a:xfrm>
            <a:off x="6180627" y="4126231"/>
            <a:ext cx="990600" cy="461963"/>
            <a:chOff x="0" y="0"/>
            <a:chExt cx="1516" cy="291"/>
          </a:xfrm>
        </p:grpSpPr>
        <p:sp>
          <p:nvSpPr>
            <p:cNvPr id="24" name="Text Box 61">
              <a:extLst>
                <a:ext uri="{FF2B5EF4-FFF2-40B4-BE49-F238E27FC236}">
                  <a16:creationId xmlns:a16="http://schemas.microsoft.com/office/drawing/2014/main" id="{6A87B42C-4A38-3F3F-F9D5-9AD3EF5C46B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25" name="Text Box 62">
              <a:extLst>
                <a:ext uri="{FF2B5EF4-FFF2-40B4-BE49-F238E27FC236}">
                  <a16:creationId xmlns:a16="http://schemas.microsoft.com/office/drawing/2014/main" id="{B7C65419-8CA4-5DEC-4CC2-D81B73D4CD23}"/>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26" name="Line 63">
            <a:extLst>
              <a:ext uri="{FF2B5EF4-FFF2-40B4-BE49-F238E27FC236}">
                <a16:creationId xmlns:a16="http://schemas.microsoft.com/office/drawing/2014/main" id="{834686FF-2314-3D26-D78B-21E1FB818D03}"/>
              </a:ext>
            </a:extLst>
          </p:cNvPr>
          <p:cNvSpPr>
            <a:spLocks noChangeShapeType="1"/>
          </p:cNvSpPr>
          <p:nvPr/>
        </p:nvSpPr>
        <p:spPr bwMode="auto">
          <a:xfrm>
            <a:off x="5571027" y="44310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7" name="Group 52">
            <a:extLst>
              <a:ext uri="{FF2B5EF4-FFF2-40B4-BE49-F238E27FC236}">
                <a16:creationId xmlns:a16="http://schemas.microsoft.com/office/drawing/2014/main" id="{DD05880F-14CD-05D5-B7D7-16A3DF2B9D49}"/>
              </a:ext>
            </a:extLst>
          </p:cNvPr>
          <p:cNvGrpSpPr>
            <a:grpSpLocks/>
          </p:cNvGrpSpPr>
          <p:nvPr/>
        </p:nvGrpSpPr>
        <p:grpSpPr bwMode="auto">
          <a:xfrm>
            <a:off x="6189712" y="2276872"/>
            <a:ext cx="990600" cy="461963"/>
            <a:chOff x="0" y="0"/>
            <a:chExt cx="1516" cy="291"/>
          </a:xfrm>
        </p:grpSpPr>
        <p:sp>
          <p:nvSpPr>
            <p:cNvPr id="28" name="Text Box 53">
              <a:extLst>
                <a:ext uri="{FF2B5EF4-FFF2-40B4-BE49-F238E27FC236}">
                  <a16:creationId xmlns:a16="http://schemas.microsoft.com/office/drawing/2014/main" id="{42F3AB0E-9291-1608-7BFF-899EE276D043}"/>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29" name="Text Box 54">
              <a:extLst>
                <a:ext uri="{FF2B5EF4-FFF2-40B4-BE49-F238E27FC236}">
                  <a16:creationId xmlns:a16="http://schemas.microsoft.com/office/drawing/2014/main" id="{8419335B-05E5-AA3C-52A5-BC4ACC095502}"/>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0" name="Line 55">
            <a:extLst>
              <a:ext uri="{FF2B5EF4-FFF2-40B4-BE49-F238E27FC236}">
                <a16:creationId xmlns:a16="http://schemas.microsoft.com/office/drawing/2014/main" id="{C3349FE9-F833-10F7-FC07-7148F05ED495}"/>
              </a:ext>
            </a:extLst>
          </p:cNvPr>
          <p:cNvSpPr>
            <a:spLocks noChangeShapeType="1"/>
          </p:cNvSpPr>
          <p:nvPr/>
        </p:nvSpPr>
        <p:spPr bwMode="auto">
          <a:xfrm>
            <a:off x="5580112" y="2581672"/>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1" name="Group 52">
            <a:extLst>
              <a:ext uri="{FF2B5EF4-FFF2-40B4-BE49-F238E27FC236}">
                <a16:creationId xmlns:a16="http://schemas.microsoft.com/office/drawing/2014/main" id="{270957B2-668E-B3EB-81CB-66596A591B92}"/>
              </a:ext>
            </a:extLst>
          </p:cNvPr>
          <p:cNvGrpSpPr>
            <a:grpSpLocks/>
          </p:cNvGrpSpPr>
          <p:nvPr/>
        </p:nvGrpSpPr>
        <p:grpSpPr bwMode="auto">
          <a:xfrm>
            <a:off x="7628427" y="2873934"/>
            <a:ext cx="990600" cy="419966"/>
            <a:chOff x="0" y="0"/>
            <a:chExt cx="1516" cy="291"/>
          </a:xfrm>
        </p:grpSpPr>
        <p:sp>
          <p:nvSpPr>
            <p:cNvPr id="32" name="Text Box 53">
              <a:extLst>
                <a:ext uri="{FF2B5EF4-FFF2-40B4-BE49-F238E27FC236}">
                  <a16:creationId xmlns:a16="http://schemas.microsoft.com/office/drawing/2014/main" id="{53AB122B-244B-050F-8345-718ED767D79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33" name="Text Box 54">
              <a:extLst>
                <a:ext uri="{FF2B5EF4-FFF2-40B4-BE49-F238E27FC236}">
                  <a16:creationId xmlns:a16="http://schemas.microsoft.com/office/drawing/2014/main" id="{4458CC16-A902-3B5A-1873-4F01DAFDA35C}"/>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4" name="Line 55">
            <a:extLst>
              <a:ext uri="{FF2B5EF4-FFF2-40B4-BE49-F238E27FC236}">
                <a16:creationId xmlns:a16="http://schemas.microsoft.com/office/drawing/2014/main" id="{E3936352-18C3-A2DE-9484-05E5D6115772}"/>
              </a:ext>
            </a:extLst>
          </p:cNvPr>
          <p:cNvSpPr>
            <a:spLocks noChangeShapeType="1"/>
          </p:cNvSpPr>
          <p:nvPr/>
        </p:nvSpPr>
        <p:spPr bwMode="auto">
          <a:xfrm>
            <a:off x="7018827" y="3157736"/>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35" name="文本框 34">
            <a:extLst>
              <a:ext uri="{FF2B5EF4-FFF2-40B4-BE49-F238E27FC236}">
                <a16:creationId xmlns:a16="http://schemas.microsoft.com/office/drawing/2014/main" id="{DD98A779-9012-A203-5FFF-515C8D4A3B94}"/>
              </a:ext>
            </a:extLst>
          </p:cNvPr>
          <p:cNvSpPr txBox="1"/>
          <p:nvPr/>
        </p:nvSpPr>
        <p:spPr>
          <a:xfrm>
            <a:off x="4608555" y="4817885"/>
            <a:ext cx="4677936" cy="461665"/>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mn-ea"/>
                <a:ea typeface="+mn-ea"/>
              </a:rPr>
              <a:t>^</a:t>
            </a:r>
          </a:p>
        </p:txBody>
      </p:sp>
      <p:sp>
        <p:nvSpPr>
          <p:cNvPr id="11" name="文本框 10">
            <a:extLst>
              <a:ext uri="{FF2B5EF4-FFF2-40B4-BE49-F238E27FC236}">
                <a16:creationId xmlns:a16="http://schemas.microsoft.com/office/drawing/2014/main" id="{94F2BA97-E5AF-0C88-594D-E5C3BD28271A}"/>
              </a:ext>
            </a:extLst>
          </p:cNvPr>
          <p:cNvSpPr txBox="1"/>
          <p:nvPr/>
        </p:nvSpPr>
        <p:spPr>
          <a:xfrm>
            <a:off x="3733827" y="2276872"/>
            <a:ext cx="711361" cy="523220"/>
          </a:xfrm>
          <a:prstGeom prst="rect">
            <a:avLst/>
          </a:prstGeom>
          <a:noFill/>
        </p:spPr>
        <p:txBody>
          <a:bodyPr wrap="square" rtlCol="0">
            <a:spAutoFit/>
          </a:bodyPr>
          <a:lstStyle/>
          <a:p>
            <a:pPr algn="r"/>
            <a:r>
              <a:rPr lang="en-US" altLang="zh-CN" sz="2800" b="0" i="0" dirty="0">
                <a:latin typeface="+mn-ea"/>
                <a:ea typeface="+mn-ea"/>
              </a:rPr>
              <a:t>0</a:t>
            </a:r>
            <a:endParaRPr lang="zh-CN" altLang="en-US" sz="2800" dirty="0">
              <a:latin typeface="+mn-ea"/>
              <a:ea typeface="+mn-ea"/>
            </a:endParaRPr>
          </a:p>
        </p:txBody>
      </p:sp>
      <p:sp>
        <p:nvSpPr>
          <p:cNvPr id="12" name="文本框 11">
            <a:extLst>
              <a:ext uri="{FF2B5EF4-FFF2-40B4-BE49-F238E27FC236}">
                <a16:creationId xmlns:a16="http://schemas.microsoft.com/office/drawing/2014/main" id="{14ECEFF5-C577-00A1-4A83-C568CC988913}"/>
              </a:ext>
            </a:extLst>
          </p:cNvPr>
          <p:cNvSpPr txBox="1"/>
          <p:nvPr/>
        </p:nvSpPr>
        <p:spPr>
          <a:xfrm>
            <a:off x="3730289" y="2894896"/>
            <a:ext cx="711361" cy="523220"/>
          </a:xfrm>
          <a:prstGeom prst="rect">
            <a:avLst/>
          </a:prstGeom>
          <a:noFill/>
        </p:spPr>
        <p:txBody>
          <a:bodyPr wrap="square" rtlCol="0">
            <a:spAutoFit/>
          </a:bodyPr>
          <a:lstStyle/>
          <a:p>
            <a:pPr algn="r"/>
            <a:r>
              <a:rPr lang="en-US" altLang="zh-CN" sz="2800" b="0" i="0" dirty="0">
                <a:latin typeface="+mn-ea"/>
                <a:ea typeface="+mn-ea"/>
              </a:rPr>
              <a:t>1</a:t>
            </a:r>
            <a:endParaRPr lang="zh-CN" altLang="en-US" sz="2800" dirty="0">
              <a:latin typeface="+mn-ea"/>
              <a:ea typeface="+mn-ea"/>
            </a:endParaRPr>
          </a:p>
        </p:txBody>
      </p:sp>
      <p:sp>
        <p:nvSpPr>
          <p:cNvPr id="13" name="文本框 12">
            <a:extLst>
              <a:ext uri="{FF2B5EF4-FFF2-40B4-BE49-F238E27FC236}">
                <a16:creationId xmlns:a16="http://schemas.microsoft.com/office/drawing/2014/main" id="{9CB38371-F872-B43C-3383-04A6AB6FD347}"/>
              </a:ext>
            </a:extLst>
          </p:cNvPr>
          <p:cNvSpPr txBox="1"/>
          <p:nvPr/>
        </p:nvSpPr>
        <p:spPr>
          <a:xfrm>
            <a:off x="3730288" y="3456952"/>
            <a:ext cx="711361" cy="523220"/>
          </a:xfrm>
          <a:prstGeom prst="rect">
            <a:avLst/>
          </a:prstGeom>
          <a:noFill/>
        </p:spPr>
        <p:txBody>
          <a:bodyPr wrap="square" rtlCol="0">
            <a:spAutoFit/>
          </a:bodyPr>
          <a:lstStyle/>
          <a:p>
            <a:pPr algn="r"/>
            <a:r>
              <a:rPr lang="en-US" altLang="zh-CN" sz="2800" b="0" i="0" dirty="0">
                <a:latin typeface="+mn-ea"/>
                <a:ea typeface="+mn-ea"/>
              </a:rPr>
              <a:t>2</a:t>
            </a:r>
            <a:endParaRPr lang="zh-CN" altLang="en-US" sz="2800" dirty="0">
              <a:latin typeface="+mn-ea"/>
              <a:ea typeface="+mn-ea"/>
            </a:endParaRPr>
          </a:p>
        </p:txBody>
      </p:sp>
      <p:sp>
        <p:nvSpPr>
          <p:cNvPr id="14" name="文本框 13">
            <a:extLst>
              <a:ext uri="{FF2B5EF4-FFF2-40B4-BE49-F238E27FC236}">
                <a16:creationId xmlns:a16="http://schemas.microsoft.com/office/drawing/2014/main" id="{3B04021E-C14B-2617-3B50-4BDC571B31F8}"/>
              </a:ext>
            </a:extLst>
          </p:cNvPr>
          <p:cNvSpPr txBox="1"/>
          <p:nvPr/>
        </p:nvSpPr>
        <p:spPr>
          <a:xfrm>
            <a:off x="3730287" y="4136598"/>
            <a:ext cx="711361" cy="523220"/>
          </a:xfrm>
          <a:prstGeom prst="rect">
            <a:avLst/>
          </a:prstGeom>
          <a:noFill/>
        </p:spPr>
        <p:txBody>
          <a:bodyPr wrap="square" rtlCol="0">
            <a:spAutoFit/>
          </a:bodyPr>
          <a:lstStyle/>
          <a:p>
            <a:pPr algn="r"/>
            <a:r>
              <a:rPr lang="en-US" altLang="zh-CN" sz="2800" b="0" i="0" dirty="0">
                <a:latin typeface="+mn-ea"/>
                <a:ea typeface="+mn-ea"/>
              </a:rPr>
              <a:t>3</a:t>
            </a:r>
            <a:endParaRPr lang="zh-CN" altLang="en-US" sz="2800" dirty="0">
              <a:latin typeface="+mn-ea"/>
              <a:ea typeface="+mn-ea"/>
            </a:endParaRPr>
          </a:p>
        </p:txBody>
      </p:sp>
      <p:sp>
        <p:nvSpPr>
          <p:cNvPr id="36" name="文本框 35">
            <a:extLst>
              <a:ext uri="{FF2B5EF4-FFF2-40B4-BE49-F238E27FC236}">
                <a16:creationId xmlns:a16="http://schemas.microsoft.com/office/drawing/2014/main" id="{E04D712F-43F2-7C9E-F0C6-072F41F63264}"/>
              </a:ext>
            </a:extLst>
          </p:cNvPr>
          <p:cNvSpPr txBox="1"/>
          <p:nvPr/>
        </p:nvSpPr>
        <p:spPr>
          <a:xfrm>
            <a:off x="3709583" y="4684779"/>
            <a:ext cx="711361" cy="523220"/>
          </a:xfrm>
          <a:prstGeom prst="rect">
            <a:avLst/>
          </a:prstGeom>
          <a:noFill/>
        </p:spPr>
        <p:txBody>
          <a:bodyPr wrap="square" rtlCol="0">
            <a:spAutoFit/>
          </a:bodyPr>
          <a:lstStyle/>
          <a:p>
            <a:pPr algn="r"/>
            <a:r>
              <a:rPr lang="en-US" altLang="zh-CN" sz="2800" b="0" i="0" dirty="0">
                <a:latin typeface="+mn-ea"/>
                <a:ea typeface="+mn-ea"/>
              </a:rPr>
              <a:t>4</a:t>
            </a:r>
            <a:endParaRPr lang="zh-CN" altLang="en-US" sz="28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8" grpId="0" animBg="1"/>
      <p:bldP spid="22" grpId="0" animBg="1"/>
      <p:bldP spid="26" grpId="0" animBg="1"/>
      <p:bldP spid="30" grpId="0" animBg="1"/>
      <p:bldP spid="34" grpId="0" animBg="1"/>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467544"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三、十字链表</a:t>
            </a:r>
            <a:r>
              <a:rPr lang="en-US" altLang="zh-CN" sz="4400" i="0" dirty="0">
                <a:solidFill>
                  <a:schemeClr val="tx2"/>
                </a:solidFill>
                <a:latin typeface="Tahoma" panose="020B0604030504040204" pitchFamily="34" charset="0"/>
                <a:ea typeface="隶书" pitchFamily="49" charset="-122"/>
              </a:rPr>
              <a:t>(Orthogonal List)</a:t>
            </a:r>
            <a:endParaRPr lang="zh-CN" altLang="en-US" sz="4400" i="0" dirty="0">
              <a:solidFill>
                <a:schemeClr val="tx2"/>
              </a:solidFill>
              <a:latin typeface="Tahoma" panose="020B0604030504040204" pitchFamily="34" charset="0"/>
              <a:ea typeface="隶书" pitchFamily="49" charset="-122"/>
            </a:endParaRPr>
          </a:p>
        </p:txBody>
      </p:sp>
      <p:sp>
        <p:nvSpPr>
          <p:cNvPr id="40965" name="Rectangle 5"/>
          <p:cNvSpPr>
            <a:spLocks noGrp="1" noChangeArrowheads="1"/>
          </p:cNvSpPr>
          <p:nvPr>
            <p:ph type="body" idx="1"/>
          </p:nvPr>
        </p:nvSpPr>
        <p:spPr>
          <a:xfrm>
            <a:off x="611560" y="1268760"/>
            <a:ext cx="8763000" cy="2376264"/>
          </a:xfrm>
        </p:spPr>
        <p:txBody>
          <a:bodyPr/>
          <a:lstStyle/>
          <a:p>
            <a:pPr eaLnBrk="1" hangingPunct="1">
              <a:spcBef>
                <a:spcPct val="30000"/>
              </a:spcBef>
            </a:pPr>
            <a:r>
              <a:rPr lang="zh-CN" altLang="en-US" dirty="0">
                <a:latin typeface="黑体" pitchFamily="49" charset="-122"/>
                <a:ea typeface="黑体" pitchFamily="49" charset="-122"/>
              </a:rPr>
              <a:t>十字链表是</a:t>
            </a:r>
            <a:r>
              <a:rPr lang="zh-CN" altLang="en-US" dirty="0">
                <a:solidFill>
                  <a:schemeClr val="hlink"/>
                </a:solidFill>
                <a:latin typeface="黑体" pitchFamily="49" charset="-122"/>
                <a:ea typeface="黑体" pitchFamily="49" charset="-122"/>
              </a:rPr>
              <a:t>有向图的另一种存储结构</a:t>
            </a:r>
          </a:p>
          <a:p>
            <a:pPr eaLnBrk="1" hangingPunct="1">
              <a:spcBef>
                <a:spcPct val="30000"/>
              </a:spcBef>
            </a:pPr>
            <a:r>
              <a:rPr lang="zh-CN" altLang="en-US" dirty="0">
                <a:latin typeface="黑体" pitchFamily="49" charset="-122"/>
                <a:ea typeface="黑体" pitchFamily="49" charset="-122"/>
              </a:rPr>
              <a:t>十字链表是将有向图的邻接表和逆邻接表结合起来的一种存储结构</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每个结点有两个单链表：一个是以该结点为尾的所有弧的链接；一个是以该结点为头的所有弧的链接。</a:t>
            </a:r>
            <a:endParaRPr lang="en-US" altLang="zh-CN" dirty="0">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8" name="Group 6"/>
          <p:cNvGraphicFramePr>
            <a:graphicFrameLocks noGrp="1"/>
          </p:cNvGraphicFramePr>
          <p:nvPr>
            <p:extLst>
              <p:ext uri="{D42A27DB-BD31-4B8C-83A1-F6EECF244321}">
                <p14:modId xmlns:p14="http://schemas.microsoft.com/office/powerpoint/2010/main" val="3161172847"/>
              </p:ext>
            </p:extLst>
          </p:nvPr>
        </p:nvGraphicFramePr>
        <p:xfrm>
          <a:off x="706455" y="1549594"/>
          <a:ext cx="1219200" cy="2971801"/>
        </p:xfrm>
        <a:graphic>
          <a:graphicData uri="http://schemas.openxmlformats.org/drawingml/2006/table">
            <a:tbl>
              <a:tblPr/>
              <a:tblGrid>
                <a:gridCol w="487363">
                  <a:extLst>
                    <a:ext uri="{9D8B030D-6E8A-4147-A177-3AD203B41FA5}">
                      <a16:colId xmlns:a16="http://schemas.microsoft.com/office/drawing/2014/main" val="20000"/>
                    </a:ext>
                  </a:extLst>
                </a:gridCol>
                <a:gridCol w="366712">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32"/>
          <p:cNvGrpSpPr>
            <a:grpSpLocks/>
          </p:cNvGrpSpPr>
          <p:nvPr/>
        </p:nvGrpSpPr>
        <p:grpSpPr bwMode="auto">
          <a:xfrm>
            <a:off x="5628049" y="2587124"/>
            <a:ext cx="2819400" cy="2286000"/>
            <a:chOff x="0" y="0"/>
            <a:chExt cx="1920" cy="1536"/>
          </a:xfrm>
        </p:grpSpPr>
        <p:sp>
          <p:nvSpPr>
            <p:cNvPr id="44120" name="Line 33"/>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1" name="Line 34"/>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2" name="Line 35"/>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3" name="Line 36"/>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4" name="Line 37"/>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5" name="Line 38"/>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6" name="Oval 39"/>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44127" name="Oval 40"/>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44128" name="Oval 41"/>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44129" name="Oval 42"/>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44130" name="Oval 43"/>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3" name="Group 44"/>
          <p:cNvGrpSpPr>
            <a:grpSpLocks/>
          </p:cNvGrpSpPr>
          <p:nvPr/>
        </p:nvGrpSpPr>
        <p:grpSpPr bwMode="auto">
          <a:xfrm>
            <a:off x="2382855" y="1549594"/>
            <a:ext cx="1219200" cy="330200"/>
            <a:chOff x="0" y="0"/>
            <a:chExt cx="768" cy="208"/>
          </a:xfrm>
        </p:grpSpPr>
        <p:sp>
          <p:nvSpPr>
            <p:cNvPr id="44116" name="Text Box 4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17" name="Text Box 4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118" name="Text Box 4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4119" name="Text Box 4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4" name="Group 49"/>
          <p:cNvGrpSpPr>
            <a:grpSpLocks/>
          </p:cNvGrpSpPr>
          <p:nvPr/>
        </p:nvGrpSpPr>
        <p:grpSpPr bwMode="auto">
          <a:xfrm>
            <a:off x="4135455" y="1549594"/>
            <a:ext cx="1219200" cy="330200"/>
            <a:chOff x="0" y="0"/>
            <a:chExt cx="768" cy="208"/>
          </a:xfrm>
        </p:grpSpPr>
        <p:sp>
          <p:nvSpPr>
            <p:cNvPr id="44112" name="Text Box 5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13" name="Text Box 5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114" name="Text Box 5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4115" name="Text Box 5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5" name="Group 54"/>
          <p:cNvGrpSpPr>
            <a:grpSpLocks/>
          </p:cNvGrpSpPr>
          <p:nvPr/>
        </p:nvGrpSpPr>
        <p:grpSpPr bwMode="auto">
          <a:xfrm>
            <a:off x="5888055" y="1549594"/>
            <a:ext cx="1219200" cy="330200"/>
            <a:chOff x="0" y="0"/>
            <a:chExt cx="768" cy="208"/>
          </a:xfrm>
        </p:grpSpPr>
        <p:sp>
          <p:nvSpPr>
            <p:cNvPr id="44108" name="Text Box 5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09" name="Text Box 5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10" name="Text Box 5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4111" name="Text Box 5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6" name="Group 59"/>
          <p:cNvGrpSpPr>
            <a:grpSpLocks/>
          </p:cNvGrpSpPr>
          <p:nvPr/>
        </p:nvGrpSpPr>
        <p:grpSpPr bwMode="auto">
          <a:xfrm>
            <a:off x="2382855" y="2387794"/>
            <a:ext cx="1219200" cy="330200"/>
            <a:chOff x="0" y="0"/>
            <a:chExt cx="768" cy="208"/>
          </a:xfrm>
        </p:grpSpPr>
        <p:sp>
          <p:nvSpPr>
            <p:cNvPr id="44104" name="Text Box 6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4105" name="Text Box 6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06" name="Text Box 6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107" name="Text Box 6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7" name="Group 64"/>
          <p:cNvGrpSpPr>
            <a:grpSpLocks/>
          </p:cNvGrpSpPr>
          <p:nvPr/>
        </p:nvGrpSpPr>
        <p:grpSpPr bwMode="auto">
          <a:xfrm>
            <a:off x="2382855" y="2997394"/>
            <a:ext cx="1219200" cy="330200"/>
            <a:chOff x="0" y="0"/>
            <a:chExt cx="768" cy="208"/>
          </a:xfrm>
        </p:grpSpPr>
        <p:sp>
          <p:nvSpPr>
            <p:cNvPr id="44100" name="Text Box 6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101" name="Text Box 6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02" name="Text Box 6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4103" name="Text Box 6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8" name="Group 69"/>
          <p:cNvGrpSpPr>
            <a:grpSpLocks/>
          </p:cNvGrpSpPr>
          <p:nvPr/>
        </p:nvGrpSpPr>
        <p:grpSpPr bwMode="auto">
          <a:xfrm>
            <a:off x="2382855" y="3683194"/>
            <a:ext cx="1219200" cy="330200"/>
            <a:chOff x="0" y="0"/>
            <a:chExt cx="768" cy="208"/>
          </a:xfrm>
        </p:grpSpPr>
        <p:sp>
          <p:nvSpPr>
            <p:cNvPr id="44096" name="Text Box 7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4097" name="Text Box 7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098" name="Text Box 7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099" name="Text Box 7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sp>
        <p:nvSpPr>
          <p:cNvPr id="44071" name="Line 74"/>
          <p:cNvSpPr>
            <a:spLocks noChangeShapeType="1"/>
          </p:cNvSpPr>
          <p:nvPr/>
        </p:nvSpPr>
        <p:spPr bwMode="auto">
          <a:xfrm>
            <a:off x="1789130" y="1706757"/>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2" name="Line 75"/>
          <p:cNvSpPr>
            <a:spLocks noChangeShapeType="1"/>
          </p:cNvSpPr>
          <p:nvPr/>
        </p:nvSpPr>
        <p:spPr bwMode="auto">
          <a:xfrm>
            <a:off x="3525855" y="17019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3" name="Line 76"/>
          <p:cNvSpPr>
            <a:spLocks noChangeShapeType="1"/>
          </p:cNvSpPr>
          <p:nvPr/>
        </p:nvSpPr>
        <p:spPr bwMode="auto">
          <a:xfrm>
            <a:off x="5278455" y="17019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4" name="Line 77"/>
          <p:cNvSpPr>
            <a:spLocks noChangeShapeType="1"/>
          </p:cNvSpPr>
          <p:nvPr/>
        </p:nvSpPr>
        <p:spPr bwMode="auto">
          <a:xfrm>
            <a:off x="1773255" y="25401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5" name="Line 78"/>
          <p:cNvSpPr>
            <a:spLocks noChangeShapeType="1"/>
          </p:cNvSpPr>
          <p:nvPr/>
        </p:nvSpPr>
        <p:spPr bwMode="auto">
          <a:xfrm>
            <a:off x="1773255" y="31497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6" name="Line 79"/>
          <p:cNvSpPr>
            <a:spLocks noChangeShapeType="1"/>
          </p:cNvSpPr>
          <p:nvPr/>
        </p:nvSpPr>
        <p:spPr bwMode="auto">
          <a:xfrm>
            <a:off x="1773255" y="38355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7" name="Line 80"/>
          <p:cNvSpPr>
            <a:spLocks noChangeShapeType="1"/>
          </p:cNvSpPr>
          <p:nvPr/>
        </p:nvSpPr>
        <p:spPr bwMode="auto">
          <a:xfrm>
            <a:off x="1392255" y="2235394"/>
            <a:ext cx="1600200" cy="0"/>
          </a:xfrm>
          <a:prstGeom prst="line">
            <a:avLst/>
          </a:prstGeom>
          <a:noFill/>
          <a:ln w="28575">
            <a:solidFill>
              <a:srgbClr val="FF0000"/>
            </a:solidFill>
            <a:round/>
            <a:headEnd/>
            <a:tailEnd/>
          </a:ln>
        </p:spPr>
        <p:txBody>
          <a:bodyPr wrap="none"/>
          <a:lstStyle/>
          <a:p>
            <a:endParaRPr lang="zh-CN" altLang="en-US"/>
          </a:p>
        </p:txBody>
      </p:sp>
      <p:sp>
        <p:nvSpPr>
          <p:cNvPr id="44078" name="Line 81"/>
          <p:cNvSpPr>
            <a:spLocks noChangeShapeType="1"/>
          </p:cNvSpPr>
          <p:nvPr/>
        </p:nvSpPr>
        <p:spPr bwMode="auto">
          <a:xfrm flipV="1">
            <a:off x="2992455" y="1854394"/>
            <a:ext cx="0" cy="381000"/>
          </a:xfrm>
          <a:prstGeom prst="line">
            <a:avLst/>
          </a:prstGeom>
          <a:noFill/>
          <a:ln w="28575">
            <a:solidFill>
              <a:srgbClr val="FF0000"/>
            </a:solidFill>
            <a:round/>
            <a:headEnd/>
            <a:tailEnd type="triangle" w="sm" len="sm"/>
          </a:ln>
        </p:spPr>
        <p:txBody>
          <a:bodyPr wrap="none"/>
          <a:lstStyle/>
          <a:p>
            <a:endParaRPr lang="zh-CN" altLang="en-US"/>
          </a:p>
        </p:txBody>
      </p:sp>
      <p:sp>
        <p:nvSpPr>
          <p:cNvPr id="44079" name="Line 82"/>
          <p:cNvSpPr>
            <a:spLocks noChangeShapeType="1"/>
          </p:cNvSpPr>
          <p:nvPr/>
        </p:nvSpPr>
        <p:spPr bwMode="auto">
          <a:xfrm>
            <a:off x="1392255" y="2844994"/>
            <a:ext cx="1600200" cy="0"/>
          </a:xfrm>
          <a:prstGeom prst="line">
            <a:avLst/>
          </a:prstGeom>
          <a:noFill/>
          <a:ln w="28575">
            <a:solidFill>
              <a:srgbClr val="FF0000"/>
            </a:solidFill>
            <a:round/>
            <a:headEnd/>
            <a:tailEnd/>
          </a:ln>
        </p:spPr>
        <p:txBody>
          <a:bodyPr wrap="none"/>
          <a:lstStyle/>
          <a:p>
            <a:endParaRPr lang="zh-CN" altLang="en-US"/>
          </a:p>
        </p:txBody>
      </p:sp>
      <p:sp>
        <p:nvSpPr>
          <p:cNvPr id="44080" name="Line 83"/>
          <p:cNvSpPr>
            <a:spLocks noChangeShapeType="1"/>
          </p:cNvSpPr>
          <p:nvPr/>
        </p:nvSpPr>
        <p:spPr bwMode="auto">
          <a:xfrm flipV="1">
            <a:off x="2992455" y="2692594"/>
            <a:ext cx="0" cy="152400"/>
          </a:xfrm>
          <a:prstGeom prst="line">
            <a:avLst/>
          </a:prstGeom>
          <a:noFill/>
          <a:ln w="28575">
            <a:solidFill>
              <a:srgbClr val="FF0000"/>
            </a:solidFill>
            <a:round/>
            <a:headEnd/>
            <a:tailEnd type="triangle" w="sm" len="sm"/>
          </a:ln>
        </p:spPr>
        <p:txBody>
          <a:bodyPr wrap="none"/>
          <a:lstStyle/>
          <a:p>
            <a:endParaRPr lang="zh-CN" altLang="en-US"/>
          </a:p>
        </p:txBody>
      </p:sp>
      <p:sp>
        <p:nvSpPr>
          <p:cNvPr id="44081" name="Line 84"/>
          <p:cNvSpPr>
            <a:spLocks noChangeShapeType="1"/>
          </p:cNvSpPr>
          <p:nvPr/>
        </p:nvSpPr>
        <p:spPr bwMode="auto">
          <a:xfrm>
            <a:off x="3327418" y="2818007"/>
            <a:ext cx="609600" cy="0"/>
          </a:xfrm>
          <a:prstGeom prst="line">
            <a:avLst/>
          </a:prstGeom>
          <a:noFill/>
          <a:ln w="28575">
            <a:solidFill>
              <a:schemeClr val="hlink"/>
            </a:solidFill>
            <a:round/>
            <a:headEnd/>
            <a:tailEnd/>
          </a:ln>
        </p:spPr>
        <p:txBody>
          <a:bodyPr wrap="none"/>
          <a:lstStyle/>
          <a:p>
            <a:endParaRPr lang="zh-CN" altLang="en-US"/>
          </a:p>
        </p:txBody>
      </p:sp>
      <p:sp>
        <p:nvSpPr>
          <p:cNvPr id="44082" name="Line 85"/>
          <p:cNvSpPr>
            <a:spLocks noChangeShapeType="1"/>
          </p:cNvSpPr>
          <p:nvPr/>
        </p:nvSpPr>
        <p:spPr bwMode="auto">
          <a:xfrm flipH="1" flipV="1">
            <a:off x="3602055" y="3835594"/>
            <a:ext cx="304800" cy="0"/>
          </a:xfrm>
          <a:prstGeom prst="line">
            <a:avLst/>
          </a:prstGeom>
          <a:noFill/>
          <a:ln w="28575">
            <a:solidFill>
              <a:schemeClr val="hlink"/>
            </a:solidFill>
            <a:round/>
            <a:headEnd/>
            <a:tailEnd type="triangle" w="sm" len="sm"/>
          </a:ln>
        </p:spPr>
        <p:txBody>
          <a:bodyPr wrap="none"/>
          <a:lstStyle/>
          <a:p>
            <a:endParaRPr lang="zh-CN" altLang="en-US"/>
          </a:p>
        </p:txBody>
      </p:sp>
      <p:sp>
        <p:nvSpPr>
          <p:cNvPr id="44083" name="Line 86"/>
          <p:cNvSpPr>
            <a:spLocks noChangeShapeType="1"/>
          </p:cNvSpPr>
          <p:nvPr/>
        </p:nvSpPr>
        <p:spPr bwMode="auto">
          <a:xfrm>
            <a:off x="3906855" y="2844994"/>
            <a:ext cx="0" cy="990600"/>
          </a:xfrm>
          <a:prstGeom prst="line">
            <a:avLst/>
          </a:prstGeom>
          <a:noFill/>
          <a:ln w="28575">
            <a:solidFill>
              <a:schemeClr val="hlink"/>
            </a:solidFill>
            <a:round/>
            <a:headEnd/>
            <a:tailEnd/>
          </a:ln>
        </p:spPr>
        <p:txBody>
          <a:bodyPr wrap="none"/>
          <a:lstStyle/>
          <a:p>
            <a:endParaRPr lang="zh-CN" altLang="en-US"/>
          </a:p>
        </p:txBody>
      </p:sp>
      <p:sp>
        <p:nvSpPr>
          <p:cNvPr id="44084" name="Line 87"/>
          <p:cNvSpPr>
            <a:spLocks noChangeShapeType="1"/>
          </p:cNvSpPr>
          <p:nvPr/>
        </p:nvSpPr>
        <p:spPr bwMode="auto">
          <a:xfrm>
            <a:off x="1392255" y="3606994"/>
            <a:ext cx="3276600" cy="0"/>
          </a:xfrm>
          <a:prstGeom prst="line">
            <a:avLst/>
          </a:prstGeom>
          <a:noFill/>
          <a:ln w="28575">
            <a:solidFill>
              <a:srgbClr val="FF0000"/>
            </a:solidFill>
            <a:round/>
            <a:headEnd/>
            <a:tailEnd/>
          </a:ln>
        </p:spPr>
        <p:txBody>
          <a:bodyPr wrap="none"/>
          <a:lstStyle/>
          <a:p>
            <a:endParaRPr lang="zh-CN" altLang="en-US"/>
          </a:p>
        </p:txBody>
      </p:sp>
      <p:sp>
        <p:nvSpPr>
          <p:cNvPr id="44085" name="Line 88"/>
          <p:cNvSpPr>
            <a:spLocks noChangeShapeType="1"/>
          </p:cNvSpPr>
          <p:nvPr/>
        </p:nvSpPr>
        <p:spPr bwMode="auto">
          <a:xfrm flipV="1">
            <a:off x="4668855" y="1854394"/>
            <a:ext cx="0" cy="1752600"/>
          </a:xfrm>
          <a:prstGeom prst="line">
            <a:avLst/>
          </a:prstGeom>
          <a:noFill/>
          <a:ln w="28575">
            <a:solidFill>
              <a:srgbClr val="FF0000"/>
            </a:solidFill>
            <a:round/>
            <a:headEnd/>
            <a:tailEnd type="triangle" w="sm" len="sm"/>
          </a:ln>
        </p:spPr>
        <p:txBody>
          <a:bodyPr wrap="none"/>
          <a:lstStyle/>
          <a:p>
            <a:endParaRPr lang="zh-CN" altLang="en-US"/>
          </a:p>
        </p:txBody>
      </p:sp>
      <p:sp>
        <p:nvSpPr>
          <p:cNvPr id="44086" name="Line 89"/>
          <p:cNvSpPr>
            <a:spLocks noChangeShapeType="1"/>
          </p:cNvSpPr>
          <p:nvPr/>
        </p:nvSpPr>
        <p:spPr bwMode="auto">
          <a:xfrm>
            <a:off x="1376380" y="4346769"/>
            <a:ext cx="2895600" cy="0"/>
          </a:xfrm>
          <a:prstGeom prst="line">
            <a:avLst/>
          </a:prstGeom>
          <a:noFill/>
          <a:ln w="28575">
            <a:solidFill>
              <a:srgbClr val="FF0000"/>
            </a:solidFill>
            <a:round/>
            <a:headEnd/>
            <a:tailEnd/>
          </a:ln>
        </p:spPr>
        <p:txBody>
          <a:bodyPr wrap="none"/>
          <a:lstStyle/>
          <a:p>
            <a:endParaRPr lang="zh-CN" altLang="en-US"/>
          </a:p>
        </p:txBody>
      </p:sp>
      <p:sp>
        <p:nvSpPr>
          <p:cNvPr id="44087" name="Line 90"/>
          <p:cNvSpPr>
            <a:spLocks noChangeShapeType="1"/>
          </p:cNvSpPr>
          <p:nvPr/>
        </p:nvSpPr>
        <p:spPr bwMode="auto">
          <a:xfrm flipV="1">
            <a:off x="4329130" y="3483169"/>
            <a:ext cx="0" cy="838200"/>
          </a:xfrm>
          <a:prstGeom prst="line">
            <a:avLst/>
          </a:prstGeom>
          <a:noFill/>
          <a:ln w="28575">
            <a:solidFill>
              <a:srgbClr val="FF0000"/>
            </a:solidFill>
            <a:round/>
            <a:headEnd/>
            <a:tailEnd/>
          </a:ln>
        </p:spPr>
        <p:txBody>
          <a:bodyPr wrap="none"/>
          <a:lstStyle/>
          <a:p>
            <a:endParaRPr lang="zh-CN" altLang="en-US"/>
          </a:p>
        </p:txBody>
      </p:sp>
      <p:sp>
        <p:nvSpPr>
          <p:cNvPr id="44088" name="Line 91"/>
          <p:cNvSpPr>
            <a:spLocks noChangeShapeType="1"/>
          </p:cNvSpPr>
          <p:nvPr/>
        </p:nvSpPr>
        <p:spPr bwMode="auto">
          <a:xfrm>
            <a:off x="3033730" y="3506982"/>
            <a:ext cx="1295400" cy="0"/>
          </a:xfrm>
          <a:prstGeom prst="line">
            <a:avLst/>
          </a:prstGeom>
          <a:noFill/>
          <a:ln w="28575">
            <a:solidFill>
              <a:srgbClr val="FF0000"/>
            </a:solidFill>
            <a:round/>
            <a:headEnd/>
            <a:tailEnd/>
          </a:ln>
        </p:spPr>
        <p:txBody>
          <a:bodyPr wrap="none"/>
          <a:lstStyle/>
          <a:p>
            <a:endParaRPr lang="zh-CN" altLang="en-US"/>
          </a:p>
        </p:txBody>
      </p:sp>
      <p:sp>
        <p:nvSpPr>
          <p:cNvPr id="44089" name="Line 92"/>
          <p:cNvSpPr>
            <a:spLocks noChangeShapeType="1"/>
          </p:cNvSpPr>
          <p:nvPr/>
        </p:nvSpPr>
        <p:spPr bwMode="auto">
          <a:xfrm flipV="1">
            <a:off x="3013093" y="3291082"/>
            <a:ext cx="0" cy="228600"/>
          </a:xfrm>
          <a:prstGeom prst="line">
            <a:avLst/>
          </a:prstGeom>
          <a:noFill/>
          <a:ln w="28575">
            <a:solidFill>
              <a:srgbClr val="FF0000"/>
            </a:solidFill>
            <a:round/>
            <a:headEnd/>
            <a:tailEnd type="triangle" w="sm" len="sm"/>
          </a:ln>
        </p:spPr>
        <p:txBody>
          <a:bodyPr wrap="none"/>
          <a:lstStyle/>
          <a:p>
            <a:endParaRPr lang="zh-CN" altLang="en-US"/>
          </a:p>
        </p:txBody>
      </p:sp>
      <p:sp>
        <p:nvSpPr>
          <p:cNvPr id="44090" name="Line 93"/>
          <p:cNvSpPr>
            <a:spLocks noChangeShapeType="1"/>
          </p:cNvSpPr>
          <p:nvPr/>
        </p:nvSpPr>
        <p:spPr bwMode="auto">
          <a:xfrm>
            <a:off x="3251218" y="3465707"/>
            <a:ext cx="1066800" cy="0"/>
          </a:xfrm>
          <a:prstGeom prst="line">
            <a:avLst/>
          </a:prstGeom>
          <a:noFill/>
          <a:ln w="28575">
            <a:solidFill>
              <a:schemeClr val="hlink"/>
            </a:solidFill>
            <a:round/>
            <a:headEnd/>
            <a:tailEnd/>
          </a:ln>
        </p:spPr>
        <p:txBody>
          <a:bodyPr wrap="none"/>
          <a:lstStyle/>
          <a:p>
            <a:endParaRPr lang="zh-CN" altLang="en-US"/>
          </a:p>
        </p:txBody>
      </p:sp>
      <p:sp>
        <p:nvSpPr>
          <p:cNvPr id="44091" name="Line 94"/>
          <p:cNvSpPr>
            <a:spLocks noChangeShapeType="1"/>
          </p:cNvSpPr>
          <p:nvPr/>
        </p:nvSpPr>
        <p:spPr bwMode="auto">
          <a:xfrm flipH="1">
            <a:off x="4345005" y="2208407"/>
            <a:ext cx="0" cy="1219200"/>
          </a:xfrm>
          <a:prstGeom prst="line">
            <a:avLst/>
          </a:prstGeom>
          <a:noFill/>
          <a:ln w="28575">
            <a:solidFill>
              <a:schemeClr val="hlink"/>
            </a:solidFill>
            <a:round/>
            <a:headEnd/>
            <a:tailEnd/>
          </a:ln>
        </p:spPr>
        <p:txBody>
          <a:bodyPr wrap="none"/>
          <a:lstStyle/>
          <a:p>
            <a:endParaRPr lang="zh-CN" altLang="en-US"/>
          </a:p>
        </p:txBody>
      </p:sp>
      <p:sp>
        <p:nvSpPr>
          <p:cNvPr id="44092" name="Line 95"/>
          <p:cNvSpPr>
            <a:spLocks noChangeShapeType="1"/>
          </p:cNvSpPr>
          <p:nvPr/>
        </p:nvSpPr>
        <p:spPr bwMode="auto">
          <a:xfrm>
            <a:off x="4314843" y="2208407"/>
            <a:ext cx="2447925" cy="0"/>
          </a:xfrm>
          <a:prstGeom prst="line">
            <a:avLst/>
          </a:prstGeom>
          <a:noFill/>
          <a:ln w="28575">
            <a:solidFill>
              <a:schemeClr val="hlink"/>
            </a:solidFill>
            <a:round/>
            <a:headEnd/>
            <a:tailEnd/>
          </a:ln>
        </p:spPr>
        <p:txBody>
          <a:bodyPr wrap="none"/>
          <a:lstStyle/>
          <a:p>
            <a:endParaRPr lang="zh-CN" altLang="en-US"/>
          </a:p>
        </p:txBody>
      </p:sp>
      <p:sp>
        <p:nvSpPr>
          <p:cNvPr id="44093" name="Line 96"/>
          <p:cNvSpPr>
            <a:spLocks noChangeShapeType="1"/>
          </p:cNvSpPr>
          <p:nvPr/>
        </p:nvSpPr>
        <p:spPr bwMode="auto">
          <a:xfrm>
            <a:off x="6783405" y="1751207"/>
            <a:ext cx="0" cy="431800"/>
          </a:xfrm>
          <a:prstGeom prst="line">
            <a:avLst/>
          </a:prstGeom>
          <a:noFill/>
          <a:ln w="28575">
            <a:solidFill>
              <a:schemeClr val="hlink"/>
            </a:solidFill>
            <a:round/>
            <a:headEnd/>
            <a:tailEnd type="triangle" w="sm" len="sm"/>
          </a:ln>
        </p:spPr>
        <p:txBody>
          <a:bodyPr wrap="none"/>
          <a:lstStyle/>
          <a:p>
            <a:endParaRPr lang="zh-CN" altLang="en-US"/>
          </a:p>
        </p:txBody>
      </p:sp>
      <p:sp>
        <p:nvSpPr>
          <p:cNvPr id="44094" name="Line 97"/>
          <p:cNvSpPr>
            <a:spLocks noChangeShapeType="1"/>
          </p:cNvSpPr>
          <p:nvPr/>
        </p:nvSpPr>
        <p:spPr bwMode="auto">
          <a:xfrm flipV="1">
            <a:off x="3251218" y="3302194"/>
            <a:ext cx="0" cy="142875"/>
          </a:xfrm>
          <a:prstGeom prst="line">
            <a:avLst/>
          </a:prstGeom>
          <a:noFill/>
          <a:ln w="9525">
            <a:solidFill>
              <a:schemeClr val="hlink"/>
            </a:solidFill>
            <a:round/>
            <a:headEnd/>
            <a:tailEnd type="triangle" w="med" len="med"/>
          </a:ln>
        </p:spPr>
        <p:txBody>
          <a:bodyPr wrap="none"/>
          <a:lstStyle/>
          <a:p>
            <a:endParaRPr lang="zh-CN" altLang="en-US"/>
          </a:p>
        </p:txBody>
      </p:sp>
      <p:sp>
        <p:nvSpPr>
          <p:cNvPr id="44095" name="Line 98"/>
          <p:cNvSpPr>
            <a:spLocks noChangeShapeType="1"/>
          </p:cNvSpPr>
          <p:nvPr/>
        </p:nvSpPr>
        <p:spPr bwMode="auto">
          <a:xfrm>
            <a:off x="3327418" y="2627507"/>
            <a:ext cx="0" cy="228600"/>
          </a:xfrm>
          <a:prstGeom prst="line">
            <a:avLst/>
          </a:prstGeom>
          <a:noFill/>
          <a:ln w="28575">
            <a:solidFill>
              <a:schemeClr val="hlink"/>
            </a:solidFill>
            <a:round/>
            <a:headEnd/>
            <a:tailEnd/>
          </a:ln>
        </p:spPr>
        <p:txBody>
          <a:bodyPr wrap="none"/>
          <a:lstStyle/>
          <a:p>
            <a:endParaRPr lang="zh-CN" altLang="en-US"/>
          </a:p>
        </p:txBody>
      </p:sp>
      <p:sp>
        <p:nvSpPr>
          <p:cNvPr id="74" name="Text Box 4"/>
          <p:cNvSpPr txBox="1">
            <a:spLocks noChangeArrowheads="1"/>
          </p:cNvSpPr>
          <p:nvPr/>
        </p:nvSpPr>
        <p:spPr bwMode="auto">
          <a:xfrm>
            <a:off x="442930" y="205577"/>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十字链表举例</a:t>
            </a:r>
          </a:p>
        </p:txBody>
      </p:sp>
      <p:sp>
        <p:nvSpPr>
          <p:cNvPr id="13" name="文本框 12">
            <a:extLst>
              <a:ext uri="{FF2B5EF4-FFF2-40B4-BE49-F238E27FC236}">
                <a16:creationId xmlns:a16="http://schemas.microsoft.com/office/drawing/2014/main" id="{46C4EDCE-3C26-120D-1ACC-9779594487F4}"/>
              </a:ext>
            </a:extLst>
          </p:cNvPr>
          <p:cNvSpPr txBox="1"/>
          <p:nvPr/>
        </p:nvSpPr>
        <p:spPr>
          <a:xfrm>
            <a:off x="651273" y="5459608"/>
            <a:ext cx="8673255" cy="523220"/>
          </a:xfrm>
          <a:prstGeom prst="rect">
            <a:avLst/>
          </a:prstGeom>
          <a:noFill/>
        </p:spPr>
        <p:txBody>
          <a:bodyPr wrap="square" rtlCol="0">
            <a:spAutoFit/>
          </a:bodyPr>
          <a:lstStyle/>
          <a:p>
            <a:r>
              <a:rPr lang="zh-CN" altLang="en-US" sz="2800" b="0" i="0" dirty="0">
                <a:latin typeface="+mn-ea"/>
                <a:ea typeface="+mn-ea"/>
              </a:rPr>
              <a:t>结点第</a:t>
            </a:r>
            <a:r>
              <a:rPr lang="en-US" altLang="zh-CN" sz="2800" b="0" i="0" dirty="0">
                <a:latin typeface="+mn-ea"/>
                <a:ea typeface="+mn-ea"/>
              </a:rPr>
              <a:t>1</a:t>
            </a:r>
            <a:r>
              <a:rPr lang="zh-CN" altLang="en-US" sz="2800" b="0" i="0" dirty="0">
                <a:latin typeface="+mn-ea"/>
                <a:ea typeface="+mn-ea"/>
              </a:rPr>
              <a:t>个指针：指向以该结点为头的第一条弧。</a:t>
            </a:r>
          </a:p>
        </p:txBody>
      </p:sp>
      <p:sp>
        <p:nvSpPr>
          <p:cNvPr id="14" name="文本框 13">
            <a:extLst>
              <a:ext uri="{FF2B5EF4-FFF2-40B4-BE49-F238E27FC236}">
                <a16:creationId xmlns:a16="http://schemas.microsoft.com/office/drawing/2014/main" id="{D56A73F5-44C1-79CD-F9D1-20AF1CD3A286}"/>
              </a:ext>
            </a:extLst>
          </p:cNvPr>
          <p:cNvSpPr txBox="1"/>
          <p:nvPr/>
        </p:nvSpPr>
        <p:spPr>
          <a:xfrm>
            <a:off x="651272" y="6049420"/>
            <a:ext cx="8673255" cy="523220"/>
          </a:xfrm>
          <a:prstGeom prst="rect">
            <a:avLst/>
          </a:prstGeom>
          <a:noFill/>
        </p:spPr>
        <p:txBody>
          <a:bodyPr wrap="square" rtlCol="0">
            <a:spAutoFit/>
          </a:bodyPr>
          <a:lstStyle/>
          <a:p>
            <a:r>
              <a:rPr lang="zh-CN" altLang="en-US" sz="2800" b="0" i="0" dirty="0">
                <a:latin typeface="+mn-ea"/>
                <a:ea typeface="+mn-ea"/>
              </a:rPr>
              <a:t>结点第</a:t>
            </a:r>
            <a:r>
              <a:rPr lang="en-US" altLang="zh-CN" sz="2800" b="0" i="0" dirty="0">
                <a:latin typeface="+mn-ea"/>
                <a:ea typeface="+mn-ea"/>
              </a:rPr>
              <a:t>2</a:t>
            </a:r>
            <a:r>
              <a:rPr lang="zh-CN" altLang="en-US" sz="2800" b="0" i="0" dirty="0">
                <a:latin typeface="+mn-ea"/>
                <a:ea typeface="+mn-ea"/>
              </a:rPr>
              <a:t>个指针：指向以该结点为尾的第一条弧。</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body" idx="1"/>
          </p:nvPr>
        </p:nvSpPr>
        <p:spPr>
          <a:xfrm>
            <a:off x="493714" y="1258148"/>
            <a:ext cx="8763000" cy="2514600"/>
          </a:xfrm>
        </p:spPr>
        <p:txBody>
          <a:bodyPr/>
          <a:lstStyle/>
          <a:p>
            <a:pPr eaLnBrk="1" hangingPunct="1">
              <a:spcBef>
                <a:spcPct val="30000"/>
              </a:spcBef>
            </a:pPr>
            <a:r>
              <a:rPr lang="zh-CN" altLang="en-US" dirty="0">
                <a:latin typeface="黑体" pitchFamily="49" charset="-122"/>
                <a:ea typeface="黑体" pitchFamily="49" charset="-122"/>
              </a:rPr>
              <a:t>如果无向图有</a:t>
            </a:r>
            <a:r>
              <a:rPr lang="en-US" altLang="zh-CN" dirty="0">
                <a:latin typeface="黑体" pitchFamily="49" charset="-122"/>
                <a:ea typeface="黑体" pitchFamily="49" charset="-122"/>
              </a:rPr>
              <a:t>n(n-1)/2</a:t>
            </a:r>
            <a:r>
              <a:rPr lang="zh-CN" altLang="en-US" dirty="0">
                <a:latin typeface="黑体" pitchFamily="49" charset="-122"/>
                <a:ea typeface="黑体" pitchFamily="49" charset="-122"/>
              </a:rPr>
              <a:t>条边，则称为无向完全图</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3281334" y="2515448"/>
            <a:ext cx="2895600" cy="2286000"/>
            <a:chOff x="0" y="0"/>
            <a:chExt cx="1824" cy="1440"/>
          </a:xfrm>
        </p:grpSpPr>
        <p:sp>
          <p:nvSpPr>
            <p:cNvPr id="8200"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8201"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8202"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8203"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8204"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8205" name="Line 13"/>
            <p:cNvSpPr>
              <a:spLocks noChangeShapeType="1"/>
            </p:cNvSpPr>
            <p:nvPr/>
          </p:nvSpPr>
          <p:spPr bwMode="auto">
            <a:xfrm flipH="1" flipV="1">
              <a:off x="528" y="197"/>
              <a:ext cx="1104" cy="523"/>
            </a:xfrm>
            <a:prstGeom prst="line">
              <a:avLst/>
            </a:prstGeom>
            <a:noFill/>
            <a:ln w="38100">
              <a:solidFill>
                <a:srgbClr val="009900"/>
              </a:solidFill>
              <a:round/>
              <a:headEnd/>
              <a:tailEnd/>
            </a:ln>
          </p:spPr>
          <p:txBody>
            <a:bodyPr wrap="none" lIns="0" rIns="0" anchor="ctr"/>
            <a:lstStyle/>
            <a:p>
              <a:endParaRPr lang="zh-CN" altLang="en-US" i="0"/>
            </a:p>
          </p:txBody>
        </p:sp>
        <p:sp>
          <p:nvSpPr>
            <p:cNvPr id="8206"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8207"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8208"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8209"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8210" name="Line 18"/>
            <p:cNvSpPr>
              <a:spLocks noChangeShapeType="1"/>
            </p:cNvSpPr>
            <p:nvPr/>
          </p:nvSpPr>
          <p:spPr bwMode="auto">
            <a:xfrm flipH="1" flipV="1">
              <a:off x="480" y="192"/>
              <a:ext cx="816" cy="1104"/>
            </a:xfrm>
            <a:prstGeom prst="line">
              <a:avLst/>
            </a:prstGeom>
            <a:noFill/>
            <a:ln w="38100">
              <a:solidFill>
                <a:srgbClr val="009900"/>
              </a:solidFill>
              <a:round/>
              <a:headEnd/>
              <a:tailEnd/>
            </a:ln>
          </p:spPr>
          <p:txBody>
            <a:bodyPr wrap="none" lIns="0" rIns="0" anchor="ctr"/>
            <a:lstStyle/>
            <a:p>
              <a:endParaRPr lang="zh-CN" altLang="en-US" i="0"/>
            </a:p>
          </p:txBody>
        </p:sp>
        <p:sp>
          <p:nvSpPr>
            <p:cNvPr id="8211" name="Line 19"/>
            <p:cNvSpPr>
              <a:spLocks noChangeShapeType="1"/>
            </p:cNvSpPr>
            <p:nvPr/>
          </p:nvSpPr>
          <p:spPr bwMode="auto">
            <a:xfrm flipV="1">
              <a:off x="528" y="192"/>
              <a:ext cx="768" cy="1056"/>
            </a:xfrm>
            <a:prstGeom prst="line">
              <a:avLst/>
            </a:prstGeom>
            <a:noFill/>
            <a:ln w="38100">
              <a:solidFill>
                <a:srgbClr val="009900"/>
              </a:solidFill>
              <a:round/>
              <a:headEnd/>
              <a:tailEnd/>
            </a:ln>
          </p:spPr>
          <p:txBody>
            <a:bodyPr wrap="none" lIns="0" rIns="0" anchor="ctr"/>
            <a:lstStyle/>
            <a:p>
              <a:endParaRPr lang="zh-CN" altLang="en-US" i="0"/>
            </a:p>
          </p:txBody>
        </p:sp>
        <p:sp>
          <p:nvSpPr>
            <p:cNvPr id="8212" name="Line 20"/>
            <p:cNvSpPr>
              <a:spLocks noChangeShapeType="1"/>
            </p:cNvSpPr>
            <p:nvPr/>
          </p:nvSpPr>
          <p:spPr bwMode="auto">
            <a:xfrm flipH="1">
              <a:off x="192" y="192"/>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8213" name="Line 21"/>
            <p:cNvSpPr>
              <a:spLocks noChangeShapeType="1"/>
            </p:cNvSpPr>
            <p:nvPr/>
          </p:nvSpPr>
          <p:spPr bwMode="auto">
            <a:xfrm flipH="1" flipV="1">
              <a:off x="192" y="768"/>
              <a:ext cx="1440" cy="0"/>
            </a:xfrm>
            <a:prstGeom prst="line">
              <a:avLst/>
            </a:prstGeom>
            <a:noFill/>
            <a:ln w="38100">
              <a:solidFill>
                <a:srgbClr val="009900"/>
              </a:solidFill>
              <a:round/>
              <a:headEnd/>
              <a:tailEnd/>
            </a:ln>
          </p:spPr>
          <p:txBody>
            <a:bodyPr wrap="none" lIns="0" rIns="0" anchor="ctr"/>
            <a:lstStyle/>
            <a:p>
              <a:endParaRPr lang="zh-CN" altLang="en-US" i="0"/>
            </a:p>
          </p:txBody>
        </p:sp>
        <p:sp>
          <p:nvSpPr>
            <p:cNvPr id="8214" name="Line 22"/>
            <p:cNvSpPr>
              <a:spLocks noChangeShapeType="1"/>
            </p:cNvSpPr>
            <p:nvPr/>
          </p:nvSpPr>
          <p:spPr bwMode="auto">
            <a:xfrm flipH="1" flipV="1">
              <a:off x="192" y="816"/>
              <a:ext cx="1008" cy="432"/>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23"/>
            <p:cNvGrpSpPr>
              <a:grpSpLocks/>
            </p:cNvGrpSpPr>
            <p:nvPr/>
          </p:nvGrpSpPr>
          <p:grpSpPr bwMode="auto">
            <a:xfrm>
              <a:off x="0" y="0"/>
              <a:ext cx="1824" cy="1440"/>
              <a:chOff x="0" y="0"/>
              <a:chExt cx="1824" cy="1440"/>
            </a:xfrm>
          </p:grpSpPr>
          <p:sp>
            <p:nvSpPr>
              <p:cNvPr id="8216" name="Oval 24"/>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8217" name="Oval 25"/>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8218" name="Oval 26"/>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8219" name="Oval 27"/>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8220" name="Oval 28"/>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8221" name="Oval 29"/>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0"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二、无向图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无向完全图</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p:cNvSpPr>
            <a:spLocks noGrp="1" noChangeArrowheads="1"/>
          </p:cNvSpPr>
          <p:nvPr>
            <p:ph type="body" idx="1"/>
          </p:nvPr>
        </p:nvSpPr>
        <p:spPr>
          <a:xfrm>
            <a:off x="529285" y="1262050"/>
            <a:ext cx="8763000" cy="4038600"/>
          </a:xfrm>
        </p:spPr>
        <p:txBody>
          <a:bodyPr/>
          <a:lstStyle/>
          <a:p>
            <a:pPr eaLnBrk="1" hangingPunct="1">
              <a:spcBef>
                <a:spcPct val="0"/>
              </a:spcBef>
            </a:pPr>
            <a:r>
              <a:rPr lang="zh-CN" altLang="en-US" dirty="0">
                <a:latin typeface="黑体" pitchFamily="49" charset="-122"/>
                <a:ea typeface="黑体" pitchFamily="49" charset="-122"/>
              </a:rPr>
              <a:t>弧的结点结构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tailvex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弧尾顶点的位置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headvex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弧头顶点的位置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tlink</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指向弧尾相同的下一条弧</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hlink</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指向弧头相同的下一条弧</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该弧相关信息的指针或权值</a:t>
            </a:r>
          </a:p>
        </p:txBody>
      </p:sp>
      <p:grpSp>
        <p:nvGrpSpPr>
          <p:cNvPr id="2" name="Group 7"/>
          <p:cNvGrpSpPr>
            <a:grpSpLocks/>
          </p:cNvGrpSpPr>
          <p:nvPr/>
        </p:nvGrpSpPr>
        <p:grpSpPr bwMode="auto">
          <a:xfrm>
            <a:off x="1115616" y="4437112"/>
            <a:ext cx="6629400" cy="523876"/>
            <a:chOff x="0" y="0"/>
            <a:chExt cx="3648" cy="330"/>
          </a:xfrm>
        </p:grpSpPr>
        <p:sp>
          <p:nvSpPr>
            <p:cNvPr id="41992" name="Text Box 8"/>
            <p:cNvSpPr txBox="1">
              <a:spLocks noChangeArrowheads="1"/>
            </p:cNvSpPr>
            <p:nvPr/>
          </p:nvSpPr>
          <p:spPr bwMode="auto">
            <a:xfrm>
              <a:off x="0"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err="1"/>
                <a:t>tailvex</a:t>
              </a:r>
              <a:endParaRPr lang="en-US" altLang="zh-CN" sz="2800" i="0" dirty="0"/>
            </a:p>
          </p:txBody>
        </p:sp>
        <p:sp>
          <p:nvSpPr>
            <p:cNvPr id="41993" name="Text Box 9"/>
            <p:cNvSpPr txBox="1">
              <a:spLocks noChangeArrowheads="1"/>
            </p:cNvSpPr>
            <p:nvPr/>
          </p:nvSpPr>
          <p:spPr bwMode="auto">
            <a:xfrm>
              <a:off x="768"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headvex</a:t>
              </a:r>
            </a:p>
          </p:txBody>
        </p:sp>
        <p:sp>
          <p:nvSpPr>
            <p:cNvPr id="41994" name="Text Box 10"/>
            <p:cNvSpPr txBox="1">
              <a:spLocks noChangeArrowheads="1"/>
            </p:cNvSpPr>
            <p:nvPr/>
          </p:nvSpPr>
          <p:spPr bwMode="auto">
            <a:xfrm>
              <a:off x="1536"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hlink</a:t>
              </a:r>
            </a:p>
          </p:txBody>
        </p:sp>
        <p:sp>
          <p:nvSpPr>
            <p:cNvPr id="41995" name="Text Box 11"/>
            <p:cNvSpPr txBox="1">
              <a:spLocks noChangeArrowheads="1"/>
            </p:cNvSpPr>
            <p:nvPr/>
          </p:nvSpPr>
          <p:spPr bwMode="auto">
            <a:xfrm>
              <a:off x="2304" y="0"/>
              <a:ext cx="770"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tlink</a:t>
              </a:r>
            </a:p>
          </p:txBody>
        </p:sp>
        <p:sp>
          <p:nvSpPr>
            <p:cNvPr id="41996" name="Text Box 12"/>
            <p:cNvSpPr txBox="1">
              <a:spLocks noChangeArrowheads="1"/>
            </p:cNvSpPr>
            <p:nvPr/>
          </p:nvSpPr>
          <p:spPr bwMode="auto">
            <a:xfrm>
              <a:off x="3072" y="0"/>
              <a:ext cx="576"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info</a:t>
              </a:r>
            </a:p>
          </p:txBody>
        </p:sp>
      </p:grpSp>
      <p:sp>
        <p:nvSpPr>
          <p:cNvPr id="13" name="Text Box 4"/>
          <p:cNvSpPr txBox="1">
            <a:spLocks noChangeArrowheads="1"/>
          </p:cNvSpPr>
          <p:nvPr/>
        </p:nvSpPr>
        <p:spPr bwMode="auto">
          <a:xfrm>
            <a:off x="550989"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十字链表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弧结点结构</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body" idx="1"/>
          </p:nvPr>
        </p:nvSpPr>
        <p:spPr>
          <a:xfrm>
            <a:off x="569107" y="1268760"/>
            <a:ext cx="8763000" cy="2000264"/>
          </a:xfrm>
        </p:spPr>
        <p:txBody>
          <a:bodyPr/>
          <a:lstStyle/>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data;    // </a:t>
            </a:r>
            <a:r>
              <a:rPr lang="zh-CN" altLang="en-US" dirty="0">
                <a:latin typeface="黑体" pitchFamily="49" charset="-122"/>
                <a:ea typeface="黑体" pitchFamily="49" charset="-122"/>
              </a:rPr>
              <a:t>与顶点相关的信息</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firstin</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指向以顶点为弧头的第一个弧结点</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firstout</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指向以顶点为弧尾的第一个弧结点</a:t>
            </a:r>
          </a:p>
        </p:txBody>
      </p:sp>
      <p:grpSp>
        <p:nvGrpSpPr>
          <p:cNvPr id="2" name="Group 7"/>
          <p:cNvGrpSpPr>
            <a:grpSpLocks/>
          </p:cNvGrpSpPr>
          <p:nvPr/>
        </p:nvGrpSpPr>
        <p:grpSpPr bwMode="auto">
          <a:xfrm>
            <a:off x="2130424" y="3789040"/>
            <a:ext cx="4883151" cy="523876"/>
            <a:chOff x="0" y="0"/>
            <a:chExt cx="3076" cy="330"/>
          </a:xfrm>
        </p:grpSpPr>
        <p:sp>
          <p:nvSpPr>
            <p:cNvPr id="43016" name="Text Box 8"/>
            <p:cNvSpPr txBox="1">
              <a:spLocks noChangeArrowheads="1"/>
            </p:cNvSpPr>
            <p:nvPr/>
          </p:nvSpPr>
          <p:spPr bwMode="auto">
            <a:xfrm>
              <a:off x="0"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a:latin typeface="+mn-ea"/>
                  <a:ea typeface="+mn-ea"/>
                </a:rPr>
                <a:t>data</a:t>
              </a:r>
            </a:p>
          </p:txBody>
        </p:sp>
        <p:sp>
          <p:nvSpPr>
            <p:cNvPr id="43017" name="Text Box 9"/>
            <p:cNvSpPr txBox="1">
              <a:spLocks noChangeArrowheads="1"/>
            </p:cNvSpPr>
            <p:nvPr/>
          </p:nvSpPr>
          <p:spPr bwMode="auto">
            <a:xfrm>
              <a:off x="879"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err="1">
                  <a:latin typeface="+mn-ea"/>
                  <a:ea typeface="+mn-ea"/>
                </a:rPr>
                <a:t>firstin</a:t>
              </a:r>
              <a:endParaRPr lang="en-US" altLang="zh-CN" sz="2800" i="0" dirty="0">
                <a:latin typeface="+mn-ea"/>
                <a:ea typeface="+mn-ea"/>
              </a:endParaRPr>
            </a:p>
          </p:txBody>
        </p:sp>
        <p:sp>
          <p:nvSpPr>
            <p:cNvPr id="43018" name="Text Box 10"/>
            <p:cNvSpPr txBox="1">
              <a:spLocks noChangeArrowheads="1"/>
            </p:cNvSpPr>
            <p:nvPr/>
          </p:nvSpPr>
          <p:spPr bwMode="auto">
            <a:xfrm>
              <a:off x="1758" y="0"/>
              <a:ext cx="1318" cy="330"/>
            </a:xfrm>
            <a:prstGeom prst="rect">
              <a:avLst/>
            </a:prstGeom>
            <a:noFill/>
            <a:ln w="25400">
              <a:solidFill>
                <a:srgbClr val="0000FF"/>
              </a:solidFill>
              <a:miter lim="800000"/>
              <a:headEnd/>
              <a:tailEnd/>
            </a:ln>
          </p:spPr>
          <p:txBody>
            <a:bodyPr wrap="square" lIns="0" rIns="0">
              <a:spAutoFit/>
            </a:bodyPr>
            <a:lstStyle/>
            <a:p>
              <a:pPr algn="ctr" eaLnBrk="1" hangingPunct="1">
                <a:buFont typeface="Arial" pitchFamily="34" charset="0"/>
                <a:buNone/>
              </a:pPr>
              <a:r>
                <a:rPr lang="en-US" altLang="zh-CN" sz="2800" i="0" dirty="0" err="1">
                  <a:latin typeface="+mn-ea"/>
                  <a:ea typeface="+mn-ea"/>
                </a:rPr>
                <a:t>firstout</a:t>
              </a:r>
              <a:endParaRPr lang="en-US" altLang="zh-CN" sz="2800" i="0" dirty="0">
                <a:latin typeface="+mn-ea"/>
                <a:ea typeface="+mn-ea"/>
              </a:endParaRPr>
            </a:p>
          </p:txBody>
        </p:sp>
      </p:grpSp>
      <p:sp>
        <p:nvSpPr>
          <p:cNvPr id="11" name="Text Box 4"/>
          <p:cNvSpPr txBox="1">
            <a:spLocks noChangeArrowheads="1"/>
          </p:cNvSpPr>
          <p:nvPr/>
        </p:nvSpPr>
        <p:spPr bwMode="auto">
          <a:xfrm>
            <a:off x="562200"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十字链表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顶点的结点结构</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type="body" idx="1"/>
          </p:nvPr>
        </p:nvSpPr>
        <p:spPr>
          <a:xfrm>
            <a:off x="430218" y="1556792"/>
            <a:ext cx="8143932" cy="3395682"/>
          </a:xfrm>
        </p:spPr>
        <p:txBody>
          <a:bodyPr/>
          <a:lstStyle/>
          <a:p>
            <a:pPr eaLnBrk="1" hangingPunct="1">
              <a:lnSpc>
                <a:spcPct val="90000"/>
              </a:lnSpc>
              <a:spcBef>
                <a:spcPct val="30000"/>
              </a:spcBef>
            </a:pPr>
            <a:r>
              <a:rPr lang="zh-CN" altLang="en-US" dirty="0">
                <a:latin typeface="黑体" pitchFamily="49" charset="-122"/>
                <a:ea typeface="黑体" pitchFamily="49" charset="-122"/>
              </a:rPr>
              <a:t>邻接多重表是</a:t>
            </a:r>
            <a:r>
              <a:rPr lang="zh-CN" altLang="en-US" dirty="0">
                <a:solidFill>
                  <a:schemeClr val="hlink"/>
                </a:solidFill>
                <a:latin typeface="黑体" pitchFamily="49" charset="-122"/>
                <a:ea typeface="黑体" pitchFamily="49" charset="-122"/>
              </a:rPr>
              <a:t>无向图的另一种存储结构</a:t>
            </a:r>
          </a:p>
          <a:p>
            <a:pPr eaLnBrk="1" hangingPunct="1">
              <a:lnSpc>
                <a:spcPct val="90000"/>
              </a:lnSpc>
              <a:spcBef>
                <a:spcPct val="30000"/>
              </a:spcBef>
            </a:pPr>
            <a:r>
              <a:rPr lang="zh-CN" altLang="en-US" dirty="0">
                <a:latin typeface="黑体" pitchFamily="49" charset="-122"/>
                <a:ea typeface="黑体" pitchFamily="49" charset="-122"/>
              </a:rPr>
              <a:t>在无向图中，一条边要用</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个结点表示</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分别从</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个顶点的角度看</a:t>
            </a:r>
            <a:r>
              <a:rPr lang="en-US" altLang="zh-CN" dirty="0">
                <a:latin typeface="黑体" pitchFamily="49" charset="-122"/>
                <a:ea typeface="黑体" pitchFamily="49" charset="-122"/>
              </a:rPr>
              <a:t>)</a:t>
            </a:r>
          </a:p>
          <a:p>
            <a:pPr eaLnBrk="1" hangingPunct="1">
              <a:lnSpc>
                <a:spcPct val="90000"/>
              </a:lnSpc>
              <a:spcBef>
                <a:spcPct val="30000"/>
              </a:spcBef>
            </a:pP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在邻接多重表中，一条边只用一个结点表示</a:t>
            </a:r>
          </a:p>
          <a:p>
            <a:pPr eaLnBrk="1" hangingPunct="1">
              <a:lnSpc>
                <a:spcPct val="90000"/>
              </a:lnSpc>
              <a:spcBef>
                <a:spcPct val="30000"/>
              </a:spcBef>
            </a:pPr>
            <a:r>
              <a:rPr lang="zh-CN" altLang="en-US" dirty="0">
                <a:solidFill>
                  <a:srgbClr val="CC0066"/>
                </a:solidFill>
                <a:latin typeface="黑体" pitchFamily="49" charset="-122"/>
                <a:ea typeface="黑体" pitchFamily="49" charset="-122"/>
              </a:rPr>
              <a:t>将所有具有某顶点的结点，全部链连结起来</a:t>
            </a:r>
          </a:p>
        </p:txBody>
      </p:sp>
      <p:sp>
        <p:nvSpPr>
          <p:cNvPr id="7" name="Text Box 4"/>
          <p:cNvSpPr txBox="1">
            <a:spLocks noChangeArrowheads="1"/>
          </p:cNvSpPr>
          <p:nvPr/>
        </p:nvSpPr>
        <p:spPr bwMode="auto">
          <a:xfrm>
            <a:off x="273084" y="-99392"/>
            <a:ext cx="8458200" cy="14465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四、邻接多重表</a:t>
            </a:r>
            <a:r>
              <a:rPr lang="en-US" altLang="zh-CN" sz="4400" i="0" dirty="0">
                <a:solidFill>
                  <a:schemeClr val="tx2"/>
                </a:solidFill>
                <a:latin typeface="Tahoma" panose="020B0604030504040204" pitchFamily="34" charset="0"/>
                <a:ea typeface="隶书" pitchFamily="49" charset="-122"/>
              </a:rPr>
              <a:t>(Adjacency </a:t>
            </a:r>
            <a:r>
              <a:rPr lang="en-US" altLang="zh-CN" sz="4400" i="0" dirty="0" err="1">
                <a:solidFill>
                  <a:schemeClr val="tx2"/>
                </a:solidFill>
                <a:latin typeface="Tahoma" panose="020B0604030504040204" pitchFamily="34" charset="0"/>
                <a:ea typeface="隶书" pitchFamily="49" charset="-122"/>
              </a:rPr>
              <a:t>Multilist</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6218519" y="4393366"/>
            <a:ext cx="2681318" cy="1857396"/>
            <a:chOff x="0" y="0"/>
            <a:chExt cx="1824" cy="1440"/>
          </a:xfrm>
        </p:grpSpPr>
        <p:sp>
          <p:nvSpPr>
            <p:cNvPr id="47232"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a:p>
          </p:txBody>
        </p:sp>
        <p:sp>
          <p:nvSpPr>
            <p:cNvPr id="47233"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a:p>
          </p:txBody>
        </p:sp>
        <p:sp>
          <p:nvSpPr>
            <p:cNvPr id="47234"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a:p>
          </p:txBody>
        </p:sp>
        <p:sp>
          <p:nvSpPr>
            <p:cNvPr id="47235"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a:p>
          </p:txBody>
        </p:sp>
        <p:sp>
          <p:nvSpPr>
            <p:cNvPr id="47236"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a:p>
          </p:txBody>
        </p:sp>
        <p:sp>
          <p:nvSpPr>
            <p:cNvPr id="47237"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a:p>
          </p:txBody>
        </p:sp>
        <p:sp>
          <p:nvSpPr>
            <p:cNvPr id="47238"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a:p>
          </p:txBody>
        </p:sp>
        <p:sp>
          <p:nvSpPr>
            <p:cNvPr id="47239"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a:p>
          </p:txBody>
        </p:sp>
        <p:sp>
          <p:nvSpPr>
            <p:cNvPr id="47240"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a:p>
          </p:txBody>
        </p:sp>
        <p:sp>
          <p:nvSpPr>
            <p:cNvPr id="47241"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a:p>
          </p:txBody>
        </p:sp>
        <p:grpSp>
          <p:nvGrpSpPr>
            <p:cNvPr id="3" name="Group 17"/>
            <p:cNvGrpSpPr>
              <a:grpSpLocks/>
            </p:cNvGrpSpPr>
            <p:nvPr/>
          </p:nvGrpSpPr>
          <p:grpSpPr bwMode="auto">
            <a:xfrm>
              <a:off x="0" y="0"/>
              <a:ext cx="1824" cy="1440"/>
              <a:chOff x="0" y="0"/>
              <a:chExt cx="1824" cy="1440"/>
            </a:xfrm>
          </p:grpSpPr>
          <p:sp>
            <p:nvSpPr>
              <p:cNvPr id="47243"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47244"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47245"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47246"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47247"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47248"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aphicFrame>
        <p:nvGraphicFramePr>
          <p:cNvPr id="47128" name="Group 24"/>
          <p:cNvGraphicFramePr>
            <a:graphicFrameLocks noGrp="1"/>
          </p:cNvGraphicFramePr>
          <p:nvPr>
            <p:extLst>
              <p:ext uri="{D42A27DB-BD31-4B8C-83A1-F6EECF244321}">
                <p14:modId xmlns:p14="http://schemas.microsoft.com/office/powerpoint/2010/main" val="2743960347"/>
              </p:ext>
            </p:extLst>
          </p:nvPr>
        </p:nvGraphicFramePr>
        <p:xfrm>
          <a:off x="597991" y="1412776"/>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134" name="Line 47"/>
          <p:cNvSpPr>
            <a:spLocks noChangeShapeType="1"/>
          </p:cNvSpPr>
          <p:nvPr/>
        </p:nvSpPr>
        <p:spPr bwMode="auto">
          <a:xfrm>
            <a:off x="3188791" y="4163913"/>
            <a:ext cx="0" cy="457200"/>
          </a:xfrm>
          <a:prstGeom prst="line">
            <a:avLst/>
          </a:prstGeom>
          <a:noFill/>
          <a:ln w="28575">
            <a:solidFill>
              <a:schemeClr val="hlink"/>
            </a:solidFill>
            <a:round/>
            <a:headEnd/>
            <a:tailEnd type="triangle" w="med" len="med"/>
          </a:ln>
        </p:spPr>
        <p:txBody>
          <a:bodyPr wrap="none"/>
          <a:lstStyle/>
          <a:p>
            <a:endParaRPr lang="zh-CN" altLang="en-US"/>
          </a:p>
        </p:txBody>
      </p:sp>
      <p:grpSp>
        <p:nvGrpSpPr>
          <p:cNvPr id="4" name="Group 48"/>
          <p:cNvGrpSpPr>
            <a:grpSpLocks/>
          </p:cNvGrpSpPr>
          <p:nvPr/>
        </p:nvGrpSpPr>
        <p:grpSpPr bwMode="auto">
          <a:xfrm>
            <a:off x="1969591" y="2106513"/>
            <a:ext cx="1317625" cy="330200"/>
            <a:chOff x="0" y="0"/>
            <a:chExt cx="830" cy="208"/>
          </a:xfrm>
        </p:grpSpPr>
        <p:sp>
          <p:nvSpPr>
            <p:cNvPr id="47228" name="Text Box 4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29" name="Text Box 5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30" name="Text Box 5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31" name="Text Box 5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5" name="Group 53"/>
          <p:cNvGrpSpPr>
            <a:grpSpLocks/>
          </p:cNvGrpSpPr>
          <p:nvPr/>
        </p:nvGrpSpPr>
        <p:grpSpPr bwMode="auto">
          <a:xfrm>
            <a:off x="6998791" y="2106513"/>
            <a:ext cx="1317625" cy="330200"/>
            <a:chOff x="0" y="0"/>
            <a:chExt cx="830" cy="208"/>
          </a:xfrm>
        </p:grpSpPr>
        <p:sp>
          <p:nvSpPr>
            <p:cNvPr id="47224" name="Text Box 5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25" name="Text Box 5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7226" name="Text Box 5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27" name="Text Box 5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6" name="Group 58"/>
          <p:cNvGrpSpPr>
            <a:grpSpLocks/>
          </p:cNvGrpSpPr>
          <p:nvPr/>
        </p:nvGrpSpPr>
        <p:grpSpPr bwMode="auto">
          <a:xfrm>
            <a:off x="5322391" y="3325713"/>
            <a:ext cx="1317625" cy="330200"/>
            <a:chOff x="0" y="0"/>
            <a:chExt cx="830" cy="208"/>
          </a:xfrm>
        </p:grpSpPr>
        <p:sp>
          <p:nvSpPr>
            <p:cNvPr id="47220" name="Text Box 5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21" name="Text Box 6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22" name="Text Box 6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23" name="Text Box 6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7" name="Group 63"/>
          <p:cNvGrpSpPr>
            <a:grpSpLocks/>
          </p:cNvGrpSpPr>
          <p:nvPr/>
        </p:nvGrpSpPr>
        <p:grpSpPr bwMode="auto">
          <a:xfrm>
            <a:off x="3645991" y="2106513"/>
            <a:ext cx="1317625" cy="330200"/>
            <a:chOff x="0" y="0"/>
            <a:chExt cx="830" cy="208"/>
          </a:xfrm>
        </p:grpSpPr>
        <p:sp>
          <p:nvSpPr>
            <p:cNvPr id="47216" name="Text Box 6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17" name="Text Box 6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8" name="Text Box 6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7219" name="Text Box 6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8" name="Group 68"/>
          <p:cNvGrpSpPr>
            <a:grpSpLocks/>
          </p:cNvGrpSpPr>
          <p:nvPr/>
        </p:nvGrpSpPr>
        <p:grpSpPr bwMode="auto">
          <a:xfrm>
            <a:off x="1969591" y="4621113"/>
            <a:ext cx="1317625" cy="330200"/>
            <a:chOff x="0" y="0"/>
            <a:chExt cx="830" cy="208"/>
          </a:xfrm>
        </p:grpSpPr>
        <p:sp>
          <p:nvSpPr>
            <p:cNvPr id="47212" name="Text Box 6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13" name="Text Box 7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4" name="Text Box 7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15" name="Text Box 7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9" name="Group 73"/>
          <p:cNvGrpSpPr>
            <a:grpSpLocks/>
          </p:cNvGrpSpPr>
          <p:nvPr/>
        </p:nvGrpSpPr>
        <p:grpSpPr bwMode="auto">
          <a:xfrm>
            <a:off x="1969591" y="3935313"/>
            <a:ext cx="1317625" cy="330200"/>
            <a:chOff x="0" y="0"/>
            <a:chExt cx="830" cy="208"/>
          </a:xfrm>
        </p:grpSpPr>
        <p:sp>
          <p:nvSpPr>
            <p:cNvPr id="47208" name="Text Box 7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209" name="Text Box 7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0" name="Text Box 7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11" name="Text Box 7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10" name="Group 78"/>
          <p:cNvGrpSpPr>
            <a:grpSpLocks/>
          </p:cNvGrpSpPr>
          <p:nvPr/>
        </p:nvGrpSpPr>
        <p:grpSpPr bwMode="auto">
          <a:xfrm>
            <a:off x="1969591" y="3325713"/>
            <a:ext cx="1317625" cy="330200"/>
            <a:chOff x="0" y="0"/>
            <a:chExt cx="830" cy="208"/>
          </a:xfrm>
        </p:grpSpPr>
        <p:sp>
          <p:nvSpPr>
            <p:cNvPr id="47204" name="Text Box 7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05" name="Text Box 8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06" name="Text Box 8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7207" name="Text Box 8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11" name="Group 83"/>
          <p:cNvGrpSpPr>
            <a:grpSpLocks/>
          </p:cNvGrpSpPr>
          <p:nvPr/>
        </p:nvGrpSpPr>
        <p:grpSpPr bwMode="auto">
          <a:xfrm>
            <a:off x="3645991" y="3325713"/>
            <a:ext cx="1317625" cy="330200"/>
            <a:chOff x="0" y="0"/>
            <a:chExt cx="830" cy="208"/>
          </a:xfrm>
        </p:grpSpPr>
        <p:sp>
          <p:nvSpPr>
            <p:cNvPr id="47200" name="Text Box 8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01" name="Text Box 8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02" name="Text Box 8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203" name="Text Box 8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12" name="Group 88"/>
          <p:cNvGrpSpPr>
            <a:grpSpLocks/>
          </p:cNvGrpSpPr>
          <p:nvPr/>
        </p:nvGrpSpPr>
        <p:grpSpPr bwMode="auto">
          <a:xfrm>
            <a:off x="3645991" y="4621113"/>
            <a:ext cx="1317625" cy="330200"/>
            <a:chOff x="0" y="0"/>
            <a:chExt cx="830" cy="208"/>
          </a:xfrm>
        </p:grpSpPr>
        <p:sp>
          <p:nvSpPr>
            <p:cNvPr id="47196" name="Text Box 8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197" name="Text Box 9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198" name="Text Box 9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199" name="Text Box 9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13" name="Group 93"/>
          <p:cNvGrpSpPr>
            <a:grpSpLocks/>
          </p:cNvGrpSpPr>
          <p:nvPr/>
        </p:nvGrpSpPr>
        <p:grpSpPr bwMode="auto">
          <a:xfrm>
            <a:off x="5322391" y="2106513"/>
            <a:ext cx="1317625" cy="330200"/>
            <a:chOff x="0" y="0"/>
            <a:chExt cx="830" cy="208"/>
          </a:xfrm>
        </p:grpSpPr>
        <p:sp>
          <p:nvSpPr>
            <p:cNvPr id="47192" name="Text Box 9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193" name="Text Box 9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194" name="Text Box 9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195" name="Text Box 9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sp>
        <p:nvSpPr>
          <p:cNvPr id="47145" name="Line 98"/>
          <p:cNvSpPr>
            <a:spLocks noChangeShapeType="1"/>
          </p:cNvSpPr>
          <p:nvPr/>
        </p:nvSpPr>
        <p:spPr bwMode="auto">
          <a:xfrm>
            <a:off x="1309191" y="2216051"/>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6" name="Line 99"/>
          <p:cNvSpPr>
            <a:spLocks noChangeShapeType="1"/>
          </p:cNvSpPr>
          <p:nvPr/>
        </p:nvSpPr>
        <p:spPr bwMode="auto">
          <a:xfrm>
            <a:off x="1380629" y="2746276"/>
            <a:ext cx="3048000" cy="0"/>
          </a:xfrm>
          <a:prstGeom prst="line">
            <a:avLst/>
          </a:prstGeom>
          <a:noFill/>
          <a:ln w="28575">
            <a:solidFill>
              <a:srgbClr val="FF00FF"/>
            </a:solidFill>
            <a:round/>
            <a:headEnd/>
            <a:tailEnd/>
          </a:ln>
        </p:spPr>
        <p:txBody>
          <a:bodyPr wrap="none"/>
          <a:lstStyle/>
          <a:p>
            <a:endParaRPr lang="zh-CN" altLang="en-US"/>
          </a:p>
        </p:txBody>
      </p:sp>
      <p:sp>
        <p:nvSpPr>
          <p:cNvPr id="47147" name="Line 100"/>
          <p:cNvSpPr>
            <a:spLocks noChangeShapeType="1"/>
          </p:cNvSpPr>
          <p:nvPr/>
        </p:nvSpPr>
        <p:spPr bwMode="auto">
          <a:xfrm>
            <a:off x="1372691" y="3467001"/>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8" name="Line 101"/>
          <p:cNvSpPr>
            <a:spLocks noChangeShapeType="1"/>
          </p:cNvSpPr>
          <p:nvPr/>
        </p:nvSpPr>
        <p:spPr bwMode="auto">
          <a:xfrm>
            <a:off x="1404441" y="4186138"/>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9" name="Line 102"/>
          <p:cNvSpPr>
            <a:spLocks noChangeShapeType="1"/>
          </p:cNvSpPr>
          <p:nvPr/>
        </p:nvSpPr>
        <p:spPr bwMode="auto">
          <a:xfrm>
            <a:off x="1436191" y="4773513"/>
            <a:ext cx="484188" cy="0"/>
          </a:xfrm>
          <a:prstGeom prst="line">
            <a:avLst/>
          </a:prstGeom>
          <a:noFill/>
          <a:ln w="28575">
            <a:solidFill>
              <a:srgbClr val="FF00FF"/>
            </a:solidFill>
            <a:round/>
            <a:headEnd/>
            <a:tailEnd type="triangle" w="med" len="med"/>
          </a:ln>
        </p:spPr>
        <p:txBody>
          <a:bodyPr wrap="none"/>
          <a:lstStyle/>
          <a:p>
            <a:endParaRPr lang="zh-CN" altLang="en-US"/>
          </a:p>
        </p:txBody>
      </p:sp>
      <p:grpSp>
        <p:nvGrpSpPr>
          <p:cNvPr id="14" name="Group 103"/>
          <p:cNvGrpSpPr>
            <a:grpSpLocks/>
          </p:cNvGrpSpPr>
          <p:nvPr/>
        </p:nvGrpSpPr>
        <p:grpSpPr bwMode="auto">
          <a:xfrm>
            <a:off x="2502991" y="1954113"/>
            <a:ext cx="1600200" cy="304800"/>
            <a:chOff x="0" y="0"/>
            <a:chExt cx="1056" cy="192"/>
          </a:xfrm>
        </p:grpSpPr>
        <p:sp>
          <p:nvSpPr>
            <p:cNvPr id="47189" name="Line 104"/>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90" name="Line 105"/>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91" name="Line 106"/>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5" name="Group 107"/>
          <p:cNvGrpSpPr>
            <a:grpSpLocks/>
          </p:cNvGrpSpPr>
          <p:nvPr/>
        </p:nvGrpSpPr>
        <p:grpSpPr bwMode="auto">
          <a:xfrm>
            <a:off x="4255591" y="1954113"/>
            <a:ext cx="1524000" cy="304800"/>
            <a:chOff x="0" y="0"/>
            <a:chExt cx="1056" cy="192"/>
          </a:xfrm>
        </p:grpSpPr>
        <p:sp>
          <p:nvSpPr>
            <p:cNvPr id="47186" name="Line 108"/>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7" name="Line 109"/>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8" name="Line 110"/>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6" name="Group 111"/>
          <p:cNvGrpSpPr>
            <a:grpSpLocks/>
          </p:cNvGrpSpPr>
          <p:nvPr/>
        </p:nvGrpSpPr>
        <p:grpSpPr bwMode="auto">
          <a:xfrm>
            <a:off x="5931991" y="1954113"/>
            <a:ext cx="1524000" cy="304800"/>
            <a:chOff x="0" y="0"/>
            <a:chExt cx="1056" cy="192"/>
          </a:xfrm>
        </p:grpSpPr>
        <p:sp>
          <p:nvSpPr>
            <p:cNvPr id="47183" name="Line 112"/>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4" name="Line 113"/>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5" name="Line 114"/>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7" name="Group 115"/>
          <p:cNvGrpSpPr>
            <a:grpSpLocks/>
          </p:cNvGrpSpPr>
          <p:nvPr/>
        </p:nvGrpSpPr>
        <p:grpSpPr bwMode="auto">
          <a:xfrm>
            <a:off x="2502991" y="3173313"/>
            <a:ext cx="1600200" cy="304800"/>
            <a:chOff x="0" y="0"/>
            <a:chExt cx="1056" cy="192"/>
          </a:xfrm>
        </p:grpSpPr>
        <p:sp>
          <p:nvSpPr>
            <p:cNvPr id="47180" name="Line 116"/>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1" name="Line 117"/>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2" name="Line 118"/>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8" name="Group 119"/>
          <p:cNvGrpSpPr>
            <a:grpSpLocks/>
          </p:cNvGrpSpPr>
          <p:nvPr/>
        </p:nvGrpSpPr>
        <p:grpSpPr bwMode="auto">
          <a:xfrm>
            <a:off x="4255591" y="3173313"/>
            <a:ext cx="1524000" cy="304800"/>
            <a:chOff x="0" y="0"/>
            <a:chExt cx="1056" cy="192"/>
          </a:xfrm>
        </p:grpSpPr>
        <p:sp>
          <p:nvSpPr>
            <p:cNvPr id="47177" name="Line 120"/>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78" name="Line 121"/>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79" name="Line 122"/>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9" name="Group 123"/>
          <p:cNvGrpSpPr>
            <a:grpSpLocks/>
          </p:cNvGrpSpPr>
          <p:nvPr/>
        </p:nvGrpSpPr>
        <p:grpSpPr bwMode="auto">
          <a:xfrm>
            <a:off x="2502991" y="4468713"/>
            <a:ext cx="1600200" cy="304800"/>
            <a:chOff x="0" y="0"/>
            <a:chExt cx="1056" cy="192"/>
          </a:xfrm>
        </p:grpSpPr>
        <p:sp>
          <p:nvSpPr>
            <p:cNvPr id="47174" name="Line 124"/>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75" name="Line 125"/>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76" name="Line 126"/>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sp>
        <p:nvSpPr>
          <p:cNvPr id="47156" name="Line 127"/>
          <p:cNvSpPr>
            <a:spLocks noChangeShapeType="1"/>
          </p:cNvSpPr>
          <p:nvPr/>
        </p:nvSpPr>
        <p:spPr bwMode="auto">
          <a:xfrm>
            <a:off x="3188791" y="2335113"/>
            <a:ext cx="0" cy="1600200"/>
          </a:xfrm>
          <a:prstGeom prst="line">
            <a:avLst/>
          </a:prstGeom>
          <a:noFill/>
          <a:ln w="28575">
            <a:solidFill>
              <a:schemeClr val="hlink"/>
            </a:solidFill>
            <a:round/>
            <a:headEnd/>
            <a:tailEnd type="triangle" w="med" len="med"/>
          </a:ln>
        </p:spPr>
        <p:txBody>
          <a:bodyPr wrap="none"/>
          <a:lstStyle/>
          <a:p>
            <a:endParaRPr lang="zh-CN" altLang="en-US"/>
          </a:p>
        </p:txBody>
      </p:sp>
      <p:sp>
        <p:nvSpPr>
          <p:cNvPr id="47157" name="Line 128"/>
          <p:cNvSpPr>
            <a:spLocks noChangeShapeType="1"/>
          </p:cNvSpPr>
          <p:nvPr/>
        </p:nvSpPr>
        <p:spPr bwMode="auto">
          <a:xfrm>
            <a:off x="3204666" y="1666776"/>
            <a:ext cx="0" cy="457200"/>
          </a:xfrm>
          <a:prstGeom prst="line">
            <a:avLst/>
          </a:prstGeom>
          <a:noFill/>
          <a:ln w="28575">
            <a:solidFill>
              <a:srgbClr val="FF00FF"/>
            </a:solidFill>
            <a:round/>
            <a:headEnd/>
            <a:tailEnd type="triangle" w="med" len="med"/>
          </a:ln>
        </p:spPr>
        <p:txBody>
          <a:bodyPr wrap="none"/>
          <a:lstStyle/>
          <a:p>
            <a:endParaRPr lang="zh-CN" altLang="en-US"/>
          </a:p>
        </p:txBody>
      </p:sp>
      <p:sp>
        <p:nvSpPr>
          <p:cNvPr id="47158" name="Line 129"/>
          <p:cNvSpPr>
            <a:spLocks noChangeShapeType="1"/>
          </p:cNvSpPr>
          <p:nvPr/>
        </p:nvSpPr>
        <p:spPr bwMode="auto">
          <a:xfrm>
            <a:off x="1512391" y="1666776"/>
            <a:ext cx="1676400" cy="0"/>
          </a:xfrm>
          <a:prstGeom prst="line">
            <a:avLst/>
          </a:prstGeom>
          <a:noFill/>
          <a:ln w="28575">
            <a:solidFill>
              <a:srgbClr val="FF00FF"/>
            </a:solidFill>
            <a:round/>
            <a:headEnd/>
            <a:tailEnd/>
          </a:ln>
        </p:spPr>
        <p:txBody>
          <a:bodyPr wrap="none"/>
          <a:lstStyle/>
          <a:p>
            <a:endParaRPr lang="zh-CN" altLang="en-US"/>
          </a:p>
        </p:txBody>
      </p:sp>
      <p:sp>
        <p:nvSpPr>
          <p:cNvPr id="47159" name="Line 130"/>
          <p:cNvSpPr>
            <a:spLocks noChangeShapeType="1"/>
          </p:cNvSpPr>
          <p:nvPr/>
        </p:nvSpPr>
        <p:spPr bwMode="auto">
          <a:xfrm flipH="1" flipV="1">
            <a:off x="4438154" y="2385913"/>
            <a:ext cx="0" cy="381000"/>
          </a:xfrm>
          <a:prstGeom prst="line">
            <a:avLst/>
          </a:prstGeom>
          <a:noFill/>
          <a:ln w="28575">
            <a:solidFill>
              <a:srgbClr val="FF00FF"/>
            </a:solidFill>
            <a:round/>
            <a:headEnd/>
            <a:tailEnd type="triangle" w="sm" len="sm"/>
          </a:ln>
        </p:spPr>
        <p:txBody>
          <a:bodyPr wrap="none"/>
          <a:lstStyle/>
          <a:p>
            <a:endParaRPr lang="zh-CN" altLang="en-US"/>
          </a:p>
        </p:txBody>
      </p:sp>
      <p:sp>
        <p:nvSpPr>
          <p:cNvPr id="47160" name="Line 131"/>
          <p:cNvSpPr>
            <a:spLocks noChangeShapeType="1"/>
          </p:cNvSpPr>
          <p:nvPr/>
        </p:nvSpPr>
        <p:spPr bwMode="auto">
          <a:xfrm flipH="1" flipV="1">
            <a:off x="4860429" y="2276376"/>
            <a:ext cx="0" cy="685800"/>
          </a:xfrm>
          <a:prstGeom prst="line">
            <a:avLst/>
          </a:prstGeom>
          <a:noFill/>
          <a:ln w="28575">
            <a:solidFill>
              <a:srgbClr val="FF0000"/>
            </a:solidFill>
            <a:round/>
            <a:headEnd/>
            <a:tailEnd/>
          </a:ln>
        </p:spPr>
        <p:txBody>
          <a:bodyPr wrap="none"/>
          <a:lstStyle/>
          <a:p>
            <a:endParaRPr lang="zh-CN" altLang="en-US"/>
          </a:p>
        </p:txBody>
      </p:sp>
      <p:sp>
        <p:nvSpPr>
          <p:cNvPr id="47161" name="Line 132"/>
          <p:cNvSpPr>
            <a:spLocks noChangeShapeType="1"/>
          </p:cNvSpPr>
          <p:nvPr/>
        </p:nvSpPr>
        <p:spPr bwMode="auto">
          <a:xfrm>
            <a:off x="2196604" y="2979638"/>
            <a:ext cx="2667000" cy="0"/>
          </a:xfrm>
          <a:prstGeom prst="line">
            <a:avLst/>
          </a:prstGeom>
          <a:noFill/>
          <a:ln w="28575">
            <a:solidFill>
              <a:srgbClr val="FF0000"/>
            </a:solidFill>
            <a:round/>
            <a:headEnd/>
            <a:tailEnd/>
          </a:ln>
        </p:spPr>
        <p:txBody>
          <a:bodyPr wrap="none"/>
          <a:lstStyle/>
          <a:p>
            <a:endParaRPr lang="zh-CN" altLang="en-US"/>
          </a:p>
        </p:txBody>
      </p:sp>
      <p:sp>
        <p:nvSpPr>
          <p:cNvPr id="47162" name="Line 133"/>
          <p:cNvSpPr>
            <a:spLocks noChangeShapeType="1"/>
          </p:cNvSpPr>
          <p:nvPr/>
        </p:nvSpPr>
        <p:spPr bwMode="auto">
          <a:xfrm>
            <a:off x="2196604" y="2962176"/>
            <a:ext cx="0" cy="381000"/>
          </a:xfrm>
          <a:prstGeom prst="line">
            <a:avLst/>
          </a:prstGeom>
          <a:noFill/>
          <a:ln w="28575">
            <a:solidFill>
              <a:srgbClr val="FF0000"/>
            </a:solidFill>
            <a:round/>
            <a:headEnd/>
            <a:tailEnd type="triangle" w="med" len="med"/>
          </a:ln>
        </p:spPr>
        <p:txBody>
          <a:bodyPr wrap="none"/>
          <a:lstStyle/>
          <a:p>
            <a:endParaRPr lang="zh-CN" altLang="en-US"/>
          </a:p>
        </p:txBody>
      </p:sp>
      <p:sp>
        <p:nvSpPr>
          <p:cNvPr id="47163" name="Line 134"/>
          <p:cNvSpPr>
            <a:spLocks noChangeShapeType="1"/>
          </p:cNvSpPr>
          <p:nvPr/>
        </p:nvSpPr>
        <p:spPr bwMode="auto">
          <a:xfrm flipV="1">
            <a:off x="5931991" y="2487513"/>
            <a:ext cx="0" cy="1066800"/>
          </a:xfrm>
          <a:prstGeom prst="line">
            <a:avLst/>
          </a:prstGeom>
          <a:noFill/>
          <a:ln w="28575">
            <a:solidFill>
              <a:schemeClr val="hlink"/>
            </a:solidFill>
            <a:round/>
            <a:headEnd/>
            <a:tailEnd type="triangle" w="med" len="med"/>
          </a:ln>
        </p:spPr>
        <p:txBody>
          <a:bodyPr wrap="none"/>
          <a:lstStyle/>
          <a:p>
            <a:endParaRPr lang="zh-CN" altLang="en-US"/>
          </a:p>
        </p:txBody>
      </p:sp>
      <p:sp>
        <p:nvSpPr>
          <p:cNvPr id="47164" name="Line 135"/>
          <p:cNvSpPr>
            <a:spLocks noChangeShapeType="1"/>
          </p:cNvSpPr>
          <p:nvPr/>
        </p:nvSpPr>
        <p:spPr bwMode="auto">
          <a:xfrm flipH="1" flipV="1">
            <a:off x="2502991" y="3782913"/>
            <a:ext cx="0" cy="381000"/>
          </a:xfrm>
          <a:prstGeom prst="line">
            <a:avLst/>
          </a:prstGeom>
          <a:noFill/>
          <a:ln w="28575">
            <a:solidFill>
              <a:srgbClr val="00FF00"/>
            </a:solidFill>
            <a:round/>
            <a:headEnd/>
            <a:tailEnd/>
          </a:ln>
        </p:spPr>
        <p:txBody>
          <a:bodyPr wrap="none"/>
          <a:lstStyle/>
          <a:p>
            <a:endParaRPr lang="zh-CN" altLang="en-US"/>
          </a:p>
        </p:txBody>
      </p:sp>
      <p:sp>
        <p:nvSpPr>
          <p:cNvPr id="47165" name="Line 136"/>
          <p:cNvSpPr>
            <a:spLocks noChangeShapeType="1"/>
          </p:cNvSpPr>
          <p:nvPr/>
        </p:nvSpPr>
        <p:spPr bwMode="auto">
          <a:xfrm flipH="1" flipV="1">
            <a:off x="2502991" y="3782913"/>
            <a:ext cx="1905000" cy="0"/>
          </a:xfrm>
          <a:prstGeom prst="line">
            <a:avLst/>
          </a:prstGeom>
          <a:noFill/>
          <a:ln w="28575">
            <a:solidFill>
              <a:srgbClr val="00FF00"/>
            </a:solidFill>
            <a:round/>
            <a:headEnd/>
            <a:tailEnd/>
          </a:ln>
        </p:spPr>
        <p:txBody>
          <a:bodyPr wrap="none"/>
          <a:lstStyle/>
          <a:p>
            <a:endParaRPr lang="zh-CN" altLang="en-US"/>
          </a:p>
        </p:txBody>
      </p:sp>
      <p:sp>
        <p:nvSpPr>
          <p:cNvPr id="47166" name="Line 137"/>
          <p:cNvSpPr>
            <a:spLocks noChangeShapeType="1"/>
          </p:cNvSpPr>
          <p:nvPr/>
        </p:nvSpPr>
        <p:spPr bwMode="auto">
          <a:xfrm flipH="1" flipV="1">
            <a:off x="4407991" y="3630513"/>
            <a:ext cx="0" cy="152400"/>
          </a:xfrm>
          <a:prstGeom prst="line">
            <a:avLst/>
          </a:prstGeom>
          <a:noFill/>
          <a:ln w="28575">
            <a:solidFill>
              <a:srgbClr val="00FF00"/>
            </a:solidFill>
            <a:round/>
            <a:headEnd/>
            <a:tailEnd type="triangle" w="sm" len="sm"/>
          </a:ln>
        </p:spPr>
        <p:txBody>
          <a:bodyPr wrap="none"/>
          <a:lstStyle/>
          <a:p>
            <a:endParaRPr lang="zh-CN" altLang="en-US"/>
          </a:p>
        </p:txBody>
      </p:sp>
      <p:sp>
        <p:nvSpPr>
          <p:cNvPr id="47167" name="Line 138"/>
          <p:cNvSpPr>
            <a:spLocks noChangeShapeType="1"/>
          </p:cNvSpPr>
          <p:nvPr/>
        </p:nvSpPr>
        <p:spPr bwMode="auto">
          <a:xfrm>
            <a:off x="4865191" y="3478113"/>
            <a:ext cx="0" cy="1143000"/>
          </a:xfrm>
          <a:prstGeom prst="line">
            <a:avLst/>
          </a:prstGeom>
          <a:noFill/>
          <a:ln w="28575">
            <a:solidFill>
              <a:schemeClr val="hlink"/>
            </a:solidFill>
            <a:round/>
            <a:headEnd/>
            <a:tailEnd type="triangle" w="med" len="med"/>
          </a:ln>
        </p:spPr>
        <p:txBody>
          <a:bodyPr wrap="none"/>
          <a:lstStyle/>
          <a:p>
            <a:endParaRPr lang="zh-CN" altLang="en-US"/>
          </a:p>
        </p:txBody>
      </p:sp>
      <p:sp>
        <p:nvSpPr>
          <p:cNvPr id="47168" name="Line 139"/>
          <p:cNvSpPr>
            <a:spLocks noChangeShapeType="1"/>
          </p:cNvSpPr>
          <p:nvPr/>
        </p:nvSpPr>
        <p:spPr bwMode="auto">
          <a:xfrm flipH="1" flipV="1">
            <a:off x="4179391" y="4773513"/>
            <a:ext cx="0" cy="381000"/>
          </a:xfrm>
          <a:prstGeom prst="line">
            <a:avLst/>
          </a:prstGeom>
          <a:noFill/>
          <a:ln w="28575">
            <a:solidFill>
              <a:srgbClr val="00FF00"/>
            </a:solidFill>
            <a:round/>
            <a:headEnd/>
            <a:tailEnd/>
          </a:ln>
        </p:spPr>
        <p:txBody>
          <a:bodyPr wrap="none"/>
          <a:lstStyle/>
          <a:p>
            <a:endParaRPr lang="zh-CN" altLang="en-US"/>
          </a:p>
        </p:txBody>
      </p:sp>
      <p:sp>
        <p:nvSpPr>
          <p:cNvPr id="47169" name="Line 140"/>
          <p:cNvSpPr>
            <a:spLocks noChangeShapeType="1"/>
          </p:cNvSpPr>
          <p:nvPr/>
        </p:nvSpPr>
        <p:spPr bwMode="auto">
          <a:xfrm flipH="1" flipV="1">
            <a:off x="4179391" y="5154513"/>
            <a:ext cx="1752600" cy="0"/>
          </a:xfrm>
          <a:prstGeom prst="line">
            <a:avLst/>
          </a:prstGeom>
          <a:noFill/>
          <a:ln w="28575">
            <a:solidFill>
              <a:srgbClr val="00FF00"/>
            </a:solidFill>
            <a:round/>
            <a:headEnd/>
            <a:tailEnd/>
          </a:ln>
        </p:spPr>
        <p:txBody>
          <a:bodyPr wrap="none"/>
          <a:lstStyle/>
          <a:p>
            <a:endParaRPr lang="zh-CN" altLang="en-US"/>
          </a:p>
        </p:txBody>
      </p:sp>
      <p:sp>
        <p:nvSpPr>
          <p:cNvPr id="47170" name="Line 141"/>
          <p:cNvSpPr>
            <a:spLocks noChangeShapeType="1"/>
          </p:cNvSpPr>
          <p:nvPr/>
        </p:nvSpPr>
        <p:spPr bwMode="auto">
          <a:xfrm flipH="1" flipV="1">
            <a:off x="5931991" y="3630513"/>
            <a:ext cx="0" cy="1524000"/>
          </a:xfrm>
          <a:prstGeom prst="line">
            <a:avLst/>
          </a:prstGeom>
          <a:noFill/>
          <a:ln w="28575">
            <a:solidFill>
              <a:srgbClr val="00FF00"/>
            </a:solidFill>
            <a:round/>
            <a:headEnd/>
            <a:tailEnd type="triangle" w="sm" len="sm"/>
          </a:ln>
        </p:spPr>
        <p:txBody>
          <a:bodyPr wrap="none"/>
          <a:lstStyle/>
          <a:p>
            <a:endParaRPr lang="zh-CN" altLang="en-US"/>
          </a:p>
        </p:txBody>
      </p:sp>
      <p:sp>
        <p:nvSpPr>
          <p:cNvPr id="47171" name="Line 142"/>
          <p:cNvSpPr>
            <a:spLocks noChangeShapeType="1"/>
          </p:cNvSpPr>
          <p:nvPr/>
        </p:nvSpPr>
        <p:spPr bwMode="auto">
          <a:xfrm flipH="1" flipV="1">
            <a:off x="7989391" y="2411313"/>
            <a:ext cx="0" cy="381000"/>
          </a:xfrm>
          <a:prstGeom prst="line">
            <a:avLst/>
          </a:prstGeom>
          <a:noFill/>
          <a:ln w="28575">
            <a:solidFill>
              <a:srgbClr val="00FF00"/>
            </a:solidFill>
            <a:round/>
            <a:headEnd/>
            <a:tailEnd type="triangle" w="sm" len="sm"/>
          </a:ln>
        </p:spPr>
        <p:txBody>
          <a:bodyPr wrap="none"/>
          <a:lstStyle/>
          <a:p>
            <a:endParaRPr lang="zh-CN" altLang="en-US"/>
          </a:p>
        </p:txBody>
      </p:sp>
      <p:sp>
        <p:nvSpPr>
          <p:cNvPr id="47172" name="Line 143"/>
          <p:cNvSpPr>
            <a:spLocks noChangeShapeType="1"/>
          </p:cNvSpPr>
          <p:nvPr/>
        </p:nvSpPr>
        <p:spPr bwMode="auto">
          <a:xfrm flipV="1">
            <a:off x="6541591" y="2792313"/>
            <a:ext cx="1447800" cy="0"/>
          </a:xfrm>
          <a:prstGeom prst="line">
            <a:avLst/>
          </a:prstGeom>
          <a:noFill/>
          <a:ln w="28575">
            <a:solidFill>
              <a:srgbClr val="00FF00"/>
            </a:solidFill>
            <a:round/>
            <a:headEnd/>
            <a:tailEnd/>
          </a:ln>
        </p:spPr>
        <p:txBody>
          <a:bodyPr wrap="none"/>
          <a:lstStyle/>
          <a:p>
            <a:endParaRPr lang="zh-CN" altLang="en-US"/>
          </a:p>
        </p:txBody>
      </p:sp>
      <p:sp>
        <p:nvSpPr>
          <p:cNvPr id="47173" name="Line 144"/>
          <p:cNvSpPr>
            <a:spLocks noChangeShapeType="1"/>
          </p:cNvSpPr>
          <p:nvPr/>
        </p:nvSpPr>
        <p:spPr bwMode="auto">
          <a:xfrm flipH="1" flipV="1">
            <a:off x="6541591" y="2792313"/>
            <a:ext cx="0" cy="685800"/>
          </a:xfrm>
          <a:prstGeom prst="line">
            <a:avLst/>
          </a:prstGeom>
          <a:noFill/>
          <a:ln w="28575">
            <a:solidFill>
              <a:srgbClr val="00FF00"/>
            </a:solidFill>
            <a:round/>
            <a:headEnd/>
            <a:tailEnd/>
          </a:ln>
        </p:spPr>
        <p:txBody>
          <a:bodyPr wrap="none"/>
          <a:lstStyle/>
          <a:p>
            <a:endParaRPr lang="zh-CN" altLang="en-US"/>
          </a:p>
        </p:txBody>
      </p:sp>
      <p:sp>
        <p:nvSpPr>
          <p:cNvPr id="123" name="Text Box 4"/>
          <p:cNvSpPr txBox="1">
            <a:spLocks noChangeArrowheads="1"/>
          </p:cNvSpPr>
          <p:nvPr/>
        </p:nvSpPr>
        <p:spPr bwMode="auto">
          <a:xfrm>
            <a:off x="568351" y="285086"/>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无向图的邻接多重表举例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49CB982-5CB1-4CA0-BB04-AACF0E6D150D}" type="slidenum">
              <a:rPr lang="zh-CN" altLang="en-US"/>
              <a:pPr algn="r" eaLnBrk="1" hangingPunct="1">
                <a:spcBef>
                  <a:spcPct val="50000"/>
                </a:spcBef>
                <a:buFont typeface="Arial" pitchFamily="34" charset="0"/>
                <a:buNone/>
              </a:pPr>
              <a:t>44</a:t>
            </a:fld>
            <a:endParaRPr lang="en-US" altLang="zh-CN"/>
          </a:p>
        </p:txBody>
      </p:sp>
      <p:sp>
        <p:nvSpPr>
          <p:cNvPr id="46085" name="Rectangle 5"/>
          <p:cNvSpPr>
            <a:spLocks noGrp="1" noChangeArrowheads="1"/>
          </p:cNvSpPr>
          <p:nvPr>
            <p:ph type="body" idx="1"/>
          </p:nvPr>
        </p:nvSpPr>
        <p:spPr>
          <a:xfrm>
            <a:off x="582426" y="1343013"/>
            <a:ext cx="8763000" cy="2857520"/>
          </a:xfrm>
        </p:spPr>
        <p:txBody>
          <a:bodyPr/>
          <a:lstStyle/>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mark; // </a:t>
            </a:r>
            <a:r>
              <a:rPr lang="zh-CN" altLang="en-US" dirty="0">
                <a:latin typeface="黑体" pitchFamily="49" charset="-122"/>
                <a:ea typeface="黑体" pitchFamily="49" charset="-122"/>
              </a:rPr>
              <a:t>标记域，如指示该边是否被搜索过</a:t>
            </a:r>
          </a:p>
          <a:p>
            <a:pPr eaLnBrk="1" hangingPunct="1">
              <a:spcBef>
                <a:spcPct val="0"/>
              </a:spcBef>
              <a:buFont typeface="Wingdings" pitchFamily="2" charset="2"/>
              <a:buNone/>
            </a:pPr>
            <a:r>
              <a:rPr lang="zh-CN" altLang="en-US" dirty="0">
                <a:latin typeface="黑体" pitchFamily="49" charset="-122"/>
                <a:ea typeface="黑体" pitchFamily="49" charset="-122"/>
              </a:rPr>
              <a:t>  </a:t>
            </a:r>
            <a:r>
              <a:rPr lang="en-US" altLang="zh-CN" dirty="0" err="1">
                <a:latin typeface="黑体" pitchFamily="49" charset="-122"/>
                <a:ea typeface="黑体" pitchFamily="49" charset="-122"/>
              </a:rPr>
              <a:t>ivex,jvex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该边所依附的两个顶点的位置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ilink</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指向下一条依附于</a:t>
            </a:r>
            <a:r>
              <a:rPr lang="en-US" altLang="zh-CN" dirty="0" err="1">
                <a:latin typeface="黑体" pitchFamily="49" charset="-122"/>
                <a:ea typeface="黑体" pitchFamily="49" charset="-122"/>
              </a:rPr>
              <a:t>ivex</a:t>
            </a:r>
            <a:r>
              <a:rPr lang="zh-CN" altLang="en-US" dirty="0">
                <a:latin typeface="黑体" pitchFamily="49" charset="-122"/>
                <a:ea typeface="黑体" pitchFamily="49" charset="-122"/>
              </a:rPr>
              <a:t>的边</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jlink</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指向下一条依附于</a:t>
            </a:r>
            <a:r>
              <a:rPr lang="en-US" altLang="zh-CN" dirty="0" err="1">
                <a:latin typeface="黑体" pitchFamily="49" charset="-122"/>
                <a:ea typeface="黑体" pitchFamily="49" charset="-122"/>
              </a:rPr>
              <a:t>jvex</a:t>
            </a:r>
            <a:r>
              <a:rPr lang="zh-CN" altLang="en-US" dirty="0">
                <a:latin typeface="黑体" pitchFamily="49" charset="-122"/>
                <a:ea typeface="黑体" pitchFamily="49" charset="-122"/>
              </a:rPr>
              <a:t>的边</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该边相关信息的指针或权值</a:t>
            </a:r>
          </a:p>
        </p:txBody>
      </p:sp>
      <p:grpSp>
        <p:nvGrpSpPr>
          <p:cNvPr id="2" name="Group 7"/>
          <p:cNvGrpSpPr>
            <a:grpSpLocks/>
          </p:cNvGrpSpPr>
          <p:nvPr/>
        </p:nvGrpSpPr>
        <p:grpSpPr bwMode="auto">
          <a:xfrm>
            <a:off x="1219200" y="4653136"/>
            <a:ext cx="6705600" cy="533401"/>
            <a:chOff x="0" y="-6"/>
            <a:chExt cx="4224" cy="336"/>
          </a:xfrm>
        </p:grpSpPr>
        <p:sp>
          <p:nvSpPr>
            <p:cNvPr id="46088" name="Text Box 8"/>
            <p:cNvSpPr txBox="1">
              <a:spLocks noChangeArrowheads="1"/>
            </p:cNvSpPr>
            <p:nvPr/>
          </p:nvSpPr>
          <p:spPr bwMode="auto">
            <a:xfrm>
              <a:off x="576"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ivex</a:t>
              </a:r>
              <a:endParaRPr lang="en-US" altLang="zh-CN" sz="2800" b="0" i="0" dirty="0">
                <a:latin typeface="+mn-ea"/>
                <a:ea typeface="+mn-ea"/>
              </a:endParaRPr>
            </a:p>
          </p:txBody>
        </p:sp>
        <p:sp>
          <p:nvSpPr>
            <p:cNvPr id="46089" name="Text Box 9"/>
            <p:cNvSpPr txBox="1">
              <a:spLocks noChangeArrowheads="1"/>
            </p:cNvSpPr>
            <p:nvPr/>
          </p:nvSpPr>
          <p:spPr bwMode="auto">
            <a:xfrm>
              <a:off x="0" y="0"/>
              <a:ext cx="576"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a:latin typeface="+mn-ea"/>
                  <a:ea typeface="+mn-ea"/>
                </a:rPr>
                <a:t>mark</a:t>
              </a:r>
            </a:p>
          </p:txBody>
        </p:sp>
        <p:sp>
          <p:nvSpPr>
            <p:cNvPr id="46090" name="Text Box 10"/>
            <p:cNvSpPr txBox="1">
              <a:spLocks noChangeArrowheads="1"/>
            </p:cNvSpPr>
            <p:nvPr/>
          </p:nvSpPr>
          <p:spPr bwMode="auto">
            <a:xfrm>
              <a:off x="1344"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ilink</a:t>
              </a:r>
              <a:endParaRPr lang="en-US" altLang="zh-CN" sz="2800" b="0" i="0" dirty="0">
                <a:latin typeface="+mn-ea"/>
                <a:ea typeface="+mn-ea"/>
              </a:endParaRPr>
            </a:p>
          </p:txBody>
        </p:sp>
        <p:sp>
          <p:nvSpPr>
            <p:cNvPr id="46091" name="Text Box 11"/>
            <p:cNvSpPr txBox="1">
              <a:spLocks noChangeArrowheads="1"/>
            </p:cNvSpPr>
            <p:nvPr/>
          </p:nvSpPr>
          <p:spPr bwMode="auto">
            <a:xfrm>
              <a:off x="2110" y="-6"/>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jvex</a:t>
              </a:r>
              <a:endParaRPr lang="en-US" altLang="zh-CN" sz="2800" b="0" i="0" dirty="0">
                <a:latin typeface="+mn-ea"/>
                <a:ea typeface="+mn-ea"/>
              </a:endParaRPr>
            </a:p>
          </p:txBody>
        </p:sp>
        <p:sp>
          <p:nvSpPr>
            <p:cNvPr id="46092" name="Text Box 12"/>
            <p:cNvSpPr txBox="1">
              <a:spLocks noChangeArrowheads="1"/>
            </p:cNvSpPr>
            <p:nvPr/>
          </p:nvSpPr>
          <p:spPr bwMode="auto">
            <a:xfrm>
              <a:off x="2880"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jlink</a:t>
              </a:r>
              <a:endParaRPr lang="en-US" altLang="zh-CN" sz="2800" b="0" i="0" dirty="0">
                <a:latin typeface="+mn-ea"/>
                <a:ea typeface="+mn-ea"/>
              </a:endParaRPr>
            </a:p>
          </p:txBody>
        </p:sp>
        <p:sp>
          <p:nvSpPr>
            <p:cNvPr id="46093" name="Text Box 13"/>
            <p:cNvSpPr txBox="1">
              <a:spLocks noChangeArrowheads="1"/>
            </p:cNvSpPr>
            <p:nvPr/>
          </p:nvSpPr>
          <p:spPr bwMode="auto">
            <a:xfrm>
              <a:off x="3648" y="0"/>
              <a:ext cx="576"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i="0" dirty="0">
                  <a:latin typeface="+mn-ea"/>
                  <a:ea typeface="+mn-ea"/>
                </a:rPr>
                <a:t>info</a:t>
              </a:r>
            </a:p>
          </p:txBody>
        </p:sp>
      </p:grpSp>
      <p:sp>
        <p:nvSpPr>
          <p:cNvPr id="14"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邻接多重表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顶点结点结构）</a:t>
            </a:r>
          </a:p>
        </p:txBody>
      </p:sp>
    </p:spTree>
    <p:extLst>
      <p:ext uri="{BB962C8B-B14F-4D97-AF65-F5344CB8AC3E}">
        <p14:creationId xmlns:p14="http://schemas.microsoft.com/office/powerpoint/2010/main" val="1384900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49CB982-5CB1-4CA0-BB04-AACF0E6D150D}" type="slidenum">
              <a:rPr lang="zh-CN" altLang="en-US"/>
              <a:pPr algn="r" eaLnBrk="1" hangingPunct="1">
                <a:spcBef>
                  <a:spcPct val="50000"/>
                </a:spcBef>
                <a:buFont typeface="Arial" pitchFamily="34" charset="0"/>
                <a:buNone/>
              </a:pPr>
              <a:t>45</a:t>
            </a:fld>
            <a:endParaRPr lang="en-US" altLang="zh-CN"/>
          </a:p>
        </p:txBody>
      </p:sp>
      <p:sp>
        <p:nvSpPr>
          <p:cNvPr id="46085" name="Rectangle 5"/>
          <p:cNvSpPr>
            <a:spLocks noGrp="1" noChangeArrowheads="1"/>
          </p:cNvSpPr>
          <p:nvPr>
            <p:ph type="body" idx="1"/>
          </p:nvPr>
        </p:nvSpPr>
        <p:spPr>
          <a:xfrm>
            <a:off x="582426" y="1343013"/>
            <a:ext cx="8763000" cy="1581931"/>
          </a:xfrm>
        </p:spPr>
        <p:txBody>
          <a:bodyPr/>
          <a:lstStyle/>
          <a:p>
            <a:pPr eaLnBrk="1" hangingPunct="1">
              <a:spcBef>
                <a:spcPct val="0"/>
              </a:spcBef>
            </a:pPr>
            <a:r>
              <a:rPr lang="zh-CN" altLang="en-US" dirty="0">
                <a:latin typeface="黑体" pitchFamily="49" charset="-122"/>
                <a:ea typeface="黑体" pitchFamily="49" charset="-122"/>
              </a:rPr>
              <a:t>边的结点结构</a:t>
            </a:r>
          </a:p>
          <a:p>
            <a:pPr eaLnBrk="1" hangingPunct="1">
              <a:spcBef>
                <a:spcPct val="0"/>
              </a:spcBef>
              <a:buNone/>
            </a:pPr>
            <a:r>
              <a:rPr lang="en-US" altLang="zh-CN" dirty="0">
                <a:latin typeface="黑体" pitchFamily="49" charset="-122"/>
                <a:ea typeface="黑体" pitchFamily="49" charset="-122"/>
              </a:rPr>
              <a:t>   data;  // </a:t>
            </a:r>
            <a:r>
              <a:rPr lang="zh-CN" altLang="en-US" dirty="0">
                <a:latin typeface="黑体" pitchFamily="49" charset="-122"/>
                <a:ea typeface="黑体" pitchFamily="49" charset="-122"/>
              </a:rPr>
              <a:t>与顶点相关的信息</a:t>
            </a:r>
          </a:p>
          <a:p>
            <a:pPr eaLnBrk="1" hangingPunct="1">
              <a:spcBef>
                <a:spcPct val="0"/>
              </a:spcBef>
              <a:buNone/>
            </a:pPr>
            <a:r>
              <a:rPr lang="en-US" altLang="zh-CN" dirty="0">
                <a:latin typeface="黑体" pitchFamily="49" charset="-122"/>
                <a:ea typeface="黑体" pitchFamily="49" charset="-122"/>
              </a:rPr>
              <a:t>   first; // </a:t>
            </a:r>
            <a:r>
              <a:rPr lang="zh-CN" altLang="en-US" dirty="0">
                <a:latin typeface="黑体" pitchFamily="49" charset="-122"/>
                <a:ea typeface="黑体" pitchFamily="49" charset="-122"/>
              </a:rPr>
              <a:t>指向以顶点为顶点的第一个边结点</a:t>
            </a:r>
          </a:p>
        </p:txBody>
      </p:sp>
      <p:sp>
        <p:nvSpPr>
          <p:cNvPr id="14"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邻接多重表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边结点结构）</a:t>
            </a:r>
          </a:p>
        </p:txBody>
      </p:sp>
      <p:grpSp>
        <p:nvGrpSpPr>
          <p:cNvPr id="4" name="Group 7">
            <a:extLst>
              <a:ext uri="{FF2B5EF4-FFF2-40B4-BE49-F238E27FC236}">
                <a16:creationId xmlns:a16="http://schemas.microsoft.com/office/drawing/2014/main" id="{1F1C322D-EABC-D4E9-5D3D-DEBF4CE46239}"/>
              </a:ext>
            </a:extLst>
          </p:cNvPr>
          <p:cNvGrpSpPr>
            <a:grpSpLocks/>
          </p:cNvGrpSpPr>
          <p:nvPr/>
        </p:nvGrpSpPr>
        <p:grpSpPr bwMode="auto">
          <a:xfrm>
            <a:off x="3176587" y="3671119"/>
            <a:ext cx="2790826" cy="523876"/>
            <a:chOff x="0" y="0"/>
            <a:chExt cx="1758" cy="330"/>
          </a:xfrm>
        </p:grpSpPr>
        <p:sp>
          <p:nvSpPr>
            <p:cNvPr id="5" name="Text Box 8">
              <a:extLst>
                <a:ext uri="{FF2B5EF4-FFF2-40B4-BE49-F238E27FC236}">
                  <a16:creationId xmlns:a16="http://schemas.microsoft.com/office/drawing/2014/main" id="{DAC8427F-FAA7-A2FB-59BA-6EC0D651F739}"/>
                </a:ext>
              </a:extLst>
            </p:cNvPr>
            <p:cNvSpPr txBox="1">
              <a:spLocks noChangeArrowheads="1"/>
            </p:cNvSpPr>
            <p:nvPr/>
          </p:nvSpPr>
          <p:spPr bwMode="auto">
            <a:xfrm>
              <a:off x="0"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a:latin typeface="+mn-ea"/>
                  <a:ea typeface="+mn-ea"/>
                </a:rPr>
                <a:t>data</a:t>
              </a:r>
            </a:p>
          </p:txBody>
        </p:sp>
        <p:sp>
          <p:nvSpPr>
            <p:cNvPr id="6" name="Text Box 9">
              <a:extLst>
                <a:ext uri="{FF2B5EF4-FFF2-40B4-BE49-F238E27FC236}">
                  <a16:creationId xmlns:a16="http://schemas.microsoft.com/office/drawing/2014/main" id="{01CC72C6-B94E-0582-66EE-5D9CF126BEB8}"/>
                </a:ext>
              </a:extLst>
            </p:cNvPr>
            <p:cNvSpPr txBox="1">
              <a:spLocks noChangeArrowheads="1"/>
            </p:cNvSpPr>
            <p:nvPr/>
          </p:nvSpPr>
          <p:spPr bwMode="auto">
            <a:xfrm>
              <a:off x="879"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a:latin typeface="+mn-ea"/>
                  <a:ea typeface="+mn-ea"/>
                </a:rPr>
                <a:t>first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0108" y="1052530"/>
            <a:ext cx="7543800" cy="685800"/>
          </a:xfrm>
        </p:spPr>
        <p:txBody>
          <a:bodyPr/>
          <a:lstStyle/>
          <a:p>
            <a:pPr algn="l" eaLnBrk="1" hangingPunct="1"/>
            <a:r>
              <a:rPr lang="zh-CN" altLang="en-US" sz="3200" dirty="0">
                <a:latin typeface="黑体" pitchFamily="49" charset="-122"/>
                <a:ea typeface="黑体" pitchFamily="49" charset="-122"/>
              </a:rPr>
              <a:t>一、图的遍历</a:t>
            </a:r>
          </a:p>
        </p:txBody>
      </p:sp>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36EDAF3-9E23-4350-A78A-E35085EAFA70}" type="slidenum">
              <a:rPr lang="zh-CN" altLang="en-US"/>
              <a:pPr algn="r" eaLnBrk="1" hangingPunct="1">
                <a:spcBef>
                  <a:spcPct val="50000"/>
                </a:spcBef>
                <a:buFont typeface="Arial" pitchFamily="34" charset="0"/>
                <a:buNone/>
              </a:pPr>
              <a:t>46</a:t>
            </a:fld>
            <a:endParaRPr lang="en-US" altLang="zh-CN"/>
          </a:p>
        </p:txBody>
      </p:sp>
      <p:sp>
        <p:nvSpPr>
          <p:cNvPr id="48132"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
        <p:nvSpPr>
          <p:cNvPr id="48133" name="Rectangle 5"/>
          <p:cNvSpPr>
            <a:spLocks noGrp="1" noChangeArrowheads="1"/>
          </p:cNvSpPr>
          <p:nvPr>
            <p:ph type="body" idx="1"/>
          </p:nvPr>
        </p:nvSpPr>
        <p:spPr>
          <a:xfrm>
            <a:off x="523908" y="1890730"/>
            <a:ext cx="8763000" cy="4038600"/>
          </a:xfrm>
        </p:spPr>
        <p:txBody>
          <a:bodyPr/>
          <a:lstStyle/>
          <a:p>
            <a:pPr eaLnBrk="1" hangingPunct="1">
              <a:spcBef>
                <a:spcPct val="70000"/>
              </a:spcBef>
            </a:pPr>
            <a:r>
              <a:rPr lang="zh-CN" altLang="en-US" dirty="0">
                <a:latin typeface="黑体" pitchFamily="49" charset="-122"/>
                <a:ea typeface="黑体" pitchFamily="49" charset="-122"/>
              </a:rPr>
              <a:t>从图的某一顶点开始，访遍图中其余顶点，且使每一个顶点仅被访问一次。</a:t>
            </a:r>
          </a:p>
          <a:p>
            <a:pPr eaLnBrk="1" hangingPunct="1">
              <a:spcBef>
                <a:spcPct val="70000"/>
              </a:spcBef>
            </a:pPr>
            <a:r>
              <a:rPr lang="zh-CN" altLang="en-US" dirty="0">
                <a:latin typeface="黑体" pitchFamily="49" charset="-122"/>
                <a:ea typeface="黑体" pitchFamily="49" charset="-122"/>
              </a:rPr>
              <a:t>图遍历有两个方向：纵深、广度</a:t>
            </a:r>
            <a:endParaRPr lang="en-US" altLang="zh-CN" dirty="0">
              <a:latin typeface="黑体" pitchFamily="49" charset="-122"/>
              <a:ea typeface="黑体" pitchFamily="49" charset="-122"/>
            </a:endParaRPr>
          </a:p>
          <a:p>
            <a:pPr marL="471487" lvl="1" indent="0" eaLnBrk="1" hangingPunct="1">
              <a:spcBef>
                <a:spcPct val="70000"/>
              </a:spcBef>
              <a:buNone/>
            </a:pPr>
            <a:r>
              <a:rPr lang="zh-CN" altLang="en-US" sz="2800" dirty="0">
                <a:solidFill>
                  <a:schemeClr val="tx1"/>
                </a:solidFill>
                <a:latin typeface="黑体" pitchFamily="49" charset="-122"/>
                <a:ea typeface="黑体" pitchFamily="49" charset="-122"/>
                <a:cs typeface="+mn-cs"/>
              </a:rPr>
              <a:t>深度优先搜索</a:t>
            </a:r>
            <a:r>
              <a:rPr lang="en-US" altLang="zh-CN" sz="2800" dirty="0">
                <a:solidFill>
                  <a:schemeClr val="tx1"/>
                </a:solidFill>
                <a:latin typeface="黑体" pitchFamily="49" charset="-122"/>
                <a:ea typeface="黑体" pitchFamily="49" charset="-122"/>
                <a:cs typeface="+mn-cs"/>
              </a:rPr>
              <a:t>(DFS</a:t>
            </a:r>
            <a:r>
              <a:rPr lang="zh-CN" altLang="en-US" sz="2800" dirty="0">
                <a:solidFill>
                  <a:schemeClr val="tx1"/>
                </a:solidFill>
                <a:latin typeface="黑体" pitchFamily="49" charset="-122"/>
                <a:ea typeface="黑体" pitchFamily="49" charset="-122"/>
                <a:cs typeface="+mn-cs"/>
              </a:rPr>
              <a:t>，</a:t>
            </a:r>
            <a:r>
              <a:rPr lang="en-US" altLang="zh-CN" sz="2800" dirty="0" err="1">
                <a:solidFill>
                  <a:schemeClr val="tx1"/>
                </a:solidFill>
                <a:latin typeface="黑体" pitchFamily="49" charset="-122"/>
                <a:ea typeface="黑体" pitchFamily="49" charset="-122"/>
                <a:cs typeface="+mn-cs"/>
              </a:rPr>
              <a:t>Depth_First</a:t>
            </a:r>
            <a:r>
              <a:rPr lang="en-US" altLang="zh-CN" sz="2800" dirty="0">
                <a:solidFill>
                  <a:schemeClr val="tx1"/>
                </a:solidFill>
                <a:latin typeface="黑体" pitchFamily="49" charset="-122"/>
                <a:ea typeface="黑体" pitchFamily="49" charset="-122"/>
                <a:cs typeface="+mn-cs"/>
              </a:rPr>
              <a:t> Search)</a:t>
            </a:r>
          </a:p>
          <a:p>
            <a:pPr marL="471487" lvl="1" indent="0" eaLnBrk="1" hangingPunct="1">
              <a:spcBef>
                <a:spcPct val="70000"/>
              </a:spcBef>
              <a:buNone/>
            </a:pPr>
            <a:r>
              <a:rPr lang="zh-CN" altLang="en-US" sz="2800" dirty="0">
                <a:solidFill>
                  <a:schemeClr val="tx1"/>
                </a:solidFill>
                <a:latin typeface="黑体" pitchFamily="49" charset="-122"/>
                <a:ea typeface="黑体" pitchFamily="49" charset="-122"/>
                <a:cs typeface="+mn-cs"/>
              </a:rPr>
              <a:t>广度优先搜索</a:t>
            </a:r>
            <a:r>
              <a:rPr lang="en-US" altLang="zh-CN" sz="2800" dirty="0">
                <a:solidFill>
                  <a:schemeClr val="tx1"/>
                </a:solidFill>
                <a:latin typeface="黑体" pitchFamily="49" charset="-122"/>
                <a:ea typeface="黑体" pitchFamily="49" charset="-122"/>
                <a:cs typeface="+mn-cs"/>
              </a:rPr>
              <a:t>(BFS</a:t>
            </a:r>
            <a:r>
              <a:rPr lang="zh-CN" altLang="en-US" sz="2800" dirty="0">
                <a:solidFill>
                  <a:schemeClr val="tx1"/>
                </a:solidFill>
                <a:latin typeface="黑体" pitchFamily="49" charset="-122"/>
                <a:ea typeface="黑体" pitchFamily="49" charset="-122"/>
                <a:cs typeface="+mn-cs"/>
              </a:rPr>
              <a:t>，</a:t>
            </a:r>
            <a:r>
              <a:rPr lang="en-US" altLang="zh-CN" sz="2800" dirty="0" err="1">
                <a:solidFill>
                  <a:schemeClr val="tx1"/>
                </a:solidFill>
                <a:latin typeface="黑体" pitchFamily="49" charset="-122"/>
                <a:ea typeface="黑体" pitchFamily="49" charset="-122"/>
                <a:cs typeface="+mn-cs"/>
              </a:rPr>
              <a:t>Breadth_First</a:t>
            </a:r>
            <a:r>
              <a:rPr lang="en-US" altLang="zh-CN" sz="2800" dirty="0">
                <a:solidFill>
                  <a:schemeClr val="tx1"/>
                </a:solidFill>
                <a:latin typeface="黑体" pitchFamily="49" charset="-122"/>
                <a:ea typeface="黑体" pitchFamily="49" charset="-122"/>
                <a:cs typeface="+mn-cs"/>
              </a:rPr>
              <a:t> Search)</a:t>
            </a:r>
            <a:endParaRPr lang="zh-CN" altLang="en-US" sz="2800" dirty="0">
              <a:solidFill>
                <a:schemeClr val="tx1"/>
              </a:solidFill>
              <a:latin typeface="黑体" pitchFamily="49" charset="-122"/>
              <a:ea typeface="黑体"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C5624972-95CD-4555-9945-992EF9B0B8A6}" type="slidenum">
              <a:rPr lang="zh-CN" altLang="en-US"/>
              <a:pPr algn="r" eaLnBrk="1" hangingPunct="1">
                <a:spcBef>
                  <a:spcPct val="50000"/>
                </a:spcBef>
                <a:buFont typeface="Arial" pitchFamily="34" charset="0"/>
                <a:buNone/>
              </a:pPr>
              <a:t>47</a:t>
            </a:fld>
            <a:endParaRPr lang="en-US" altLang="zh-CN"/>
          </a:p>
        </p:txBody>
      </p:sp>
      <p:sp>
        <p:nvSpPr>
          <p:cNvPr id="49157" name="Rectangle 5"/>
          <p:cNvSpPr>
            <a:spLocks noGrp="1" noChangeArrowheads="1"/>
          </p:cNvSpPr>
          <p:nvPr>
            <p:ph type="body" idx="1"/>
          </p:nvPr>
        </p:nvSpPr>
        <p:spPr>
          <a:xfrm>
            <a:off x="504266" y="1268760"/>
            <a:ext cx="8763000" cy="4038600"/>
          </a:xfrm>
        </p:spPr>
        <p:txBody>
          <a:bodyPr/>
          <a:lstStyle/>
          <a:p>
            <a:pPr eaLnBrk="1" hangingPunct="1">
              <a:spcBef>
                <a:spcPct val="70000"/>
              </a:spcBef>
            </a:pPr>
            <a:r>
              <a:rPr lang="zh-CN" altLang="en-US" dirty="0">
                <a:latin typeface="黑体" pitchFamily="49" charset="-122"/>
                <a:ea typeface="黑体" pitchFamily="49" charset="-122"/>
              </a:rPr>
              <a:t>图的深度优先搜索是</a:t>
            </a:r>
            <a:r>
              <a:rPr lang="zh-CN" altLang="en-US" dirty="0">
                <a:solidFill>
                  <a:schemeClr val="hlink"/>
                </a:solidFill>
                <a:latin typeface="黑体" pitchFamily="49" charset="-122"/>
                <a:ea typeface="黑体" pitchFamily="49" charset="-122"/>
              </a:rPr>
              <a:t>树的先根遍历</a:t>
            </a:r>
            <a:r>
              <a:rPr lang="zh-CN" altLang="en-US" dirty="0">
                <a:latin typeface="黑体" pitchFamily="49" charset="-122"/>
                <a:ea typeface="黑体" pitchFamily="49" charset="-122"/>
              </a:rPr>
              <a:t>的推广</a:t>
            </a:r>
          </a:p>
          <a:p>
            <a:pPr eaLnBrk="1" hangingPunct="1">
              <a:spcBef>
                <a:spcPct val="70000"/>
              </a:spcBef>
            </a:pPr>
            <a:r>
              <a:rPr lang="zh-CN" altLang="en-US" dirty="0">
                <a:latin typeface="黑体" pitchFamily="49" charset="-122"/>
                <a:ea typeface="黑体" pitchFamily="49" charset="-122"/>
              </a:rPr>
              <a:t>图中可能存在回路，且图的任一顶点都可能与其它顶点相通，在访问完某个顶点之后可能会沿着某些边又回到了曾经访问过的顶点。</a:t>
            </a:r>
          </a:p>
          <a:p>
            <a:pPr eaLnBrk="1" hangingPunct="1">
              <a:spcBef>
                <a:spcPct val="70000"/>
              </a:spcBef>
            </a:pPr>
            <a:r>
              <a:rPr lang="zh-CN" altLang="en-US" dirty="0">
                <a:latin typeface="黑体" pitchFamily="49" charset="-122"/>
                <a:ea typeface="黑体" pitchFamily="49" charset="-122"/>
              </a:rPr>
              <a:t>为了避免重复访问，设置一个标志顶点是否被访问过的辅助数组 </a:t>
            </a:r>
            <a:r>
              <a:rPr lang="en-US" altLang="zh-CN" dirty="0">
                <a:latin typeface="黑体" pitchFamily="49" charset="-122"/>
                <a:ea typeface="黑体" pitchFamily="49" charset="-122"/>
              </a:rPr>
              <a:t>visited[ ]</a:t>
            </a:r>
            <a:endParaRPr lang="zh-CN" altLang="en-US" dirty="0">
              <a:latin typeface="黑体" pitchFamily="49" charset="-122"/>
              <a:ea typeface="黑体" pitchFamily="49" charset="-122"/>
            </a:endParaRPr>
          </a:p>
        </p:txBody>
      </p:sp>
      <p:sp>
        <p:nvSpPr>
          <p:cNvPr id="7"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二、深度优先搜索</a:t>
            </a:r>
            <a:r>
              <a:rPr lang="en-US" altLang="zh-CN" sz="4400" i="0" dirty="0">
                <a:solidFill>
                  <a:schemeClr val="tx2"/>
                </a:solidFill>
                <a:latin typeface="Tahoma" panose="020B0604030504040204" pitchFamily="34" charset="0"/>
                <a:ea typeface="隶书" pitchFamily="49" charset="-122"/>
              </a:rPr>
              <a:t>(DFS)</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body" idx="1"/>
          </p:nvPr>
        </p:nvSpPr>
        <p:spPr>
          <a:xfrm>
            <a:off x="633386" y="1409700"/>
            <a:ext cx="8191496" cy="4038600"/>
          </a:xfrm>
        </p:spPr>
        <p:txBody>
          <a:bodyPr/>
          <a:lstStyle/>
          <a:p>
            <a:pPr eaLnBrk="1" hangingPunct="1">
              <a:lnSpc>
                <a:spcPct val="90000"/>
              </a:lnSpc>
              <a:spcBef>
                <a:spcPct val="40000"/>
              </a:spcBef>
            </a:pPr>
            <a:r>
              <a:rPr lang="zh-CN" altLang="en-US" sz="2800" dirty="0">
                <a:latin typeface="+mn-ea"/>
              </a:rPr>
              <a:t>所有顶点访问标志</a:t>
            </a:r>
            <a:r>
              <a:rPr lang="en-US" altLang="zh-CN" sz="2800" dirty="0">
                <a:latin typeface="+mn-ea"/>
              </a:rPr>
              <a:t>visited[]</a:t>
            </a:r>
            <a:r>
              <a:rPr lang="zh-CN" altLang="en-US" sz="2800" dirty="0">
                <a:latin typeface="+mn-ea"/>
              </a:rPr>
              <a:t>设置为</a:t>
            </a:r>
            <a:r>
              <a:rPr lang="en-US" altLang="zh-CN" sz="2800" dirty="0">
                <a:latin typeface="+mn-ea"/>
              </a:rPr>
              <a:t>FALSE</a:t>
            </a:r>
          </a:p>
          <a:p>
            <a:pPr eaLnBrk="1" hangingPunct="1">
              <a:lnSpc>
                <a:spcPct val="90000"/>
              </a:lnSpc>
              <a:spcBef>
                <a:spcPct val="40000"/>
              </a:spcBef>
            </a:pPr>
            <a:r>
              <a:rPr lang="zh-CN" altLang="en-US" sz="2800" dirty="0">
                <a:latin typeface="+mn-ea"/>
              </a:rPr>
              <a:t>从某顶点</a:t>
            </a:r>
            <a:r>
              <a:rPr lang="en-US" altLang="zh-CN" sz="2800" dirty="0">
                <a:latin typeface="+mn-ea"/>
              </a:rPr>
              <a:t>v</a:t>
            </a:r>
            <a:r>
              <a:rPr lang="en-US" altLang="zh-CN" sz="2800" baseline="-25000" dirty="0">
                <a:latin typeface="+mn-ea"/>
              </a:rPr>
              <a:t>0</a:t>
            </a:r>
            <a:r>
              <a:rPr lang="zh-CN" altLang="en-US" sz="2800" dirty="0">
                <a:latin typeface="+mn-ea"/>
              </a:rPr>
              <a:t>开始，设</a:t>
            </a:r>
            <a:r>
              <a:rPr lang="en-US" altLang="zh-CN" sz="2800" dirty="0">
                <a:latin typeface="+mn-ea"/>
              </a:rPr>
              <a:t>v=v</a:t>
            </a:r>
            <a:r>
              <a:rPr lang="en-US" altLang="zh-CN" sz="2800" baseline="-25000" dirty="0">
                <a:latin typeface="+mn-ea"/>
              </a:rPr>
              <a:t>0</a:t>
            </a:r>
          </a:p>
          <a:p>
            <a:pPr eaLnBrk="1" hangingPunct="1">
              <a:lnSpc>
                <a:spcPct val="90000"/>
              </a:lnSpc>
              <a:spcBef>
                <a:spcPct val="40000"/>
              </a:spcBef>
              <a:buFont typeface="Wingdings" pitchFamily="2" charset="2"/>
              <a:buNone/>
            </a:pPr>
            <a:r>
              <a:rPr lang="zh-CN" altLang="en-US" sz="2800" dirty="0">
                <a:latin typeface="+mn-ea"/>
              </a:rPr>
              <a:t>1.如果</a:t>
            </a:r>
            <a:r>
              <a:rPr lang="en-US" altLang="zh-CN" sz="2800" dirty="0">
                <a:latin typeface="+mn-ea"/>
              </a:rPr>
              <a:t>visited[v]=FALSE，</a:t>
            </a:r>
            <a:r>
              <a:rPr lang="zh-CN" altLang="en-US" sz="2800" dirty="0">
                <a:latin typeface="+mn-ea"/>
              </a:rPr>
              <a:t>则访问该顶点，且设</a:t>
            </a:r>
            <a:endParaRPr lang="en-US" altLang="zh-CN" sz="2800" dirty="0">
              <a:latin typeface="+mn-ea"/>
            </a:endParaRPr>
          </a:p>
          <a:p>
            <a:pPr eaLnBrk="1" hangingPunct="1">
              <a:lnSpc>
                <a:spcPct val="90000"/>
              </a:lnSpc>
              <a:spcBef>
                <a:spcPct val="40000"/>
              </a:spcBef>
              <a:buFont typeface="Wingdings" pitchFamily="2" charset="2"/>
              <a:buNone/>
            </a:pPr>
            <a:r>
              <a:rPr lang="en-US" altLang="zh-CN" dirty="0">
                <a:latin typeface="+mn-ea"/>
              </a:rPr>
              <a:t>  </a:t>
            </a:r>
            <a:r>
              <a:rPr lang="en-US" altLang="zh-CN" sz="2800" dirty="0">
                <a:latin typeface="+mn-ea"/>
              </a:rPr>
              <a:t>visited[v]=TRUE</a:t>
            </a:r>
          </a:p>
          <a:p>
            <a:pPr eaLnBrk="1" hangingPunct="1">
              <a:lnSpc>
                <a:spcPct val="90000"/>
              </a:lnSpc>
              <a:spcBef>
                <a:spcPct val="40000"/>
              </a:spcBef>
              <a:buFont typeface="Wingdings" pitchFamily="2" charset="2"/>
              <a:buNone/>
            </a:pPr>
            <a:r>
              <a:rPr lang="zh-CN" altLang="en-US" sz="2800" dirty="0">
                <a:latin typeface="+mn-ea"/>
              </a:rPr>
              <a:t>2.如果找到当前顶点的一个</a:t>
            </a:r>
            <a:r>
              <a:rPr lang="zh-CN" altLang="en-US" dirty="0">
                <a:latin typeface="+mn-ea"/>
              </a:rPr>
              <a:t>未曾访问的</a:t>
            </a:r>
            <a:r>
              <a:rPr lang="zh-CN" altLang="en-US" sz="2800" dirty="0">
                <a:latin typeface="+mn-ea"/>
              </a:rPr>
              <a:t>相邻顶点</a:t>
            </a:r>
            <a:r>
              <a:rPr lang="en-US" altLang="zh-CN" sz="2800" dirty="0">
                <a:latin typeface="+mn-ea"/>
              </a:rPr>
              <a:t>w</a:t>
            </a:r>
            <a:r>
              <a:rPr lang="zh-CN" altLang="en-US" sz="2800" dirty="0">
                <a:latin typeface="+mn-ea"/>
              </a:rPr>
              <a:t>，</a:t>
            </a:r>
            <a:endParaRPr lang="en-US" altLang="zh-CN" sz="2800" dirty="0">
              <a:latin typeface="+mn-ea"/>
            </a:endParaRPr>
          </a:p>
          <a:p>
            <a:pPr eaLnBrk="1" hangingPunct="1">
              <a:lnSpc>
                <a:spcPct val="90000"/>
              </a:lnSpc>
              <a:spcBef>
                <a:spcPct val="40000"/>
              </a:spcBef>
              <a:buFont typeface="Wingdings" pitchFamily="2" charset="2"/>
              <a:buNone/>
            </a:pPr>
            <a:r>
              <a:rPr lang="en-US" altLang="zh-CN" dirty="0">
                <a:latin typeface="+mn-ea"/>
              </a:rPr>
              <a:t>  </a:t>
            </a:r>
            <a:r>
              <a:rPr lang="zh-CN" altLang="en-US" sz="2800" dirty="0">
                <a:latin typeface="+mn-ea"/>
              </a:rPr>
              <a:t>设</a:t>
            </a:r>
            <a:r>
              <a:rPr lang="en-US" altLang="zh-CN" sz="2800" dirty="0">
                <a:latin typeface="+mn-ea"/>
              </a:rPr>
              <a:t>v=w,</a:t>
            </a:r>
            <a:r>
              <a:rPr lang="zh-CN" altLang="en-US" sz="2800" dirty="0">
                <a:latin typeface="+mn-ea"/>
              </a:rPr>
              <a:t>重复1。</a:t>
            </a:r>
          </a:p>
          <a:p>
            <a:pPr eaLnBrk="1" hangingPunct="1">
              <a:lnSpc>
                <a:spcPct val="90000"/>
              </a:lnSpc>
              <a:spcBef>
                <a:spcPct val="40000"/>
              </a:spcBef>
              <a:buFont typeface="Wingdings" pitchFamily="2" charset="2"/>
              <a:buNone/>
            </a:pPr>
            <a:r>
              <a:rPr lang="en-US" altLang="zh-CN" sz="2800" dirty="0">
                <a:latin typeface="+mn-ea"/>
              </a:rPr>
              <a:t>3.</a:t>
            </a:r>
            <a:r>
              <a:rPr lang="zh-CN" altLang="en-US" sz="2800" dirty="0">
                <a:latin typeface="+mn-ea"/>
              </a:rPr>
              <a:t>否则(说明当前顶点的所有相邻顶点都已被访问过，或者当前顶点没有相邻顶点)，如果当前顶点是</a:t>
            </a:r>
            <a:r>
              <a:rPr lang="en-US" altLang="zh-CN" sz="2800" dirty="0">
                <a:latin typeface="+mn-ea"/>
              </a:rPr>
              <a:t>v</a:t>
            </a:r>
            <a:r>
              <a:rPr lang="en-US" altLang="zh-CN" sz="2800" baseline="-25000" dirty="0">
                <a:latin typeface="+mn-ea"/>
              </a:rPr>
              <a:t>0</a:t>
            </a:r>
            <a:r>
              <a:rPr lang="en-US" altLang="zh-CN" sz="2800" dirty="0">
                <a:latin typeface="+mn-ea"/>
              </a:rPr>
              <a:t>，</a:t>
            </a:r>
            <a:r>
              <a:rPr lang="zh-CN" altLang="en-US" sz="2800" dirty="0">
                <a:latin typeface="+mn-ea"/>
              </a:rPr>
              <a:t>退出；否则返回上一级顶点</a:t>
            </a:r>
            <a:r>
              <a:rPr lang="en-US" altLang="zh-CN" sz="2800" dirty="0">
                <a:latin typeface="+mn-ea"/>
              </a:rPr>
              <a:t>，</a:t>
            </a:r>
            <a:r>
              <a:rPr lang="zh-CN" altLang="en-US" sz="2800" dirty="0">
                <a:latin typeface="+mn-ea"/>
              </a:rPr>
              <a:t>重复2。</a:t>
            </a:r>
            <a:endParaRPr lang="en-US" altLang="zh-CN" sz="2800" dirty="0">
              <a:latin typeface="+mn-ea"/>
            </a:endParaRPr>
          </a:p>
        </p:txBody>
      </p:sp>
      <p:sp>
        <p:nvSpPr>
          <p:cNvPr id="6"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二、深度优先搜索</a:t>
            </a:r>
            <a:r>
              <a:rPr lang="en-US" altLang="zh-CN" sz="4400" i="0" dirty="0">
                <a:solidFill>
                  <a:schemeClr val="tx2"/>
                </a:solidFill>
                <a:latin typeface="Tahoma" panose="020B0604030504040204" pitchFamily="34" charset="0"/>
                <a:ea typeface="隶书" pitchFamily="49" charset="-122"/>
              </a:rPr>
              <a:t>(DFS</a:t>
            </a:r>
            <a:r>
              <a:rPr lang="zh-CN" altLang="en-US" sz="4400" i="0" dirty="0">
                <a:solidFill>
                  <a:schemeClr val="tx2"/>
                </a:solidFill>
                <a:latin typeface="Tahoma" panose="020B0604030504040204" pitchFamily="34" charset="0"/>
                <a:ea typeface="隶书" pitchFamily="49" charset="-122"/>
              </a:rPr>
              <a:t>算法</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rrowheads="1"/>
          </p:cNvSpPr>
          <p:nvPr/>
        </p:nvSpPr>
        <p:spPr bwMode="auto">
          <a:xfrm>
            <a:off x="3871930" y="1285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a</a:t>
            </a:r>
            <a:endParaRPr lang="en-US" altLang="zh-CN">
              <a:latin typeface="Times New Roman" pitchFamily="18" charset="0"/>
            </a:endParaRPr>
          </a:p>
        </p:txBody>
      </p:sp>
      <p:sp>
        <p:nvSpPr>
          <p:cNvPr id="51203" name="Oval 3"/>
          <p:cNvSpPr>
            <a:spLocks noChangeArrowheads="1"/>
          </p:cNvSpPr>
          <p:nvPr/>
        </p:nvSpPr>
        <p:spPr bwMode="auto">
          <a:xfrm>
            <a:off x="5243530" y="1285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b</a:t>
            </a:r>
            <a:endParaRPr lang="en-US" altLang="zh-CN">
              <a:latin typeface="Times New Roman" pitchFamily="18" charset="0"/>
            </a:endParaRPr>
          </a:p>
        </p:txBody>
      </p:sp>
      <p:sp>
        <p:nvSpPr>
          <p:cNvPr id="51204" name="Oval 4"/>
          <p:cNvSpPr>
            <a:spLocks noChangeArrowheads="1"/>
          </p:cNvSpPr>
          <p:nvPr/>
        </p:nvSpPr>
        <p:spPr bwMode="auto">
          <a:xfrm>
            <a:off x="20431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c</a:t>
            </a:r>
            <a:endParaRPr lang="en-US" altLang="zh-CN">
              <a:latin typeface="Times New Roman" pitchFamily="18" charset="0"/>
            </a:endParaRPr>
          </a:p>
        </p:txBody>
      </p:sp>
      <p:sp>
        <p:nvSpPr>
          <p:cNvPr id="51205" name="Oval 5"/>
          <p:cNvSpPr>
            <a:spLocks noChangeArrowheads="1"/>
          </p:cNvSpPr>
          <p:nvPr/>
        </p:nvSpPr>
        <p:spPr bwMode="auto">
          <a:xfrm>
            <a:off x="2805130" y="3495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h</a:t>
            </a:r>
            <a:endParaRPr lang="en-US" altLang="zh-CN">
              <a:latin typeface="Times New Roman" pitchFamily="18" charset="0"/>
            </a:endParaRPr>
          </a:p>
        </p:txBody>
      </p:sp>
      <p:sp>
        <p:nvSpPr>
          <p:cNvPr id="51206" name="Oval 6"/>
          <p:cNvSpPr>
            <a:spLocks noChangeArrowheads="1"/>
          </p:cNvSpPr>
          <p:nvPr/>
        </p:nvSpPr>
        <p:spPr bwMode="auto">
          <a:xfrm>
            <a:off x="32623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d</a:t>
            </a:r>
            <a:endParaRPr lang="en-US" altLang="zh-CN">
              <a:latin typeface="Times New Roman" pitchFamily="18" charset="0"/>
            </a:endParaRPr>
          </a:p>
        </p:txBody>
      </p:sp>
      <p:sp>
        <p:nvSpPr>
          <p:cNvPr id="51207" name="Oval 7"/>
          <p:cNvSpPr>
            <a:spLocks noChangeArrowheads="1"/>
          </p:cNvSpPr>
          <p:nvPr/>
        </p:nvSpPr>
        <p:spPr bwMode="auto">
          <a:xfrm>
            <a:off x="44053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e</a:t>
            </a:r>
            <a:endParaRPr lang="en-US" altLang="zh-CN">
              <a:latin typeface="Times New Roman" pitchFamily="18" charset="0"/>
            </a:endParaRPr>
          </a:p>
        </p:txBody>
      </p:sp>
      <p:sp>
        <p:nvSpPr>
          <p:cNvPr id="51208" name="Oval 8"/>
          <p:cNvSpPr>
            <a:spLocks noChangeArrowheads="1"/>
          </p:cNvSpPr>
          <p:nvPr/>
        </p:nvSpPr>
        <p:spPr bwMode="auto">
          <a:xfrm>
            <a:off x="4786330" y="3495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k</a:t>
            </a:r>
            <a:endParaRPr lang="en-US" altLang="zh-CN">
              <a:latin typeface="Times New Roman" pitchFamily="18" charset="0"/>
            </a:endParaRPr>
          </a:p>
        </p:txBody>
      </p:sp>
      <p:sp>
        <p:nvSpPr>
          <p:cNvPr id="51209" name="Oval 9"/>
          <p:cNvSpPr>
            <a:spLocks noChangeArrowheads="1"/>
          </p:cNvSpPr>
          <p:nvPr/>
        </p:nvSpPr>
        <p:spPr bwMode="auto">
          <a:xfrm>
            <a:off x="56245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f</a:t>
            </a:r>
            <a:endParaRPr lang="en-US" altLang="zh-CN">
              <a:latin typeface="Times New Roman" pitchFamily="18" charset="0"/>
            </a:endParaRPr>
          </a:p>
        </p:txBody>
      </p:sp>
      <p:sp>
        <p:nvSpPr>
          <p:cNvPr id="51210" name="Oval 10"/>
          <p:cNvSpPr>
            <a:spLocks noChangeArrowheads="1"/>
          </p:cNvSpPr>
          <p:nvPr/>
        </p:nvSpPr>
        <p:spPr bwMode="auto">
          <a:xfrm>
            <a:off x="6538930" y="1590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g</a:t>
            </a:r>
            <a:endParaRPr lang="en-US" altLang="zh-CN">
              <a:latin typeface="Times New Roman" pitchFamily="18" charset="0"/>
            </a:endParaRPr>
          </a:p>
        </p:txBody>
      </p:sp>
      <p:sp>
        <p:nvSpPr>
          <p:cNvPr id="51211" name="Line 11"/>
          <p:cNvSpPr>
            <a:spLocks noChangeShapeType="1"/>
          </p:cNvSpPr>
          <p:nvPr/>
        </p:nvSpPr>
        <p:spPr bwMode="auto">
          <a:xfrm flipH="1">
            <a:off x="2271730" y="1514460"/>
            <a:ext cx="1600200" cy="914400"/>
          </a:xfrm>
          <a:prstGeom prst="line">
            <a:avLst/>
          </a:prstGeom>
          <a:noFill/>
          <a:ln w="28575" cap="sq">
            <a:solidFill>
              <a:srgbClr val="800000"/>
            </a:solidFill>
            <a:round/>
            <a:headEnd/>
            <a:tailEnd/>
          </a:ln>
        </p:spPr>
        <p:txBody>
          <a:bodyPr wrap="none" anchor="ctr"/>
          <a:lstStyle/>
          <a:p>
            <a:endParaRPr lang="zh-CN" altLang="en-US"/>
          </a:p>
        </p:txBody>
      </p:sp>
      <p:sp>
        <p:nvSpPr>
          <p:cNvPr id="51212" name="Line 12"/>
          <p:cNvSpPr>
            <a:spLocks noChangeShapeType="1"/>
          </p:cNvSpPr>
          <p:nvPr/>
        </p:nvSpPr>
        <p:spPr bwMode="auto">
          <a:xfrm>
            <a:off x="2271730" y="2886060"/>
            <a:ext cx="609600" cy="685800"/>
          </a:xfrm>
          <a:prstGeom prst="line">
            <a:avLst/>
          </a:prstGeom>
          <a:noFill/>
          <a:ln w="28575" cap="sq">
            <a:solidFill>
              <a:srgbClr val="800000"/>
            </a:solidFill>
            <a:round/>
            <a:headEnd/>
            <a:tailEnd/>
          </a:ln>
        </p:spPr>
        <p:txBody>
          <a:bodyPr wrap="none" anchor="ctr"/>
          <a:lstStyle/>
          <a:p>
            <a:endParaRPr lang="zh-CN" altLang="en-US"/>
          </a:p>
        </p:txBody>
      </p:sp>
      <p:sp>
        <p:nvSpPr>
          <p:cNvPr id="51213" name="Line 13"/>
          <p:cNvSpPr>
            <a:spLocks noChangeShapeType="1"/>
          </p:cNvSpPr>
          <p:nvPr/>
        </p:nvSpPr>
        <p:spPr bwMode="auto">
          <a:xfrm>
            <a:off x="3338530" y="3786190"/>
            <a:ext cx="1447800" cy="0"/>
          </a:xfrm>
          <a:prstGeom prst="line">
            <a:avLst/>
          </a:prstGeom>
          <a:noFill/>
          <a:ln w="28575" cap="sq">
            <a:solidFill>
              <a:srgbClr val="800000"/>
            </a:solidFill>
            <a:round/>
            <a:headEnd/>
            <a:tailEnd/>
          </a:ln>
        </p:spPr>
        <p:txBody>
          <a:bodyPr wrap="none" anchor="ctr"/>
          <a:lstStyle/>
          <a:p>
            <a:endParaRPr lang="zh-CN" altLang="en-US"/>
          </a:p>
        </p:txBody>
      </p:sp>
      <p:sp>
        <p:nvSpPr>
          <p:cNvPr id="51214" name="Line 14"/>
          <p:cNvSpPr>
            <a:spLocks noChangeShapeType="1"/>
          </p:cNvSpPr>
          <p:nvPr/>
        </p:nvSpPr>
        <p:spPr bwMode="auto">
          <a:xfrm flipH="1">
            <a:off x="3567130" y="1666860"/>
            <a:ext cx="381000" cy="762000"/>
          </a:xfrm>
          <a:prstGeom prst="line">
            <a:avLst/>
          </a:prstGeom>
          <a:noFill/>
          <a:ln w="19050" cap="sq">
            <a:solidFill>
              <a:srgbClr val="800000"/>
            </a:solidFill>
            <a:round/>
            <a:headEnd/>
            <a:tailEnd/>
          </a:ln>
        </p:spPr>
        <p:txBody>
          <a:bodyPr wrap="none" anchor="ctr"/>
          <a:lstStyle/>
          <a:p>
            <a:endParaRPr lang="zh-CN" altLang="en-US"/>
          </a:p>
        </p:txBody>
      </p:sp>
      <p:sp>
        <p:nvSpPr>
          <p:cNvPr id="51215" name="Line 15"/>
          <p:cNvSpPr>
            <a:spLocks noChangeShapeType="1"/>
          </p:cNvSpPr>
          <p:nvPr/>
        </p:nvSpPr>
        <p:spPr bwMode="auto">
          <a:xfrm flipH="1">
            <a:off x="3033730" y="2809860"/>
            <a:ext cx="381000" cy="685800"/>
          </a:xfrm>
          <a:prstGeom prst="line">
            <a:avLst/>
          </a:prstGeom>
          <a:noFill/>
          <a:ln w="28575" cap="sq">
            <a:solidFill>
              <a:srgbClr val="800000"/>
            </a:solidFill>
            <a:round/>
            <a:headEnd/>
            <a:tailEnd/>
          </a:ln>
        </p:spPr>
        <p:txBody>
          <a:bodyPr wrap="none" anchor="ctr"/>
          <a:lstStyle/>
          <a:p>
            <a:endParaRPr lang="zh-CN" altLang="en-US"/>
          </a:p>
        </p:txBody>
      </p:sp>
      <p:sp>
        <p:nvSpPr>
          <p:cNvPr id="51216" name="Line 16"/>
          <p:cNvSpPr>
            <a:spLocks noChangeShapeType="1"/>
          </p:cNvSpPr>
          <p:nvPr/>
        </p:nvSpPr>
        <p:spPr bwMode="auto">
          <a:xfrm>
            <a:off x="4862530" y="2886060"/>
            <a:ext cx="152400" cy="609600"/>
          </a:xfrm>
          <a:prstGeom prst="line">
            <a:avLst/>
          </a:prstGeom>
          <a:noFill/>
          <a:ln w="28575" cap="sq">
            <a:solidFill>
              <a:srgbClr val="800000"/>
            </a:solidFill>
            <a:round/>
            <a:headEnd/>
            <a:tailEnd/>
          </a:ln>
        </p:spPr>
        <p:txBody>
          <a:bodyPr wrap="none" anchor="ctr"/>
          <a:lstStyle/>
          <a:p>
            <a:endParaRPr lang="zh-CN" altLang="en-US"/>
          </a:p>
        </p:txBody>
      </p:sp>
      <p:sp>
        <p:nvSpPr>
          <p:cNvPr id="51217" name="Line 17"/>
          <p:cNvSpPr>
            <a:spLocks noChangeShapeType="1"/>
          </p:cNvSpPr>
          <p:nvPr/>
        </p:nvSpPr>
        <p:spPr bwMode="auto">
          <a:xfrm>
            <a:off x="4329130" y="1666860"/>
            <a:ext cx="304800" cy="762000"/>
          </a:xfrm>
          <a:prstGeom prst="line">
            <a:avLst/>
          </a:prstGeom>
          <a:noFill/>
          <a:ln w="19050" cap="sq">
            <a:solidFill>
              <a:srgbClr val="800000"/>
            </a:solidFill>
            <a:round/>
            <a:headEnd/>
            <a:tailEnd/>
          </a:ln>
        </p:spPr>
        <p:txBody>
          <a:bodyPr wrap="none" anchor="ctr"/>
          <a:lstStyle/>
          <a:p>
            <a:endParaRPr lang="zh-CN" altLang="en-US"/>
          </a:p>
        </p:txBody>
      </p:sp>
      <p:sp>
        <p:nvSpPr>
          <p:cNvPr id="51218" name="Line 18"/>
          <p:cNvSpPr>
            <a:spLocks noChangeShapeType="1"/>
          </p:cNvSpPr>
          <p:nvPr/>
        </p:nvSpPr>
        <p:spPr bwMode="auto">
          <a:xfrm>
            <a:off x="4405330" y="1514460"/>
            <a:ext cx="1447800" cy="914400"/>
          </a:xfrm>
          <a:prstGeom prst="line">
            <a:avLst/>
          </a:prstGeom>
          <a:noFill/>
          <a:ln w="19050" cap="sq">
            <a:solidFill>
              <a:srgbClr val="800000"/>
            </a:solidFill>
            <a:round/>
            <a:headEnd/>
            <a:tailEnd/>
          </a:ln>
        </p:spPr>
        <p:txBody>
          <a:bodyPr wrap="none" anchor="ctr"/>
          <a:lstStyle/>
          <a:p>
            <a:endParaRPr lang="zh-CN" altLang="en-US"/>
          </a:p>
        </p:txBody>
      </p:sp>
      <p:sp>
        <p:nvSpPr>
          <p:cNvPr id="51219" name="Line 19"/>
          <p:cNvSpPr>
            <a:spLocks noChangeShapeType="1"/>
          </p:cNvSpPr>
          <p:nvPr/>
        </p:nvSpPr>
        <p:spPr bwMode="auto">
          <a:xfrm flipH="1">
            <a:off x="5319730" y="2886060"/>
            <a:ext cx="609600" cy="762000"/>
          </a:xfrm>
          <a:prstGeom prst="line">
            <a:avLst/>
          </a:prstGeom>
          <a:noFill/>
          <a:ln w="28575" cap="sq">
            <a:solidFill>
              <a:srgbClr val="800000"/>
            </a:solidFill>
            <a:round/>
            <a:headEnd/>
            <a:tailEnd/>
          </a:ln>
        </p:spPr>
        <p:txBody>
          <a:bodyPr wrap="none" anchor="ctr"/>
          <a:lstStyle/>
          <a:p>
            <a:endParaRPr lang="zh-CN" altLang="en-US"/>
          </a:p>
        </p:txBody>
      </p:sp>
      <p:sp>
        <p:nvSpPr>
          <p:cNvPr id="51220" name="Line 20"/>
          <p:cNvSpPr>
            <a:spLocks noChangeShapeType="1"/>
          </p:cNvSpPr>
          <p:nvPr/>
        </p:nvSpPr>
        <p:spPr bwMode="auto">
          <a:xfrm>
            <a:off x="5776930" y="1514460"/>
            <a:ext cx="762000" cy="228600"/>
          </a:xfrm>
          <a:prstGeom prst="line">
            <a:avLst/>
          </a:prstGeom>
          <a:noFill/>
          <a:ln w="28575" cap="sq">
            <a:solidFill>
              <a:srgbClr val="800000"/>
            </a:solidFill>
            <a:round/>
            <a:headEnd/>
            <a:tailEnd/>
          </a:ln>
        </p:spPr>
        <p:txBody>
          <a:bodyPr wrap="none" anchor="ctr"/>
          <a:lstStyle/>
          <a:p>
            <a:endParaRPr lang="zh-CN" altLang="en-US"/>
          </a:p>
        </p:txBody>
      </p:sp>
      <p:sp>
        <p:nvSpPr>
          <p:cNvPr id="51248" name="Oval 48"/>
          <p:cNvSpPr>
            <a:spLocks noChangeArrowheads="1"/>
          </p:cNvSpPr>
          <p:nvPr/>
        </p:nvSpPr>
        <p:spPr bwMode="auto">
          <a:xfrm>
            <a:off x="3871930" y="1275891"/>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a</a:t>
            </a:r>
            <a:endParaRPr lang="en-US" altLang="zh-CN">
              <a:latin typeface="Times New Roman" pitchFamily="18" charset="0"/>
            </a:endParaRPr>
          </a:p>
        </p:txBody>
      </p:sp>
      <p:sp>
        <p:nvSpPr>
          <p:cNvPr id="51249" name="Line 49"/>
          <p:cNvSpPr>
            <a:spLocks noChangeShapeType="1"/>
          </p:cNvSpPr>
          <p:nvPr/>
        </p:nvSpPr>
        <p:spPr bwMode="auto">
          <a:xfrm flipH="1">
            <a:off x="2271730" y="1514460"/>
            <a:ext cx="1600200" cy="914400"/>
          </a:xfrm>
          <a:prstGeom prst="line">
            <a:avLst/>
          </a:prstGeom>
          <a:noFill/>
          <a:ln w="38100" cap="sq">
            <a:solidFill>
              <a:srgbClr val="0000FF"/>
            </a:solidFill>
            <a:round/>
            <a:headEnd/>
            <a:tailEnd/>
          </a:ln>
        </p:spPr>
        <p:txBody>
          <a:bodyPr wrap="none" anchor="ctr"/>
          <a:lstStyle/>
          <a:p>
            <a:endParaRPr lang="zh-CN" altLang="en-US"/>
          </a:p>
        </p:txBody>
      </p:sp>
      <p:sp>
        <p:nvSpPr>
          <p:cNvPr id="51250" name="Oval 50"/>
          <p:cNvSpPr>
            <a:spLocks noChangeArrowheads="1"/>
          </p:cNvSpPr>
          <p:nvPr/>
        </p:nvSpPr>
        <p:spPr bwMode="auto">
          <a:xfrm>
            <a:off x="20431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c</a:t>
            </a:r>
            <a:endParaRPr lang="en-US" altLang="zh-CN">
              <a:latin typeface="Times New Roman" pitchFamily="18" charset="0"/>
            </a:endParaRPr>
          </a:p>
        </p:txBody>
      </p:sp>
      <p:sp>
        <p:nvSpPr>
          <p:cNvPr id="51251" name="Line 51"/>
          <p:cNvSpPr>
            <a:spLocks noChangeShapeType="1"/>
          </p:cNvSpPr>
          <p:nvPr/>
        </p:nvSpPr>
        <p:spPr bwMode="auto">
          <a:xfrm>
            <a:off x="2271730" y="2886060"/>
            <a:ext cx="609600" cy="685800"/>
          </a:xfrm>
          <a:prstGeom prst="line">
            <a:avLst/>
          </a:prstGeom>
          <a:noFill/>
          <a:ln w="38100" cap="sq">
            <a:solidFill>
              <a:srgbClr val="0000FF"/>
            </a:solidFill>
            <a:round/>
            <a:headEnd/>
            <a:tailEnd/>
          </a:ln>
        </p:spPr>
        <p:txBody>
          <a:bodyPr wrap="none" anchor="ctr"/>
          <a:lstStyle/>
          <a:p>
            <a:endParaRPr lang="zh-CN" altLang="en-US"/>
          </a:p>
        </p:txBody>
      </p:sp>
      <p:sp>
        <p:nvSpPr>
          <p:cNvPr id="51252" name="Oval 52"/>
          <p:cNvSpPr>
            <a:spLocks noChangeArrowheads="1"/>
          </p:cNvSpPr>
          <p:nvPr/>
        </p:nvSpPr>
        <p:spPr bwMode="auto">
          <a:xfrm>
            <a:off x="2805130" y="3495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h</a:t>
            </a:r>
            <a:endParaRPr lang="en-US" altLang="zh-CN">
              <a:latin typeface="Times New Roman" pitchFamily="18" charset="0"/>
            </a:endParaRPr>
          </a:p>
        </p:txBody>
      </p:sp>
      <p:sp>
        <p:nvSpPr>
          <p:cNvPr id="51253" name="Line 53"/>
          <p:cNvSpPr>
            <a:spLocks noChangeShapeType="1"/>
          </p:cNvSpPr>
          <p:nvPr/>
        </p:nvSpPr>
        <p:spPr bwMode="auto">
          <a:xfrm flipH="1">
            <a:off x="3033730" y="2809860"/>
            <a:ext cx="381000" cy="685800"/>
          </a:xfrm>
          <a:prstGeom prst="line">
            <a:avLst/>
          </a:prstGeom>
          <a:noFill/>
          <a:ln w="38100" cap="sq">
            <a:solidFill>
              <a:srgbClr val="0000FF"/>
            </a:solidFill>
            <a:round/>
            <a:headEnd/>
            <a:tailEnd/>
          </a:ln>
        </p:spPr>
        <p:txBody>
          <a:bodyPr wrap="none" anchor="ctr"/>
          <a:lstStyle/>
          <a:p>
            <a:endParaRPr lang="zh-CN" altLang="en-US"/>
          </a:p>
        </p:txBody>
      </p:sp>
      <p:sp>
        <p:nvSpPr>
          <p:cNvPr id="51254" name="Line 54"/>
          <p:cNvSpPr>
            <a:spLocks noChangeShapeType="1"/>
          </p:cNvSpPr>
          <p:nvPr/>
        </p:nvSpPr>
        <p:spPr bwMode="auto">
          <a:xfrm>
            <a:off x="3338514" y="3786190"/>
            <a:ext cx="1447800" cy="0"/>
          </a:xfrm>
          <a:prstGeom prst="line">
            <a:avLst/>
          </a:prstGeom>
          <a:noFill/>
          <a:ln w="38100" cap="sq">
            <a:solidFill>
              <a:srgbClr val="0000FF"/>
            </a:solidFill>
            <a:round/>
            <a:headEnd/>
            <a:tailEnd/>
          </a:ln>
        </p:spPr>
        <p:txBody>
          <a:bodyPr wrap="none" anchor="ctr"/>
          <a:lstStyle/>
          <a:p>
            <a:endParaRPr lang="zh-CN" altLang="en-US"/>
          </a:p>
        </p:txBody>
      </p:sp>
      <p:sp>
        <p:nvSpPr>
          <p:cNvPr id="51255" name="Oval 55"/>
          <p:cNvSpPr>
            <a:spLocks noChangeArrowheads="1"/>
          </p:cNvSpPr>
          <p:nvPr/>
        </p:nvSpPr>
        <p:spPr bwMode="auto">
          <a:xfrm>
            <a:off x="4786330" y="3495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k</a:t>
            </a:r>
            <a:endParaRPr lang="en-US" altLang="zh-CN">
              <a:latin typeface="Times New Roman" pitchFamily="18" charset="0"/>
            </a:endParaRPr>
          </a:p>
        </p:txBody>
      </p:sp>
      <p:sp>
        <p:nvSpPr>
          <p:cNvPr id="51256" name="Line 56"/>
          <p:cNvSpPr>
            <a:spLocks noChangeShapeType="1"/>
          </p:cNvSpPr>
          <p:nvPr/>
        </p:nvSpPr>
        <p:spPr bwMode="auto">
          <a:xfrm flipH="1">
            <a:off x="5319730" y="2886060"/>
            <a:ext cx="609600" cy="762000"/>
          </a:xfrm>
          <a:prstGeom prst="line">
            <a:avLst/>
          </a:prstGeom>
          <a:noFill/>
          <a:ln w="38100" cap="sq">
            <a:solidFill>
              <a:srgbClr val="0000FF"/>
            </a:solidFill>
            <a:round/>
            <a:headEnd/>
            <a:tailEnd/>
          </a:ln>
        </p:spPr>
        <p:txBody>
          <a:bodyPr wrap="none" anchor="ctr"/>
          <a:lstStyle/>
          <a:p>
            <a:endParaRPr lang="zh-CN" altLang="en-US"/>
          </a:p>
        </p:txBody>
      </p:sp>
      <p:sp>
        <p:nvSpPr>
          <p:cNvPr id="51257" name="Oval 57"/>
          <p:cNvSpPr>
            <a:spLocks noChangeArrowheads="1"/>
          </p:cNvSpPr>
          <p:nvPr/>
        </p:nvSpPr>
        <p:spPr bwMode="auto">
          <a:xfrm>
            <a:off x="56245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f</a:t>
            </a:r>
            <a:endParaRPr lang="en-US" altLang="zh-CN">
              <a:latin typeface="Times New Roman" pitchFamily="18" charset="0"/>
            </a:endParaRPr>
          </a:p>
        </p:txBody>
      </p:sp>
      <p:sp>
        <p:nvSpPr>
          <p:cNvPr id="51258" name="Line 58"/>
          <p:cNvSpPr>
            <a:spLocks noChangeShapeType="1"/>
          </p:cNvSpPr>
          <p:nvPr/>
        </p:nvSpPr>
        <p:spPr bwMode="auto">
          <a:xfrm>
            <a:off x="4862530" y="2886060"/>
            <a:ext cx="152400" cy="609600"/>
          </a:xfrm>
          <a:prstGeom prst="line">
            <a:avLst/>
          </a:prstGeom>
          <a:noFill/>
          <a:ln w="38100" cap="sq">
            <a:solidFill>
              <a:srgbClr val="0000FF"/>
            </a:solidFill>
            <a:round/>
            <a:headEnd/>
            <a:tailEnd/>
          </a:ln>
        </p:spPr>
        <p:txBody>
          <a:bodyPr wrap="none" anchor="ctr"/>
          <a:lstStyle/>
          <a:p>
            <a:endParaRPr lang="zh-CN" altLang="en-US"/>
          </a:p>
        </p:txBody>
      </p:sp>
      <p:sp>
        <p:nvSpPr>
          <p:cNvPr id="51259" name="Oval 59"/>
          <p:cNvSpPr>
            <a:spLocks noChangeArrowheads="1"/>
          </p:cNvSpPr>
          <p:nvPr/>
        </p:nvSpPr>
        <p:spPr bwMode="auto">
          <a:xfrm>
            <a:off x="44053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e</a:t>
            </a:r>
            <a:endParaRPr lang="en-US" altLang="zh-CN">
              <a:latin typeface="Times New Roman" pitchFamily="18" charset="0"/>
            </a:endParaRPr>
          </a:p>
        </p:txBody>
      </p:sp>
      <p:sp>
        <p:nvSpPr>
          <p:cNvPr id="51260" name="Oval 60"/>
          <p:cNvSpPr>
            <a:spLocks noChangeArrowheads="1"/>
          </p:cNvSpPr>
          <p:nvPr/>
        </p:nvSpPr>
        <p:spPr bwMode="auto">
          <a:xfrm>
            <a:off x="32623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d</a:t>
            </a:r>
            <a:endParaRPr lang="en-US" altLang="zh-CN">
              <a:latin typeface="Times New Roman" pitchFamily="18" charset="0"/>
            </a:endParaRPr>
          </a:p>
        </p:txBody>
      </p:sp>
      <p:sp>
        <p:nvSpPr>
          <p:cNvPr id="51261" name="Oval 61"/>
          <p:cNvSpPr>
            <a:spLocks noChangeArrowheads="1"/>
          </p:cNvSpPr>
          <p:nvPr/>
        </p:nvSpPr>
        <p:spPr bwMode="auto">
          <a:xfrm>
            <a:off x="5243530" y="1285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b</a:t>
            </a:r>
            <a:endParaRPr lang="en-US" altLang="zh-CN">
              <a:latin typeface="Times New Roman" pitchFamily="18" charset="0"/>
            </a:endParaRPr>
          </a:p>
        </p:txBody>
      </p:sp>
      <p:sp>
        <p:nvSpPr>
          <p:cNvPr id="51262" name="Line 62"/>
          <p:cNvSpPr>
            <a:spLocks noChangeShapeType="1"/>
          </p:cNvSpPr>
          <p:nvPr/>
        </p:nvSpPr>
        <p:spPr bwMode="auto">
          <a:xfrm>
            <a:off x="5776930" y="1514460"/>
            <a:ext cx="762000" cy="228600"/>
          </a:xfrm>
          <a:prstGeom prst="line">
            <a:avLst/>
          </a:prstGeom>
          <a:noFill/>
          <a:ln w="38100" cap="sq">
            <a:solidFill>
              <a:srgbClr val="0000FF"/>
            </a:solidFill>
            <a:round/>
            <a:headEnd/>
            <a:tailEnd/>
          </a:ln>
        </p:spPr>
        <p:txBody>
          <a:bodyPr wrap="none" anchor="ctr"/>
          <a:lstStyle/>
          <a:p>
            <a:endParaRPr lang="zh-CN" altLang="en-US"/>
          </a:p>
        </p:txBody>
      </p:sp>
      <p:sp>
        <p:nvSpPr>
          <p:cNvPr id="51263" name="Oval 63"/>
          <p:cNvSpPr>
            <a:spLocks noChangeArrowheads="1"/>
          </p:cNvSpPr>
          <p:nvPr/>
        </p:nvSpPr>
        <p:spPr bwMode="auto">
          <a:xfrm>
            <a:off x="6538930" y="1590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g</a:t>
            </a:r>
            <a:endParaRPr lang="en-US" altLang="zh-CN">
              <a:latin typeface="Times New Roman" pitchFamily="18" charset="0"/>
            </a:endParaRPr>
          </a:p>
        </p:txBody>
      </p:sp>
      <p:sp>
        <p:nvSpPr>
          <p:cNvPr id="51264" name="Text Box 64"/>
          <p:cNvSpPr txBox="1">
            <a:spLocks noChangeArrowheads="1"/>
          </p:cNvSpPr>
          <p:nvPr/>
        </p:nvSpPr>
        <p:spPr bwMode="auto">
          <a:xfrm>
            <a:off x="477476" y="4620292"/>
            <a:ext cx="1808508"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solidFill>
                  <a:srgbClr val="000099"/>
                </a:solidFill>
                <a:latin typeface="黑体" panose="02010609060101010101" pitchFamily="49" charset="-122"/>
                <a:ea typeface="黑体" panose="02010609060101010101" pitchFamily="49" charset="-122"/>
              </a:rPr>
              <a:t>访问标志</a:t>
            </a:r>
            <a:r>
              <a:rPr lang="en-US" altLang="zh-CN" sz="2800" b="0" i="0" dirty="0">
                <a:solidFill>
                  <a:srgbClr val="000099"/>
                </a:solidFill>
                <a:latin typeface="黑体" panose="02010609060101010101" pitchFamily="49" charset="-122"/>
                <a:ea typeface="黑体" panose="02010609060101010101" pitchFamily="49" charset="-122"/>
              </a:rPr>
              <a:t>:</a:t>
            </a:r>
            <a:endParaRPr lang="en-US" altLang="zh-CN" sz="2800" b="0" i="0" dirty="0">
              <a:latin typeface="黑体" panose="02010609060101010101" pitchFamily="49" charset="-122"/>
              <a:ea typeface="黑体" panose="02010609060101010101" pitchFamily="49" charset="-122"/>
            </a:endParaRPr>
          </a:p>
        </p:txBody>
      </p:sp>
      <p:sp>
        <p:nvSpPr>
          <p:cNvPr id="51265" name="Text Box 65"/>
          <p:cNvSpPr txBox="1">
            <a:spLocks noChangeArrowheads="1"/>
          </p:cNvSpPr>
          <p:nvPr/>
        </p:nvSpPr>
        <p:spPr bwMode="auto">
          <a:xfrm>
            <a:off x="500034" y="5548986"/>
            <a:ext cx="1808508"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solidFill>
                  <a:srgbClr val="800000"/>
                </a:solidFill>
                <a:latin typeface="黑体" panose="02010609060101010101" pitchFamily="49" charset="-122"/>
                <a:ea typeface="黑体" panose="02010609060101010101" pitchFamily="49" charset="-122"/>
              </a:rPr>
              <a:t>访问次序</a:t>
            </a:r>
            <a:r>
              <a:rPr lang="en-US" altLang="zh-CN" sz="2800" b="0" i="0" dirty="0">
                <a:solidFill>
                  <a:srgbClr val="800000"/>
                </a:solidFill>
                <a:latin typeface="黑体" panose="02010609060101010101" pitchFamily="49" charset="-122"/>
                <a:ea typeface="黑体" panose="02010609060101010101" pitchFamily="49" charset="-122"/>
              </a:rPr>
              <a:t>:</a:t>
            </a:r>
            <a:endParaRPr lang="en-US" altLang="zh-CN" sz="2800" b="0" i="0" dirty="0">
              <a:latin typeface="黑体" panose="02010609060101010101" pitchFamily="49" charset="-122"/>
              <a:ea typeface="黑体" panose="02010609060101010101" pitchFamily="49" charset="-122"/>
            </a:endParaRPr>
          </a:p>
        </p:txBody>
      </p:sp>
      <p:sp>
        <p:nvSpPr>
          <p:cNvPr id="51267" name="Text Box 67"/>
          <p:cNvSpPr txBox="1">
            <a:spLocks noChangeArrowheads="1"/>
          </p:cNvSpPr>
          <p:nvPr/>
        </p:nvSpPr>
        <p:spPr bwMode="auto">
          <a:xfrm>
            <a:off x="2625742" y="4116891"/>
            <a:ext cx="6096000" cy="46166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en-US" altLang="zh-CN" sz="2400" i="0" dirty="0">
                <a:solidFill>
                  <a:srgbClr val="3333FF"/>
                </a:solidFill>
                <a:latin typeface="+mn-ea"/>
                <a:ea typeface="+mn-ea"/>
              </a:rPr>
              <a:t>0   1   2   3   4   5   6   7   8</a:t>
            </a:r>
            <a:endParaRPr lang="en-US" altLang="zh-CN" sz="2400" i="0" dirty="0">
              <a:latin typeface="+mn-ea"/>
              <a:ea typeface="+mn-ea"/>
            </a:endParaRPr>
          </a:p>
        </p:txBody>
      </p:sp>
      <p:sp>
        <p:nvSpPr>
          <p:cNvPr id="51268" name="Line 68"/>
          <p:cNvSpPr>
            <a:spLocks noChangeShapeType="1"/>
          </p:cNvSpPr>
          <p:nvPr/>
        </p:nvSpPr>
        <p:spPr bwMode="auto">
          <a:xfrm flipV="1">
            <a:off x="3262330" y="2809860"/>
            <a:ext cx="2438400" cy="762000"/>
          </a:xfrm>
          <a:prstGeom prst="line">
            <a:avLst/>
          </a:prstGeom>
          <a:noFill/>
          <a:ln w="19050" cap="sq">
            <a:solidFill>
              <a:srgbClr val="800000"/>
            </a:solidFill>
            <a:round/>
            <a:headEnd/>
            <a:tailEnd/>
          </a:ln>
        </p:spPr>
        <p:txBody>
          <a:bodyPr wrap="none" anchor="ctr"/>
          <a:lstStyle/>
          <a:p>
            <a:endParaRPr lang="zh-CN" altLang="en-US"/>
          </a:p>
        </p:txBody>
      </p:sp>
      <p:sp>
        <p:nvSpPr>
          <p:cNvPr id="51270" name="Text Box 70"/>
          <p:cNvSpPr txBox="1">
            <a:spLocks noChangeArrowheads="1"/>
          </p:cNvSpPr>
          <p:nvPr/>
        </p:nvSpPr>
        <p:spPr bwMode="auto">
          <a:xfrm>
            <a:off x="2428924" y="5098564"/>
            <a:ext cx="5815484" cy="46166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en-US" altLang="zh-CN" dirty="0">
                <a:solidFill>
                  <a:srgbClr val="3333FF"/>
                </a:solidFill>
                <a:latin typeface="Times New Roman" pitchFamily="18" charset="0"/>
              </a:rPr>
              <a:t>  </a:t>
            </a:r>
            <a:r>
              <a:rPr lang="en-US" altLang="zh-CN" sz="2400" b="0" i="0" dirty="0">
                <a:solidFill>
                  <a:srgbClr val="3333FF"/>
                </a:solidFill>
                <a:latin typeface="+mn-ea"/>
                <a:ea typeface="+mn-ea"/>
              </a:rPr>
              <a:t>a   b   c   d    e   f   g   h   k</a:t>
            </a:r>
            <a:endParaRPr lang="en-US" altLang="zh-CN" sz="2400" b="0" i="0" dirty="0">
              <a:latin typeface="+mn-ea"/>
              <a:ea typeface="+mn-ea"/>
            </a:endParaRPr>
          </a:p>
        </p:txBody>
      </p:sp>
      <p:sp>
        <p:nvSpPr>
          <p:cNvPr id="51271" name="AutoShape 71"/>
          <p:cNvSpPr>
            <a:spLocks noChangeArrowheads="1"/>
          </p:cNvSpPr>
          <p:nvPr/>
        </p:nvSpPr>
        <p:spPr bwMode="auto">
          <a:xfrm>
            <a:off x="6300788" y="1916113"/>
            <a:ext cx="2771805" cy="1584325"/>
          </a:xfrm>
          <a:prstGeom prst="cloudCallout">
            <a:avLst>
              <a:gd name="adj1" fmla="val -33343"/>
              <a:gd name="adj2" fmla="val 70042"/>
            </a:avLst>
          </a:prstGeom>
          <a:solidFill>
            <a:srgbClr val="FFFF00"/>
          </a:solidFill>
          <a:ln w="9525">
            <a:solidFill>
              <a:srgbClr val="339966"/>
            </a:solidFill>
            <a:round/>
            <a:headEnd/>
            <a:tailEnd/>
          </a:ln>
        </p:spPr>
        <p:txBody>
          <a:bodyPr lIns="0" tIns="0" rIns="0" bIns="0"/>
          <a:lstStyle/>
          <a:p>
            <a:pPr algn="ctr" eaLnBrk="1" hangingPunct="1">
              <a:buFont typeface="Arial" pitchFamily="34" charset="0"/>
              <a:buNone/>
            </a:pPr>
            <a:r>
              <a:rPr lang="zh-CN" altLang="en-US" sz="2400" i="0" dirty="0"/>
              <a:t>存储结构未定，遍历顺序不确定</a:t>
            </a:r>
          </a:p>
        </p:txBody>
      </p:sp>
      <p:sp>
        <p:nvSpPr>
          <p:cNvPr id="72" name="Text Box 4"/>
          <p:cNvSpPr txBox="1">
            <a:spLocks noChangeArrowheads="1"/>
          </p:cNvSpPr>
          <p:nvPr/>
        </p:nvSpPr>
        <p:spPr bwMode="auto">
          <a:xfrm>
            <a:off x="608673" y="12228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深度优先搜索举例</a:t>
            </a:r>
          </a:p>
        </p:txBody>
      </p:sp>
      <p:graphicFrame>
        <p:nvGraphicFramePr>
          <p:cNvPr id="2" name="表格 2">
            <a:extLst>
              <a:ext uri="{FF2B5EF4-FFF2-40B4-BE49-F238E27FC236}">
                <a16:creationId xmlns:a16="http://schemas.microsoft.com/office/drawing/2014/main" id="{8B478B82-5CA3-B4D8-5955-4B20AFF8253C}"/>
              </a:ext>
            </a:extLst>
          </p:cNvPr>
          <p:cNvGraphicFramePr>
            <a:graphicFrameLocks noGrp="1"/>
          </p:cNvGraphicFramePr>
          <p:nvPr>
            <p:extLst>
              <p:ext uri="{D42A27DB-BD31-4B8C-83A1-F6EECF244321}">
                <p14:modId xmlns:p14="http://schemas.microsoft.com/office/powerpoint/2010/main" val="110831185"/>
              </p:ext>
            </p:extLst>
          </p:nvPr>
        </p:nvGraphicFramePr>
        <p:xfrm>
          <a:off x="2490108" y="4531541"/>
          <a:ext cx="5486400" cy="614038"/>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046827708"/>
                    </a:ext>
                  </a:extLst>
                </a:gridCol>
                <a:gridCol w="609600">
                  <a:extLst>
                    <a:ext uri="{9D8B030D-6E8A-4147-A177-3AD203B41FA5}">
                      <a16:colId xmlns:a16="http://schemas.microsoft.com/office/drawing/2014/main" val="2674584971"/>
                    </a:ext>
                  </a:extLst>
                </a:gridCol>
                <a:gridCol w="609600">
                  <a:extLst>
                    <a:ext uri="{9D8B030D-6E8A-4147-A177-3AD203B41FA5}">
                      <a16:colId xmlns:a16="http://schemas.microsoft.com/office/drawing/2014/main" val="3430386262"/>
                    </a:ext>
                  </a:extLst>
                </a:gridCol>
                <a:gridCol w="609600">
                  <a:extLst>
                    <a:ext uri="{9D8B030D-6E8A-4147-A177-3AD203B41FA5}">
                      <a16:colId xmlns:a16="http://schemas.microsoft.com/office/drawing/2014/main" val="1271447791"/>
                    </a:ext>
                  </a:extLst>
                </a:gridCol>
                <a:gridCol w="609600">
                  <a:extLst>
                    <a:ext uri="{9D8B030D-6E8A-4147-A177-3AD203B41FA5}">
                      <a16:colId xmlns:a16="http://schemas.microsoft.com/office/drawing/2014/main" val="824221106"/>
                    </a:ext>
                  </a:extLst>
                </a:gridCol>
                <a:gridCol w="609600">
                  <a:extLst>
                    <a:ext uri="{9D8B030D-6E8A-4147-A177-3AD203B41FA5}">
                      <a16:colId xmlns:a16="http://schemas.microsoft.com/office/drawing/2014/main" val="1107061277"/>
                    </a:ext>
                  </a:extLst>
                </a:gridCol>
                <a:gridCol w="609600">
                  <a:extLst>
                    <a:ext uri="{9D8B030D-6E8A-4147-A177-3AD203B41FA5}">
                      <a16:colId xmlns:a16="http://schemas.microsoft.com/office/drawing/2014/main" val="2908009437"/>
                    </a:ext>
                  </a:extLst>
                </a:gridCol>
                <a:gridCol w="609600">
                  <a:extLst>
                    <a:ext uri="{9D8B030D-6E8A-4147-A177-3AD203B41FA5}">
                      <a16:colId xmlns:a16="http://schemas.microsoft.com/office/drawing/2014/main" val="559800276"/>
                    </a:ext>
                  </a:extLst>
                </a:gridCol>
                <a:gridCol w="609600">
                  <a:extLst>
                    <a:ext uri="{9D8B030D-6E8A-4147-A177-3AD203B41FA5}">
                      <a16:colId xmlns:a16="http://schemas.microsoft.com/office/drawing/2014/main" val="3545772013"/>
                    </a:ext>
                  </a:extLst>
                </a:gridCol>
              </a:tblGrid>
              <a:tr h="614038">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3101797656"/>
                  </a:ext>
                </a:extLst>
              </a:tr>
            </a:tbl>
          </a:graphicData>
        </a:graphic>
      </p:graphicFrame>
      <p:sp>
        <p:nvSpPr>
          <p:cNvPr id="3" name="文本框 2">
            <a:extLst>
              <a:ext uri="{FF2B5EF4-FFF2-40B4-BE49-F238E27FC236}">
                <a16:creationId xmlns:a16="http://schemas.microsoft.com/office/drawing/2014/main" id="{E891CFAF-3DA6-8E08-73D0-945EB4BF0BC0}"/>
              </a:ext>
            </a:extLst>
          </p:cNvPr>
          <p:cNvSpPr txBox="1"/>
          <p:nvPr/>
        </p:nvSpPr>
        <p:spPr>
          <a:xfrm>
            <a:off x="2576530"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4" name="文本框 3">
            <a:extLst>
              <a:ext uri="{FF2B5EF4-FFF2-40B4-BE49-F238E27FC236}">
                <a16:creationId xmlns:a16="http://schemas.microsoft.com/office/drawing/2014/main" id="{E03384FC-9A7E-0662-0FC6-DE7067F792FC}"/>
              </a:ext>
            </a:extLst>
          </p:cNvPr>
          <p:cNvSpPr txBox="1"/>
          <p:nvPr/>
        </p:nvSpPr>
        <p:spPr>
          <a:xfrm>
            <a:off x="3250704"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5" name="文本框 4">
            <a:extLst>
              <a:ext uri="{FF2B5EF4-FFF2-40B4-BE49-F238E27FC236}">
                <a16:creationId xmlns:a16="http://schemas.microsoft.com/office/drawing/2014/main" id="{A2A6D9A9-F779-D88B-67CF-F7F4123C7481}"/>
              </a:ext>
            </a:extLst>
          </p:cNvPr>
          <p:cNvSpPr txBox="1"/>
          <p:nvPr/>
        </p:nvSpPr>
        <p:spPr>
          <a:xfrm>
            <a:off x="3826768"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6" name="文本框 5">
            <a:extLst>
              <a:ext uri="{FF2B5EF4-FFF2-40B4-BE49-F238E27FC236}">
                <a16:creationId xmlns:a16="http://schemas.microsoft.com/office/drawing/2014/main" id="{39CD0D40-C4A4-7550-5CAE-4AE73ED8ABE0}"/>
              </a:ext>
            </a:extLst>
          </p:cNvPr>
          <p:cNvSpPr txBox="1"/>
          <p:nvPr/>
        </p:nvSpPr>
        <p:spPr>
          <a:xfrm>
            <a:off x="4474840"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7" name="文本框 6">
            <a:extLst>
              <a:ext uri="{FF2B5EF4-FFF2-40B4-BE49-F238E27FC236}">
                <a16:creationId xmlns:a16="http://schemas.microsoft.com/office/drawing/2014/main" id="{E46FE4A9-A644-C9CE-1FB7-C77A2265B6B1}"/>
              </a:ext>
            </a:extLst>
          </p:cNvPr>
          <p:cNvSpPr txBox="1"/>
          <p:nvPr/>
        </p:nvSpPr>
        <p:spPr>
          <a:xfrm>
            <a:off x="5122912"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8" name="文本框 7">
            <a:extLst>
              <a:ext uri="{FF2B5EF4-FFF2-40B4-BE49-F238E27FC236}">
                <a16:creationId xmlns:a16="http://schemas.microsoft.com/office/drawing/2014/main" id="{6F664AFA-AC4A-4A76-1ADA-FE443E7AB3E7}"/>
              </a:ext>
            </a:extLst>
          </p:cNvPr>
          <p:cNvSpPr txBox="1"/>
          <p:nvPr/>
        </p:nvSpPr>
        <p:spPr>
          <a:xfrm>
            <a:off x="5657519"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9" name="文本框 8">
            <a:extLst>
              <a:ext uri="{FF2B5EF4-FFF2-40B4-BE49-F238E27FC236}">
                <a16:creationId xmlns:a16="http://schemas.microsoft.com/office/drawing/2014/main" id="{36FE15F1-A6D0-5E3D-4B34-AA50955937FC}"/>
              </a:ext>
            </a:extLst>
          </p:cNvPr>
          <p:cNvSpPr txBox="1"/>
          <p:nvPr/>
        </p:nvSpPr>
        <p:spPr>
          <a:xfrm>
            <a:off x="6358606" y="4562903"/>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0" name="文本框 9">
            <a:extLst>
              <a:ext uri="{FF2B5EF4-FFF2-40B4-BE49-F238E27FC236}">
                <a16:creationId xmlns:a16="http://schemas.microsoft.com/office/drawing/2014/main" id="{FF49C6E3-0DC6-08B3-8B20-D37CB7080023}"/>
              </a:ext>
            </a:extLst>
          </p:cNvPr>
          <p:cNvSpPr txBox="1"/>
          <p:nvPr/>
        </p:nvSpPr>
        <p:spPr>
          <a:xfrm>
            <a:off x="6909367" y="4588525"/>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1" name="文本框 10">
            <a:extLst>
              <a:ext uri="{FF2B5EF4-FFF2-40B4-BE49-F238E27FC236}">
                <a16:creationId xmlns:a16="http://schemas.microsoft.com/office/drawing/2014/main" id="{F42B4E94-A705-B178-DFE1-B36836F5305D}"/>
              </a:ext>
            </a:extLst>
          </p:cNvPr>
          <p:cNvSpPr txBox="1"/>
          <p:nvPr/>
        </p:nvSpPr>
        <p:spPr>
          <a:xfrm>
            <a:off x="7519137" y="4597344"/>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3" name="文本框 12">
            <a:extLst>
              <a:ext uri="{FF2B5EF4-FFF2-40B4-BE49-F238E27FC236}">
                <a16:creationId xmlns:a16="http://schemas.microsoft.com/office/drawing/2014/main" id="{12764193-4C25-1E30-A734-B6442EF1D295}"/>
              </a:ext>
            </a:extLst>
          </p:cNvPr>
          <p:cNvSpPr txBox="1"/>
          <p:nvPr/>
        </p:nvSpPr>
        <p:spPr>
          <a:xfrm>
            <a:off x="2583802" y="4597690"/>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4" name="文本框 13">
            <a:extLst>
              <a:ext uri="{FF2B5EF4-FFF2-40B4-BE49-F238E27FC236}">
                <a16:creationId xmlns:a16="http://schemas.microsoft.com/office/drawing/2014/main" id="{7FBE450D-526B-7A3C-D2A9-6E30B5F03E21}"/>
              </a:ext>
            </a:extLst>
          </p:cNvPr>
          <p:cNvSpPr txBox="1"/>
          <p:nvPr/>
        </p:nvSpPr>
        <p:spPr>
          <a:xfrm>
            <a:off x="2627784" y="5560229"/>
            <a:ext cx="271953" cy="430887"/>
          </a:xfrm>
          <a:prstGeom prst="rect">
            <a:avLst/>
          </a:prstGeom>
          <a:noFill/>
        </p:spPr>
        <p:txBody>
          <a:bodyPr wrap="square" lIns="0" tIns="0" rIns="0" bIns="0" rtlCol="0">
            <a:spAutoFit/>
          </a:bodyPr>
          <a:lstStyle/>
          <a:p>
            <a:r>
              <a:rPr lang="en-US" altLang="zh-CN" sz="2800" i="0" dirty="0">
                <a:latin typeface="+mn-ea"/>
                <a:ea typeface="+mn-ea"/>
              </a:rPr>
              <a:t>a</a:t>
            </a:r>
            <a:endParaRPr lang="zh-CN" altLang="en-US" sz="2800" i="0" dirty="0">
              <a:latin typeface="+mn-ea"/>
              <a:ea typeface="+mn-ea"/>
            </a:endParaRPr>
          </a:p>
        </p:txBody>
      </p:sp>
      <p:sp>
        <p:nvSpPr>
          <p:cNvPr id="12" name="文本框 11">
            <a:extLst>
              <a:ext uri="{FF2B5EF4-FFF2-40B4-BE49-F238E27FC236}">
                <a16:creationId xmlns:a16="http://schemas.microsoft.com/office/drawing/2014/main" id="{82E0ADF4-4942-10AA-6915-5F2C1BA9228F}"/>
              </a:ext>
            </a:extLst>
          </p:cNvPr>
          <p:cNvSpPr txBox="1"/>
          <p:nvPr/>
        </p:nvSpPr>
        <p:spPr>
          <a:xfrm>
            <a:off x="3833814" y="4588524"/>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5" name="文本框 14">
            <a:extLst>
              <a:ext uri="{FF2B5EF4-FFF2-40B4-BE49-F238E27FC236}">
                <a16:creationId xmlns:a16="http://schemas.microsoft.com/office/drawing/2014/main" id="{810DEB53-F8A0-D347-9318-01F1011A5D85}"/>
              </a:ext>
            </a:extLst>
          </p:cNvPr>
          <p:cNvSpPr txBox="1"/>
          <p:nvPr/>
        </p:nvSpPr>
        <p:spPr>
          <a:xfrm>
            <a:off x="3212892" y="5538237"/>
            <a:ext cx="271953" cy="430887"/>
          </a:xfrm>
          <a:prstGeom prst="rect">
            <a:avLst/>
          </a:prstGeom>
          <a:noFill/>
        </p:spPr>
        <p:txBody>
          <a:bodyPr wrap="square" lIns="0" tIns="0" rIns="0" bIns="0" rtlCol="0">
            <a:spAutoFit/>
          </a:bodyPr>
          <a:lstStyle/>
          <a:p>
            <a:r>
              <a:rPr lang="en-US" altLang="zh-CN" sz="2800" i="0" dirty="0">
                <a:latin typeface="+mn-ea"/>
                <a:ea typeface="+mn-ea"/>
              </a:rPr>
              <a:t>c</a:t>
            </a:r>
            <a:endParaRPr lang="zh-CN" altLang="en-US" sz="2800" i="0" dirty="0">
              <a:latin typeface="+mn-ea"/>
              <a:ea typeface="+mn-ea"/>
            </a:endParaRPr>
          </a:p>
        </p:txBody>
      </p:sp>
      <p:sp>
        <p:nvSpPr>
          <p:cNvPr id="16" name="文本框 15">
            <a:extLst>
              <a:ext uri="{FF2B5EF4-FFF2-40B4-BE49-F238E27FC236}">
                <a16:creationId xmlns:a16="http://schemas.microsoft.com/office/drawing/2014/main" id="{96BF0EBB-D1C3-9F2C-C07A-9E90F05F68FC}"/>
              </a:ext>
            </a:extLst>
          </p:cNvPr>
          <p:cNvSpPr txBox="1"/>
          <p:nvPr/>
        </p:nvSpPr>
        <p:spPr>
          <a:xfrm>
            <a:off x="3833814" y="5548986"/>
            <a:ext cx="271953" cy="430887"/>
          </a:xfrm>
          <a:prstGeom prst="rect">
            <a:avLst/>
          </a:prstGeom>
          <a:noFill/>
        </p:spPr>
        <p:txBody>
          <a:bodyPr wrap="square" lIns="0" tIns="0" rIns="0" bIns="0" rtlCol="0">
            <a:spAutoFit/>
          </a:bodyPr>
          <a:lstStyle/>
          <a:p>
            <a:r>
              <a:rPr lang="en-US" altLang="zh-CN" sz="2800" i="0" dirty="0">
                <a:latin typeface="+mn-ea"/>
                <a:ea typeface="+mn-ea"/>
              </a:rPr>
              <a:t>h</a:t>
            </a:r>
            <a:endParaRPr lang="zh-CN" altLang="en-US" sz="2800" i="0" dirty="0">
              <a:latin typeface="+mn-ea"/>
              <a:ea typeface="+mn-ea"/>
            </a:endParaRPr>
          </a:p>
        </p:txBody>
      </p:sp>
      <p:sp>
        <p:nvSpPr>
          <p:cNvPr id="17" name="文本框 16">
            <a:extLst>
              <a:ext uri="{FF2B5EF4-FFF2-40B4-BE49-F238E27FC236}">
                <a16:creationId xmlns:a16="http://schemas.microsoft.com/office/drawing/2014/main" id="{434AA043-867F-20D6-E8B9-B16978F2DF15}"/>
              </a:ext>
            </a:extLst>
          </p:cNvPr>
          <p:cNvSpPr txBox="1"/>
          <p:nvPr/>
        </p:nvSpPr>
        <p:spPr>
          <a:xfrm>
            <a:off x="6908843" y="4573136"/>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8" name="文本框 17">
            <a:extLst>
              <a:ext uri="{FF2B5EF4-FFF2-40B4-BE49-F238E27FC236}">
                <a16:creationId xmlns:a16="http://schemas.microsoft.com/office/drawing/2014/main" id="{64002A2B-7A99-DA81-D051-B61F4903EE72}"/>
              </a:ext>
            </a:extLst>
          </p:cNvPr>
          <p:cNvSpPr txBox="1"/>
          <p:nvPr/>
        </p:nvSpPr>
        <p:spPr>
          <a:xfrm>
            <a:off x="4454736" y="5560229"/>
            <a:ext cx="271953" cy="430887"/>
          </a:xfrm>
          <a:prstGeom prst="rect">
            <a:avLst/>
          </a:prstGeom>
          <a:noFill/>
        </p:spPr>
        <p:txBody>
          <a:bodyPr wrap="square" lIns="0" tIns="0" rIns="0" bIns="0" rtlCol="0">
            <a:spAutoFit/>
          </a:bodyPr>
          <a:lstStyle/>
          <a:p>
            <a:r>
              <a:rPr lang="en-US" altLang="zh-CN" sz="2800" i="0" dirty="0">
                <a:latin typeface="+mn-ea"/>
                <a:ea typeface="+mn-ea"/>
              </a:rPr>
              <a:t>d</a:t>
            </a:r>
            <a:endParaRPr lang="zh-CN" altLang="en-US" sz="2800" i="0" dirty="0">
              <a:latin typeface="+mn-ea"/>
              <a:ea typeface="+mn-ea"/>
            </a:endParaRPr>
          </a:p>
        </p:txBody>
      </p:sp>
      <p:sp>
        <p:nvSpPr>
          <p:cNvPr id="19" name="文本框 18">
            <a:extLst>
              <a:ext uri="{FF2B5EF4-FFF2-40B4-BE49-F238E27FC236}">
                <a16:creationId xmlns:a16="http://schemas.microsoft.com/office/drawing/2014/main" id="{52737513-3E20-EA57-3B25-277B9EF34CCF}"/>
              </a:ext>
            </a:extLst>
          </p:cNvPr>
          <p:cNvSpPr txBox="1"/>
          <p:nvPr/>
        </p:nvSpPr>
        <p:spPr>
          <a:xfrm>
            <a:off x="4441700" y="4612711"/>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0" name="文本框 19">
            <a:extLst>
              <a:ext uri="{FF2B5EF4-FFF2-40B4-BE49-F238E27FC236}">
                <a16:creationId xmlns:a16="http://schemas.microsoft.com/office/drawing/2014/main" id="{0C00B028-2B88-1F80-E350-418FF82C01DA}"/>
              </a:ext>
            </a:extLst>
          </p:cNvPr>
          <p:cNvSpPr txBox="1"/>
          <p:nvPr/>
        </p:nvSpPr>
        <p:spPr>
          <a:xfrm>
            <a:off x="5053030" y="5553015"/>
            <a:ext cx="271953" cy="430887"/>
          </a:xfrm>
          <a:prstGeom prst="rect">
            <a:avLst/>
          </a:prstGeom>
          <a:noFill/>
        </p:spPr>
        <p:txBody>
          <a:bodyPr wrap="square" lIns="0" tIns="0" rIns="0" bIns="0" rtlCol="0">
            <a:spAutoFit/>
          </a:bodyPr>
          <a:lstStyle/>
          <a:p>
            <a:r>
              <a:rPr lang="en-US" altLang="zh-CN" sz="2800" i="0" dirty="0">
                <a:latin typeface="+mn-ea"/>
                <a:ea typeface="+mn-ea"/>
              </a:rPr>
              <a:t>k</a:t>
            </a:r>
            <a:endParaRPr lang="zh-CN" altLang="en-US" sz="2800" i="0" dirty="0">
              <a:latin typeface="+mn-ea"/>
              <a:ea typeface="+mn-ea"/>
            </a:endParaRPr>
          </a:p>
        </p:txBody>
      </p:sp>
      <p:sp>
        <p:nvSpPr>
          <p:cNvPr id="21" name="文本框 20">
            <a:extLst>
              <a:ext uri="{FF2B5EF4-FFF2-40B4-BE49-F238E27FC236}">
                <a16:creationId xmlns:a16="http://schemas.microsoft.com/office/drawing/2014/main" id="{F33A28FC-5466-55E9-B590-A0807C18ACEF}"/>
              </a:ext>
            </a:extLst>
          </p:cNvPr>
          <p:cNvSpPr txBox="1"/>
          <p:nvPr/>
        </p:nvSpPr>
        <p:spPr>
          <a:xfrm>
            <a:off x="7510060" y="4607727"/>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2" name="文本框 21">
            <a:extLst>
              <a:ext uri="{FF2B5EF4-FFF2-40B4-BE49-F238E27FC236}">
                <a16:creationId xmlns:a16="http://schemas.microsoft.com/office/drawing/2014/main" id="{49D6501A-CF3E-F146-2EFA-79E9F0E59372}"/>
              </a:ext>
            </a:extLst>
          </p:cNvPr>
          <p:cNvSpPr txBox="1"/>
          <p:nvPr/>
        </p:nvSpPr>
        <p:spPr>
          <a:xfrm>
            <a:off x="5717153" y="5548986"/>
            <a:ext cx="271953" cy="430887"/>
          </a:xfrm>
          <a:prstGeom prst="rect">
            <a:avLst/>
          </a:prstGeom>
          <a:noFill/>
        </p:spPr>
        <p:txBody>
          <a:bodyPr wrap="square" lIns="0" tIns="0" rIns="0" bIns="0" rtlCol="0">
            <a:spAutoFit/>
          </a:bodyPr>
          <a:lstStyle/>
          <a:p>
            <a:r>
              <a:rPr lang="en-US" altLang="zh-CN" sz="2800" i="0" dirty="0">
                <a:latin typeface="+mn-ea"/>
                <a:ea typeface="+mn-ea"/>
              </a:rPr>
              <a:t>f</a:t>
            </a:r>
            <a:endParaRPr lang="zh-CN" altLang="en-US" sz="2800" i="0" dirty="0">
              <a:latin typeface="+mn-ea"/>
              <a:ea typeface="+mn-ea"/>
            </a:endParaRPr>
          </a:p>
        </p:txBody>
      </p:sp>
      <p:sp>
        <p:nvSpPr>
          <p:cNvPr id="23" name="文本框 22">
            <a:extLst>
              <a:ext uri="{FF2B5EF4-FFF2-40B4-BE49-F238E27FC236}">
                <a16:creationId xmlns:a16="http://schemas.microsoft.com/office/drawing/2014/main" id="{91ECE759-B578-56C1-BC33-9BA108E0B80E}"/>
              </a:ext>
            </a:extLst>
          </p:cNvPr>
          <p:cNvSpPr txBox="1"/>
          <p:nvPr/>
        </p:nvSpPr>
        <p:spPr>
          <a:xfrm>
            <a:off x="5632876" y="4605017"/>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4" name="文本框 23">
            <a:extLst>
              <a:ext uri="{FF2B5EF4-FFF2-40B4-BE49-F238E27FC236}">
                <a16:creationId xmlns:a16="http://schemas.microsoft.com/office/drawing/2014/main" id="{D332575C-D981-2ED6-09F3-CE541A548B3C}"/>
              </a:ext>
            </a:extLst>
          </p:cNvPr>
          <p:cNvSpPr txBox="1"/>
          <p:nvPr/>
        </p:nvSpPr>
        <p:spPr>
          <a:xfrm>
            <a:off x="5108368" y="4581128"/>
            <a:ext cx="412697"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5" name="文本框 24">
            <a:extLst>
              <a:ext uri="{FF2B5EF4-FFF2-40B4-BE49-F238E27FC236}">
                <a16:creationId xmlns:a16="http://schemas.microsoft.com/office/drawing/2014/main" id="{5E3B3B03-840D-C66A-F7A3-88EC02C70A5E}"/>
              </a:ext>
            </a:extLst>
          </p:cNvPr>
          <p:cNvSpPr txBox="1"/>
          <p:nvPr/>
        </p:nvSpPr>
        <p:spPr>
          <a:xfrm>
            <a:off x="6316154" y="5548985"/>
            <a:ext cx="271953" cy="430887"/>
          </a:xfrm>
          <a:prstGeom prst="rect">
            <a:avLst/>
          </a:prstGeom>
          <a:noFill/>
        </p:spPr>
        <p:txBody>
          <a:bodyPr wrap="square" lIns="0" tIns="0" rIns="0" bIns="0" rtlCol="0">
            <a:spAutoFit/>
          </a:bodyPr>
          <a:lstStyle/>
          <a:p>
            <a:r>
              <a:rPr lang="en-US" altLang="zh-CN" sz="2800" i="0" dirty="0">
                <a:latin typeface="+mn-ea"/>
                <a:ea typeface="+mn-ea"/>
              </a:rPr>
              <a:t>e</a:t>
            </a:r>
            <a:endParaRPr lang="zh-CN" altLang="en-US" sz="2800" i="0" dirty="0">
              <a:latin typeface="+mn-ea"/>
              <a:ea typeface="+mn-ea"/>
            </a:endParaRPr>
          </a:p>
        </p:txBody>
      </p:sp>
      <p:sp>
        <p:nvSpPr>
          <p:cNvPr id="26" name="文本框 25">
            <a:extLst>
              <a:ext uri="{FF2B5EF4-FFF2-40B4-BE49-F238E27FC236}">
                <a16:creationId xmlns:a16="http://schemas.microsoft.com/office/drawing/2014/main" id="{DC4DE96A-48B6-743B-7B58-DB8779FBD528}"/>
              </a:ext>
            </a:extLst>
          </p:cNvPr>
          <p:cNvSpPr txBox="1"/>
          <p:nvPr/>
        </p:nvSpPr>
        <p:spPr>
          <a:xfrm>
            <a:off x="7069524" y="5548984"/>
            <a:ext cx="271953" cy="430887"/>
          </a:xfrm>
          <a:prstGeom prst="rect">
            <a:avLst/>
          </a:prstGeom>
          <a:noFill/>
        </p:spPr>
        <p:txBody>
          <a:bodyPr wrap="square" lIns="0" tIns="0" rIns="0" bIns="0" rtlCol="0">
            <a:spAutoFit/>
          </a:bodyPr>
          <a:lstStyle/>
          <a:p>
            <a:r>
              <a:rPr lang="en-US" altLang="zh-CN" sz="2800" i="0" dirty="0">
                <a:latin typeface="+mn-ea"/>
                <a:ea typeface="+mn-ea"/>
              </a:rPr>
              <a:t>b</a:t>
            </a:r>
            <a:endParaRPr lang="zh-CN" altLang="en-US" sz="2800" i="0" dirty="0">
              <a:latin typeface="+mn-ea"/>
              <a:ea typeface="+mn-ea"/>
            </a:endParaRPr>
          </a:p>
        </p:txBody>
      </p:sp>
      <p:sp>
        <p:nvSpPr>
          <p:cNvPr id="27" name="文本框 26">
            <a:extLst>
              <a:ext uri="{FF2B5EF4-FFF2-40B4-BE49-F238E27FC236}">
                <a16:creationId xmlns:a16="http://schemas.microsoft.com/office/drawing/2014/main" id="{851C9811-E9D2-1F46-218E-06C0D3AD15C8}"/>
              </a:ext>
            </a:extLst>
          </p:cNvPr>
          <p:cNvSpPr txBox="1"/>
          <p:nvPr/>
        </p:nvSpPr>
        <p:spPr>
          <a:xfrm>
            <a:off x="3245728" y="4591843"/>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8" name="文本框 27">
            <a:extLst>
              <a:ext uri="{FF2B5EF4-FFF2-40B4-BE49-F238E27FC236}">
                <a16:creationId xmlns:a16="http://schemas.microsoft.com/office/drawing/2014/main" id="{2874E6F0-0896-E65D-F612-158967A91D2C}"/>
              </a:ext>
            </a:extLst>
          </p:cNvPr>
          <p:cNvSpPr txBox="1"/>
          <p:nvPr/>
        </p:nvSpPr>
        <p:spPr>
          <a:xfrm>
            <a:off x="7625732" y="5497158"/>
            <a:ext cx="271953" cy="430887"/>
          </a:xfrm>
          <a:prstGeom prst="rect">
            <a:avLst/>
          </a:prstGeom>
          <a:noFill/>
        </p:spPr>
        <p:txBody>
          <a:bodyPr wrap="square" lIns="0" tIns="0" rIns="0" bIns="0" rtlCol="0">
            <a:spAutoFit/>
          </a:bodyPr>
          <a:lstStyle/>
          <a:p>
            <a:r>
              <a:rPr lang="en-US" altLang="zh-CN" sz="2800" i="0" dirty="0">
                <a:latin typeface="+mn-ea"/>
                <a:ea typeface="+mn-ea"/>
              </a:rPr>
              <a:t>g</a:t>
            </a:r>
            <a:endParaRPr lang="zh-CN" altLang="en-US" sz="2800" i="0" dirty="0">
              <a:latin typeface="+mn-ea"/>
              <a:ea typeface="+mn-ea"/>
            </a:endParaRPr>
          </a:p>
        </p:txBody>
      </p:sp>
      <p:sp>
        <p:nvSpPr>
          <p:cNvPr id="29" name="文本框 28">
            <a:extLst>
              <a:ext uri="{FF2B5EF4-FFF2-40B4-BE49-F238E27FC236}">
                <a16:creationId xmlns:a16="http://schemas.microsoft.com/office/drawing/2014/main" id="{1A16DC35-D754-79FC-1E8D-FEAB2E59AC06}"/>
              </a:ext>
            </a:extLst>
          </p:cNvPr>
          <p:cNvSpPr txBox="1"/>
          <p:nvPr/>
        </p:nvSpPr>
        <p:spPr>
          <a:xfrm>
            <a:off x="6357796" y="4549110"/>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1" name="文本框 30">
            <a:extLst>
              <a:ext uri="{FF2B5EF4-FFF2-40B4-BE49-F238E27FC236}">
                <a16:creationId xmlns:a16="http://schemas.microsoft.com/office/drawing/2014/main" id="{36A6E0E9-762A-CDF9-091D-A882A60005C1}"/>
              </a:ext>
            </a:extLst>
          </p:cNvPr>
          <p:cNvSpPr txBox="1"/>
          <p:nvPr/>
        </p:nvSpPr>
        <p:spPr>
          <a:xfrm>
            <a:off x="518650" y="6136942"/>
            <a:ext cx="5002415" cy="523220"/>
          </a:xfrm>
          <a:prstGeom prst="rect">
            <a:avLst/>
          </a:prstGeom>
          <a:noFill/>
        </p:spPr>
        <p:txBody>
          <a:bodyPr wrap="square" rtlCol="0">
            <a:spAutoFit/>
          </a:bodyPr>
          <a:lstStyle/>
          <a:p>
            <a:r>
              <a:rPr lang="en-US" altLang="zh-CN" sz="2800" b="0" i="0" dirty="0">
                <a:solidFill>
                  <a:srgbClr val="FF0000"/>
                </a:solidFill>
                <a:latin typeface="+mn-ea"/>
                <a:ea typeface="+mn-ea"/>
              </a:rPr>
              <a:t>1</a:t>
            </a:r>
            <a:r>
              <a:rPr lang="zh-CN" altLang="en-US" sz="2800" b="0" i="0" dirty="0">
                <a:solidFill>
                  <a:srgbClr val="FF0000"/>
                </a:solidFill>
                <a:latin typeface="+mn-ea"/>
                <a:ea typeface="+mn-ea"/>
              </a:rPr>
              <a:t>次深搜只能走</a:t>
            </a:r>
            <a:r>
              <a:rPr lang="en-US" altLang="zh-CN" sz="2800" b="0" i="0" dirty="0">
                <a:solidFill>
                  <a:srgbClr val="FF0000"/>
                </a:solidFill>
                <a:latin typeface="+mn-ea"/>
                <a:ea typeface="+mn-ea"/>
              </a:rPr>
              <a:t>1</a:t>
            </a:r>
            <a:r>
              <a:rPr lang="zh-CN" altLang="en-US" sz="2800" b="0" i="0" dirty="0">
                <a:solidFill>
                  <a:srgbClr val="FF0000"/>
                </a:solidFill>
                <a:latin typeface="+mn-ea"/>
                <a:ea typeface="+mn-ea"/>
              </a:rPr>
              <a:t>个连通分量。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65"/>
                                        </p:tgtEl>
                                        <p:attrNameLst>
                                          <p:attrName>style.visibility</p:attrName>
                                        </p:attrNameLst>
                                      </p:cBhvr>
                                      <p:to>
                                        <p:strVal val="visible"/>
                                      </p:to>
                                    </p:set>
                                    <p:anim calcmode="lin" valueType="num">
                                      <p:cBhvr additive="base">
                                        <p:cTn id="7" dur="500" fill="hold"/>
                                        <p:tgtEl>
                                          <p:spTgt spid="51265"/>
                                        </p:tgtEl>
                                        <p:attrNameLst>
                                          <p:attrName>ppt_x</p:attrName>
                                        </p:attrNameLst>
                                      </p:cBhvr>
                                      <p:tavLst>
                                        <p:tav tm="0">
                                          <p:val>
                                            <p:strVal val="0-#ppt_w/2"/>
                                          </p:val>
                                        </p:tav>
                                        <p:tav tm="100000">
                                          <p:val>
                                            <p:strVal val="#ppt_x"/>
                                          </p:val>
                                        </p:tav>
                                      </p:tavLst>
                                    </p:anim>
                                    <p:anim calcmode="lin" valueType="num">
                                      <p:cBhvr additive="base">
                                        <p:cTn id="8" dur="500" fill="hold"/>
                                        <p:tgtEl>
                                          <p:spTgt spid="512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248"/>
                                        </p:tgtEl>
                                        <p:attrNameLst>
                                          <p:attrName>style.visibility</p:attrName>
                                        </p:attrNameLst>
                                      </p:cBhvr>
                                      <p:to>
                                        <p:strVal val="visible"/>
                                      </p:to>
                                    </p:set>
                                    <p:animEffect transition="in" filter="wipe(left)">
                                      <p:cBhvr>
                                        <p:cTn id="13" dur="500"/>
                                        <p:tgtEl>
                                          <p:spTgt spid="5124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51249"/>
                                        </p:tgtEl>
                                        <p:attrNameLst>
                                          <p:attrName>style.visibility</p:attrName>
                                        </p:attrNameLst>
                                      </p:cBhvr>
                                      <p:to>
                                        <p:strVal val="visible"/>
                                      </p:to>
                                    </p:set>
                                    <p:anim calcmode="lin" valueType="num">
                                      <p:cBhvr>
                                        <p:cTn id="28" dur="500" fill="hold"/>
                                        <p:tgtEl>
                                          <p:spTgt spid="51249"/>
                                        </p:tgtEl>
                                        <p:attrNameLst>
                                          <p:attrName>ppt_x</p:attrName>
                                        </p:attrNameLst>
                                      </p:cBhvr>
                                      <p:tavLst>
                                        <p:tav tm="0">
                                          <p:val>
                                            <p:strVal val="#ppt_x"/>
                                          </p:val>
                                        </p:tav>
                                        <p:tav tm="100000">
                                          <p:val>
                                            <p:strVal val="#ppt_x"/>
                                          </p:val>
                                        </p:tav>
                                      </p:tavLst>
                                    </p:anim>
                                    <p:anim calcmode="lin" valueType="num">
                                      <p:cBhvr>
                                        <p:cTn id="29" dur="500" fill="hold"/>
                                        <p:tgtEl>
                                          <p:spTgt spid="51249"/>
                                        </p:tgtEl>
                                        <p:attrNameLst>
                                          <p:attrName>ppt_y</p:attrName>
                                        </p:attrNameLst>
                                      </p:cBhvr>
                                      <p:tavLst>
                                        <p:tav tm="0">
                                          <p:val>
                                            <p:strVal val="#ppt_y-#ppt_h/2"/>
                                          </p:val>
                                        </p:tav>
                                        <p:tav tm="100000">
                                          <p:val>
                                            <p:strVal val="#ppt_y"/>
                                          </p:val>
                                        </p:tav>
                                      </p:tavLst>
                                    </p:anim>
                                    <p:anim calcmode="lin" valueType="num">
                                      <p:cBhvr>
                                        <p:cTn id="30" dur="500" fill="hold"/>
                                        <p:tgtEl>
                                          <p:spTgt spid="51249"/>
                                        </p:tgtEl>
                                        <p:attrNameLst>
                                          <p:attrName>ppt_w</p:attrName>
                                        </p:attrNameLst>
                                      </p:cBhvr>
                                      <p:tavLst>
                                        <p:tav tm="0">
                                          <p:val>
                                            <p:strVal val="#ppt_w"/>
                                          </p:val>
                                        </p:tav>
                                        <p:tav tm="100000">
                                          <p:val>
                                            <p:strVal val="#ppt_w"/>
                                          </p:val>
                                        </p:tav>
                                      </p:tavLst>
                                    </p:anim>
                                    <p:anim calcmode="lin" valueType="num">
                                      <p:cBhvr>
                                        <p:cTn id="31" dur="500" fill="hold"/>
                                        <p:tgtEl>
                                          <p:spTgt spid="51249"/>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250"/>
                                        </p:tgtEl>
                                        <p:attrNameLst>
                                          <p:attrName>style.visibility</p:attrName>
                                        </p:attrNameLst>
                                      </p:cBhvr>
                                      <p:to>
                                        <p:strVal val="visible"/>
                                      </p:to>
                                    </p:set>
                                    <p:animEffect transition="in" filter="wipe(left)">
                                      <p:cBhvr>
                                        <p:cTn id="36" dur="500"/>
                                        <p:tgtEl>
                                          <p:spTgt spid="512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grpId="0" nodeType="clickEffect">
                                  <p:stCondLst>
                                    <p:cond delay="0"/>
                                  </p:stCondLst>
                                  <p:childTnLst>
                                    <p:set>
                                      <p:cBhvr>
                                        <p:cTn id="50" dur="1" fill="hold">
                                          <p:stCondLst>
                                            <p:cond delay="0"/>
                                          </p:stCondLst>
                                        </p:cTn>
                                        <p:tgtEl>
                                          <p:spTgt spid="51251"/>
                                        </p:tgtEl>
                                        <p:attrNameLst>
                                          <p:attrName>style.visibility</p:attrName>
                                        </p:attrNameLst>
                                      </p:cBhvr>
                                      <p:to>
                                        <p:strVal val="visible"/>
                                      </p:to>
                                    </p:set>
                                    <p:anim calcmode="lin" valueType="num">
                                      <p:cBhvr>
                                        <p:cTn id="51" dur="500" fill="hold"/>
                                        <p:tgtEl>
                                          <p:spTgt spid="51251"/>
                                        </p:tgtEl>
                                        <p:attrNameLst>
                                          <p:attrName>ppt_x</p:attrName>
                                        </p:attrNameLst>
                                      </p:cBhvr>
                                      <p:tavLst>
                                        <p:tav tm="0">
                                          <p:val>
                                            <p:strVal val="#ppt_x"/>
                                          </p:val>
                                        </p:tav>
                                        <p:tav tm="100000">
                                          <p:val>
                                            <p:strVal val="#ppt_x"/>
                                          </p:val>
                                        </p:tav>
                                      </p:tavLst>
                                    </p:anim>
                                    <p:anim calcmode="lin" valueType="num">
                                      <p:cBhvr>
                                        <p:cTn id="52" dur="500" fill="hold"/>
                                        <p:tgtEl>
                                          <p:spTgt spid="51251"/>
                                        </p:tgtEl>
                                        <p:attrNameLst>
                                          <p:attrName>ppt_y</p:attrName>
                                        </p:attrNameLst>
                                      </p:cBhvr>
                                      <p:tavLst>
                                        <p:tav tm="0">
                                          <p:val>
                                            <p:strVal val="#ppt_y-#ppt_h/2"/>
                                          </p:val>
                                        </p:tav>
                                        <p:tav tm="100000">
                                          <p:val>
                                            <p:strVal val="#ppt_y"/>
                                          </p:val>
                                        </p:tav>
                                      </p:tavLst>
                                    </p:anim>
                                    <p:anim calcmode="lin" valueType="num">
                                      <p:cBhvr>
                                        <p:cTn id="53" dur="500" fill="hold"/>
                                        <p:tgtEl>
                                          <p:spTgt spid="51251"/>
                                        </p:tgtEl>
                                        <p:attrNameLst>
                                          <p:attrName>ppt_w</p:attrName>
                                        </p:attrNameLst>
                                      </p:cBhvr>
                                      <p:tavLst>
                                        <p:tav tm="0">
                                          <p:val>
                                            <p:strVal val="#ppt_w"/>
                                          </p:val>
                                        </p:tav>
                                        <p:tav tm="100000">
                                          <p:val>
                                            <p:strVal val="#ppt_w"/>
                                          </p:val>
                                        </p:tav>
                                      </p:tavLst>
                                    </p:anim>
                                    <p:anim calcmode="lin" valueType="num">
                                      <p:cBhvr>
                                        <p:cTn id="54" dur="500" fill="hold"/>
                                        <p:tgtEl>
                                          <p:spTgt spid="51251"/>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1252"/>
                                        </p:tgtEl>
                                        <p:attrNameLst>
                                          <p:attrName>style.visibility</p:attrName>
                                        </p:attrNameLst>
                                      </p:cBhvr>
                                      <p:to>
                                        <p:strVal val="visible"/>
                                      </p:to>
                                    </p:set>
                                    <p:animEffect transition="in" filter="wipe(left)">
                                      <p:cBhvr>
                                        <p:cTn id="59" dur="500"/>
                                        <p:tgtEl>
                                          <p:spTgt spid="512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7" presetClass="entr" presetSubtype="4" fill="hold" grpId="0" nodeType="clickEffect">
                                  <p:stCondLst>
                                    <p:cond delay="0"/>
                                  </p:stCondLst>
                                  <p:childTnLst>
                                    <p:set>
                                      <p:cBhvr>
                                        <p:cTn id="73" dur="1" fill="hold">
                                          <p:stCondLst>
                                            <p:cond delay="0"/>
                                          </p:stCondLst>
                                        </p:cTn>
                                        <p:tgtEl>
                                          <p:spTgt spid="51253"/>
                                        </p:tgtEl>
                                        <p:attrNameLst>
                                          <p:attrName>style.visibility</p:attrName>
                                        </p:attrNameLst>
                                      </p:cBhvr>
                                      <p:to>
                                        <p:strVal val="visible"/>
                                      </p:to>
                                    </p:set>
                                    <p:anim calcmode="lin" valueType="num">
                                      <p:cBhvr>
                                        <p:cTn id="74" dur="500" fill="hold"/>
                                        <p:tgtEl>
                                          <p:spTgt spid="51253"/>
                                        </p:tgtEl>
                                        <p:attrNameLst>
                                          <p:attrName>ppt_x</p:attrName>
                                        </p:attrNameLst>
                                      </p:cBhvr>
                                      <p:tavLst>
                                        <p:tav tm="0">
                                          <p:val>
                                            <p:strVal val="#ppt_x"/>
                                          </p:val>
                                        </p:tav>
                                        <p:tav tm="100000">
                                          <p:val>
                                            <p:strVal val="#ppt_x"/>
                                          </p:val>
                                        </p:tav>
                                      </p:tavLst>
                                    </p:anim>
                                    <p:anim calcmode="lin" valueType="num">
                                      <p:cBhvr>
                                        <p:cTn id="75" dur="500" fill="hold"/>
                                        <p:tgtEl>
                                          <p:spTgt spid="51253"/>
                                        </p:tgtEl>
                                        <p:attrNameLst>
                                          <p:attrName>ppt_y</p:attrName>
                                        </p:attrNameLst>
                                      </p:cBhvr>
                                      <p:tavLst>
                                        <p:tav tm="0">
                                          <p:val>
                                            <p:strVal val="#ppt_y+#ppt_h/2"/>
                                          </p:val>
                                        </p:tav>
                                        <p:tav tm="100000">
                                          <p:val>
                                            <p:strVal val="#ppt_y"/>
                                          </p:val>
                                        </p:tav>
                                      </p:tavLst>
                                    </p:anim>
                                    <p:anim calcmode="lin" valueType="num">
                                      <p:cBhvr>
                                        <p:cTn id="76" dur="500" fill="hold"/>
                                        <p:tgtEl>
                                          <p:spTgt spid="51253"/>
                                        </p:tgtEl>
                                        <p:attrNameLst>
                                          <p:attrName>ppt_w</p:attrName>
                                        </p:attrNameLst>
                                      </p:cBhvr>
                                      <p:tavLst>
                                        <p:tav tm="0">
                                          <p:val>
                                            <p:strVal val="#ppt_w"/>
                                          </p:val>
                                        </p:tav>
                                        <p:tav tm="100000">
                                          <p:val>
                                            <p:strVal val="#ppt_w"/>
                                          </p:val>
                                        </p:tav>
                                      </p:tavLst>
                                    </p:anim>
                                    <p:anim calcmode="lin" valueType="num">
                                      <p:cBhvr>
                                        <p:cTn id="77" dur="500" fill="hold"/>
                                        <p:tgtEl>
                                          <p:spTgt spid="51253"/>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1260"/>
                                        </p:tgtEl>
                                        <p:attrNameLst>
                                          <p:attrName>style.visibility</p:attrName>
                                        </p:attrNameLst>
                                      </p:cBhvr>
                                      <p:to>
                                        <p:strVal val="visible"/>
                                      </p:to>
                                    </p:set>
                                    <p:animEffect transition="in" filter="wipe(left)">
                                      <p:cBhvr>
                                        <p:cTn id="82" dur="500"/>
                                        <p:tgtEl>
                                          <p:spTgt spid="51260"/>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51254"/>
                                        </p:tgtEl>
                                        <p:attrNameLst>
                                          <p:attrName>style.visibility</p:attrName>
                                        </p:attrNameLst>
                                      </p:cBhvr>
                                      <p:to>
                                        <p:strVal val="visible"/>
                                      </p:to>
                                    </p:set>
                                    <p:anim calcmode="lin" valueType="num">
                                      <p:cBhvr>
                                        <p:cTn id="97" dur="500" fill="hold"/>
                                        <p:tgtEl>
                                          <p:spTgt spid="51254"/>
                                        </p:tgtEl>
                                        <p:attrNameLst>
                                          <p:attrName>ppt_x</p:attrName>
                                        </p:attrNameLst>
                                      </p:cBhvr>
                                      <p:tavLst>
                                        <p:tav tm="0">
                                          <p:val>
                                            <p:strVal val="#ppt_x-#ppt_w/2"/>
                                          </p:val>
                                        </p:tav>
                                        <p:tav tm="100000">
                                          <p:val>
                                            <p:strVal val="#ppt_x"/>
                                          </p:val>
                                        </p:tav>
                                      </p:tavLst>
                                    </p:anim>
                                    <p:anim calcmode="lin" valueType="num">
                                      <p:cBhvr>
                                        <p:cTn id="98" dur="500" fill="hold"/>
                                        <p:tgtEl>
                                          <p:spTgt spid="51254"/>
                                        </p:tgtEl>
                                        <p:attrNameLst>
                                          <p:attrName>ppt_y</p:attrName>
                                        </p:attrNameLst>
                                      </p:cBhvr>
                                      <p:tavLst>
                                        <p:tav tm="0">
                                          <p:val>
                                            <p:strVal val="#ppt_y"/>
                                          </p:val>
                                        </p:tav>
                                        <p:tav tm="100000">
                                          <p:val>
                                            <p:strVal val="#ppt_y"/>
                                          </p:val>
                                        </p:tav>
                                      </p:tavLst>
                                    </p:anim>
                                    <p:anim calcmode="lin" valueType="num">
                                      <p:cBhvr>
                                        <p:cTn id="99" dur="500" fill="hold"/>
                                        <p:tgtEl>
                                          <p:spTgt spid="51254"/>
                                        </p:tgtEl>
                                        <p:attrNameLst>
                                          <p:attrName>ppt_w</p:attrName>
                                        </p:attrNameLst>
                                      </p:cBhvr>
                                      <p:tavLst>
                                        <p:tav tm="0">
                                          <p:val>
                                            <p:fltVal val="0"/>
                                          </p:val>
                                        </p:tav>
                                        <p:tav tm="100000">
                                          <p:val>
                                            <p:strVal val="#ppt_w"/>
                                          </p:val>
                                        </p:tav>
                                      </p:tavLst>
                                    </p:anim>
                                    <p:anim calcmode="lin" valueType="num">
                                      <p:cBhvr>
                                        <p:cTn id="100" dur="500" fill="hold"/>
                                        <p:tgtEl>
                                          <p:spTgt spid="51254"/>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1255"/>
                                        </p:tgtEl>
                                        <p:attrNameLst>
                                          <p:attrName>style.visibility</p:attrName>
                                        </p:attrNameLst>
                                      </p:cBhvr>
                                      <p:to>
                                        <p:strVal val="visible"/>
                                      </p:to>
                                    </p:set>
                                    <p:animEffect transition="in" filter="wipe(left)">
                                      <p:cBhvr>
                                        <p:cTn id="105" dur="500"/>
                                        <p:tgtEl>
                                          <p:spTgt spid="5125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0" nodeType="clickEffect">
                                  <p:stCondLst>
                                    <p:cond delay="0"/>
                                  </p:stCondLst>
                                  <p:childTnLst>
                                    <p:set>
                                      <p:cBhvr>
                                        <p:cTn id="113" dur="1" fill="hold">
                                          <p:stCondLst>
                                            <p:cond delay="0"/>
                                          </p:stCondLst>
                                        </p:cTn>
                                        <p:tgtEl>
                                          <p:spTgt spid="11"/>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grpId="0" nodeType="clickEffect">
                                  <p:stCondLst>
                                    <p:cond delay="0"/>
                                  </p:stCondLst>
                                  <p:childTnLst>
                                    <p:set>
                                      <p:cBhvr>
                                        <p:cTn id="119" dur="1" fill="hold">
                                          <p:stCondLst>
                                            <p:cond delay="0"/>
                                          </p:stCondLst>
                                        </p:cTn>
                                        <p:tgtEl>
                                          <p:spTgt spid="51256"/>
                                        </p:tgtEl>
                                        <p:attrNameLst>
                                          <p:attrName>style.visibility</p:attrName>
                                        </p:attrNameLst>
                                      </p:cBhvr>
                                      <p:to>
                                        <p:strVal val="visible"/>
                                      </p:to>
                                    </p:set>
                                    <p:anim calcmode="lin" valueType="num">
                                      <p:cBhvr>
                                        <p:cTn id="120" dur="500" fill="hold"/>
                                        <p:tgtEl>
                                          <p:spTgt spid="51256"/>
                                        </p:tgtEl>
                                        <p:attrNameLst>
                                          <p:attrName>ppt_x</p:attrName>
                                        </p:attrNameLst>
                                      </p:cBhvr>
                                      <p:tavLst>
                                        <p:tav tm="0">
                                          <p:val>
                                            <p:strVal val="#ppt_x"/>
                                          </p:val>
                                        </p:tav>
                                        <p:tav tm="100000">
                                          <p:val>
                                            <p:strVal val="#ppt_x"/>
                                          </p:val>
                                        </p:tav>
                                      </p:tavLst>
                                    </p:anim>
                                    <p:anim calcmode="lin" valueType="num">
                                      <p:cBhvr>
                                        <p:cTn id="121" dur="500" fill="hold"/>
                                        <p:tgtEl>
                                          <p:spTgt spid="51256"/>
                                        </p:tgtEl>
                                        <p:attrNameLst>
                                          <p:attrName>ppt_y</p:attrName>
                                        </p:attrNameLst>
                                      </p:cBhvr>
                                      <p:tavLst>
                                        <p:tav tm="0">
                                          <p:val>
                                            <p:strVal val="#ppt_y+#ppt_h/2"/>
                                          </p:val>
                                        </p:tav>
                                        <p:tav tm="100000">
                                          <p:val>
                                            <p:strVal val="#ppt_y"/>
                                          </p:val>
                                        </p:tav>
                                      </p:tavLst>
                                    </p:anim>
                                    <p:anim calcmode="lin" valueType="num">
                                      <p:cBhvr>
                                        <p:cTn id="122" dur="500" fill="hold"/>
                                        <p:tgtEl>
                                          <p:spTgt spid="51256"/>
                                        </p:tgtEl>
                                        <p:attrNameLst>
                                          <p:attrName>ppt_w</p:attrName>
                                        </p:attrNameLst>
                                      </p:cBhvr>
                                      <p:tavLst>
                                        <p:tav tm="0">
                                          <p:val>
                                            <p:strVal val="#ppt_w"/>
                                          </p:val>
                                        </p:tav>
                                        <p:tav tm="100000">
                                          <p:val>
                                            <p:strVal val="#ppt_w"/>
                                          </p:val>
                                        </p:tav>
                                      </p:tavLst>
                                    </p:anim>
                                    <p:anim calcmode="lin" valueType="num">
                                      <p:cBhvr>
                                        <p:cTn id="123" dur="500" fill="hold"/>
                                        <p:tgtEl>
                                          <p:spTgt spid="51256"/>
                                        </p:tgtEl>
                                        <p:attrNameLst>
                                          <p:attrName>ppt_h</p:attrName>
                                        </p:attrNameLst>
                                      </p:cBhvr>
                                      <p:tavLst>
                                        <p:tav tm="0">
                                          <p:val>
                                            <p:fltVal val="0"/>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51257"/>
                                        </p:tgtEl>
                                        <p:attrNameLst>
                                          <p:attrName>style.visibility</p:attrName>
                                        </p:attrNameLst>
                                      </p:cBhvr>
                                      <p:to>
                                        <p:strVal val="visible"/>
                                      </p:to>
                                    </p:set>
                                    <p:animEffect transition="in" filter="wipe(left)">
                                      <p:cBhvr>
                                        <p:cTn id="128" dur="500"/>
                                        <p:tgtEl>
                                          <p:spTgt spid="5125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0" nodeType="clickEffect">
                                  <p:stCondLst>
                                    <p:cond delay="0"/>
                                  </p:stCondLst>
                                  <p:childTnLst>
                                    <p:set>
                                      <p:cBhvr>
                                        <p:cTn id="136" dur="1" fill="hold">
                                          <p:stCondLst>
                                            <p:cond delay="0"/>
                                          </p:stCondLst>
                                        </p:cTn>
                                        <p:tgtEl>
                                          <p:spTgt spid="8"/>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7" presetClass="entr" presetSubtype="4" fill="hold" grpId="0" nodeType="clickEffect">
                                  <p:stCondLst>
                                    <p:cond delay="0"/>
                                  </p:stCondLst>
                                  <p:childTnLst>
                                    <p:set>
                                      <p:cBhvr>
                                        <p:cTn id="142" dur="1" fill="hold">
                                          <p:stCondLst>
                                            <p:cond delay="0"/>
                                          </p:stCondLst>
                                        </p:cTn>
                                        <p:tgtEl>
                                          <p:spTgt spid="51258"/>
                                        </p:tgtEl>
                                        <p:attrNameLst>
                                          <p:attrName>style.visibility</p:attrName>
                                        </p:attrNameLst>
                                      </p:cBhvr>
                                      <p:to>
                                        <p:strVal val="visible"/>
                                      </p:to>
                                    </p:set>
                                    <p:anim calcmode="lin" valueType="num">
                                      <p:cBhvr>
                                        <p:cTn id="143" dur="500" fill="hold"/>
                                        <p:tgtEl>
                                          <p:spTgt spid="51258"/>
                                        </p:tgtEl>
                                        <p:attrNameLst>
                                          <p:attrName>ppt_x</p:attrName>
                                        </p:attrNameLst>
                                      </p:cBhvr>
                                      <p:tavLst>
                                        <p:tav tm="0">
                                          <p:val>
                                            <p:strVal val="#ppt_x"/>
                                          </p:val>
                                        </p:tav>
                                        <p:tav tm="100000">
                                          <p:val>
                                            <p:strVal val="#ppt_x"/>
                                          </p:val>
                                        </p:tav>
                                      </p:tavLst>
                                    </p:anim>
                                    <p:anim calcmode="lin" valueType="num">
                                      <p:cBhvr>
                                        <p:cTn id="144" dur="500" fill="hold"/>
                                        <p:tgtEl>
                                          <p:spTgt spid="51258"/>
                                        </p:tgtEl>
                                        <p:attrNameLst>
                                          <p:attrName>ppt_y</p:attrName>
                                        </p:attrNameLst>
                                      </p:cBhvr>
                                      <p:tavLst>
                                        <p:tav tm="0">
                                          <p:val>
                                            <p:strVal val="#ppt_y+#ppt_h/2"/>
                                          </p:val>
                                        </p:tav>
                                        <p:tav tm="100000">
                                          <p:val>
                                            <p:strVal val="#ppt_y"/>
                                          </p:val>
                                        </p:tav>
                                      </p:tavLst>
                                    </p:anim>
                                    <p:anim calcmode="lin" valueType="num">
                                      <p:cBhvr>
                                        <p:cTn id="145" dur="500" fill="hold"/>
                                        <p:tgtEl>
                                          <p:spTgt spid="51258"/>
                                        </p:tgtEl>
                                        <p:attrNameLst>
                                          <p:attrName>ppt_w</p:attrName>
                                        </p:attrNameLst>
                                      </p:cBhvr>
                                      <p:tavLst>
                                        <p:tav tm="0">
                                          <p:val>
                                            <p:strVal val="#ppt_w"/>
                                          </p:val>
                                        </p:tav>
                                        <p:tav tm="100000">
                                          <p:val>
                                            <p:strVal val="#ppt_w"/>
                                          </p:val>
                                        </p:tav>
                                      </p:tavLst>
                                    </p:anim>
                                    <p:anim calcmode="lin" valueType="num">
                                      <p:cBhvr>
                                        <p:cTn id="146" dur="500" fill="hold"/>
                                        <p:tgtEl>
                                          <p:spTgt spid="51258"/>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51259"/>
                                        </p:tgtEl>
                                        <p:attrNameLst>
                                          <p:attrName>style.visibility</p:attrName>
                                        </p:attrNameLst>
                                      </p:cBhvr>
                                      <p:to>
                                        <p:strVal val="visible"/>
                                      </p:to>
                                    </p:set>
                                    <p:animEffect transition="in" filter="wipe(left)">
                                      <p:cBhvr>
                                        <p:cTn id="151" dur="500"/>
                                        <p:tgtEl>
                                          <p:spTgt spid="51259"/>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25"/>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0" nodeType="clickEffect">
                                  <p:stCondLst>
                                    <p:cond delay="0"/>
                                  </p:stCondLst>
                                  <p:childTnLst>
                                    <p:set>
                                      <p:cBhvr>
                                        <p:cTn id="159" dur="1" fill="hold">
                                          <p:stCondLst>
                                            <p:cond delay="0"/>
                                          </p:stCondLst>
                                        </p:cTn>
                                        <p:tgtEl>
                                          <p:spTgt spid="7"/>
                                        </p:tgtEl>
                                        <p:attrNameLst>
                                          <p:attrName>style.visibility</p:attrName>
                                        </p:attrNameLst>
                                      </p:cBhvr>
                                      <p:to>
                                        <p:strVal val="hidden"/>
                                      </p:to>
                                    </p:set>
                                  </p:childTnLst>
                                </p:cTn>
                              </p:par>
                              <p:par>
                                <p:cTn id="160" presetID="1" presetClass="entr" presetSubtype="0" fill="hold" grpId="0" nodeType="withEffect">
                                  <p:stCondLst>
                                    <p:cond delay="0"/>
                                  </p:stCondLst>
                                  <p:childTnLst>
                                    <p:set>
                                      <p:cBhvr>
                                        <p:cTn id="161" dur="1" fill="hold">
                                          <p:stCondLst>
                                            <p:cond delay="0"/>
                                          </p:stCondLst>
                                        </p:cTn>
                                        <p:tgtEl>
                                          <p:spTgt spid="2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51261"/>
                                        </p:tgtEl>
                                        <p:attrNameLst>
                                          <p:attrName>style.visibility</p:attrName>
                                        </p:attrNameLst>
                                      </p:cBhvr>
                                      <p:to>
                                        <p:strVal val="visible"/>
                                      </p:to>
                                    </p:set>
                                    <p:animEffect transition="in" filter="wipe(left)">
                                      <p:cBhvr>
                                        <p:cTn id="166" dur="500"/>
                                        <p:tgtEl>
                                          <p:spTgt spid="5126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2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51262"/>
                                        </p:tgtEl>
                                        <p:attrNameLst>
                                          <p:attrName>style.visibility</p:attrName>
                                        </p:attrNameLst>
                                      </p:cBhvr>
                                      <p:to>
                                        <p:strVal val="visible"/>
                                      </p:to>
                                    </p:set>
                                    <p:anim calcmode="lin" valueType="num">
                                      <p:cBhvr>
                                        <p:cTn id="181" dur="500" fill="hold"/>
                                        <p:tgtEl>
                                          <p:spTgt spid="51262"/>
                                        </p:tgtEl>
                                        <p:attrNameLst>
                                          <p:attrName>ppt_x</p:attrName>
                                        </p:attrNameLst>
                                      </p:cBhvr>
                                      <p:tavLst>
                                        <p:tav tm="0">
                                          <p:val>
                                            <p:strVal val="#ppt_x"/>
                                          </p:val>
                                        </p:tav>
                                        <p:tav tm="100000">
                                          <p:val>
                                            <p:strVal val="#ppt_x"/>
                                          </p:val>
                                        </p:tav>
                                      </p:tavLst>
                                    </p:anim>
                                    <p:anim calcmode="lin" valueType="num">
                                      <p:cBhvr>
                                        <p:cTn id="182" dur="500" fill="hold"/>
                                        <p:tgtEl>
                                          <p:spTgt spid="51262"/>
                                        </p:tgtEl>
                                        <p:attrNameLst>
                                          <p:attrName>ppt_y</p:attrName>
                                        </p:attrNameLst>
                                      </p:cBhvr>
                                      <p:tavLst>
                                        <p:tav tm="0">
                                          <p:val>
                                            <p:strVal val="#ppt_y-#ppt_h/2"/>
                                          </p:val>
                                        </p:tav>
                                        <p:tav tm="100000">
                                          <p:val>
                                            <p:strVal val="#ppt_y"/>
                                          </p:val>
                                        </p:tav>
                                      </p:tavLst>
                                    </p:anim>
                                    <p:anim calcmode="lin" valueType="num">
                                      <p:cBhvr>
                                        <p:cTn id="183" dur="500" fill="hold"/>
                                        <p:tgtEl>
                                          <p:spTgt spid="51262"/>
                                        </p:tgtEl>
                                        <p:attrNameLst>
                                          <p:attrName>ppt_w</p:attrName>
                                        </p:attrNameLst>
                                      </p:cBhvr>
                                      <p:tavLst>
                                        <p:tav tm="0">
                                          <p:val>
                                            <p:strVal val="#ppt_w"/>
                                          </p:val>
                                        </p:tav>
                                        <p:tav tm="100000">
                                          <p:val>
                                            <p:strVal val="#ppt_w"/>
                                          </p:val>
                                        </p:tav>
                                      </p:tavLst>
                                    </p:anim>
                                    <p:anim calcmode="lin" valueType="num">
                                      <p:cBhvr>
                                        <p:cTn id="184" dur="500" fill="hold"/>
                                        <p:tgtEl>
                                          <p:spTgt spid="51262"/>
                                        </p:tgtEl>
                                        <p:attrNameLst>
                                          <p:attrName>ppt_h</p:attrName>
                                        </p:attrNameLst>
                                      </p:cBhvr>
                                      <p:tavLst>
                                        <p:tav tm="0">
                                          <p:val>
                                            <p:fltVal val="0"/>
                                          </p:val>
                                        </p:tav>
                                        <p:tav tm="100000">
                                          <p:val>
                                            <p:strVal val="#ppt_h"/>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51263"/>
                                        </p:tgtEl>
                                        <p:attrNameLst>
                                          <p:attrName>style.visibility</p:attrName>
                                        </p:attrNameLst>
                                      </p:cBhvr>
                                      <p:to>
                                        <p:strVal val="visible"/>
                                      </p:to>
                                    </p:set>
                                    <p:animEffect transition="in" filter="wipe(left)">
                                      <p:cBhvr>
                                        <p:cTn id="189" dur="500"/>
                                        <p:tgtEl>
                                          <p:spTgt spid="51263"/>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28"/>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0" nodeType="clickEffect">
                                  <p:stCondLst>
                                    <p:cond delay="0"/>
                                  </p:stCondLst>
                                  <p:childTnLst>
                                    <p:set>
                                      <p:cBhvr>
                                        <p:cTn id="197" dur="1" fill="hold">
                                          <p:stCondLst>
                                            <p:cond delay="0"/>
                                          </p:stCondLst>
                                        </p:cTn>
                                        <p:tgtEl>
                                          <p:spTgt spid="9"/>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29"/>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8" presetClass="entr" presetSubtype="6" fill="hold" grpId="0" nodeType="clickEffect">
                                  <p:stCondLst>
                                    <p:cond delay="0"/>
                                  </p:stCondLst>
                                  <p:childTnLst>
                                    <p:set>
                                      <p:cBhvr>
                                        <p:cTn id="203" dur="1" fill="hold">
                                          <p:stCondLst>
                                            <p:cond delay="0"/>
                                          </p:stCondLst>
                                        </p:cTn>
                                        <p:tgtEl>
                                          <p:spTgt spid="51271"/>
                                        </p:tgtEl>
                                        <p:attrNameLst>
                                          <p:attrName>style.visibility</p:attrName>
                                        </p:attrNameLst>
                                      </p:cBhvr>
                                      <p:to>
                                        <p:strVal val="visible"/>
                                      </p:to>
                                    </p:set>
                                    <p:animEffect transition="in" filter="strips(downRight)">
                                      <p:cBhvr>
                                        <p:cTn id="204" dur="500"/>
                                        <p:tgtEl>
                                          <p:spTgt spid="51271"/>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8" grpId="0" animBg="1" autoUpdateAnimBg="0"/>
      <p:bldP spid="51249" grpId="0" animBg="1"/>
      <p:bldP spid="51250" grpId="0" animBg="1" autoUpdateAnimBg="0"/>
      <p:bldP spid="51251" grpId="0" animBg="1"/>
      <p:bldP spid="51252" grpId="0" animBg="1" autoUpdateAnimBg="0"/>
      <p:bldP spid="51253" grpId="0" animBg="1"/>
      <p:bldP spid="51254" grpId="0" animBg="1"/>
      <p:bldP spid="51255" grpId="0" animBg="1" autoUpdateAnimBg="0"/>
      <p:bldP spid="51256" grpId="0" animBg="1"/>
      <p:bldP spid="51257" grpId="0" animBg="1" autoUpdateAnimBg="0"/>
      <p:bldP spid="51258" grpId="0" animBg="1"/>
      <p:bldP spid="51259" grpId="0" animBg="1" autoUpdateAnimBg="0"/>
      <p:bldP spid="51260" grpId="0" animBg="1" autoUpdateAnimBg="0"/>
      <p:bldP spid="51261" grpId="0" animBg="1" autoUpdateAnimBg="0"/>
      <p:bldP spid="51262" grpId="0" animBg="1"/>
      <p:bldP spid="51263" grpId="0" animBg="1" autoUpdateAnimBg="0"/>
      <p:bldP spid="51265" grpId="0" autoUpdateAnimBg="0"/>
      <p:bldP spid="51271" grpId="0" animBg="1" autoUpdateAnimBg="0"/>
      <p:bldP spid="3" grpId="1"/>
      <p:bldP spid="4" grpId="0"/>
      <p:bldP spid="5" grpId="1"/>
      <p:bldP spid="6" grpId="0"/>
      <p:bldP spid="7" grpId="0"/>
      <p:bldP spid="8" grpId="0"/>
      <p:bldP spid="9" grpId="0"/>
      <p:bldP spid="10" grpId="0"/>
      <p:bldP spid="11" grpId="0"/>
      <p:bldP spid="13" grpId="0"/>
      <p:bldP spid="14" grpId="0"/>
      <p:bldP spid="12"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500034"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邻接点：如果(</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a:t>
            </a:r>
            <a:r>
              <a:rPr lang="zh-CN" altLang="en-US"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称</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互为邻接点，即</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相邻接</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依附：边(</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依附于顶点</a:t>
            </a:r>
            <a:r>
              <a:rPr lang="en-US" altLang="zh-CN" dirty="0" err="1">
                <a:latin typeface="黑体" pitchFamily="49" charset="-122"/>
                <a:ea typeface="黑体" pitchFamily="49" charset="-122"/>
                <a:sym typeface="Symbol" pitchFamily="18" charset="2"/>
              </a:rPr>
              <a:t>x,y</a:t>
            </a:r>
            <a:endParaRPr lang="en-US" altLang="zh-CN" dirty="0">
              <a:latin typeface="黑体" pitchFamily="49" charset="-122"/>
              <a:ea typeface="黑体" pitchFamily="49" charset="-122"/>
              <a:sym typeface="Symbol" pitchFamily="18" charset="2"/>
            </a:endParaRP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相关联：边(</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与</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相关联</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顶点的度：和顶点相关联的边的数目，记为</a:t>
            </a:r>
            <a:r>
              <a:rPr lang="en-US" altLang="zh-CN" dirty="0">
                <a:latin typeface="黑体" pitchFamily="49" charset="-122"/>
                <a:ea typeface="黑体" pitchFamily="49" charset="-122"/>
                <a:sym typeface="Symbol" pitchFamily="18" charset="2"/>
              </a:rPr>
              <a:t>TD(x)</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5980284" y="3949930"/>
            <a:ext cx="2895600" cy="2286000"/>
            <a:chOff x="0" y="0"/>
            <a:chExt cx="1824" cy="1440"/>
          </a:xfrm>
        </p:grpSpPr>
        <p:sp>
          <p:nvSpPr>
            <p:cNvPr id="9224"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9225"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9226"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9227"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9228"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9229"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9230"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9231"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9232"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9233"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9235"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9236"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9237"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9238"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9239"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9240"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2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二、无向图</a:t>
            </a:r>
          </a:p>
        </p:txBody>
      </p:sp>
      <p:sp>
        <p:nvSpPr>
          <p:cNvPr id="4" name="文本框 3">
            <a:extLst>
              <a:ext uri="{FF2B5EF4-FFF2-40B4-BE49-F238E27FC236}">
                <a16:creationId xmlns:a16="http://schemas.microsoft.com/office/drawing/2014/main" id="{B2B3685C-C864-4047-8A64-316A0F86C988}"/>
              </a:ext>
            </a:extLst>
          </p:cNvPr>
          <p:cNvSpPr txBox="1"/>
          <p:nvPr/>
        </p:nvSpPr>
        <p:spPr>
          <a:xfrm>
            <a:off x="611563" y="4043855"/>
            <a:ext cx="3822532"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右图顶点的度分别为：</a:t>
            </a:r>
          </a:p>
        </p:txBody>
      </p:sp>
      <p:sp>
        <p:nvSpPr>
          <p:cNvPr id="24" name="文本框 23">
            <a:extLst>
              <a:ext uri="{FF2B5EF4-FFF2-40B4-BE49-F238E27FC236}">
                <a16:creationId xmlns:a16="http://schemas.microsoft.com/office/drawing/2014/main" id="{170F55F9-6AE2-476D-A26C-910066724E14}"/>
              </a:ext>
            </a:extLst>
          </p:cNvPr>
          <p:cNvSpPr txBox="1"/>
          <p:nvPr/>
        </p:nvSpPr>
        <p:spPr>
          <a:xfrm>
            <a:off x="639959" y="5041389"/>
            <a:ext cx="5000197" cy="954107"/>
          </a:xfrm>
          <a:prstGeom prst="rect">
            <a:avLst/>
          </a:prstGeom>
          <a:noFill/>
        </p:spPr>
        <p:txBody>
          <a:bodyPr wrap="square" rtlCol="0">
            <a:spAutoFit/>
          </a:bodyPr>
          <a:lstStyle/>
          <a:p>
            <a:r>
              <a:rPr lang="zh-CN" altLang="en-US" sz="2800" b="0" i="0" dirty="0">
                <a:latin typeface="黑体" pitchFamily="49" charset="-122"/>
                <a:ea typeface="黑体" pitchFamily="49" charset="-122"/>
              </a:rPr>
              <a:t>握手定理：无向图顶点度之和为边数的两倍。</a:t>
            </a:r>
          </a:p>
        </p:txBody>
      </p:sp>
      <p:sp>
        <p:nvSpPr>
          <p:cNvPr id="5" name="文本框 4">
            <a:extLst>
              <a:ext uri="{FF2B5EF4-FFF2-40B4-BE49-F238E27FC236}">
                <a16:creationId xmlns:a16="http://schemas.microsoft.com/office/drawing/2014/main" id="{BDD23443-FB0A-9D85-833A-BD7AC6636288}"/>
              </a:ext>
            </a:extLst>
          </p:cNvPr>
          <p:cNvSpPr txBox="1"/>
          <p:nvPr/>
        </p:nvSpPr>
        <p:spPr>
          <a:xfrm>
            <a:off x="4095973" y="4032116"/>
            <a:ext cx="376222"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A93953AD-22D1-D6BB-7E7D-AF1174AF3795}"/>
              </a:ext>
            </a:extLst>
          </p:cNvPr>
          <p:cNvSpPr txBox="1"/>
          <p:nvPr/>
        </p:nvSpPr>
        <p:spPr>
          <a:xfrm>
            <a:off x="4480323" y="401679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877DAA14-1435-15A1-1D2B-EC28D66806F4}"/>
              </a:ext>
            </a:extLst>
          </p:cNvPr>
          <p:cNvSpPr txBox="1"/>
          <p:nvPr/>
        </p:nvSpPr>
        <p:spPr>
          <a:xfrm>
            <a:off x="696664" y="4484258"/>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91691FF8-27AF-A35B-1062-DB10DAA9F052}"/>
              </a:ext>
            </a:extLst>
          </p:cNvPr>
          <p:cNvSpPr txBox="1"/>
          <p:nvPr/>
        </p:nvSpPr>
        <p:spPr>
          <a:xfrm>
            <a:off x="1459614" y="4492196"/>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882313F7-2E1A-65EE-68D9-8BB40A405406}"/>
              </a:ext>
            </a:extLst>
          </p:cNvPr>
          <p:cNvSpPr txBox="1"/>
          <p:nvPr/>
        </p:nvSpPr>
        <p:spPr>
          <a:xfrm>
            <a:off x="2103249" y="4514216"/>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4EE89B18-5489-6B1E-D4C6-125A1F9F5902}"/>
              </a:ext>
            </a:extLst>
          </p:cNvPr>
          <p:cNvSpPr txBox="1"/>
          <p:nvPr/>
        </p:nvSpPr>
        <p:spPr>
          <a:xfrm>
            <a:off x="2883943" y="4464164"/>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5" grpId="0"/>
      <p:bldP spid="6" grpId="0"/>
      <p:bldP spid="7" grpId="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p:cNvSpPr>
            <a:spLocks noGrp="1" noChangeArrowheads="1"/>
          </p:cNvSpPr>
          <p:nvPr>
            <p:ph type="body" idx="1"/>
          </p:nvPr>
        </p:nvSpPr>
        <p:spPr>
          <a:xfrm>
            <a:off x="571472" y="1262608"/>
            <a:ext cx="7249075" cy="4038600"/>
          </a:xfrm>
        </p:spPr>
        <p:txBody>
          <a:bodyPr/>
          <a:lstStyle/>
          <a:p>
            <a:pPr eaLnBrk="1" hangingPunct="1">
              <a:lnSpc>
                <a:spcPct val="90000"/>
              </a:lnSpc>
              <a:spcBef>
                <a:spcPct val="60000"/>
              </a:spcBef>
            </a:pPr>
            <a:r>
              <a:rPr lang="zh-CN" altLang="en-US" sz="2800" dirty="0">
                <a:latin typeface="黑体" pitchFamily="49" charset="-122"/>
                <a:ea typeface="黑体" pitchFamily="49" charset="-122"/>
              </a:rPr>
              <a:t>采用以下</a:t>
            </a:r>
            <a:r>
              <a:rPr lang="zh-CN" altLang="en-US" dirty="0">
                <a:latin typeface="黑体" pitchFamily="49" charset="-122"/>
                <a:ea typeface="黑体" pitchFamily="49" charset="-122"/>
              </a:rPr>
              <a:t>邻接表</a:t>
            </a:r>
            <a:r>
              <a:rPr lang="zh-CN" altLang="en-US" sz="2800" dirty="0">
                <a:latin typeface="黑体" pitchFamily="49" charset="-122"/>
                <a:ea typeface="黑体" pitchFamily="49" charset="-122"/>
              </a:rPr>
              <a:t>存储结构，</a:t>
            </a:r>
            <a:r>
              <a:rPr lang="en-US" altLang="zh-CN" sz="2800" dirty="0">
                <a:latin typeface="黑体" pitchFamily="49" charset="-122"/>
                <a:ea typeface="黑体" pitchFamily="49" charset="-122"/>
              </a:rPr>
              <a:t>DFS</a:t>
            </a:r>
            <a:r>
              <a:rPr lang="zh-CN" altLang="en-US" sz="2800" dirty="0">
                <a:latin typeface="黑体" pitchFamily="49" charset="-122"/>
                <a:ea typeface="黑体" pitchFamily="49" charset="-122"/>
              </a:rPr>
              <a:t>次序为</a:t>
            </a:r>
          </a:p>
        </p:txBody>
      </p:sp>
      <p:grpSp>
        <p:nvGrpSpPr>
          <p:cNvPr id="107" name="组合 106"/>
          <p:cNvGrpSpPr/>
          <p:nvPr/>
        </p:nvGrpSpPr>
        <p:grpSpPr>
          <a:xfrm>
            <a:off x="6357335" y="4358456"/>
            <a:ext cx="2643206" cy="2286000"/>
            <a:chOff x="6019800" y="4564063"/>
            <a:chExt cx="2895600" cy="2286000"/>
          </a:xfrm>
        </p:grpSpPr>
        <p:sp>
          <p:nvSpPr>
            <p:cNvPr id="52231" name="Line 7"/>
            <p:cNvSpPr>
              <a:spLocks noChangeShapeType="1"/>
            </p:cNvSpPr>
            <p:nvPr/>
          </p:nvSpPr>
          <p:spPr bwMode="auto">
            <a:xfrm flipH="1">
              <a:off x="7010400" y="4786322"/>
              <a:ext cx="914400" cy="0"/>
            </a:xfrm>
            <a:prstGeom prst="line">
              <a:avLst/>
            </a:prstGeom>
            <a:noFill/>
            <a:ln w="38100">
              <a:solidFill>
                <a:schemeClr val="hlink"/>
              </a:solidFill>
              <a:round/>
              <a:headEnd/>
              <a:tailEnd/>
            </a:ln>
          </p:spPr>
          <p:txBody>
            <a:bodyPr wrap="none" lIns="0" rIns="0" anchor="ctr"/>
            <a:lstStyle/>
            <a:p>
              <a:endParaRPr lang="zh-CN" altLang="en-US"/>
            </a:p>
          </p:txBody>
        </p:sp>
        <p:sp>
          <p:nvSpPr>
            <p:cNvPr id="52232" name="Line 8"/>
            <p:cNvSpPr>
              <a:spLocks noChangeShapeType="1"/>
            </p:cNvSpPr>
            <p:nvPr/>
          </p:nvSpPr>
          <p:spPr bwMode="auto">
            <a:xfrm>
              <a:off x="8077200" y="4938722"/>
              <a:ext cx="0" cy="1524000"/>
            </a:xfrm>
            <a:prstGeom prst="line">
              <a:avLst/>
            </a:prstGeom>
            <a:noFill/>
            <a:ln w="38100">
              <a:solidFill>
                <a:srgbClr val="009900"/>
              </a:solidFill>
              <a:round/>
              <a:headEnd/>
              <a:tailEnd/>
            </a:ln>
          </p:spPr>
          <p:txBody>
            <a:bodyPr wrap="none" lIns="0" rIns="0" anchor="ctr"/>
            <a:lstStyle/>
            <a:p>
              <a:endParaRPr lang="zh-CN" altLang="en-US"/>
            </a:p>
          </p:txBody>
        </p:sp>
        <p:sp>
          <p:nvSpPr>
            <p:cNvPr id="52233" name="Line 9"/>
            <p:cNvSpPr>
              <a:spLocks noChangeShapeType="1"/>
            </p:cNvSpPr>
            <p:nvPr/>
          </p:nvSpPr>
          <p:spPr bwMode="auto">
            <a:xfrm>
              <a:off x="8153400" y="4862522"/>
              <a:ext cx="533400" cy="762000"/>
            </a:xfrm>
            <a:prstGeom prst="line">
              <a:avLst/>
            </a:prstGeom>
            <a:noFill/>
            <a:ln w="38100">
              <a:solidFill>
                <a:srgbClr val="009900"/>
              </a:solidFill>
              <a:round/>
              <a:headEnd/>
              <a:tailEnd/>
            </a:ln>
          </p:spPr>
          <p:txBody>
            <a:bodyPr wrap="none" lIns="0" rIns="0" anchor="ctr"/>
            <a:lstStyle/>
            <a:p>
              <a:endParaRPr lang="zh-CN" altLang="en-US"/>
            </a:p>
          </p:txBody>
        </p:sp>
        <p:sp>
          <p:nvSpPr>
            <p:cNvPr id="52234" name="Line 10"/>
            <p:cNvSpPr>
              <a:spLocks noChangeShapeType="1"/>
            </p:cNvSpPr>
            <p:nvPr/>
          </p:nvSpPr>
          <p:spPr bwMode="auto">
            <a:xfrm flipH="1">
              <a:off x="6324600" y="4862522"/>
              <a:ext cx="381000" cy="685800"/>
            </a:xfrm>
            <a:prstGeom prst="line">
              <a:avLst/>
            </a:prstGeom>
            <a:noFill/>
            <a:ln w="38100">
              <a:solidFill>
                <a:schemeClr val="hlink"/>
              </a:solidFill>
              <a:round/>
              <a:headEnd/>
              <a:tailEnd/>
            </a:ln>
          </p:spPr>
          <p:txBody>
            <a:bodyPr wrap="none" lIns="0" rIns="0" anchor="ctr"/>
            <a:lstStyle/>
            <a:p>
              <a:endParaRPr lang="zh-CN" altLang="en-US"/>
            </a:p>
          </p:txBody>
        </p:sp>
        <p:sp>
          <p:nvSpPr>
            <p:cNvPr id="52235" name="Line 11"/>
            <p:cNvSpPr>
              <a:spLocks noChangeShapeType="1"/>
            </p:cNvSpPr>
            <p:nvPr/>
          </p:nvSpPr>
          <p:spPr bwMode="auto">
            <a:xfrm flipH="1" flipV="1">
              <a:off x="6781800" y="4938722"/>
              <a:ext cx="0" cy="1600200"/>
            </a:xfrm>
            <a:prstGeom prst="line">
              <a:avLst/>
            </a:prstGeom>
            <a:noFill/>
            <a:ln w="38100">
              <a:solidFill>
                <a:srgbClr val="009900"/>
              </a:solidFill>
              <a:round/>
              <a:headEnd/>
              <a:tailEnd/>
            </a:ln>
          </p:spPr>
          <p:txBody>
            <a:bodyPr wrap="none" lIns="0" rIns="0" anchor="ctr"/>
            <a:lstStyle/>
            <a:p>
              <a:endParaRPr lang="zh-CN" altLang="en-US"/>
            </a:p>
          </p:txBody>
        </p:sp>
        <p:sp>
          <p:nvSpPr>
            <p:cNvPr id="52236" name="Line 12"/>
            <p:cNvSpPr>
              <a:spLocks noChangeShapeType="1"/>
            </p:cNvSpPr>
            <p:nvPr/>
          </p:nvSpPr>
          <p:spPr bwMode="auto">
            <a:xfrm flipH="1" flipV="1">
              <a:off x="6858000" y="4862522"/>
              <a:ext cx="1752600" cy="914400"/>
            </a:xfrm>
            <a:prstGeom prst="line">
              <a:avLst/>
            </a:prstGeom>
            <a:noFill/>
            <a:ln w="38100">
              <a:solidFill>
                <a:srgbClr val="009900"/>
              </a:solidFill>
              <a:round/>
              <a:headEnd/>
              <a:tailEnd/>
            </a:ln>
          </p:spPr>
          <p:txBody>
            <a:bodyPr wrap="none" lIns="0" rIns="0" anchor="ctr"/>
            <a:lstStyle/>
            <a:p>
              <a:endParaRPr lang="zh-CN" altLang="en-US"/>
            </a:p>
          </p:txBody>
        </p:sp>
        <p:sp>
          <p:nvSpPr>
            <p:cNvPr id="52237" name="Line 13"/>
            <p:cNvSpPr>
              <a:spLocks noChangeShapeType="1"/>
            </p:cNvSpPr>
            <p:nvPr/>
          </p:nvSpPr>
          <p:spPr bwMode="auto">
            <a:xfrm flipH="1" flipV="1">
              <a:off x="6248400" y="5853122"/>
              <a:ext cx="457200" cy="685800"/>
            </a:xfrm>
            <a:prstGeom prst="line">
              <a:avLst/>
            </a:prstGeom>
            <a:noFill/>
            <a:ln w="38100">
              <a:solidFill>
                <a:schemeClr val="hlink"/>
              </a:solidFill>
              <a:round/>
              <a:headEnd/>
              <a:tailEnd/>
            </a:ln>
          </p:spPr>
          <p:txBody>
            <a:bodyPr wrap="none" lIns="0" rIns="0" anchor="ctr"/>
            <a:lstStyle/>
            <a:p>
              <a:endParaRPr lang="zh-CN" altLang="en-US"/>
            </a:p>
          </p:txBody>
        </p:sp>
        <p:sp>
          <p:nvSpPr>
            <p:cNvPr id="52238" name="Line 14"/>
            <p:cNvSpPr>
              <a:spLocks noChangeShapeType="1"/>
            </p:cNvSpPr>
            <p:nvPr/>
          </p:nvSpPr>
          <p:spPr bwMode="auto">
            <a:xfrm flipH="1">
              <a:off x="6858000" y="6615122"/>
              <a:ext cx="1143000" cy="0"/>
            </a:xfrm>
            <a:prstGeom prst="line">
              <a:avLst/>
            </a:prstGeom>
            <a:noFill/>
            <a:ln w="38100">
              <a:solidFill>
                <a:schemeClr val="hlink"/>
              </a:solidFill>
              <a:round/>
              <a:headEnd/>
              <a:tailEnd/>
            </a:ln>
          </p:spPr>
          <p:txBody>
            <a:bodyPr wrap="none" lIns="0" rIns="0" anchor="ctr"/>
            <a:lstStyle/>
            <a:p>
              <a:endParaRPr lang="zh-CN" altLang="en-US"/>
            </a:p>
          </p:txBody>
        </p:sp>
        <p:sp>
          <p:nvSpPr>
            <p:cNvPr id="52239" name="Line 15"/>
            <p:cNvSpPr>
              <a:spLocks noChangeShapeType="1"/>
            </p:cNvSpPr>
            <p:nvPr/>
          </p:nvSpPr>
          <p:spPr bwMode="auto">
            <a:xfrm flipH="1">
              <a:off x="6934200" y="5776922"/>
              <a:ext cx="1676400" cy="762000"/>
            </a:xfrm>
            <a:prstGeom prst="line">
              <a:avLst/>
            </a:prstGeom>
            <a:noFill/>
            <a:ln w="38100">
              <a:solidFill>
                <a:srgbClr val="009900"/>
              </a:solidFill>
              <a:round/>
              <a:headEnd/>
              <a:tailEnd/>
            </a:ln>
          </p:spPr>
          <p:txBody>
            <a:bodyPr wrap="none" lIns="0" rIns="0" anchor="ctr"/>
            <a:lstStyle/>
            <a:p>
              <a:endParaRPr lang="zh-CN" altLang="en-US"/>
            </a:p>
          </p:txBody>
        </p:sp>
        <p:sp>
          <p:nvSpPr>
            <p:cNvPr id="52240" name="Line 16"/>
            <p:cNvSpPr>
              <a:spLocks noChangeShapeType="1"/>
            </p:cNvSpPr>
            <p:nvPr/>
          </p:nvSpPr>
          <p:spPr bwMode="auto">
            <a:xfrm flipH="1">
              <a:off x="8153400" y="5853122"/>
              <a:ext cx="533400" cy="762000"/>
            </a:xfrm>
            <a:prstGeom prst="line">
              <a:avLst/>
            </a:prstGeom>
            <a:noFill/>
            <a:ln w="38100">
              <a:solidFill>
                <a:schemeClr val="hlink"/>
              </a:solidFill>
              <a:round/>
              <a:headEnd/>
              <a:tailEnd/>
            </a:ln>
          </p:spPr>
          <p:txBody>
            <a:bodyPr wrap="none" lIns="0" rIns="0" anchor="ctr"/>
            <a:lstStyle/>
            <a:p>
              <a:endParaRPr lang="zh-CN" altLang="en-US"/>
            </a:p>
          </p:txBody>
        </p:sp>
        <p:grpSp>
          <p:nvGrpSpPr>
            <p:cNvPr id="2" name="Group 17"/>
            <p:cNvGrpSpPr>
              <a:grpSpLocks/>
            </p:cNvGrpSpPr>
            <p:nvPr/>
          </p:nvGrpSpPr>
          <p:grpSpPr bwMode="auto">
            <a:xfrm>
              <a:off x="6019800" y="4564063"/>
              <a:ext cx="2895600" cy="2286000"/>
              <a:chOff x="0" y="0"/>
              <a:chExt cx="1824" cy="1440"/>
            </a:xfrm>
          </p:grpSpPr>
          <p:sp>
            <p:nvSpPr>
              <p:cNvPr id="5235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5235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5235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5235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5235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5235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aphicFrame>
        <p:nvGraphicFramePr>
          <p:cNvPr id="52248" name="Group 24"/>
          <p:cNvGraphicFramePr>
            <a:graphicFrameLocks noGrp="1"/>
          </p:cNvGraphicFramePr>
          <p:nvPr>
            <p:extLst>
              <p:ext uri="{D42A27DB-BD31-4B8C-83A1-F6EECF244321}">
                <p14:modId xmlns:p14="http://schemas.microsoft.com/office/powerpoint/2010/main" val="502851643"/>
              </p:ext>
            </p:extLst>
          </p:nvPr>
        </p:nvGraphicFramePr>
        <p:xfrm>
          <a:off x="642910" y="1996044"/>
          <a:ext cx="1066800" cy="2825752"/>
        </p:xfrm>
        <a:graphic>
          <a:graphicData uri="http://schemas.openxmlformats.org/drawingml/2006/table">
            <a:tbl>
              <a:tblPr/>
              <a:tblGrid>
                <a:gridCol w="387350">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290512">
                  <a:extLst>
                    <a:ext uri="{9D8B030D-6E8A-4147-A177-3AD203B41FA5}">
                      <a16:colId xmlns:a16="http://schemas.microsoft.com/office/drawing/2014/main" val="20002"/>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3" name="Group 54"/>
          <p:cNvGrpSpPr>
            <a:grpSpLocks/>
          </p:cNvGrpSpPr>
          <p:nvPr/>
        </p:nvGrpSpPr>
        <p:grpSpPr bwMode="auto">
          <a:xfrm>
            <a:off x="1542737" y="1977466"/>
            <a:ext cx="4724400" cy="2781450"/>
            <a:chOff x="0" y="0"/>
            <a:chExt cx="3744" cy="2268"/>
          </a:xfrm>
        </p:grpSpPr>
        <p:grpSp>
          <p:nvGrpSpPr>
            <p:cNvPr id="4" name="Group 55"/>
            <p:cNvGrpSpPr>
              <a:grpSpLocks/>
            </p:cNvGrpSpPr>
            <p:nvPr/>
          </p:nvGrpSpPr>
          <p:grpSpPr bwMode="auto">
            <a:xfrm>
              <a:off x="384" y="0"/>
              <a:ext cx="624" cy="251"/>
              <a:chOff x="-1" y="0"/>
              <a:chExt cx="1517" cy="397"/>
            </a:xfrm>
          </p:grpSpPr>
          <p:sp>
            <p:nvSpPr>
              <p:cNvPr id="52352" name="Text Box 56"/>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53" name="Text Box 57"/>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5" name="Group 58"/>
            <p:cNvGrpSpPr>
              <a:grpSpLocks/>
            </p:cNvGrpSpPr>
            <p:nvPr/>
          </p:nvGrpSpPr>
          <p:grpSpPr bwMode="auto">
            <a:xfrm>
              <a:off x="1296" y="0"/>
              <a:ext cx="624" cy="251"/>
              <a:chOff x="0" y="0"/>
              <a:chExt cx="1516" cy="397"/>
            </a:xfrm>
          </p:grpSpPr>
          <p:sp>
            <p:nvSpPr>
              <p:cNvPr id="52350" name="Text Box 59"/>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51" name="Text Box 60"/>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6" name="Group 61"/>
            <p:cNvGrpSpPr>
              <a:grpSpLocks/>
            </p:cNvGrpSpPr>
            <p:nvPr/>
          </p:nvGrpSpPr>
          <p:grpSpPr bwMode="auto">
            <a:xfrm>
              <a:off x="2208" y="0"/>
              <a:ext cx="624" cy="251"/>
              <a:chOff x="0" y="0"/>
              <a:chExt cx="1516" cy="397"/>
            </a:xfrm>
          </p:grpSpPr>
          <p:sp>
            <p:nvSpPr>
              <p:cNvPr id="52348" name="Text Box 62"/>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49" name="Text Box 63"/>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77" name="Line 64"/>
            <p:cNvSpPr>
              <a:spLocks noChangeShapeType="1"/>
            </p:cNvSpPr>
            <p:nvPr/>
          </p:nvSpPr>
          <p:spPr bwMode="auto">
            <a:xfrm>
              <a:off x="0"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78" name="Line 65"/>
            <p:cNvSpPr>
              <a:spLocks noChangeShapeType="1"/>
            </p:cNvSpPr>
            <p:nvPr/>
          </p:nvSpPr>
          <p:spPr bwMode="auto">
            <a:xfrm>
              <a:off x="912"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79" name="Line 66"/>
            <p:cNvSpPr>
              <a:spLocks noChangeShapeType="1"/>
            </p:cNvSpPr>
            <p:nvPr/>
          </p:nvSpPr>
          <p:spPr bwMode="auto">
            <a:xfrm>
              <a:off x="1824"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7" name="Group 67"/>
            <p:cNvGrpSpPr>
              <a:grpSpLocks/>
            </p:cNvGrpSpPr>
            <p:nvPr/>
          </p:nvGrpSpPr>
          <p:grpSpPr bwMode="auto">
            <a:xfrm>
              <a:off x="384" y="432"/>
              <a:ext cx="624" cy="251"/>
              <a:chOff x="-1" y="0"/>
              <a:chExt cx="1517" cy="398"/>
            </a:xfrm>
          </p:grpSpPr>
          <p:sp>
            <p:nvSpPr>
              <p:cNvPr id="52346" name="Text Box 68"/>
              <p:cNvSpPr txBox="1">
                <a:spLocks noChangeArrowheads="1"/>
              </p:cNvSpPr>
              <p:nvPr/>
            </p:nvSpPr>
            <p:spPr bwMode="auto">
              <a:xfrm>
                <a:off x="-1"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47" name="Text Box 6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8" name="Group 70"/>
            <p:cNvGrpSpPr>
              <a:grpSpLocks/>
            </p:cNvGrpSpPr>
            <p:nvPr/>
          </p:nvGrpSpPr>
          <p:grpSpPr bwMode="auto">
            <a:xfrm>
              <a:off x="1296" y="432"/>
              <a:ext cx="624" cy="251"/>
              <a:chOff x="0" y="0"/>
              <a:chExt cx="1516" cy="398"/>
            </a:xfrm>
          </p:grpSpPr>
          <p:sp>
            <p:nvSpPr>
              <p:cNvPr id="52344" name="Text Box 71"/>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2</a:t>
                </a:r>
              </a:p>
            </p:txBody>
          </p:sp>
          <p:sp>
            <p:nvSpPr>
              <p:cNvPr id="52345" name="Text Box 72"/>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9" name="Group 73"/>
            <p:cNvGrpSpPr>
              <a:grpSpLocks/>
            </p:cNvGrpSpPr>
            <p:nvPr/>
          </p:nvGrpSpPr>
          <p:grpSpPr bwMode="auto">
            <a:xfrm>
              <a:off x="2208" y="432"/>
              <a:ext cx="624" cy="251"/>
              <a:chOff x="0" y="0"/>
              <a:chExt cx="1516" cy="398"/>
            </a:xfrm>
          </p:grpSpPr>
          <p:sp>
            <p:nvSpPr>
              <p:cNvPr id="52342" name="Text Box 74"/>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43" name="Text Box 7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283" name="Line 76"/>
            <p:cNvSpPr>
              <a:spLocks noChangeShapeType="1"/>
            </p:cNvSpPr>
            <p:nvPr/>
          </p:nvSpPr>
          <p:spPr bwMode="auto">
            <a:xfrm>
              <a:off x="0"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4" name="Line 77"/>
            <p:cNvSpPr>
              <a:spLocks noChangeShapeType="1"/>
            </p:cNvSpPr>
            <p:nvPr/>
          </p:nvSpPr>
          <p:spPr bwMode="auto">
            <a:xfrm>
              <a:off x="912"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5" name="Line 78"/>
            <p:cNvSpPr>
              <a:spLocks noChangeShapeType="1"/>
            </p:cNvSpPr>
            <p:nvPr/>
          </p:nvSpPr>
          <p:spPr bwMode="auto">
            <a:xfrm>
              <a:off x="1824"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0" name="Group 79"/>
            <p:cNvGrpSpPr>
              <a:grpSpLocks/>
            </p:cNvGrpSpPr>
            <p:nvPr/>
          </p:nvGrpSpPr>
          <p:grpSpPr bwMode="auto">
            <a:xfrm>
              <a:off x="384" y="815"/>
              <a:ext cx="624" cy="251"/>
              <a:chOff x="-1" y="-1"/>
              <a:chExt cx="1517" cy="398"/>
            </a:xfrm>
          </p:grpSpPr>
          <p:sp>
            <p:nvSpPr>
              <p:cNvPr id="52340" name="Text Box 80"/>
              <p:cNvSpPr txBox="1">
                <a:spLocks noChangeArrowheads="1"/>
              </p:cNvSpPr>
              <p:nvPr/>
            </p:nvSpPr>
            <p:spPr bwMode="auto">
              <a:xfrm>
                <a:off x="-1"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41" name="Text Box 8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1" name="Group 82"/>
            <p:cNvGrpSpPr>
              <a:grpSpLocks/>
            </p:cNvGrpSpPr>
            <p:nvPr/>
          </p:nvGrpSpPr>
          <p:grpSpPr bwMode="auto">
            <a:xfrm>
              <a:off x="1296" y="815"/>
              <a:ext cx="624" cy="251"/>
              <a:chOff x="0" y="-1"/>
              <a:chExt cx="1516" cy="398"/>
            </a:xfrm>
          </p:grpSpPr>
          <p:sp>
            <p:nvSpPr>
              <p:cNvPr id="52338" name="Text Box 83"/>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39" name="Text Box 84"/>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88" name="Line 85"/>
            <p:cNvSpPr>
              <a:spLocks noChangeShapeType="1"/>
            </p:cNvSpPr>
            <p:nvPr/>
          </p:nvSpPr>
          <p:spPr bwMode="auto">
            <a:xfrm>
              <a:off x="0" y="10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9" name="Line 86"/>
            <p:cNvSpPr>
              <a:spLocks noChangeShapeType="1"/>
            </p:cNvSpPr>
            <p:nvPr/>
          </p:nvSpPr>
          <p:spPr bwMode="auto">
            <a:xfrm>
              <a:off x="912" y="10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2" name="Group 87"/>
            <p:cNvGrpSpPr>
              <a:grpSpLocks/>
            </p:cNvGrpSpPr>
            <p:nvPr/>
          </p:nvGrpSpPr>
          <p:grpSpPr bwMode="auto">
            <a:xfrm>
              <a:off x="384" y="1248"/>
              <a:ext cx="624" cy="251"/>
              <a:chOff x="-1" y="0"/>
              <a:chExt cx="1517" cy="397"/>
            </a:xfrm>
          </p:grpSpPr>
          <p:sp>
            <p:nvSpPr>
              <p:cNvPr id="52336" name="Text Box 88"/>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37" name="Text Box 8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3" name="Group 90"/>
            <p:cNvGrpSpPr>
              <a:grpSpLocks/>
            </p:cNvGrpSpPr>
            <p:nvPr/>
          </p:nvGrpSpPr>
          <p:grpSpPr bwMode="auto">
            <a:xfrm>
              <a:off x="1296" y="1248"/>
              <a:ext cx="624" cy="251"/>
              <a:chOff x="0" y="0"/>
              <a:chExt cx="1516" cy="397"/>
            </a:xfrm>
          </p:grpSpPr>
          <p:sp>
            <p:nvSpPr>
              <p:cNvPr id="52334" name="Text Box 91"/>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2</a:t>
                </a:r>
              </a:p>
            </p:txBody>
          </p:sp>
          <p:sp>
            <p:nvSpPr>
              <p:cNvPr id="52335" name="Text Box 92"/>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4" name="Group 93"/>
            <p:cNvGrpSpPr>
              <a:grpSpLocks/>
            </p:cNvGrpSpPr>
            <p:nvPr/>
          </p:nvGrpSpPr>
          <p:grpSpPr bwMode="auto">
            <a:xfrm>
              <a:off x="2208" y="1248"/>
              <a:ext cx="624" cy="251"/>
              <a:chOff x="0" y="0"/>
              <a:chExt cx="1516" cy="397"/>
            </a:xfrm>
          </p:grpSpPr>
          <p:sp>
            <p:nvSpPr>
              <p:cNvPr id="52332" name="Text Box 94"/>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33" name="Text Box 9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293" name="Line 96"/>
            <p:cNvSpPr>
              <a:spLocks noChangeShapeType="1"/>
            </p:cNvSpPr>
            <p:nvPr/>
          </p:nvSpPr>
          <p:spPr bwMode="auto">
            <a:xfrm>
              <a:off x="0"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94" name="Line 97"/>
            <p:cNvSpPr>
              <a:spLocks noChangeShapeType="1"/>
            </p:cNvSpPr>
            <p:nvPr/>
          </p:nvSpPr>
          <p:spPr bwMode="auto">
            <a:xfrm>
              <a:off x="912"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95" name="Line 98"/>
            <p:cNvSpPr>
              <a:spLocks noChangeShapeType="1"/>
            </p:cNvSpPr>
            <p:nvPr/>
          </p:nvSpPr>
          <p:spPr bwMode="auto">
            <a:xfrm>
              <a:off x="1824"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5" name="Group 99"/>
            <p:cNvGrpSpPr>
              <a:grpSpLocks/>
            </p:cNvGrpSpPr>
            <p:nvPr/>
          </p:nvGrpSpPr>
          <p:grpSpPr bwMode="auto">
            <a:xfrm>
              <a:off x="3120" y="1248"/>
              <a:ext cx="624" cy="251"/>
              <a:chOff x="0" y="0"/>
              <a:chExt cx="1516" cy="397"/>
            </a:xfrm>
          </p:grpSpPr>
          <p:sp>
            <p:nvSpPr>
              <p:cNvPr id="52330" name="Text Box 100"/>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31" name="Text Box 10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97" name="Line 102"/>
            <p:cNvSpPr>
              <a:spLocks noChangeShapeType="1"/>
            </p:cNvSpPr>
            <p:nvPr/>
          </p:nvSpPr>
          <p:spPr bwMode="auto">
            <a:xfrm>
              <a:off x="2736"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6" name="Group 103"/>
            <p:cNvGrpSpPr>
              <a:grpSpLocks/>
            </p:cNvGrpSpPr>
            <p:nvPr/>
          </p:nvGrpSpPr>
          <p:grpSpPr bwMode="auto">
            <a:xfrm>
              <a:off x="384" y="1632"/>
              <a:ext cx="624" cy="251"/>
              <a:chOff x="-1" y="0"/>
              <a:chExt cx="1517" cy="397"/>
            </a:xfrm>
          </p:grpSpPr>
          <p:sp>
            <p:nvSpPr>
              <p:cNvPr id="52328" name="Text Box 104"/>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29" name="Text Box 10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7" name="Group 106"/>
            <p:cNvGrpSpPr>
              <a:grpSpLocks/>
            </p:cNvGrpSpPr>
            <p:nvPr/>
          </p:nvGrpSpPr>
          <p:grpSpPr bwMode="auto">
            <a:xfrm>
              <a:off x="1296" y="1632"/>
              <a:ext cx="624" cy="251"/>
              <a:chOff x="0" y="0"/>
              <a:chExt cx="1516" cy="397"/>
            </a:xfrm>
          </p:grpSpPr>
          <p:sp>
            <p:nvSpPr>
              <p:cNvPr id="52326" name="Text Box 107"/>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27" name="Text Box 108"/>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8" name="Group 109"/>
            <p:cNvGrpSpPr>
              <a:grpSpLocks/>
            </p:cNvGrpSpPr>
            <p:nvPr/>
          </p:nvGrpSpPr>
          <p:grpSpPr bwMode="auto">
            <a:xfrm>
              <a:off x="2208" y="1632"/>
              <a:ext cx="624" cy="251"/>
              <a:chOff x="0" y="0"/>
              <a:chExt cx="1516" cy="397"/>
            </a:xfrm>
          </p:grpSpPr>
          <p:sp>
            <p:nvSpPr>
              <p:cNvPr id="52324" name="Text Box 110"/>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25" name="Text Box 11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01" name="Line 112"/>
            <p:cNvSpPr>
              <a:spLocks noChangeShapeType="1"/>
            </p:cNvSpPr>
            <p:nvPr/>
          </p:nvSpPr>
          <p:spPr bwMode="auto">
            <a:xfrm>
              <a:off x="0"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2" name="Line 113"/>
            <p:cNvSpPr>
              <a:spLocks noChangeShapeType="1"/>
            </p:cNvSpPr>
            <p:nvPr/>
          </p:nvSpPr>
          <p:spPr bwMode="auto">
            <a:xfrm>
              <a:off x="912"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3" name="Line 114"/>
            <p:cNvSpPr>
              <a:spLocks noChangeShapeType="1"/>
            </p:cNvSpPr>
            <p:nvPr/>
          </p:nvSpPr>
          <p:spPr bwMode="auto">
            <a:xfrm>
              <a:off x="1824"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9" name="Group 115"/>
            <p:cNvGrpSpPr>
              <a:grpSpLocks/>
            </p:cNvGrpSpPr>
            <p:nvPr/>
          </p:nvGrpSpPr>
          <p:grpSpPr bwMode="auto">
            <a:xfrm>
              <a:off x="384" y="2017"/>
              <a:ext cx="624" cy="251"/>
              <a:chOff x="-1" y="0"/>
              <a:chExt cx="1517" cy="397"/>
            </a:xfrm>
          </p:grpSpPr>
          <p:sp>
            <p:nvSpPr>
              <p:cNvPr id="52322" name="Text Box 116"/>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23" name="Text Box 117"/>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20" name="Group 118"/>
            <p:cNvGrpSpPr>
              <a:grpSpLocks/>
            </p:cNvGrpSpPr>
            <p:nvPr/>
          </p:nvGrpSpPr>
          <p:grpSpPr bwMode="auto">
            <a:xfrm>
              <a:off x="1296" y="2017"/>
              <a:ext cx="624" cy="251"/>
              <a:chOff x="0" y="0"/>
              <a:chExt cx="1516" cy="397"/>
            </a:xfrm>
          </p:grpSpPr>
          <p:sp>
            <p:nvSpPr>
              <p:cNvPr id="52320" name="Text Box 119"/>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21" name="Text Box 120"/>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21" name="Group 121"/>
            <p:cNvGrpSpPr>
              <a:grpSpLocks/>
            </p:cNvGrpSpPr>
            <p:nvPr/>
          </p:nvGrpSpPr>
          <p:grpSpPr bwMode="auto">
            <a:xfrm>
              <a:off x="2208" y="2015"/>
              <a:ext cx="624" cy="252"/>
              <a:chOff x="0" y="0"/>
              <a:chExt cx="1516" cy="400"/>
            </a:xfrm>
          </p:grpSpPr>
          <p:sp>
            <p:nvSpPr>
              <p:cNvPr id="52318" name="Text Box 122"/>
              <p:cNvSpPr txBox="1">
                <a:spLocks noChangeArrowheads="1"/>
              </p:cNvSpPr>
              <p:nvPr/>
            </p:nvSpPr>
            <p:spPr bwMode="auto">
              <a:xfrm>
                <a:off x="0" y="3"/>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19" name="Text Box 123"/>
              <p:cNvSpPr txBox="1">
                <a:spLocks noChangeArrowheads="1"/>
              </p:cNvSpPr>
              <p:nvPr/>
            </p:nvSpPr>
            <p:spPr bwMode="auto">
              <a:xfrm>
                <a:off x="889" y="0"/>
                <a:ext cx="627" cy="398"/>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307" name="Line 124"/>
            <p:cNvSpPr>
              <a:spLocks noChangeShapeType="1"/>
            </p:cNvSpPr>
            <p:nvPr/>
          </p:nvSpPr>
          <p:spPr bwMode="auto">
            <a:xfrm>
              <a:off x="0"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8" name="Line 125"/>
            <p:cNvSpPr>
              <a:spLocks noChangeShapeType="1"/>
            </p:cNvSpPr>
            <p:nvPr/>
          </p:nvSpPr>
          <p:spPr bwMode="auto">
            <a:xfrm>
              <a:off x="912"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9" name="Line 126"/>
            <p:cNvSpPr>
              <a:spLocks noChangeShapeType="1"/>
            </p:cNvSpPr>
            <p:nvPr/>
          </p:nvSpPr>
          <p:spPr bwMode="auto">
            <a:xfrm>
              <a:off x="1824"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22" name="Group 127"/>
            <p:cNvGrpSpPr>
              <a:grpSpLocks/>
            </p:cNvGrpSpPr>
            <p:nvPr/>
          </p:nvGrpSpPr>
          <p:grpSpPr bwMode="auto">
            <a:xfrm>
              <a:off x="3120" y="2015"/>
              <a:ext cx="624" cy="251"/>
              <a:chOff x="0" y="0"/>
              <a:chExt cx="1516" cy="398"/>
            </a:xfrm>
          </p:grpSpPr>
          <p:sp>
            <p:nvSpPr>
              <p:cNvPr id="52316" name="Text Box 128"/>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17" name="Text Box 12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11" name="Line 130"/>
            <p:cNvSpPr>
              <a:spLocks noChangeShapeType="1"/>
            </p:cNvSpPr>
            <p:nvPr/>
          </p:nvSpPr>
          <p:spPr bwMode="auto">
            <a:xfrm>
              <a:off x="2736"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23" name="Group 131"/>
            <p:cNvGrpSpPr>
              <a:grpSpLocks/>
            </p:cNvGrpSpPr>
            <p:nvPr/>
          </p:nvGrpSpPr>
          <p:grpSpPr bwMode="auto">
            <a:xfrm>
              <a:off x="3120" y="432"/>
              <a:ext cx="624" cy="251"/>
              <a:chOff x="0" y="0"/>
              <a:chExt cx="1516" cy="398"/>
            </a:xfrm>
          </p:grpSpPr>
          <p:sp>
            <p:nvSpPr>
              <p:cNvPr id="52314" name="Text Box 132"/>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15" name="Text Box 133"/>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13" name="Line 134"/>
            <p:cNvSpPr>
              <a:spLocks noChangeShapeType="1"/>
            </p:cNvSpPr>
            <p:nvPr/>
          </p:nvSpPr>
          <p:spPr bwMode="auto">
            <a:xfrm>
              <a:off x="2736"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sp>
        <p:nvSpPr>
          <p:cNvPr id="52273" name="Text Box 135"/>
          <p:cNvSpPr txBox="1">
            <a:spLocks noChangeArrowheads="1"/>
          </p:cNvSpPr>
          <p:nvPr/>
        </p:nvSpPr>
        <p:spPr bwMode="auto">
          <a:xfrm>
            <a:off x="947710" y="4790044"/>
            <a:ext cx="609600" cy="336550"/>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en-US" altLang="zh-CN" sz="1600" i="0"/>
              <a:t>visit</a:t>
            </a:r>
          </a:p>
        </p:txBody>
      </p:sp>
      <p:sp>
        <p:nvSpPr>
          <p:cNvPr id="24" name="文本框 23">
            <a:extLst>
              <a:ext uri="{FF2B5EF4-FFF2-40B4-BE49-F238E27FC236}">
                <a16:creationId xmlns:a16="http://schemas.microsoft.com/office/drawing/2014/main" id="{7F882D0E-C4C0-222D-9B3E-FD8DA3D0402D}"/>
              </a:ext>
            </a:extLst>
          </p:cNvPr>
          <p:cNvSpPr txBox="1"/>
          <p:nvPr/>
        </p:nvSpPr>
        <p:spPr>
          <a:xfrm>
            <a:off x="6985851" y="1252240"/>
            <a:ext cx="834695" cy="430887"/>
          </a:xfrm>
          <a:prstGeom prst="rect">
            <a:avLst/>
          </a:prstGeom>
          <a:noFill/>
        </p:spPr>
        <p:txBody>
          <a:bodyPr wrap="square" lIns="0" tIns="0" rIns="0" bIns="0" rtlCol="0">
            <a:spAutoFit/>
          </a:bodyPr>
          <a:lstStyle/>
          <a:p>
            <a:r>
              <a:rPr lang="en-US" altLang="zh-CN" sz="2800" b="0" i="0" dirty="0">
                <a:latin typeface="+mn-ea"/>
                <a:ea typeface="+mn-ea"/>
              </a:rPr>
              <a:t>0</a:t>
            </a:r>
            <a:r>
              <a:rPr lang="zh-CN" altLang="en-US" sz="2800" b="0" i="0" dirty="0">
                <a:latin typeface="+mn-ea"/>
                <a:ea typeface="+mn-ea"/>
              </a:rPr>
              <a:t>、</a:t>
            </a:r>
          </a:p>
        </p:txBody>
      </p:sp>
      <p:sp>
        <p:nvSpPr>
          <p:cNvPr id="25" name="矩形 24">
            <a:extLst>
              <a:ext uri="{FF2B5EF4-FFF2-40B4-BE49-F238E27FC236}">
                <a16:creationId xmlns:a16="http://schemas.microsoft.com/office/drawing/2014/main" id="{35EEA67F-41FB-C8DA-388B-176A500708C9}"/>
              </a:ext>
            </a:extLst>
          </p:cNvPr>
          <p:cNvSpPr/>
          <p:nvPr/>
        </p:nvSpPr>
        <p:spPr bwMode="auto">
          <a:xfrm>
            <a:off x="2041864" y="2002394"/>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文本框 25">
            <a:extLst>
              <a:ext uri="{FF2B5EF4-FFF2-40B4-BE49-F238E27FC236}">
                <a16:creationId xmlns:a16="http://schemas.microsoft.com/office/drawing/2014/main" id="{4E5CF5C4-D31C-8770-5353-7F274EA01182}"/>
              </a:ext>
            </a:extLst>
          </p:cNvPr>
          <p:cNvSpPr txBox="1"/>
          <p:nvPr/>
        </p:nvSpPr>
        <p:spPr>
          <a:xfrm>
            <a:off x="7356777" y="1247637"/>
            <a:ext cx="834695" cy="430887"/>
          </a:xfrm>
          <a:prstGeom prst="rect">
            <a:avLst/>
          </a:prstGeom>
          <a:noFill/>
        </p:spPr>
        <p:txBody>
          <a:bodyPr wrap="square" lIns="0" tIns="0" rIns="0" bIns="0" rtlCol="0">
            <a:spAutoFit/>
          </a:bodyPr>
          <a:lstStyle/>
          <a:p>
            <a:r>
              <a:rPr lang="en-US" altLang="zh-CN" sz="2800" b="0" i="0" dirty="0">
                <a:latin typeface="+mn-ea"/>
                <a:ea typeface="+mn-ea"/>
              </a:rPr>
              <a:t>1</a:t>
            </a:r>
            <a:r>
              <a:rPr lang="zh-CN" altLang="en-US" sz="2800" b="0" i="0" dirty="0">
                <a:latin typeface="+mn-ea"/>
                <a:ea typeface="+mn-ea"/>
              </a:rPr>
              <a:t>、</a:t>
            </a:r>
          </a:p>
        </p:txBody>
      </p:sp>
      <p:sp>
        <p:nvSpPr>
          <p:cNvPr id="27" name="文本框 26">
            <a:extLst>
              <a:ext uri="{FF2B5EF4-FFF2-40B4-BE49-F238E27FC236}">
                <a16:creationId xmlns:a16="http://schemas.microsoft.com/office/drawing/2014/main" id="{CB4F2EE4-3ACB-9C1D-FDEF-470537B07478}"/>
              </a:ext>
            </a:extLst>
          </p:cNvPr>
          <p:cNvSpPr txBox="1"/>
          <p:nvPr/>
        </p:nvSpPr>
        <p:spPr>
          <a:xfrm>
            <a:off x="1127210" y="2002394"/>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28" name="文本框 27">
            <a:extLst>
              <a:ext uri="{FF2B5EF4-FFF2-40B4-BE49-F238E27FC236}">
                <a16:creationId xmlns:a16="http://schemas.microsoft.com/office/drawing/2014/main" id="{C5C3185E-E3EF-F257-5372-DDB268DB7B44}"/>
              </a:ext>
            </a:extLst>
          </p:cNvPr>
          <p:cNvSpPr txBox="1"/>
          <p:nvPr/>
        </p:nvSpPr>
        <p:spPr>
          <a:xfrm>
            <a:off x="1156071" y="2486248"/>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29" name="文本框 28">
            <a:extLst>
              <a:ext uri="{FF2B5EF4-FFF2-40B4-BE49-F238E27FC236}">
                <a16:creationId xmlns:a16="http://schemas.microsoft.com/office/drawing/2014/main" id="{42ED368F-8879-76EF-A263-CCEC4D330EE2}"/>
              </a:ext>
            </a:extLst>
          </p:cNvPr>
          <p:cNvSpPr txBox="1"/>
          <p:nvPr/>
        </p:nvSpPr>
        <p:spPr>
          <a:xfrm>
            <a:off x="1160220" y="2918296"/>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30" name="文本框 29">
            <a:extLst>
              <a:ext uri="{FF2B5EF4-FFF2-40B4-BE49-F238E27FC236}">
                <a16:creationId xmlns:a16="http://schemas.microsoft.com/office/drawing/2014/main" id="{31CC4D37-F3EB-243D-95A9-AF1F5AFE4D94}"/>
              </a:ext>
            </a:extLst>
          </p:cNvPr>
          <p:cNvSpPr txBox="1"/>
          <p:nvPr/>
        </p:nvSpPr>
        <p:spPr>
          <a:xfrm>
            <a:off x="1156071" y="3422352"/>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31" name="文本框 30">
            <a:extLst>
              <a:ext uri="{FF2B5EF4-FFF2-40B4-BE49-F238E27FC236}">
                <a16:creationId xmlns:a16="http://schemas.microsoft.com/office/drawing/2014/main" id="{DDBA8BEE-C7D9-27F4-897C-573B1E8E6366}"/>
              </a:ext>
            </a:extLst>
          </p:cNvPr>
          <p:cNvSpPr txBox="1"/>
          <p:nvPr/>
        </p:nvSpPr>
        <p:spPr>
          <a:xfrm>
            <a:off x="1156071" y="3854400"/>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32" name="文本框 31">
            <a:extLst>
              <a:ext uri="{FF2B5EF4-FFF2-40B4-BE49-F238E27FC236}">
                <a16:creationId xmlns:a16="http://schemas.microsoft.com/office/drawing/2014/main" id="{8C18DF61-3195-DAC0-0E03-02AB2032A191}"/>
              </a:ext>
            </a:extLst>
          </p:cNvPr>
          <p:cNvSpPr txBox="1"/>
          <p:nvPr/>
        </p:nvSpPr>
        <p:spPr>
          <a:xfrm>
            <a:off x="1156071" y="4358456"/>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33" name="文本框 32">
            <a:extLst>
              <a:ext uri="{FF2B5EF4-FFF2-40B4-BE49-F238E27FC236}">
                <a16:creationId xmlns:a16="http://schemas.microsoft.com/office/drawing/2014/main" id="{3E88EDEF-5E8D-0975-CFFE-C644DEADB929}"/>
              </a:ext>
            </a:extLst>
          </p:cNvPr>
          <p:cNvSpPr txBox="1"/>
          <p:nvPr/>
        </p:nvSpPr>
        <p:spPr>
          <a:xfrm>
            <a:off x="1156071" y="1991484"/>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4" name="文本框 33">
            <a:extLst>
              <a:ext uri="{FF2B5EF4-FFF2-40B4-BE49-F238E27FC236}">
                <a16:creationId xmlns:a16="http://schemas.microsoft.com/office/drawing/2014/main" id="{5EAF2BE8-D611-A98A-C389-B001B5266313}"/>
              </a:ext>
            </a:extLst>
          </p:cNvPr>
          <p:cNvSpPr txBox="1"/>
          <p:nvPr/>
        </p:nvSpPr>
        <p:spPr>
          <a:xfrm>
            <a:off x="1154171" y="2463946"/>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5" name="矩形 34">
            <a:extLst>
              <a:ext uri="{FF2B5EF4-FFF2-40B4-BE49-F238E27FC236}">
                <a16:creationId xmlns:a16="http://schemas.microsoft.com/office/drawing/2014/main" id="{07A5A2C5-80D8-F4C8-F1F6-71DD43F42591}"/>
              </a:ext>
            </a:extLst>
          </p:cNvPr>
          <p:cNvSpPr/>
          <p:nvPr/>
        </p:nvSpPr>
        <p:spPr bwMode="auto">
          <a:xfrm>
            <a:off x="3177801" y="2498765"/>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6" name="文本框 35">
            <a:extLst>
              <a:ext uri="{FF2B5EF4-FFF2-40B4-BE49-F238E27FC236}">
                <a16:creationId xmlns:a16="http://schemas.microsoft.com/office/drawing/2014/main" id="{B1E2D76A-91C9-0642-5251-FD5503B882BA}"/>
              </a:ext>
            </a:extLst>
          </p:cNvPr>
          <p:cNvSpPr txBox="1"/>
          <p:nvPr/>
        </p:nvSpPr>
        <p:spPr>
          <a:xfrm>
            <a:off x="7799918" y="1269921"/>
            <a:ext cx="834695" cy="430887"/>
          </a:xfrm>
          <a:prstGeom prst="rect">
            <a:avLst/>
          </a:prstGeom>
          <a:noFill/>
        </p:spPr>
        <p:txBody>
          <a:bodyPr wrap="square" lIns="0" tIns="0" rIns="0" bIns="0" rtlCol="0">
            <a:spAutoFit/>
          </a:bodyPr>
          <a:lstStyle/>
          <a:p>
            <a:r>
              <a:rPr lang="en-US" altLang="zh-CN" sz="2800" b="0" i="0" dirty="0">
                <a:latin typeface="+mn-ea"/>
                <a:ea typeface="+mn-ea"/>
              </a:rPr>
              <a:t>2</a:t>
            </a:r>
            <a:r>
              <a:rPr lang="zh-CN" altLang="en-US" sz="2800" b="0" i="0" dirty="0">
                <a:latin typeface="+mn-ea"/>
                <a:ea typeface="+mn-ea"/>
              </a:rPr>
              <a:t>、</a:t>
            </a:r>
          </a:p>
        </p:txBody>
      </p:sp>
      <p:sp>
        <p:nvSpPr>
          <p:cNvPr id="37" name="文本框 36">
            <a:extLst>
              <a:ext uri="{FF2B5EF4-FFF2-40B4-BE49-F238E27FC236}">
                <a16:creationId xmlns:a16="http://schemas.microsoft.com/office/drawing/2014/main" id="{AB6423BE-2982-CEFC-3658-DBE3D2A9B1A9}"/>
              </a:ext>
            </a:extLst>
          </p:cNvPr>
          <p:cNvSpPr txBox="1"/>
          <p:nvPr/>
        </p:nvSpPr>
        <p:spPr>
          <a:xfrm>
            <a:off x="1150448" y="2951223"/>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8" name="矩形 37">
            <a:extLst>
              <a:ext uri="{FF2B5EF4-FFF2-40B4-BE49-F238E27FC236}">
                <a16:creationId xmlns:a16="http://schemas.microsoft.com/office/drawing/2014/main" id="{B132B8CB-8C7F-F971-9C03-F8CA0CE89FFF}"/>
              </a:ext>
            </a:extLst>
          </p:cNvPr>
          <p:cNvSpPr/>
          <p:nvPr/>
        </p:nvSpPr>
        <p:spPr bwMode="auto">
          <a:xfrm>
            <a:off x="3165231" y="2964662"/>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9" name="文本框 38">
            <a:extLst>
              <a:ext uri="{FF2B5EF4-FFF2-40B4-BE49-F238E27FC236}">
                <a16:creationId xmlns:a16="http://schemas.microsoft.com/office/drawing/2014/main" id="{AA62D39F-FBE2-6444-46FB-9B2EF98EB43D}"/>
              </a:ext>
            </a:extLst>
          </p:cNvPr>
          <p:cNvSpPr txBox="1"/>
          <p:nvPr/>
        </p:nvSpPr>
        <p:spPr>
          <a:xfrm>
            <a:off x="8210559" y="1279358"/>
            <a:ext cx="834695" cy="430887"/>
          </a:xfrm>
          <a:prstGeom prst="rect">
            <a:avLst/>
          </a:prstGeom>
          <a:noFill/>
        </p:spPr>
        <p:txBody>
          <a:bodyPr wrap="square" lIns="0" tIns="0" rIns="0" bIns="0" rtlCol="0">
            <a:spAutoFit/>
          </a:bodyPr>
          <a:lstStyle/>
          <a:p>
            <a:r>
              <a:rPr lang="en-US" altLang="zh-CN" sz="2800" b="0" i="0" dirty="0">
                <a:latin typeface="+mn-ea"/>
                <a:ea typeface="+mn-ea"/>
              </a:rPr>
              <a:t>3</a:t>
            </a:r>
            <a:r>
              <a:rPr lang="zh-CN" altLang="en-US" sz="2800" b="0" i="0" dirty="0">
                <a:latin typeface="+mn-ea"/>
                <a:ea typeface="+mn-ea"/>
              </a:rPr>
              <a:t>、</a:t>
            </a:r>
          </a:p>
        </p:txBody>
      </p:sp>
      <p:sp>
        <p:nvSpPr>
          <p:cNvPr id="40" name="文本框 39">
            <a:extLst>
              <a:ext uri="{FF2B5EF4-FFF2-40B4-BE49-F238E27FC236}">
                <a16:creationId xmlns:a16="http://schemas.microsoft.com/office/drawing/2014/main" id="{3350C9E1-549F-7871-9E89-AD22FDE12CEB}"/>
              </a:ext>
            </a:extLst>
          </p:cNvPr>
          <p:cNvSpPr txBox="1"/>
          <p:nvPr/>
        </p:nvSpPr>
        <p:spPr>
          <a:xfrm>
            <a:off x="1147595" y="3438500"/>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3" name="矩形 42">
            <a:extLst>
              <a:ext uri="{FF2B5EF4-FFF2-40B4-BE49-F238E27FC236}">
                <a16:creationId xmlns:a16="http://schemas.microsoft.com/office/drawing/2014/main" id="{BFF490EE-D92D-170C-C7AD-FB7BDC5A3F47}"/>
              </a:ext>
            </a:extLst>
          </p:cNvPr>
          <p:cNvSpPr/>
          <p:nvPr/>
        </p:nvSpPr>
        <p:spPr bwMode="auto">
          <a:xfrm>
            <a:off x="4303755" y="3496649"/>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4" name="文本框 43">
            <a:extLst>
              <a:ext uri="{FF2B5EF4-FFF2-40B4-BE49-F238E27FC236}">
                <a16:creationId xmlns:a16="http://schemas.microsoft.com/office/drawing/2014/main" id="{485A873A-E16D-098D-BA28-5F8042A7C1B7}"/>
              </a:ext>
            </a:extLst>
          </p:cNvPr>
          <p:cNvSpPr txBox="1"/>
          <p:nvPr/>
        </p:nvSpPr>
        <p:spPr>
          <a:xfrm>
            <a:off x="7792968" y="1728732"/>
            <a:ext cx="834695" cy="430887"/>
          </a:xfrm>
          <a:prstGeom prst="rect">
            <a:avLst/>
          </a:prstGeom>
          <a:noFill/>
        </p:spPr>
        <p:txBody>
          <a:bodyPr wrap="square" lIns="0" tIns="0" rIns="0" bIns="0" rtlCol="0">
            <a:spAutoFit/>
          </a:bodyPr>
          <a:lstStyle/>
          <a:p>
            <a:r>
              <a:rPr lang="en-US" altLang="zh-CN" sz="2800" b="0" i="0" dirty="0">
                <a:latin typeface="+mn-ea"/>
                <a:ea typeface="+mn-ea"/>
              </a:rPr>
              <a:t>4</a:t>
            </a:r>
            <a:r>
              <a:rPr lang="zh-CN" altLang="en-US" sz="2800" b="0" i="0" dirty="0">
                <a:latin typeface="+mn-ea"/>
                <a:ea typeface="+mn-ea"/>
              </a:rPr>
              <a:t>、</a:t>
            </a:r>
          </a:p>
        </p:txBody>
      </p:sp>
      <p:sp>
        <p:nvSpPr>
          <p:cNvPr id="45" name="文本框 44">
            <a:extLst>
              <a:ext uri="{FF2B5EF4-FFF2-40B4-BE49-F238E27FC236}">
                <a16:creationId xmlns:a16="http://schemas.microsoft.com/office/drawing/2014/main" id="{99EE8064-1F2E-F0D2-5D3A-6A8AD71D9A4E}"/>
              </a:ext>
            </a:extLst>
          </p:cNvPr>
          <p:cNvSpPr txBox="1"/>
          <p:nvPr/>
        </p:nvSpPr>
        <p:spPr>
          <a:xfrm>
            <a:off x="1156071" y="3854400"/>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7" name="矩形 46">
            <a:extLst>
              <a:ext uri="{FF2B5EF4-FFF2-40B4-BE49-F238E27FC236}">
                <a16:creationId xmlns:a16="http://schemas.microsoft.com/office/drawing/2014/main" id="{2A207F4D-B51D-5B80-2D91-192B14F6886A}"/>
              </a:ext>
            </a:extLst>
          </p:cNvPr>
          <p:cNvSpPr/>
          <p:nvPr/>
        </p:nvSpPr>
        <p:spPr bwMode="auto">
          <a:xfrm>
            <a:off x="4313296" y="3940422"/>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8" name="文本框 47">
            <a:extLst>
              <a:ext uri="{FF2B5EF4-FFF2-40B4-BE49-F238E27FC236}">
                <a16:creationId xmlns:a16="http://schemas.microsoft.com/office/drawing/2014/main" id="{95F45493-7620-903E-717E-45491D5E3721}"/>
              </a:ext>
            </a:extLst>
          </p:cNvPr>
          <p:cNvSpPr txBox="1"/>
          <p:nvPr/>
        </p:nvSpPr>
        <p:spPr>
          <a:xfrm>
            <a:off x="8235402" y="1700808"/>
            <a:ext cx="417348" cy="428626"/>
          </a:xfrm>
          <a:prstGeom prst="rect">
            <a:avLst/>
          </a:prstGeom>
          <a:noFill/>
        </p:spPr>
        <p:txBody>
          <a:bodyPr wrap="square" lIns="0" tIns="0" rIns="0" bIns="0" rtlCol="0">
            <a:spAutoFit/>
          </a:bodyPr>
          <a:lstStyle/>
          <a:p>
            <a:r>
              <a:rPr lang="en-US" altLang="zh-CN" sz="2800" b="0" i="0" dirty="0">
                <a:latin typeface="+mn-ea"/>
                <a:ea typeface="+mn-ea"/>
              </a:rPr>
              <a:t>5</a:t>
            </a:r>
            <a:endParaRPr lang="zh-CN" altLang="en-US" sz="2800" b="0" i="0" dirty="0">
              <a:latin typeface="+mn-ea"/>
              <a:ea typeface="+mn-ea"/>
            </a:endParaRPr>
          </a:p>
        </p:txBody>
      </p:sp>
      <p:sp>
        <p:nvSpPr>
          <p:cNvPr id="49" name="文本框 48">
            <a:extLst>
              <a:ext uri="{FF2B5EF4-FFF2-40B4-BE49-F238E27FC236}">
                <a16:creationId xmlns:a16="http://schemas.microsoft.com/office/drawing/2014/main" id="{AE511D63-F32C-343D-7F78-E35C21E94A41}"/>
              </a:ext>
            </a:extLst>
          </p:cNvPr>
          <p:cNvSpPr txBox="1"/>
          <p:nvPr/>
        </p:nvSpPr>
        <p:spPr>
          <a:xfrm>
            <a:off x="1127210" y="4398410"/>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2" name="Text Box 4">
            <a:extLst>
              <a:ext uri="{FF2B5EF4-FFF2-40B4-BE49-F238E27FC236}">
                <a16:creationId xmlns:a16="http://schemas.microsoft.com/office/drawing/2014/main" id="{2834607D-64C8-81D9-D4EF-66E72B63B2BF}"/>
              </a:ext>
            </a:extLst>
          </p:cNvPr>
          <p:cNvSpPr txBox="1">
            <a:spLocks noChangeArrowheads="1"/>
          </p:cNvSpPr>
          <p:nvPr/>
        </p:nvSpPr>
        <p:spPr bwMode="auto">
          <a:xfrm>
            <a:off x="330692" y="11375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深度优先搜索举例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p:bldP spid="28" grpId="0"/>
      <p:bldP spid="29" grpId="0"/>
      <p:bldP spid="30" grpId="0"/>
      <p:bldP spid="31" grpId="0"/>
      <p:bldP spid="32" grpId="0"/>
      <p:bldP spid="33" grpId="0"/>
      <p:bldP spid="34" grpId="0"/>
      <p:bldP spid="35" grpId="0" animBg="1"/>
      <p:bldP spid="36" grpId="0"/>
      <p:bldP spid="37" grpId="0"/>
      <p:bldP spid="38" grpId="0" animBg="1"/>
      <p:bldP spid="39" grpId="0"/>
      <p:bldP spid="40" grpId="0"/>
      <p:bldP spid="43" grpId="0" animBg="1"/>
      <p:bldP spid="44" grpId="0"/>
      <p:bldP spid="45" grpId="0"/>
      <p:bldP spid="47" grpId="0" animBg="1"/>
      <p:bldP spid="48" grpId="0"/>
      <p:bldP spid="4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22ADF76B-A26C-4FC4-B967-BE37AEB7EF89}" type="slidenum">
              <a:rPr lang="zh-CN" altLang="en-US"/>
              <a:pPr algn="r" eaLnBrk="1" hangingPunct="1">
                <a:spcBef>
                  <a:spcPct val="50000"/>
                </a:spcBef>
                <a:buFont typeface="Arial" pitchFamily="34" charset="0"/>
                <a:buNone/>
              </a:pPr>
              <a:t>51</a:t>
            </a:fld>
            <a:endParaRPr lang="en-US" altLang="zh-CN"/>
          </a:p>
        </p:txBody>
      </p:sp>
      <p:sp>
        <p:nvSpPr>
          <p:cNvPr id="53253" name="Rectangle 5"/>
          <p:cNvSpPr>
            <a:spLocks noGrp="1" noChangeArrowheads="1"/>
          </p:cNvSpPr>
          <p:nvPr>
            <p:ph type="body" idx="1"/>
          </p:nvPr>
        </p:nvSpPr>
        <p:spPr>
          <a:xfrm>
            <a:off x="500094" y="1338327"/>
            <a:ext cx="8763000" cy="661998"/>
          </a:xfrm>
        </p:spPr>
        <p:txBody>
          <a:bodyPr/>
          <a:lstStyle/>
          <a:p>
            <a:pPr eaLnBrk="1" hangingPunct="1">
              <a:lnSpc>
                <a:spcPct val="90000"/>
              </a:lnSpc>
              <a:spcBef>
                <a:spcPct val="60000"/>
              </a:spcBef>
            </a:pPr>
            <a:r>
              <a:rPr lang="zh-CN" altLang="en-US" dirty="0">
                <a:latin typeface="黑体" pitchFamily="49" charset="-122"/>
                <a:ea typeface="黑体" pitchFamily="49" charset="-122"/>
              </a:rPr>
              <a:t>邻接矩阵存储，下图的</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次序为：</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3200695" y="2985864"/>
            <a:ext cx="3276600" cy="2819400"/>
            <a:chOff x="0" y="0"/>
            <a:chExt cx="2064" cy="1776"/>
          </a:xfrm>
        </p:grpSpPr>
        <p:sp>
          <p:nvSpPr>
            <p:cNvPr id="53256" name="Line 8"/>
            <p:cNvSpPr>
              <a:spLocks noChangeShapeType="1"/>
            </p:cNvSpPr>
            <p:nvPr/>
          </p:nvSpPr>
          <p:spPr bwMode="auto">
            <a:xfrm flipH="1">
              <a:off x="144" y="624"/>
              <a:ext cx="432"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57" name="Line 9"/>
            <p:cNvSpPr>
              <a:spLocks noChangeShapeType="1"/>
            </p:cNvSpPr>
            <p:nvPr/>
          </p:nvSpPr>
          <p:spPr bwMode="auto">
            <a:xfrm flipH="1">
              <a:off x="576" y="192"/>
              <a:ext cx="432" cy="432"/>
            </a:xfrm>
            <a:prstGeom prst="line">
              <a:avLst/>
            </a:prstGeom>
            <a:noFill/>
            <a:ln w="38100">
              <a:solidFill>
                <a:schemeClr val="hlink"/>
              </a:solidFill>
              <a:round/>
              <a:headEnd/>
              <a:tailEnd/>
            </a:ln>
          </p:spPr>
          <p:txBody>
            <a:bodyPr wrap="none" lIns="0" rIns="0" anchor="ctr"/>
            <a:lstStyle/>
            <a:p>
              <a:endParaRPr lang="zh-CN" altLang="en-US" i="0"/>
            </a:p>
          </p:txBody>
        </p:sp>
        <p:sp>
          <p:nvSpPr>
            <p:cNvPr id="53258" name="Line 10"/>
            <p:cNvSpPr>
              <a:spLocks noChangeShapeType="1"/>
            </p:cNvSpPr>
            <p:nvPr/>
          </p:nvSpPr>
          <p:spPr bwMode="auto">
            <a:xfrm flipH="1" flipV="1">
              <a:off x="576" y="576"/>
              <a:ext cx="288" cy="672"/>
            </a:xfrm>
            <a:prstGeom prst="line">
              <a:avLst/>
            </a:prstGeom>
            <a:noFill/>
            <a:ln w="38100">
              <a:solidFill>
                <a:srgbClr val="009900"/>
              </a:solidFill>
              <a:round/>
              <a:headEnd/>
              <a:tailEnd/>
            </a:ln>
          </p:spPr>
          <p:txBody>
            <a:bodyPr wrap="none" lIns="0" rIns="0" anchor="ctr"/>
            <a:lstStyle/>
            <a:p>
              <a:endParaRPr lang="zh-CN" altLang="en-US" i="0"/>
            </a:p>
          </p:txBody>
        </p:sp>
        <p:sp>
          <p:nvSpPr>
            <p:cNvPr id="53259" name="Line 11"/>
            <p:cNvSpPr>
              <a:spLocks noChangeShapeType="1"/>
            </p:cNvSpPr>
            <p:nvPr/>
          </p:nvSpPr>
          <p:spPr bwMode="auto">
            <a:xfrm flipH="1" flipV="1">
              <a:off x="144" y="1152"/>
              <a:ext cx="960"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60" name="Line 12"/>
            <p:cNvSpPr>
              <a:spLocks noChangeShapeType="1"/>
            </p:cNvSpPr>
            <p:nvPr/>
          </p:nvSpPr>
          <p:spPr bwMode="auto">
            <a:xfrm flipH="1" flipV="1">
              <a:off x="864" y="1248"/>
              <a:ext cx="240" cy="384"/>
            </a:xfrm>
            <a:prstGeom prst="line">
              <a:avLst/>
            </a:prstGeom>
            <a:noFill/>
            <a:ln w="38100">
              <a:solidFill>
                <a:schemeClr val="hlink"/>
              </a:solidFill>
              <a:round/>
              <a:headEnd/>
              <a:tailEnd/>
            </a:ln>
          </p:spPr>
          <p:txBody>
            <a:bodyPr wrap="none" lIns="0" rIns="0" anchor="ctr"/>
            <a:lstStyle/>
            <a:p>
              <a:endParaRPr lang="zh-CN" altLang="en-US" i="0"/>
            </a:p>
          </p:txBody>
        </p:sp>
        <p:sp>
          <p:nvSpPr>
            <p:cNvPr id="53261" name="Line 13"/>
            <p:cNvSpPr>
              <a:spLocks noChangeShapeType="1"/>
            </p:cNvSpPr>
            <p:nvPr/>
          </p:nvSpPr>
          <p:spPr bwMode="auto">
            <a:xfrm>
              <a:off x="1104" y="192"/>
              <a:ext cx="480" cy="384"/>
            </a:xfrm>
            <a:prstGeom prst="line">
              <a:avLst/>
            </a:prstGeom>
            <a:noFill/>
            <a:ln w="38100">
              <a:solidFill>
                <a:schemeClr val="hlink"/>
              </a:solidFill>
              <a:round/>
              <a:headEnd/>
              <a:tailEnd/>
            </a:ln>
          </p:spPr>
          <p:txBody>
            <a:bodyPr wrap="none" lIns="0" rIns="0" anchor="ctr"/>
            <a:lstStyle/>
            <a:p>
              <a:endParaRPr lang="zh-CN" altLang="en-US" i="0"/>
            </a:p>
          </p:txBody>
        </p:sp>
        <p:sp>
          <p:nvSpPr>
            <p:cNvPr id="53262" name="Line 14"/>
            <p:cNvSpPr>
              <a:spLocks noChangeShapeType="1"/>
            </p:cNvSpPr>
            <p:nvPr/>
          </p:nvSpPr>
          <p:spPr bwMode="auto">
            <a:xfrm flipH="1">
              <a:off x="1344" y="672"/>
              <a:ext cx="240"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63" name="Line 15"/>
            <p:cNvSpPr>
              <a:spLocks noChangeShapeType="1"/>
            </p:cNvSpPr>
            <p:nvPr/>
          </p:nvSpPr>
          <p:spPr bwMode="auto">
            <a:xfrm>
              <a:off x="1632" y="720"/>
              <a:ext cx="288" cy="432"/>
            </a:xfrm>
            <a:prstGeom prst="line">
              <a:avLst/>
            </a:prstGeom>
            <a:noFill/>
            <a:ln w="38100">
              <a:solidFill>
                <a:schemeClr val="hlink"/>
              </a:solidFill>
              <a:round/>
              <a:headEnd/>
              <a:tailEnd/>
            </a:ln>
          </p:spPr>
          <p:txBody>
            <a:bodyPr wrap="none" lIns="0" rIns="0" anchor="ctr"/>
            <a:lstStyle/>
            <a:p>
              <a:endParaRPr lang="zh-CN" altLang="en-US" i="0"/>
            </a:p>
          </p:txBody>
        </p:sp>
        <p:grpSp>
          <p:nvGrpSpPr>
            <p:cNvPr id="3" name="Group 16"/>
            <p:cNvGrpSpPr>
              <a:grpSpLocks/>
            </p:cNvGrpSpPr>
            <p:nvPr/>
          </p:nvGrpSpPr>
          <p:grpSpPr bwMode="auto">
            <a:xfrm>
              <a:off x="0" y="0"/>
              <a:ext cx="2064" cy="1776"/>
              <a:chOff x="0" y="0"/>
              <a:chExt cx="2064" cy="1776"/>
            </a:xfrm>
          </p:grpSpPr>
          <p:sp>
            <p:nvSpPr>
              <p:cNvPr id="53265" name="Oval 17"/>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V1</a:t>
                </a:r>
              </a:p>
            </p:txBody>
          </p:sp>
          <p:sp>
            <p:nvSpPr>
              <p:cNvPr id="53266" name="Oval 18"/>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V3</a:t>
                </a:r>
              </a:p>
            </p:txBody>
          </p:sp>
          <p:sp>
            <p:nvSpPr>
              <p:cNvPr id="53267" name="Oval 19"/>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V2</a:t>
                </a:r>
              </a:p>
            </p:txBody>
          </p:sp>
          <p:sp>
            <p:nvSpPr>
              <p:cNvPr id="53268" name="Oval 20"/>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V5</a:t>
                </a:r>
              </a:p>
            </p:txBody>
          </p:sp>
          <p:sp>
            <p:nvSpPr>
              <p:cNvPr id="53269" name="Oval 21"/>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V4</a:t>
                </a:r>
              </a:p>
            </p:txBody>
          </p:sp>
          <p:sp>
            <p:nvSpPr>
              <p:cNvPr id="53270" name="Oval 22"/>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V6</a:t>
                </a:r>
              </a:p>
            </p:txBody>
          </p:sp>
          <p:sp>
            <p:nvSpPr>
              <p:cNvPr id="53271" name="Oval 23"/>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V7</a:t>
                </a:r>
              </a:p>
            </p:txBody>
          </p:sp>
          <p:sp>
            <p:nvSpPr>
              <p:cNvPr id="53272" name="Oval 24"/>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V8</a:t>
                </a:r>
              </a:p>
            </p:txBody>
          </p:sp>
        </p:grpSp>
      </p:grpSp>
      <p:sp>
        <p:nvSpPr>
          <p:cNvPr id="4" name="文本框 3">
            <a:extLst>
              <a:ext uri="{FF2B5EF4-FFF2-40B4-BE49-F238E27FC236}">
                <a16:creationId xmlns:a16="http://schemas.microsoft.com/office/drawing/2014/main" id="{2104F69A-F7BE-C9DD-5B4A-79E914677998}"/>
              </a:ext>
            </a:extLst>
          </p:cNvPr>
          <p:cNvSpPr txBox="1"/>
          <p:nvPr/>
        </p:nvSpPr>
        <p:spPr>
          <a:xfrm>
            <a:off x="1312434" y="2078870"/>
            <a:ext cx="739286" cy="430887"/>
          </a:xfrm>
          <a:prstGeom prst="rect">
            <a:avLst/>
          </a:prstGeom>
          <a:noFill/>
        </p:spPr>
        <p:txBody>
          <a:bodyPr wrap="square" lIns="0" tIns="0" rIns="0" bIns="0" rtlCol="0">
            <a:spAutoFit/>
          </a:bodyPr>
          <a:lstStyle/>
          <a:p>
            <a:r>
              <a:rPr lang="en-US" altLang="zh-CN" sz="2800" b="0" i="0" dirty="0"/>
              <a:t>V1</a:t>
            </a:r>
            <a:endParaRPr lang="zh-CN" altLang="en-US" sz="2800" b="0" i="0" dirty="0"/>
          </a:p>
        </p:txBody>
      </p:sp>
      <p:sp>
        <p:nvSpPr>
          <p:cNvPr id="5" name="Oval 17">
            <a:extLst>
              <a:ext uri="{FF2B5EF4-FFF2-40B4-BE49-F238E27FC236}">
                <a16:creationId xmlns:a16="http://schemas.microsoft.com/office/drawing/2014/main" id="{6B45B257-64EE-279B-87E4-413EFDDDDC0F}"/>
              </a:ext>
            </a:extLst>
          </p:cNvPr>
          <p:cNvSpPr>
            <a:spLocks noChangeArrowheads="1"/>
          </p:cNvSpPr>
          <p:nvPr/>
        </p:nvSpPr>
        <p:spPr bwMode="auto">
          <a:xfrm>
            <a:off x="4652994" y="2985864"/>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V1</a:t>
            </a:r>
          </a:p>
        </p:txBody>
      </p:sp>
      <p:sp>
        <p:nvSpPr>
          <p:cNvPr id="6" name="文本框 5">
            <a:extLst>
              <a:ext uri="{FF2B5EF4-FFF2-40B4-BE49-F238E27FC236}">
                <a16:creationId xmlns:a16="http://schemas.microsoft.com/office/drawing/2014/main" id="{5C085B52-8557-C442-3A61-0D7F3897924A}"/>
              </a:ext>
            </a:extLst>
          </p:cNvPr>
          <p:cNvSpPr txBox="1"/>
          <p:nvPr/>
        </p:nvSpPr>
        <p:spPr>
          <a:xfrm>
            <a:off x="1900760" y="2101265"/>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V2</a:t>
            </a:r>
            <a:endParaRPr lang="zh-CN" altLang="en-US" sz="2800" b="0" i="0" dirty="0"/>
          </a:p>
        </p:txBody>
      </p:sp>
      <p:sp>
        <p:nvSpPr>
          <p:cNvPr id="7" name="Oval 17">
            <a:extLst>
              <a:ext uri="{FF2B5EF4-FFF2-40B4-BE49-F238E27FC236}">
                <a16:creationId xmlns:a16="http://schemas.microsoft.com/office/drawing/2014/main" id="{AA9B86D2-105A-FF8B-AFB5-057577371CEE}"/>
              </a:ext>
            </a:extLst>
          </p:cNvPr>
          <p:cNvSpPr>
            <a:spLocks noChangeArrowheads="1"/>
          </p:cNvSpPr>
          <p:nvPr/>
        </p:nvSpPr>
        <p:spPr bwMode="auto">
          <a:xfrm>
            <a:off x="3890994" y="3736319"/>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V2</a:t>
            </a:r>
          </a:p>
        </p:txBody>
      </p:sp>
      <p:sp>
        <p:nvSpPr>
          <p:cNvPr id="8" name="Oval 17">
            <a:extLst>
              <a:ext uri="{FF2B5EF4-FFF2-40B4-BE49-F238E27FC236}">
                <a16:creationId xmlns:a16="http://schemas.microsoft.com/office/drawing/2014/main" id="{41FE4D99-7C7E-DE57-91CC-37DE4B97C2A2}"/>
              </a:ext>
            </a:extLst>
          </p:cNvPr>
          <p:cNvSpPr>
            <a:spLocks noChangeArrowheads="1"/>
          </p:cNvSpPr>
          <p:nvPr/>
        </p:nvSpPr>
        <p:spPr bwMode="auto">
          <a:xfrm>
            <a:off x="3200695" y="4575212"/>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V4</a:t>
            </a:r>
          </a:p>
        </p:txBody>
      </p:sp>
      <p:sp>
        <p:nvSpPr>
          <p:cNvPr id="9" name="文本框 8">
            <a:extLst>
              <a:ext uri="{FF2B5EF4-FFF2-40B4-BE49-F238E27FC236}">
                <a16:creationId xmlns:a16="http://schemas.microsoft.com/office/drawing/2014/main" id="{2CAD0C1D-884A-4ADA-840B-5073676CB24D}"/>
              </a:ext>
            </a:extLst>
          </p:cNvPr>
          <p:cNvSpPr txBox="1"/>
          <p:nvPr/>
        </p:nvSpPr>
        <p:spPr>
          <a:xfrm>
            <a:off x="2848782" y="2077013"/>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V4</a:t>
            </a:r>
            <a:endParaRPr lang="zh-CN" altLang="en-US" sz="2800" b="0" i="0" dirty="0"/>
          </a:p>
        </p:txBody>
      </p:sp>
      <p:sp>
        <p:nvSpPr>
          <p:cNvPr id="10" name="文本框 9">
            <a:extLst>
              <a:ext uri="{FF2B5EF4-FFF2-40B4-BE49-F238E27FC236}">
                <a16:creationId xmlns:a16="http://schemas.microsoft.com/office/drawing/2014/main" id="{7A010202-A4DB-CDD2-729F-CAA3E5AD9B64}"/>
              </a:ext>
            </a:extLst>
          </p:cNvPr>
          <p:cNvSpPr txBox="1"/>
          <p:nvPr/>
        </p:nvSpPr>
        <p:spPr>
          <a:xfrm>
            <a:off x="3714138" y="2086822"/>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V8</a:t>
            </a:r>
            <a:endParaRPr lang="zh-CN" altLang="en-US" sz="2800" b="0" i="0" dirty="0"/>
          </a:p>
        </p:txBody>
      </p:sp>
      <p:sp>
        <p:nvSpPr>
          <p:cNvPr id="11" name="文本框 10">
            <a:extLst>
              <a:ext uri="{FF2B5EF4-FFF2-40B4-BE49-F238E27FC236}">
                <a16:creationId xmlns:a16="http://schemas.microsoft.com/office/drawing/2014/main" id="{24FD5BD8-C3B7-9B12-5D3E-78C2EDBE7142}"/>
              </a:ext>
            </a:extLst>
          </p:cNvPr>
          <p:cNvSpPr txBox="1"/>
          <p:nvPr/>
        </p:nvSpPr>
        <p:spPr>
          <a:xfrm>
            <a:off x="4564522" y="2086821"/>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V5</a:t>
            </a:r>
            <a:endParaRPr lang="zh-CN" altLang="en-US" sz="2800" b="0" i="0" dirty="0"/>
          </a:p>
        </p:txBody>
      </p:sp>
      <p:sp>
        <p:nvSpPr>
          <p:cNvPr id="12" name="文本框 11">
            <a:extLst>
              <a:ext uri="{FF2B5EF4-FFF2-40B4-BE49-F238E27FC236}">
                <a16:creationId xmlns:a16="http://schemas.microsoft.com/office/drawing/2014/main" id="{C9E35B63-223D-4C36-E8C1-863EB6F25F32}"/>
              </a:ext>
            </a:extLst>
          </p:cNvPr>
          <p:cNvSpPr txBox="1"/>
          <p:nvPr/>
        </p:nvSpPr>
        <p:spPr>
          <a:xfrm>
            <a:off x="5466738" y="2073623"/>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V3</a:t>
            </a:r>
            <a:endParaRPr lang="zh-CN" altLang="en-US" sz="2800" b="0" i="0" dirty="0"/>
          </a:p>
        </p:txBody>
      </p:sp>
      <p:sp>
        <p:nvSpPr>
          <p:cNvPr id="13" name="文本框 12">
            <a:extLst>
              <a:ext uri="{FF2B5EF4-FFF2-40B4-BE49-F238E27FC236}">
                <a16:creationId xmlns:a16="http://schemas.microsoft.com/office/drawing/2014/main" id="{E3379F90-3BD4-EC16-B797-C0A394245B2B}"/>
              </a:ext>
            </a:extLst>
          </p:cNvPr>
          <p:cNvSpPr txBox="1"/>
          <p:nvPr/>
        </p:nvSpPr>
        <p:spPr>
          <a:xfrm>
            <a:off x="6280262" y="2073623"/>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V6</a:t>
            </a:r>
            <a:endParaRPr lang="zh-CN" altLang="en-US" sz="2800" b="0" i="0" dirty="0"/>
          </a:p>
        </p:txBody>
      </p:sp>
      <p:sp>
        <p:nvSpPr>
          <p:cNvPr id="14" name="文本框 13">
            <a:extLst>
              <a:ext uri="{FF2B5EF4-FFF2-40B4-BE49-F238E27FC236}">
                <a16:creationId xmlns:a16="http://schemas.microsoft.com/office/drawing/2014/main" id="{BA5C03DC-3532-25A6-F64F-6AFCD5ED33F2}"/>
              </a:ext>
            </a:extLst>
          </p:cNvPr>
          <p:cNvSpPr txBox="1"/>
          <p:nvPr/>
        </p:nvSpPr>
        <p:spPr>
          <a:xfrm>
            <a:off x="7103800" y="2060848"/>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V7</a:t>
            </a:r>
            <a:endParaRPr lang="zh-CN" altLang="en-US" sz="2800" b="0" i="0" dirty="0"/>
          </a:p>
        </p:txBody>
      </p:sp>
      <p:sp>
        <p:nvSpPr>
          <p:cNvPr id="15" name="Oval 17">
            <a:extLst>
              <a:ext uri="{FF2B5EF4-FFF2-40B4-BE49-F238E27FC236}">
                <a16:creationId xmlns:a16="http://schemas.microsoft.com/office/drawing/2014/main" id="{873301C4-941A-270E-783C-1E8B9F39B01E}"/>
              </a:ext>
            </a:extLst>
          </p:cNvPr>
          <p:cNvSpPr>
            <a:spLocks noChangeArrowheads="1"/>
          </p:cNvSpPr>
          <p:nvPr/>
        </p:nvSpPr>
        <p:spPr bwMode="auto">
          <a:xfrm>
            <a:off x="4729194" y="5366232"/>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V8</a:t>
            </a:r>
          </a:p>
        </p:txBody>
      </p:sp>
      <p:sp>
        <p:nvSpPr>
          <p:cNvPr id="16" name="Oval 17">
            <a:extLst>
              <a:ext uri="{FF2B5EF4-FFF2-40B4-BE49-F238E27FC236}">
                <a16:creationId xmlns:a16="http://schemas.microsoft.com/office/drawing/2014/main" id="{DB51B5C7-2787-3335-D7F6-43AAACE6FA19}"/>
              </a:ext>
            </a:extLst>
          </p:cNvPr>
          <p:cNvSpPr>
            <a:spLocks noChangeArrowheads="1"/>
          </p:cNvSpPr>
          <p:nvPr/>
        </p:nvSpPr>
        <p:spPr bwMode="auto">
          <a:xfrm>
            <a:off x="4343695" y="4661059"/>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V5</a:t>
            </a:r>
          </a:p>
        </p:txBody>
      </p:sp>
      <p:sp>
        <p:nvSpPr>
          <p:cNvPr id="17" name="Oval 17">
            <a:extLst>
              <a:ext uri="{FF2B5EF4-FFF2-40B4-BE49-F238E27FC236}">
                <a16:creationId xmlns:a16="http://schemas.microsoft.com/office/drawing/2014/main" id="{0E444B81-DC24-1502-180B-677FD59E987F}"/>
              </a:ext>
            </a:extLst>
          </p:cNvPr>
          <p:cNvSpPr>
            <a:spLocks noChangeArrowheads="1"/>
          </p:cNvSpPr>
          <p:nvPr/>
        </p:nvSpPr>
        <p:spPr bwMode="auto">
          <a:xfrm>
            <a:off x="5483760" y="3812863"/>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V3</a:t>
            </a:r>
          </a:p>
        </p:txBody>
      </p:sp>
      <p:sp>
        <p:nvSpPr>
          <p:cNvPr id="18" name="Oval 17">
            <a:extLst>
              <a:ext uri="{FF2B5EF4-FFF2-40B4-BE49-F238E27FC236}">
                <a16:creationId xmlns:a16="http://schemas.microsoft.com/office/drawing/2014/main" id="{51A0AC91-BAC4-EC8A-2755-E9AAB75D2C98}"/>
              </a:ext>
            </a:extLst>
          </p:cNvPr>
          <p:cNvSpPr>
            <a:spLocks noChangeArrowheads="1"/>
          </p:cNvSpPr>
          <p:nvPr/>
        </p:nvSpPr>
        <p:spPr bwMode="auto">
          <a:xfrm>
            <a:off x="5105695" y="4661058"/>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V6</a:t>
            </a:r>
          </a:p>
        </p:txBody>
      </p:sp>
      <p:sp>
        <p:nvSpPr>
          <p:cNvPr id="19" name="Oval 17">
            <a:extLst>
              <a:ext uri="{FF2B5EF4-FFF2-40B4-BE49-F238E27FC236}">
                <a16:creationId xmlns:a16="http://schemas.microsoft.com/office/drawing/2014/main" id="{70A089B6-3EF5-302E-5F47-CEADF71576CF}"/>
              </a:ext>
            </a:extLst>
          </p:cNvPr>
          <p:cNvSpPr>
            <a:spLocks noChangeArrowheads="1"/>
          </p:cNvSpPr>
          <p:nvPr/>
        </p:nvSpPr>
        <p:spPr bwMode="auto">
          <a:xfrm>
            <a:off x="6020095" y="4650269"/>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V7</a:t>
            </a:r>
          </a:p>
        </p:txBody>
      </p:sp>
      <p:sp>
        <p:nvSpPr>
          <p:cNvPr id="21" name="Text Box 4">
            <a:extLst>
              <a:ext uri="{FF2B5EF4-FFF2-40B4-BE49-F238E27FC236}">
                <a16:creationId xmlns:a16="http://schemas.microsoft.com/office/drawing/2014/main" id="{7900B209-E518-406D-2499-93EE2978FAB7}"/>
              </a:ext>
            </a:extLst>
          </p:cNvPr>
          <p:cNvSpPr txBox="1">
            <a:spLocks noChangeArrowheads="1"/>
          </p:cNvSpPr>
          <p:nvPr/>
        </p:nvSpPr>
        <p:spPr bwMode="auto">
          <a:xfrm>
            <a:off x="330692" y="11375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深度优先搜索举例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p:bldP spid="10" grpId="0"/>
      <p:bldP spid="11" grpId="0"/>
      <p:bldP spid="12" grpId="0"/>
      <p:bldP spid="13" grpId="0"/>
      <p:bldP spid="14" grpId="0"/>
      <p:bldP spid="15" grpId="0" animBg="1"/>
      <p:bldP spid="16" grpId="0" animBg="1"/>
      <p:bldP spid="17" grpId="0" animBg="1"/>
      <p:bldP spid="18" grpId="0" animBg="1"/>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59E7339-17A4-48E8-92BA-50A83E32AE96}" type="slidenum">
              <a:rPr lang="zh-CN" altLang="en-US"/>
              <a:pPr algn="r" eaLnBrk="1" hangingPunct="1">
                <a:spcBef>
                  <a:spcPct val="50000"/>
                </a:spcBef>
                <a:buFont typeface="Arial" pitchFamily="34" charset="0"/>
                <a:buNone/>
              </a:pPr>
              <a:t>52</a:t>
            </a:fld>
            <a:endParaRPr lang="en-US" altLang="zh-CN"/>
          </a:p>
        </p:txBody>
      </p:sp>
      <p:sp>
        <p:nvSpPr>
          <p:cNvPr id="54277" name="Rectangle 5"/>
          <p:cNvSpPr>
            <a:spLocks noGrp="1" noChangeArrowheads="1"/>
          </p:cNvSpPr>
          <p:nvPr>
            <p:ph type="body" idx="1"/>
          </p:nvPr>
        </p:nvSpPr>
        <p:spPr>
          <a:xfrm>
            <a:off x="504828" y="1268760"/>
            <a:ext cx="8334372" cy="2824154"/>
          </a:xfrm>
        </p:spPr>
        <p:txBody>
          <a:bodyPr/>
          <a:lstStyle/>
          <a:p>
            <a:pPr eaLnBrk="1" hangingPunct="1">
              <a:lnSpc>
                <a:spcPct val="90000"/>
              </a:lnSpc>
              <a:spcBef>
                <a:spcPct val="60000"/>
              </a:spcBef>
            </a:pPr>
            <a:r>
              <a:rPr lang="zh-CN" altLang="en-US" dirty="0">
                <a:latin typeface="黑体" pitchFamily="49" charset="-122"/>
                <a:ea typeface="黑体" pitchFamily="49" charset="-122"/>
              </a:rPr>
              <a:t>广度优先搜索(</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是一种分层搜索方法，</a:t>
            </a:r>
            <a:r>
              <a:rPr lang="zh-CN" altLang="en-US" dirty="0">
                <a:solidFill>
                  <a:srgbClr val="FF0000"/>
                </a:solidFill>
                <a:latin typeface="黑体" pitchFamily="49" charset="-122"/>
                <a:ea typeface="黑体" pitchFamily="49" charset="-122"/>
              </a:rPr>
              <a:t>同树的层次遍历</a:t>
            </a:r>
          </a:p>
          <a:p>
            <a:pPr eaLnBrk="1" hangingPunct="1">
              <a:lnSpc>
                <a:spcPct val="90000"/>
              </a:lnSpc>
              <a:spcBef>
                <a:spcPct val="60000"/>
              </a:spcBef>
            </a:pPr>
            <a:r>
              <a:rPr lang="en-US" altLang="zh-CN" dirty="0">
                <a:latin typeface="黑体" pitchFamily="49" charset="-122"/>
                <a:ea typeface="黑体" pitchFamily="49" charset="-122"/>
              </a:rPr>
              <a:t>BFS</a:t>
            </a:r>
            <a:r>
              <a:rPr lang="zh-CN" altLang="en-US" dirty="0">
                <a:latin typeface="黑体" pitchFamily="49" charset="-122"/>
                <a:ea typeface="黑体" pitchFamily="49" charset="-122"/>
              </a:rPr>
              <a:t>每向前走一步可能访问一批顶点, 不存在往回退的情况</a:t>
            </a:r>
          </a:p>
          <a:p>
            <a:pPr eaLnBrk="1" hangingPunct="1">
              <a:lnSpc>
                <a:spcPct val="90000"/>
              </a:lnSpc>
              <a:spcBef>
                <a:spcPct val="60000"/>
              </a:spcBef>
            </a:pPr>
            <a:r>
              <a:rPr lang="en-US" altLang="zh-CN" dirty="0">
                <a:latin typeface="黑体" pitchFamily="49" charset="-122"/>
                <a:ea typeface="黑体" pitchFamily="49" charset="-122"/>
              </a:rPr>
              <a:t>BFS</a:t>
            </a:r>
            <a:r>
              <a:rPr lang="zh-CN" altLang="en-US" dirty="0">
                <a:latin typeface="黑体" pitchFamily="49" charset="-122"/>
                <a:ea typeface="黑体" pitchFamily="49" charset="-122"/>
              </a:rPr>
              <a:t>不是一个递归的过程。</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三、广度优先搜索</a:t>
            </a:r>
            <a:r>
              <a:rPr lang="en-US" altLang="zh-CN" sz="4400" i="0" dirty="0">
                <a:solidFill>
                  <a:schemeClr val="tx2"/>
                </a:solidFill>
                <a:latin typeface="Tahoma" panose="020B0604030504040204" pitchFamily="34" charset="0"/>
                <a:ea typeface="隶书" pitchFamily="49" charset="-122"/>
              </a:rPr>
              <a:t>(BFS)</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9AA743F-2F13-4704-9CD8-DB40FF3F4158}" type="slidenum">
              <a:rPr lang="zh-CN" altLang="en-US"/>
              <a:pPr algn="r" eaLnBrk="1" hangingPunct="1">
                <a:spcBef>
                  <a:spcPct val="50000"/>
                </a:spcBef>
                <a:buFont typeface="Arial" pitchFamily="34" charset="0"/>
                <a:buNone/>
              </a:pPr>
              <a:t>53</a:t>
            </a:fld>
            <a:endParaRPr lang="en-US" altLang="zh-CN"/>
          </a:p>
        </p:txBody>
      </p:sp>
      <p:sp>
        <p:nvSpPr>
          <p:cNvPr id="55301" name="Rectangle 5"/>
          <p:cNvSpPr>
            <a:spLocks noGrp="1" noChangeArrowheads="1"/>
          </p:cNvSpPr>
          <p:nvPr>
            <p:ph type="body" idx="1"/>
          </p:nvPr>
        </p:nvSpPr>
        <p:spPr>
          <a:xfrm>
            <a:off x="604626" y="1409700"/>
            <a:ext cx="8763000" cy="4038600"/>
          </a:xfrm>
        </p:spPr>
        <p:txBody>
          <a:bodyPr/>
          <a:lstStyle/>
          <a:p>
            <a:pPr eaLnBrk="1" hangingPunct="1">
              <a:lnSpc>
                <a:spcPct val="90000"/>
              </a:lnSpc>
              <a:spcBef>
                <a:spcPct val="30000"/>
              </a:spcBef>
            </a:pPr>
            <a:r>
              <a:rPr lang="zh-CN" altLang="en-US" sz="2800" dirty="0">
                <a:latin typeface="+mn-ea"/>
              </a:rPr>
              <a:t>所有顶点访问标志</a:t>
            </a:r>
            <a:r>
              <a:rPr lang="en-US" altLang="zh-CN" sz="2800" dirty="0">
                <a:latin typeface="+mn-ea"/>
              </a:rPr>
              <a:t>visited[]</a:t>
            </a:r>
            <a:r>
              <a:rPr lang="zh-CN" altLang="en-US" sz="2800" dirty="0">
                <a:latin typeface="+mn-ea"/>
              </a:rPr>
              <a:t>设置为</a:t>
            </a:r>
            <a:r>
              <a:rPr lang="en-US" altLang="zh-CN" sz="2800" dirty="0">
                <a:latin typeface="+mn-ea"/>
              </a:rPr>
              <a:t>FALSE</a:t>
            </a:r>
            <a:r>
              <a:rPr lang="zh-CN" altLang="en-US" sz="2800" dirty="0">
                <a:latin typeface="+mn-ea"/>
              </a:rPr>
              <a:t>。</a:t>
            </a:r>
            <a:endParaRPr lang="en-US" altLang="zh-CN" sz="2800" dirty="0">
              <a:latin typeface="+mn-ea"/>
            </a:endParaRPr>
          </a:p>
          <a:p>
            <a:pPr eaLnBrk="1" hangingPunct="1">
              <a:lnSpc>
                <a:spcPct val="90000"/>
              </a:lnSpc>
              <a:spcBef>
                <a:spcPct val="30000"/>
              </a:spcBef>
            </a:pPr>
            <a:r>
              <a:rPr lang="zh-CN" altLang="en-US" sz="2800" dirty="0">
                <a:latin typeface="+mn-ea"/>
              </a:rPr>
              <a:t>从某顶点</a:t>
            </a:r>
            <a:r>
              <a:rPr lang="en-US" altLang="zh-CN" sz="2800" dirty="0">
                <a:latin typeface="+mn-ea"/>
              </a:rPr>
              <a:t>v</a:t>
            </a:r>
            <a:r>
              <a:rPr lang="en-US" altLang="zh-CN" sz="2800" baseline="-25000" dirty="0">
                <a:latin typeface="+mn-ea"/>
              </a:rPr>
              <a:t>0</a:t>
            </a:r>
            <a:r>
              <a:rPr lang="zh-CN" altLang="en-US" sz="2800" dirty="0">
                <a:latin typeface="+mn-ea"/>
              </a:rPr>
              <a:t>开始，访问</a:t>
            </a:r>
            <a:r>
              <a:rPr lang="en-US" altLang="zh-CN" sz="2800" dirty="0">
                <a:latin typeface="+mn-ea"/>
              </a:rPr>
              <a:t>v</a:t>
            </a:r>
            <a:r>
              <a:rPr lang="en-US" altLang="zh-CN" sz="2800" baseline="-25000" dirty="0">
                <a:latin typeface="+mn-ea"/>
              </a:rPr>
              <a:t>0</a:t>
            </a:r>
            <a:r>
              <a:rPr lang="zh-CN" altLang="en-US" sz="2800" dirty="0">
                <a:latin typeface="+mn-ea"/>
              </a:rPr>
              <a:t>，</a:t>
            </a:r>
            <a:r>
              <a:rPr lang="en-US" altLang="zh-CN" sz="2800" dirty="0">
                <a:latin typeface="+mn-ea"/>
              </a:rPr>
              <a:t>visited[v</a:t>
            </a:r>
            <a:r>
              <a:rPr lang="en-US" altLang="zh-CN" sz="2800" baseline="-25000" dirty="0">
                <a:latin typeface="+mn-ea"/>
              </a:rPr>
              <a:t>0</a:t>
            </a:r>
            <a:r>
              <a:rPr lang="en-US" altLang="zh-CN" sz="2800" dirty="0">
                <a:latin typeface="+mn-ea"/>
              </a:rPr>
              <a:t>]=TRUE，</a:t>
            </a:r>
            <a:r>
              <a:rPr lang="zh-CN" altLang="en-US" sz="2800" dirty="0">
                <a:latin typeface="+mn-ea"/>
              </a:rPr>
              <a:t>将</a:t>
            </a:r>
            <a:r>
              <a:rPr lang="en-US" altLang="zh-CN" sz="2800" dirty="0">
                <a:latin typeface="+mn-ea"/>
              </a:rPr>
              <a:t>v</a:t>
            </a:r>
            <a:r>
              <a:rPr lang="en-US" altLang="zh-CN" sz="2800" baseline="-25000" dirty="0">
                <a:latin typeface="+mn-ea"/>
              </a:rPr>
              <a:t>0</a:t>
            </a:r>
            <a:r>
              <a:rPr lang="zh-CN" altLang="en-US" sz="2800" dirty="0">
                <a:latin typeface="+mn-ea"/>
              </a:rPr>
              <a:t>插入队列</a:t>
            </a:r>
            <a:r>
              <a:rPr lang="en-US" altLang="zh-CN" sz="2800" dirty="0">
                <a:latin typeface="+mn-ea"/>
              </a:rPr>
              <a:t>Q</a:t>
            </a:r>
            <a:endParaRPr lang="en-US" altLang="zh-CN" sz="2800" baseline="-25000" dirty="0">
              <a:latin typeface="+mn-ea"/>
            </a:endParaRPr>
          </a:p>
          <a:p>
            <a:pPr eaLnBrk="1" hangingPunct="1">
              <a:lnSpc>
                <a:spcPct val="90000"/>
              </a:lnSpc>
              <a:spcBef>
                <a:spcPct val="30000"/>
              </a:spcBef>
              <a:buFont typeface="Wingdings" pitchFamily="2" charset="2"/>
              <a:buNone/>
            </a:pPr>
            <a:r>
              <a:rPr lang="zh-CN" altLang="en-US" sz="2800" dirty="0">
                <a:latin typeface="+mn-ea"/>
              </a:rPr>
              <a:t>1.如果队列</a:t>
            </a:r>
            <a:r>
              <a:rPr lang="en-US" altLang="zh-CN" sz="2800" dirty="0">
                <a:latin typeface="+mn-ea"/>
              </a:rPr>
              <a:t>Q</a:t>
            </a:r>
            <a:r>
              <a:rPr lang="zh-CN" altLang="en-US" sz="2800" dirty="0">
                <a:latin typeface="+mn-ea"/>
              </a:rPr>
              <a:t>不空，则从队列</a:t>
            </a:r>
            <a:r>
              <a:rPr lang="en-US" altLang="zh-CN" sz="2800" dirty="0">
                <a:latin typeface="+mn-ea"/>
              </a:rPr>
              <a:t>Q</a:t>
            </a:r>
            <a:r>
              <a:rPr lang="zh-CN" altLang="en-US" sz="2800" dirty="0">
                <a:latin typeface="+mn-ea"/>
              </a:rPr>
              <a:t>头上取出一个顶点</a:t>
            </a:r>
            <a:r>
              <a:rPr lang="en-US" altLang="zh-CN" sz="2800" dirty="0">
                <a:latin typeface="+mn-ea"/>
              </a:rPr>
              <a:t>v,</a:t>
            </a:r>
            <a:r>
              <a:rPr lang="zh-CN" altLang="en-US" sz="2800" dirty="0">
                <a:latin typeface="+mn-ea"/>
              </a:rPr>
              <a:t>否则结束</a:t>
            </a:r>
          </a:p>
          <a:p>
            <a:pPr eaLnBrk="1" hangingPunct="1">
              <a:lnSpc>
                <a:spcPct val="90000"/>
              </a:lnSpc>
              <a:spcBef>
                <a:spcPct val="30000"/>
              </a:spcBef>
              <a:buFont typeface="Wingdings" pitchFamily="2" charset="2"/>
              <a:buNone/>
            </a:pPr>
            <a:r>
              <a:rPr lang="zh-CN" altLang="en-US" sz="2800" dirty="0">
                <a:latin typeface="+mn-ea"/>
              </a:rPr>
              <a:t>2.依次找到顶点</a:t>
            </a:r>
            <a:r>
              <a:rPr lang="en-US" altLang="zh-CN" sz="2800" dirty="0">
                <a:latin typeface="+mn-ea"/>
              </a:rPr>
              <a:t>v</a:t>
            </a:r>
            <a:r>
              <a:rPr lang="zh-CN" altLang="en-US" sz="2800" dirty="0">
                <a:latin typeface="+mn-ea"/>
              </a:rPr>
              <a:t>的所有相邻顶点</a:t>
            </a:r>
            <a:r>
              <a:rPr lang="en-US" altLang="zh-CN" sz="2800" dirty="0">
                <a:latin typeface="+mn-ea"/>
              </a:rPr>
              <a:t>v’，</a:t>
            </a:r>
            <a:r>
              <a:rPr lang="zh-CN" altLang="en-US" sz="2800" dirty="0">
                <a:latin typeface="+mn-ea"/>
              </a:rPr>
              <a:t>如果</a:t>
            </a:r>
            <a:r>
              <a:rPr lang="en-US" altLang="zh-CN" sz="2800" dirty="0">
                <a:latin typeface="+mn-ea"/>
              </a:rPr>
              <a:t>visited[v’]=FALSE</a:t>
            </a:r>
            <a:r>
              <a:rPr lang="zh-CN" altLang="en-US" sz="2800" dirty="0">
                <a:latin typeface="+mn-ea"/>
              </a:rPr>
              <a:t>，访问该顶点</a:t>
            </a:r>
            <a:r>
              <a:rPr lang="en-US" altLang="zh-CN" sz="2800" dirty="0" err="1">
                <a:latin typeface="+mn-ea"/>
              </a:rPr>
              <a:t>v’，visited</a:t>
            </a:r>
            <a:r>
              <a:rPr lang="en-US" altLang="zh-CN" sz="2800" dirty="0">
                <a:latin typeface="+mn-ea"/>
              </a:rPr>
              <a:t>[v’]=TRUE，</a:t>
            </a:r>
            <a:r>
              <a:rPr lang="zh-CN" altLang="en-US" sz="2800" dirty="0">
                <a:latin typeface="+mn-ea"/>
              </a:rPr>
              <a:t>将</a:t>
            </a:r>
            <a:r>
              <a:rPr lang="en-US" altLang="zh-CN" sz="2800" dirty="0">
                <a:latin typeface="+mn-ea"/>
              </a:rPr>
              <a:t>v’</a:t>
            </a:r>
            <a:r>
              <a:rPr lang="zh-CN" altLang="en-US" sz="2800" dirty="0">
                <a:latin typeface="+mn-ea"/>
              </a:rPr>
              <a:t>插入队列</a:t>
            </a:r>
            <a:r>
              <a:rPr lang="en-US" altLang="zh-CN" sz="2800" dirty="0">
                <a:latin typeface="+mn-ea"/>
              </a:rPr>
              <a:t>Q</a:t>
            </a:r>
          </a:p>
          <a:p>
            <a:pPr eaLnBrk="1" hangingPunct="1">
              <a:lnSpc>
                <a:spcPct val="90000"/>
              </a:lnSpc>
              <a:spcBef>
                <a:spcPct val="30000"/>
              </a:spcBef>
              <a:buFont typeface="Wingdings" pitchFamily="2" charset="2"/>
              <a:buNone/>
            </a:pPr>
            <a:r>
              <a:rPr lang="en-US" altLang="zh-CN" sz="2800" dirty="0">
                <a:latin typeface="+mn-ea"/>
              </a:rPr>
              <a:t>3.</a:t>
            </a:r>
            <a:r>
              <a:rPr lang="zh-CN" altLang="en-US" sz="2800" dirty="0">
                <a:latin typeface="+mn-ea"/>
              </a:rPr>
              <a:t>重复1,2</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三、广度优先搜索算法</a:t>
            </a:r>
            <a:r>
              <a:rPr lang="en-US" altLang="zh-CN" sz="4400" i="0" dirty="0">
                <a:solidFill>
                  <a:schemeClr val="tx2"/>
                </a:solidFill>
                <a:latin typeface="Tahoma" panose="020B0604030504040204" pitchFamily="34" charset="0"/>
                <a:ea typeface="隶书" pitchFamily="49" charset="-122"/>
              </a:rPr>
              <a:t>(BFS</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3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body" idx="1"/>
          </p:nvPr>
        </p:nvSpPr>
        <p:spPr>
          <a:xfrm>
            <a:off x="755783" y="4805778"/>
            <a:ext cx="8120058" cy="457200"/>
          </a:xfrm>
        </p:spPr>
        <p:txBody>
          <a:bodyPr/>
          <a:lstStyle/>
          <a:p>
            <a:pPr eaLnBrk="1" hangingPunct="1">
              <a:lnSpc>
                <a:spcPct val="90000"/>
              </a:lnSpc>
              <a:spcBef>
                <a:spcPct val="30000"/>
              </a:spcBef>
              <a:buFont typeface="Wingdings" pitchFamily="2" charset="2"/>
              <a:buNone/>
            </a:pPr>
            <a:r>
              <a:rPr lang="en-US" altLang="zh-CN" b="1" dirty="0">
                <a:latin typeface="黑体" pitchFamily="49" charset="-122"/>
                <a:ea typeface="黑体" pitchFamily="49" charset="-122"/>
              </a:rPr>
              <a:t>BFS</a:t>
            </a:r>
            <a:r>
              <a:rPr lang="zh-CN" altLang="en-US" b="1" dirty="0">
                <a:latin typeface="黑体" pitchFamily="49" charset="-122"/>
                <a:ea typeface="黑体" pitchFamily="49" charset="-122"/>
              </a:rPr>
              <a:t>为                     </a:t>
            </a:r>
            <a:r>
              <a:rPr lang="en-US" altLang="zh-CN" b="1" dirty="0">
                <a:latin typeface="黑体" pitchFamily="49" charset="-122"/>
                <a:ea typeface="黑体" pitchFamily="49" charset="-122"/>
              </a:rPr>
              <a:t>BFS</a:t>
            </a:r>
            <a:r>
              <a:rPr lang="zh-CN" altLang="en-US" b="1" dirty="0">
                <a:latin typeface="黑体" pitchFamily="49" charset="-122"/>
                <a:ea typeface="黑体" pitchFamily="49" charset="-122"/>
              </a:rPr>
              <a:t>为</a:t>
            </a:r>
            <a:endParaRPr lang="en-US" altLang="zh-CN" b="1" dirty="0">
              <a:latin typeface="黑体" pitchFamily="49" charset="-122"/>
              <a:ea typeface="黑体" pitchFamily="49" charset="-122"/>
            </a:endParaRPr>
          </a:p>
        </p:txBody>
      </p:sp>
      <p:grpSp>
        <p:nvGrpSpPr>
          <p:cNvPr id="2" name="Group 6"/>
          <p:cNvGrpSpPr>
            <a:grpSpLocks/>
          </p:cNvGrpSpPr>
          <p:nvPr/>
        </p:nvGrpSpPr>
        <p:grpSpPr bwMode="auto">
          <a:xfrm>
            <a:off x="781110" y="1863080"/>
            <a:ext cx="2895600" cy="2286000"/>
            <a:chOff x="0" y="0"/>
            <a:chExt cx="1824" cy="1440"/>
          </a:xfrm>
        </p:grpSpPr>
        <p:sp>
          <p:nvSpPr>
            <p:cNvPr id="56345"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a:p>
          </p:txBody>
        </p:sp>
        <p:sp>
          <p:nvSpPr>
            <p:cNvPr id="56346"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a:p>
          </p:txBody>
        </p:sp>
        <p:sp>
          <p:nvSpPr>
            <p:cNvPr id="56347"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a:p>
          </p:txBody>
        </p:sp>
        <p:sp>
          <p:nvSpPr>
            <p:cNvPr id="56348"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a:p>
          </p:txBody>
        </p:sp>
        <p:sp>
          <p:nvSpPr>
            <p:cNvPr id="56349"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a:p>
          </p:txBody>
        </p:sp>
        <p:sp>
          <p:nvSpPr>
            <p:cNvPr id="56350"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a:p>
          </p:txBody>
        </p:sp>
        <p:sp>
          <p:nvSpPr>
            <p:cNvPr id="56351"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a:p>
          </p:txBody>
        </p:sp>
        <p:sp>
          <p:nvSpPr>
            <p:cNvPr id="56352"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a:p>
          </p:txBody>
        </p:sp>
        <p:sp>
          <p:nvSpPr>
            <p:cNvPr id="56353"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a:p>
          </p:txBody>
        </p:sp>
        <p:sp>
          <p:nvSpPr>
            <p:cNvPr id="56354"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a:p>
          </p:txBody>
        </p:sp>
        <p:grpSp>
          <p:nvGrpSpPr>
            <p:cNvPr id="3" name="Group 17"/>
            <p:cNvGrpSpPr>
              <a:grpSpLocks/>
            </p:cNvGrpSpPr>
            <p:nvPr/>
          </p:nvGrpSpPr>
          <p:grpSpPr bwMode="auto">
            <a:xfrm>
              <a:off x="0" y="0"/>
              <a:ext cx="1824" cy="1440"/>
              <a:chOff x="0" y="0"/>
              <a:chExt cx="1824" cy="1440"/>
            </a:xfrm>
          </p:grpSpPr>
          <p:sp>
            <p:nvSpPr>
              <p:cNvPr id="56356"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56357"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56358"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56359"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56360"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56361"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pSp>
        <p:nvGrpSpPr>
          <p:cNvPr id="4" name="Group 24"/>
          <p:cNvGrpSpPr>
            <a:grpSpLocks/>
          </p:cNvGrpSpPr>
          <p:nvPr/>
        </p:nvGrpSpPr>
        <p:grpSpPr bwMode="auto">
          <a:xfrm>
            <a:off x="5100670" y="1909746"/>
            <a:ext cx="3276600" cy="2819400"/>
            <a:chOff x="0" y="0"/>
            <a:chExt cx="2064" cy="1776"/>
          </a:xfrm>
        </p:grpSpPr>
        <p:sp>
          <p:nvSpPr>
            <p:cNvPr id="56328" name="Line 25"/>
            <p:cNvSpPr>
              <a:spLocks noChangeShapeType="1"/>
            </p:cNvSpPr>
            <p:nvPr/>
          </p:nvSpPr>
          <p:spPr bwMode="auto">
            <a:xfrm flipH="1">
              <a:off x="144" y="624"/>
              <a:ext cx="432" cy="480"/>
            </a:xfrm>
            <a:prstGeom prst="line">
              <a:avLst/>
            </a:prstGeom>
            <a:noFill/>
            <a:ln w="38100">
              <a:solidFill>
                <a:srgbClr val="00FF00"/>
              </a:solidFill>
              <a:round/>
              <a:headEnd/>
              <a:tailEnd/>
            </a:ln>
          </p:spPr>
          <p:txBody>
            <a:bodyPr wrap="none" lIns="0" rIns="0" anchor="ctr"/>
            <a:lstStyle/>
            <a:p>
              <a:endParaRPr lang="zh-CN" altLang="en-US"/>
            </a:p>
          </p:txBody>
        </p:sp>
        <p:sp>
          <p:nvSpPr>
            <p:cNvPr id="56329" name="Line 26"/>
            <p:cNvSpPr>
              <a:spLocks noChangeShapeType="1"/>
            </p:cNvSpPr>
            <p:nvPr/>
          </p:nvSpPr>
          <p:spPr bwMode="auto">
            <a:xfrm flipH="1">
              <a:off x="576" y="192"/>
              <a:ext cx="432" cy="432"/>
            </a:xfrm>
            <a:prstGeom prst="line">
              <a:avLst/>
            </a:prstGeom>
            <a:noFill/>
            <a:ln w="38100">
              <a:solidFill>
                <a:srgbClr val="00FF00"/>
              </a:solidFill>
              <a:round/>
              <a:headEnd/>
              <a:tailEnd/>
            </a:ln>
          </p:spPr>
          <p:txBody>
            <a:bodyPr wrap="none" lIns="0" rIns="0" anchor="ctr"/>
            <a:lstStyle/>
            <a:p>
              <a:endParaRPr lang="zh-CN" altLang="en-US"/>
            </a:p>
          </p:txBody>
        </p:sp>
        <p:sp>
          <p:nvSpPr>
            <p:cNvPr id="56330" name="Line 27"/>
            <p:cNvSpPr>
              <a:spLocks noChangeShapeType="1"/>
            </p:cNvSpPr>
            <p:nvPr/>
          </p:nvSpPr>
          <p:spPr bwMode="auto">
            <a:xfrm flipH="1" flipV="1">
              <a:off x="576" y="576"/>
              <a:ext cx="288" cy="672"/>
            </a:xfrm>
            <a:prstGeom prst="line">
              <a:avLst/>
            </a:prstGeom>
            <a:noFill/>
            <a:ln w="38100">
              <a:solidFill>
                <a:srgbClr val="00FF00"/>
              </a:solidFill>
              <a:round/>
              <a:headEnd/>
              <a:tailEnd/>
            </a:ln>
          </p:spPr>
          <p:txBody>
            <a:bodyPr wrap="none" lIns="0" rIns="0" anchor="ctr"/>
            <a:lstStyle/>
            <a:p>
              <a:endParaRPr lang="zh-CN" altLang="en-US"/>
            </a:p>
          </p:txBody>
        </p:sp>
        <p:sp>
          <p:nvSpPr>
            <p:cNvPr id="56331" name="Line 28"/>
            <p:cNvSpPr>
              <a:spLocks noChangeShapeType="1"/>
            </p:cNvSpPr>
            <p:nvPr/>
          </p:nvSpPr>
          <p:spPr bwMode="auto">
            <a:xfrm flipH="1" flipV="1">
              <a:off x="144" y="1152"/>
              <a:ext cx="960" cy="480"/>
            </a:xfrm>
            <a:prstGeom prst="line">
              <a:avLst/>
            </a:prstGeom>
            <a:noFill/>
            <a:ln w="38100">
              <a:solidFill>
                <a:srgbClr val="00FF00"/>
              </a:solidFill>
              <a:round/>
              <a:headEnd/>
              <a:tailEnd/>
            </a:ln>
          </p:spPr>
          <p:txBody>
            <a:bodyPr wrap="none" lIns="0" rIns="0" anchor="ctr"/>
            <a:lstStyle/>
            <a:p>
              <a:endParaRPr lang="zh-CN" altLang="en-US"/>
            </a:p>
          </p:txBody>
        </p:sp>
        <p:sp>
          <p:nvSpPr>
            <p:cNvPr id="56332" name="Line 29"/>
            <p:cNvSpPr>
              <a:spLocks noChangeShapeType="1"/>
            </p:cNvSpPr>
            <p:nvPr/>
          </p:nvSpPr>
          <p:spPr bwMode="auto">
            <a:xfrm flipH="1" flipV="1">
              <a:off x="864" y="1248"/>
              <a:ext cx="240" cy="384"/>
            </a:xfrm>
            <a:prstGeom prst="line">
              <a:avLst/>
            </a:prstGeom>
            <a:noFill/>
            <a:ln w="38100">
              <a:solidFill>
                <a:srgbClr val="00FF00"/>
              </a:solidFill>
              <a:round/>
              <a:headEnd/>
              <a:tailEnd/>
            </a:ln>
          </p:spPr>
          <p:txBody>
            <a:bodyPr wrap="none" lIns="0" rIns="0" anchor="ctr"/>
            <a:lstStyle/>
            <a:p>
              <a:endParaRPr lang="zh-CN" altLang="en-US"/>
            </a:p>
          </p:txBody>
        </p:sp>
        <p:sp>
          <p:nvSpPr>
            <p:cNvPr id="56333" name="Line 30"/>
            <p:cNvSpPr>
              <a:spLocks noChangeShapeType="1"/>
            </p:cNvSpPr>
            <p:nvPr/>
          </p:nvSpPr>
          <p:spPr bwMode="auto">
            <a:xfrm>
              <a:off x="1104" y="192"/>
              <a:ext cx="480" cy="384"/>
            </a:xfrm>
            <a:prstGeom prst="line">
              <a:avLst/>
            </a:prstGeom>
            <a:noFill/>
            <a:ln w="38100">
              <a:solidFill>
                <a:srgbClr val="00FF00"/>
              </a:solidFill>
              <a:round/>
              <a:headEnd/>
              <a:tailEnd/>
            </a:ln>
          </p:spPr>
          <p:txBody>
            <a:bodyPr wrap="none" lIns="0" rIns="0" anchor="ctr"/>
            <a:lstStyle/>
            <a:p>
              <a:endParaRPr lang="zh-CN" altLang="en-US"/>
            </a:p>
          </p:txBody>
        </p:sp>
        <p:sp>
          <p:nvSpPr>
            <p:cNvPr id="56334" name="Line 31"/>
            <p:cNvSpPr>
              <a:spLocks noChangeShapeType="1"/>
            </p:cNvSpPr>
            <p:nvPr/>
          </p:nvSpPr>
          <p:spPr bwMode="auto">
            <a:xfrm flipH="1">
              <a:off x="1344" y="672"/>
              <a:ext cx="240" cy="480"/>
            </a:xfrm>
            <a:prstGeom prst="line">
              <a:avLst/>
            </a:prstGeom>
            <a:noFill/>
            <a:ln w="38100">
              <a:solidFill>
                <a:srgbClr val="00FF00"/>
              </a:solidFill>
              <a:round/>
              <a:headEnd/>
              <a:tailEnd/>
            </a:ln>
          </p:spPr>
          <p:txBody>
            <a:bodyPr wrap="none" lIns="0" rIns="0" anchor="ctr"/>
            <a:lstStyle/>
            <a:p>
              <a:endParaRPr lang="zh-CN" altLang="en-US"/>
            </a:p>
          </p:txBody>
        </p:sp>
        <p:sp>
          <p:nvSpPr>
            <p:cNvPr id="56335" name="Line 32"/>
            <p:cNvSpPr>
              <a:spLocks noChangeShapeType="1"/>
            </p:cNvSpPr>
            <p:nvPr/>
          </p:nvSpPr>
          <p:spPr bwMode="auto">
            <a:xfrm>
              <a:off x="1632" y="720"/>
              <a:ext cx="288" cy="432"/>
            </a:xfrm>
            <a:prstGeom prst="line">
              <a:avLst/>
            </a:prstGeom>
            <a:noFill/>
            <a:ln w="38100">
              <a:solidFill>
                <a:srgbClr val="00FF00"/>
              </a:solidFill>
              <a:round/>
              <a:headEnd/>
              <a:tailEnd/>
            </a:ln>
          </p:spPr>
          <p:txBody>
            <a:bodyPr wrap="none" lIns="0" rIns="0" anchor="ctr"/>
            <a:lstStyle/>
            <a:p>
              <a:endParaRPr lang="zh-CN" altLang="en-US"/>
            </a:p>
          </p:txBody>
        </p:sp>
        <p:grpSp>
          <p:nvGrpSpPr>
            <p:cNvPr id="5" name="Group 33"/>
            <p:cNvGrpSpPr>
              <a:grpSpLocks/>
            </p:cNvGrpSpPr>
            <p:nvPr/>
          </p:nvGrpSpPr>
          <p:grpSpPr bwMode="auto">
            <a:xfrm>
              <a:off x="0" y="0"/>
              <a:ext cx="2064" cy="1776"/>
              <a:chOff x="0" y="0"/>
              <a:chExt cx="2064" cy="1776"/>
            </a:xfrm>
          </p:grpSpPr>
          <p:sp>
            <p:nvSpPr>
              <p:cNvPr id="56337" name="Oval 34"/>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V1</a:t>
                </a:r>
              </a:p>
            </p:txBody>
          </p:sp>
          <p:sp>
            <p:nvSpPr>
              <p:cNvPr id="56338" name="Oval 35"/>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V3</a:t>
                </a:r>
              </a:p>
            </p:txBody>
          </p:sp>
          <p:sp>
            <p:nvSpPr>
              <p:cNvPr id="56339" name="Oval 36"/>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V2</a:t>
                </a:r>
              </a:p>
            </p:txBody>
          </p:sp>
          <p:sp>
            <p:nvSpPr>
              <p:cNvPr id="56340" name="Oval 37"/>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V5</a:t>
                </a:r>
              </a:p>
            </p:txBody>
          </p:sp>
          <p:sp>
            <p:nvSpPr>
              <p:cNvPr id="56341" name="Oval 38"/>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V4</a:t>
                </a:r>
              </a:p>
            </p:txBody>
          </p:sp>
          <p:sp>
            <p:nvSpPr>
              <p:cNvPr id="56342" name="Oval 39"/>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V6</a:t>
                </a:r>
              </a:p>
            </p:txBody>
          </p:sp>
          <p:sp>
            <p:nvSpPr>
              <p:cNvPr id="56343" name="Oval 40"/>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V7</a:t>
                </a:r>
              </a:p>
            </p:txBody>
          </p:sp>
          <p:sp>
            <p:nvSpPr>
              <p:cNvPr id="56344" name="Oval 41"/>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V8</a:t>
                </a:r>
              </a:p>
            </p:txBody>
          </p:sp>
        </p:grpSp>
      </p:grpSp>
      <p:sp>
        <p:nvSpPr>
          <p:cNvPr id="42" name="Text Box 4"/>
          <p:cNvSpPr txBox="1">
            <a:spLocks noChangeArrowheads="1"/>
          </p:cNvSpPr>
          <p:nvPr/>
        </p:nvSpPr>
        <p:spPr bwMode="auto">
          <a:xfrm>
            <a:off x="251520" y="234933"/>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广度优先搜索举例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邻接矩阵）</a:t>
            </a:r>
          </a:p>
        </p:txBody>
      </p:sp>
      <p:sp>
        <p:nvSpPr>
          <p:cNvPr id="6" name="文本框 5">
            <a:extLst>
              <a:ext uri="{FF2B5EF4-FFF2-40B4-BE49-F238E27FC236}">
                <a16:creationId xmlns:a16="http://schemas.microsoft.com/office/drawing/2014/main" id="{CA349611-F043-AD3B-247E-F588D35EF00B}"/>
              </a:ext>
            </a:extLst>
          </p:cNvPr>
          <p:cNvSpPr txBox="1"/>
          <p:nvPr/>
        </p:nvSpPr>
        <p:spPr>
          <a:xfrm>
            <a:off x="1903512" y="4798313"/>
            <a:ext cx="508248" cy="430887"/>
          </a:xfrm>
          <a:prstGeom prst="rect">
            <a:avLst/>
          </a:prstGeom>
          <a:noFill/>
        </p:spPr>
        <p:txBody>
          <a:bodyPr wrap="square" lIns="0" tIns="0" rIns="0" bIns="0" rtlCol="0">
            <a:spAutoFit/>
          </a:bodyPr>
          <a:lstStyle/>
          <a:p>
            <a:r>
              <a:rPr lang="en-US" altLang="zh-CN" sz="2800" b="0" i="0" dirty="0">
                <a:latin typeface="+mn-ea"/>
                <a:ea typeface="+mn-ea"/>
              </a:rPr>
              <a:t>0</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6E0E84E2-12CC-ABE6-AA6F-47A62677BECF}"/>
              </a:ext>
            </a:extLst>
          </p:cNvPr>
          <p:cNvSpPr txBox="1"/>
          <p:nvPr/>
        </p:nvSpPr>
        <p:spPr>
          <a:xfrm>
            <a:off x="7136162" y="4805345"/>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V2</a:t>
            </a:r>
            <a:r>
              <a:rPr lang="zh-CN" altLang="en-US" sz="2800" b="0" i="0" dirty="0">
                <a:latin typeface="+mn-ea"/>
                <a:ea typeface="+mn-ea"/>
              </a:rPr>
              <a:t>、</a:t>
            </a:r>
            <a:r>
              <a:rPr lang="en-US" altLang="zh-CN" sz="2800" b="0" i="0" dirty="0">
                <a:latin typeface="+mn-ea"/>
                <a:ea typeface="+mn-ea"/>
              </a:rPr>
              <a:t>V3</a:t>
            </a:r>
            <a:endParaRPr lang="zh-CN" altLang="en-US" sz="2800" b="0" i="0" dirty="0">
              <a:latin typeface="+mn-ea"/>
              <a:ea typeface="+mn-ea"/>
            </a:endParaRPr>
          </a:p>
        </p:txBody>
      </p:sp>
      <p:sp>
        <p:nvSpPr>
          <p:cNvPr id="8" name="Oval 23">
            <a:extLst>
              <a:ext uri="{FF2B5EF4-FFF2-40B4-BE49-F238E27FC236}">
                <a16:creationId xmlns:a16="http://schemas.microsoft.com/office/drawing/2014/main" id="{BC2E4C61-E486-26E0-3D66-D0ED7B66D683}"/>
              </a:ext>
            </a:extLst>
          </p:cNvPr>
          <p:cNvSpPr>
            <a:spLocks noChangeArrowheads="1"/>
          </p:cNvSpPr>
          <p:nvPr/>
        </p:nvSpPr>
        <p:spPr bwMode="auto">
          <a:xfrm>
            <a:off x="2616025" y="1847269"/>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0</a:t>
            </a:r>
          </a:p>
        </p:txBody>
      </p:sp>
      <p:sp>
        <p:nvSpPr>
          <p:cNvPr id="9" name="Oval 23">
            <a:extLst>
              <a:ext uri="{FF2B5EF4-FFF2-40B4-BE49-F238E27FC236}">
                <a16:creationId xmlns:a16="http://schemas.microsoft.com/office/drawing/2014/main" id="{FE1CDF56-C1DE-7CB5-59D8-0CA2E9874327}"/>
              </a:ext>
            </a:extLst>
          </p:cNvPr>
          <p:cNvSpPr>
            <a:spLocks noChangeArrowheads="1"/>
          </p:cNvSpPr>
          <p:nvPr/>
        </p:nvSpPr>
        <p:spPr bwMode="auto">
          <a:xfrm>
            <a:off x="1302428" y="1847359"/>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1</a:t>
            </a:r>
          </a:p>
        </p:txBody>
      </p:sp>
      <p:cxnSp>
        <p:nvCxnSpPr>
          <p:cNvPr id="11" name="直接连接符 10">
            <a:extLst>
              <a:ext uri="{FF2B5EF4-FFF2-40B4-BE49-F238E27FC236}">
                <a16:creationId xmlns:a16="http://schemas.microsoft.com/office/drawing/2014/main" id="{0F12080C-6052-7297-F157-5B2D2AD24DA5}"/>
              </a:ext>
            </a:extLst>
          </p:cNvPr>
          <p:cNvCxnSpPr/>
          <p:nvPr/>
        </p:nvCxnSpPr>
        <p:spPr bwMode="auto">
          <a:xfrm>
            <a:off x="1795431" y="5229200"/>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 name="直接连接符 11">
            <a:extLst>
              <a:ext uri="{FF2B5EF4-FFF2-40B4-BE49-F238E27FC236}">
                <a16:creationId xmlns:a16="http://schemas.microsoft.com/office/drawing/2014/main" id="{CC869CFE-BF1A-374B-F73D-1EDE7A18F0FA}"/>
              </a:ext>
            </a:extLst>
          </p:cNvPr>
          <p:cNvCxnSpPr/>
          <p:nvPr/>
        </p:nvCxnSpPr>
        <p:spPr bwMode="auto">
          <a:xfrm>
            <a:off x="24717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id="{992E8482-4553-1667-265C-83E992AFB9C8}"/>
              </a:ext>
            </a:extLst>
          </p:cNvPr>
          <p:cNvSpPr txBox="1"/>
          <p:nvPr/>
        </p:nvSpPr>
        <p:spPr>
          <a:xfrm>
            <a:off x="1032416" y="5373672"/>
            <a:ext cx="1307336"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3</a:t>
            </a:r>
            <a:endParaRPr lang="zh-CN" altLang="en-US" sz="2800" b="0" i="0" dirty="0">
              <a:latin typeface="+mn-ea"/>
              <a:ea typeface="+mn-ea"/>
            </a:endParaRPr>
          </a:p>
        </p:txBody>
      </p:sp>
      <p:cxnSp>
        <p:nvCxnSpPr>
          <p:cNvPr id="14" name="直接连接符 13">
            <a:extLst>
              <a:ext uri="{FF2B5EF4-FFF2-40B4-BE49-F238E27FC236}">
                <a16:creationId xmlns:a16="http://schemas.microsoft.com/office/drawing/2014/main" id="{9DBEA14D-6A76-7EC2-AB4A-E454BF857B49}"/>
              </a:ext>
            </a:extLst>
          </p:cNvPr>
          <p:cNvCxnSpPr/>
          <p:nvPr/>
        </p:nvCxnSpPr>
        <p:spPr bwMode="auto">
          <a:xfrm>
            <a:off x="30432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5" name="Oval 23">
            <a:extLst>
              <a:ext uri="{FF2B5EF4-FFF2-40B4-BE49-F238E27FC236}">
                <a16:creationId xmlns:a16="http://schemas.microsoft.com/office/drawing/2014/main" id="{9D1F46EF-5973-3C26-CF10-2102227CC9B0}"/>
              </a:ext>
            </a:extLst>
          </p:cNvPr>
          <p:cNvSpPr>
            <a:spLocks noChangeArrowheads="1"/>
          </p:cNvSpPr>
          <p:nvPr/>
        </p:nvSpPr>
        <p:spPr bwMode="auto">
          <a:xfrm>
            <a:off x="2605887" y="3717567"/>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4</a:t>
            </a:r>
          </a:p>
        </p:txBody>
      </p:sp>
      <p:sp>
        <p:nvSpPr>
          <p:cNvPr id="16" name="Oval 23">
            <a:extLst>
              <a:ext uri="{FF2B5EF4-FFF2-40B4-BE49-F238E27FC236}">
                <a16:creationId xmlns:a16="http://schemas.microsoft.com/office/drawing/2014/main" id="{17550733-510D-9073-F8FC-FFCD5A6F7244}"/>
              </a:ext>
            </a:extLst>
          </p:cNvPr>
          <p:cNvSpPr>
            <a:spLocks noChangeArrowheads="1"/>
          </p:cNvSpPr>
          <p:nvPr/>
        </p:nvSpPr>
        <p:spPr bwMode="auto">
          <a:xfrm>
            <a:off x="3218867" y="2845806"/>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5</a:t>
            </a:r>
          </a:p>
        </p:txBody>
      </p:sp>
      <p:cxnSp>
        <p:nvCxnSpPr>
          <p:cNvPr id="17" name="直接连接符 16">
            <a:extLst>
              <a:ext uri="{FF2B5EF4-FFF2-40B4-BE49-F238E27FC236}">
                <a16:creationId xmlns:a16="http://schemas.microsoft.com/office/drawing/2014/main" id="{39BCFAFA-3BFD-B162-D935-C74A4155837B}"/>
              </a:ext>
            </a:extLst>
          </p:cNvPr>
          <p:cNvCxnSpPr/>
          <p:nvPr/>
        </p:nvCxnSpPr>
        <p:spPr bwMode="auto">
          <a:xfrm>
            <a:off x="35004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36A47A44-C5CC-6E57-A611-5507F23F3DBD}"/>
              </a:ext>
            </a:extLst>
          </p:cNvPr>
          <p:cNvCxnSpPr/>
          <p:nvPr/>
        </p:nvCxnSpPr>
        <p:spPr bwMode="auto">
          <a:xfrm>
            <a:off x="1281934" y="5804559"/>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D9FE929A-3812-616F-1A6C-2A1B46667C7E}"/>
              </a:ext>
            </a:extLst>
          </p:cNvPr>
          <p:cNvCxnSpPr/>
          <p:nvPr/>
        </p:nvCxnSpPr>
        <p:spPr bwMode="auto">
          <a:xfrm>
            <a:off x="1862170" y="5804559"/>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0" name="Oval 23">
            <a:extLst>
              <a:ext uri="{FF2B5EF4-FFF2-40B4-BE49-F238E27FC236}">
                <a16:creationId xmlns:a16="http://schemas.microsoft.com/office/drawing/2014/main" id="{F64091D1-B4A8-7929-871B-B5E3E8B15043}"/>
              </a:ext>
            </a:extLst>
          </p:cNvPr>
          <p:cNvSpPr>
            <a:spLocks noChangeArrowheads="1"/>
          </p:cNvSpPr>
          <p:nvPr/>
        </p:nvSpPr>
        <p:spPr bwMode="auto">
          <a:xfrm>
            <a:off x="773371" y="2777088"/>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2</a:t>
            </a:r>
          </a:p>
        </p:txBody>
      </p:sp>
      <p:sp>
        <p:nvSpPr>
          <p:cNvPr id="21" name="Oval 23">
            <a:extLst>
              <a:ext uri="{FF2B5EF4-FFF2-40B4-BE49-F238E27FC236}">
                <a16:creationId xmlns:a16="http://schemas.microsoft.com/office/drawing/2014/main" id="{9F791405-5203-FCDD-1C07-76464CABAF17}"/>
              </a:ext>
            </a:extLst>
          </p:cNvPr>
          <p:cNvSpPr>
            <a:spLocks noChangeArrowheads="1"/>
          </p:cNvSpPr>
          <p:nvPr/>
        </p:nvSpPr>
        <p:spPr bwMode="auto">
          <a:xfrm>
            <a:off x="1310487" y="3710994"/>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3</a:t>
            </a:r>
          </a:p>
        </p:txBody>
      </p:sp>
      <p:sp>
        <p:nvSpPr>
          <p:cNvPr id="22" name="文本框 21">
            <a:extLst>
              <a:ext uri="{FF2B5EF4-FFF2-40B4-BE49-F238E27FC236}">
                <a16:creationId xmlns:a16="http://schemas.microsoft.com/office/drawing/2014/main" id="{51D27143-DC66-B09F-119B-E6AFCB64FD21}"/>
              </a:ext>
            </a:extLst>
          </p:cNvPr>
          <p:cNvSpPr txBox="1"/>
          <p:nvPr/>
        </p:nvSpPr>
        <p:spPr>
          <a:xfrm>
            <a:off x="6723254" y="4815823"/>
            <a:ext cx="508248" cy="430887"/>
          </a:xfrm>
          <a:prstGeom prst="rect">
            <a:avLst/>
          </a:prstGeom>
          <a:noFill/>
        </p:spPr>
        <p:txBody>
          <a:bodyPr wrap="square" lIns="0" tIns="0" rIns="0" bIns="0" rtlCol="0">
            <a:spAutoFit/>
          </a:bodyPr>
          <a:lstStyle/>
          <a:p>
            <a:r>
              <a:rPr lang="en-US" altLang="zh-CN" sz="2800" b="0" i="0" dirty="0">
                <a:latin typeface="+mn-ea"/>
                <a:ea typeface="+mn-ea"/>
              </a:rPr>
              <a:t>V1</a:t>
            </a:r>
            <a:endParaRPr lang="zh-CN" altLang="en-US" sz="2800" b="0" i="0" dirty="0">
              <a:latin typeface="+mn-ea"/>
              <a:ea typeface="+mn-ea"/>
            </a:endParaRPr>
          </a:p>
        </p:txBody>
      </p:sp>
      <p:sp>
        <p:nvSpPr>
          <p:cNvPr id="23" name="文本框 22">
            <a:extLst>
              <a:ext uri="{FF2B5EF4-FFF2-40B4-BE49-F238E27FC236}">
                <a16:creationId xmlns:a16="http://schemas.microsoft.com/office/drawing/2014/main" id="{ABC1A94E-7E0D-5401-7879-60188B980978}"/>
              </a:ext>
            </a:extLst>
          </p:cNvPr>
          <p:cNvSpPr txBox="1"/>
          <p:nvPr/>
        </p:nvSpPr>
        <p:spPr>
          <a:xfrm>
            <a:off x="2154518" y="4837505"/>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a:t>
            </a:r>
            <a:r>
              <a:rPr lang="en-US" altLang="zh-CN" sz="2800" b="0" i="0" dirty="0">
                <a:latin typeface="+mn-ea"/>
                <a:ea typeface="+mn-ea"/>
              </a:rPr>
              <a:t>5</a:t>
            </a:r>
            <a:endParaRPr lang="zh-CN" altLang="en-US" sz="2800" b="0" i="0" dirty="0">
              <a:latin typeface="+mn-ea"/>
              <a:ea typeface="+mn-ea"/>
            </a:endParaRPr>
          </a:p>
        </p:txBody>
      </p:sp>
      <p:sp>
        <p:nvSpPr>
          <p:cNvPr id="24" name="文本框 23">
            <a:extLst>
              <a:ext uri="{FF2B5EF4-FFF2-40B4-BE49-F238E27FC236}">
                <a16:creationId xmlns:a16="http://schemas.microsoft.com/office/drawing/2014/main" id="{4AD21141-ABA3-FB9A-BADD-B616F182135A}"/>
              </a:ext>
            </a:extLst>
          </p:cNvPr>
          <p:cNvSpPr txBox="1"/>
          <p:nvPr/>
        </p:nvSpPr>
        <p:spPr>
          <a:xfrm>
            <a:off x="5656454" y="5413358"/>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V4</a:t>
            </a:r>
            <a:r>
              <a:rPr lang="zh-CN" altLang="en-US" sz="2800" b="0" i="0" dirty="0">
                <a:latin typeface="+mn-ea"/>
                <a:ea typeface="+mn-ea"/>
              </a:rPr>
              <a:t>、</a:t>
            </a:r>
            <a:r>
              <a:rPr lang="en-US" altLang="zh-CN" sz="2800" b="0" i="0" dirty="0">
                <a:latin typeface="+mn-ea"/>
                <a:ea typeface="+mn-ea"/>
              </a:rPr>
              <a:t>V5</a:t>
            </a:r>
            <a:endParaRPr lang="zh-CN" altLang="en-US" sz="2800" b="0" i="0" dirty="0">
              <a:latin typeface="+mn-ea"/>
              <a:ea typeface="+mn-ea"/>
            </a:endParaRPr>
          </a:p>
        </p:txBody>
      </p:sp>
      <p:cxnSp>
        <p:nvCxnSpPr>
          <p:cNvPr id="26" name="直接连接符 25">
            <a:extLst>
              <a:ext uri="{FF2B5EF4-FFF2-40B4-BE49-F238E27FC236}">
                <a16:creationId xmlns:a16="http://schemas.microsoft.com/office/drawing/2014/main" id="{51097462-76B3-2551-5B78-2535FA957F77}"/>
              </a:ext>
            </a:extLst>
          </p:cNvPr>
          <p:cNvCxnSpPr>
            <a:endCxn id="22" idx="2"/>
          </p:cNvCxnSpPr>
          <p:nvPr/>
        </p:nvCxnSpPr>
        <p:spPr bwMode="auto">
          <a:xfrm flipV="1">
            <a:off x="6662770" y="5253476"/>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直接连接符 26">
            <a:extLst>
              <a:ext uri="{FF2B5EF4-FFF2-40B4-BE49-F238E27FC236}">
                <a16:creationId xmlns:a16="http://schemas.microsoft.com/office/drawing/2014/main" id="{7DAF05D8-30B0-D77F-0FF5-A133D8E3A0C1}"/>
              </a:ext>
            </a:extLst>
          </p:cNvPr>
          <p:cNvCxnSpPr/>
          <p:nvPr/>
        </p:nvCxnSpPr>
        <p:spPr bwMode="auto">
          <a:xfrm flipV="1">
            <a:off x="7474867" y="5248941"/>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直接连接符 27">
            <a:extLst>
              <a:ext uri="{FF2B5EF4-FFF2-40B4-BE49-F238E27FC236}">
                <a16:creationId xmlns:a16="http://schemas.microsoft.com/office/drawing/2014/main" id="{EEFC7D05-CB95-3CDF-D2F2-E30EAECBBE07}"/>
              </a:ext>
            </a:extLst>
          </p:cNvPr>
          <p:cNvCxnSpPr/>
          <p:nvPr/>
        </p:nvCxnSpPr>
        <p:spPr bwMode="auto">
          <a:xfrm flipV="1">
            <a:off x="8104378" y="5278190"/>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9" name="文本框 28">
            <a:extLst>
              <a:ext uri="{FF2B5EF4-FFF2-40B4-BE49-F238E27FC236}">
                <a16:creationId xmlns:a16="http://schemas.microsoft.com/office/drawing/2014/main" id="{F1ED8665-3FD3-B103-664F-3E2861BD5156}"/>
              </a:ext>
            </a:extLst>
          </p:cNvPr>
          <p:cNvSpPr txBox="1"/>
          <p:nvPr/>
        </p:nvSpPr>
        <p:spPr>
          <a:xfrm>
            <a:off x="7129573" y="5387044"/>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V6</a:t>
            </a:r>
            <a:r>
              <a:rPr lang="zh-CN" altLang="en-US" sz="2800" b="0" i="0" dirty="0">
                <a:latin typeface="+mn-ea"/>
                <a:ea typeface="+mn-ea"/>
              </a:rPr>
              <a:t>、</a:t>
            </a:r>
            <a:r>
              <a:rPr lang="en-US" altLang="zh-CN" sz="2800" b="0" i="0" dirty="0">
                <a:latin typeface="+mn-ea"/>
                <a:ea typeface="+mn-ea"/>
              </a:rPr>
              <a:t>V7</a:t>
            </a:r>
            <a:endParaRPr lang="zh-CN" altLang="en-US" sz="2800" b="0" i="0" dirty="0">
              <a:latin typeface="+mn-ea"/>
              <a:ea typeface="+mn-ea"/>
            </a:endParaRPr>
          </a:p>
        </p:txBody>
      </p:sp>
      <p:cxnSp>
        <p:nvCxnSpPr>
          <p:cNvPr id="30" name="直接连接符 29">
            <a:extLst>
              <a:ext uri="{FF2B5EF4-FFF2-40B4-BE49-F238E27FC236}">
                <a16:creationId xmlns:a16="http://schemas.microsoft.com/office/drawing/2014/main" id="{3A6FB880-1EEC-C535-1033-AFB52A0AD8DA}"/>
              </a:ext>
            </a:extLst>
          </p:cNvPr>
          <p:cNvCxnSpPr/>
          <p:nvPr/>
        </p:nvCxnSpPr>
        <p:spPr bwMode="auto">
          <a:xfrm flipV="1">
            <a:off x="5987421" y="586602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D5496FC2-A7B4-9FE6-95FF-83ED1CA2E7E6}"/>
              </a:ext>
            </a:extLst>
          </p:cNvPr>
          <p:cNvSpPr txBox="1"/>
          <p:nvPr/>
        </p:nvSpPr>
        <p:spPr>
          <a:xfrm>
            <a:off x="5666927" y="6069184"/>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V8</a:t>
            </a:r>
            <a:endParaRPr lang="zh-CN" altLang="en-US" sz="2800" b="0" i="0" dirty="0">
              <a:latin typeface="+mn-ea"/>
              <a:ea typeface="+mn-ea"/>
            </a:endParaRPr>
          </a:p>
        </p:txBody>
      </p:sp>
      <p:cxnSp>
        <p:nvCxnSpPr>
          <p:cNvPr id="32" name="直接连接符 31">
            <a:extLst>
              <a:ext uri="{FF2B5EF4-FFF2-40B4-BE49-F238E27FC236}">
                <a16:creationId xmlns:a16="http://schemas.microsoft.com/office/drawing/2014/main" id="{945BDFDB-0130-8CBF-AD36-6E74041B1236}"/>
              </a:ext>
            </a:extLst>
          </p:cNvPr>
          <p:cNvCxnSpPr/>
          <p:nvPr/>
        </p:nvCxnSpPr>
        <p:spPr bwMode="auto">
          <a:xfrm flipV="1">
            <a:off x="6700870" y="5861489"/>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3" name="直接连接符 32">
            <a:extLst>
              <a:ext uri="{FF2B5EF4-FFF2-40B4-BE49-F238E27FC236}">
                <a16:creationId xmlns:a16="http://schemas.microsoft.com/office/drawing/2014/main" id="{ED5B5C7D-4695-6B11-90A2-86B5B6774F0F}"/>
              </a:ext>
            </a:extLst>
          </p:cNvPr>
          <p:cNvCxnSpPr/>
          <p:nvPr/>
        </p:nvCxnSpPr>
        <p:spPr bwMode="auto">
          <a:xfrm flipV="1">
            <a:off x="7465268" y="5877272"/>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直接连接符 33">
            <a:extLst>
              <a:ext uri="{FF2B5EF4-FFF2-40B4-BE49-F238E27FC236}">
                <a16:creationId xmlns:a16="http://schemas.microsoft.com/office/drawing/2014/main" id="{43AB75D4-7D39-BE38-1FEC-9E062134E50A}"/>
              </a:ext>
            </a:extLst>
          </p:cNvPr>
          <p:cNvCxnSpPr/>
          <p:nvPr/>
        </p:nvCxnSpPr>
        <p:spPr bwMode="auto">
          <a:xfrm flipV="1">
            <a:off x="8172400" y="5877272"/>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5" name="直接连接符 34">
            <a:extLst>
              <a:ext uri="{FF2B5EF4-FFF2-40B4-BE49-F238E27FC236}">
                <a16:creationId xmlns:a16="http://schemas.microsoft.com/office/drawing/2014/main" id="{C6D4389B-C529-FADC-C520-A424E5FEFAD7}"/>
              </a:ext>
            </a:extLst>
          </p:cNvPr>
          <p:cNvCxnSpPr/>
          <p:nvPr/>
        </p:nvCxnSpPr>
        <p:spPr bwMode="auto">
          <a:xfrm flipV="1">
            <a:off x="5940152" y="651627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6" name="直接连接符 35">
            <a:extLst>
              <a:ext uri="{FF2B5EF4-FFF2-40B4-BE49-F238E27FC236}">
                <a16:creationId xmlns:a16="http://schemas.microsoft.com/office/drawing/2014/main" id="{E8E0D442-4952-BA01-D09A-E5E5C264E0B1}"/>
              </a:ext>
            </a:extLst>
          </p:cNvPr>
          <p:cNvCxnSpPr/>
          <p:nvPr/>
        </p:nvCxnSpPr>
        <p:spPr bwMode="auto">
          <a:xfrm flipV="1">
            <a:off x="6129370" y="151303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7" name="文本框 36">
            <a:extLst>
              <a:ext uri="{FF2B5EF4-FFF2-40B4-BE49-F238E27FC236}">
                <a16:creationId xmlns:a16="http://schemas.microsoft.com/office/drawing/2014/main" id="{778EB9F5-6248-53F3-F29D-89F88E9B5766}"/>
              </a:ext>
            </a:extLst>
          </p:cNvPr>
          <p:cNvSpPr txBox="1"/>
          <p:nvPr/>
        </p:nvSpPr>
        <p:spPr>
          <a:xfrm>
            <a:off x="6624670" y="1187216"/>
            <a:ext cx="1936432" cy="430887"/>
          </a:xfrm>
          <a:prstGeom prst="rect">
            <a:avLst/>
          </a:prstGeom>
          <a:noFill/>
        </p:spPr>
        <p:txBody>
          <a:bodyPr wrap="square" lIns="0" tIns="0" rIns="0" bIns="0" rtlCol="0">
            <a:spAutoFit/>
          </a:bodyPr>
          <a:lstStyle/>
          <a:p>
            <a:r>
              <a:rPr lang="zh-CN" altLang="en-US" sz="2800" b="0" i="0" dirty="0">
                <a:latin typeface="+mn-ea"/>
                <a:ea typeface="+mn-ea"/>
              </a:rPr>
              <a:t>表示取队头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3" grpId="0"/>
      <p:bldP spid="15" grpId="0" animBg="1"/>
      <p:bldP spid="16" grpId="0" animBg="1"/>
      <p:bldP spid="20" grpId="0" animBg="1"/>
      <p:bldP spid="21" grpId="0" animBg="1"/>
      <p:bldP spid="22" grpId="0"/>
      <p:bldP spid="23" grpId="0"/>
      <p:bldP spid="24" grpId="0"/>
      <p:bldP spid="29" grpId="0"/>
      <p:bldP spid="31" grpId="0"/>
      <p:bldP spid="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4"/>
          <p:cNvGrpSpPr>
            <a:grpSpLocks/>
          </p:cNvGrpSpPr>
          <p:nvPr/>
        </p:nvGrpSpPr>
        <p:grpSpPr bwMode="auto">
          <a:xfrm>
            <a:off x="683568" y="1600591"/>
            <a:ext cx="3276600" cy="2819400"/>
            <a:chOff x="0" y="0"/>
            <a:chExt cx="2064" cy="1776"/>
          </a:xfrm>
        </p:grpSpPr>
        <p:sp>
          <p:nvSpPr>
            <p:cNvPr id="56328" name="Line 25"/>
            <p:cNvSpPr>
              <a:spLocks noChangeShapeType="1"/>
            </p:cNvSpPr>
            <p:nvPr/>
          </p:nvSpPr>
          <p:spPr bwMode="auto">
            <a:xfrm flipH="1">
              <a:off x="144" y="624"/>
              <a:ext cx="432" cy="480"/>
            </a:xfrm>
            <a:prstGeom prst="line">
              <a:avLst/>
            </a:prstGeom>
            <a:noFill/>
            <a:ln w="38100">
              <a:solidFill>
                <a:srgbClr val="00FF00"/>
              </a:solidFill>
              <a:round/>
              <a:headEnd/>
              <a:tailEnd/>
            </a:ln>
          </p:spPr>
          <p:txBody>
            <a:bodyPr wrap="none" lIns="0" rIns="0" anchor="ctr"/>
            <a:lstStyle/>
            <a:p>
              <a:endParaRPr lang="zh-CN" altLang="en-US"/>
            </a:p>
          </p:txBody>
        </p:sp>
        <p:sp>
          <p:nvSpPr>
            <p:cNvPr id="56329" name="Line 26"/>
            <p:cNvSpPr>
              <a:spLocks noChangeShapeType="1"/>
            </p:cNvSpPr>
            <p:nvPr/>
          </p:nvSpPr>
          <p:spPr bwMode="auto">
            <a:xfrm flipH="1">
              <a:off x="576" y="192"/>
              <a:ext cx="432" cy="432"/>
            </a:xfrm>
            <a:prstGeom prst="line">
              <a:avLst/>
            </a:prstGeom>
            <a:noFill/>
            <a:ln w="38100">
              <a:solidFill>
                <a:srgbClr val="00FF00"/>
              </a:solidFill>
              <a:round/>
              <a:headEnd/>
              <a:tailEnd/>
            </a:ln>
          </p:spPr>
          <p:txBody>
            <a:bodyPr wrap="none" lIns="0" rIns="0" anchor="ctr"/>
            <a:lstStyle/>
            <a:p>
              <a:endParaRPr lang="zh-CN" altLang="en-US"/>
            </a:p>
          </p:txBody>
        </p:sp>
        <p:sp>
          <p:nvSpPr>
            <p:cNvPr id="56330" name="Line 27"/>
            <p:cNvSpPr>
              <a:spLocks noChangeShapeType="1"/>
            </p:cNvSpPr>
            <p:nvPr/>
          </p:nvSpPr>
          <p:spPr bwMode="auto">
            <a:xfrm flipH="1" flipV="1">
              <a:off x="576" y="576"/>
              <a:ext cx="288" cy="672"/>
            </a:xfrm>
            <a:prstGeom prst="line">
              <a:avLst/>
            </a:prstGeom>
            <a:noFill/>
            <a:ln w="38100">
              <a:solidFill>
                <a:srgbClr val="00FF00"/>
              </a:solidFill>
              <a:round/>
              <a:headEnd/>
              <a:tailEnd/>
            </a:ln>
          </p:spPr>
          <p:txBody>
            <a:bodyPr wrap="none" lIns="0" rIns="0" anchor="ctr"/>
            <a:lstStyle/>
            <a:p>
              <a:endParaRPr lang="zh-CN" altLang="en-US"/>
            </a:p>
          </p:txBody>
        </p:sp>
        <p:sp>
          <p:nvSpPr>
            <p:cNvPr id="56331" name="Line 28"/>
            <p:cNvSpPr>
              <a:spLocks noChangeShapeType="1"/>
            </p:cNvSpPr>
            <p:nvPr/>
          </p:nvSpPr>
          <p:spPr bwMode="auto">
            <a:xfrm flipH="1" flipV="1">
              <a:off x="144" y="1152"/>
              <a:ext cx="960" cy="480"/>
            </a:xfrm>
            <a:prstGeom prst="line">
              <a:avLst/>
            </a:prstGeom>
            <a:noFill/>
            <a:ln w="38100">
              <a:solidFill>
                <a:srgbClr val="00FF00"/>
              </a:solidFill>
              <a:round/>
              <a:headEnd/>
              <a:tailEnd/>
            </a:ln>
          </p:spPr>
          <p:txBody>
            <a:bodyPr wrap="none" lIns="0" rIns="0" anchor="ctr"/>
            <a:lstStyle/>
            <a:p>
              <a:endParaRPr lang="zh-CN" altLang="en-US"/>
            </a:p>
          </p:txBody>
        </p:sp>
        <p:sp>
          <p:nvSpPr>
            <p:cNvPr id="56332" name="Line 29"/>
            <p:cNvSpPr>
              <a:spLocks noChangeShapeType="1"/>
            </p:cNvSpPr>
            <p:nvPr/>
          </p:nvSpPr>
          <p:spPr bwMode="auto">
            <a:xfrm flipH="1" flipV="1">
              <a:off x="864" y="1248"/>
              <a:ext cx="240" cy="384"/>
            </a:xfrm>
            <a:prstGeom prst="line">
              <a:avLst/>
            </a:prstGeom>
            <a:noFill/>
            <a:ln w="38100">
              <a:solidFill>
                <a:srgbClr val="00FF00"/>
              </a:solidFill>
              <a:round/>
              <a:headEnd/>
              <a:tailEnd/>
            </a:ln>
          </p:spPr>
          <p:txBody>
            <a:bodyPr wrap="none" lIns="0" rIns="0" anchor="ctr"/>
            <a:lstStyle/>
            <a:p>
              <a:endParaRPr lang="zh-CN" altLang="en-US"/>
            </a:p>
          </p:txBody>
        </p:sp>
        <p:sp>
          <p:nvSpPr>
            <p:cNvPr id="56333" name="Line 30"/>
            <p:cNvSpPr>
              <a:spLocks noChangeShapeType="1"/>
            </p:cNvSpPr>
            <p:nvPr/>
          </p:nvSpPr>
          <p:spPr bwMode="auto">
            <a:xfrm>
              <a:off x="1104" y="192"/>
              <a:ext cx="480" cy="384"/>
            </a:xfrm>
            <a:prstGeom prst="line">
              <a:avLst/>
            </a:prstGeom>
            <a:noFill/>
            <a:ln w="38100">
              <a:solidFill>
                <a:srgbClr val="00FF00"/>
              </a:solidFill>
              <a:round/>
              <a:headEnd/>
              <a:tailEnd/>
            </a:ln>
          </p:spPr>
          <p:txBody>
            <a:bodyPr wrap="none" lIns="0" rIns="0" anchor="ctr"/>
            <a:lstStyle/>
            <a:p>
              <a:endParaRPr lang="zh-CN" altLang="en-US"/>
            </a:p>
          </p:txBody>
        </p:sp>
        <p:sp>
          <p:nvSpPr>
            <p:cNvPr id="56334" name="Line 31"/>
            <p:cNvSpPr>
              <a:spLocks noChangeShapeType="1"/>
            </p:cNvSpPr>
            <p:nvPr/>
          </p:nvSpPr>
          <p:spPr bwMode="auto">
            <a:xfrm flipH="1">
              <a:off x="1344" y="672"/>
              <a:ext cx="240" cy="480"/>
            </a:xfrm>
            <a:prstGeom prst="line">
              <a:avLst/>
            </a:prstGeom>
            <a:noFill/>
            <a:ln w="38100">
              <a:solidFill>
                <a:srgbClr val="00FF00"/>
              </a:solidFill>
              <a:round/>
              <a:headEnd/>
              <a:tailEnd/>
            </a:ln>
          </p:spPr>
          <p:txBody>
            <a:bodyPr wrap="none" lIns="0" rIns="0" anchor="ctr"/>
            <a:lstStyle/>
            <a:p>
              <a:endParaRPr lang="zh-CN" altLang="en-US"/>
            </a:p>
          </p:txBody>
        </p:sp>
        <p:sp>
          <p:nvSpPr>
            <p:cNvPr id="56335" name="Line 32"/>
            <p:cNvSpPr>
              <a:spLocks noChangeShapeType="1"/>
            </p:cNvSpPr>
            <p:nvPr/>
          </p:nvSpPr>
          <p:spPr bwMode="auto">
            <a:xfrm>
              <a:off x="1632" y="720"/>
              <a:ext cx="288" cy="432"/>
            </a:xfrm>
            <a:prstGeom prst="line">
              <a:avLst/>
            </a:prstGeom>
            <a:noFill/>
            <a:ln w="38100">
              <a:solidFill>
                <a:srgbClr val="00FF00"/>
              </a:solidFill>
              <a:round/>
              <a:headEnd/>
              <a:tailEnd/>
            </a:ln>
          </p:spPr>
          <p:txBody>
            <a:bodyPr wrap="none" lIns="0" rIns="0" anchor="ctr"/>
            <a:lstStyle/>
            <a:p>
              <a:endParaRPr lang="zh-CN" altLang="en-US"/>
            </a:p>
          </p:txBody>
        </p:sp>
        <p:grpSp>
          <p:nvGrpSpPr>
            <p:cNvPr id="5" name="Group 33"/>
            <p:cNvGrpSpPr>
              <a:grpSpLocks/>
            </p:cNvGrpSpPr>
            <p:nvPr/>
          </p:nvGrpSpPr>
          <p:grpSpPr bwMode="auto">
            <a:xfrm>
              <a:off x="0" y="0"/>
              <a:ext cx="2064" cy="1776"/>
              <a:chOff x="0" y="0"/>
              <a:chExt cx="2064" cy="1776"/>
            </a:xfrm>
          </p:grpSpPr>
          <p:sp>
            <p:nvSpPr>
              <p:cNvPr id="56337" name="Oval 34"/>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V1</a:t>
                </a:r>
              </a:p>
            </p:txBody>
          </p:sp>
          <p:sp>
            <p:nvSpPr>
              <p:cNvPr id="56338" name="Oval 35"/>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V3</a:t>
                </a:r>
              </a:p>
            </p:txBody>
          </p:sp>
          <p:sp>
            <p:nvSpPr>
              <p:cNvPr id="56339" name="Oval 36"/>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V2</a:t>
                </a:r>
              </a:p>
            </p:txBody>
          </p:sp>
          <p:sp>
            <p:nvSpPr>
              <p:cNvPr id="56340" name="Oval 37"/>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V5</a:t>
                </a:r>
              </a:p>
            </p:txBody>
          </p:sp>
          <p:sp>
            <p:nvSpPr>
              <p:cNvPr id="56341" name="Oval 38"/>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V4</a:t>
                </a:r>
              </a:p>
            </p:txBody>
          </p:sp>
          <p:sp>
            <p:nvSpPr>
              <p:cNvPr id="56342" name="Oval 39"/>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V6</a:t>
                </a:r>
              </a:p>
            </p:txBody>
          </p:sp>
          <p:sp>
            <p:nvSpPr>
              <p:cNvPr id="56343" name="Oval 40"/>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V7</a:t>
                </a:r>
              </a:p>
            </p:txBody>
          </p:sp>
          <p:sp>
            <p:nvSpPr>
              <p:cNvPr id="56344" name="Oval 41"/>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V8</a:t>
                </a:r>
              </a:p>
            </p:txBody>
          </p:sp>
        </p:grpSp>
      </p:grpSp>
      <p:sp>
        <p:nvSpPr>
          <p:cNvPr id="42" name="Text Box 4"/>
          <p:cNvSpPr txBox="1">
            <a:spLocks noChangeArrowheads="1"/>
          </p:cNvSpPr>
          <p:nvPr/>
        </p:nvSpPr>
        <p:spPr bwMode="auto">
          <a:xfrm>
            <a:off x="251520" y="234933"/>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广度优先搜索举例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邻接矩阵）</a:t>
            </a:r>
          </a:p>
        </p:txBody>
      </p:sp>
      <p:sp>
        <p:nvSpPr>
          <p:cNvPr id="25" name="文本框 24">
            <a:extLst>
              <a:ext uri="{FF2B5EF4-FFF2-40B4-BE49-F238E27FC236}">
                <a16:creationId xmlns:a16="http://schemas.microsoft.com/office/drawing/2014/main" id="{BA1FEB15-3AD5-3E87-80E2-7DD56B983F3A}"/>
              </a:ext>
            </a:extLst>
          </p:cNvPr>
          <p:cNvSpPr txBox="1"/>
          <p:nvPr/>
        </p:nvSpPr>
        <p:spPr>
          <a:xfrm>
            <a:off x="4113064" y="1484684"/>
            <a:ext cx="4497760" cy="954107"/>
          </a:xfrm>
          <a:prstGeom prst="rect">
            <a:avLst/>
          </a:prstGeom>
          <a:noFill/>
        </p:spPr>
        <p:txBody>
          <a:bodyPr wrap="square" rtlCol="0">
            <a:spAutoFit/>
          </a:bodyPr>
          <a:lstStyle/>
          <a:p>
            <a:r>
              <a:rPr lang="zh-CN" altLang="en-US" sz="2800" i="0" dirty="0">
                <a:latin typeface="黑体" panose="02010609060101010101" pitchFamily="49" charset="-122"/>
                <a:ea typeface="黑体" panose="02010609060101010101" pitchFamily="49" charset="-122"/>
              </a:rPr>
              <a:t>写出左图的队列操作序列。（入队用</a:t>
            </a:r>
            <a:r>
              <a:rPr lang="en-US" altLang="zh-CN" sz="2800" i="0" dirty="0">
                <a:latin typeface="黑体" panose="02010609060101010101" pitchFamily="49" charset="-122"/>
                <a:ea typeface="黑体" panose="02010609060101010101" pitchFamily="49" charset="-122"/>
              </a:rPr>
              <a:t>X</a:t>
            </a:r>
            <a:r>
              <a:rPr lang="zh-CN" altLang="en-US" sz="2800" i="0" dirty="0">
                <a:latin typeface="黑体" panose="02010609060101010101" pitchFamily="49" charset="-122"/>
                <a:ea typeface="黑体" panose="02010609060101010101" pitchFamily="49" charset="-122"/>
              </a:rPr>
              <a:t>，出队用</a:t>
            </a:r>
            <a:r>
              <a:rPr lang="en-US" altLang="zh-CN" sz="2800" i="0" dirty="0">
                <a:latin typeface="黑体" panose="02010609060101010101" pitchFamily="49" charset="-122"/>
                <a:ea typeface="黑体" panose="02010609060101010101" pitchFamily="49" charset="-122"/>
              </a:rPr>
              <a:t>Y</a:t>
            </a:r>
            <a:r>
              <a:rPr lang="zh-CN" altLang="en-US" sz="2800" i="0" dirty="0">
                <a:latin typeface="黑体" panose="02010609060101010101" pitchFamily="49" charset="-122"/>
                <a:ea typeface="黑体" panose="02010609060101010101" pitchFamily="49" charset="-122"/>
              </a:rPr>
              <a:t>表示）</a:t>
            </a:r>
          </a:p>
        </p:txBody>
      </p:sp>
      <p:sp>
        <p:nvSpPr>
          <p:cNvPr id="38" name="文本框 37">
            <a:extLst>
              <a:ext uri="{FF2B5EF4-FFF2-40B4-BE49-F238E27FC236}">
                <a16:creationId xmlns:a16="http://schemas.microsoft.com/office/drawing/2014/main" id="{DB4A736C-9D55-4619-8C50-28FD7795C96F}"/>
              </a:ext>
            </a:extLst>
          </p:cNvPr>
          <p:cNvSpPr txBox="1"/>
          <p:nvPr/>
        </p:nvSpPr>
        <p:spPr>
          <a:xfrm>
            <a:off x="4257080" y="2677571"/>
            <a:ext cx="4353744" cy="523220"/>
          </a:xfrm>
          <a:prstGeom prst="rect">
            <a:avLst/>
          </a:prstGeom>
          <a:noFill/>
        </p:spPr>
        <p:txBody>
          <a:bodyPr wrap="square" rtlCol="0">
            <a:spAutoFit/>
          </a:bodyPr>
          <a:lstStyle/>
          <a:p>
            <a:r>
              <a:rPr lang="en-US" altLang="zh-CN" sz="2800" b="0" i="0" dirty="0">
                <a:latin typeface="+mn-ea"/>
                <a:ea typeface="+mn-ea"/>
              </a:rPr>
              <a:t>XYXXYXXYXXYXYYYY</a:t>
            </a:r>
            <a:endParaRPr lang="zh-CN" altLang="en-US" sz="2800" b="0" i="0" dirty="0">
              <a:latin typeface="+mn-ea"/>
              <a:ea typeface="+mn-ea"/>
            </a:endParaRPr>
          </a:p>
        </p:txBody>
      </p:sp>
    </p:spTree>
    <p:extLst>
      <p:ext uri="{BB962C8B-B14F-4D97-AF65-F5344CB8AC3E}">
        <p14:creationId xmlns:p14="http://schemas.microsoft.com/office/powerpoint/2010/main" val="4062745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95536" y="1340768"/>
            <a:ext cx="8499475" cy="5000625"/>
          </a:xfrm>
        </p:spPr>
        <p:txBody>
          <a:bodyPr/>
          <a:lstStyle/>
          <a:p>
            <a:pPr eaLnBrk="1" hangingPunct="1"/>
            <a:r>
              <a:rPr lang="zh-CN" altLang="en-US" sz="2800" dirty="0">
                <a:latin typeface="黑体" pitchFamily="49" charset="-122"/>
                <a:ea typeface="黑体" pitchFamily="49" charset="-122"/>
                <a:sym typeface="Arial" pitchFamily="34" charset="0"/>
              </a:rPr>
              <a:t>如果图为连通图，则从该图的任意一个</a:t>
            </a:r>
            <a:r>
              <a:rPr lang="zh-CN" altLang="en-US" dirty="0">
                <a:latin typeface="黑体" pitchFamily="49" charset="-122"/>
                <a:ea typeface="黑体" pitchFamily="49" charset="-122"/>
                <a:sym typeface="Arial" pitchFamily="34" charset="0"/>
              </a:rPr>
              <a:t>顶</a:t>
            </a:r>
            <a:r>
              <a:rPr lang="zh-CN" altLang="en-US" sz="2800" dirty="0">
                <a:latin typeface="黑体" pitchFamily="49" charset="-122"/>
                <a:ea typeface="黑体" pitchFamily="49" charset="-122"/>
                <a:sym typeface="Arial" pitchFamily="34" charset="0"/>
              </a:rPr>
              <a:t>点开始执行一次深度优先遍历或广度优先遍历，即可访问该连通图的所有顶点。</a:t>
            </a:r>
          </a:p>
          <a:p>
            <a:pPr eaLnBrk="1" hangingPunct="1"/>
            <a:r>
              <a:rPr lang="zh-CN" altLang="en-US" sz="2800" dirty="0">
                <a:latin typeface="黑体" pitchFamily="49" charset="-122"/>
                <a:ea typeface="黑体" pitchFamily="49" charset="-122"/>
                <a:sym typeface="Arial" pitchFamily="34" charset="0"/>
              </a:rPr>
              <a:t>如果图为非连通图，则依次从未访问过的顶点开始执行深度优先遍历或广度优先遍历，直至所有的顶点均被访问。</a:t>
            </a:r>
          </a:p>
          <a:p>
            <a:pPr eaLnBrk="1" hangingPunct="1"/>
            <a:r>
              <a:rPr lang="zh-CN" altLang="en-US" sz="2800" dirty="0">
                <a:latin typeface="黑体" pitchFamily="49" charset="-122"/>
                <a:ea typeface="黑体" pitchFamily="49" charset="-122"/>
                <a:sym typeface="Arial" pitchFamily="34" charset="0"/>
              </a:rPr>
              <a:t>事实上执行一次深度优先</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广度优先）可以遍历一个连通分支。图有多少个连通分支，就调用多少次深度优先（广度优先</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遍历。</a:t>
            </a:r>
          </a:p>
        </p:txBody>
      </p:sp>
      <p:sp>
        <p:nvSpPr>
          <p:cNvPr id="4"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三、图的遍历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Grp="1" noRot="1" noChangeArrowheads="1"/>
          </p:cNvSpPr>
          <p:nvPr>
            <p:ph type="body" idx="1"/>
          </p:nvPr>
        </p:nvSpPr>
        <p:spPr>
          <a:xfrm>
            <a:off x="614394" y="1226363"/>
            <a:ext cx="8842375" cy="4681537"/>
          </a:xfrm>
        </p:spPr>
        <p:txBody>
          <a:bodyPr/>
          <a:lstStyle/>
          <a:p>
            <a:pPr marL="0" indent="0">
              <a:buNone/>
            </a:pPr>
            <a:r>
              <a:rPr lang="en-US" altLang="zh-CN" kern="1200" dirty="0">
                <a:solidFill>
                  <a:srgbClr val="008000"/>
                </a:solidFill>
                <a:latin typeface="+mn-ea"/>
              </a:rPr>
              <a:t>// </a:t>
            </a:r>
            <a:r>
              <a:rPr lang="zh-CN" altLang="en-US" kern="1200" dirty="0">
                <a:solidFill>
                  <a:srgbClr val="008000"/>
                </a:solidFill>
                <a:latin typeface="+mn-ea"/>
              </a:rPr>
              <a:t>从结点</a:t>
            </a:r>
            <a:r>
              <a:rPr lang="en-US" altLang="zh-CN" kern="1200" dirty="0">
                <a:solidFill>
                  <a:srgbClr val="008000"/>
                </a:solidFill>
                <a:latin typeface="+mn-ea"/>
              </a:rPr>
              <a:t>v</a:t>
            </a:r>
            <a:r>
              <a:rPr lang="zh-CN" altLang="en-US" kern="1200" dirty="0">
                <a:solidFill>
                  <a:srgbClr val="008000"/>
                </a:solidFill>
                <a:latin typeface="+mn-ea"/>
              </a:rPr>
              <a:t>出发进行深度优先搜索</a:t>
            </a:r>
          </a:p>
          <a:p>
            <a:pPr marL="0" indent="0">
              <a:buNone/>
            </a:pPr>
            <a:r>
              <a:rPr lang="en-US" altLang="zh-CN" dirty="0">
                <a:solidFill>
                  <a:srgbClr val="0000FF"/>
                </a:solidFill>
                <a:latin typeface="+mn-ea"/>
              </a:rPr>
              <a:t>void</a:t>
            </a:r>
            <a:r>
              <a:rPr lang="en-US" altLang="zh-CN" dirty="0">
                <a:solidFill>
                  <a:srgbClr val="000000"/>
                </a:solidFill>
                <a:latin typeface="+mn-ea"/>
              </a:rPr>
              <a:t> </a:t>
            </a:r>
            <a:r>
              <a:rPr lang="en-US" altLang="zh-CN" dirty="0" err="1">
                <a:solidFill>
                  <a:srgbClr val="795E26"/>
                </a:solidFill>
                <a:latin typeface="+mn-ea"/>
              </a:rPr>
              <a:t>dfs</a:t>
            </a:r>
            <a:r>
              <a:rPr lang="en-US" altLang="zh-CN" dirty="0">
                <a:solidFill>
                  <a:srgbClr val="000000"/>
                </a:solidFill>
                <a:latin typeface="+mn-ea"/>
              </a:rPr>
              <a:t>(</a:t>
            </a:r>
            <a:r>
              <a:rPr lang="en-US" altLang="zh-CN" dirty="0" err="1">
                <a:solidFill>
                  <a:srgbClr val="267F99"/>
                </a:solidFill>
                <a:latin typeface="+mn-ea"/>
              </a:rPr>
              <a:t>ALGraph</a:t>
            </a:r>
            <a:r>
              <a:rPr lang="en-US" altLang="zh-CN" dirty="0">
                <a:solidFill>
                  <a:srgbClr val="000000"/>
                </a:solidFill>
                <a:latin typeface="+mn-ea"/>
              </a:rPr>
              <a:t> </a:t>
            </a:r>
            <a:r>
              <a:rPr lang="en-US" altLang="zh-CN" dirty="0">
                <a:solidFill>
                  <a:srgbClr val="0000FF"/>
                </a:solidFill>
                <a:latin typeface="+mn-ea"/>
              </a:rPr>
              <a:t>&amp;</a:t>
            </a:r>
            <a:r>
              <a:rPr lang="en-US" altLang="zh-CN" dirty="0">
                <a:solidFill>
                  <a:srgbClr val="001080"/>
                </a:solidFill>
                <a:latin typeface="+mn-ea"/>
              </a:rPr>
              <a:t>g</a:t>
            </a:r>
            <a:r>
              <a:rPr lang="en-US" altLang="zh-CN" dirty="0">
                <a:solidFill>
                  <a:srgbClr val="000000"/>
                </a:solidFill>
                <a:latin typeface="+mn-ea"/>
              </a:rPr>
              <a:t>, int v, </a:t>
            </a:r>
            <a:r>
              <a:rPr lang="en-US" altLang="zh-CN" dirty="0">
                <a:solidFill>
                  <a:srgbClr val="0000FF"/>
                </a:solidFill>
                <a:latin typeface="+mn-ea"/>
              </a:rPr>
              <a:t>bool</a:t>
            </a:r>
            <a:r>
              <a:rPr lang="en-US" altLang="zh-CN" dirty="0">
                <a:solidFill>
                  <a:srgbClr val="000000"/>
                </a:solidFill>
                <a:latin typeface="+mn-ea"/>
              </a:rPr>
              <a:t> </a:t>
            </a:r>
            <a:r>
              <a:rPr lang="en-US" altLang="zh-CN" dirty="0">
                <a:solidFill>
                  <a:srgbClr val="0000FF"/>
                </a:solidFill>
                <a:latin typeface="+mn-ea"/>
              </a:rPr>
              <a:t>*</a:t>
            </a:r>
            <a:r>
              <a:rPr lang="en-US" altLang="zh-CN" dirty="0">
                <a:solidFill>
                  <a:srgbClr val="001080"/>
                </a:solidFill>
                <a:latin typeface="+mn-ea"/>
              </a:rPr>
              <a:t>visited</a:t>
            </a:r>
            <a:r>
              <a:rPr lang="en-US" altLang="zh-CN" dirty="0">
                <a:solidFill>
                  <a:srgbClr val="000000"/>
                </a:solidFill>
                <a:latin typeface="+mn-ea"/>
              </a:rPr>
              <a:t>)</a:t>
            </a:r>
          </a:p>
          <a:p>
            <a:pPr marL="0" indent="0">
              <a:buNone/>
            </a:pPr>
            <a:r>
              <a:rPr lang="en-US" altLang="zh-CN" dirty="0">
                <a:solidFill>
                  <a:srgbClr val="000000"/>
                </a:solidFill>
                <a:latin typeface="+mn-ea"/>
              </a:rPr>
              <a:t>{</a:t>
            </a:r>
          </a:p>
          <a:p>
            <a:pPr marL="0" indent="0">
              <a:buNone/>
            </a:pPr>
            <a:r>
              <a:rPr lang="en-US" altLang="zh-CN" dirty="0">
                <a:solidFill>
                  <a:srgbClr val="000000"/>
                </a:solidFill>
                <a:latin typeface="+mn-ea"/>
              </a:rPr>
              <a:t>	</a:t>
            </a:r>
            <a:r>
              <a:rPr lang="zh-CN" altLang="en-US" kern="1200" dirty="0">
                <a:solidFill>
                  <a:srgbClr val="008000"/>
                </a:solidFill>
                <a:latin typeface="+mn-ea"/>
                <a:sym typeface="Arial" pitchFamily="34" charset="0"/>
              </a:rPr>
              <a:t>//利用栈或递归实现从顶点v出发深度搜索图G</a:t>
            </a:r>
            <a:endParaRPr lang="en-US" altLang="zh-CN" kern="1200" dirty="0">
              <a:solidFill>
                <a:srgbClr val="008000"/>
              </a:solidFill>
              <a:latin typeface="+mn-ea"/>
              <a:sym typeface="Arial" pitchFamily="34" charset="0"/>
            </a:endParaRPr>
          </a:p>
          <a:p>
            <a:pPr marL="0" indent="0">
              <a:buNone/>
            </a:pPr>
            <a:r>
              <a:rPr lang="en-US" altLang="zh-CN" dirty="0">
                <a:latin typeface="+mn-ea"/>
                <a:sym typeface="Arial" pitchFamily="34" charset="0"/>
              </a:rPr>
              <a:t>     visited[v] = true;   </a:t>
            </a:r>
            <a:r>
              <a:rPr lang="en-US" altLang="zh-CN" kern="1200" dirty="0">
                <a:solidFill>
                  <a:srgbClr val="008000"/>
                </a:solidFill>
                <a:latin typeface="+mn-ea"/>
                <a:sym typeface="Arial" pitchFamily="34" charset="0"/>
              </a:rPr>
              <a:t>//</a:t>
            </a:r>
            <a:r>
              <a:rPr lang="zh-CN" altLang="en-US" kern="1200" dirty="0">
                <a:solidFill>
                  <a:srgbClr val="008000"/>
                </a:solidFill>
                <a:latin typeface="+mn-ea"/>
                <a:sym typeface="Arial" pitchFamily="34" charset="0"/>
              </a:rPr>
              <a:t>递归</a:t>
            </a:r>
            <a:endParaRPr lang="en-US" altLang="zh-CN" kern="1200" dirty="0">
              <a:solidFill>
                <a:srgbClr val="008000"/>
              </a:solidFill>
              <a:latin typeface="+mn-ea"/>
              <a:sym typeface="Arial" pitchFamily="34" charset="0"/>
            </a:endParaRPr>
          </a:p>
          <a:p>
            <a:pPr marL="0" indent="0">
              <a:buNone/>
            </a:pPr>
            <a:r>
              <a:rPr lang="en-US" altLang="zh-CN" dirty="0">
                <a:latin typeface="+mn-ea"/>
                <a:sym typeface="Arial" pitchFamily="34" charset="0"/>
              </a:rPr>
              <a:t>     </a:t>
            </a:r>
            <a:r>
              <a:rPr lang="zh-CN" altLang="en-US" dirty="0">
                <a:latin typeface="+mn-ea"/>
                <a:sym typeface="Arial" pitchFamily="34" charset="0"/>
              </a:rPr>
              <a:t>对</a:t>
            </a:r>
            <a:r>
              <a:rPr lang="en-US" altLang="zh-CN" dirty="0">
                <a:latin typeface="+mn-ea"/>
                <a:sym typeface="Arial" pitchFamily="34" charset="0"/>
              </a:rPr>
              <a:t>v</a:t>
            </a:r>
            <a:r>
              <a:rPr lang="zh-CN" altLang="en-US" dirty="0">
                <a:latin typeface="+mn-ea"/>
                <a:sym typeface="Arial" pitchFamily="34" charset="0"/>
              </a:rPr>
              <a:t>的邻接点</a:t>
            </a:r>
            <a:r>
              <a:rPr lang="en-US" altLang="zh-CN" dirty="0">
                <a:latin typeface="+mn-ea"/>
                <a:sym typeface="Arial" pitchFamily="34" charset="0"/>
              </a:rPr>
              <a:t>adj</a:t>
            </a:r>
            <a:r>
              <a:rPr lang="zh-CN" altLang="en-US" dirty="0">
                <a:latin typeface="+mn-ea"/>
                <a:sym typeface="Arial" pitchFamily="34" charset="0"/>
              </a:rPr>
              <a:t>循环</a:t>
            </a:r>
            <a:endParaRPr lang="en-US" altLang="zh-CN" dirty="0">
              <a:latin typeface="+mn-ea"/>
              <a:sym typeface="Arial" pitchFamily="34" charset="0"/>
            </a:endParaRPr>
          </a:p>
          <a:p>
            <a:pPr marL="0" indent="0">
              <a:buNone/>
            </a:pPr>
            <a:r>
              <a:rPr lang="en-US" altLang="zh-CN" dirty="0">
                <a:latin typeface="+mn-ea"/>
                <a:sym typeface="Arial" pitchFamily="34" charset="0"/>
              </a:rPr>
              <a:t>         </a:t>
            </a:r>
            <a:r>
              <a:rPr lang="zh-CN" altLang="en-US" dirty="0">
                <a:latin typeface="+mn-ea"/>
                <a:sym typeface="Arial" pitchFamily="34" charset="0"/>
              </a:rPr>
              <a:t>若</a:t>
            </a:r>
            <a:r>
              <a:rPr lang="en-US" altLang="zh-CN" dirty="0">
                <a:latin typeface="+mn-ea"/>
                <a:sym typeface="Arial" pitchFamily="34" charset="0"/>
              </a:rPr>
              <a:t>visited[adj] = false</a:t>
            </a:r>
          </a:p>
          <a:p>
            <a:pPr marL="0" indent="0">
              <a:buNone/>
            </a:pPr>
            <a:r>
              <a:rPr lang="en-US" altLang="zh-CN" dirty="0">
                <a:latin typeface="+mn-ea"/>
                <a:sym typeface="Arial" pitchFamily="34" charset="0"/>
              </a:rPr>
              <a:t>            </a:t>
            </a:r>
            <a:r>
              <a:rPr lang="en-US" altLang="zh-CN" dirty="0" err="1">
                <a:latin typeface="+mn-ea"/>
                <a:sym typeface="Arial" pitchFamily="34" charset="0"/>
              </a:rPr>
              <a:t>dfs</a:t>
            </a:r>
            <a:r>
              <a:rPr lang="en-US" altLang="zh-CN" dirty="0">
                <a:latin typeface="+mn-ea"/>
                <a:sym typeface="Arial" pitchFamily="34" charset="0"/>
              </a:rPr>
              <a:t>(</a:t>
            </a:r>
            <a:r>
              <a:rPr lang="en-US" altLang="zh-CN" dirty="0" err="1">
                <a:latin typeface="+mn-ea"/>
                <a:sym typeface="Arial" pitchFamily="34" charset="0"/>
              </a:rPr>
              <a:t>g,adj,visited</a:t>
            </a:r>
            <a:r>
              <a:rPr lang="en-US" altLang="zh-CN" dirty="0">
                <a:latin typeface="+mn-ea"/>
                <a:sym typeface="Arial" pitchFamily="34" charset="0"/>
              </a:rPr>
              <a:t>);</a:t>
            </a:r>
          </a:p>
          <a:p>
            <a:pPr marL="0" indent="0">
              <a:buNone/>
            </a:pPr>
            <a:r>
              <a:rPr lang="en-US" altLang="zh-CN" dirty="0">
                <a:solidFill>
                  <a:srgbClr val="000000"/>
                </a:solidFill>
                <a:latin typeface="+mn-ea"/>
              </a:rPr>
              <a:t>}</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深度度优先搜索实现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Grp="1" noRot="1" noChangeArrowheads="1"/>
          </p:cNvSpPr>
          <p:nvPr>
            <p:ph type="body" idx="1"/>
          </p:nvPr>
        </p:nvSpPr>
        <p:spPr>
          <a:xfrm>
            <a:off x="614394" y="1226363"/>
            <a:ext cx="8842375" cy="4681537"/>
          </a:xfrm>
        </p:spPr>
        <p:txBody>
          <a:bodyPr/>
          <a:lstStyle/>
          <a:p>
            <a:pPr marL="0" indent="0">
              <a:buNone/>
            </a:pPr>
            <a:r>
              <a:rPr lang="zh-CN" altLang="en-US" kern="1200" dirty="0">
                <a:solidFill>
                  <a:srgbClr val="008000"/>
                </a:solidFill>
                <a:latin typeface="+mn-ea"/>
                <a:sym typeface="Arial" pitchFamily="34" charset="0"/>
              </a:rPr>
              <a:t>//深度优先搜索图  </a:t>
            </a:r>
          </a:p>
          <a:p>
            <a:pPr marL="0" indent="0">
              <a:buNone/>
            </a:pP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err="1">
                <a:solidFill>
                  <a:srgbClr val="795E26"/>
                </a:solidFill>
                <a:latin typeface="Consolas" panose="020B0609020204030204" pitchFamily="49" charset="0"/>
              </a:rPr>
              <a:t>dfs</a:t>
            </a:r>
            <a:r>
              <a:rPr lang="en-US" altLang="zh-CN" dirty="0">
                <a:solidFill>
                  <a:srgbClr val="000000"/>
                </a:solidFill>
                <a:latin typeface="Consolas" panose="020B0609020204030204" pitchFamily="49" charset="0"/>
              </a:rPr>
              <a:t>(</a:t>
            </a:r>
            <a:r>
              <a:rPr lang="en-US" altLang="zh-CN" dirty="0" err="1">
                <a:solidFill>
                  <a:srgbClr val="267F99"/>
                </a:solidFill>
                <a:latin typeface="Consolas" panose="020B0609020204030204" pitchFamily="49" charset="0"/>
              </a:rPr>
              <a:t>ALGraph</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&amp;</a:t>
            </a:r>
            <a:r>
              <a:rPr lang="en-US" altLang="zh-CN" dirty="0">
                <a:solidFill>
                  <a:srgbClr val="001080"/>
                </a:solidFill>
                <a:latin typeface="Consolas" panose="020B0609020204030204" pitchFamily="49" charset="0"/>
              </a:rPr>
              <a:t>g</a:t>
            </a:r>
            <a:r>
              <a:rPr lang="en-US" altLang="zh-CN" dirty="0">
                <a:solidFill>
                  <a:srgbClr val="000000"/>
                </a:solidFill>
                <a:latin typeface="Consolas" panose="020B0609020204030204" pitchFamily="49" charset="0"/>
              </a:rPr>
              <a:t>)</a:t>
            </a:r>
          </a:p>
          <a:p>
            <a:pPr eaLnBrk="1" hangingPunct="1">
              <a:lnSpc>
                <a:spcPct val="80000"/>
              </a:lnSpc>
              <a:buFont typeface="Wingdings" pitchFamily="2" charset="2"/>
              <a:buNone/>
            </a:pPr>
            <a:r>
              <a:rPr lang="en-US" altLang="zh-CN" dirty="0">
                <a:latin typeface="+mn-ea"/>
                <a:sym typeface="Arial" pitchFamily="34" charset="0"/>
              </a:rPr>
              <a:t>{</a:t>
            </a:r>
          </a:p>
          <a:p>
            <a:pPr eaLnBrk="1" hangingPunct="1">
              <a:lnSpc>
                <a:spcPct val="80000"/>
              </a:lnSpc>
              <a:buFont typeface="Wingdings" pitchFamily="2" charset="2"/>
              <a:buNone/>
            </a:pPr>
            <a:r>
              <a:rPr lang="en-US" altLang="zh-CN" dirty="0">
                <a:latin typeface="+mn-ea"/>
                <a:sym typeface="Arial" pitchFamily="34" charset="0"/>
              </a:rPr>
              <a:t>	</a:t>
            </a:r>
            <a:r>
              <a:rPr lang="en-US" altLang="zh-CN" kern="1200" dirty="0">
                <a:solidFill>
                  <a:srgbClr val="008000"/>
                </a:solidFill>
                <a:latin typeface="+mn-ea"/>
                <a:sym typeface="Arial" pitchFamily="34" charset="0"/>
              </a:rPr>
              <a:t>//</a:t>
            </a:r>
            <a:r>
              <a:rPr lang="zh-CN" altLang="en-US" kern="1200" dirty="0">
                <a:solidFill>
                  <a:srgbClr val="008000"/>
                </a:solidFill>
                <a:latin typeface="+mn-ea"/>
                <a:sym typeface="Arial" pitchFamily="34" charset="0"/>
              </a:rPr>
              <a:t>辅助数组vistied记录顶点是否访问，初始</a:t>
            </a:r>
            <a:r>
              <a:rPr lang="en-US" altLang="zh-CN" kern="1200" dirty="0">
                <a:solidFill>
                  <a:srgbClr val="008000"/>
                </a:solidFill>
                <a:latin typeface="+mn-ea"/>
                <a:sym typeface="Arial" pitchFamily="34" charset="0"/>
              </a:rPr>
              <a:t>false</a:t>
            </a:r>
            <a:r>
              <a:rPr lang="zh-CN" altLang="en-US" kern="1200" dirty="0">
                <a:solidFill>
                  <a:srgbClr val="008000"/>
                </a:solidFill>
                <a:latin typeface="+mn-ea"/>
                <a:sym typeface="Arial" pitchFamily="34" charset="0"/>
              </a:rPr>
              <a:t> </a:t>
            </a:r>
          </a:p>
          <a:p>
            <a:pPr marL="0" indent="0">
              <a:buNone/>
            </a:pPr>
            <a:r>
              <a:rPr lang="en-US" altLang="zh-CN" dirty="0">
                <a:latin typeface="+mn-ea"/>
                <a:sym typeface="Arial" pitchFamily="34" charset="0"/>
              </a:rPr>
              <a:t>   </a:t>
            </a:r>
            <a:r>
              <a:rPr lang="en-US" altLang="zh-CN" dirty="0">
                <a:solidFill>
                  <a:srgbClr val="0000FF"/>
                </a:solidFill>
                <a:latin typeface="+mn-ea"/>
              </a:rPr>
              <a:t>bool</a:t>
            </a:r>
            <a:r>
              <a:rPr lang="en-US" altLang="zh-CN" dirty="0">
                <a:solidFill>
                  <a:srgbClr val="000000"/>
                </a:solidFill>
                <a:latin typeface="+mn-ea"/>
              </a:rPr>
              <a:t> </a:t>
            </a:r>
            <a:r>
              <a:rPr lang="en-US" altLang="zh-CN" dirty="0">
                <a:solidFill>
                  <a:srgbClr val="001080"/>
                </a:solidFill>
                <a:latin typeface="+mn-ea"/>
              </a:rPr>
              <a:t>visited</a:t>
            </a:r>
            <a:r>
              <a:rPr lang="en-US" altLang="zh-CN" dirty="0">
                <a:solidFill>
                  <a:srgbClr val="000000"/>
                </a:solidFill>
                <a:latin typeface="+mn-ea"/>
              </a:rPr>
              <a:t>[</a:t>
            </a:r>
            <a:r>
              <a:rPr lang="en-US" altLang="zh-CN" dirty="0" err="1">
                <a:solidFill>
                  <a:srgbClr val="001080"/>
                </a:solidFill>
                <a:latin typeface="+mn-ea"/>
              </a:rPr>
              <a:t>g</a:t>
            </a:r>
            <a:r>
              <a:rPr lang="en-US" altLang="zh-CN" dirty="0" err="1">
                <a:solidFill>
                  <a:srgbClr val="000000"/>
                </a:solidFill>
                <a:latin typeface="+mn-ea"/>
              </a:rPr>
              <a:t>.</a:t>
            </a:r>
            <a:r>
              <a:rPr lang="en-US" altLang="zh-CN" dirty="0" err="1">
                <a:solidFill>
                  <a:srgbClr val="001080"/>
                </a:solidFill>
                <a:latin typeface="+mn-ea"/>
              </a:rPr>
              <a:t>vexnum</a:t>
            </a:r>
            <a:r>
              <a:rPr lang="en-US" altLang="zh-CN" dirty="0">
                <a:solidFill>
                  <a:srgbClr val="000000"/>
                </a:solidFill>
                <a:latin typeface="+mn-ea"/>
              </a:rPr>
              <a:t>] = {</a:t>
            </a:r>
            <a:r>
              <a:rPr lang="en-US" altLang="zh-CN" dirty="0">
                <a:solidFill>
                  <a:srgbClr val="0000FF"/>
                </a:solidFill>
                <a:latin typeface="+mn-ea"/>
              </a:rPr>
              <a:t>false</a:t>
            </a:r>
            <a:r>
              <a:rPr lang="en-US" altLang="zh-CN" dirty="0">
                <a:solidFill>
                  <a:srgbClr val="000000"/>
                </a:solidFill>
                <a:latin typeface="+mn-ea"/>
              </a:rPr>
              <a:t>};</a:t>
            </a:r>
          </a:p>
          <a:p>
            <a:pPr eaLnBrk="1" hangingPunct="1">
              <a:lnSpc>
                <a:spcPct val="80000"/>
              </a:lnSpc>
              <a:buFont typeface="Wingdings" pitchFamily="2" charset="2"/>
              <a:buNone/>
            </a:pPr>
            <a:r>
              <a:rPr lang="zh-CN" altLang="en-US" dirty="0">
                <a:latin typeface="+mn-ea"/>
                <a:sym typeface="Arial" pitchFamily="34" charset="0"/>
              </a:rPr>
              <a:t>   对图</a:t>
            </a:r>
            <a:r>
              <a:rPr lang="en-US" altLang="zh-CN" dirty="0">
                <a:latin typeface="+mn-ea"/>
                <a:sym typeface="Arial" pitchFamily="34" charset="0"/>
              </a:rPr>
              <a:t>g</a:t>
            </a:r>
            <a:r>
              <a:rPr lang="zh-CN" altLang="en-US" dirty="0">
                <a:latin typeface="+mn-ea"/>
                <a:sym typeface="Arial" pitchFamily="34" charset="0"/>
              </a:rPr>
              <a:t>的所有顶点</a:t>
            </a:r>
            <a:r>
              <a:rPr lang="en-US" altLang="zh-CN" dirty="0">
                <a:latin typeface="+mn-ea"/>
                <a:sym typeface="Arial" pitchFamily="34" charset="0"/>
              </a:rPr>
              <a:t>v</a:t>
            </a:r>
            <a:r>
              <a:rPr lang="zh-CN" altLang="en-US" dirty="0">
                <a:latin typeface="+mn-ea"/>
                <a:sym typeface="Arial" pitchFamily="34" charset="0"/>
              </a:rPr>
              <a:t>循环</a:t>
            </a:r>
            <a:endParaRPr lang="en-US" altLang="zh-CN" dirty="0">
              <a:latin typeface="+mn-ea"/>
              <a:sym typeface="Arial" pitchFamily="34" charset="0"/>
            </a:endParaRPr>
          </a:p>
          <a:p>
            <a:pPr eaLnBrk="1" hangingPunct="1">
              <a:lnSpc>
                <a:spcPct val="80000"/>
              </a:lnSpc>
              <a:buFont typeface="Wingdings" pitchFamily="2" charset="2"/>
              <a:buNone/>
            </a:pPr>
            <a:r>
              <a:rPr lang="en-US" altLang="zh-CN" dirty="0">
                <a:latin typeface="+mn-ea"/>
                <a:sym typeface="Arial" pitchFamily="34" charset="0"/>
              </a:rPr>
              <a:t>      </a:t>
            </a:r>
            <a:r>
              <a:rPr lang="zh-CN" altLang="en-US" dirty="0">
                <a:latin typeface="+mn-ea"/>
                <a:sym typeface="Arial" pitchFamily="34" charset="0"/>
              </a:rPr>
              <a:t>若</a:t>
            </a:r>
            <a:r>
              <a:rPr lang="en-US" altLang="zh-CN" dirty="0">
                <a:latin typeface="+mn-ea"/>
                <a:sym typeface="Arial" pitchFamily="34" charset="0"/>
              </a:rPr>
              <a:t>visited[v] = false</a:t>
            </a:r>
          </a:p>
          <a:p>
            <a:pPr eaLnBrk="1" hangingPunct="1">
              <a:lnSpc>
                <a:spcPct val="80000"/>
              </a:lnSpc>
              <a:buFont typeface="Wingdings" pitchFamily="2" charset="2"/>
              <a:buNone/>
            </a:pPr>
            <a:r>
              <a:rPr lang="en-US" altLang="zh-CN" dirty="0">
                <a:latin typeface="+mn-ea"/>
                <a:sym typeface="Arial" pitchFamily="34" charset="0"/>
              </a:rPr>
              <a:t>		    </a:t>
            </a:r>
            <a:r>
              <a:rPr lang="en-US" altLang="zh-CN" dirty="0" err="1">
                <a:latin typeface="+mn-ea"/>
                <a:sym typeface="Arial" pitchFamily="34" charset="0"/>
              </a:rPr>
              <a:t>dfs</a:t>
            </a:r>
            <a:r>
              <a:rPr lang="en-US" altLang="zh-CN" dirty="0">
                <a:latin typeface="+mn-ea"/>
                <a:sym typeface="Arial" pitchFamily="34" charset="0"/>
              </a:rPr>
              <a:t>(</a:t>
            </a:r>
            <a:r>
              <a:rPr lang="en-US" altLang="zh-CN" dirty="0" err="1">
                <a:latin typeface="+mn-ea"/>
                <a:sym typeface="Arial" pitchFamily="34" charset="0"/>
              </a:rPr>
              <a:t>g,v,visites</a:t>
            </a:r>
            <a:r>
              <a:rPr lang="en-US" altLang="zh-CN" dirty="0">
                <a:latin typeface="+mn-ea"/>
                <a:sym typeface="Arial" pitchFamily="34" charset="0"/>
              </a:rPr>
              <a:t>); </a:t>
            </a:r>
            <a:r>
              <a:rPr lang="en-US" altLang="zh-CN" kern="1200" dirty="0">
                <a:solidFill>
                  <a:srgbClr val="008000"/>
                </a:solidFill>
                <a:latin typeface="+mn-ea"/>
                <a:sym typeface="Arial" pitchFamily="34" charset="0"/>
              </a:rPr>
              <a:t>//</a:t>
            </a:r>
            <a:r>
              <a:rPr lang="zh-CN" altLang="en-US" kern="1200" dirty="0">
                <a:solidFill>
                  <a:srgbClr val="008000"/>
                </a:solidFill>
                <a:latin typeface="+mn-ea"/>
                <a:sym typeface="Arial" pitchFamily="34" charset="0"/>
              </a:rPr>
              <a:t>调</a:t>
            </a:r>
            <a:r>
              <a:rPr lang="en-US" altLang="zh-CN" kern="1200" dirty="0" err="1">
                <a:solidFill>
                  <a:srgbClr val="008000"/>
                </a:solidFill>
                <a:latin typeface="+mn-ea"/>
                <a:sym typeface="Arial" pitchFamily="34" charset="0"/>
              </a:rPr>
              <a:t>dfs</a:t>
            </a:r>
            <a:r>
              <a:rPr lang="zh-CN" altLang="en-US" kern="1200" dirty="0">
                <a:solidFill>
                  <a:srgbClr val="008000"/>
                </a:solidFill>
                <a:latin typeface="+mn-ea"/>
                <a:sym typeface="Arial" pitchFamily="34" charset="0"/>
              </a:rPr>
              <a:t>从v出发深度优</a:t>
            </a:r>
            <a:endParaRPr lang="en-US" altLang="zh-CN" kern="1200" dirty="0">
              <a:solidFill>
                <a:srgbClr val="008000"/>
              </a:solidFill>
              <a:latin typeface="+mn-ea"/>
              <a:sym typeface="Arial" pitchFamily="34" charset="0"/>
            </a:endParaRPr>
          </a:p>
          <a:p>
            <a:pPr eaLnBrk="1" hangingPunct="1">
              <a:lnSpc>
                <a:spcPct val="80000"/>
              </a:lnSpc>
              <a:buFont typeface="Wingdings" pitchFamily="2" charset="2"/>
              <a:buNone/>
            </a:pPr>
            <a:r>
              <a:rPr lang="en-US" altLang="zh-CN" kern="1200" dirty="0">
                <a:solidFill>
                  <a:srgbClr val="008000"/>
                </a:solidFill>
                <a:latin typeface="+mn-ea"/>
                <a:sym typeface="Arial" pitchFamily="34" charset="0"/>
              </a:rPr>
              <a:t>                           //</a:t>
            </a:r>
            <a:r>
              <a:rPr lang="zh-CN" altLang="en-US" kern="1200" dirty="0">
                <a:solidFill>
                  <a:srgbClr val="008000"/>
                </a:solidFill>
                <a:latin typeface="+mn-ea"/>
                <a:sym typeface="Arial" pitchFamily="34" charset="0"/>
              </a:rPr>
              <a:t>先搜索</a:t>
            </a:r>
            <a:endParaRPr lang="en-US" altLang="zh-CN" kern="1200" dirty="0">
              <a:solidFill>
                <a:srgbClr val="008000"/>
              </a:solidFill>
              <a:latin typeface="+mn-ea"/>
              <a:sym typeface="Arial" pitchFamily="34" charset="0"/>
            </a:endParaRPr>
          </a:p>
          <a:p>
            <a:pPr eaLnBrk="1" hangingPunct="1">
              <a:lnSpc>
                <a:spcPct val="80000"/>
              </a:lnSpc>
              <a:buNone/>
            </a:pPr>
            <a:r>
              <a:rPr lang="en-US" altLang="zh-CN" dirty="0">
                <a:latin typeface="+mn-ea"/>
                <a:sym typeface="Arial" pitchFamily="34" charset="0"/>
              </a:rPr>
              <a:t>}</a:t>
            </a:r>
            <a:endParaRPr lang="zh-CN" altLang="en-US" dirty="0">
              <a:latin typeface="+mn-ea"/>
              <a:sym typeface="Arial" pitchFamily="34" charset="0"/>
            </a:endParaRPr>
          </a:p>
          <a:p>
            <a:pPr eaLnBrk="1" hangingPunct="1">
              <a:lnSpc>
                <a:spcPct val="80000"/>
              </a:lnSpc>
              <a:buFont typeface="Wingdings" pitchFamily="2" charset="2"/>
              <a:buNone/>
            </a:pPr>
            <a:r>
              <a:rPr lang="zh-CN" altLang="en-US" dirty="0">
                <a:latin typeface="+mn-ea"/>
              </a:rPr>
              <a:t> </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深度度优先搜索实现</a:t>
            </a:r>
          </a:p>
        </p:txBody>
      </p:sp>
    </p:spTree>
    <p:extLst>
      <p:ext uri="{BB962C8B-B14F-4D97-AF65-F5344CB8AC3E}">
        <p14:creationId xmlns:p14="http://schemas.microsoft.com/office/powerpoint/2010/main" val="3384362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Rot="1" noChangeArrowheads="1"/>
          </p:cNvSpPr>
          <p:nvPr>
            <p:ph type="body" idx="1"/>
          </p:nvPr>
        </p:nvSpPr>
        <p:spPr>
          <a:xfrm>
            <a:off x="507294" y="1268760"/>
            <a:ext cx="8842375" cy="4681537"/>
          </a:xfrm>
        </p:spPr>
        <p:txBody>
          <a:bodyPr/>
          <a:lstStyle/>
          <a:p>
            <a:pPr marL="0" indent="0" eaLnBrk="1" hangingPunct="1">
              <a:lnSpc>
                <a:spcPct val="80000"/>
              </a:lnSpc>
              <a:buNone/>
            </a:pPr>
            <a:r>
              <a:rPr lang="zh-CN" altLang="en-US" dirty="0">
                <a:latin typeface="+mn-ea"/>
                <a:sym typeface="Arial" pitchFamily="34" charset="0"/>
              </a:rPr>
              <a:t>广度优先搜索同理。</a:t>
            </a:r>
            <a:endParaRPr lang="en-US" altLang="zh-CN" dirty="0">
              <a:latin typeface="+mn-ea"/>
              <a:sym typeface="Arial" pitchFamily="34" charset="0"/>
            </a:endParaRPr>
          </a:p>
          <a:p>
            <a:pPr marL="0" indent="0" eaLnBrk="1" hangingPunct="1">
              <a:lnSpc>
                <a:spcPct val="80000"/>
              </a:lnSpc>
              <a:buNone/>
            </a:pPr>
            <a:r>
              <a:rPr lang="en-US" altLang="zh-CN" dirty="0">
                <a:solidFill>
                  <a:srgbClr val="0000FF"/>
                </a:solidFill>
                <a:latin typeface="+mn-ea"/>
              </a:rPr>
              <a:t>void</a:t>
            </a:r>
            <a:r>
              <a:rPr lang="en-US" altLang="zh-CN" dirty="0">
                <a:solidFill>
                  <a:srgbClr val="000000"/>
                </a:solidFill>
                <a:latin typeface="+mn-ea"/>
              </a:rPr>
              <a:t> </a:t>
            </a:r>
            <a:r>
              <a:rPr lang="en-US" altLang="zh-CN" dirty="0" err="1">
                <a:solidFill>
                  <a:srgbClr val="795E26"/>
                </a:solidFill>
                <a:latin typeface="+mn-ea"/>
              </a:rPr>
              <a:t>bfs</a:t>
            </a:r>
            <a:r>
              <a:rPr lang="en-US" altLang="zh-CN" dirty="0">
                <a:solidFill>
                  <a:srgbClr val="000000"/>
                </a:solidFill>
                <a:latin typeface="+mn-ea"/>
              </a:rPr>
              <a:t>(</a:t>
            </a:r>
            <a:r>
              <a:rPr lang="en-US" altLang="zh-CN" dirty="0" err="1">
                <a:solidFill>
                  <a:srgbClr val="267F99"/>
                </a:solidFill>
                <a:latin typeface="+mn-ea"/>
              </a:rPr>
              <a:t>ALGraph</a:t>
            </a:r>
            <a:r>
              <a:rPr lang="en-US" altLang="zh-CN" dirty="0">
                <a:solidFill>
                  <a:srgbClr val="000000"/>
                </a:solidFill>
                <a:latin typeface="+mn-ea"/>
              </a:rPr>
              <a:t> </a:t>
            </a:r>
            <a:r>
              <a:rPr lang="en-US" altLang="zh-CN" dirty="0">
                <a:solidFill>
                  <a:srgbClr val="0000FF"/>
                </a:solidFill>
                <a:latin typeface="+mn-ea"/>
              </a:rPr>
              <a:t>&amp;</a:t>
            </a:r>
            <a:r>
              <a:rPr lang="en-US" altLang="zh-CN" dirty="0">
                <a:solidFill>
                  <a:srgbClr val="001080"/>
                </a:solidFill>
                <a:latin typeface="+mn-ea"/>
              </a:rPr>
              <a:t>g</a:t>
            </a:r>
            <a:r>
              <a:rPr lang="en-US" altLang="zh-CN" dirty="0">
                <a:solidFill>
                  <a:srgbClr val="000000"/>
                </a:solidFill>
                <a:latin typeface="+mn-ea"/>
              </a:rPr>
              <a:t>, int v, </a:t>
            </a:r>
            <a:r>
              <a:rPr lang="en-US" altLang="zh-CN" dirty="0">
                <a:solidFill>
                  <a:srgbClr val="0000FF"/>
                </a:solidFill>
                <a:latin typeface="+mn-ea"/>
              </a:rPr>
              <a:t>bool</a:t>
            </a:r>
            <a:r>
              <a:rPr lang="en-US" altLang="zh-CN" dirty="0">
                <a:solidFill>
                  <a:srgbClr val="000000"/>
                </a:solidFill>
                <a:latin typeface="+mn-ea"/>
              </a:rPr>
              <a:t> </a:t>
            </a:r>
            <a:r>
              <a:rPr lang="en-US" altLang="zh-CN" dirty="0">
                <a:solidFill>
                  <a:srgbClr val="0000FF"/>
                </a:solidFill>
                <a:latin typeface="+mn-ea"/>
              </a:rPr>
              <a:t>*</a:t>
            </a:r>
            <a:r>
              <a:rPr lang="en-US" altLang="zh-CN" dirty="0">
                <a:solidFill>
                  <a:srgbClr val="001080"/>
                </a:solidFill>
                <a:latin typeface="+mn-ea"/>
              </a:rPr>
              <a:t>visited</a:t>
            </a:r>
            <a:r>
              <a:rPr lang="en-US" altLang="zh-CN" dirty="0">
                <a:solidFill>
                  <a:srgbClr val="000000"/>
                </a:solidFill>
                <a:latin typeface="+mn-ea"/>
              </a:rPr>
              <a:t>)</a:t>
            </a:r>
          </a:p>
          <a:p>
            <a:pPr marL="0" indent="0" eaLnBrk="1" hangingPunct="1">
              <a:lnSpc>
                <a:spcPct val="80000"/>
              </a:lnSpc>
              <a:buNone/>
            </a:pPr>
            <a:r>
              <a:rPr lang="zh-CN" altLang="en-US" dirty="0">
                <a:solidFill>
                  <a:srgbClr val="000000"/>
                </a:solidFill>
                <a:latin typeface="+mn-ea"/>
              </a:rPr>
              <a:t>中用队列。</a:t>
            </a:r>
            <a:endParaRPr lang="en-US" altLang="zh-CN" dirty="0">
              <a:solidFill>
                <a:srgbClr val="000000"/>
              </a:solidFill>
              <a:latin typeface="+mn-ea"/>
            </a:endParaRPr>
          </a:p>
          <a:p>
            <a:pPr marL="0" indent="0" eaLnBrk="1" hangingPunct="1">
              <a:lnSpc>
                <a:spcPct val="80000"/>
              </a:lnSpc>
              <a:buNone/>
            </a:pPr>
            <a:endParaRPr lang="en-US" altLang="zh-CN" dirty="0">
              <a:solidFill>
                <a:srgbClr val="000000"/>
              </a:solidFill>
              <a:latin typeface="+mn-ea"/>
            </a:endParaRPr>
          </a:p>
          <a:p>
            <a:pPr marL="0" indent="0" eaLnBrk="1" hangingPunct="1">
              <a:lnSpc>
                <a:spcPct val="80000"/>
              </a:lnSpc>
              <a:buNone/>
            </a:pPr>
            <a:r>
              <a:rPr lang="zh-CN" altLang="en-US" dirty="0">
                <a:solidFill>
                  <a:srgbClr val="000000"/>
                </a:solidFill>
                <a:latin typeface="+mn-ea"/>
              </a:rPr>
              <a:t>修改</a:t>
            </a:r>
            <a:r>
              <a:rPr lang="en-US" altLang="zh-CN" dirty="0">
                <a:solidFill>
                  <a:srgbClr val="000000"/>
                </a:solidFill>
                <a:latin typeface="+mn-ea"/>
              </a:rPr>
              <a:t>v</a:t>
            </a:r>
            <a:r>
              <a:rPr lang="zh-CN" altLang="en-US" dirty="0">
                <a:solidFill>
                  <a:srgbClr val="000000"/>
                </a:solidFill>
                <a:latin typeface="+mn-ea"/>
              </a:rPr>
              <a:t>的</a:t>
            </a:r>
            <a:r>
              <a:rPr lang="en-US" altLang="zh-CN" dirty="0">
                <a:solidFill>
                  <a:srgbClr val="000000"/>
                </a:solidFill>
                <a:latin typeface="+mn-ea"/>
              </a:rPr>
              <a:t>visited</a:t>
            </a:r>
            <a:r>
              <a:rPr lang="zh-CN" altLang="en-US" dirty="0">
                <a:solidFill>
                  <a:srgbClr val="000000"/>
                </a:solidFill>
                <a:latin typeface="+mn-ea"/>
              </a:rPr>
              <a:t>值为</a:t>
            </a:r>
            <a:r>
              <a:rPr lang="en-US" altLang="zh-CN" dirty="0">
                <a:solidFill>
                  <a:srgbClr val="000000"/>
                </a:solidFill>
                <a:latin typeface="+mn-ea"/>
              </a:rPr>
              <a:t>true</a:t>
            </a:r>
          </a:p>
          <a:p>
            <a:pPr marL="0" indent="0" eaLnBrk="1" hangingPunct="1">
              <a:lnSpc>
                <a:spcPct val="80000"/>
              </a:lnSpc>
              <a:buNone/>
            </a:pPr>
            <a:r>
              <a:rPr lang="en-US" altLang="zh-CN" dirty="0">
                <a:solidFill>
                  <a:srgbClr val="000000"/>
                </a:solidFill>
                <a:latin typeface="+mn-ea"/>
              </a:rPr>
              <a:t>v</a:t>
            </a:r>
            <a:r>
              <a:rPr lang="zh-CN" altLang="en-US" dirty="0">
                <a:solidFill>
                  <a:srgbClr val="000000"/>
                </a:solidFill>
                <a:latin typeface="+mn-ea"/>
              </a:rPr>
              <a:t>入队列</a:t>
            </a:r>
            <a:endParaRPr lang="en-US" altLang="zh-CN" dirty="0">
              <a:solidFill>
                <a:srgbClr val="000000"/>
              </a:solidFill>
              <a:latin typeface="+mn-ea"/>
            </a:endParaRPr>
          </a:p>
          <a:p>
            <a:pPr marL="0" indent="0" eaLnBrk="1" hangingPunct="1">
              <a:lnSpc>
                <a:spcPct val="80000"/>
              </a:lnSpc>
              <a:buNone/>
            </a:pPr>
            <a:r>
              <a:rPr lang="zh-CN" altLang="en-US" dirty="0">
                <a:solidFill>
                  <a:srgbClr val="000000"/>
                </a:solidFill>
                <a:latin typeface="+mn-ea"/>
              </a:rPr>
              <a:t>循环，当队列不空</a:t>
            </a:r>
            <a:endParaRPr lang="en-US" altLang="zh-CN" dirty="0">
              <a:solidFill>
                <a:srgbClr val="000000"/>
              </a:solidFill>
              <a:latin typeface="+mn-ea"/>
            </a:endParaRP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取队头</a:t>
            </a:r>
            <a:endParaRPr lang="en-US" altLang="zh-CN" dirty="0">
              <a:solidFill>
                <a:srgbClr val="000000"/>
              </a:solidFill>
              <a:latin typeface="+mn-ea"/>
            </a:endParaRP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访问队头的所有邻接点</a:t>
            </a:r>
            <a:r>
              <a:rPr lang="en-US" altLang="zh-CN" dirty="0">
                <a:solidFill>
                  <a:srgbClr val="000000"/>
                </a:solidFill>
                <a:latin typeface="+mn-ea"/>
              </a:rPr>
              <a:t>adj</a:t>
            </a: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若</a:t>
            </a:r>
            <a:r>
              <a:rPr lang="en-US" altLang="zh-CN" dirty="0">
                <a:solidFill>
                  <a:srgbClr val="000000"/>
                </a:solidFill>
                <a:latin typeface="+mn-ea"/>
              </a:rPr>
              <a:t>visited[adj] = false</a:t>
            </a: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修改</a:t>
            </a:r>
            <a:r>
              <a:rPr lang="en-US" altLang="zh-CN" dirty="0">
                <a:solidFill>
                  <a:srgbClr val="000000"/>
                </a:solidFill>
                <a:latin typeface="+mn-ea"/>
              </a:rPr>
              <a:t>adj</a:t>
            </a:r>
            <a:r>
              <a:rPr lang="zh-CN" altLang="en-US" dirty="0">
                <a:solidFill>
                  <a:srgbClr val="000000"/>
                </a:solidFill>
                <a:latin typeface="+mn-ea"/>
              </a:rPr>
              <a:t>的</a:t>
            </a:r>
            <a:r>
              <a:rPr lang="en-US" altLang="zh-CN" dirty="0">
                <a:solidFill>
                  <a:srgbClr val="000000"/>
                </a:solidFill>
                <a:latin typeface="+mn-ea"/>
              </a:rPr>
              <a:t>visited</a:t>
            </a:r>
            <a:r>
              <a:rPr lang="zh-CN" altLang="en-US" dirty="0">
                <a:solidFill>
                  <a:srgbClr val="000000"/>
                </a:solidFill>
                <a:latin typeface="+mn-ea"/>
              </a:rPr>
              <a:t>值为</a:t>
            </a:r>
            <a:r>
              <a:rPr lang="en-US" altLang="zh-CN" dirty="0">
                <a:solidFill>
                  <a:srgbClr val="000000"/>
                </a:solidFill>
                <a:latin typeface="+mn-ea"/>
              </a:rPr>
              <a:t>true</a:t>
            </a:r>
          </a:p>
          <a:p>
            <a:pPr marL="0" indent="0" eaLnBrk="1" hangingPunct="1">
              <a:lnSpc>
                <a:spcPct val="80000"/>
              </a:lnSpc>
              <a:buNone/>
            </a:pPr>
            <a:r>
              <a:rPr lang="en-US" altLang="zh-CN" dirty="0">
                <a:solidFill>
                  <a:srgbClr val="000000"/>
                </a:solidFill>
                <a:latin typeface="+mn-ea"/>
              </a:rPr>
              <a:t>           adj</a:t>
            </a:r>
            <a:r>
              <a:rPr lang="zh-CN" altLang="en-US" dirty="0">
                <a:solidFill>
                  <a:srgbClr val="000000"/>
                </a:solidFill>
                <a:latin typeface="+mn-ea"/>
              </a:rPr>
              <a:t>入队列</a:t>
            </a:r>
            <a:endParaRPr lang="en-US" altLang="zh-CN" dirty="0">
              <a:solidFill>
                <a:srgbClr val="000000"/>
              </a:solidFill>
              <a:latin typeface="+mn-ea"/>
            </a:endParaRPr>
          </a:p>
          <a:p>
            <a:pPr marL="0" indent="0" eaLnBrk="1" hangingPunct="1">
              <a:lnSpc>
                <a:spcPct val="80000"/>
              </a:lnSpc>
              <a:buNone/>
            </a:pPr>
            <a:endParaRPr lang="zh-CN" altLang="en-US" sz="2800" dirty="0">
              <a:latin typeface="+mn-ea"/>
              <a:sym typeface="Arial" pitchFamily="34" charset="0"/>
            </a:endParaRPr>
          </a:p>
          <a:p>
            <a:pPr eaLnBrk="1" hangingPunct="1">
              <a:lnSpc>
                <a:spcPct val="80000"/>
              </a:lnSpc>
              <a:buFont typeface="Wingdings" pitchFamily="2" charset="2"/>
              <a:buNone/>
            </a:pPr>
            <a:r>
              <a:rPr lang="zh-CN" altLang="en-US" sz="2400" dirty="0"/>
              <a:t> </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广度优先搜索实现</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5"/>
          <p:cNvSpPr>
            <a:spLocks noGrp="1" noChangeArrowheads="1"/>
          </p:cNvSpPr>
          <p:nvPr>
            <p:ph type="body" idx="1"/>
          </p:nvPr>
        </p:nvSpPr>
        <p:spPr>
          <a:xfrm>
            <a:off x="539552" y="1302406"/>
            <a:ext cx="8763000" cy="1635344"/>
          </a:xfrm>
        </p:spPr>
        <p:txBody>
          <a:bodyPr/>
          <a:lstStyle/>
          <a:p>
            <a:pPr eaLnBrk="1" hangingPunct="1">
              <a:spcBef>
                <a:spcPct val="30000"/>
              </a:spcBef>
            </a:pPr>
            <a:r>
              <a:rPr lang="zh-CN" altLang="en-US" dirty="0">
                <a:latin typeface="黑体" pitchFamily="49" charset="-122"/>
                <a:ea typeface="黑体" pitchFamily="49" charset="-122"/>
              </a:rPr>
              <a:t>用有序对&lt;</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&gt;</a:t>
            </a:r>
            <a:r>
              <a:rPr lang="zh-CN" altLang="en-US" dirty="0">
                <a:latin typeface="黑体" pitchFamily="49" charset="-122"/>
                <a:ea typeface="黑体" pitchFamily="49" charset="-122"/>
              </a:rPr>
              <a:t>表示从</a:t>
            </a:r>
            <a:r>
              <a:rPr lang="en-US" altLang="zh-CN" dirty="0">
                <a:latin typeface="黑体" pitchFamily="49" charset="-122"/>
                <a:ea typeface="黑体" pitchFamily="49" charset="-122"/>
              </a:rPr>
              <a:t>x</a:t>
            </a:r>
            <a:r>
              <a:rPr lang="zh-CN" altLang="en-US" dirty="0">
                <a:latin typeface="黑体" pitchFamily="49" charset="-122"/>
                <a:ea typeface="黑体" pitchFamily="49" charset="-122"/>
              </a:rPr>
              <a:t>到</a:t>
            </a:r>
            <a:r>
              <a:rPr lang="en-US" altLang="zh-CN" dirty="0">
                <a:latin typeface="黑体" pitchFamily="49" charset="-122"/>
                <a:ea typeface="黑体" pitchFamily="49" charset="-122"/>
              </a:rPr>
              <a:t>y</a:t>
            </a:r>
            <a:r>
              <a:rPr lang="zh-CN" altLang="en-US" dirty="0">
                <a:latin typeface="黑体" pitchFamily="49" charset="-122"/>
                <a:ea typeface="黑体" pitchFamily="49" charset="-122"/>
              </a:rPr>
              <a:t>的一条弧(</a:t>
            </a:r>
            <a:r>
              <a:rPr lang="en-US" altLang="zh-CN" dirty="0">
                <a:latin typeface="黑体" pitchFamily="49" charset="-122"/>
                <a:ea typeface="黑体" pitchFamily="49" charset="-122"/>
              </a:rPr>
              <a:t>Arc)，</a:t>
            </a:r>
            <a:r>
              <a:rPr lang="zh-CN" altLang="en-US" dirty="0">
                <a:latin typeface="黑体" pitchFamily="49" charset="-122"/>
                <a:ea typeface="黑体" pitchFamily="49" charset="-122"/>
              </a:rPr>
              <a:t>且称</a:t>
            </a:r>
            <a:r>
              <a:rPr lang="en-US" altLang="zh-CN" dirty="0">
                <a:latin typeface="黑体" pitchFamily="49" charset="-122"/>
                <a:ea typeface="黑体" pitchFamily="49" charset="-122"/>
              </a:rPr>
              <a:t>x</a:t>
            </a:r>
            <a:r>
              <a:rPr lang="zh-CN" altLang="en-US" dirty="0">
                <a:latin typeface="黑体" pitchFamily="49" charset="-122"/>
                <a:ea typeface="黑体" pitchFamily="49" charset="-122"/>
              </a:rPr>
              <a:t>为弧尾，</a:t>
            </a:r>
            <a:r>
              <a:rPr lang="en-US" altLang="zh-CN" dirty="0">
                <a:latin typeface="黑体" pitchFamily="49" charset="-122"/>
                <a:ea typeface="黑体" pitchFamily="49" charset="-122"/>
              </a:rPr>
              <a:t>y</a:t>
            </a:r>
            <a:r>
              <a:rPr lang="zh-CN" altLang="en-US" dirty="0">
                <a:latin typeface="黑体" pitchFamily="49" charset="-122"/>
                <a:ea typeface="黑体" pitchFamily="49" charset="-122"/>
              </a:rPr>
              <a:t>为弧头</a:t>
            </a:r>
            <a:endParaRPr lang="en-US" altLang="zh-CN" dirty="0">
              <a:latin typeface="黑体" pitchFamily="49" charset="-122"/>
              <a:ea typeface="黑体" pitchFamily="49" charset="-122"/>
            </a:endParaRPr>
          </a:p>
          <a:p>
            <a:pPr eaLnBrk="1" hangingPunct="1">
              <a:spcBef>
                <a:spcPct val="30000"/>
              </a:spcBef>
            </a:pPr>
            <a:r>
              <a:rPr lang="en-US" altLang="zh-CN" dirty="0">
                <a:latin typeface="黑体" pitchFamily="49" charset="-122"/>
                <a:ea typeface="黑体" pitchFamily="49" charset="-122"/>
              </a:rPr>
              <a:t>G ={V,E}</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5786446" y="4071942"/>
            <a:ext cx="2819400" cy="2286000"/>
            <a:chOff x="0" y="0"/>
            <a:chExt cx="1920" cy="1536"/>
          </a:xfrm>
        </p:grpSpPr>
        <p:sp>
          <p:nvSpPr>
            <p:cNvPr id="1024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4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5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5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025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025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025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025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19" name="Text Box 4"/>
          <p:cNvSpPr txBox="1">
            <a:spLocks noChangeArrowheads="1"/>
          </p:cNvSpPr>
          <p:nvPr/>
        </p:nvSpPr>
        <p:spPr bwMode="auto">
          <a:xfrm>
            <a:off x="327262" y="11488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三、有向图</a:t>
            </a:r>
            <a:r>
              <a:rPr lang="en-US" altLang="zh-CN" sz="4400" i="0" dirty="0">
                <a:solidFill>
                  <a:schemeClr val="tx2"/>
                </a:solidFill>
                <a:latin typeface="Tahoma" panose="020B0604030504040204" pitchFamily="34" charset="0"/>
                <a:ea typeface="隶书" pitchFamily="49" charset="-122"/>
              </a:rPr>
              <a:t>(Digraph)</a:t>
            </a:r>
            <a:endParaRPr lang="zh-CN" altLang="en-US" sz="4400" i="0" dirty="0">
              <a:solidFill>
                <a:schemeClr val="tx2"/>
              </a:solidFill>
              <a:latin typeface="Tahoma" panose="020B0604030504040204" pitchFamily="34" charset="0"/>
              <a:ea typeface="隶书" pitchFamily="49" charset="-122"/>
            </a:endParaRPr>
          </a:p>
        </p:txBody>
      </p:sp>
      <p:sp>
        <p:nvSpPr>
          <p:cNvPr id="3" name="文本框 2">
            <a:extLst>
              <a:ext uri="{FF2B5EF4-FFF2-40B4-BE49-F238E27FC236}">
                <a16:creationId xmlns:a16="http://schemas.microsoft.com/office/drawing/2014/main" id="{986D9B2F-A4AF-9470-BD07-84C7027FCBEC}"/>
              </a:ext>
            </a:extLst>
          </p:cNvPr>
          <p:cNvSpPr txBox="1"/>
          <p:nvPr/>
        </p:nvSpPr>
        <p:spPr>
          <a:xfrm>
            <a:off x="1079588" y="2978124"/>
            <a:ext cx="3600400" cy="523220"/>
          </a:xfrm>
          <a:prstGeom prst="rect">
            <a:avLst/>
          </a:prstGeom>
          <a:noFill/>
        </p:spPr>
        <p:txBody>
          <a:bodyPr wrap="square" rtlCol="0">
            <a:spAutoFit/>
          </a:bodyPr>
          <a:lstStyle/>
          <a:p>
            <a:r>
              <a:rPr lang="en-US" altLang="zh-CN" sz="2800" b="0" i="0" dirty="0">
                <a:latin typeface="+mn-ea"/>
                <a:ea typeface="+mn-ea"/>
              </a:rPr>
              <a:t>V = {0,1,2,3,4}</a:t>
            </a:r>
            <a:endParaRPr lang="zh-CN" altLang="en-US" sz="2800" b="0" i="0" dirty="0">
              <a:latin typeface="+mn-ea"/>
              <a:ea typeface="+mn-ea"/>
            </a:endParaRPr>
          </a:p>
        </p:txBody>
      </p:sp>
      <p:sp>
        <p:nvSpPr>
          <p:cNvPr id="4" name="文本框 3">
            <a:extLst>
              <a:ext uri="{FF2B5EF4-FFF2-40B4-BE49-F238E27FC236}">
                <a16:creationId xmlns:a16="http://schemas.microsoft.com/office/drawing/2014/main" id="{7D92BBCE-F2EE-B295-1CDD-AE2DD97097E9}"/>
              </a:ext>
            </a:extLst>
          </p:cNvPr>
          <p:cNvSpPr txBox="1"/>
          <p:nvPr/>
        </p:nvSpPr>
        <p:spPr>
          <a:xfrm>
            <a:off x="1107941" y="3527903"/>
            <a:ext cx="1987871" cy="523220"/>
          </a:xfrm>
          <a:prstGeom prst="rect">
            <a:avLst/>
          </a:prstGeom>
          <a:noFill/>
        </p:spPr>
        <p:txBody>
          <a:bodyPr wrap="square" rtlCol="0">
            <a:spAutoFit/>
          </a:bodyPr>
          <a:lstStyle/>
          <a:p>
            <a:r>
              <a:rPr lang="en-US" altLang="zh-CN" sz="2800" b="0" i="0" dirty="0">
                <a:latin typeface="+mn-ea"/>
                <a:ea typeface="+mn-ea"/>
              </a:rPr>
              <a:t>E = {&lt;0,1&gt;</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2C70A4A6-8F05-F26A-5594-94AD058726D4}"/>
              </a:ext>
            </a:extLst>
          </p:cNvPr>
          <p:cNvSpPr txBox="1"/>
          <p:nvPr/>
        </p:nvSpPr>
        <p:spPr>
          <a:xfrm>
            <a:off x="3014621" y="3501344"/>
            <a:ext cx="1377335" cy="523220"/>
          </a:xfrm>
          <a:prstGeom prst="rect">
            <a:avLst/>
          </a:prstGeom>
          <a:noFill/>
        </p:spPr>
        <p:txBody>
          <a:bodyPr wrap="square" rtlCol="0">
            <a:spAutoFit/>
          </a:bodyPr>
          <a:lstStyle/>
          <a:p>
            <a:r>
              <a:rPr lang="en-US" altLang="zh-CN" sz="2800" b="0" i="0" dirty="0">
                <a:latin typeface="+mn-ea"/>
                <a:ea typeface="+mn-ea"/>
              </a:rPr>
              <a:t>,&lt;0,3&gt;</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C1654307-4D0B-E8A6-C53B-D0DAB553D765}"/>
              </a:ext>
            </a:extLst>
          </p:cNvPr>
          <p:cNvSpPr txBox="1"/>
          <p:nvPr/>
        </p:nvSpPr>
        <p:spPr>
          <a:xfrm>
            <a:off x="4170690" y="3490129"/>
            <a:ext cx="1377335" cy="523220"/>
          </a:xfrm>
          <a:prstGeom prst="rect">
            <a:avLst/>
          </a:prstGeom>
          <a:noFill/>
        </p:spPr>
        <p:txBody>
          <a:bodyPr wrap="square" rtlCol="0">
            <a:spAutoFit/>
          </a:bodyPr>
          <a:lstStyle/>
          <a:p>
            <a:r>
              <a:rPr lang="en-US" altLang="zh-CN" sz="2800" b="0" i="0" dirty="0">
                <a:latin typeface="+mn-ea"/>
                <a:ea typeface="+mn-ea"/>
              </a:rPr>
              <a:t>,&lt;0,4&gt;</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5F769CB-BD54-0DCA-C9C6-08479D225D40}"/>
              </a:ext>
            </a:extLst>
          </p:cNvPr>
          <p:cNvSpPr txBox="1"/>
          <p:nvPr/>
        </p:nvSpPr>
        <p:spPr>
          <a:xfrm>
            <a:off x="1892926" y="4222722"/>
            <a:ext cx="1377335" cy="523220"/>
          </a:xfrm>
          <a:prstGeom prst="rect">
            <a:avLst/>
          </a:prstGeom>
          <a:noFill/>
        </p:spPr>
        <p:txBody>
          <a:bodyPr wrap="square" rtlCol="0">
            <a:spAutoFit/>
          </a:bodyPr>
          <a:lstStyle/>
          <a:p>
            <a:r>
              <a:rPr lang="en-US" altLang="zh-CN" sz="2800" b="0" i="0" dirty="0">
                <a:latin typeface="+mn-ea"/>
                <a:ea typeface="+mn-ea"/>
              </a:rPr>
              <a:t>,&lt;1,2&gt;</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D284120E-67B7-C746-8F35-AC7DC02F78AB}"/>
              </a:ext>
            </a:extLst>
          </p:cNvPr>
          <p:cNvSpPr txBox="1"/>
          <p:nvPr/>
        </p:nvSpPr>
        <p:spPr>
          <a:xfrm>
            <a:off x="3074269" y="4196163"/>
            <a:ext cx="2712177" cy="523220"/>
          </a:xfrm>
          <a:prstGeom prst="rect">
            <a:avLst/>
          </a:prstGeom>
          <a:noFill/>
        </p:spPr>
        <p:txBody>
          <a:bodyPr wrap="square" rtlCol="0">
            <a:spAutoFit/>
          </a:bodyPr>
          <a:lstStyle/>
          <a:p>
            <a:r>
              <a:rPr lang="en-US" altLang="zh-CN" sz="2800" b="0" i="0" dirty="0">
                <a:latin typeface="+mn-ea"/>
                <a:ea typeface="+mn-ea"/>
              </a:rPr>
              <a:t>,&lt;3,2&gt;</a:t>
            </a:r>
            <a:r>
              <a:rPr lang="zh-CN" altLang="en-US" sz="2800" b="0" i="0" dirty="0">
                <a:latin typeface="+mn-ea"/>
                <a:ea typeface="+mn-ea"/>
              </a:rPr>
              <a:t>，</a:t>
            </a:r>
            <a:r>
              <a:rPr lang="en-US" altLang="zh-CN" sz="2800" b="0" i="0" dirty="0">
                <a:latin typeface="+mn-ea"/>
                <a:ea typeface="+mn-ea"/>
              </a:rPr>
              <a:t>&lt;2,4&gt;}</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eaLnBrk="1" hangingPunct="1">
              <a:spcBef>
                <a:spcPct val="50000"/>
              </a:spcBef>
            </a:pPr>
            <a:r>
              <a:rPr lang="zh-CN" altLang="en-US" sz="4400" b="1" kern="1200" dirty="0">
                <a:latin typeface="Tahoma" panose="020B0604030504040204" pitchFamily="34" charset="0"/>
                <a:ea typeface="隶书" pitchFamily="49" charset="-122"/>
                <a:cs typeface="+mn-cs"/>
              </a:rPr>
              <a:t>图的遍历时间复杂度</a:t>
            </a:r>
          </a:p>
        </p:txBody>
      </p:sp>
      <p:sp>
        <p:nvSpPr>
          <p:cNvPr id="63491" name="Rectangle 3"/>
          <p:cNvSpPr>
            <a:spLocks noGrp="1" noChangeArrowheads="1"/>
          </p:cNvSpPr>
          <p:nvPr>
            <p:ph type="body" idx="1"/>
          </p:nvPr>
        </p:nvSpPr>
        <p:spPr>
          <a:xfrm>
            <a:off x="467544" y="1268760"/>
            <a:ext cx="8497887" cy="2873380"/>
          </a:xfrm>
        </p:spPr>
        <p:txBody>
          <a:bodyPr/>
          <a:lstStyle/>
          <a:p>
            <a:pPr eaLnBrk="1" hangingPunct="1"/>
            <a:r>
              <a:rPr lang="zh-CN" altLang="en-US" sz="2800" dirty="0">
                <a:latin typeface="黑体" pitchFamily="49" charset="-122"/>
                <a:ea typeface="黑体" pitchFamily="49" charset="-122"/>
                <a:sym typeface="Arial" pitchFamily="34" charset="0"/>
              </a:rPr>
              <a:t>无论是深度优先遍历还是广度优先遍历</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其实质都是透过边或弧找邻接点的过程</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只是访问的顺序不同。</a:t>
            </a:r>
          </a:p>
          <a:p>
            <a:pPr eaLnBrk="1" hangingPunct="1"/>
            <a:r>
              <a:rPr lang="zh-CN" altLang="en-US" sz="2800" dirty="0">
                <a:latin typeface="黑体" pitchFamily="49" charset="-122"/>
                <a:ea typeface="黑体" pitchFamily="49" charset="-122"/>
                <a:sym typeface="Arial" pitchFamily="34" charset="0"/>
              </a:rPr>
              <a:t>两者的时间复杂度相同</a:t>
            </a:r>
          </a:p>
          <a:p>
            <a:pPr eaLnBrk="1" hangingPunct="1"/>
            <a:r>
              <a:rPr lang="zh-CN" altLang="en-US" sz="2800" dirty="0">
                <a:latin typeface="黑体" pitchFamily="49" charset="-122"/>
                <a:ea typeface="黑体" pitchFamily="49" charset="-122"/>
                <a:sym typeface="Arial" pitchFamily="34" charset="0"/>
              </a:rPr>
              <a:t>取决于采取的存储结构，若用邻接矩阵为</a:t>
            </a:r>
            <a:r>
              <a:rPr lang="en-US" altLang="zh-CN" sz="2800" dirty="0">
                <a:latin typeface="黑体" pitchFamily="49" charset="-122"/>
                <a:ea typeface="黑体" pitchFamily="49" charset="-122"/>
                <a:sym typeface="Arial" pitchFamily="34" charset="0"/>
              </a:rPr>
              <a:t>O(n</a:t>
            </a:r>
            <a:r>
              <a:rPr lang="en-US" altLang="zh-CN" sz="2800" baseline="30000" dirty="0">
                <a:latin typeface="黑体" pitchFamily="49" charset="-122"/>
                <a:ea typeface="黑体" pitchFamily="49" charset="-122"/>
                <a:sym typeface="Arial" pitchFamily="34" charset="0"/>
              </a:rPr>
              <a:t>2</a:t>
            </a:r>
            <a:r>
              <a:rPr lang="en-US" altLang="zh-CN" sz="2800" dirty="0">
                <a:latin typeface="黑体" pitchFamily="49" charset="-122"/>
                <a:ea typeface="黑体" pitchFamily="49" charset="-122"/>
                <a:sym typeface="Arial" pitchFamily="34" charset="0"/>
              </a:rPr>
              <a:t>),</a:t>
            </a:r>
          </a:p>
          <a:p>
            <a:pPr marL="0" indent="0" eaLnBrk="1" hangingPunct="1">
              <a:buNone/>
            </a:pPr>
            <a:r>
              <a:rPr lang="en-US" altLang="zh-CN" dirty="0">
                <a:latin typeface="黑体" pitchFamily="49" charset="-122"/>
                <a:ea typeface="黑体" pitchFamily="49" charset="-122"/>
                <a:sym typeface="Arial" pitchFamily="34" charset="0"/>
              </a:rPr>
              <a:t>   </a:t>
            </a:r>
            <a:r>
              <a:rPr lang="zh-CN" altLang="en-US" sz="2800" dirty="0">
                <a:latin typeface="黑体" pitchFamily="49" charset="-122"/>
                <a:ea typeface="黑体" pitchFamily="49" charset="-122"/>
                <a:sym typeface="Arial" pitchFamily="34" charset="0"/>
              </a:rPr>
              <a:t>若用邻接表则为</a:t>
            </a:r>
            <a:r>
              <a:rPr lang="en-US" altLang="zh-CN" sz="2800" dirty="0">
                <a:latin typeface="黑体" pitchFamily="49" charset="-122"/>
                <a:ea typeface="黑体" pitchFamily="49" charset="-122"/>
                <a:sym typeface="Arial" pitchFamily="34" charset="0"/>
              </a:rPr>
              <a:t>O(</a:t>
            </a:r>
            <a:r>
              <a:rPr lang="en-US" altLang="zh-CN" sz="2800" dirty="0" err="1">
                <a:latin typeface="黑体" pitchFamily="49" charset="-122"/>
                <a:ea typeface="黑体" pitchFamily="49" charset="-122"/>
                <a:sym typeface="Arial" pitchFamily="34" charset="0"/>
              </a:rPr>
              <a:t>n+</a:t>
            </a:r>
            <a:r>
              <a:rPr lang="en-US" altLang="zh-CN" dirty="0" err="1">
                <a:latin typeface="黑体" pitchFamily="49" charset="-122"/>
                <a:ea typeface="黑体" pitchFamily="49" charset="-122"/>
                <a:sym typeface="Arial" pitchFamily="34" charset="0"/>
              </a:rPr>
              <a:t>e</a:t>
            </a:r>
            <a:r>
              <a:rPr lang="en-US" altLang="zh-CN" sz="2800" dirty="0">
                <a:latin typeface="黑体" pitchFamily="49" charset="-122"/>
                <a:ea typeface="黑体" pitchFamily="49" charset="-122"/>
                <a:sym typeface="Arial" pitchFamily="34" charset="0"/>
              </a:rPr>
              <a:t>) </a:t>
            </a:r>
            <a:r>
              <a:rPr lang="zh-CN" altLang="en-US" sz="2800" dirty="0">
                <a:latin typeface="黑体" pitchFamily="49" charset="-122"/>
                <a:ea typeface="黑体" pitchFamily="49" charset="-122"/>
                <a:sym typeface="Arial" pitchFamily="34" charset="0"/>
              </a:rPr>
              <a:t>。</a:t>
            </a:r>
            <a:endParaRPr lang="en-US" altLang="zh-CN" sz="2800" dirty="0">
              <a:latin typeface="黑体" pitchFamily="49" charset="-122"/>
              <a:ea typeface="黑体" pitchFamily="49" charset="-122"/>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5696" y="1196752"/>
            <a:ext cx="8520112" cy="1222375"/>
          </a:xfrm>
        </p:spPr>
        <p:txBody>
          <a:bodyPr/>
          <a:lstStyle/>
          <a:p>
            <a:pPr algn="l" eaLnBrk="1" hangingPunct="1">
              <a:lnSpc>
                <a:spcPct val="150000"/>
              </a:lnSpc>
            </a:pPr>
            <a:r>
              <a:rPr lang="zh-CN" altLang="en-US" sz="2800" dirty="0">
                <a:solidFill>
                  <a:schemeClr val="tx1"/>
                </a:solidFill>
                <a:latin typeface="黑体" pitchFamily="49" charset="-122"/>
                <a:ea typeface="黑体" pitchFamily="49" charset="-122"/>
                <a:sym typeface="Arial" pitchFamily="34" charset="0"/>
              </a:rPr>
              <a:t>假设无向网G的邻接表表示如下图,写出从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出发的深度、广度优先遍历结果。</a:t>
            </a:r>
          </a:p>
        </p:txBody>
      </p:sp>
      <p:sp>
        <p:nvSpPr>
          <p:cNvPr id="64515"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图的遍历练习</a:t>
            </a:r>
          </a:p>
        </p:txBody>
      </p:sp>
      <p:graphicFrame>
        <p:nvGraphicFramePr>
          <p:cNvPr id="64516" name="Object 4"/>
          <p:cNvGraphicFramePr>
            <a:graphicFrameLocks noGrp="1" noChangeAspect="1"/>
          </p:cNvGraphicFramePr>
          <p:nvPr>
            <p:ph idx="1"/>
          </p:nvPr>
        </p:nvGraphicFramePr>
        <p:xfrm>
          <a:off x="2051050" y="2709863"/>
          <a:ext cx="6778625" cy="3240087"/>
        </p:xfrm>
        <a:graphic>
          <a:graphicData uri="http://schemas.openxmlformats.org/presentationml/2006/ole">
            <mc:AlternateContent xmlns:mc="http://schemas.openxmlformats.org/markup-compatibility/2006">
              <mc:Choice xmlns:v="urn:schemas-microsoft-com:vml" Requires="v">
                <p:oleObj name="Visio" r:id="rId3" imgW="9499600" imgH="1866900" progId="Visio.Drawing.11">
                  <p:embed/>
                </p:oleObj>
              </mc:Choice>
              <mc:Fallback>
                <p:oleObj name="Visio" r:id="rId3" imgW="9499600" imgH="18669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09863"/>
                        <a:ext cx="6778625" cy="3240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CCF6C988-327E-0B63-F673-663A30CED95A}"/>
              </a:ext>
            </a:extLst>
          </p:cNvPr>
          <p:cNvSpPr txBox="1"/>
          <p:nvPr/>
        </p:nvSpPr>
        <p:spPr>
          <a:xfrm>
            <a:off x="755576" y="5580618"/>
            <a:ext cx="4572000" cy="523220"/>
          </a:xfrm>
          <a:prstGeom prst="rect">
            <a:avLst/>
          </a:prstGeom>
          <a:noFill/>
        </p:spPr>
        <p:txBody>
          <a:bodyPr wrap="square">
            <a:spAutoFit/>
          </a:bodyPr>
          <a:lstStyle/>
          <a:p>
            <a:r>
              <a:rPr lang="en-US" altLang="zh-CN" sz="2800" b="0" i="0" dirty="0">
                <a:solidFill>
                  <a:srgbClr val="FF0000"/>
                </a:solidFill>
                <a:latin typeface="+mn-ea"/>
                <a:ea typeface="+mn-ea"/>
              </a:rPr>
              <a:t>DFS: V1,V4,V3,V5,V2</a:t>
            </a:r>
          </a:p>
        </p:txBody>
      </p:sp>
      <p:sp>
        <p:nvSpPr>
          <p:cNvPr id="5" name="文本框 4">
            <a:extLst>
              <a:ext uri="{FF2B5EF4-FFF2-40B4-BE49-F238E27FC236}">
                <a16:creationId xmlns:a16="http://schemas.microsoft.com/office/drawing/2014/main" id="{05201DD2-5BCE-3D1E-28E3-4068784512F9}"/>
              </a:ext>
            </a:extLst>
          </p:cNvPr>
          <p:cNvSpPr txBox="1"/>
          <p:nvPr/>
        </p:nvSpPr>
        <p:spPr>
          <a:xfrm>
            <a:off x="755576" y="6063354"/>
            <a:ext cx="4572000" cy="523220"/>
          </a:xfrm>
          <a:prstGeom prst="rect">
            <a:avLst/>
          </a:prstGeom>
          <a:noFill/>
        </p:spPr>
        <p:txBody>
          <a:bodyPr wrap="square">
            <a:spAutoFit/>
          </a:bodyPr>
          <a:lstStyle/>
          <a:p>
            <a:r>
              <a:rPr lang="en-US" altLang="zh-CN" sz="2800" b="0" i="0" dirty="0">
                <a:solidFill>
                  <a:srgbClr val="FF0000"/>
                </a:solidFill>
                <a:latin typeface="+mn-ea"/>
                <a:ea typeface="+mn-ea"/>
              </a:rPr>
              <a:t>BFS: V1,V4,V2,V3,V5</a:t>
            </a:r>
            <a:endParaRPr lang="zh-CN" altLang="en-US" sz="2800" b="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00034" y="1071546"/>
            <a:ext cx="8291512" cy="1541462"/>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假设用邻接表存储，下图中边上序号表示边</a:t>
            </a:r>
            <a:br>
              <a:rPr lang="zh-CN" altLang="en-US" sz="2800" dirty="0">
                <a:solidFill>
                  <a:schemeClr val="tx1"/>
                </a:solidFill>
                <a:latin typeface="黑体" pitchFamily="49" charset="-122"/>
                <a:ea typeface="黑体" pitchFamily="49" charset="-122"/>
                <a:sym typeface="Arial" pitchFamily="34" charset="0"/>
              </a:rPr>
            </a:br>
            <a:r>
              <a:rPr lang="zh-CN" altLang="en-US" sz="2800" dirty="0">
                <a:solidFill>
                  <a:schemeClr val="tx1"/>
                </a:solidFill>
                <a:latin typeface="黑体" pitchFamily="49" charset="-122"/>
                <a:ea typeface="黑体" pitchFamily="49" charset="-122"/>
                <a:sym typeface="Arial" pitchFamily="34" charset="0"/>
              </a:rPr>
              <a:t>输入顺序(表头插入)，画出该图邻接表，写出从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出发的深度优先顺序和广度优先顺序。</a:t>
            </a:r>
          </a:p>
        </p:txBody>
      </p:sp>
      <p:sp>
        <p:nvSpPr>
          <p:cNvPr id="66563"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图的遍历练习</a:t>
            </a:r>
          </a:p>
        </p:txBody>
      </p:sp>
      <p:graphicFrame>
        <p:nvGraphicFramePr>
          <p:cNvPr id="66564" name="Object 4"/>
          <p:cNvGraphicFramePr>
            <a:graphicFrameLocks noChangeAspect="1"/>
          </p:cNvGraphicFramePr>
          <p:nvPr>
            <p:extLst>
              <p:ext uri="{D42A27DB-BD31-4B8C-83A1-F6EECF244321}">
                <p14:modId xmlns:p14="http://schemas.microsoft.com/office/powerpoint/2010/main" val="4002431268"/>
              </p:ext>
            </p:extLst>
          </p:nvPr>
        </p:nvGraphicFramePr>
        <p:xfrm>
          <a:off x="3134490" y="2401904"/>
          <a:ext cx="3022600" cy="3384550"/>
        </p:xfrm>
        <a:graphic>
          <a:graphicData uri="http://schemas.openxmlformats.org/presentationml/2006/ole">
            <mc:AlternateContent xmlns:mc="http://schemas.openxmlformats.org/markup-compatibility/2006">
              <mc:Choice xmlns:v="urn:schemas-microsoft-com:vml" Requires="v">
                <p:oleObj r:id="rId3" imgW="1854200" imgH="2667000" progId="">
                  <p:embed/>
                </p:oleObj>
              </mc:Choice>
              <mc:Fallback>
                <p:oleObj r:id="rId3" imgW="1854200" imgH="2667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490" y="2401904"/>
                        <a:ext cx="3022600" cy="33845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840E2116-2459-0747-7E9F-82DA6D5C1D94}"/>
              </a:ext>
            </a:extLst>
          </p:cNvPr>
          <p:cNvSpPr txBox="1"/>
          <p:nvPr/>
        </p:nvSpPr>
        <p:spPr>
          <a:xfrm>
            <a:off x="628419" y="5691585"/>
            <a:ext cx="4436590" cy="523220"/>
          </a:xfrm>
          <a:prstGeom prst="rect">
            <a:avLst/>
          </a:prstGeom>
          <a:noFill/>
        </p:spPr>
        <p:txBody>
          <a:bodyPr wrap="square">
            <a:spAutoFit/>
          </a:bodyPr>
          <a:lstStyle/>
          <a:p>
            <a:r>
              <a:rPr lang="en-US" altLang="zh-CN" sz="2800" b="0" i="0" dirty="0">
                <a:solidFill>
                  <a:srgbClr val="FF0000"/>
                </a:solidFill>
                <a:latin typeface="+mn-ea"/>
                <a:ea typeface="+mn-ea"/>
              </a:rPr>
              <a:t>DFS</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V4</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V5</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V2</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V3</a:t>
            </a:r>
          </a:p>
        </p:txBody>
      </p:sp>
      <p:sp>
        <p:nvSpPr>
          <p:cNvPr id="5" name="文本框 4">
            <a:extLst>
              <a:ext uri="{FF2B5EF4-FFF2-40B4-BE49-F238E27FC236}">
                <a16:creationId xmlns:a16="http://schemas.microsoft.com/office/drawing/2014/main" id="{09251188-4A3A-64BF-DFB5-DF05B3B52615}"/>
              </a:ext>
            </a:extLst>
          </p:cNvPr>
          <p:cNvSpPr txBox="1"/>
          <p:nvPr/>
        </p:nvSpPr>
        <p:spPr>
          <a:xfrm>
            <a:off x="628419" y="6182380"/>
            <a:ext cx="4572000" cy="523220"/>
          </a:xfrm>
          <a:prstGeom prst="rect">
            <a:avLst/>
          </a:prstGeom>
          <a:noFill/>
        </p:spPr>
        <p:txBody>
          <a:bodyPr wrap="square">
            <a:spAutoFit/>
          </a:bodyPr>
          <a:lstStyle/>
          <a:p>
            <a:r>
              <a:rPr lang="en-US" altLang="zh-CN" sz="2800" b="0" i="0" dirty="0">
                <a:solidFill>
                  <a:srgbClr val="FF0000"/>
                </a:solidFill>
                <a:latin typeface="+mn-ea"/>
                <a:ea typeface="+mn-ea"/>
              </a:rPr>
              <a:t>BFS</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V4, V2</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V5</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63</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zh-CN" altLang="en-US" sz="3800" dirty="0"/>
              <a:t>补充：</a:t>
            </a:r>
            <a:r>
              <a:rPr lang="en-US" altLang="zh-CN" sz="3800" dirty="0"/>
              <a:t>pair</a:t>
            </a:r>
            <a:r>
              <a:rPr lang="zh-CN" altLang="en-US" sz="3800" dirty="0"/>
              <a:t>工具类</a:t>
            </a:r>
          </a:p>
        </p:txBody>
      </p:sp>
      <p:sp>
        <p:nvSpPr>
          <p:cNvPr id="5" name="Rectangle 3">
            <a:extLst>
              <a:ext uri="{FF2B5EF4-FFF2-40B4-BE49-F238E27FC236}">
                <a16:creationId xmlns:a16="http://schemas.microsoft.com/office/drawing/2014/main" id="{CF536F5D-5D2C-45D8-97E2-82FA64D1FB25}"/>
              </a:ext>
            </a:extLst>
          </p:cNvPr>
          <p:cNvSpPr txBox="1">
            <a:spLocks noChangeArrowheads="1"/>
          </p:cNvSpPr>
          <p:nvPr/>
        </p:nvSpPr>
        <p:spPr bwMode="auto">
          <a:xfrm>
            <a:off x="539552" y="1196752"/>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&lt;utility&gt;</a:t>
            </a:r>
          </a:p>
          <a:p>
            <a:pPr eaLnBrk="1" hangingPunct="1"/>
            <a:r>
              <a:rPr lang="zh-CN" altLang="en-US" b="0" i="0" kern="0" dirty="0"/>
              <a:t>类模板，对组、二元组、元素对，用于存储两个不同类型的元素，称为存储异构元素。</a:t>
            </a:r>
            <a:endParaRPr lang="en-US" altLang="zh-CN" b="0" i="0" kern="0" dirty="0"/>
          </a:p>
          <a:p>
            <a:pPr marL="0" indent="0" eaLnBrk="1" hangingPunct="1">
              <a:buNone/>
            </a:pPr>
            <a:endParaRPr lang="en-US" altLang="zh-CN" b="0" i="0" kern="0" dirty="0"/>
          </a:p>
          <a:p>
            <a:pPr eaLnBrk="1" hangingPunct="1"/>
            <a:r>
              <a:rPr lang="zh-CN" altLang="en-US" b="0" i="0" kern="0" dirty="0"/>
              <a:t>容器存储的都是同构元素。</a:t>
            </a:r>
            <a:r>
              <a:rPr lang="en-US" altLang="zh-CN" b="0" i="0" kern="0" dirty="0"/>
              <a:t>pair</a:t>
            </a:r>
            <a:r>
              <a:rPr lang="zh-CN" altLang="en-US" b="0" i="0" kern="0" dirty="0"/>
              <a:t>可以作为容器中的元素对象。</a:t>
            </a:r>
          </a:p>
          <a:p>
            <a:pPr eaLnBrk="1" hangingPunct="1"/>
            <a:endParaRPr lang="en-US" altLang="zh-CN" b="0" i="0" kern="0" dirty="0"/>
          </a:p>
          <a:p>
            <a:pPr eaLnBrk="1" hangingPunct="1"/>
            <a:r>
              <a:rPr lang="zh-CN" altLang="en-US" b="0" i="0" kern="0" dirty="0"/>
              <a:t>公有成员变量</a:t>
            </a:r>
            <a:endParaRPr lang="en-US" altLang="zh-CN" b="0" i="0" kern="0" dirty="0"/>
          </a:p>
          <a:p>
            <a:pPr marL="0" indent="0" eaLnBrk="1" hangingPunct="1">
              <a:buNone/>
            </a:pPr>
            <a:r>
              <a:rPr lang="en-US" altLang="zh-CN" b="0" i="0" kern="0" dirty="0"/>
              <a:t>     first — pair</a:t>
            </a:r>
            <a:r>
              <a:rPr lang="zh-CN" altLang="en-US" b="0" i="0" kern="0" dirty="0"/>
              <a:t>中的第一个值；</a:t>
            </a:r>
            <a:endParaRPr lang="en-US" altLang="zh-CN" b="0" i="0" kern="0" dirty="0"/>
          </a:p>
          <a:p>
            <a:pPr marL="0" indent="0" eaLnBrk="1" hangingPunct="1">
              <a:buNone/>
            </a:pPr>
            <a:r>
              <a:rPr lang="en-US" altLang="zh-CN" b="0" i="0" kern="0" dirty="0"/>
              <a:t>     second — pair</a:t>
            </a:r>
            <a:r>
              <a:rPr lang="zh-CN" altLang="en-US" b="0" i="0" kern="0" dirty="0"/>
              <a:t>中的第二个值。</a:t>
            </a:r>
            <a:endParaRPr lang="en-US" altLang="zh-CN" b="0" i="0" kern="0" dirty="0"/>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p:txBody>
      </p:sp>
      <p:sp>
        <p:nvSpPr>
          <p:cNvPr id="4" name="矩形 3">
            <a:extLst>
              <a:ext uri="{FF2B5EF4-FFF2-40B4-BE49-F238E27FC236}">
                <a16:creationId xmlns:a16="http://schemas.microsoft.com/office/drawing/2014/main" id="{54468CBB-35CB-4D7B-BF81-AD65D3F56297}"/>
              </a:ext>
            </a:extLst>
          </p:cNvPr>
          <p:cNvSpPr/>
          <p:nvPr/>
        </p:nvSpPr>
        <p:spPr bwMode="auto">
          <a:xfrm>
            <a:off x="1043608" y="1196752"/>
            <a:ext cx="1368152" cy="576064"/>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601380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64</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pair</a:t>
            </a:r>
            <a:r>
              <a:rPr lang="zh-CN" altLang="en-US" sz="3800" dirty="0"/>
              <a:t>工具类用法示例</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395536" y="1310606"/>
            <a:ext cx="9477870" cy="5516562"/>
          </a:xfrm>
        </p:spPr>
        <p:txBody>
          <a:bodyPr/>
          <a:lstStyle/>
          <a:p>
            <a:pPr marL="0" indent="0" eaLnBrk="1" hangingPunct="1">
              <a:buNone/>
            </a:pPr>
            <a:r>
              <a:rPr lang="en-US" altLang="zh-CN" dirty="0"/>
              <a:t>    </a:t>
            </a:r>
          </a:p>
        </p:txBody>
      </p:sp>
      <p:sp>
        <p:nvSpPr>
          <p:cNvPr id="7" name="Rectangle 3">
            <a:extLst>
              <a:ext uri="{FF2B5EF4-FFF2-40B4-BE49-F238E27FC236}">
                <a16:creationId xmlns:a16="http://schemas.microsoft.com/office/drawing/2014/main" id="{7FDBD718-FA9A-4863-9D55-4FFD9F07B960}"/>
              </a:ext>
            </a:extLst>
          </p:cNvPr>
          <p:cNvSpPr txBox="1">
            <a:spLocks noChangeArrowheads="1"/>
          </p:cNvSpPr>
          <p:nvPr/>
        </p:nvSpPr>
        <p:spPr bwMode="auto">
          <a:xfrm>
            <a:off x="539552" y="1196752"/>
            <a:ext cx="9073008"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zh-CN" altLang="en-US" b="0" i="0" kern="0" dirty="0"/>
              <a:t>定义对象例</a:t>
            </a:r>
            <a:endParaRPr lang="en-US" altLang="zh-CN" b="0" i="0" kern="0" dirty="0"/>
          </a:p>
          <a:p>
            <a:pPr marL="0" indent="0" eaLnBrk="1" hangingPunct="1">
              <a:buNone/>
            </a:pPr>
            <a:r>
              <a:rPr lang="en-US" altLang="zh-CN" b="0" i="0" kern="0" dirty="0"/>
              <a:t>     </a:t>
            </a:r>
            <a:r>
              <a:rPr lang="en-US" altLang="zh-CN" b="0" i="0" dirty="0">
                <a:solidFill>
                  <a:srgbClr val="267F99"/>
                </a:solidFill>
                <a:effectLst/>
                <a:latin typeface="+mn-ea"/>
              </a:rPr>
              <a:t>pair</a:t>
            </a:r>
            <a:r>
              <a:rPr lang="en-US" altLang="zh-CN" b="0" i="0" dirty="0">
                <a:solidFill>
                  <a:srgbClr val="000000"/>
                </a:solidFill>
                <a:effectLst/>
                <a:latin typeface="+mn-ea"/>
              </a:rPr>
              <a:t>&lt;</a:t>
            </a:r>
            <a:r>
              <a:rPr lang="en-US" altLang="zh-CN" b="0" i="0" dirty="0" err="1">
                <a:solidFill>
                  <a:srgbClr val="0000FF"/>
                </a:solidFill>
                <a:effectLst/>
                <a:latin typeface="+mn-ea"/>
              </a:rPr>
              <a:t>int</a:t>
            </a:r>
            <a:r>
              <a:rPr lang="en-US" altLang="zh-CN" b="0" i="0" dirty="0" err="1">
                <a:solidFill>
                  <a:srgbClr val="000000"/>
                </a:solidFill>
                <a:effectLst/>
                <a:latin typeface="+mn-ea"/>
              </a:rPr>
              <a:t>,</a:t>
            </a:r>
            <a:r>
              <a:rPr lang="en-US" altLang="zh-CN" b="0" i="0" dirty="0" err="1">
                <a:solidFill>
                  <a:srgbClr val="0000FF"/>
                </a:solidFill>
                <a:effectLst/>
                <a:latin typeface="+mn-ea"/>
              </a:rPr>
              <a:t>int</a:t>
            </a:r>
            <a:r>
              <a:rPr lang="en-US" altLang="zh-CN" b="0" i="0" dirty="0">
                <a:solidFill>
                  <a:srgbClr val="000000"/>
                </a:solidFill>
                <a:effectLst/>
                <a:latin typeface="+mn-ea"/>
              </a:rPr>
              <a:t>&gt; </a:t>
            </a:r>
            <a:r>
              <a:rPr lang="en-US" altLang="zh-CN" b="0" i="0" dirty="0">
                <a:solidFill>
                  <a:srgbClr val="001080"/>
                </a:solidFill>
                <a:effectLst/>
                <a:latin typeface="+mn-ea"/>
              </a:rPr>
              <a:t>p</a:t>
            </a:r>
            <a:r>
              <a:rPr lang="en-US" altLang="zh-CN" b="0" i="0" dirty="0">
                <a:solidFill>
                  <a:srgbClr val="000000"/>
                </a:solidFill>
                <a:effectLst/>
                <a:latin typeface="+mn-ea"/>
              </a:rPr>
              <a:t>;   </a:t>
            </a:r>
            <a:r>
              <a:rPr lang="en-US" altLang="zh-CN" b="0" i="0" kern="0" dirty="0"/>
              <a:t> </a:t>
            </a:r>
            <a:r>
              <a:rPr lang="en-US" altLang="zh-CN" b="0" dirty="0">
                <a:solidFill>
                  <a:srgbClr val="008000"/>
                </a:solidFill>
                <a:latin typeface="Consolas" panose="020B0609020204030204" pitchFamily="49" charset="0"/>
              </a:rPr>
              <a:t>//</a:t>
            </a:r>
            <a:r>
              <a:rPr lang="zh-CN" altLang="en-US" b="0" dirty="0">
                <a:solidFill>
                  <a:srgbClr val="008000"/>
                </a:solidFill>
                <a:latin typeface="Consolas" panose="020B0609020204030204" pitchFamily="49" charset="0"/>
              </a:rPr>
              <a:t>缺省构造函数</a:t>
            </a:r>
            <a:endParaRPr lang="zh-CN" altLang="en-US" b="0" dirty="0">
              <a:solidFill>
                <a:srgbClr val="000000"/>
              </a:solidFill>
              <a:effectLst/>
              <a:latin typeface="Consolas" panose="020B0609020204030204" pitchFamily="49" charset="0"/>
            </a:endParaRPr>
          </a:p>
          <a:p>
            <a:pPr eaLnBrk="1" hangingPunct="1"/>
            <a:endParaRPr lang="en-US" altLang="zh-CN" b="0" i="0" kern="0" dirty="0"/>
          </a:p>
          <a:p>
            <a:pPr algn="l"/>
            <a:r>
              <a:rPr lang="zh-CN" altLang="en-US" b="0" i="0" dirty="0">
                <a:latin typeface="+mn-ea"/>
              </a:rPr>
              <a:t>构建</a:t>
            </a:r>
            <a:r>
              <a:rPr lang="en-US" altLang="zh-CN" b="0" i="0" dirty="0">
                <a:latin typeface="+mn-ea"/>
              </a:rPr>
              <a:t>pair</a:t>
            </a:r>
            <a:r>
              <a:rPr lang="zh-CN" altLang="en-US" b="0" i="0" dirty="0">
                <a:latin typeface="+mn-ea"/>
              </a:rPr>
              <a:t>对象例</a:t>
            </a:r>
            <a:endParaRPr lang="en-US" altLang="zh-CN" b="0" i="0" dirty="0">
              <a:latin typeface="+mn-ea"/>
            </a:endParaRPr>
          </a:p>
          <a:p>
            <a:pPr marL="0" indent="0">
              <a:buNone/>
            </a:pPr>
            <a:r>
              <a:rPr lang="en-US" altLang="zh-CN" b="0" i="0" dirty="0">
                <a:latin typeface="+mn-ea"/>
              </a:rPr>
              <a:t>   </a:t>
            </a:r>
            <a:r>
              <a:rPr lang="en-US" altLang="zh-CN" b="0" i="0" dirty="0">
                <a:solidFill>
                  <a:srgbClr val="001080"/>
                </a:solidFill>
                <a:effectLst/>
                <a:latin typeface="+mn-ea"/>
              </a:rPr>
              <a:t>p</a:t>
            </a:r>
            <a:r>
              <a:rPr lang="en-US" altLang="zh-CN" b="0" i="0" dirty="0">
                <a:solidFill>
                  <a:srgbClr val="000000"/>
                </a:solidFill>
                <a:effectLst/>
                <a:latin typeface="+mn-ea"/>
              </a:rPr>
              <a:t> </a:t>
            </a:r>
            <a:r>
              <a:rPr lang="en-US" altLang="zh-CN" b="0" i="0" dirty="0">
                <a:solidFill>
                  <a:srgbClr val="795E26"/>
                </a:solidFill>
                <a:effectLst/>
                <a:latin typeface="+mn-ea"/>
              </a:rPr>
              <a:t>=</a:t>
            </a:r>
            <a:r>
              <a:rPr lang="en-US" altLang="zh-CN" b="0" i="0" dirty="0">
                <a:solidFill>
                  <a:srgbClr val="000000"/>
                </a:solidFill>
                <a:effectLst/>
                <a:latin typeface="+mn-ea"/>
              </a:rPr>
              <a:t> </a:t>
            </a:r>
            <a:r>
              <a:rPr lang="en-US" altLang="zh-CN" b="0" i="0" dirty="0" err="1">
                <a:solidFill>
                  <a:srgbClr val="795E26"/>
                </a:solidFill>
                <a:effectLst/>
                <a:latin typeface="+mn-ea"/>
              </a:rPr>
              <a:t>make_pair</a:t>
            </a:r>
            <a:r>
              <a:rPr lang="en-US" altLang="zh-CN" b="0" i="0" dirty="0">
                <a:solidFill>
                  <a:srgbClr val="000000"/>
                </a:solidFill>
                <a:effectLst/>
                <a:latin typeface="+mn-ea"/>
              </a:rPr>
              <a:t>(</a:t>
            </a:r>
            <a:r>
              <a:rPr lang="en-US" altLang="zh-CN" b="0" i="0" dirty="0">
                <a:solidFill>
                  <a:srgbClr val="098658"/>
                </a:solidFill>
                <a:effectLst/>
                <a:latin typeface="+mn-ea"/>
              </a:rPr>
              <a:t>3</a:t>
            </a:r>
            <a:r>
              <a:rPr lang="en-US" altLang="zh-CN" b="0" i="0" dirty="0">
                <a:solidFill>
                  <a:srgbClr val="000000"/>
                </a:solidFill>
                <a:effectLst/>
                <a:latin typeface="+mn-ea"/>
              </a:rPr>
              <a:t>,</a:t>
            </a:r>
            <a:r>
              <a:rPr lang="en-US" altLang="zh-CN" b="0" i="0" dirty="0">
                <a:solidFill>
                  <a:srgbClr val="098658"/>
                </a:solidFill>
                <a:effectLst/>
                <a:latin typeface="+mn-ea"/>
              </a:rPr>
              <a:t>4</a:t>
            </a:r>
            <a:r>
              <a:rPr lang="en-US" altLang="zh-CN" b="0" i="0" dirty="0">
                <a:solidFill>
                  <a:srgbClr val="000000"/>
                </a:solidFill>
                <a:effectLst/>
                <a:latin typeface="+mn-ea"/>
              </a:rPr>
              <a:t>);</a:t>
            </a:r>
          </a:p>
          <a:p>
            <a:pPr marL="0" indent="0">
              <a:buNone/>
            </a:pPr>
            <a:endParaRPr lang="en-US" altLang="zh-CN" b="0" i="0" dirty="0">
              <a:solidFill>
                <a:srgbClr val="000000"/>
              </a:solidFill>
              <a:latin typeface="+mn-ea"/>
            </a:endParaRPr>
          </a:p>
          <a:p>
            <a:pPr>
              <a:buFont typeface="Wingdings" panose="05000000000000000000" pitchFamily="2" charset="2"/>
              <a:buChar char="p"/>
            </a:pPr>
            <a:r>
              <a:rPr lang="zh-CN" altLang="en-US" b="0" i="0" dirty="0">
                <a:solidFill>
                  <a:srgbClr val="000000"/>
                </a:solidFill>
                <a:effectLst/>
                <a:latin typeface="+mn-ea"/>
              </a:rPr>
              <a:t>访问</a:t>
            </a:r>
            <a:r>
              <a:rPr lang="en-US" altLang="zh-CN" b="0" i="0" dirty="0">
                <a:solidFill>
                  <a:srgbClr val="000000"/>
                </a:solidFill>
                <a:effectLst/>
                <a:latin typeface="+mn-ea"/>
              </a:rPr>
              <a:t>pair</a:t>
            </a:r>
            <a:r>
              <a:rPr lang="zh-CN" altLang="en-US" b="0" i="0" dirty="0">
                <a:solidFill>
                  <a:srgbClr val="000000"/>
                </a:solidFill>
                <a:effectLst/>
                <a:latin typeface="+mn-ea"/>
              </a:rPr>
              <a:t>对象元素</a:t>
            </a:r>
            <a:endParaRPr lang="en-US" altLang="zh-CN" b="0" i="0" dirty="0">
              <a:solidFill>
                <a:srgbClr val="000000"/>
              </a:solidFill>
              <a:effectLst/>
              <a:latin typeface="+mn-ea"/>
            </a:endParaRPr>
          </a:p>
          <a:p>
            <a:pPr marL="0" indent="0">
              <a:buNone/>
            </a:pPr>
            <a:r>
              <a:rPr lang="en-US" altLang="zh-CN" b="0" i="0" dirty="0">
                <a:solidFill>
                  <a:srgbClr val="000000"/>
                </a:solidFill>
                <a:latin typeface="+mn-ea"/>
              </a:rPr>
              <a:t>   </a:t>
            </a:r>
            <a:r>
              <a:rPr lang="en-US" altLang="zh-CN" b="0" i="0" dirty="0" err="1">
                <a:solidFill>
                  <a:srgbClr val="001080"/>
                </a:solidFill>
                <a:effectLst/>
                <a:latin typeface="+mn-ea"/>
              </a:rPr>
              <a:t>p</a:t>
            </a:r>
            <a:r>
              <a:rPr lang="en-US" altLang="zh-CN" b="0" i="0" dirty="0" err="1">
                <a:solidFill>
                  <a:srgbClr val="000000"/>
                </a:solidFill>
                <a:effectLst/>
                <a:latin typeface="+mn-ea"/>
              </a:rPr>
              <a:t>.</a:t>
            </a:r>
            <a:r>
              <a:rPr lang="en-US" altLang="zh-CN" b="0" i="0" dirty="0" err="1">
                <a:solidFill>
                  <a:srgbClr val="001080"/>
                </a:solidFill>
                <a:effectLst/>
                <a:latin typeface="+mn-ea"/>
              </a:rPr>
              <a:t>first</a:t>
            </a:r>
            <a:r>
              <a:rPr lang="en-US" altLang="zh-CN" b="0" i="0" dirty="0">
                <a:solidFill>
                  <a:srgbClr val="000000"/>
                </a:solidFill>
                <a:latin typeface="+mn-ea"/>
              </a:rPr>
              <a:t>, </a:t>
            </a:r>
            <a:r>
              <a:rPr lang="en-US" altLang="zh-CN" b="0" i="0" dirty="0" err="1">
                <a:solidFill>
                  <a:srgbClr val="001080"/>
                </a:solidFill>
                <a:effectLst/>
                <a:latin typeface="+mn-ea"/>
              </a:rPr>
              <a:t>p</a:t>
            </a:r>
            <a:r>
              <a:rPr lang="en-US" altLang="zh-CN" b="0" i="0" dirty="0" err="1">
                <a:solidFill>
                  <a:srgbClr val="000000"/>
                </a:solidFill>
                <a:effectLst/>
                <a:latin typeface="+mn-ea"/>
              </a:rPr>
              <a:t>.</a:t>
            </a:r>
            <a:r>
              <a:rPr lang="en-US" altLang="zh-CN" b="0" i="0" dirty="0" err="1">
                <a:solidFill>
                  <a:srgbClr val="001080"/>
                </a:solidFill>
                <a:effectLst/>
                <a:latin typeface="+mn-ea"/>
              </a:rPr>
              <a:t>second</a:t>
            </a:r>
            <a:endParaRPr lang="en-US" altLang="zh-CN" b="0" i="0" dirty="0">
              <a:solidFill>
                <a:srgbClr val="001080"/>
              </a:solidFill>
              <a:effectLst/>
              <a:latin typeface="+mn-ea"/>
            </a:endParaRPr>
          </a:p>
          <a:p>
            <a:pPr marL="0" indent="0">
              <a:buNone/>
            </a:pPr>
            <a:endParaRPr lang="en-US" altLang="zh-CN" sz="2800" b="0" i="0" kern="1200" dirty="0">
              <a:solidFill>
                <a:schemeClr val="tx1"/>
              </a:solidFill>
              <a:latin typeface="+mn-ea"/>
              <a:cs typeface="+mn-cs"/>
            </a:endParaRPr>
          </a:p>
          <a:p>
            <a:pPr algn="l">
              <a:buFont typeface="Wingdings" panose="05000000000000000000" pitchFamily="2" charset="2"/>
              <a:buChar char="p"/>
            </a:pPr>
            <a:r>
              <a:rPr lang="zh-CN" altLang="en-US" sz="2800" b="0" i="0" kern="1200" dirty="0">
                <a:solidFill>
                  <a:schemeClr val="tx1"/>
                </a:solidFill>
                <a:latin typeface="+mn-ea"/>
                <a:cs typeface="+mn-cs"/>
              </a:rPr>
              <a:t>和容器结合</a:t>
            </a:r>
            <a:endParaRPr lang="en-US" altLang="zh-CN" sz="2800" b="0" i="0" kern="1200" dirty="0">
              <a:solidFill>
                <a:schemeClr val="tx1"/>
              </a:solidFill>
              <a:latin typeface="+mn-ea"/>
              <a:cs typeface="+mn-cs"/>
            </a:endParaRPr>
          </a:p>
          <a:p>
            <a:pPr marL="0" indent="0">
              <a:buNone/>
            </a:pPr>
            <a:r>
              <a:rPr lang="en-US" altLang="zh-CN" b="0" i="0" dirty="0">
                <a:latin typeface="+mn-ea"/>
              </a:rPr>
              <a:t>   </a:t>
            </a:r>
            <a:r>
              <a:rPr lang="fr-FR" altLang="zh-CN" b="0" i="0" dirty="0">
                <a:solidFill>
                  <a:srgbClr val="267F99"/>
                </a:solidFill>
                <a:effectLst/>
                <a:latin typeface="+mn-ea"/>
              </a:rPr>
              <a:t>queue</a:t>
            </a:r>
            <a:r>
              <a:rPr lang="fr-FR" altLang="zh-CN" b="0" i="0" dirty="0">
                <a:solidFill>
                  <a:srgbClr val="000000"/>
                </a:solidFill>
                <a:effectLst/>
                <a:latin typeface="+mn-ea"/>
              </a:rPr>
              <a:t>&lt;</a:t>
            </a:r>
            <a:r>
              <a:rPr lang="fr-FR" altLang="zh-CN" b="0" i="0" dirty="0">
                <a:solidFill>
                  <a:srgbClr val="267F99"/>
                </a:solidFill>
                <a:effectLst/>
                <a:latin typeface="+mn-ea"/>
              </a:rPr>
              <a:t>pair</a:t>
            </a:r>
            <a:r>
              <a:rPr lang="fr-FR" altLang="zh-CN" b="0" i="0" dirty="0">
                <a:solidFill>
                  <a:srgbClr val="000000"/>
                </a:solidFill>
                <a:effectLst/>
                <a:latin typeface="+mn-ea"/>
              </a:rPr>
              <a:t>&lt;</a:t>
            </a:r>
            <a:r>
              <a:rPr lang="fr-FR" altLang="zh-CN" b="0" i="0" dirty="0">
                <a:solidFill>
                  <a:srgbClr val="0000FF"/>
                </a:solidFill>
                <a:effectLst/>
                <a:latin typeface="+mn-ea"/>
              </a:rPr>
              <a:t>int</a:t>
            </a:r>
            <a:r>
              <a:rPr lang="fr-FR" altLang="zh-CN" b="0" i="0" dirty="0">
                <a:solidFill>
                  <a:srgbClr val="000000"/>
                </a:solidFill>
                <a:effectLst/>
                <a:latin typeface="+mn-ea"/>
              </a:rPr>
              <a:t>,</a:t>
            </a:r>
            <a:r>
              <a:rPr lang="fr-FR" altLang="zh-CN" b="0" i="0" dirty="0">
                <a:solidFill>
                  <a:srgbClr val="0000FF"/>
                </a:solidFill>
                <a:effectLst/>
                <a:latin typeface="+mn-ea"/>
              </a:rPr>
              <a:t>int</a:t>
            </a:r>
            <a:r>
              <a:rPr lang="fr-FR" altLang="zh-CN" b="0" i="0" dirty="0">
                <a:solidFill>
                  <a:srgbClr val="000000"/>
                </a:solidFill>
                <a:effectLst/>
                <a:latin typeface="+mn-ea"/>
              </a:rPr>
              <a:t>&gt;&gt; </a:t>
            </a:r>
            <a:r>
              <a:rPr lang="fr-FR" altLang="zh-CN" b="0" i="0" dirty="0">
                <a:solidFill>
                  <a:srgbClr val="001080"/>
                </a:solidFill>
                <a:effectLst/>
                <a:latin typeface="+mn-ea"/>
              </a:rPr>
              <a:t>q</a:t>
            </a:r>
            <a:r>
              <a:rPr lang="fr-FR" altLang="zh-CN" b="0" i="0" dirty="0">
                <a:solidFill>
                  <a:srgbClr val="000000"/>
                </a:solidFill>
                <a:effectLst/>
                <a:latin typeface="+mn-ea"/>
              </a:rPr>
              <a:t>;</a:t>
            </a:r>
          </a:p>
          <a:p>
            <a:pPr marL="0" indent="0">
              <a:buNone/>
            </a:pPr>
            <a:r>
              <a:rPr lang="fr-FR" altLang="zh-CN" b="0" i="0" dirty="0">
                <a:solidFill>
                  <a:srgbClr val="000000"/>
                </a:solidFill>
                <a:latin typeface="+mn-ea"/>
              </a:rPr>
              <a:t>   </a:t>
            </a:r>
            <a:r>
              <a:rPr lang="en-US" altLang="zh-CN" b="0" i="0" dirty="0" err="1">
                <a:solidFill>
                  <a:srgbClr val="001080"/>
                </a:solidFill>
                <a:effectLst/>
                <a:latin typeface="+mn-ea"/>
              </a:rPr>
              <a:t>q</a:t>
            </a:r>
            <a:r>
              <a:rPr lang="en-US" altLang="zh-CN" b="0" i="0" dirty="0" err="1">
                <a:solidFill>
                  <a:srgbClr val="000000"/>
                </a:solidFill>
                <a:effectLst/>
                <a:latin typeface="+mn-ea"/>
              </a:rPr>
              <a:t>.</a:t>
            </a:r>
            <a:r>
              <a:rPr lang="en-US" altLang="zh-CN" b="0" i="0" dirty="0" err="1">
                <a:solidFill>
                  <a:srgbClr val="795E26"/>
                </a:solidFill>
                <a:effectLst/>
                <a:latin typeface="+mn-ea"/>
              </a:rPr>
              <a:t>push</a:t>
            </a:r>
            <a:r>
              <a:rPr lang="en-US" altLang="zh-CN" b="0" i="0" dirty="0">
                <a:solidFill>
                  <a:srgbClr val="000000"/>
                </a:solidFill>
                <a:effectLst/>
                <a:latin typeface="+mn-ea"/>
              </a:rPr>
              <a:t>(</a:t>
            </a:r>
            <a:r>
              <a:rPr lang="en-US" altLang="zh-CN" b="0" i="0" dirty="0" err="1">
                <a:solidFill>
                  <a:srgbClr val="795E26"/>
                </a:solidFill>
                <a:effectLst/>
                <a:latin typeface="+mn-ea"/>
              </a:rPr>
              <a:t>make_pair</a:t>
            </a:r>
            <a:r>
              <a:rPr lang="en-US" altLang="zh-CN" b="0" i="0" dirty="0">
                <a:solidFill>
                  <a:srgbClr val="000000"/>
                </a:solidFill>
                <a:effectLst/>
                <a:latin typeface="+mn-ea"/>
              </a:rPr>
              <a:t>(</a:t>
            </a:r>
            <a:r>
              <a:rPr lang="en-US" altLang="zh-CN" b="0" i="0" dirty="0">
                <a:solidFill>
                  <a:srgbClr val="001080"/>
                </a:solidFill>
                <a:latin typeface="+mn-ea"/>
              </a:rPr>
              <a:t>3,4))</a:t>
            </a:r>
            <a:r>
              <a:rPr lang="en-US" altLang="zh-CN" b="0" i="0" dirty="0">
                <a:solidFill>
                  <a:srgbClr val="000000"/>
                </a:solidFill>
                <a:effectLst/>
                <a:latin typeface="+mn-ea"/>
              </a:rPr>
              <a:t>);</a:t>
            </a:r>
          </a:p>
        </p:txBody>
      </p:sp>
    </p:spTree>
    <p:extLst>
      <p:ext uri="{BB962C8B-B14F-4D97-AF65-F5344CB8AC3E}">
        <p14:creationId xmlns:p14="http://schemas.microsoft.com/office/powerpoint/2010/main" val="255312442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65</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pair</a:t>
            </a:r>
            <a:r>
              <a:rPr lang="zh-CN" altLang="en-US" sz="3800" dirty="0"/>
              <a:t>工具类，构造函数</a:t>
            </a:r>
          </a:p>
        </p:txBody>
      </p:sp>
      <p:sp>
        <p:nvSpPr>
          <p:cNvPr id="5" name="Rectangle 3">
            <a:extLst>
              <a:ext uri="{FF2B5EF4-FFF2-40B4-BE49-F238E27FC236}">
                <a16:creationId xmlns:a16="http://schemas.microsoft.com/office/drawing/2014/main" id="{CF536F5D-5D2C-45D8-97E2-82FA64D1FB25}"/>
              </a:ext>
            </a:extLst>
          </p:cNvPr>
          <p:cNvSpPr txBox="1">
            <a:spLocks noChangeArrowheads="1"/>
          </p:cNvSpPr>
          <p:nvPr/>
        </p:nvSpPr>
        <p:spPr bwMode="auto">
          <a:xfrm>
            <a:off x="323529" y="1196752"/>
            <a:ext cx="864096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buFont typeface="Wingdings" panose="05000000000000000000" pitchFamily="2" charset="2"/>
              <a:buChar char="p"/>
            </a:pPr>
            <a:r>
              <a:rPr lang="zh-CN" altLang="en-US" b="0" i="0" kern="0" dirty="0"/>
              <a:t>初值构建</a:t>
            </a:r>
            <a:endParaRPr lang="en-US" altLang="zh-CN" b="0" i="0" kern="0" dirty="0"/>
          </a:p>
          <a:p>
            <a:pPr marL="0" indent="0" eaLnBrk="1" hangingPunct="1">
              <a:buNone/>
            </a:pPr>
            <a:r>
              <a:rPr lang="en-US" altLang="zh-CN" b="0" i="0" kern="0" dirty="0"/>
              <a:t>      pair(const </a:t>
            </a:r>
            <a:r>
              <a:rPr lang="en-US" altLang="zh-CN" b="0" i="0" kern="0" dirty="0" err="1"/>
              <a:t>first_type</a:t>
            </a:r>
            <a:r>
              <a:rPr lang="en-US" altLang="zh-CN" b="0" i="0" kern="0" dirty="0"/>
              <a:t> &amp;</a:t>
            </a:r>
            <a:r>
              <a:rPr lang="en-US" altLang="zh-CN" b="0" i="0" kern="0" dirty="0" err="1"/>
              <a:t>a,const</a:t>
            </a:r>
            <a:r>
              <a:rPr lang="en-US" altLang="zh-CN" b="0" i="0" kern="0" dirty="0"/>
              <a:t> second type &amp;b)</a:t>
            </a:r>
            <a:r>
              <a:rPr lang="zh-CN" altLang="en-US" b="0" i="0" kern="0" dirty="0"/>
              <a:t>；</a:t>
            </a:r>
            <a:endParaRPr lang="en-US" altLang="zh-CN" b="0" i="0" kern="0" dirty="0"/>
          </a:p>
          <a:p>
            <a:pPr marL="0" indent="0" eaLnBrk="1" hangingPunct="1">
              <a:buNone/>
            </a:pPr>
            <a:r>
              <a:rPr lang="en-US" altLang="zh-CN" b="0" i="0" kern="0" dirty="0"/>
              <a:t>      template &lt;class </a:t>
            </a:r>
            <a:r>
              <a:rPr lang="en-US" altLang="zh-CN" b="0" i="0" kern="0" dirty="0" err="1"/>
              <a:t>U,class</a:t>
            </a:r>
            <a:r>
              <a:rPr lang="en-US" altLang="zh-CN" b="0" i="0" kern="0" dirty="0"/>
              <a:t> V&gt;  pair(U &amp;&amp;</a:t>
            </a:r>
            <a:r>
              <a:rPr lang="en-US" altLang="zh-CN" b="0" i="0" kern="0" dirty="0" err="1"/>
              <a:t>a,V</a:t>
            </a:r>
            <a:r>
              <a:rPr lang="en-US" altLang="zh-CN" b="0" i="0" kern="0" dirty="0"/>
              <a:t> &amp;&amp;b);</a:t>
            </a:r>
          </a:p>
          <a:p>
            <a:pPr marL="0" indent="0" eaLnBrk="1" hangingPunct="1">
              <a:buNone/>
            </a:pPr>
            <a:endParaRPr lang="en-US" altLang="zh-CN" b="0" i="0" kern="0" dirty="0"/>
          </a:p>
          <a:p>
            <a:pPr eaLnBrk="1" hangingPunct="1">
              <a:buFont typeface="Wingdings" panose="05000000000000000000" pitchFamily="2" charset="2"/>
              <a:buChar char="p"/>
            </a:pPr>
            <a:r>
              <a:rPr lang="en-US" altLang="zh-CN" b="0" i="0" kern="0" dirty="0"/>
              <a:t>piecewise</a:t>
            </a:r>
          </a:p>
          <a:p>
            <a:pPr marL="0" indent="0" eaLnBrk="1" hangingPunct="1">
              <a:buNone/>
            </a:pPr>
            <a:r>
              <a:rPr lang="en-US" altLang="zh-CN" b="0" i="0" kern="0" dirty="0"/>
              <a:t>     template &lt;class… Args1,class… Args2&gt;</a:t>
            </a:r>
          </a:p>
          <a:p>
            <a:pPr marL="0" indent="0" eaLnBrk="1" hangingPunct="1">
              <a:buNone/>
            </a:pPr>
            <a:r>
              <a:rPr lang="en-US" altLang="zh-CN" b="0" i="0" kern="0" dirty="0"/>
              <a:t>     pair(</a:t>
            </a:r>
            <a:r>
              <a:rPr lang="en-US" altLang="zh-CN" b="0" i="0" kern="0" dirty="0" err="1"/>
              <a:t>piecewise_construct_t</a:t>
            </a:r>
            <a:r>
              <a:rPr lang="en-US" altLang="zh-CN" b="0" i="0" kern="0" dirty="0"/>
              <a:t> </a:t>
            </a:r>
            <a:r>
              <a:rPr lang="en-US" altLang="zh-CN" b="0" i="0" kern="0" dirty="0" err="1"/>
              <a:t>pwc</a:t>
            </a:r>
            <a:r>
              <a:rPr lang="en-US" altLang="zh-CN" b="0" i="0" kern="0" dirty="0"/>
              <a:t>, </a:t>
            </a:r>
          </a:p>
          <a:p>
            <a:pPr marL="0" indent="0" eaLnBrk="1" hangingPunct="1">
              <a:buNone/>
            </a:pPr>
            <a:r>
              <a:rPr lang="en-US" altLang="zh-CN" b="0" i="0" kern="0" dirty="0"/>
              <a:t>             tuple&lt;Args1…&gt;  </a:t>
            </a:r>
            <a:r>
              <a:rPr lang="en-US" altLang="zh-CN" b="0" i="0" kern="0" dirty="0" err="1"/>
              <a:t>first_args</a:t>
            </a:r>
            <a:r>
              <a:rPr lang="en-US" altLang="zh-CN" b="0" i="0" kern="0" dirty="0"/>
              <a:t>,</a:t>
            </a:r>
          </a:p>
          <a:p>
            <a:pPr marL="0" indent="0" eaLnBrk="1" hangingPunct="1">
              <a:buNone/>
            </a:pPr>
            <a:r>
              <a:rPr lang="en-US" altLang="zh-CN" b="0" i="0" kern="0" dirty="0"/>
              <a:t>             tuple&lt;Args2…&gt;</a:t>
            </a:r>
            <a:r>
              <a:rPr lang="zh-CN" altLang="en-US" b="0" i="0" kern="0" dirty="0"/>
              <a:t>  </a:t>
            </a:r>
            <a:r>
              <a:rPr lang="en-US" altLang="zh-CN" b="0" i="0" kern="0" dirty="0" err="1"/>
              <a:t>second_args</a:t>
            </a:r>
            <a:r>
              <a:rPr lang="en-US" altLang="zh-CN" b="0" i="0" kern="0" dirty="0"/>
              <a:t>);</a:t>
            </a:r>
          </a:p>
          <a:p>
            <a:pPr marL="0" indent="0" eaLnBrk="1" hangingPunct="1">
              <a:buNone/>
            </a:pPr>
            <a:r>
              <a:rPr lang="en-US" altLang="zh-CN" b="0" i="0" kern="0" dirty="0"/>
              <a:t>      </a:t>
            </a:r>
          </a:p>
          <a:p>
            <a:pPr eaLnBrk="1" hangingPunct="1"/>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p:txBody>
      </p:sp>
      <p:sp>
        <p:nvSpPr>
          <p:cNvPr id="2" name="对话气泡: 矩形 1">
            <a:extLst>
              <a:ext uri="{FF2B5EF4-FFF2-40B4-BE49-F238E27FC236}">
                <a16:creationId xmlns:a16="http://schemas.microsoft.com/office/drawing/2014/main" id="{E041E3BE-B240-4ED4-9576-49E086FEF718}"/>
              </a:ext>
            </a:extLst>
          </p:cNvPr>
          <p:cNvSpPr/>
          <p:nvPr/>
        </p:nvSpPr>
        <p:spPr bwMode="auto">
          <a:xfrm>
            <a:off x="5076056" y="476671"/>
            <a:ext cx="4067944" cy="523220"/>
          </a:xfrm>
          <a:prstGeom prst="wedgeRectCallout">
            <a:avLst>
              <a:gd name="adj1" fmla="val -13199"/>
              <a:gd name="adj2" fmla="val 19890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2800" dirty="0"/>
              <a:t>pair&lt;int, double&gt; p(1,2.4);</a:t>
            </a:r>
            <a:endParaRPr kumimoji="0" lang="zh-CN" altLang="en-US" sz="2800" b="1" i="1"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721915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28670" y="1142984"/>
            <a:ext cx="7543800" cy="685800"/>
          </a:xfrm>
        </p:spPr>
        <p:txBody>
          <a:bodyPr/>
          <a:lstStyle/>
          <a:p>
            <a:pPr algn="l" eaLnBrk="1" hangingPunct="1"/>
            <a:r>
              <a:rPr lang="zh-CN" altLang="en-US" sz="3200">
                <a:latin typeface="黑体" pitchFamily="49" charset="-122"/>
                <a:ea typeface="黑体" pitchFamily="49" charset="-122"/>
              </a:rPr>
              <a:t>一、无向图的连通性</a:t>
            </a:r>
          </a:p>
        </p:txBody>
      </p:sp>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D883382-7D79-4AD0-B585-1F89B1A2AFEF}" type="slidenum">
              <a:rPr lang="zh-CN" altLang="en-US"/>
              <a:pPr algn="r" eaLnBrk="1" hangingPunct="1">
                <a:spcBef>
                  <a:spcPct val="50000"/>
                </a:spcBef>
                <a:buFont typeface="Arial" pitchFamily="34" charset="0"/>
                <a:buNone/>
              </a:pPr>
              <a:t>66</a:t>
            </a:fld>
            <a:endParaRPr lang="en-US" altLang="zh-CN"/>
          </a:p>
        </p:txBody>
      </p:sp>
      <p:sp>
        <p:nvSpPr>
          <p:cNvPr id="68612" name="Text Box 4"/>
          <p:cNvSpPr txBox="1">
            <a:spLocks noChangeArrowheads="1"/>
          </p:cNvSpPr>
          <p:nvPr/>
        </p:nvSpPr>
        <p:spPr bwMode="auto">
          <a:xfrm>
            <a:off x="500034" y="285728"/>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
        <p:nvSpPr>
          <p:cNvPr id="68613" name="Rectangle 5"/>
          <p:cNvSpPr>
            <a:spLocks noGrp="1" noChangeArrowheads="1"/>
          </p:cNvSpPr>
          <p:nvPr>
            <p:ph type="body" idx="1"/>
          </p:nvPr>
        </p:nvSpPr>
        <p:spPr>
          <a:xfrm>
            <a:off x="424887" y="1957704"/>
            <a:ext cx="8763000" cy="1090626"/>
          </a:xfrm>
        </p:spPr>
        <p:txBody>
          <a:bodyPr/>
          <a:lstStyle/>
          <a:p>
            <a:pPr eaLnBrk="1" hangingPunct="1">
              <a:spcBef>
                <a:spcPct val="30000"/>
              </a:spcBef>
            </a:pPr>
            <a:r>
              <a:rPr lang="zh-CN" altLang="en-US" dirty="0">
                <a:latin typeface="黑体" pitchFamily="49" charset="-122"/>
                <a:ea typeface="黑体" pitchFamily="49" charset="-122"/>
              </a:rPr>
              <a:t>如果无向图中，存在不连通的顶点，则该图称为非连通图。如下图。</a:t>
            </a:r>
          </a:p>
        </p:txBody>
      </p:sp>
      <p:grpSp>
        <p:nvGrpSpPr>
          <p:cNvPr id="2" name="Group 7"/>
          <p:cNvGrpSpPr>
            <a:grpSpLocks/>
          </p:cNvGrpSpPr>
          <p:nvPr/>
        </p:nvGrpSpPr>
        <p:grpSpPr bwMode="auto">
          <a:xfrm>
            <a:off x="1527146" y="3425755"/>
            <a:ext cx="6403975" cy="2133600"/>
            <a:chOff x="0" y="0"/>
            <a:chExt cx="4034" cy="1344"/>
          </a:xfrm>
        </p:grpSpPr>
        <p:sp>
          <p:nvSpPr>
            <p:cNvPr id="68616" name="Line 8"/>
            <p:cNvSpPr>
              <a:spLocks noChangeShapeType="1"/>
            </p:cNvSpPr>
            <p:nvPr/>
          </p:nvSpPr>
          <p:spPr bwMode="auto">
            <a:xfrm>
              <a:off x="2930" y="768"/>
              <a:ext cx="240" cy="336"/>
            </a:xfrm>
            <a:prstGeom prst="line">
              <a:avLst/>
            </a:prstGeom>
            <a:noFill/>
            <a:ln w="28575">
              <a:solidFill>
                <a:schemeClr val="accent2"/>
              </a:solidFill>
              <a:round/>
              <a:headEnd/>
              <a:tailEnd/>
            </a:ln>
          </p:spPr>
          <p:txBody>
            <a:bodyPr wrap="none" anchor="ctr"/>
            <a:lstStyle/>
            <a:p>
              <a:endParaRPr lang="zh-CN" altLang="en-US" i="0"/>
            </a:p>
          </p:txBody>
        </p:sp>
        <p:sp>
          <p:nvSpPr>
            <p:cNvPr id="68617" name="Line 9"/>
            <p:cNvSpPr>
              <a:spLocks noChangeShapeType="1"/>
            </p:cNvSpPr>
            <p:nvPr/>
          </p:nvSpPr>
          <p:spPr bwMode="auto">
            <a:xfrm flipH="1">
              <a:off x="3170" y="768"/>
              <a:ext cx="192" cy="336"/>
            </a:xfrm>
            <a:prstGeom prst="line">
              <a:avLst/>
            </a:prstGeom>
            <a:noFill/>
            <a:ln w="28575">
              <a:solidFill>
                <a:schemeClr val="accent2"/>
              </a:solidFill>
              <a:round/>
              <a:headEnd/>
              <a:tailEnd/>
            </a:ln>
          </p:spPr>
          <p:txBody>
            <a:bodyPr wrap="none" anchor="ctr"/>
            <a:lstStyle/>
            <a:p>
              <a:endParaRPr lang="zh-CN" altLang="en-US" i="0"/>
            </a:p>
          </p:txBody>
        </p:sp>
        <p:sp>
          <p:nvSpPr>
            <p:cNvPr id="68618" name="Line 10"/>
            <p:cNvSpPr>
              <a:spLocks noChangeShapeType="1"/>
            </p:cNvSpPr>
            <p:nvPr/>
          </p:nvSpPr>
          <p:spPr bwMode="auto">
            <a:xfrm>
              <a:off x="3458" y="240"/>
              <a:ext cx="432" cy="336"/>
            </a:xfrm>
            <a:prstGeom prst="line">
              <a:avLst/>
            </a:prstGeom>
            <a:noFill/>
            <a:ln w="28575">
              <a:solidFill>
                <a:schemeClr val="accent2"/>
              </a:solidFill>
              <a:round/>
              <a:headEnd/>
              <a:tailEnd/>
            </a:ln>
          </p:spPr>
          <p:txBody>
            <a:bodyPr wrap="none" anchor="ctr"/>
            <a:lstStyle/>
            <a:p>
              <a:endParaRPr lang="zh-CN" altLang="en-US" i="0"/>
            </a:p>
          </p:txBody>
        </p:sp>
        <p:sp>
          <p:nvSpPr>
            <p:cNvPr id="68619" name="Line 11"/>
            <p:cNvSpPr>
              <a:spLocks noChangeShapeType="1"/>
            </p:cNvSpPr>
            <p:nvPr/>
          </p:nvSpPr>
          <p:spPr bwMode="auto">
            <a:xfrm flipH="1">
              <a:off x="2978" y="240"/>
              <a:ext cx="384" cy="336"/>
            </a:xfrm>
            <a:prstGeom prst="line">
              <a:avLst/>
            </a:prstGeom>
            <a:noFill/>
            <a:ln w="28575">
              <a:solidFill>
                <a:schemeClr val="accent2"/>
              </a:solidFill>
              <a:round/>
              <a:headEnd/>
              <a:tailEnd/>
            </a:ln>
          </p:spPr>
          <p:txBody>
            <a:bodyPr wrap="none" anchor="ctr"/>
            <a:lstStyle/>
            <a:p>
              <a:endParaRPr lang="zh-CN" altLang="en-US" i="0"/>
            </a:p>
          </p:txBody>
        </p:sp>
        <p:sp>
          <p:nvSpPr>
            <p:cNvPr id="68620" name="Line 12"/>
            <p:cNvSpPr>
              <a:spLocks noChangeShapeType="1"/>
            </p:cNvSpPr>
            <p:nvPr/>
          </p:nvSpPr>
          <p:spPr bwMode="auto">
            <a:xfrm>
              <a:off x="3410" y="288"/>
              <a:ext cx="0" cy="288"/>
            </a:xfrm>
            <a:prstGeom prst="line">
              <a:avLst/>
            </a:prstGeom>
            <a:noFill/>
            <a:ln w="28575">
              <a:solidFill>
                <a:schemeClr val="accent2"/>
              </a:solidFill>
              <a:round/>
              <a:headEnd/>
              <a:tailEnd/>
            </a:ln>
          </p:spPr>
          <p:txBody>
            <a:bodyPr wrap="none" anchor="ctr"/>
            <a:lstStyle/>
            <a:p>
              <a:endParaRPr lang="zh-CN" altLang="en-US" i="0"/>
            </a:p>
          </p:txBody>
        </p:sp>
        <p:sp>
          <p:nvSpPr>
            <p:cNvPr id="68621" name="Line 13"/>
            <p:cNvSpPr>
              <a:spLocks noChangeShapeType="1"/>
            </p:cNvSpPr>
            <p:nvPr/>
          </p:nvSpPr>
          <p:spPr bwMode="auto">
            <a:xfrm flipH="1">
              <a:off x="576" y="672"/>
              <a:ext cx="960" cy="432"/>
            </a:xfrm>
            <a:prstGeom prst="line">
              <a:avLst/>
            </a:prstGeom>
            <a:noFill/>
            <a:ln w="28575">
              <a:solidFill>
                <a:schemeClr val="accent2"/>
              </a:solidFill>
              <a:round/>
              <a:headEnd/>
              <a:tailEnd/>
            </a:ln>
          </p:spPr>
          <p:txBody>
            <a:bodyPr wrap="none" anchor="ctr"/>
            <a:lstStyle/>
            <a:p>
              <a:endParaRPr lang="zh-CN" altLang="en-US" i="0"/>
            </a:p>
          </p:txBody>
        </p:sp>
        <p:sp>
          <p:nvSpPr>
            <p:cNvPr id="68622" name="Line 14"/>
            <p:cNvSpPr>
              <a:spLocks noChangeShapeType="1"/>
            </p:cNvSpPr>
            <p:nvPr/>
          </p:nvSpPr>
          <p:spPr bwMode="auto">
            <a:xfrm>
              <a:off x="576" y="1152"/>
              <a:ext cx="624" cy="0"/>
            </a:xfrm>
            <a:prstGeom prst="line">
              <a:avLst/>
            </a:prstGeom>
            <a:noFill/>
            <a:ln w="28575">
              <a:solidFill>
                <a:schemeClr val="accent2"/>
              </a:solidFill>
              <a:round/>
              <a:headEnd/>
              <a:tailEnd/>
            </a:ln>
          </p:spPr>
          <p:txBody>
            <a:bodyPr wrap="none" anchor="ctr"/>
            <a:lstStyle/>
            <a:p>
              <a:endParaRPr lang="zh-CN" altLang="en-US" i="0"/>
            </a:p>
          </p:txBody>
        </p:sp>
        <p:sp>
          <p:nvSpPr>
            <p:cNvPr id="68623" name="Line 15"/>
            <p:cNvSpPr>
              <a:spLocks noChangeShapeType="1"/>
            </p:cNvSpPr>
            <p:nvPr/>
          </p:nvSpPr>
          <p:spPr bwMode="auto">
            <a:xfrm>
              <a:off x="192" y="720"/>
              <a:ext cx="240" cy="336"/>
            </a:xfrm>
            <a:prstGeom prst="line">
              <a:avLst/>
            </a:prstGeom>
            <a:noFill/>
            <a:ln w="28575">
              <a:solidFill>
                <a:schemeClr val="accent2"/>
              </a:solidFill>
              <a:round/>
              <a:headEnd/>
              <a:tailEnd/>
            </a:ln>
          </p:spPr>
          <p:txBody>
            <a:bodyPr wrap="none" anchor="ctr"/>
            <a:lstStyle/>
            <a:p>
              <a:endParaRPr lang="zh-CN" altLang="en-US" i="0"/>
            </a:p>
          </p:txBody>
        </p:sp>
        <p:sp>
          <p:nvSpPr>
            <p:cNvPr id="68624" name="Line 16"/>
            <p:cNvSpPr>
              <a:spLocks noChangeShapeType="1"/>
            </p:cNvSpPr>
            <p:nvPr/>
          </p:nvSpPr>
          <p:spPr bwMode="auto">
            <a:xfrm flipH="1">
              <a:off x="1296" y="768"/>
              <a:ext cx="240" cy="288"/>
            </a:xfrm>
            <a:prstGeom prst="line">
              <a:avLst/>
            </a:prstGeom>
            <a:noFill/>
            <a:ln w="28575">
              <a:solidFill>
                <a:schemeClr val="accent2"/>
              </a:solidFill>
              <a:round/>
              <a:headEnd/>
              <a:tailEnd/>
            </a:ln>
          </p:spPr>
          <p:txBody>
            <a:bodyPr wrap="none" anchor="ctr"/>
            <a:lstStyle/>
            <a:p>
              <a:endParaRPr lang="zh-CN" altLang="en-US" i="0"/>
            </a:p>
          </p:txBody>
        </p:sp>
        <p:sp>
          <p:nvSpPr>
            <p:cNvPr id="68625" name="Line 17"/>
            <p:cNvSpPr>
              <a:spLocks noChangeShapeType="1"/>
            </p:cNvSpPr>
            <p:nvPr/>
          </p:nvSpPr>
          <p:spPr bwMode="auto">
            <a:xfrm>
              <a:off x="960" y="240"/>
              <a:ext cx="576" cy="336"/>
            </a:xfrm>
            <a:prstGeom prst="line">
              <a:avLst/>
            </a:prstGeom>
            <a:noFill/>
            <a:ln w="28575">
              <a:solidFill>
                <a:schemeClr val="accent2"/>
              </a:solidFill>
              <a:round/>
              <a:headEnd/>
              <a:tailEnd/>
            </a:ln>
          </p:spPr>
          <p:txBody>
            <a:bodyPr wrap="none" anchor="ctr"/>
            <a:lstStyle/>
            <a:p>
              <a:endParaRPr lang="zh-CN" altLang="en-US" i="0"/>
            </a:p>
          </p:txBody>
        </p:sp>
        <p:sp>
          <p:nvSpPr>
            <p:cNvPr id="68626" name="Line 18"/>
            <p:cNvSpPr>
              <a:spLocks noChangeShapeType="1"/>
            </p:cNvSpPr>
            <p:nvPr/>
          </p:nvSpPr>
          <p:spPr bwMode="auto">
            <a:xfrm>
              <a:off x="91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68627" name="Line 19"/>
            <p:cNvSpPr>
              <a:spLocks noChangeShapeType="1"/>
            </p:cNvSpPr>
            <p:nvPr/>
          </p:nvSpPr>
          <p:spPr bwMode="auto">
            <a:xfrm flipH="1">
              <a:off x="67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68628" name="Line 20"/>
            <p:cNvSpPr>
              <a:spLocks noChangeShapeType="1"/>
            </p:cNvSpPr>
            <p:nvPr/>
          </p:nvSpPr>
          <p:spPr bwMode="auto">
            <a:xfrm flipH="1">
              <a:off x="240" y="240"/>
              <a:ext cx="528" cy="336"/>
            </a:xfrm>
            <a:prstGeom prst="line">
              <a:avLst/>
            </a:prstGeom>
            <a:noFill/>
            <a:ln w="28575">
              <a:solidFill>
                <a:schemeClr val="accent2"/>
              </a:solidFill>
              <a:round/>
              <a:headEnd/>
              <a:tailEnd/>
            </a:ln>
          </p:spPr>
          <p:txBody>
            <a:bodyPr wrap="none" anchor="ctr"/>
            <a:lstStyle/>
            <a:p>
              <a:endParaRPr lang="zh-CN" altLang="en-US" i="0"/>
            </a:p>
          </p:txBody>
        </p:sp>
        <p:sp>
          <p:nvSpPr>
            <p:cNvPr id="65557" name="Oval 21" descr="粉色砂纸"/>
            <p:cNvSpPr>
              <a:spLocks noChangeArrowheads="1"/>
            </p:cNvSpPr>
            <p:nvPr/>
          </p:nvSpPr>
          <p:spPr bwMode="auto">
            <a:xfrm>
              <a:off x="720"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58" name="Oval 22" descr="粉色砂纸"/>
            <p:cNvSpPr>
              <a:spLocks noChangeArrowheads="1"/>
            </p:cNvSpPr>
            <p:nvPr/>
          </p:nvSpPr>
          <p:spPr bwMode="auto">
            <a:xfrm>
              <a:off x="1440" y="498"/>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59" name="Oval 23" descr="粉色砂纸"/>
            <p:cNvSpPr>
              <a:spLocks noChangeArrowheads="1"/>
            </p:cNvSpPr>
            <p:nvPr/>
          </p:nvSpPr>
          <p:spPr bwMode="auto">
            <a:xfrm>
              <a:off x="960" y="506"/>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0" name="Oval 24" descr="粉色砂纸"/>
            <p:cNvSpPr>
              <a:spLocks noChangeArrowheads="1"/>
            </p:cNvSpPr>
            <p:nvPr/>
          </p:nvSpPr>
          <p:spPr bwMode="auto">
            <a:xfrm>
              <a:off x="33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1" name="Oval 25" descr="粉色砂纸"/>
            <p:cNvSpPr>
              <a:spLocks noChangeArrowheads="1"/>
            </p:cNvSpPr>
            <p:nvPr/>
          </p:nvSpPr>
          <p:spPr bwMode="auto">
            <a:xfrm>
              <a:off x="48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34" name="Text Box 26"/>
            <p:cNvSpPr txBox="1">
              <a:spLocks noChangeArrowheads="1"/>
            </p:cNvSpPr>
            <p:nvPr/>
          </p:nvSpPr>
          <p:spPr bwMode="auto">
            <a:xfrm>
              <a:off x="730"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dirty="0">
                  <a:solidFill>
                    <a:schemeClr val="hlink"/>
                  </a:solidFill>
                  <a:latin typeface="Arial" pitchFamily="34" charset="0"/>
                </a:rPr>
                <a:t>A</a:t>
              </a:r>
              <a:endParaRPr lang="en-US" altLang="zh-CN" i="0" dirty="0">
                <a:solidFill>
                  <a:schemeClr val="hlink"/>
                </a:solidFill>
                <a:latin typeface="Times New Roman" pitchFamily="18" charset="0"/>
              </a:endParaRPr>
            </a:p>
          </p:txBody>
        </p:sp>
        <p:sp>
          <p:nvSpPr>
            <p:cNvPr id="68635" name="Text Box 27"/>
            <p:cNvSpPr txBox="1">
              <a:spLocks noChangeArrowheads="1"/>
            </p:cNvSpPr>
            <p:nvPr/>
          </p:nvSpPr>
          <p:spPr bwMode="auto">
            <a:xfrm>
              <a:off x="49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C</a:t>
              </a:r>
              <a:endParaRPr lang="en-US" altLang="zh-CN" i="0">
                <a:solidFill>
                  <a:schemeClr val="hlink"/>
                </a:solidFill>
                <a:latin typeface="Times New Roman" pitchFamily="18" charset="0"/>
              </a:endParaRPr>
            </a:p>
          </p:txBody>
        </p:sp>
        <p:sp>
          <p:nvSpPr>
            <p:cNvPr id="68636" name="Text Box 28"/>
            <p:cNvSpPr txBox="1">
              <a:spLocks noChangeArrowheads="1"/>
            </p:cNvSpPr>
            <p:nvPr/>
          </p:nvSpPr>
          <p:spPr bwMode="auto">
            <a:xfrm>
              <a:off x="97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D</a:t>
              </a:r>
              <a:endParaRPr lang="en-US" altLang="zh-CN" i="0">
                <a:solidFill>
                  <a:schemeClr val="hlink"/>
                </a:solidFill>
                <a:latin typeface="Times New Roman" pitchFamily="18" charset="0"/>
              </a:endParaRPr>
            </a:p>
          </p:txBody>
        </p:sp>
        <p:sp>
          <p:nvSpPr>
            <p:cNvPr id="68637" name="Text Box 29"/>
            <p:cNvSpPr txBox="1">
              <a:spLocks noChangeArrowheads="1"/>
            </p:cNvSpPr>
            <p:nvPr/>
          </p:nvSpPr>
          <p:spPr bwMode="auto">
            <a:xfrm>
              <a:off x="1463" y="498"/>
              <a:ext cx="265"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E</a:t>
              </a:r>
              <a:endParaRPr lang="en-US" altLang="zh-CN" i="0">
                <a:solidFill>
                  <a:schemeClr val="hlink"/>
                </a:solidFill>
                <a:latin typeface="Times New Roman" pitchFamily="18" charset="0"/>
              </a:endParaRPr>
            </a:p>
          </p:txBody>
        </p:sp>
        <p:sp>
          <p:nvSpPr>
            <p:cNvPr id="65566" name="Oval 30" descr="粉色砂纸"/>
            <p:cNvSpPr>
              <a:spLocks noChangeArrowheads="1"/>
            </p:cNvSpPr>
            <p:nvPr/>
          </p:nvSpPr>
          <p:spPr bwMode="auto">
            <a:xfrm>
              <a:off x="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7" name="Oval 31" descr="粉色砂纸"/>
            <p:cNvSpPr>
              <a:spLocks noChangeArrowheads="1"/>
            </p:cNvSpPr>
            <p:nvPr/>
          </p:nvSpPr>
          <p:spPr bwMode="auto">
            <a:xfrm>
              <a:off x="302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0" name="Text Box 32"/>
            <p:cNvSpPr txBox="1">
              <a:spLocks noChangeArrowheads="1"/>
            </p:cNvSpPr>
            <p:nvPr/>
          </p:nvSpPr>
          <p:spPr bwMode="auto">
            <a:xfrm>
              <a:off x="1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B</a:t>
              </a:r>
              <a:endParaRPr lang="en-US" altLang="zh-CN" i="0">
                <a:solidFill>
                  <a:schemeClr val="hlink"/>
                </a:solidFill>
                <a:latin typeface="Times New Roman" pitchFamily="18" charset="0"/>
              </a:endParaRPr>
            </a:p>
          </p:txBody>
        </p:sp>
        <p:sp>
          <p:nvSpPr>
            <p:cNvPr id="68641" name="Text Box 33"/>
            <p:cNvSpPr txBox="1">
              <a:spLocks noChangeArrowheads="1"/>
            </p:cNvSpPr>
            <p:nvPr/>
          </p:nvSpPr>
          <p:spPr bwMode="auto">
            <a:xfrm>
              <a:off x="371" y="1017"/>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F</a:t>
              </a:r>
              <a:endParaRPr lang="en-US" altLang="zh-CN" i="0">
                <a:solidFill>
                  <a:schemeClr val="hlink"/>
                </a:solidFill>
                <a:latin typeface="Times New Roman" pitchFamily="18" charset="0"/>
              </a:endParaRPr>
            </a:p>
          </p:txBody>
        </p:sp>
        <p:sp>
          <p:nvSpPr>
            <p:cNvPr id="68642" name="Text Box 34"/>
            <p:cNvSpPr txBox="1">
              <a:spLocks noChangeArrowheads="1"/>
            </p:cNvSpPr>
            <p:nvPr/>
          </p:nvSpPr>
          <p:spPr bwMode="auto">
            <a:xfrm>
              <a:off x="3026" y="1008"/>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O</a:t>
              </a:r>
              <a:endParaRPr lang="en-US" altLang="zh-CN" i="0">
                <a:solidFill>
                  <a:schemeClr val="hlink"/>
                </a:solidFill>
                <a:latin typeface="Times New Roman" pitchFamily="18" charset="0"/>
              </a:endParaRPr>
            </a:p>
          </p:txBody>
        </p:sp>
        <p:sp>
          <p:nvSpPr>
            <p:cNvPr id="65571" name="Oval 35" descr="粉色砂纸"/>
            <p:cNvSpPr>
              <a:spLocks noChangeArrowheads="1"/>
            </p:cNvSpPr>
            <p:nvPr/>
          </p:nvSpPr>
          <p:spPr bwMode="auto">
            <a:xfrm>
              <a:off x="1092"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4" name="Text Box 36"/>
            <p:cNvSpPr txBox="1">
              <a:spLocks noChangeArrowheads="1"/>
            </p:cNvSpPr>
            <p:nvPr/>
          </p:nvSpPr>
          <p:spPr bwMode="auto">
            <a:xfrm>
              <a:off x="1102" y="1017"/>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G</a:t>
              </a:r>
              <a:endParaRPr lang="en-US" altLang="zh-CN" i="0">
                <a:solidFill>
                  <a:schemeClr val="hlink"/>
                </a:solidFill>
                <a:latin typeface="Times New Roman" pitchFamily="18" charset="0"/>
              </a:endParaRPr>
            </a:p>
          </p:txBody>
        </p:sp>
        <p:sp>
          <p:nvSpPr>
            <p:cNvPr id="65573" name="Oval 37" descr="粉色砂纸"/>
            <p:cNvSpPr>
              <a:spLocks noChangeArrowheads="1"/>
            </p:cNvSpPr>
            <p:nvPr/>
          </p:nvSpPr>
          <p:spPr bwMode="auto">
            <a:xfrm>
              <a:off x="374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6" name="Text Box 38"/>
            <p:cNvSpPr txBox="1">
              <a:spLocks noChangeArrowheads="1"/>
            </p:cNvSpPr>
            <p:nvPr/>
          </p:nvSpPr>
          <p:spPr bwMode="auto">
            <a:xfrm>
              <a:off x="3756" y="48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N</a:t>
              </a:r>
              <a:endParaRPr lang="en-US" altLang="zh-CN" i="0">
                <a:solidFill>
                  <a:schemeClr val="hlink"/>
                </a:solidFill>
                <a:latin typeface="Times New Roman" pitchFamily="18" charset="0"/>
              </a:endParaRPr>
            </a:p>
          </p:txBody>
        </p:sp>
        <p:sp>
          <p:nvSpPr>
            <p:cNvPr id="65575" name="Oval 39" descr="粉色砂纸"/>
            <p:cNvSpPr>
              <a:spLocks noChangeArrowheads="1"/>
            </p:cNvSpPr>
            <p:nvPr/>
          </p:nvSpPr>
          <p:spPr bwMode="auto">
            <a:xfrm>
              <a:off x="326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8" name="Text Box 40"/>
            <p:cNvSpPr txBox="1">
              <a:spLocks noChangeArrowheads="1"/>
            </p:cNvSpPr>
            <p:nvPr/>
          </p:nvSpPr>
          <p:spPr bwMode="auto">
            <a:xfrm>
              <a:off x="3266" y="480"/>
              <a:ext cx="30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M</a:t>
              </a:r>
              <a:endParaRPr lang="en-US" altLang="zh-CN" i="0">
                <a:solidFill>
                  <a:schemeClr val="hlink"/>
                </a:solidFill>
                <a:latin typeface="Times New Roman" pitchFamily="18" charset="0"/>
              </a:endParaRPr>
            </a:p>
          </p:txBody>
        </p:sp>
        <p:sp>
          <p:nvSpPr>
            <p:cNvPr id="65577" name="Oval 41" descr="粉色砂纸"/>
            <p:cNvSpPr>
              <a:spLocks noChangeArrowheads="1"/>
            </p:cNvSpPr>
            <p:nvPr/>
          </p:nvSpPr>
          <p:spPr bwMode="auto">
            <a:xfrm>
              <a:off x="2774"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50" name="Text Box 42"/>
            <p:cNvSpPr txBox="1">
              <a:spLocks noChangeArrowheads="1"/>
            </p:cNvSpPr>
            <p:nvPr/>
          </p:nvSpPr>
          <p:spPr bwMode="auto">
            <a:xfrm>
              <a:off x="2784" y="480"/>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L</a:t>
              </a:r>
              <a:endParaRPr lang="en-US" altLang="zh-CN" i="0">
                <a:solidFill>
                  <a:schemeClr val="hlink"/>
                </a:solidFill>
                <a:latin typeface="Times New Roman" pitchFamily="18" charset="0"/>
              </a:endParaRPr>
            </a:p>
          </p:txBody>
        </p:sp>
        <p:sp>
          <p:nvSpPr>
            <p:cNvPr id="65579" name="Oval 43" descr="粉色砂纸"/>
            <p:cNvSpPr>
              <a:spLocks noChangeArrowheads="1"/>
            </p:cNvSpPr>
            <p:nvPr/>
          </p:nvSpPr>
          <p:spPr bwMode="auto">
            <a:xfrm>
              <a:off x="3254"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52" name="Text Box 44"/>
            <p:cNvSpPr txBox="1">
              <a:spLocks noChangeArrowheads="1"/>
            </p:cNvSpPr>
            <p:nvPr/>
          </p:nvSpPr>
          <p:spPr bwMode="auto">
            <a:xfrm>
              <a:off x="3264"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K</a:t>
              </a:r>
              <a:endParaRPr lang="en-US" altLang="zh-CN" i="0">
                <a:solidFill>
                  <a:schemeClr val="hlink"/>
                </a:solidFill>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C3935548-F16B-4B1A-92B0-589F550B24B8}" type="slidenum">
              <a:rPr lang="zh-CN" altLang="en-US"/>
              <a:pPr algn="r" eaLnBrk="1" hangingPunct="1">
                <a:spcBef>
                  <a:spcPct val="50000"/>
                </a:spcBef>
                <a:buFont typeface="Arial" pitchFamily="34" charset="0"/>
                <a:buNone/>
              </a:pPr>
              <a:t>67</a:t>
            </a:fld>
            <a:endParaRPr lang="en-US" altLang="zh-CN"/>
          </a:p>
        </p:txBody>
      </p:sp>
      <p:sp>
        <p:nvSpPr>
          <p:cNvPr id="69637" name="Rectangle 5"/>
          <p:cNvSpPr>
            <a:spLocks noGrp="1" noChangeArrowheads="1"/>
          </p:cNvSpPr>
          <p:nvPr>
            <p:ph type="body" idx="1"/>
          </p:nvPr>
        </p:nvSpPr>
        <p:spPr>
          <a:xfrm>
            <a:off x="489520" y="1262608"/>
            <a:ext cx="8763000" cy="2958480"/>
          </a:xfrm>
        </p:spPr>
        <p:txBody>
          <a:bodyPr/>
          <a:lstStyle/>
          <a:p>
            <a:pPr eaLnBrk="1" hangingPunct="1">
              <a:spcBef>
                <a:spcPct val="70000"/>
              </a:spcBef>
            </a:pPr>
            <a:r>
              <a:rPr lang="zh-CN" altLang="en-US" dirty="0">
                <a:latin typeface="黑体" pitchFamily="49" charset="-122"/>
                <a:ea typeface="黑体" pitchFamily="49" charset="-122"/>
              </a:rPr>
              <a:t>非连通图的极大连通子图叫做连通分量</a:t>
            </a:r>
          </a:p>
          <a:p>
            <a:pPr eaLnBrk="1" hangingPunct="1">
              <a:spcBef>
                <a:spcPct val="70000"/>
              </a:spcBef>
            </a:pPr>
            <a:r>
              <a:rPr lang="zh-CN" altLang="en-US" dirty="0">
                <a:latin typeface="黑体" pitchFamily="49" charset="-122"/>
                <a:ea typeface="黑体" pitchFamily="49" charset="-122"/>
              </a:rPr>
              <a:t>若从无向图的每一个连通分量中的一个顶点出发进行</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遍历，可求得无向图的所有连通分量的生成树</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生成树)</a:t>
            </a:r>
          </a:p>
          <a:p>
            <a:pPr eaLnBrk="1" hangingPunct="1">
              <a:spcBef>
                <a:spcPct val="70000"/>
              </a:spcBef>
            </a:pPr>
            <a:r>
              <a:rPr lang="zh-CN" altLang="en-US" dirty="0">
                <a:latin typeface="黑体" pitchFamily="49" charset="-122"/>
                <a:ea typeface="黑体" pitchFamily="49" charset="-122"/>
              </a:rPr>
              <a:t>所有连通分量的生成树组成了非连通图的生成森林</a:t>
            </a:r>
          </a:p>
        </p:txBody>
      </p:sp>
      <p:sp>
        <p:nvSpPr>
          <p:cNvPr id="7" name="Text Box 4"/>
          <p:cNvSpPr txBox="1">
            <a:spLocks noChangeArrowheads="1"/>
          </p:cNvSpPr>
          <p:nvPr/>
        </p:nvSpPr>
        <p:spPr bwMode="auto">
          <a:xfrm>
            <a:off x="342900" y="260648"/>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二、无向图的连通分量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B01827FF-E2D5-47E4-8073-8C064D00644E}" type="slidenum">
              <a:rPr lang="zh-CN" altLang="en-US"/>
              <a:pPr algn="r" eaLnBrk="1" hangingPunct="1">
                <a:spcBef>
                  <a:spcPct val="50000"/>
                </a:spcBef>
                <a:buFont typeface="Arial" pitchFamily="34" charset="0"/>
                <a:buNone/>
              </a:pPr>
              <a:t>68</a:t>
            </a:fld>
            <a:endParaRPr lang="en-US" altLang="zh-CN"/>
          </a:p>
        </p:txBody>
      </p:sp>
      <p:sp>
        <p:nvSpPr>
          <p:cNvPr id="70661" name="Rectangle 5"/>
          <p:cNvSpPr>
            <a:spLocks noGrp="1" noChangeArrowheads="1"/>
          </p:cNvSpPr>
          <p:nvPr>
            <p:ph type="body" idx="1"/>
          </p:nvPr>
        </p:nvSpPr>
        <p:spPr>
          <a:xfrm>
            <a:off x="500034" y="1258458"/>
            <a:ext cx="8763000" cy="1233502"/>
          </a:xfrm>
        </p:spPr>
        <p:txBody>
          <a:bodyPr/>
          <a:lstStyle/>
          <a:p>
            <a:pPr eaLnBrk="1" hangingPunct="1">
              <a:spcBef>
                <a:spcPct val="30000"/>
              </a:spcBef>
            </a:pPr>
            <a:r>
              <a:rPr lang="zh-CN" altLang="en-US" dirty="0">
                <a:latin typeface="黑体" pitchFamily="49" charset="-122"/>
                <a:ea typeface="黑体" pitchFamily="49" charset="-122"/>
              </a:rPr>
              <a:t>由</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遍历，求得连通分量称为</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生成树</a:t>
            </a:r>
          </a:p>
          <a:p>
            <a:pPr eaLnBrk="1" hangingPunct="1">
              <a:spcBef>
                <a:spcPct val="30000"/>
              </a:spcBef>
            </a:pPr>
            <a:r>
              <a:rPr lang="zh-CN" altLang="en-US" dirty="0">
                <a:latin typeface="黑体" pitchFamily="49" charset="-122"/>
                <a:ea typeface="黑体" pitchFamily="49" charset="-122"/>
              </a:rPr>
              <a:t>由</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遍历，求得连通分量称为</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生成树</a:t>
            </a:r>
          </a:p>
        </p:txBody>
      </p:sp>
      <p:sp>
        <p:nvSpPr>
          <p:cNvPr id="70663" name="Rectangle 7"/>
          <p:cNvSpPr>
            <a:spLocks noChangeArrowheads="1"/>
          </p:cNvSpPr>
          <p:nvPr/>
        </p:nvSpPr>
        <p:spPr bwMode="auto">
          <a:xfrm>
            <a:off x="1884112" y="5109810"/>
            <a:ext cx="1233030"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latin typeface="宋体" pitchFamily="2" charset="-122"/>
              </a:rPr>
              <a:t>BFS</a:t>
            </a:r>
            <a:r>
              <a:rPr lang="zh-CN" altLang="en-US" i="0" dirty="0">
                <a:latin typeface="宋体" pitchFamily="2" charset="-122"/>
              </a:rPr>
              <a:t>生成树</a:t>
            </a:r>
          </a:p>
        </p:txBody>
      </p:sp>
      <p:sp>
        <p:nvSpPr>
          <p:cNvPr id="70664" name="Rectangle 8"/>
          <p:cNvSpPr>
            <a:spLocks noChangeArrowheads="1"/>
          </p:cNvSpPr>
          <p:nvPr/>
        </p:nvSpPr>
        <p:spPr bwMode="auto">
          <a:xfrm>
            <a:off x="6151312" y="5109810"/>
            <a:ext cx="1233030"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latin typeface="宋体" pitchFamily="2" charset="-122"/>
              </a:rPr>
              <a:t>DFS</a:t>
            </a:r>
            <a:r>
              <a:rPr lang="zh-CN" altLang="en-US" i="0" dirty="0">
                <a:latin typeface="宋体" pitchFamily="2" charset="-122"/>
              </a:rPr>
              <a:t>生成树</a:t>
            </a:r>
          </a:p>
        </p:txBody>
      </p:sp>
      <p:grpSp>
        <p:nvGrpSpPr>
          <p:cNvPr id="2" name="Group 9"/>
          <p:cNvGrpSpPr>
            <a:grpSpLocks/>
          </p:cNvGrpSpPr>
          <p:nvPr/>
        </p:nvGrpSpPr>
        <p:grpSpPr bwMode="auto">
          <a:xfrm>
            <a:off x="1331640" y="2780928"/>
            <a:ext cx="6403975" cy="2133600"/>
            <a:chOff x="0" y="0"/>
            <a:chExt cx="4034" cy="1344"/>
          </a:xfrm>
        </p:grpSpPr>
        <p:sp>
          <p:nvSpPr>
            <p:cNvPr id="70666" name="Line 10"/>
            <p:cNvSpPr>
              <a:spLocks noChangeShapeType="1"/>
            </p:cNvSpPr>
            <p:nvPr/>
          </p:nvSpPr>
          <p:spPr bwMode="auto">
            <a:xfrm>
              <a:off x="2930" y="768"/>
              <a:ext cx="240" cy="336"/>
            </a:xfrm>
            <a:prstGeom prst="line">
              <a:avLst/>
            </a:prstGeom>
            <a:noFill/>
            <a:ln w="28575">
              <a:solidFill>
                <a:schemeClr val="accent2"/>
              </a:solidFill>
              <a:round/>
              <a:headEnd/>
              <a:tailEnd/>
            </a:ln>
          </p:spPr>
          <p:txBody>
            <a:bodyPr wrap="none" anchor="ctr"/>
            <a:lstStyle/>
            <a:p>
              <a:endParaRPr lang="zh-CN" altLang="en-US" i="0"/>
            </a:p>
          </p:txBody>
        </p:sp>
        <p:sp>
          <p:nvSpPr>
            <p:cNvPr id="70667" name="Line 11"/>
            <p:cNvSpPr>
              <a:spLocks noChangeShapeType="1"/>
            </p:cNvSpPr>
            <p:nvPr/>
          </p:nvSpPr>
          <p:spPr bwMode="auto">
            <a:xfrm flipH="1">
              <a:off x="3170" y="768"/>
              <a:ext cx="192" cy="336"/>
            </a:xfrm>
            <a:prstGeom prst="line">
              <a:avLst/>
            </a:prstGeom>
            <a:noFill/>
            <a:ln w="28575">
              <a:solidFill>
                <a:srgbClr val="FFCC00"/>
              </a:solidFill>
              <a:round/>
              <a:headEnd/>
              <a:tailEnd/>
            </a:ln>
          </p:spPr>
          <p:txBody>
            <a:bodyPr wrap="none" anchor="ctr"/>
            <a:lstStyle/>
            <a:p>
              <a:endParaRPr lang="zh-CN" altLang="en-US" i="0"/>
            </a:p>
          </p:txBody>
        </p:sp>
        <p:sp>
          <p:nvSpPr>
            <p:cNvPr id="70668" name="Line 12"/>
            <p:cNvSpPr>
              <a:spLocks noChangeShapeType="1"/>
            </p:cNvSpPr>
            <p:nvPr/>
          </p:nvSpPr>
          <p:spPr bwMode="auto">
            <a:xfrm>
              <a:off x="3458" y="240"/>
              <a:ext cx="432" cy="336"/>
            </a:xfrm>
            <a:prstGeom prst="line">
              <a:avLst/>
            </a:prstGeom>
            <a:noFill/>
            <a:ln w="28575">
              <a:solidFill>
                <a:schemeClr val="accent2"/>
              </a:solidFill>
              <a:round/>
              <a:headEnd/>
              <a:tailEnd/>
            </a:ln>
          </p:spPr>
          <p:txBody>
            <a:bodyPr wrap="none" anchor="ctr"/>
            <a:lstStyle/>
            <a:p>
              <a:endParaRPr lang="zh-CN" altLang="en-US" i="0"/>
            </a:p>
          </p:txBody>
        </p:sp>
        <p:sp>
          <p:nvSpPr>
            <p:cNvPr id="70669" name="Line 13"/>
            <p:cNvSpPr>
              <a:spLocks noChangeShapeType="1"/>
            </p:cNvSpPr>
            <p:nvPr/>
          </p:nvSpPr>
          <p:spPr bwMode="auto">
            <a:xfrm flipH="1">
              <a:off x="2978" y="240"/>
              <a:ext cx="384" cy="336"/>
            </a:xfrm>
            <a:prstGeom prst="line">
              <a:avLst/>
            </a:prstGeom>
            <a:noFill/>
            <a:ln w="28575">
              <a:solidFill>
                <a:schemeClr val="accent2"/>
              </a:solidFill>
              <a:round/>
              <a:headEnd/>
              <a:tailEnd/>
            </a:ln>
          </p:spPr>
          <p:txBody>
            <a:bodyPr wrap="none" anchor="ctr"/>
            <a:lstStyle/>
            <a:p>
              <a:endParaRPr lang="zh-CN" altLang="en-US" i="0"/>
            </a:p>
          </p:txBody>
        </p:sp>
        <p:sp>
          <p:nvSpPr>
            <p:cNvPr id="70670" name="Line 14"/>
            <p:cNvSpPr>
              <a:spLocks noChangeShapeType="1"/>
            </p:cNvSpPr>
            <p:nvPr/>
          </p:nvSpPr>
          <p:spPr bwMode="auto">
            <a:xfrm>
              <a:off x="3410" y="288"/>
              <a:ext cx="0" cy="288"/>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1" name="Line 15"/>
            <p:cNvSpPr>
              <a:spLocks noChangeShapeType="1"/>
            </p:cNvSpPr>
            <p:nvPr/>
          </p:nvSpPr>
          <p:spPr bwMode="auto">
            <a:xfrm flipH="1">
              <a:off x="576" y="672"/>
              <a:ext cx="960" cy="432"/>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2" name="Line 16"/>
            <p:cNvSpPr>
              <a:spLocks noChangeShapeType="1"/>
            </p:cNvSpPr>
            <p:nvPr/>
          </p:nvSpPr>
          <p:spPr bwMode="auto">
            <a:xfrm>
              <a:off x="576" y="1152"/>
              <a:ext cx="624" cy="0"/>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3" name="Line 17"/>
            <p:cNvSpPr>
              <a:spLocks noChangeShapeType="1"/>
            </p:cNvSpPr>
            <p:nvPr/>
          </p:nvSpPr>
          <p:spPr bwMode="auto">
            <a:xfrm>
              <a:off x="192" y="720"/>
              <a:ext cx="240" cy="336"/>
            </a:xfrm>
            <a:prstGeom prst="line">
              <a:avLst/>
            </a:prstGeom>
            <a:noFill/>
            <a:ln w="28575">
              <a:solidFill>
                <a:schemeClr val="accent2"/>
              </a:solidFill>
              <a:round/>
              <a:headEnd/>
              <a:tailEnd/>
            </a:ln>
          </p:spPr>
          <p:txBody>
            <a:bodyPr wrap="none" anchor="ctr"/>
            <a:lstStyle/>
            <a:p>
              <a:endParaRPr lang="zh-CN" altLang="en-US" i="0"/>
            </a:p>
          </p:txBody>
        </p:sp>
        <p:sp>
          <p:nvSpPr>
            <p:cNvPr id="70674" name="Line 18"/>
            <p:cNvSpPr>
              <a:spLocks noChangeShapeType="1"/>
            </p:cNvSpPr>
            <p:nvPr/>
          </p:nvSpPr>
          <p:spPr bwMode="auto">
            <a:xfrm flipH="1">
              <a:off x="1296" y="768"/>
              <a:ext cx="240" cy="288"/>
            </a:xfrm>
            <a:prstGeom prst="line">
              <a:avLst/>
            </a:prstGeom>
            <a:noFill/>
            <a:ln w="28575">
              <a:solidFill>
                <a:schemeClr val="accent2"/>
              </a:solidFill>
              <a:round/>
              <a:headEnd/>
              <a:tailEnd/>
            </a:ln>
          </p:spPr>
          <p:txBody>
            <a:bodyPr wrap="none" anchor="ctr"/>
            <a:lstStyle/>
            <a:p>
              <a:endParaRPr lang="zh-CN" altLang="en-US" i="0"/>
            </a:p>
          </p:txBody>
        </p:sp>
        <p:sp>
          <p:nvSpPr>
            <p:cNvPr id="70675" name="Line 19"/>
            <p:cNvSpPr>
              <a:spLocks noChangeShapeType="1"/>
            </p:cNvSpPr>
            <p:nvPr/>
          </p:nvSpPr>
          <p:spPr bwMode="auto">
            <a:xfrm>
              <a:off x="960" y="240"/>
              <a:ext cx="576" cy="336"/>
            </a:xfrm>
            <a:prstGeom prst="line">
              <a:avLst/>
            </a:prstGeom>
            <a:noFill/>
            <a:ln w="28575">
              <a:solidFill>
                <a:schemeClr val="accent2"/>
              </a:solidFill>
              <a:round/>
              <a:headEnd/>
              <a:tailEnd/>
            </a:ln>
          </p:spPr>
          <p:txBody>
            <a:bodyPr wrap="none" anchor="ctr"/>
            <a:lstStyle/>
            <a:p>
              <a:endParaRPr lang="zh-CN" altLang="en-US" i="0"/>
            </a:p>
          </p:txBody>
        </p:sp>
        <p:sp>
          <p:nvSpPr>
            <p:cNvPr id="70676" name="Line 20"/>
            <p:cNvSpPr>
              <a:spLocks noChangeShapeType="1"/>
            </p:cNvSpPr>
            <p:nvPr/>
          </p:nvSpPr>
          <p:spPr bwMode="auto">
            <a:xfrm>
              <a:off x="91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70677" name="Line 21"/>
            <p:cNvSpPr>
              <a:spLocks noChangeShapeType="1"/>
            </p:cNvSpPr>
            <p:nvPr/>
          </p:nvSpPr>
          <p:spPr bwMode="auto">
            <a:xfrm flipH="1">
              <a:off x="67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70678" name="Line 22"/>
            <p:cNvSpPr>
              <a:spLocks noChangeShapeType="1"/>
            </p:cNvSpPr>
            <p:nvPr/>
          </p:nvSpPr>
          <p:spPr bwMode="auto">
            <a:xfrm flipH="1">
              <a:off x="240" y="240"/>
              <a:ext cx="528" cy="336"/>
            </a:xfrm>
            <a:prstGeom prst="line">
              <a:avLst/>
            </a:prstGeom>
            <a:noFill/>
            <a:ln w="28575">
              <a:solidFill>
                <a:schemeClr val="accent2"/>
              </a:solidFill>
              <a:round/>
              <a:headEnd/>
              <a:tailEnd/>
            </a:ln>
          </p:spPr>
          <p:txBody>
            <a:bodyPr wrap="none" anchor="ctr"/>
            <a:lstStyle/>
            <a:p>
              <a:endParaRPr lang="zh-CN" altLang="en-US" i="0"/>
            </a:p>
          </p:txBody>
        </p:sp>
        <p:sp>
          <p:nvSpPr>
            <p:cNvPr id="67607" name="Oval 23" descr="粉色砂纸"/>
            <p:cNvSpPr>
              <a:spLocks noChangeArrowheads="1"/>
            </p:cNvSpPr>
            <p:nvPr/>
          </p:nvSpPr>
          <p:spPr bwMode="auto">
            <a:xfrm>
              <a:off x="720"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08" name="Oval 24" descr="粉色砂纸"/>
            <p:cNvSpPr>
              <a:spLocks noChangeArrowheads="1"/>
            </p:cNvSpPr>
            <p:nvPr/>
          </p:nvSpPr>
          <p:spPr bwMode="auto">
            <a:xfrm>
              <a:off x="1440" y="498"/>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09" name="Oval 25" descr="粉色砂纸"/>
            <p:cNvSpPr>
              <a:spLocks noChangeArrowheads="1"/>
            </p:cNvSpPr>
            <p:nvPr/>
          </p:nvSpPr>
          <p:spPr bwMode="auto">
            <a:xfrm>
              <a:off x="960" y="506"/>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0" name="Oval 26" descr="粉色砂纸"/>
            <p:cNvSpPr>
              <a:spLocks noChangeArrowheads="1"/>
            </p:cNvSpPr>
            <p:nvPr/>
          </p:nvSpPr>
          <p:spPr bwMode="auto">
            <a:xfrm>
              <a:off x="33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1" name="Oval 27" descr="粉色砂纸"/>
            <p:cNvSpPr>
              <a:spLocks noChangeArrowheads="1"/>
            </p:cNvSpPr>
            <p:nvPr/>
          </p:nvSpPr>
          <p:spPr bwMode="auto">
            <a:xfrm>
              <a:off x="48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84" name="Text Box 28"/>
            <p:cNvSpPr txBox="1">
              <a:spLocks noChangeArrowheads="1"/>
            </p:cNvSpPr>
            <p:nvPr/>
          </p:nvSpPr>
          <p:spPr bwMode="auto">
            <a:xfrm>
              <a:off x="730"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A</a:t>
              </a:r>
              <a:endParaRPr lang="en-US" altLang="zh-CN" i="0">
                <a:solidFill>
                  <a:schemeClr val="hlink"/>
                </a:solidFill>
                <a:latin typeface="Times New Roman" pitchFamily="18" charset="0"/>
              </a:endParaRPr>
            </a:p>
          </p:txBody>
        </p:sp>
        <p:sp>
          <p:nvSpPr>
            <p:cNvPr id="70685" name="Text Box 29"/>
            <p:cNvSpPr txBox="1">
              <a:spLocks noChangeArrowheads="1"/>
            </p:cNvSpPr>
            <p:nvPr/>
          </p:nvSpPr>
          <p:spPr bwMode="auto">
            <a:xfrm>
              <a:off x="49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C</a:t>
              </a:r>
              <a:endParaRPr lang="en-US" altLang="zh-CN" i="0">
                <a:solidFill>
                  <a:schemeClr val="hlink"/>
                </a:solidFill>
                <a:latin typeface="Times New Roman" pitchFamily="18" charset="0"/>
              </a:endParaRPr>
            </a:p>
          </p:txBody>
        </p:sp>
        <p:sp>
          <p:nvSpPr>
            <p:cNvPr id="70686" name="Text Box 30"/>
            <p:cNvSpPr txBox="1">
              <a:spLocks noChangeArrowheads="1"/>
            </p:cNvSpPr>
            <p:nvPr/>
          </p:nvSpPr>
          <p:spPr bwMode="auto">
            <a:xfrm>
              <a:off x="97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dirty="0">
                  <a:solidFill>
                    <a:schemeClr val="hlink"/>
                  </a:solidFill>
                  <a:latin typeface="Arial" pitchFamily="34" charset="0"/>
                </a:rPr>
                <a:t>D</a:t>
              </a:r>
              <a:endParaRPr lang="en-US" altLang="zh-CN" i="0" dirty="0">
                <a:solidFill>
                  <a:schemeClr val="hlink"/>
                </a:solidFill>
                <a:latin typeface="Times New Roman" pitchFamily="18" charset="0"/>
              </a:endParaRPr>
            </a:p>
          </p:txBody>
        </p:sp>
        <p:sp>
          <p:nvSpPr>
            <p:cNvPr id="70687" name="Text Box 31"/>
            <p:cNvSpPr txBox="1">
              <a:spLocks noChangeArrowheads="1"/>
            </p:cNvSpPr>
            <p:nvPr/>
          </p:nvSpPr>
          <p:spPr bwMode="auto">
            <a:xfrm>
              <a:off x="1463" y="498"/>
              <a:ext cx="265"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E</a:t>
              </a:r>
              <a:endParaRPr lang="en-US" altLang="zh-CN" i="0">
                <a:solidFill>
                  <a:schemeClr val="hlink"/>
                </a:solidFill>
                <a:latin typeface="Times New Roman" pitchFamily="18" charset="0"/>
              </a:endParaRPr>
            </a:p>
          </p:txBody>
        </p:sp>
        <p:sp>
          <p:nvSpPr>
            <p:cNvPr id="67616" name="Oval 32" descr="粉色砂纸"/>
            <p:cNvSpPr>
              <a:spLocks noChangeArrowheads="1"/>
            </p:cNvSpPr>
            <p:nvPr/>
          </p:nvSpPr>
          <p:spPr bwMode="auto">
            <a:xfrm>
              <a:off x="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7" name="Oval 33" descr="粉色砂纸"/>
            <p:cNvSpPr>
              <a:spLocks noChangeArrowheads="1"/>
            </p:cNvSpPr>
            <p:nvPr/>
          </p:nvSpPr>
          <p:spPr bwMode="auto">
            <a:xfrm>
              <a:off x="302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0" name="Text Box 34"/>
            <p:cNvSpPr txBox="1">
              <a:spLocks noChangeArrowheads="1"/>
            </p:cNvSpPr>
            <p:nvPr/>
          </p:nvSpPr>
          <p:spPr bwMode="auto">
            <a:xfrm>
              <a:off x="1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B</a:t>
              </a:r>
              <a:endParaRPr lang="en-US" altLang="zh-CN" i="0">
                <a:solidFill>
                  <a:schemeClr val="hlink"/>
                </a:solidFill>
                <a:latin typeface="Times New Roman" pitchFamily="18" charset="0"/>
              </a:endParaRPr>
            </a:p>
          </p:txBody>
        </p:sp>
        <p:sp>
          <p:nvSpPr>
            <p:cNvPr id="70691" name="Text Box 35"/>
            <p:cNvSpPr txBox="1">
              <a:spLocks noChangeArrowheads="1"/>
            </p:cNvSpPr>
            <p:nvPr/>
          </p:nvSpPr>
          <p:spPr bwMode="auto">
            <a:xfrm>
              <a:off x="371" y="1017"/>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F</a:t>
              </a:r>
              <a:endParaRPr lang="en-US" altLang="zh-CN" i="0">
                <a:solidFill>
                  <a:schemeClr val="hlink"/>
                </a:solidFill>
                <a:latin typeface="Times New Roman" pitchFamily="18" charset="0"/>
              </a:endParaRPr>
            </a:p>
          </p:txBody>
        </p:sp>
        <p:sp>
          <p:nvSpPr>
            <p:cNvPr id="70692" name="Text Box 36"/>
            <p:cNvSpPr txBox="1">
              <a:spLocks noChangeArrowheads="1"/>
            </p:cNvSpPr>
            <p:nvPr/>
          </p:nvSpPr>
          <p:spPr bwMode="auto">
            <a:xfrm>
              <a:off x="3026" y="1008"/>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O</a:t>
              </a:r>
              <a:endParaRPr lang="en-US" altLang="zh-CN" i="0">
                <a:solidFill>
                  <a:schemeClr val="hlink"/>
                </a:solidFill>
                <a:latin typeface="Times New Roman" pitchFamily="18" charset="0"/>
              </a:endParaRPr>
            </a:p>
          </p:txBody>
        </p:sp>
        <p:sp>
          <p:nvSpPr>
            <p:cNvPr id="67621" name="Oval 37" descr="粉色砂纸"/>
            <p:cNvSpPr>
              <a:spLocks noChangeArrowheads="1"/>
            </p:cNvSpPr>
            <p:nvPr/>
          </p:nvSpPr>
          <p:spPr bwMode="auto">
            <a:xfrm>
              <a:off x="1092"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4" name="Text Box 38"/>
            <p:cNvSpPr txBox="1">
              <a:spLocks noChangeArrowheads="1"/>
            </p:cNvSpPr>
            <p:nvPr/>
          </p:nvSpPr>
          <p:spPr bwMode="auto">
            <a:xfrm>
              <a:off x="1102" y="1017"/>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G</a:t>
              </a:r>
              <a:endParaRPr lang="en-US" altLang="zh-CN" i="0">
                <a:solidFill>
                  <a:schemeClr val="hlink"/>
                </a:solidFill>
                <a:latin typeface="Times New Roman" pitchFamily="18" charset="0"/>
              </a:endParaRPr>
            </a:p>
          </p:txBody>
        </p:sp>
        <p:sp>
          <p:nvSpPr>
            <p:cNvPr id="67623" name="Oval 39" descr="粉色砂纸"/>
            <p:cNvSpPr>
              <a:spLocks noChangeArrowheads="1"/>
            </p:cNvSpPr>
            <p:nvPr/>
          </p:nvSpPr>
          <p:spPr bwMode="auto">
            <a:xfrm>
              <a:off x="374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6" name="Text Box 40"/>
            <p:cNvSpPr txBox="1">
              <a:spLocks noChangeArrowheads="1"/>
            </p:cNvSpPr>
            <p:nvPr/>
          </p:nvSpPr>
          <p:spPr bwMode="auto">
            <a:xfrm>
              <a:off x="3756" y="48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N</a:t>
              </a:r>
              <a:endParaRPr lang="en-US" altLang="zh-CN" i="0">
                <a:solidFill>
                  <a:schemeClr val="hlink"/>
                </a:solidFill>
                <a:latin typeface="Times New Roman" pitchFamily="18" charset="0"/>
              </a:endParaRPr>
            </a:p>
          </p:txBody>
        </p:sp>
        <p:sp>
          <p:nvSpPr>
            <p:cNvPr id="67625" name="Oval 41" descr="粉色砂纸"/>
            <p:cNvSpPr>
              <a:spLocks noChangeArrowheads="1"/>
            </p:cNvSpPr>
            <p:nvPr/>
          </p:nvSpPr>
          <p:spPr bwMode="auto">
            <a:xfrm>
              <a:off x="326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8" name="Text Box 42"/>
            <p:cNvSpPr txBox="1">
              <a:spLocks noChangeArrowheads="1"/>
            </p:cNvSpPr>
            <p:nvPr/>
          </p:nvSpPr>
          <p:spPr bwMode="auto">
            <a:xfrm>
              <a:off x="3266" y="480"/>
              <a:ext cx="30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M</a:t>
              </a:r>
              <a:endParaRPr lang="en-US" altLang="zh-CN" i="0">
                <a:solidFill>
                  <a:schemeClr val="hlink"/>
                </a:solidFill>
                <a:latin typeface="Times New Roman" pitchFamily="18" charset="0"/>
              </a:endParaRPr>
            </a:p>
          </p:txBody>
        </p:sp>
        <p:sp>
          <p:nvSpPr>
            <p:cNvPr id="67627" name="Oval 43" descr="粉色砂纸"/>
            <p:cNvSpPr>
              <a:spLocks noChangeArrowheads="1"/>
            </p:cNvSpPr>
            <p:nvPr/>
          </p:nvSpPr>
          <p:spPr bwMode="auto">
            <a:xfrm>
              <a:off x="2774"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700" name="Text Box 44"/>
            <p:cNvSpPr txBox="1">
              <a:spLocks noChangeArrowheads="1"/>
            </p:cNvSpPr>
            <p:nvPr/>
          </p:nvSpPr>
          <p:spPr bwMode="auto">
            <a:xfrm>
              <a:off x="2784" y="480"/>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L</a:t>
              </a:r>
              <a:endParaRPr lang="en-US" altLang="zh-CN" i="0">
                <a:solidFill>
                  <a:schemeClr val="hlink"/>
                </a:solidFill>
                <a:latin typeface="Times New Roman" pitchFamily="18" charset="0"/>
              </a:endParaRPr>
            </a:p>
          </p:txBody>
        </p:sp>
        <p:sp>
          <p:nvSpPr>
            <p:cNvPr id="67629" name="Oval 45" descr="粉色砂纸"/>
            <p:cNvSpPr>
              <a:spLocks noChangeArrowheads="1"/>
            </p:cNvSpPr>
            <p:nvPr/>
          </p:nvSpPr>
          <p:spPr bwMode="auto">
            <a:xfrm>
              <a:off x="3254"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702" name="Text Box 46"/>
            <p:cNvSpPr txBox="1">
              <a:spLocks noChangeArrowheads="1"/>
            </p:cNvSpPr>
            <p:nvPr/>
          </p:nvSpPr>
          <p:spPr bwMode="auto">
            <a:xfrm>
              <a:off x="3264"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K</a:t>
              </a:r>
              <a:endParaRPr lang="en-US" altLang="zh-CN" i="0">
                <a:solidFill>
                  <a:schemeClr val="hlink"/>
                </a:solidFill>
                <a:latin typeface="Times New Roman" pitchFamily="18" charset="0"/>
              </a:endParaRPr>
            </a:p>
          </p:txBody>
        </p:sp>
      </p:grpSp>
      <p:sp>
        <p:nvSpPr>
          <p:cNvPr id="4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二、无向图的生成树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p:bldP spid="7066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CC79CD8-9300-421D-B3BA-6071DC16EB77}" type="slidenum">
              <a:rPr lang="zh-CN" altLang="en-US"/>
              <a:pPr algn="r" eaLnBrk="1" hangingPunct="1">
                <a:spcBef>
                  <a:spcPct val="50000"/>
                </a:spcBef>
                <a:buFont typeface="Arial" pitchFamily="34" charset="0"/>
                <a:buNone/>
              </a:pPr>
              <a:t>69</a:t>
            </a:fld>
            <a:endParaRPr lang="en-US" altLang="zh-CN"/>
          </a:p>
        </p:txBody>
      </p:sp>
      <p:sp>
        <p:nvSpPr>
          <p:cNvPr id="71685" name="Rectangle 5"/>
          <p:cNvSpPr>
            <a:spLocks noGrp="1" noChangeArrowheads="1"/>
          </p:cNvSpPr>
          <p:nvPr>
            <p:ph type="body" idx="1"/>
          </p:nvPr>
        </p:nvSpPr>
        <p:spPr>
          <a:xfrm>
            <a:off x="539552" y="1196752"/>
            <a:ext cx="8763000" cy="4038600"/>
          </a:xfrm>
        </p:spPr>
        <p:txBody>
          <a:bodyPr/>
          <a:lstStyle/>
          <a:p>
            <a:pPr eaLnBrk="1" hangingPunct="1">
              <a:spcBef>
                <a:spcPct val="70000"/>
              </a:spcBef>
            </a:pPr>
            <a:r>
              <a:rPr lang="zh-CN" altLang="en-US" dirty="0">
                <a:latin typeface="黑体" pitchFamily="49" charset="-122"/>
                <a:ea typeface="黑体" pitchFamily="49" charset="-122"/>
              </a:rPr>
              <a:t>如果无向图中，边上有权值，则称该无向图为无向网</a:t>
            </a:r>
          </a:p>
          <a:p>
            <a:pPr eaLnBrk="1" hangingPunct="1">
              <a:spcBef>
                <a:spcPct val="70000"/>
              </a:spcBef>
            </a:pPr>
            <a:r>
              <a:rPr lang="zh-CN" altLang="en-US" dirty="0">
                <a:latin typeface="黑体" pitchFamily="49" charset="-122"/>
                <a:ea typeface="黑体" pitchFamily="49" charset="-122"/>
              </a:rPr>
              <a:t>如果</a:t>
            </a:r>
            <a:r>
              <a:rPr lang="zh-CN" altLang="en-US" dirty="0">
                <a:solidFill>
                  <a:srgbClr val="FF0000"/>
                </a:solidFill>
                <a:latin typeface="黑体" pitchFamily="49" charset="-122"/>
                <a:ea typeface="黑体" pitchFamily="49" charset="-122"/>
              </a:rPr>
              <a:t>无向网</a:t>
            </a:r>
            <a:r>
              <a:rPr lang="zh-CN" altLang="en-US" dirty="0">
                <a:latin typeface="黑体" pitchFamily="49" charset="-122"/>
                <a:ea typeface="黑体" pitchFamily="49" charset="-122"/>
              </a:rPr>
              <a:t>中的每个顶点都相通，称为连通网</a:t>
            </a:r>
          </a:p>
          <a:p>
            <a:pPr eaLnBrk="1" hangingPunct="1">
              <a:spcBef>
                <a:spcPct val="70000"/>
              </a:spcBef>
            </a:pPr>
            <a:r>
              <a:rPr lang="zh-CN" altLang="en-US" dirty="0">
                <a:latin typeface="黑体" pitchFamily="49" charset="-122"/>
                <a:ea typeface="黑体" pitchFamily="49" charset="-122"/>
              </a:rPr>
              <a:t>最小生成树(</a:t>
            </a:r>
            <a:r>
              <a:rPr lang="en-US" altLang="zh-CN" dirty="0">
                <a:latin typeface="黑体" pitchFamily="49" charset="-122"/>
                <a:ea typeface="黑体" pitchFamily="49" charset="-122"/>
              </a:rPr>
              <a:t>Minimum Cost Spanning Tree)</a:t>
            </a:r>
            <a:r>
              <a:rPr lang="zh-CN" altLang="en-US" dirty="0">
                <a:latin typeface="黑体" pitchFamily="49" charset="-122"/>
                <a:ea typeface="黑体" pitchFamily="49" charset="-122"/>
              </a:rPr>
              <a:t>是代价最小的连通网的生成树，即该生成树上的边的权值和最小</a:t>
            </a:r>
          </a:p>
        </p:txBody>
      </p:sp>
      <p:sp>
        <p:nvSpPr>
          <p:cNvPr id="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三、最小生成树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noChangeArrowheads="1"/>
          </p:cNvSpPr>
          <p:nvPr>
            <p:ph type="body" idx="1"/>
          </p:nvPr>
        </p:nvSpPr>
        <p:spPr>
          <a:xfrm>
            <a:off x="492054" y="1205302"/>
            <a:ext cx="8763000" cy="611641"/>
          </a:xfrm>
        </p:spPr>
        <p:txBody>
          <a:bodyPr/>
          <a:lstStyle/>
          <a:p>
            <a:pPr eaLnBrk="1" hangingPunct="1">
              <a:spcBef>
                <a:spcPct val="30000"/>
              </a:spcBef>
            </a:pPr>
            <a:r>
              <a:rPr lang="zh-CN" altLang="en-US" dirty="0">
                <a:latin typeface="黑体" pitchFamily="49" charset="-122"/>
                <a:ea typeface="黑体" pitchFamily="49" charset="-122"/>
              </a:rPr>
              <a:t>如果有向图有</a:t>
            </a:r>
            <a:r>
              <a:rPr lang="en-US" altLang="zh-CN" dirty="0">
                <a:latin typeface="黑体" pitchFamily="49" charset="-122"/>
                <a:ea typeface="黑体" pitchFamily="49" charset="-122"/>
              </a:rPr>
              <a:t>n(n-1)</a:t>
            </a:r>
            <a:r>
              <a:rPr lang="zh-CN" altLang="en-US" dirty="0">
                <a:latin typeface="黑体" pitchFamily="49" charset="-122"/>
                <a:ea typeface="黑体" pitchFamily="49" charset="-122"/>
              </a:rPr>
              <a:t>条边，则称为有向完全图。</a:t>
            </a:r>
          </a:p>
        </p:txBody>
      </p:sp>
      <p:grpSp>
        <p:nvGrpSpPr>
          <p:cNvPr id="2" name="Group 7"/>
          <p:cNvGrpSpPr>
            <a:grpSpLocks/>
          </p:cNvGrpSpPr>
          <p:nvPr/>
        </p:nvGrpSpPr>
        <p:grpSpPr bwMode="auto">
          <a:xfrm>
            <a:off x="3563888" y="2276872"/>
            <a:ext cx="2362200" cy="1981200"/>
            <a:chOff x="0" y="0"/>
            <a:chExt cx="1488" cy="1248"/>
          </a:xfrm>
        </p:grpSpPr>
        <p:grpSp>
          <p:nvGrpSpPr>
            <p:cNvPr id="3" name="Group 8"/>
            <p:cNvGrpSpPr>
              <a:grpSpLocks/>
            </p:cNvGrpSpPr>
            <p:nvPr/>
          </p:nvGrpSpPr>
          <p:grpSpPr bwMode="auto">
            <a:xfrm>
              <a:off x="192" y="1025"/>
              <a:ext cx="1152" cy="192"/>
              <a:chOff x="0" y="0"/>
              <a:chExt cx="864" cy="288"/>
            </a:xfrm>
          </p:grpSpPr>
          <p:sp>
            <p:nvSpPr>
              <p:cNvPr id="11284" name="Oval 9"/>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85" name="Line 10"/>
              <p:cNvSpPr>
                <a:spLocks noChangeShapeType="1"/>
              </p:cNvSpPr>
              <p:nvPr/>
            </p:nvSpPr>
            <p:spPr bwMode="auto">
              <a:xfrm>
                <a:off x="624" y="9"/>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6" name="Line 11"/>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p:spPr>
            <p:txBody>
              <a:bodyPr wrap="none"/>
              <a:lstStyle/>
              <a:p>
                <a:endParaRPr lang="zh-CN" altLang="en-US"/>
              </a:p>
            </p:txBody>
          </p:sp>
        </p:grpSp>
        <p:grpSp>
          <p:nvGrpSpPr>
            <p:cNvPr id="4" name="Group 12"/>
            <p:cNvGrpSpPr>
              <a:grpSpLocks/>
            </p:cNvGrpSpPr>
            <p:nvPr/>
          </p:nvGrpSpPr>
          <p:grpSpPr bwMode="auto">
            <a:xfrm rot="-3600000">
              <a:off x="-157" y="480"/>
              <a:ext cx="1152" cy="192"/>
              <a:chOff x="0" y="0"/>
              <a:chExt cx="864" cy="288"/>
            </a:xfrm>
          </p:grpSpPr>
          <p:sp>
            <p:nvSpPr>
              <p:cNvPr id="11281" name="Oval 13"/>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82" name="Line 14"/>
              <p:cNvSpPr>
                <a:spLocks noChangeShapeType="1"/>
              </p:cNvSpPr>
              <p:nvPr/>
            </p:nvSpPr>
            <p:spPr bwMode="auto">
              <a:xfrm>
                <a:off x="624" y="7"/>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3" name="Line 15"/>
              <p:cNvSpPr>
                <a:spLocks noChangeShapeType="1"/>
              </p:cNvSpPr>
              <p:nvPr/>
            </p:nvSpPr>
            <p:spPr bwMode="auto">
              <a:xfrm flipH="1" flipV="1">
                <a:off x="78" y="208"/>
                <a:ext cx="144" cy="48"/>
              </a:xfrm>
              <a:prstGeom prst="line">
                <a:avLst/>
              </a:prstGeom>
              <a:noFill/>
              <a:ln w="19050">
                <a:solidFill>
                  <a:srgbClr val="00FF00"/>
                </a:solidFill>
                <a:round/>
                <a:headEnd/>
                <a:tailEnd type="triangle" w="lg" len="lg"/>
              </a:ln>
            </p:spPr>
            <p:txBody>
              <a:bodyPr wrap="none"/>
              <a:lstStyle/>
              <a:p>
                <a:endParaRPr lang="zh-CN" altLang="en-US"/>
              </a:p>
            </p:txBody>
          </p:sp>
        </p:grpSp>
        <p:grpSp>
          <p:nvGrpSpPr>
            <p:cNvPr id="5" name="Group 16"/>
            <p:cNvGrpSpPr>
              <a:grpSpLocks/>
            </p:cNvGrpSpPr>
            <p:nvPr/>
          </p:nvGrpSpPr>
          <p:grpSpPr bwMode="auto">
            <a:xfrm rot="3600000">
              <a:off x="511" y="506"/>
              <a:ext cx="1077" cy="187"/>
              <a:chOff x="0" y="0"/>
              <a:chExt cx="864" cy="288"/>
            </a:xfrm>
          </p:grpSpPr>
          <p:sp>
            <p:nvSpPr>
              <p:cNvPr id="11278" name="Oval 17"/>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79" name="Line 18"/>
              <p:cNvSpPr>
                <a:spLocks noChangeShapeType="1"/>
              </p:cNvSpPr>
              <p:nvPr/>
            </p:nvSpPr>
            <p:spPr bwMode="auto">
              <a:xfrm>
                <a:off x="623" y="5"/>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0" name="Line 19"/>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p:spPr>
            <p:txBody>
              <a:bodyPr wrap="none"/>
              <a:lstStyle/>
              <a:p>
                <a:endParaRPr lang="zh-CN" altLang="en-US"/>
              </a:p>
            </p:txBody>
          </p:sp>
        </p:grpSp>
        <p:sp>
          <p:nvSpPr>
            <p:cNvPr id="11275" name="Oval 20"/>
            <p:cNvSpPr>
              <a:spLocks noChangeArrowheads="1"/>
            </p:cNvSpPr>
            <p:nvPr/>
          </p:nvSpPr>
          <p:spPr bwMode="auto">
            <a:xfrm>
              <a:off x="0" y="977"/>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11276" name="Oval 21"/>
            <p:cNvSpPr>
              <a:spLocks noChangeArrowheads="1"/>
            </p:cNvSpPr>
            <p:nvPr/>
          </p:nvSpPr>
          <p:spPr bwMode="auto">
            <a:xfrm>
              <a:off x="1200" y="977"/>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11277" name="Oval 22"/>
            <p:cNvSpPr>
              <a:spLocks noChangeArrowheads="1"/>
            </p:cNvSpPr>
            <p:nvPr/>
          </p:nvSpPr>
          <p:spPr bwMode="auto">
            <a:xfrm>
              <a:off x="576" y="17"/>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0</a:t>
              </a:r>
            </a:p>
          </p:txBody>
        </p:sp>
      </p:grpSp>
      <p:sp>
        <p:nvSpPr>
          <p:cNvPr id="23" name="Text Box 4"/>
          <p:cNvSpPr txBox="1">
            <a:spLocks noChangeArrowheads="1"/>
          </p:cNvSpPr>
          <p:nvPr/>
        </p:nvSpPr>
        <p:spPr bwMode="auto">
          <a:xfrm>
            <a:off x="353398" y="226044"/>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三、有向图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有向完全图</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D2D8F61E-3856-444B-A633-2C78013F151A}" type="slidenum">
              <a:rPr lang="zh-CN" altLang="en-US"/>
              <a:pPr algn="r" eaLnBrk="1" hangingPunct="1">
                <a:spcBef>
                  <a:spcPct val="50000"/>
                </a:spcBef>
                <a:buFont typeface="Arial" pitchFamily="34" charset="0"/>
                <a:buNone/>
              </a:pPr>
              <a:t>70</a:t>
            </a:fld>
            <a:endParaRPr lang="en-US" altLang="zh-CN"/>
          </a:p>
        </p:txBody>
      </p:sp>
      <p:sp>
        <p:nvSpPr>
          <p:cNvPr id="70661" name="Rectangle 5"/>
          <p:cNvSpPr>
            <a:spLocks noGrp="1" noChangeArrowheads="1"/>
          </p:cNvSpPr>
          <p:nvPr>
            <p:ph type="body" idx="1"/>
          </p:nvPr>
        </p:nvSpPr>
        <p:spPr>
          <a:xfrm>
            <a:off x="566461" y="1268760"/>
            <a:ext cx="8763000" cy="4038600"/>
          </a:xfrm>
        </p:spPr>
        <p:txBody>
          <a:bodyPr/>
          <a:lstStyle/>
          <a:p>
            <a:pPr eaLnBrk="1" hangingPunct="1">
              <a:spcBef>
                <a:spcPct val="70000"/>
              </a:spcBef>
            </a:pPr>
            <a:r>
              <a:rPr lang="zh-CN" altLang="en-US" dirty="0">
                <a:latin typeface="黑体" pitchFamily="49" charset="-122"/>
                <a:ea typeface="黑体" pitchFamily="49" charset="-122"/>
              </a:rPr>
              <a:t>必须使用且仅使用连通网中的</a:t>
            </a:r>
            <a:r>
              <a:rPr lang="en-US" altLang="zh-CN" dirty="0">
                <a:latin typeface="黑体" pitchFamily="49" charset="-122"/>
                <a:ea typeface="黑体" pitchFamily="49" charset="-122"/>
              </a:rPr>
              <a:t>n-1</a:t>
            </a:r>
            <a:r>
              <a:rPr lang="zh-CN" altLang="en-US" dirty="0">
                <a:latin typeface="黑体" pitchFamily="49" charset="-122"/>
                <a:ea typeface="黑体" pitchFamily="49" charset="-122"/>
              </a:rPr>
              <a:t>条边来联结网络中的</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个顶点；</a:t>
            </a:r>
          </a:p>
          <a:p>
            <a:pPr eaLnBrk="1" hangingPunct="1">
              <a:spcBef>
                <a:spcPct val="70000"/>
              </a:spcBef>
            </a:pPr>
            <a:r>
              <a:rPr lang="zh-CN" altLang="en-US" dirty="0">
                <a:latin typeface="黑体" pitchFamily="49" charset="-122"/>
                <a:ea typeface="黑体" pitchFamily="49" charset="-122"/>
              </a:rPr>
              <a:t>不能使用产生回路的边；</a:t>
            </a:r>
          </a:p>
          <a:p>
            <a:pPr eaLnBrk="1" hangingPunct="1">
              <a:spcBef>
                <a:spcPct val="70000"/>
              </a:spcBef>
            </a:pPr>
            <a:r>
              <a:rPr lang="zh-CN" altLang="en-US" dirty="0">
                <a:latin typeface="黑体" pitchFamily="49" charset="-122"/>
                <a:ea typeface="黑体" pitchFamily="49" charset="-122"/>
              </a:rPr>
              <a:t>各边上的权值的总和达到最小。</a:t>
            </a:r>
          </a:p>
          <a:p>
            <a:pPr eaLnBrk="1" hangingPunct="1">
              <a:spcBef>
                <a:spcPct val="70000"/>
              </a:spcBef>
            </a:pPr>
            <a:r>
              <a:rPr lang="zh-CN" altLang="en-US" dirty="0">
                <a:latin typeface="黑体" pitchFamily="49" charset="-122"/>
                <a:ea typeface="黑体" pitchFamily="49" charset="-122"/>
                <a:sym typeface="Arial" pitchFamily="34" charset="0"/>
              </a:rPr>
              <a:t>常用于道路建设、网络线路铺设、车辆路径优化、电力系统等应用中计算成本。</a:t>
            </a:r>
          </a:p>
        </p:txBody>
      </p:sp>
      <p:sp>
        <p:nvSpPr>
          <p:cNvPr id="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三、最小生成树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准则）</a:t>
            </a:r>
          </a:p>
        </p:txBody>
      </p:sp>
      <p:sp>
        <p:nvSpPr>
          <p:cNvPr id="2" name="对话气泡: 椭圆形 1">
            <a:extLst>
              <a:ext uri="{FF2B5EF4-FFF2-40B4-BE49-F238E27FC236}">
                <a16:creationId xmlns:a16="http://schemas.microsoft.com/office/drawing/2014/main" id="{E3A79D02-6906-4AAE-90B6-CAC59EDB5B9A}"/>
              </a:ext>
            </a:extLst>
          </p:cNvPr>
          <p:cNvSpPr/>
          <p:nvPr/>
        </p:nvSpPr>
        <p:spPr bwMode="auto">
          <a:xfrm>
            <a:off x="1407037" y="620688"/>
            <a:ext cx="7172878" cy="2423636"/>
          </a:xfrm>
          <a:prstGeom prst="wedgeEllipseCallout">
            <a:avLst>
              <a:gd name="adj1" fmla="val -25838"/>
              <a:gd name="adj2" fmla="val 9615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要致富，先修路。“十四五”规划，共同富裕。</a:t>
            </a:r>
            <a:r>
              <a:rPr lang="zh-CN" altLang="en-US" sz="2800" i="0" dirty="0"/>
              <a:t>大力发展制造业、硬科技、实体经济、新能源、新基建、资本市场等。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1">
                                            <p:txEl>
                                              <p:pRg st="1" end="1"/>
                                            </p:txEl>
                                          </p:spTgt>
                                        </p:tgtEl>
                                        <p:attrNameLst>
                                          <p:attrName>style.visibility</p:attrName>
                                        </p:attrNameLst>
                                      </p:cBhvr>
                                      <p:to>
                                        <p:strVal val="visible"/>
                                      </p:to>
                                    </p:set>
                                    <p:animEffect transition="in" filter="blinds(horizontal)">
                                      <p:cBhvr>
                                        <p:cTn id="7" dur="500"/>
                                        <p:tgtEl>
                                          <p:spTgt spid="7066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Effect transition="in" filter="blinds(horizontal)">
                                      <p:cBhvr>
                                        <p:cTn id="12" dur="500"/>
                                        <p:tgtEl>
                                          <p:spTgt spid="7066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animEffect transition="in" filter="blinds(horizontal)">
                                      <p:cBhvr>
                                        <p:cTn id="17" dur="500"/>
                                        <p:tgtEl>
                                          <p:spTgt spid="706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6FDCDB8-B13A-4BBF-BA4B-986DD0FDF098}" type="slidenum">
              <a:rPr lang="zh-CN" altLang="en-US"/>
              <a:pPr algn="r" eaLnBrk="1" hangingPunct="1">
                <a:spcBef>
                  <a:spcPct val="50000"/>
                </a:spcBef>
                <a:buFont typeface="Arial" pitchFamily="34" charset="0"/>
                <a:buNone/>
              </a:pPr>
              <a:t>71</a:t>
            </a:fld>
            <a:endParaRPr lang="en-US" altLang="zh-CN"/>
          </a:p>
        </p:txBody>
      </p:sp>
      <p:sp>
        <p:nvSpPr>
          <p:cNvPr id="73733" name="Rectangle 5"/>
          <p:cNvSpPr>
            <a:spLocks noGrp="1" noChangeArrowheads="1"/>
          </p:cNvSpPr>
          <p:nvPr>
            <p:ph type="body" idx="1"/>
          </p:nvPr>
        </p:nvSpPr>
        <p:spPr>
          <a:xfrm>
            <a:off x="561948" y="1340768"/>
            <a:ext cx="8334372" cy="4038600"/>
          </a:xfrm>
        </p:spPr>
        <p:txBody>
          <a:bodyPr/>
          <a:lstStyle/>
          <a:p>
            <a:pPr marL="0" indent="0" eaLnBrk="1" hangingPunct="1">
              <a:lnSpc>
                <a:spcPct val="80000"/>
              </a:lnSpc>
              <a:spcBef>
                <a:spcPct val="50000"/>
              </a:spcBef>
              <a:buNone/>
            </a:pPr>
            <a:r>
              <a:rPr lang="zh-CN" altLang="en-US" dirty="0">
                <a:latin typeface="黑体" pitchFamily="49" charset="-122"/>
                <a:ea typeface="黑体" pitchFamily="49" charset="-122"/>
              </a:rPr>
              <a:t>假设</a:t>
            </a:r>
            <a:r>
              <a:rPr lang="en-US" altLang="zh-CN" dirty="0">
                <a:latin typeface="黑体" pitchFamily="49" charset="-122"/>
                <a:ea typeface="黑体" pitchFamily="49" charset="-122"/>
              </a:rPr>
              <a:t>N=(V,E)</a:t>
            </a:r>
            <a:r>
              <a:rPr lang="zh-CN" altLang="en-US" dirty="0">
                <a:latin typeface="黑体" pitchFamily="49" charset="-122"/>
                <a:ea typeface="黑体" pitchFamily="49" charset="-122"/>
              </a:rPr>
              <a:t>是连通网</a:t>
            </a:r>
          </a:p>
          <a:p>
            <a:pPr eaLnBrk="1" hangingPunct="1">
              <a:lnSpc>
                <a:spcPct val="80000"/>
              </a:lnSpc>
              <a:spcBef>
                <a:spcPct val="50000"/>
              </a:spcBef>
            </a:pPr>
            <a:r>
              <a:rPr lang="en-US" altLang="zh-CN" dirty="0">
                <a:latin typeface="黑体" pitchFamily="49" charset="-122"/>
                <a:ea typeface="黑体" pitchFamily="49" charset="-122"/>
              </a:rPr>
              <a:t>TE</a:t>
            </a:r>
            <a:r>
              <a:rPr lang="zh-CN" altLang="en-US" dirty="0">
                <a:latin typeface="黑体" pitchFamily="49" charset="-122"/>
                <a:ea typeface="黑体" pitchFamily="49" charset="-122"/>
              </a:rPr>
              <a:t>是</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上最小生成树中边的集合</a:t>
            </a:r>
            <a:endParaRPr lang="en-US" altLang="zh-CN" dirty="0">
              <a:latin typeface="黑体" pitchFamily="49" charset="-122"/>
              <a:ea typeface="黑体" pitchFamily="49" charset="-122"/>
            </a:endParaRPr>
          </a:p>
          <a:p>
            <a:pPr eaLnBrk="1" hangingPunct="1">
              <a:lnSpc>
                <a:spcPct val="125000"/>
              </a:lnSpc>
              <a:buFont typeface="Wingdings" panose="05000000000000000000" pitchFamily="2" charset="2"/>
              <a:buChar char="p"/>
            </a:pPr>
            <a:r>
              <a:rPr lang="zh-CN" altLang="en-US" dirty="0">
                <a:latin typeface="黑体" pitchFamily="49" charset="-122"/>
                <a:ea typeface="黑体" pitchFamily="49" charset="-122"/>
                <a:sym typeface="Arial" pitchFamily="34" charset="0"/>
              </a:rPr>
              <a:t>在生成树的构造过程中，图中</a:t>
            </a:r>
            <a:r>
              <a:rPr lang="en-US" altLang="zh-CN" dirty="0">
                <a:latin typeface="黑体" pitchFamily="49" charset="-122"/>
                <a:ea typeface="黑体" pitchFamily="49" charset="-122"/>
                <a:sym typeface="Arial" pitchFamily="34" charset="0"/>
              </a:rPr>
              <a:t>n</a:t>
            </a:r>
            <a:r>
              <a:rPr lang="zh-CN" altLang="en-US" dirty="0">
                <a:latin typeface="黑体" pitchFamily="49" charset="-122"/>
                <a:ea typeface="黑体" pitchFamily="49" charset="-122"/>
                <a:sym typeface="Arial" pitchFamily="34" charset="0"/>
              </a:rPr>
              <a:t>个顶点分属两个集合： </a:t>
            </a:r>
            <a:endParaRPr lang="en-US" altLang="zh-CN" dirty="0">
              <a:latin typeface="黑体" pitchFamily="49" charset="-122"/>
              <a:ea typeface="黑体" pitchFamily="49" charset="-122"/>
              <a:sym typeface="Arial" pitchFamily="34" charset="0"/>
            </a:endParaRPr>
          </a:p>
          <a:p>
            <a:pPr eaLnBrk="1" hangingPunct="1">
              <a:lnSpc>
                <a:spcPct val="125000"/>
              </a:lnSpc>
              <a:buFont typeface="Arial" pitchFamily="34" charset="0"/>
              <a:buNone/>
            </a:pPr>
            <a:r>
              <a:rPr lang="en-US" altLang="zh-CN" dirty="0">
                <a:latin typeface="黑体" pitchFamily="49" charset="-122"/>
                <a:ea typeface="黑体" pitchFamily="49" charset="-122"/>
                <a:sym typeface="Arial" pitchFamily="34" charset="0"/>
              </a:rPr>
              <a:t>   U</a:t>
            </a:r>
            <a:r>
              <a:rPr lang="zh-CN" altLang="en-US" dirty="0">
                <a:latin typeface="黑体" pitchFamily="49" charset="-122"/>
                <a:ea typeface="黑体" pitchFamily="49" charset="-122"/>
                <a:sym typeface="Arial" pitchFamily="34" charset="0"/>
              </a:rPr>
              <a:t>：已加入生成树的顶点集</a:t>
            </a:r>
            <a:endParaRPr lang="en-US" altLang="zh-CN" dirty="0">
              <a:latin typeface="黑体" pitchFamily="49" charset="-122"/>
              <a:ea typeface="黑体" pitchFamily="49" charset="-122"/>
              <a:sym typeface="Arial" pitchFamily="34" charset="0"/>
            </a:endParaRPr>
          </a:p>
          <a:p>
            <a:pPr eaLnBrk="1" hangingPunct="1">
              <a:lnSpc>
                <a:spcPct val="125000"/>
              </a:lnSpc>
              <a:buFont typeface="Arial" pitchFamily="34" charset="0"/>
              <a:buNone/>
            </a:pPr>
            <a:r>
              <a:rPr lang="en-US" altLang="zh-CN" dirty="0">
                <a:latin typeface="黑体" pitchFamily="49" charset="-122"/>
                <a:ea typeface="黑体" pitchFamily="49" charset="-122"/>
                <a:sym typeface="Arial" pitchFamily="34" charset="0"/>
              </a:rPr>
              <a:t>   V-U</a:t>
            </a:r>
            <a:r>
              <a:rPr lang="zh-CN" altLang="en-US" dirty="0">
                <a:latin typeface="黑体" pitchFamily="49" charset="-122"/>
                <a:ea typeface="黑体" pitchFamily="49" charset="-122"/>
                <a:sym typeface="Arial" pitchFamily="34" charset="0"/>
              </a:rPr>
              <a:t>：尚未加入生成树的顶点集</a:t>
            </a:r>
          </a:p>
          <a:p>
            <a:pPr eaLnBrk="1" hangingPunct="1">
              <a:lnSpc>
                <a:spcPct val="80000"/>
              </a:lnSpc>
              <a:spcBef>
                <a:spcPct val="50000"/>
              </a:spcBef>
            </a:pPr>
            <a:endParaRPr lang="en-US" altLang="zh-CN" dirty="0">
              <a:latin typeface="黑体" pitchFamily="49" charset="-122"/>
              <a:ea typeface="黑体" pitchFamily="49" charset="-122"/>
            </a:endParaRPr>
          </a:p>
          <a:p>
            <a:pPr eaLnBrk="1" hangingPunct="1">
              <a:lnSpc>
                <a:spcPct val="80000"/>
              </a:lnSpc>
              <a:spcBef>
                <a:spcPct val="50000"/>
              </a:spcBef>
            </a:pPr>
            <a:endParaRPr lang="zh-CN" altLang="en-US" dirty="0">
              <a:latin typeface="黑体" pitchFamily="49" charset="-122"/>
              <a:ea typeface="黑体" pitchFamily="49" charset="-122"/>
              <a:sym typeface="Arial" pitchFamily="34" charset="0"/>
            </a:endParaRPr>
          </a:p>
        </p:txBody>
      </p:sp>
      <p:sp>
        <p:nvSpPr>
          <p:cNvPr id="7" name="Text Box 4"/>
          <p:cNvSpPr txBox="1">
            <a:spLocks noChangeArrowheads="1"/>
          </p:cNvSpPr>
          <p:nvPr/>
        </p:nvSpPr>
        <p:spPr bwMode="auto">
          <a:xfrm>
            <a:off x="428560" y="18864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四、普利姆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3867FC8C-D1C3-514D-4C60-DF352B618C45}"/>
              </a:ext>
            </a:extLst>
          </p:cNvPr>
          <p:cNvSpPr txBox="1">
            <a:spLocks noChangeArrowheads="1"/>
          </p:cNvSpPr>
          <p:nvPr/>
        </p:nvSpPr>
        <p:spPr bwMode="auto">
          <a:xfrm>
            <a:off x="428560" y="18864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四、普利姆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a:t>
            </a:r>
          </a:p>
        </p:txBody>
      </p:sp>
      <p:sp>
        <p:nvSpPr>
          <p:cNvPr id="3" name="文本框 2">
            <a:extLst>
              <a:ext uri="{FF2B5EF4-FFF2-40B4-BE49-F238E27FC236}">
                <a16:creationId xmlns:a16="http://schemas.microsoft.com/office/drawing/2014/main" id="{513C5339-D55C-4A1C-19FE-849DA6B2F57B}"/>
              </a:ext>
            </a:extLst>
          </p:cNvPr>
          <p:cNvSpPr txBox="1"/>
          <p:nvPr/>
        </p:nvSpPr>
        <p:spPr>
          <a:xfrm>
            <a:off x="1094140" y="3812240"/>
            <a:ext cx="277844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初始，</a:t>
            </a:r>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起点</a:t>
            </a:r>
            <a:r>
              <a:rPr lang="en-US" altLang="zh-CN" sz="2800" b="0" i="0" dirty="0">
                <a:latin typeface="黑体" panose="02010609060101010101" pitchFamily="49" charset="-122"/>
                <a:ea typeface="黑体" panose="02010609060101010101" pitchFamily="49" charset="-122"/>
              </a:rPr>
              <a:t>}</a:t>
            </a:r>
            <a:endParaRPr lang="zh-CN" altLang="en-US" sz="2800" b="0" i="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95936ACF-5021-E5E6-E281-CF3B2944E73C}"/>
              </a:ext>
            </a:extLst>
          </p:cNvPr>
          <p:cNvPicPr>
            <a:picLocks noChangeAspect="1"/>
          </p:cNvPicPr>
          <p:nvPr/>
        </p:nvPicPr>
        <p:blipFill>
          <a:blip r:embed="rId2"/>
          <a:stretch>
            <a:fillRect/>
          </a:stretch>
        </p:blipFill>
        <p:spPr>
          <a:xfrm>
            <a:off x="721574" y="1751248"/>
            <a:ext cx="3385195" cy="1993565"/>
          </a:xfrm>
          <a:prstGeom prst="rect">
            <a:avLst/>
          </a:prstGeom>
        </p:spPr>
      </p:pic>
      <p:sp>
        <p:nvSpPr>
          <p:cNvPr id="5" name="Text Box 21">
            <a:extLst>
              <a:ext uri="{FF2B5EF4-FFF2-40B4-BE49-F238E27FC236}">
                <a16:creationId xmlns:a16="http://schemas.microsoft.com/office/drawing/2014/main" id="{B2D35F55-58FA-5F10-4A2A-E29C3DFD9F66}"/>
              </a:ext>
            </a:extLst>
          </p:cNvPr>
          <p:cNvSpPr txBox="1">
            <a:spLocks noChangeArrowheads="1"/>
          </p:cNvSpPr>
          <p:nvPr/>
        </p:nvSpPr>
        <p:spPr bwMode="auto">
          <a:xfrm>
            <a:off x="1063452" y="1314489"/>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a:t>
            </a:r>
          </a:p>
        </p:txBody>
      </p:sp>
      <p:sp>
        <p:nvSpPr>
          <p:cNvPr id="6" name="Text Box 22">
            <a:extLst>
              <a:ext uri="{FF2B5EF4-FFF2-40B4-BE49-F238E27FC236}">
                <a16:creationId xmlns:a16="http://schemas.microsoft.com/office/drawing/2014/main" id="{3A19D873-9DA8-7983-E236-ECF1C2A14A95}"/>
              </a:ext>
            </a:extLst>
          </p:cNvPr>
          <p:cNvSpPr txBox="1">
            <a:spLocks noChangeArrowheads="1"/>
          </p:cNvSpPr>
          <p:nvPr/>
        </p:nvSpPr>
        <p:spPr bwMode="auto">
          <a:xfrm>
            <a:off x="3169846" y="1352710"/>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grpSp>
        <p:nvGrpSpPr>
          <p:cNvPr id="7" name="组合 6">
            <a:extLst>
              <a:ext uri="{FF2B5EF4-FFF2-40B4-BE49-F238E27FC236}">
                <a16:creationId xmlns:a16="http://schemas.microsoft.com/office/drawing/2014/main" id="{BECB26C1-6A01-F487-B27C-372C4307FB69}"/>
              </a:ext>
            </a:extLst>
          </p:cNvPr>
          <p:cNvGrpSpPr/>
          <p:nvPr/>
        </p:nvGrpSpPr>
        <p:grpSpPr>
          <a:xfrm>
            <a:off x="5004048" y="1412776"/>
            <a:ext cx="3385195" cy="2332037"/>
            <a:chOff x="2537048" y="3717032"/>
            <a:chExt cx="4267200" cy="2332037"/>
          </a:xfrm>
        </p:grpSpPr>
        <p:sp>
          <p:nvSpPr>
            <p:cNvPr id="8" name="AutoShape 3">
              <a:extLst>
                <a:ext uri="{FF2B5EF4-FFF2-40B4-BE49-F238E27FC236}">
                  <a16:creationId xmlns:a16="http://schemas.microsoft.com/office/drawing/2014/main" id="{C46F75ED-824C-9252-D7B4-078BA99C9525}"/>
                </a:ext>
              </a:extLst>
            </p:cNvPr>
            <p:cNvSpPr>
              <a:spLocks noChangeArrowheads="1"/>
            </p:cNvSpPr>
            <p:nvPr/>
          </p:nvSpPr>
          <p:spPr bwMode="auto">
            <a:xfrm>
              <a:off x="2537048" y="4220269"/>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9" name="Oval 4">
              <a:extLst>
                <a:ext uri="{FF2B5EF4-FFF2-40B4-BE49-F238E27FC236}">
                  <a16:creationId xmlns:a16="http://schemas.microsoft.com/office/drawing/2014/main" id="{83B017AB-0CB7-C560-FFEC-23D368AD6D71}"/>
                </a:ext>
              </a:extLst>
            </p:cNvPr>
            <p:cNvSpPr>
              <a:spLocks noChangeArrowheads="1"/>
            </p:cNvSpPr>
            <p:nvPr/>
          </p:nvSpPr>
          <p:spPr bwMode="auto">
            <a:xfrm>
              <a:off x="5280248" y="4067869"/>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10" name="Oval 5">
              <a:extLst>
                <a:ext uri="{FF2B5EF4-FFF2-40B4-BE49-F238E27FC236}">
                  <a16:creationId xmlns:a16="http://schemas.microsoft.com/office/drawing/2014/main" id="{38503D80-61DB-2030-9E02-86D51413442F}"/>
                </a:ext>
              </a:extLst>
            </p:cNvPr>
            <p:cNvSpPr>
              <a:spLocks noChangeArrowheads="1"/>
            </p:cNvSpPr>
            <p:nvPr/>
          </p:nvSpPr>
          <p:spPr bwMode="auto">
            <a:xfrm>
              <a:off x="3222848" y="43726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1" name="Oval 6">
              <a:extLst>
                <a:ext uri="{FF2B5EF4-FFF2-40B4-BE49-F238E27FC236}">
                  <a16:creationId xmlns:a16="http://schemas.microsoft.com/office/drawing/2014/main" id="{78874C0F-3703-1834-1678-69B33580CB5D}"/>
                </a:ext>
              </a:extLst>
            </p:cNvPr>
            <p:cNvSpPr>
              <a:spLocks noChangeArrowheads="1"/>
            </p:cNvSpPr>
            <p:nvPr/>
          </p:nvSpPr>
          <p:spPr bwMode="auto">
            <a:xfrm>
              <a:off x="2689448" y="48298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2" name="Oval 8">
              <a:extLst>
                <a:ext uri="{FF2B5EF4-FFF2-40B4-BE49-F238E27FC236}">
                  <a16:creationId xmlns:a16="http://schemas.microsoft.com/office/drawing/2014/main" id="{2BD3F7E8-5289-DA5F-4441-344E732C21A1}"/>
                </a:ext>
              </a:extLst>
            </p:cNvPr>
            <p:cNvSpPr>
              <a:spLocks noChangeArrowheads="1"/>
            </p:cNvSpPr>
            <p:nvPr/>
          </p:nvSpPr>
          <p:spPr bwMode="auto">
            <a:xfrm>
              <a:off x="5813648" y="4220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3" name="Oval 9">
              <a:extLst>
                <a:ext uri="{FF2B5EF4-FFF2-40B4-BE49-F238E27FC236}">
                  <a16:creationId xmlns:a16="http://schemas.microsoft.com/office/drawing/2014/main" id="{AB580B14-A574-7D31-5596-D672212F9C8D}"/>
                </a:ext>
              </a:extLst>
            </p:cNvPr>
            <p:cNvSpPr>
              <a:spLocks noChangeArrowheads="1"/>
            </p:cNvSpPr>
            <p:nvPr/>
          </p:nvSpPr>
          <p:spPr bwMode="auto">
            <a:xfrm>
              <a:off x="6270848" y="4601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4" name="Oval 10">
              <a:extLst>
                <a:ext uri="{FF2B5EF4-FFF2-40B4-BE49-F238E27FC236}">
                  <a16:creationId xmlns:a16="http://schemas.microsoft.com/office/drawing/2014/main" id="{F362DC96-D9F5-4AC6-D817-0BD88592167A}"/>
                </a:ext>
              </a:extLst>
            </p:cNvPr>
            <p:cNvSpPr>
              <a:spLocks noChangeArrowheads="1"/>
            </p:cNvSpPr>
            <p:nvPr/>
          </p:nvSpPr>
          <p:spPr bwMode="auto">
            <a:xfrm>
              <a:off x="5889848" y="55918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5" name="Oval 12">
              <a:extLst>
                <a:ext uri="{FF2B5EF4-FFF2-40B4-BE49-F238E27FC236}">
                  <a16:creationId xmlns:a16="http://schemas.microsoft.com/office/drawing/2014/main" id="{EE0A0E5C-C25E-EE0B-BEF6-E820BE4E4D0E}"/>
                </a:ext>
              </a:extLst>
            </p:cNvPr>
            <p:cNvSpPr>
              <a:spLocks noChangeArrowheads="1"/>
            </p:cNvSpPr>
            <p:nvPr/>
          </p:nvSpPr>
          <p:spPr bwMode="auto">
            <a:xfrm>
              <a:off x="6270848" y="51346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6" name="Line 13">
              <a:extLst>
                <a:ext uri="{FF2B5EF4-FFF2-40B4-BE49-F238E27FC236}">
                  <a16:creationId xmlns:a16="http://schemas.microsoft.com/office/drawing/2014/main" id="{935E4C89-A567-62BA-C290-6848137D609E}"/>
                </a:ext>
              </a:extLst>
            </p:cNvPr>
            <p:cNvSpPr>
              <a:spLocks noChangeShapeType="1"/>
            </p:cNvSpPr>
            <p:nvPr/>
          </p:nvSpPr>
          <p:spPr bwMode="auto">
            <a:xfrm flipV="1">
              <a:off x="3603848" y="4372669"/>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7" name="Line 14">
              <a:extLst>
                <a:ext uri="{FF2B5EF4-FFF2-40B4-BE49-F238E27FC236}">
                  <a16:creationId xmlns:a16="http://schemas.microsoft.com/office/drawing/2014/main" id="{5E52C259-7D20-DCB8-6AA4-69A2D3CFEA1F}"/>
                </a:ext>
              </a:extLst>
            </p:cNvPr>
            <p:cNvSpPr>
              <a:spLocks noChangeShapeType="1"/>
            </p:cNvSpPr>
            <p:nvPr/>
          </p:nvSpPr>
          <p:spPr bwMode="auto">
            <a:xfrm>
              <a:off x="2994248" y="4982269"/>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8" name="Line 17">
              <a:extLst>
                <a:ext uri="{FF2B5EF4-FFF2-40B4-BE49-F238E27FC236}">
                  <a16:creationId xmlns:a16="http://schemas.microsoft.com/office/drawing/2014/main" id="{9703B130-3A88-05B1-C78B-8CF2A8A7B5B5}"/>
                </a:ext>
              </a:extLst>
            </p:cNvPr>
            <p:cNvSpPr>
              <a:spLocks noChangeShapeType="1"/>
            </p:cNvSpPr>
            <p:nvPr/>
          </p:nvSpPr>
          <p:spPr bwMode="auto">
            <a:xfrm>
              <a:off x="3527648" y="4525069"/>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9" name="Line 18">
              <a:extLst>
                <a:ext uri="{FF2B5EF4-FFF2-40B4-BE49-F238E27FC236}">
                  <a16:creationId xmlns:a16="http://schemas.microsoft.com/office/drawing/2014/main" id="{2A939591-F6ED-1DAE-8832-59A08CE12CC1}"/>
                </a:ext>
              </a:extLst>
            </p:cNvPr>
            <p:cNvSpPr>
              <a:spLocks noChangeShapeType="1"/>
            </p:cNvSpPr>
            <p:nvPr/>
          </p:nvSpPr>
          <p:spPr bwMode="auto">
            <a:xfrm flipV="1">
              <a:off x="2994248" y="4448869"/>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20" name="Text Box 21">
              <a:extLst>
                <a:ext uri="{FF2B5EF4-FFF2-40B4-BE49-F238E27FC236}">
                  <a16:creationId xmlns:a16="http://schemas.microsoft.com/office/drawing/2014/main" id="{E10B6B16-5C67-CED1-EBF3-D37B49EB3F6E}"/>
                </a:ext>
              </a:extLst>
            </p:cNvPr>
            <p:cNvSpPr txBox="1">
              <a:spLocks noChangeArrowheads="1"/>
            </p:cNvSpPr>
            <p:nvPr/>
          </p:nvSpPr>
          <p:spPr bwMode="auto">
            <a:xfrm>
              <a:off x="2846611" y="3717032"/>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21" name="Text Box 22">
              <a:extLst>
                <a:ext uri="{FF2B5EF4-FFF2-40B4-BE49-F238E27FC236}">
                  <a16:creationId xmlns:a16="http://schemas.microsoft.com/office/drawing/2014/main" id="{BEF63FD4-55B3-BC05-88D5-D26B455BCAC8}"/>
                </a:ext>
              </a:extLst>
            </p:cNvPr>
            <p:cNvSpPr txBox="1">
              <a:spLocks noChangeArrowheads="1"/>
            </p:cNvSpPr>
            <p:nvPr/>
          </p:nvSpPr>
          <p:spPr bwMode="auto">
            <a:xfrm>
              <a:off x="5654898" y="3736076"/>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grpSp>
      <p:sp>
        <p:nvSpPr>
          <p:cNvPr id="22" name="文本框 21">
            <a:extLst>
              <a:ext uri="{FF2B5EF4-FFF2-40B4-BE49-F238E27FC236}">
                <a16:creationId xmlns:a16="http://schemas.microsoft.com/office/drawing/2014/main" id="{20EBB048-C8B9-EEC1-10B5-C582B13A4FCE}"/>
              </a:ext>
            </a:extLst>
          </p:cNvPr>
          <p:cNvSpPr txBox="1"/>
          <p:nvPr/>
        </p:nvSpPr>
        <p:spPr>
          <a:xfrm>
            <a:off x="5479111" y="3913349"/>
            <a:ext cx="2640360" cy="523220"/>
          </a:xfrm>
          <a:prstGeom prst="rect">
            <a:avLst/>
          </a:prstGeom>
          <a:noFill/>
        </p:spPr>
        <p:txBody>
          <a:bodyPr wrap="square" rtlCol="0">
            <a:spAutoFit/>
          </a:bodyPr>
          <a:lstStyle/>
          <a:p>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集合不断加点</a:t>
            </a:r>
          </a:p>
        </p:txBody>
      </p:sp>
      <p:sp>
        <p:nvSpPr>
          <p:cNvPr id="23" name="文本框 22">
            <a:extLst>
              <a:ext uri="{FF2B5EF4-FFF2-40B4-BE49-F238E27FC236}">
                <a16:creationId xmlns:a16="http://schemas.microsoft.com/office/drawing/2014/main" id="{F649083B-3135-0F9D-998F-E91AD327D964}"/>
              </a:ext>
            </a:extLst>
          </p:cNvPr>
          <p:cNvSpPr txBox="1"/>
          <p:nvPr/>
        </p:nvSpPr>
        <p:spPr>
          <a:xfrm>
            <a:off x="388243" y="4768000"/>
            <a:ext cx="8001000" cy="1634102"/>
          </a:xfrm>
          <a:prstGeom prst="rect">
            <a:avLst/>
          </a:prstGeom>
          <a:noFill/>
        </p:spPr>
        <p:txBody>
          <a:bodyPr wrap="square">
            <a:spAutoFit/>
          </a:bodyPr>
          <a:lstStyle/>
          <a:p>
            <a:pPr eaLnBrk="1" hangingPunct="1">
              <a:lnSpc>
                <a:spcPct val="125000"/>
              </a:lnSpc>
              <a:buFont typeface="Arial" pitchFamily="34" charset="0"/>
              <a:buNone/>
            </a:pPr>
            <a:r>
              <a:rPr lang="zh-CN" altLang="en-US" sz="2800" b="0" i="0" dirty="0">
                <a:latin typeface="+mn-ea"/>
                <a:ea typeface="+mn-ea"/>
                <a:sym typeface="Arial" pitchFamily="34" charset="0"/>
              </a:rPr>
              <a:t>顶点加入标准：在所有</a:t>
            </a:r>
            <a:r>
              <a:rPr lang="zh-CN" altLang="en-US" sz="2800" b="0" i="0" dirty="0">
                <a:solidFill>
                  <a:srgbClr val="3333FF"/>
                </a:solidFill>
                <a:latin typeface="+mn-ea"/>
                <a:ea typeface="+mn-ea"/>
                <a:sym typeface="Arial" pitchFamily="34" charset="0"/>
              </a:rPr>
              <a:t>连通</a:t>
            </a:r>
            <a:r>
              <a:rPr lang="en-US" altLang="zh-CN" sz="2800" b="0" i="0" dirty="0">
                <a:solidFill>
                  <a:srgbClr val="3333FF"/>
                </a:solidFill>
                <a:latin typeface="+mn-ea"/>
                <a:ea typeface="+mn-ea"/>
                <a:sym typeface="Arial" pitchFamily="34" charset="0"/>
              </a:rPr>
              <a:t>U</a:t>
            </a:r>
            <a:r>
              <a:rPr lang="zh-CN" altLang="en-US" sz="2800" b="0" i="0" dirty="0">
                <a:solidFill>
                  <a:srgbClr val="3333FF"/>
                </a:solidFill>
                <a:latin typeface="+mn-ea"/>
                <a:ea typeface="+mn-ea"/>
                <a:sym typeface="Arial" pitchFamily="34" charset="0"/>
              </a:rPr>
              <a:t>中顶点和</a:t>
            </a:r>
            <a:r>
              <a:rPr lang="en-US" altLang="zh-CN" sz="2800" b="0" i="0" dirty="0">
                <a:solidFill>
                  <a:srgbClr val="3333FF"/>
                </a:solidFill>
                <a:latin typeface="+mn-ea"/>
                <a:ea typeface="+mn-ea"/>
                <a:sym typeface="Arial" pitchFamily="34" charset="0"/>
              </a:rPr>
              <a:t>V-U</a:t>
            </a:r>
            <a:r>
              <a:rPr lang="zh-CN" altLang="en-US" sz="2800" b="0" i="0" dirty="0">
                <a:solidFill>
                  <a:srgbClr val="3333FF"/>
                </a:solidFill>
                <a:latin typeface="+mn-ea"/>
                <a:ea typeface="+mn-ea"/>
                <a:sym typeface="Arial" pitchFamily="34" charset="0"/>
              </a:rPr>
              <a:t>中顶点</a:t>
            </a:r>
            <a:r>
              <a:rPr lang="zh-CN" altLang="en-US" sz="2800" b="0" i="0" dirty="0">
                <a:latin typeface="+mn-ea"/>
                <a:ea typeface="+mn-ea"/>
                <a:sym typeface="Arial" pitchFamily="34" charset="0"/>
              </a:rPr>
              <a:t>的边中</a:t>
            </a:r>
            <a:r>
              <a:rPr lang="zh-CN" altLang="en-US" sz="2800" b="0" i="0" dirty="0">
                <a:solidFill>
                  <a:srgbClr val="3333FF"/>
                </a:solidFill>
                <a:latin typeface="+mn-ea"/>
                <a:ea typeface="+mn-ea"/>
                <a:sym typeface="Arial" pitchFamily="34" charset="0"/>
              </a:rPr>
              <a:t>选取权值最小的边</a:t>
            </a:r>
            <a:r>
              <a:rPr lang="zh-CN" altLang="en-US" sz="2800" b="0" i="0" dirty="0">
                <a:latin typeface="+mn-ea"/>
                <a:ea typeface="+mn-ea"/>
                <a:sym typeface="Arial" pitchFamily="34" charset="0"/>
              </a:rPr>
              <a:t>逐渐加入TE,相应顶点加入U中。</a:t>
            </a:r>
          </a:p>
        </p:txBody>
      </p:sp>
    </p:spTree>
    <p:extLst>
      <p:ext uri="{BB962C8B-B14F-4D97-AF65-F5344CB8AC3E}">
        <p14:creationId xmlns:p14="http://schemas.microsoft.com/office/powerpoint/2010/main" val="1583283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2" grpId="0"/>
      <p:bldP spid="2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6FDCDB8-B13A-4BBF-BA4B-986DD0FDF098}" type="slidenum">
              <a:rPr lang="zh-CN" altLang="en-US"/>
              <a:pPr algn="r" eaLnBrk="1" hangingPunct="1">
                <a:spcBef>
                  <a:spcPct val="50000"/>
                </a:spcBef>
                <a:buFont typeface="Arial" pitchFamily="34" charset="0"/>
                <a:buNone/>
              </a:pPr>
              <a:t>73</a:t>
            </a:fld>
            <a:endParaRPr lang="en-US" altLang="zh-CN"/>
          </a:p>
        </p:txBody>
      </p:sp>
      <p:sp>
        <p:nvSpPr>
          <p:cNvPr id="73733" name="Rectangle 5"/>
          <p:cNvSpPr>
            <a:spLocks noGrp="1" noChangeArrowheads="1"/>
          </p:cNvSpPr>
          <p:nvPr>
            <p:ph type="body" idx="1"/>
          </p:nvPr>
        </p:nvSpPr>
        <p:spPr>
          <a:xfrm>
            <a:off x="561948" y="1340768"/>
            <a:ext cx="8334372" cy="4038600"/>
          </a:xfrm>
        </p:spPr>
        <p:txBody>
          <a:bodyPr/>
          <a:lstStyle/>
          <a:p>
            <a:pPr eaLnBrk="1" hangingPunct="1">
              <a:lnSpc>
                <a:spcPct val="80000"/>
              </a:lnSpc>
              <a:spcBef>
                <a:spcPct val="50000"/>
              </a:spcBef>
              <a:buFont typeface="Wingdings" pitchFamily="2" charset="2"/>
              <a:buNone/>
            </a:pPr>
            <a:r>
              <a:rPr lang="zh-CN" altLang="en-US" dirty="0">
                <a:latin typeface="黑体" pitchFamily="49" charset="-122"/>
                <a:ea typeface="黑体" pitchFamily="49" charset="-122"/>
              </a:rPr>
              <a:t>1.</a:t>
            </a:r>
            <a:r>
              <a:rPr lang="en-US" altLang="zh-CN" dirty="0">
                <a:latin typeface="黑体" pitchFamily="49" charset="-122"/>
                <a:ea typeface="黑体" pitchFamily="49" charset="-122"/>
              </a:rPr>
              <a:t>U={u</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rPr>
              <a:t>}，(u</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sym typeface="Symbol" pitchFamily="18" charset="2"/>
              </a:rPr>
              <a:t>V), TE={}</a:t>
            </a: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sym typeface="Symbol" pitchFamily="18" charset="2"/>
              </a:rPr>
              <a:t>2.</a:t>
            </a:r>
            <a:r>
              <a:rPr lang="zh-CN" altLang="en-US" dirty="0">
                <a:latin typeface="黑体" pitchFamily="49" charset="-122"/>
                <a:ea typeface="黑体" pitchFamily="49" charset="-122"/>
                <a:sym typeface="Symbol" pitchFamily="18" charset="2"/>
              </a:rPr>
              <a:t>在所有</a:t>
            </a:r>
            <a:r>
              <a:rPr lang="en-US" altLang="zh-CN" dirty="0" err="1">
                <a:latin typeface="黑体" pitchFamily="49" charset="-122"/>
                <a:ea typeface="黑体" pitchFamily="49" charset="-122"/>
                <a:sym typeface="Symbol" pitchFamily="18" charset="2"/>
              </a:rPr>
              <a:t>uU,vV</a:t>
            </a:r>
            <a:r>
              <a:rPr lang="en-US" altLang="zh-CN" dirty="0">
                <a:latin typeface="黑体" pitchFamily="49" charset="-122"/>
                <a:ea typeface="黑体" pitchFamily="49" charset="-122"/>
                <a:sym typeface="Symbol" pitchFamily="18" charset="2"/>
              </a:rPr>
              <a:t>-U</a:t>
            </a:r>
            <a:r>
              <a:rPr lang="zh-CN" altLang="en-US" dirty="0">
                <a:latin typeface="黑体" pitchFamily="49" charset="-122"/>
                <a:ea typeface="黑体" pitchFamily="49" charset="-122"/>
                <a:sym typeface="Symbol" pitchFamily="18" charset="2"/>
              </a:rPr>
              <a:t>的边(</a:t>
            </a:r>
            <a:r>
              <a:rPr lang="en-US" altLang="zh-CN" dirty="0" err="1">
                <a:latin typeface="黑体" pitchFamily="49" charset="-122"/>
                <a:ea typeface="黑体" pitchFamily="49" charset="-122"/>
                <a:sym typeface="Symbol" pitchFamily="18" charset="2"/>
              </a:rPr>
              <a:t>u,v</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中找一条代价最</a:t>
            </a:r>
            <a:endParaRPr lang="en-US" altLang="zh-CN" dirty="0">
              <a:latin typeface="黑体" pitchFamily="49" charset="-122"/>
              <a:ea typeface="黑体" pitchFamily="49" charset="-122"/>
              <a:sym typeface="Symbol" pitchFamily="18" charset="2"/>
            </a:endParaRP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sym typeface="Symbol" pitchFamily="18" charset="2"/>
              </a:rPr>
              <a:t>  </a:t>
            </a:r>
            <a:r>
              <a:rPr lang="zh-CN" altLang="en-US" dirty="0">
                <a:latin typeface="黑体" pitchFamily="49" charset="-122"/>
                <a:ea typeface="黑体" pitchFamily="49" charset="-122"/>
                <a:sym typeface="Symbol" pitchFamily="18" charset="2"/>
              </a:rPr>
              <a:t>小的边(</a:t>
            </a:r>
            <a:r>
              <a:rPr lang="en-US" altLang="zh-CN" dirty="0">
                <a:latin typeface="黑体" pitchFamily="49" charset="-122"/>
                <a:ea typeface="黑体" pitchFamily="49" charset="-122"/>
              </a:rPr>
              <a:t>u,v</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并入集合</a:t>
            </a:r>
            <a:r>
              <a:rPr lang="en-US" altLang="zh-CN" dirty="0">
                <a:latin typeface="黑体" pitchFamily="49" charset="-122"/>
                <a:ea typeface="黑体" pitchFamily="49" charset="-122"/>
              </a:rPr>
              <a:t>TE，</a:t>
            </a:r>
            <a:r>
              <a:rPr lang="zh-CN" altLang="en-US" dirty="0">
                <a:latin typeface="黑体" pitchFamily="49" charset="-122"/>
                <a:ea typeface="黑体" pitchFamily="49" charset="-122"/>
              </a:rPr>
              <a:t>同时</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0</a:t>
            </a:r>
            <a:r>
              <a:rPr lang="zh-CN" altLang="en-US" dirty="0">
                <a:latin typeface="黑体" pitchFamily="49" charset="-122"/>
                <a:ea typeface="黑体" pitchFamily="49" charset="-122"/>
              </a:rPr>
              <a:t>并入</a:t>
            </a:r>
            <a:r>
              <a:rPr lang="en-US" altLang="zh-CN" dirty="0">
                <a:latin typeface="黑体" pitchFamily="49" charset="-122"/>
                <a:ea typeface="黑体" pitchFamily="49" charset="-122"/>
              </a:rPr>
              <a:t>U</a:t>
            </a: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重复2，直到</a:t>
            </a:r>
            <a:r>
              <a:rPr lang="en-US" altLang="zh-CN" dirty="0">
                <a:latin typeface="黑体" pitchFamily="49" charset="-122"/>
                <a:ea typeface="黑体" pitchFamily="49" charset="-122"/>
              </a:rPr>
              <a:t>U=V</a:t>
            </a:r>
            <a:r>
              <a:rPr lang="zh-CN" altLang="en-US" dirty="0">
                <a:latin typeface="黑体" pitchFamily="49" charset="-122"/>
                <a:ea typeface="黑体" pitchFamily="49" charset="-122"/>
              </a:rPr>
              <a:t>。</a:t>
            </a:r>
            <a:r>
              <a:rPr lang="zh-CN" altLang="en-US" dirty="0">
                <a:latin typeface="黑体" pitchFamily="49" charset="-122"/>
                <a:ea typeface="黑体" pitchFamily="49" charset="-122"/>
                <a:sym typeface="Arial" pitchFamily="34" charset="0"/>
              </a:rPr>
              <a:t>T=(V，TE)即为所求最小生成树。</a:t>
            </a:r>
          </a:p>
        </p:txBody>
      </p:sp>
      <p:sp>
        <p:nvSpPr>
          <p:cNvPr id="7" name="Text Box 4"/>
          <p:cNvSpPr txBox="1">
            <a:spLocks noChangeArrowheads="1"/>
          </p:cNvSpPr>
          <p:nvPr/>
        </p:nvSpPr>
        <p:spPr bwMode="auto">
          <a:xfrm>
            <a:off x="428560" y="18864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算法描述</a:t>
            </a:r>
          </a:p>
        </p:txBody>
      </p:sp>
    </p:spTree>
    <p:extLst>
      <p:ext uri="{BB962C8B-B14F-4D97-AF65-F5344CB8AC3E}">
        <p14:creationId xmlns:p14="http://schemas.microsoft.com/office/powerpoint/2010/main" val="2592646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F0D672C-CE92-4987-A566-DBA4CF0744A9}" type="slidenum">
              <a:rPr lang="zh-CN" altLang="en-US"/>
              <a:pPr algn="r" eaLnBrk="1" hangingPunct="1">
                <a:spcBef>
                  <a:spcPct val="50000"/>
                </a:spcBef>
                <a:buFont typeface="Arial" pitchFamily="34" charset="0"/>
                <a:buNone/>
              </a:pPr>
              <a:t>74</a:t>
            </a:fld>
            <a:endParaRPr lang="en-US" altLang="zh-CN"/>
          </a:p>
        </p:txBody>
      </p:sp>
      <p:grpSp>
        <p:nvGrpSpPr>
          <p:cNvPr id="2" name="Group 6"/>
          <p:cNvGrpSpPr>
            <a:grpSpLocks/>
          </p:cNvGrpSpPr>
          <p:nvPr/>
        </p:nvGrpSpPr>
        <p:grpSpPr bwMode="auto">
          <a:xfrm>
            <a:off x="3589536" y="1586837"/>
            <a:ext cx="760413" cy="938212"/>
            <a:chOff x="0" y="0"/>
            <a:chExt cx="479" cy="591"/>
          </a:xfrm>
        </p:grpSpPr>
        <p:sp>
          <p:nvSpPr>
            <p:cNvPr id="74849" name="Line 7"/>
            <p:cNvSpPr>
              <a:spLocks noChangeShapeType="1"/>
            </p:cNvSpPr>
            <p:nvPr/>
          </p:nvSpPr>
          <p:spPr bwMode="auto">
            <a:xfrm flipH="1">
              <a:off x="148" y="125"/>
              <a:ext cx="220" cy="342"/>
            </a:xfrm>
            <a:prstGeom prst="line">
              <a:avLst/>
            </a:prstGeom>
            <a:noFill/>
            <a:ln w="28575">
              <a:solidFill>
                <a:schemeClr val="tx1"/>
              </a:solidFill>
              <a:round/>
              <a:headEnd/>
              <a:tailEnd/>
            </a:ln>
          </p:spPr>
          <p:txBody>
            <a:bodyPr wrap="none" anchor="ctr"/>
            <a:lstStyle/>
            <a:p>
              <a:endParaRPr lang="zh-CN" altLang="en-US" i="0"/>
            </a:p>
          </p:txBody>
        </p:sp>
        <p:sp>
          <p:nvSpPr>
            <p:cNvPr id="74850" name="Text Box 8"/>
            <p:cNvSpPr txBox="1">
              <a:spLocks noChangeArrowheads="1"/>
            </p:cNvSpPr>
            <p:nvPr/>
          </p:nvSpPr>
          <p:spPr bwMode="auto">
            <a:xfrm>
              <a:off x="36"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1779" name="Oval 9"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80" name="Oval 10"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grpSp>
      <p:sp>
        <p:nvSpPr>
          <p:cNvPr id="74759" name="Text Box 16"/>
          <p:cNvSpPr txBox="1">
            <a:spLocks noChangeArrowheads="1"/>
          </p:cNvSpPr>
          <p:nvPr/>
        </p:nvSpPr>
        <p:spPr bwMode="auto">
          <a:xfrm>
            <a:off x="1278254" y="3329415"/>
            <a:ext cx="76200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i="0" dirty="0">
                <a:latin typeface="Times New Roman" pitchFamily="18" charset="0"/>
                <a:ea typeface="隶书" pitchFamily="49" charset="-122"/>
              </a:rPr>
              <a:t>原图                     　　　　 </a:t>
            </a:r>
            <a:r>
              <a:rPr lang="zh-CN" altLang="en-US" sz="2000" b="1" i="0" dirty="0">
                <a:latin typeface="Times New Roman" pitchFamily="18" charset="0"/>
              </a:rPr>
              <a:t>(</a:t>
            </a:r>
            <a:r>
              <a:rPr lang="en-US" altLang="zh-CN" sz="2000" b="1" i="0" dirty="0">
                <a:latin typeface="Times New Roman" pitchFamily="18" charset="0"/>
              </a:rPr>
              <a:t>a)                     　 　　　   (b)</a:t>
            </a:r>
            <a:endParaRPr lang="en-US" altLang="zh-CN" sz="2000" i="0" dirty="0">
              <a:latin typeface="Times New Roman" pitchFamily="18" charset="0"/>
            </a:endParaRPr>
          </a:p>
        </p:txBody>
      </p:sp>
      <p:sp>
        <p:nvSpPr>
          <p:cNvPr id="74760" name="Text Box 17"/>
          <p:cNvSpPr txBox="1">
            <a:spLocks noChangeArrowheads="1"/>
          </p:cNvSpPr>
          <p:nvPr/>
        </p:nvSpPr>
        <p:spPr bwMode="auto">
          <a:xfrm>
            <a:off x="1345893" y="5625171"/>
            <a:ext cx="73914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b="1" i="0" dirty="0">
                <a:latin typeface="Times New Roman" pitchFamily="18" charset="0"/>
              </a:rPr>
              <a:t>(</a:t>
            </a:r>
            <a:r>
              <a:rPr lang="en-US" altLang="zh-CN" sz="2000" b="1" i="0" dirty="0">
                <a:latin typeface="Times New Roman" pitchFamily="18" charset="0"/>
              </a:rPr>
              <a:t>c)                       　　　　　 (d)            　　　　         (e) (f)</a:t>
            </a:r>
            <a:endParaRPr lang="en-US" altLang="zh-CN" sz="2000" i="0" dirty="0">
              <a:latin typeface="Times New Roman" pitchFamily="18" charset="0"/>
            </a:endParaRPr>
          </a:p>
        </p:txBody>
      </p:sp>
      <p:grpSp>
        <p:nvGrpSpPr>
          <p:cNvPr id="3" name="Group 18"/>
          <p:cNvGrpSpPr>
            <a:grpSpLocks/>
          </p:cNvGrpSpPr>
          <p:nvPr/>
        </p:nvGrpSpPr>
        <p:grpSpPr bwMode="auto">
          <a:xfrm>
            <a:off x="6474023" y="3710942"/>
            <a:ext cx="2130425" cy="1801813"/>
            <a:chOff x="0" y="0"/>
            <a:chExt cx="1342" cy="1135"/>
          </a:xfrm>
        </p:grpSpPr>
        <p:sp>
          <p:nvSpPr>
            <p:cNvPr id="74830" name="Line 19"/>
            <p:cNvSpPr>
              <a:spLocks noChangeShapeType="1"/>
            </p:cNvSpPr>
            <p:nvPr/>
          </p:nvSpPr>
          <p:spPr bwMode="auto">
            <a:xfrm>
              <a:off x="957" y="155"/>
              <a:ext cx="221" cy="311"/>
            </a:xfrm>
            <a:prstGeom prst="line">
              <a:avLst/>
            </a:prstGeom>
            <a:noFill/>
            <a:ln w="28575">
              <a:solidFill>
                <a:schemeClr val="tx1"/>
              </a:solidFill>
              <a:round/>
              <a:headEnd/>
              <a:tailEnd/>
            </a:ln>
          </p:spPr>
          <p:txBody>
            <a:bodyPr wrap="none" anchor="ctr"/>
            <a:lstStyle/>
            <a:p>
              <a:endParaRPr lang="zh-CN" altLang="en-US" i="0"/>
            </a:p>
          </p:txBody>
        </p:sp>
        <p:sp>
          <p:nvSpPr>
            <p:cNvPr id="74831" name="Line 20"/>
            <p:cNvSpPr>
              <a:spLocks noChangeShapeType="1"/>
            </p:cNvSpPr>
            <p:nvPr/>
          </p:nvSpPr>
          <p:spPr bwMode="auto">
            <a:xfrm>
              <a:off x="405" y="871"/>
              <a:ext cx="552" cy="0"/>
            </a:xfrm>
            <a:prstGeom prst="line">
              <a:avLst/>
            </a:prstGeom>
            <a:noFill/>
            <a:ln w="28575">
              <a:solidFill>
                <a:schemeClr val="tx1"/>
              </a:solidFill>
              <a:round/>
              <a:headEnd/>
              <a:tailEnd/>
            </a:ln>
          </p:spPr>
          <p:txBody>
            <a:bodyPr wrap="none" anchor="ctr"/>
            <a:lstStyle/>
            <a:p>
              <a:endParaRPr lang="zh-CN" altLang="en-US" i="0"/>
            </a:p>
          </p:txBody>
        </p:sp>
        <p:sp>
          <p:nvSpPr>
            <p:cNvPr id="74832" name="Line 21"/>
            <p:cNvSpPr>
              <a:spLocks noChangeShapeType="1"/>
            </p:cNvSpPr>
            <p:nvPr/>
          </p:nvSpPr>
          <p:spPr bwMode="auto">
            <a:xfrm flipH="1">
              <a:off x="957" y="528"/>
              <a:ext cx="221" cy="343"/>
            </a:xfrm>
            <a:prstGeom prst="line">
              <a:avLst/>
            </a:prstGeom>
            <a:noFill/>
            <a:ln w="28575">
              <a:solidFill>
                <a:schemeClr val="tx1"/>
              </a:solidFill>
              <a:round/>
              <a:headEnd/>
              <a:tailEnd/>
            </a:ln>
          </p:spPr>
          <p:txBody>
            <a:bodyPr wrap="none" anchor="ctr"/>
            <a:lstStyle/>
            <a:p>
              <a:endParaRPr lang="zh-CN" altLang="en-US" i="0"/>
            </a:p>
          </p:txBody>
        </p:sp>
        <p:sp>
          <p:nvSpPr>
            <p:cNvPr id="74833" name="Line 22"/>
            <p:cNvSpPr>
              <a:spLocks noChangeShapeType="1"/>
            </p:cNvSpPr>
            <p:nvPr/>
          </p:nvSpPr>
          <p:spPr bwMode="auto">
            <a:xfrm flipV="1">
              <a:off x="662" y="93"/>
              <a:ext cx="258" cy="404"/>
            </a:xfrm>
            <a:prstGeom prst="line">
              <a:avLst/>
            </a:prstGeom>
            <a:noFill/>
            <a:ln w="28575">
              <a:solidFill>
                <a:schemeClr val="tx1"/>
              </a:solidFill>
              <a:round/>
              <a:headEnd/>
              <a:tailEnd/>
            </a:ln>
          </p:spPr>
          <p:txBody>
            <a:bodyPr wrap="none" anchor="ctr"/>
            <a:lstStyle/>
            <a:p>
              <a:endParaRPr lang="zh-CN" altLang="en-US" i="0"/>
            </a:p>
          </p:txBody>
        </p:sp>
        <p:sp>
          <p:nvSpPr>
            <p:cNvPr id="74834" name="Line 23"/>
            <p:cNvSpPr>
              <a:spLocks noChangeShapeType="1"/>
            </p:cNvSpPr>
            <p:nvPr/>
          </p:nvSpPr>
          <p:spPr bwMode="auto">
            <a:xfrm>
              <a:off x="147" y="528"/>
              <a:ext cx="221" cy="343"/>
            </a:xfrm>
            <a:prstGeom prst="line">
              <a:avLst/>
            </a:prstGeom>
            <a:noFill/>
            <a:ln w="28575">
              <a:solidFill>
                <a:schemeClr val="tx1"/>
              </a:solidFill>
              <a:round/>
              <a:headEnd/>
              <a:tailEnd/>
            </a:ln>
          </p:spPr>
          <p:txBody>
            <a:bodyPr wrap="none" anchor="ctr"/>
            <a:lstStyle/>
            <a:p>
              <a:endParaRPr lang="zh-CN" altLang="en-US" i="0"/>
            </a:p>
          </p:txBody>
        </p:sp>
        <p:sp>
          <p:nvSpPr>
            <p:cNvPr id="74835" name="Line 24"/>
            <p:cNvSpPr>
              <a:spLocks noChangeShapeType="1"/>
            </p:cNvSpPr>
            <p:nvPr/>
          </p:nvSpPr>
          <p:spPr bwMode="auto">
            <a:xfrm flipH="1">
              <a:off x="110"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64" name="Oval 25" descr="羊皮纸"/>
            <p:cNvSpPr>
              <a:spLocks noChangeArrowheads="1"/>
            </p:cNvSpPr>
            <p:nvPr/>
          </p:nvSpPr>
          <p:spPr bwMode="auto">
            <a:xfrm>
              <a:off x="0" y="404"/>
              <a:ext cx="220"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65" name="Oval 26" descr="羊皮纸"/>
            <p:cNvSpPr>
              <a:spLocks noChangeArrowheads="1"/>
            </p:cNvSpPr>
            <p:nvPr/>
          </p:nvSpPr>
          <p:spPr bwMode="auto">
            <a:xfrm>
              <a:off x="257"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66" name="Oval 27" descr="羊皮纸"/>
            <p:cNvSpPr>
              <a:spLocks noChangeArrowheads="1"/>
            </p:cNvSpPr>
            <p:nvPr/>
          </p:nvSpPr>
          <p:spPr bwMode="auto">
            <a:xfrm>
              <a:off x="257"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67" name="Oval 28" descr="羊皮纸"/>
            <p:cNvSpPr>
              <a:spLocks noChangeArrowheads="1"/>
            </p:cNvSpPr>
            <p:nvPr/>
          </p:nvSpPr>
          <p:spPr bwMode="auto">
            <a:xfrm>
              <a:off x="552"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1768" name="Oval 29" descr="羊皮纸"/>
            <p:cNvSpPr>
              <a:spLocks noChangeArrowheads="1"/>
            </p:cNvSpPr>
            <p:nvPr/>
          </p:nvSpPr>
          <p:spPr bwMode="auto">
            <a:xfrm>
              <a:off x="810"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1769" name="Oval 30" descr="羊皮纸"/>
            <p:cNvSpPr>
              <a:spLocks noChangeArrowheads="1"/>
            </p:cNvSpPr>
            <p:nvPr/>
          </p:nvSpPr>
          <p:spPr bwMode="auto">
            <a:xfrm flipH="1">
              <a:off x="1104"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842" name="Text Box 31"/>
            <p:cNvSpPr txBox="1">
              <a:spLocks noChangeArrowheads="1"/>
            </p:cNvSpPr>
            <p:nvPr/>
          </p:nvSpPr>
          <p:spPr bwMode="auto">
            <a:xfrm>
              <a:off x="1"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43" name="Text Box 32"/>
            <p:cNvSpPr txBox="1">
              <a:spLocks noChangeArrowheads="1"/>
            </p:cNvSpPr>
            <p:nvPr/>
          </p:nvSpPr>
          <p:spPr bwMode="auto">
            <a:xfrm>
              <a:off x="1"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844" name="Text Box 33"/>
            <p:cNvSpPr txBox="1">
              <a:spLocks noChangeArrowheads="1"/>
            </p:cNvSpPr>
            <p:nvPr/>
          </p:nvSpPr>
          <p:spPr bwMode="auto">
            <a:xfrm>
              <a:off x="517" y="20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14</a:t>
              </a:r>
              <a:endParaRPr lang="zh-CN" altLang="en-US" sz="2000" i="0">
                <a:solidFill>
                  <a:schemeClr val="hlink"/>
                </a:solidFill>
                <a:latin typeface="Times New Roman" pitchFamily="18" charset="0"/>
              </a:endParaRPr>
            </a:p>
          </p:txBody>
        </p:sp>
        <p:sp>
          <p:nvSpPr>
            <p:cNvPr id="74845" name="Text Box 34"/>
            <p:cNvSpPr txBox="1">
              <a:spLocks noChangeArrowheads="1"/>
            </p:cNvSpPr>
            <p:nvPr/>
          </p:nvSpPr>
          <p:spPr bwMode="auto">
            <a:xfrm>
              <a:off x="517" y="885"/>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846" name="Text Box 35"/>
            <p:cNvSpPr txBox="1">
              <a:spLocks noChangeArrowheads="1"/>
            </p:cNvSpPr>
            <p:nvPr/>
          </p:nvSpPr>
          <p:spPr bwMode="auto">
            <a:xfrm>
              <a:off x="1066" y="20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16</a:t>
              </a:r>
              <a:endParaRPr lang="zh-CN" altLang="en-US" sz="2000" i="0">
                <a:solidFill>
                  <a:schemeClr val="hlink"/>
                </a:solidFill>
                <a:latin typeface="Times New Roman" pitchFamily="18" charset="0"/>
              </a:endParaRPr>
            </a:p>
          </p:txBody>
        </p:sp>
        <p:sp>
          <p:nvSpPr>
            <p:cNvPr id="74847" name="Text Box 36"/>
            <p:cNvSpPr txBox="1">
              <a:spLocks noChangeArrowheads="1"/>
            </p:cNvSpPr>
            <p:nvPr/>
          </p:nvSpPr>
          <p:spPr bwMode="auto">
            <a:xfrm>
              <a:off x="1064"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1776" name="Oval 37" descr="羊皮纸"/>
            <p:cNvSpPr>
              <a:spLocks noChangeArrowheads="1"/>
            </p:cNvSpPr>
            <p:nvPr/>
          </p:nvSpPr>
          <p:spPr bwMode="auto">
            <a:xfrm>
              <a:off x="846"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grpSp>
      <p:grpSp>
        <p:nvGrpSpPr>
          <p:cNvPr id="4" name="Group 38"/>
          <p:cNvGrpSpPr>
            <a:grpSpLocks/>
          </p:cNvGrpSpPr>
          <p:nvPr/>
        </p:nvGrpSpPr>
        <p:grpSpPr bwMode="auto">
          <a:xfrm>
            <a:off x="6474023" y="1591599"/>
            <a:ext cx="760413" cy="1531938"/>
            <a:chOff x="0" y="0"/>
            <a:chExt cx="479" cy="965"/>
          </a:xfrm>
        </p:grpSpPr>
        <p:sp>
          <p:nvSpPr>
            <p:cNvPr id="74819" name="Line 39"/>
            <p:cNvSpPr>
              <a:spLocks noChangeShapeType="1"/>
            </p:cNvSpPr>
            <p:nvPr/>
          </p:nvSpPr>
          <p:spPr bwMode="auto">
            <a:xfrm>
              <a:off x="111" y="498"/>
              <a:ext cx="258" cy="342"/>
            </a:xfrm>
            <a:prstGeom prst="line">
              <a:avLst/>
            </a:prstGeom>
            <a:noFill/>
            <a:ln w="28575">
              <a:solidFill>
                <a:schemeClr val="tx1"/>
              </a:solidFill>
              <a:round/>
              <a:headEnd/>
              <a:tailEnd/>
            </a:ln>
          </p:spPr>
          <p:txBody>
            <a:bodyPr wrap="none" anchor="ctr"/>
            <a:lstStyle/>
            <a:p>
              <a:endParaRPr lang="zh-CN" altLang="en-US" i="0"/>
            </a:p>
          </p:txBody>
        </p:sp>
        <p:sp>
          <p:nvSpPr>
            <p:cNvPr id="74820" name="Line 40"/>
            <p:cNvSpPr>
              <a:spLocks noChangeShapeType="1"/>
            </p:cNvSpPr>
            <p:nvPr/>
          </p:nvSpPr>
          <p:spPr bwMode="auto">
            <a:xfrm flipV="1">
              <a:off x="111" y="94"/>
              <a:ext cx="258" cy="404"/>
            </a:xfrm>
            <a:prstGeom prst="line">
              <a:avLst/>
            </a:prstGeom>
            <a:noFill/>
            <a:ln w="28575">
              <a:solidFill>
                <a:schemeClr val="tx1"/>
              </a:solidFill>
              <a:round/>
              <a:headEnd/>
              <a:tailEnd/>
            </a:ln>
          </p:spPr>
          <p:txBody>
            <a:bodyPr wrap="none" anchor="ctr"/>
            <a:lstStyle/>
            <a:p>
              <a:endParaRPr lang="zh-CN" altLang="en-US" i="0"/>
            </a:p>
          </p:txBody>
        </p:sp>
        <p:sp>
          <p:nvSpPr>
            <p:cNvPr id="71749" name="Oval 41" descr="羊皮纸"/>
            <p:cNvSpPr>
              <a:spLocks noChangeArrowheads="1"/>
            </p:cNvSpPr>
            <p:nvPr/>
          </p:nvSpPr>
          <p:spPr bwMode="auto">
            <a:xfrm>
              <a:off x="1" y="405"/>
              <a:ext cx="220"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50" name="Oval 42"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51" name="Oval 43"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4828" name="Text Box 48"/>
            <p:cNvSpPr txBox="1">
              <a:spLocks noChangeArrowheads="1"/>
            </p:cNvSpPr>
            <p:nvPr/>
          </p:nvSpPr>
          <p:spPr bwMode="auto">
            <a:xfrm>
              <a:off x="2"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29" name="Text Box 49"/>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grpSp>
      <p:grpSp>
        <p:nvGrpSpPr>
          <p:cNvPr id="5" name="Group 50"/>
          <p:cNvGrpSpPr>
            <a:grpSpLocks/>
          </p:cNvGrpSpPr>
          <p:nvPr/>
        </p:nvGrpSpPr>
        <p:grpSpPr bwMode="auto">
          <a:xfrm>
            <a:off x="682823" y="3710942"/>
            <a:ext cx="1636713" cy="1793875"/>
            <a:chOff x="0" y="0"/>
            <a:chExt cx="1031" cy="1130"/>
          </a:xfrm>
        </p:grpSpPr>
        <p:sp>
          <p:nvSpPr>
            <p:cNvPr id="74806" name="Line 51"/>
            <p:cNvSpPr>
              <a:spLocks noChangeShapeType="1"/>
            </p:cNvSpPr>
            <p:nvPr/>
          </p:nvSpPr>
          <p:spPr bwMode="auto">
            <a:xfrm>
              <a:off x="110" y="497"/>
              <a:ext cx="258" cy="343"/>
            </a:xfrm>
            <a:prstGeom prst="line">
              <a:avLst/>
            </a:prstGeom>
            <a:noFill/>
            <a:ln w="28575">
              <a:solidFill>
                <a:schemeClr val="tx1"/>
              </a:solidFill>
              <a:round/>
              <a:headEnd/>
              <a:tailEnd/>
            </a:ln>
          </p:spPr>
          <p:txBody>
            <a:bodyPr wrap="none" anchor="ctr"/>
            <a:lstStyle/>
            <a:p>
              <a:endParaRPr lang="zh-CN" altLang="en-US" i="0"/>
            </a:p>
          </p:txBody>
        </p:sp>
        <p:sp>
          <p:nvSpPr>
            <p:cNvPr id="74807" name="Text Box 52"/>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808" name="Line 53"/>
            <p:cNvSpPr>
              <a:spLocks noChangeShapeType="1"/>
            </p:cNvSpPr>
            <p:nvPr/>
          </p:nvSpPr>
          <p:spPr bwMode="auto">
            <a:xfrm flipH="1">
              <a:off x="110"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37" name="Oval 54" descr="羊皮纸"/>
            <p:cNvSpPr>
              <a:spLocks noChangeArrowheads="1"/>
            </p:cNvSpPr>
            <p:nvPr/>
          </p:nvSpPr>
          <p:spPr bwMode="auto">
            <a:xfrm>
              <a:off x="0"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38" name="Oval 55" descr="羊皮纸"/>
            <p:cNvSpPr>
              <a:spLocks noChangeArrowheads="1"/>
            </p:cNvSpPr>
            <p:nvPr/>
          </p:nvSpPr>
          <p:spPr bwMode="auto">
            <a:xfrm>
              <a:off x="258"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39" name="Oval 56" descr="羊皮纸"/>
            <p:cNvSpPr>
              <a:spLocks noChangeArrowheads="1"/>
            </p:cNvSpPr>
            <p:nvPr/>
          </p:nvSpPr>
          <p:spPr bwMode="auto">
            <a:xfrm>
              <a:off x="258"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42" name="Oval 59" descr="羊皮纸"/>
            <p:cNvSpPr>
              <a:spLocks noChangeArrowheads="1"/>
            </p:cNvSpPr>
            <p:nvPr/>
          </p:nvSpPr>
          <p:spPr bwMode="auto">
            <a:xfrm>
              <a:off x="810"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4816" name="Text Box 61"/>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17" name="Line 62"/>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74818" name="Text Box 63"/>
            <p:cNvSpPr txBox="1">
              <a:spLocks noChangeArrowheads="1"/>
            </p:cNvSpPr>
            <p:nvPr/>
          </p:nvSpPr>
          <p:spPr bwMode="auto">
            <a:xfrm>
              <a:off x="515" y="88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grpSp>
      <p:grpSp>
        <p:nvGrpSpPr>
          <p:cNvPr id="6" name="Group 64"/>
          <p:cNvGrpSpPr>
            <a:grpSpLocks/>
          </p:cNvGrpSpPr>
          <p:nvPr/>
        </p:nvGrpSpPr>
        <p:grpSpPr bwMode="auto">
          <a:xfrm>
            <a:off x="3587948" y="3750630"/>
            <a:ext cx="2130425" cy="1801812"/>
            <a:chOff x="0" y="0"/>
            <a:chExt cx="1342" cy="1135"/>
          </a:xfrm>
        </p:grpSpPr>
        <p:sp>
          <p:nvSpPr>
            <p:cNvPr id="74791" name="Line 65"/>
            <p:cNvSpPr>
              <a:spLocks noChangeShapeType="1"/>
            </p:cNvSpPr>
            <p:nvPr/>
          </p:nvSpPr>
          <p:spPr bwMode="auto">
            <a:xfrm>
              <a:off x="112" y="497"/>
              <a:ext cx="257" cy="343"/>
            </a:xfrm>
            <a:prstGeom prst="line">
              <a:avLst/>
            </a:prstGeom>
            <a:noFill/>
            <a:ln w="28575">
              <a:solidFill>
                <a:schemeClr val="tx1"/>
              </a:solidFill>
              <a:round/>
              <a:headEnd/>
              <a:tailEnd/>
            </a:ln>
          </p:spPr>
          <p:txBody>
            <a:bodyPr wrap="none" anchor="ctr"/>
            <a:lstStyle/>
            <a:p>
              <a:endParaRPr lang="zh-CN" altLang="en-US" i="0"/>
            </a:p>
          </p:txBody>
        </p:sp>
        <p:sp>
          <p:nvSpPr>
            <p:cNvPr id="74792" name="Text Box 66"/>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793" name="Line 67"/>
            <p:cNvSpPr>
              <a:spLocks noChangeShapeType="1"/>
            </p:cNvSpPr>
            <p:nvPr/>
          </p:nvSpPr>
          <p:spPr bwMode="auto">
            <a:xfrm flipH="1">
              <a:off x="959" y="528"/>
              <a:ext cx="221" cy="312"/>
            </a:xfrm>
            <a:prstGeom prst="line">
              <a:avLst/>
            </a:prstGeom>
            <a:noFill/>
            <a:ln w="28575">
              <a:solidFill>
                <a:schemeClr val="tx1"/>
              </a:solidFill>
              <a:round/>
              <a:headEnd/>
              <a:tailEnd/>
            </a:ln>
          </p:spPr>
          <p:txBody>
            <a:bodyPr wrap="none" anchor="ctr"/>
            <a:lstStyle/>
            <a:p>
              <a:endParaRPr lang="zh-CN" altLang="en-US" i="0"/>
            </a:p>
          </p:txBody>
        </p:sp>
        <p:sp>
          <p:nvSpPr>
            <p:cNvPr id="74794" name="Line 68"/>
            <p:cNvSpPr>
              <a:spLocks noChangeShapeType="1"/>
            </p:cNvSpPr>
            <p:nvPr/>
          </p:nvSpPr>
          <p:spPr bwMode="auto">
            <a:xfrm flipH="1">
              <a:off x="112"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23" name="Oval 69" descr="羊皮纸"/>
            <p:cNvSpPr>
              <a:spLocks noChangeArrowheads="1"/>
            </p:cNvSpPr>
            <p:nvPr/>
          </p:nvSpPr>
          <p:spPr bwMode="auto">
            <a:xfrm>
              <a:off x="1"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24" name="Oval 70" descr="羊皮纸"/>
            <p:cNvSpPr>
              <a:spLocks noChangeArrowheads="1"/>
            </p:cNvSpPr>
            <p:nvPr/>
          </p:nvSpPr>
          <p:spPr bwMode="auto">
            <a:xfrm>
              <a:off x="259"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25" name="Oval 71" descr="羊皮纸"/>
            <p:cNvSpPr>
              <a:spLocks noChangeArrowheads="1"/>
            </p:cNvSpPr>
            <p:nvPr/>
          </p:nvSpPr>
          <p:spPr bwMode="auto">
            <a:xfrm>
              <a:off x="259"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28" name="Oval 74" descr="羊皮纸"/>
            <p:cNvSpPr>
              <a:spLocks noChangeArrowheads="1"/>
            </p:cNvSpPr>
            <p:nvPr/>
          </p:nvSpPr>
          <p:spPr bwMode="auto">
            <a:xfrm>
              <a:off x="811"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1729" name="Oval 75" descr="羊皮纸"/>
            <p:cNvSpPr>
              <a:spLocks noChangeArrowheads="1"/>
            </p:cNvSpPr>
            <p:nvPr/>
          </p:nvSpPr>
          <p:spPr bwMode="auto">
            <a:xfrm flipH="1">
              <a:off x="1106"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802" name="Text Box 76"/>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03" name="Text Box 77"/>
            <p:cNvSpPr txBox="1">
              <a:spLocks noChangeArrowheads="1"/>
            </p:cNvSpPr>
            <p:nvPr/>
          </p:nvSpPr>
          <p:spPr bwMode="auto">
            <a:xfrm>
              <a:off x="517" y="885"/>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804" name="Text Box 78"/>
            <p:cNvSpPr txBox="1">
              <a:spLocks noChangeArrowheads="1"/>
            </p:cNvSpPr>
            <p:nvPr/>
          </p:nvSpPr>
          <p:spPr bwMode="auto">
            <a:xfrm>
              <a:off x="1066"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4805" name="Line 79"/>
            <p:cNvSpPr>
              <a:spLocks noChangeShapeType="1"/>
            </p:cNvSpPr>
            <p:nvPr/>
          </p:nvSpPr>
          <p:spPr bwMode="auto">
            <a:xfrm>
              <a:off x="480" y="871"/>
              <a:ext cx="331" cy="0"/>
            </a:xfrm>
            <a:prstGeom prst="line">
              <a:avLst/>
            </a:prstGeom>
            <a:noFill/>
            <a:ln w="28575">
              <a:solidFill>
                <a:schemeClr val="tx1"/>
              </a:solidFill>
              <a:round/>
              <a:headEnd/>
              <a:tailEnd/>
            </a:ln>
          </p:spPr>
          <p:txBody>
            <a:bodyPr wrap="none" anchor="ctr"/>
            <a:lstStyle/>
            <a:p>
              <a:endParaRPr lang="zh-CN" altLang="en-US" i="0"/>
            </a:p>
          </p:txBody>
        </p:sp>
      </p:grpSp>
      <p:grpSp>
        <p:nvGrpSpPr>
          <p:cNvPr id="7" name="Group 80"/>
          <p:cNvGrpSpPr>
            <a:grpSpLocks/>
          </p:cNvGrpSpPr>
          <p:nvPr/>
        </p:nvGrpSpPr>
        <p:grpSpPr bwMode="auto">
          <a:xfrm>
            <a:off x="761693" y="1340768"/>
            <a:ext cx="2132013" cy="2033588"/>
            <a:chOff x="0" y="0"/>
            <a:chExt cx="1343" cy="1281"/>
          </a:xfrm>
        </p:grpSpPr>
        <p:sp>
          <p:nvSpPr>
            <p:cNvPr id="74766" name="Text Box 81"/>
            <p:cNvSpPr txBox="1">
              <a:spLocks noChangeArrowheads="1"/>
            </p:cNvSpPr>
            <p:nvPr/>
          </p:nvSpPr>
          <p:spPr bwMode="auto">
            <a:xfrm>
              <a:off x="528" y="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28</a:t>
              </a:r>
              <a:endParaRPr lang="zh-CN" altLang="en-US" sz="2000" i="0">
                <a:solidFill>
                  <a:schemeClr val="hlink"/>
                </a:solidFill>
                <a:latin typeface="Times New Roman" pitchFamily="18" charset="0"/>
              </a:endParaRPr>
            </a:p>
          </p:txBody>
        </p:sp>
        <p:grpSp>
          <p:nvGrpSpPr>
            <p:cNvPr id="8" name="Group 82"/>
            <p:cNvGrpSpPr>
              <a:grpSpLocks/>
            </p:cNvGrpSpPr>
            <p:nvPr/>
          </p:nvGrpSpPr>
          <p:grpSpPr bwMode="auto">
            <a:xfrm>
              <a:off x="0" y="144"/>
              <a:ext cx="1343" cy="1137"/>
              <a:chOff x="0" y="0"/>
              <a:chExt cx="1343" cy="1137"/>
            </a:xfrm>
          </p:grpSpPr>
          <p:sp>
            <p:nvSpPr>
              <p:cNvPr id="74768" name="Line 83"/>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74769" name="Line 84"/>
              <p:cNvSpPr>
                <a:spLocks noChangeShapeType="1"/>
              </p:cNvSpPr>
              <p:nvPr/>
            </p:nvSpPr>
            <p:spPr bwMode="auto">
              <a:xfrm>
                <a:off x="663" y="498"/>
                <a:ext cx="221" cy="311"/>
              </a:xfrm>
              <a:prstGeom prst="line">
                <a:avLst/>
              </a:prstGeom>
              <a:noFill/>
              <a:ln w="28575">
                <a:solidFill>
                  <a:schemeClr val="tx1"/>
                </a:solidFill>
                <a:round/>
                <a:headEnd/>
                <a:tailEnd/>
              </a:ln>
            </p:spPr>
            <p:txBody>
              <a:bodyPr wrap="none" anchor="ctr"/>
              <a:lstStyle/>
              <a:p>
                <a:endParaRPr lang="zh-CN" altLang="en-US" i="0"/>
              </a:p>
            </p:txBody>
          </p:sp>
          <p:sp>
            <p:nvSpPr>
              <p:cNvPr id="74770" name="Line 85"/>
              <p:cNvSpPr>
                <a:spLocks noChangeShapeType="1"/>
              </p:cNvSpPr>
              <p:nvPr/>
            </p:nvSpPr>
            <p:spPr bwMode="auto">
              <a:xfrm>
                <a:off x="110" y="498"/>
                <a:ext cx="258" cy="342"/>
              </a:xfrm>
              <a:prstGeom prst="line">
                <a:avLst/>
              </a:prstGeom>
              <a:noFill/>
              <a:ln w="28575">
                <a:solidFill>
                  <a:schemeClr val="tx1"/>
                </a:solidFill>
                <a:round/>
                <a:headEnd/>
                <a:tailEnd/>
              </a:ln>
            </p:spPr>
            <p:txBody>
              <a:bodyPr wrap="none" anchor="ctr"/>
              <a:lstStyle/>
              <a:p>
                <a:endParaRPr lang="zh-CN" altLang="en-US" i="0"/>
              </a:p>
            </p:txBody>
          </p:sp>
          <p:sp>
            <p:nvSpPr>
              <p:cNvPr id="74771" name="Line 86"/>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74772" name="Line 87"/>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74773" name="Line 88"/>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4774" name="Line 89"/>
              <p:cNvSpPr>
                <a:spLocks noChangeShapeType="1"/>
              </p:cNvSpPr>
              <p:nvPr/>
            </p:nvSpPr>
            <p:spPr bwMode="auto">
              <a:xfrm flipV="1">
                <a:off x="442" y="94"/>
                <a:ext cx="479" cy="746"/>
              </a:xfrm>
              <a:prstGeom prst="line">
                <a:avLst/>
              </a:prstGeom>
              <a:noFill/>
              <a:ln w="28575">
                <a:solidFill>
                  <a:schemeClr val="tx1"/>
                </a:solidFill>
                <a:round/>
                <a:headEnd/>
                <a:tailEnd/>
              </a:ln>
            </p:spPr>
            <p:txBody>
              <a:bodyPr wrap="none" anchor="ctr"/>
              <a:lstStyle/>
              <a:p>
                <a:endParaRPr lang="zh-CN" altLang="en-US" i="0"/>
              </a:p>
            </p:txBody>
          </p:sp>
          <p:sp>
            <p:nvSpPr>
              <p:cNvPr id="71703" name="Oval 90"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04" name="Oval 91"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05" name="Oval 92"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06" name="Oval 93"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1707" name="Oval 94"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dirty="0">
                    <a:solidFill>
                      <a:schemeClr val="hlink"/>
                    </a:solidFill>
                    <a:latin typeface="Times New Roman" pitchFamily="18" charset="0"/>
                  </a:rPr>
                  <a:t>1</a:t>
                </a:r>
                <a:endParaRPr lang="zh-CN" altLang="en-US" sz="2000" i="0" dirty="0">
                  <a:solidFill>
                    <a:schemeClr val="hlink"/>
                  </a:solidFill>
                  <a:latin typeface="Times New Roman" pitchFamily="18" charset="0"/>
                </a:endParaRPr>
              </a:p>
            </p:txBody>
          </p:sp>
          <p:sp>
            <p:nvSpPr>
              <p:cNvPr id="71708" name="Oval 95"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1709" name="Oval 96"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782" name="Text Box 97"/>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dirty="0">
                    <a:solidFill>
                      <a:schemeClr val="hlink"/>
                    </a:solidFill>
                    <a:latin typeface="Times New Roman" pitchFamily="18" charset="0"/>
                  </a:rPr>
                  <a:t>10</a:t>
                </a:r>
                <a:endParaRPr lang="zh-CN" altLang="en-US" sz="2000" i="0" dirty="0">
                  <a:solidFill>
                    <a:schemeClr val="hlink"/>
                  </a:solidFill>
                  <a:latin typeface="Times New Roman" pitchFamily="18" charset="0"/>
                </a:endParaRPr>
              </a:p>
            </p:txBody>
          </p:sp>
          <p:sp>
            <p:nvSpPr>
              <p:cNvPr id="74783" name="Text Box 98"/>
              <p:cNvSpPr txBox="1">
                <a:spLocks noChangeArrowheads="1"/>
              </p:cNvSpPr>
              <p:nvPr/>
            </p:nvSpPr>
            <p:spPr bwMode="auto">
              <a:xfrm>
                <a:off x="0" y="67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784" name="Text Box 99"/>
              <p:cNvSpPr txBox="1">
                <a:spLocks noChangeArrowheads="1"/>
              </p:cNvSpPr>
              <p:nvPr/>
            </p:nvSpPr>
            <p:spPr bwMode="auto">
              <a:xfrm>
                <a:off x="515" y="20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14</a:t>
                </a:r>
                <a:endParaRPr lang="zh-CN" altLang="en-US" sz="2000" i="0">
                  <a:solidFill>
                    <a:schemeClr val="hlink"/>
                  </a:solidFill>
                  <a:latin typeface="Times New Roman" pitchFamily="18" charset="0"/>
                </a:endParaRPr>
              </a:p>
            </p:txBody>
          </p:sp>
          <p:sp>
            <p:nvSpPr>
              <p:cNvPr id="74785" name="Text Box 100"/>
              <p:cNvSpPr txBox="1">
                <a:spLocks noChangeArrowheads="1"/>
              </p:cNvSpPr>
              <p:nvPr/>
            </p:nvSpPr>
            <p:spPr bwMode="auto">
              <a:xfrm>
                <a:off x="295"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dirty="0">
                    <a:solidFill>
                      <a:schemeClr val="hlink"/>
                    </a:solidFill>
                    <a:latin typeface="Times New Roman" pitchFamily="18" charset="0"/>
                  </a:rPr>
                  <a:t>24</a:t>
                </a:r>
                <a:endParaRPr lang="zh-CN" altLang="en-US" sz="2000" i="0" dirty="0">
                  <a:solidFill>
                    <a:schemeClr val="hlink"/>
                  </a:solidFill>
                  <a:latin typeface="Times New Roman" pitchFamily="18" charset="0"/>
                </a:endParaRPr>
              </a:p>
            </p:txBody>
          </p:sp>
          <p:sp>
            <p:nvSpPr>
              <p:cNvPr id="74786" name="Text Box 101"/>
              <p:cNvSpPr txBox="1">
                <a:spLocks noChangeArrowheads="1"/>
              </p:cNvSpPr>
              <p:nvPr/>
            </p:nvSpPr>
            <p:spPr bwMode="auto">
              <a:xfrm>
                <a:off x="515" y="887"/>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787" name="Text Box 102"/>
              <p:cNvSpPr txBox="1">
                <a:spLocks noChangeArrowheads="1"/>
              </p:cNvSpPr>
              <p:nvPr/>
            </p:nvSpPr>
            <p:spPr bwMode="auto">
              <a:xfrm>
                <a:off x="1065" y="20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16</a:t>
                </a:r>
                <a:endParaRPr lang="zh-CN" altLang="en-US" sz="2000" i="0">
                  <a:solidFill>
                    <a:schemeClr val="hlink"/>
                  </a:solidFill>
                  <a:latin typeface="Times New Roman" pitchFamily="18" charset="0"/>
                </a:endParaRPr>
              </a:p>
            </p:txBody>
          </p:sp>
          <p:sp>
            <p:nvSpPr>
              <p:cNvPr id="74788" name="Text Box 103"/>
              <p:cNvSpPr txBox="1">
                <a:spLocks noChangeArrowheads="1"/>
              </p:cNvSpPr>
              <p:nvPr/>
            </p:nvSpPr>
            <p:spPr bwMode="auto">
              <a:xfrm>
                <a:off x="770" y="57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18</a:t>
                </a:r>
                <a:endParaRPr lang="zh-CN" altLang="en-US" sz="2000" i="0">
                  <a:solidFill>
                    <a:schemeClr val="hlink"/>
                  </a:solidFill>
                  <a:latin typeface="Times New Roman" pitchFamily="18" charset="0"/>
                </a:endParaRPr>
              </a:p>
            </p:txBody>
          </p:sp>
          <p:sp>
            <p:nvSpPr>
              <p:cNvPr id="74789" name="Text Box 104"/>
              <p:cNvSpPr txBox="1">
                <a:spLocks noChangeArrowheads="1"/>
              </p:cNvSpPr>
              <p:nvPr/>
            </p:nvSpPr>
            <p:spPr bwMode="auto">
              <a:xfrm>
                <a:off x="1067" y="63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4790" name="Line 105"/>
              <p:cNvSpPr>
                <a:spLocks noChangeShapeType="1"/>
              </p:cNvSpPr>
              <p:nvPr/>
            </p:nvSpPr>
            <p:spPr bwMode="auto">
              <a:xfrm>
                <a:off x="479" y="94"/>
                <a:ext cx="331" cy="0"/>
              </a:xfrm>
              <a:prstGeom prst="line">
                <a:avLst/>
              </a:prstGeom>
              <a:noFill/>
              <a:ln w="28575">
                <a:solidFill>
                  <a:schemeClr val="tx1"/>
                </a:solidFill>
                <a:round/>
                <a:headEnd/>
                <a:tailEnd/>
              </a:ln>
            </p:spPr>
            <p:txBody>
              <a:bodyPr wrap="none" anchor="ctr"/>
              <a:lstStyle/>
              <a:p>
                <a:endParaRPr lang="zh-CN" altLang="en-US" i="0"/>
              </a:p>
            </p:txBody>
          </p:sp>
        </p:grpSp>
      </p:grpSp>
      <p:sp>
        <p:nvSpPr>
          <p:cNvPr id="23" name="椭圆 22">
            <a:extLst>
              <a:ext uri="{FF2B5EF4-FFF2-40B4-BE49-F238E27FC236}">
                <a16:creationId xmlns:a16="http://schemas.microsoft.com/office/drawing/2014/main" id="{DC430FEB-99E0-7BDB-F995-EC10CAC4D979}"/>
              </a:ext>
            </a:extLst>
          </p:cNvPr>
          <p:cNvSpPr/>
          <p:nvPr/>
        </p:nvSpPr>
        <p:spPr bwMode="auto">
          <a:xfrm>
            <a:off x="1580853" y="307560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4" name="椭圆 23">
            <a:extLst>
              <a:ext uri="{FF2B5EF4-FFF2-40B4-BE49-F238E27FC236}">
                <a16:creationId xmlns:a16="http://schemas.microsoft.com/office/drawing/2014/main" id="{0F0ADD45-03CD-F38B-4C0B-0B55B95954BD}"/>
              </a:ext>
            </a:extLst>
          </p:cNvPr>
          <p:cNvSpPr/>
          <p:nvPr/>
        </p:nvSpPr>
        <p:spPr bwMode="auto">
          <a:xfrm>
            <a:off x="772545" y="2711920"/>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椭圆 24">
            <a:extLst>
              <a:ext uri="{FF2B5EF4-FFF2-40B4-BE49-F238E27FC236}">
                <a16:creationId xmlns:a16="http://schemas.microsoft.com/office/drawing/2014/main" id="{2E57B876-073D-1672-E93A-E21B55D72B1D}"/>
              </a:ext>
            </a:extLst>
          </p:cNvPr>
          <p:cNvSpPr/>
          <p:nvPr/>
        </p:nvSpPr>
        <p:spPr bwMode="auto">
          <a:xfrm>
            <a:off x="1252734" y="2513937"/>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44068471-2207-6C47-17C6-70FF47E18BC0}"/>
              </a:ext>
            </a:extLst>
          </p:cNvPr>
          <p:cNvSpPr/>
          <p:nvPr/>
        </p:nvSpPr>
        <p:spPr bwMode="auto">
          <a:xfrm>
            <a:off x="1597045" y="1414611"/>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7" name="椭圆 26">
            <a:extLst>
              <a:ext uri="{FF2B5EF4-FFF2-40B4-BE49-F238E27FC236}">
                <a16:creationId xmlns:a16="http://schemas.microsoft.com/office/drawing/2014/main" id="{C2DB5993-38FA-A0CA-F655-67B5362C1014}"/>
              </a:ext>
            </a:extLst>
          </p:cNvPr>
          <p:cNvSpPr/>
          <p:nvPr/>
        </p:nvSpPr>
        <p:spPr bwMode="auto">
          <a:xfrm>
            <a:off x="2479368" y="2603690"/>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椭圆 27">
            <a:extLst>
              <a:ext uri="{FF2B5EF4-FFF2-40B4-BE49-F238E27FC236}">
                <a16:creationId xmlns:a16="http://schemas.microsoft.com/office/drawing/2014/main" id="{A601D7DE-4FAB-39A3-38F1-4DA9EF9A74EF}"/>
              </a:ext>
            </a:extLst>
          </p:cNvPr>
          <p:cNvSpPr/>
          <p:nvPr/>
        </p:nvSpPr>
        <p:spPr bwMode="auto">
          <a:xfrm>
            <a:off x="2508979" y="1875010"/>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椭圆 8">
            <a:extLst>
              <a:ext uri="{FF2B5EF4-FFF2-40B4-BE49-F238E27FC236}">
                <a16:creationId xmlns:a16="http://schemas.microsoft.com/office/drawing/2014/main" id="{AFF1B1F4-3E58-6468-1E54-CA3090525510}"/>
              </a:ext>
            </a:extLst>
          </p:cNvPr>
          <p:cNvSpPr/>
          <p:nvPr/>
        </p:nvSpPr>
        <p:spPr bwMode="auto">
          <a:xfrm>
            <a:off x="2006233" y="2510042"/>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9AD46F09-9EC4-C9C3-E154-37FECC96233F}"/>
              </a:ext>
            </a:extLst>
          </p:cNvPr>
          <p:cNvSpPr/>
          <p:nvPr/>
        </p:nvSpPr>
        <p:spPr bwMode="auto">
          <a:xfrm>
            <a:off x="791855" y="1856858"/>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椭圆 10">
            <a:extLst>
              <a:ext uri="{FF2B5EF4-FFF2-40B4-BE49-F238E27FC236}">
                <a16:creationId xmlns:a16="http://schemas.microsoft.com/office/drawing/2014/main" id="{BB050247-E654-B284-8B0D-21FBEC257A78}"/>
              </a:ext>
            </a:extLst>
          </p:cNvPr>
          <p:cNvSpPr/>
          <p:nvPr/>
        </p:nvSpPr>
        <p:spPr bwMode="auto">
          <a:xfrm>
            <a:off x="1635033" y="190200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Text Box 4">
            <a:extLst>
              <a:ext uri="{FF2B5EF4-FFF2-40B4-BE49-F238E27FC236}">
                <a16:creationId xmlns:a16="http://schemas.microsoft.com/office/drawing/2014/main" id="{2484E785-9DA2-D921-EE78-26E76B30ABD6}"/>
              </a:ext>
            </a:extLst>
          </p:cNvPr>
          <p:cNvSpPr txBox="1">
            <a:spLocks noChangeArrowheads="1"/>
          </p:cNvSpPr>
          <p:nvPr/>
        </p:nvSpPr>
        <p:spPr bwMode="auto">
          <a:xfrm>
            <a:off x="400080" y="186896"/>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算法举例</a:t>
            </a:r>
          </a:p>
        </p:txBody>
      </p:sp>
      <p:sp>
        <p:nvSpPr>
          <p:cNvPr id="14" name="文本框 13">
            <a:extLst>
              <a:ext uri="{FF2B5EF4-FFF2-40B4-BE49-F238E27FC236}">
                <a16:creationId xmlns:a16="http://schemas.microsoft.com/office/drawing/2014/main" id="{5EE35708-779D-EC92-5F0D-6998F2722A70}"/>
              </a:ext>
            </a:extLst>
          </p:cNvPr>
          <p:cNvSpPr txBox="1"/>
          <p:nvPr/>
        </p:nvSpPr>
        <p:spPr>
          <a:xfrm>
            <a:off x="539552" y="6093296"/>
            <a:ext cx="7994848" cy="523220"/>
          </a:xfrm>
          <a:prstGeom prst="rect">
            <a:avLst/>
          </a:prstGeom>
          <a:noFill/>
        </p:spPr>
        <p:txBody>
          <a:bodyPr wrap="square" rtlCol="0">
            <a:spAutoFit/>
          </a:bodyPr>
          <a:lstStyle/>
          <a:p>
            <a:r>
              <a:rPr lang="en-US" altLang="zh-CN" sz="2800" b="0" i="0" dirty="0">
                <a:latin typeface="+mn-ea"/>
                <a:ea typeface="+mn-ea"/>
              </a:rPr>
              <a:t>Prim</a:t>
            </a:r>
            <a:r>
              <a:rPr lang="zh-CN" altLang="en-US" sz="2800" b="0" i="0" dirty="0">
                <a:latin typeface="+mn-ea"/>
                <a:ea typeface="+mn-ea"/>
              </a:rPr>
              <a:t>计算过程，初始起点，每加入</a:t>
            </a:r>
            <a:r>
              <a:rPr lang="en-US" altLang="zh-CN" sz="2800" b="0" i="0" dirty="0">
                <a:latin typeface="+mn-ea"/>
                <a:ea typeface="+mn-ea"/>
              </a:rPr>
              <a:t>1</a:t>
            </a:r>
            <a:r>
              <a:rPr lang="zh-CN" altLang="en-US" sz="2800" b="0" i="0" dirty="0">
                <a:latin typeface="+mn-ea"/>
                <a:ea typeface="+mn-ea"/>
              </a:rPr>
              <a:t>个顶点</a:t>
            </a:r>
            <a:r>
              <a:rPr lang="en-US" altLang="zh-CN" sz="2800" b="0" i="0" dirty="0">
                <a:latin typeface="+mn-ea"/>
                <a:ea typeface="+mn-ea"/>
              </a:rPr>
              <a:t>1</a:t>
            </a:r>
            <a:r>
              <a:rPr lang="zh-CN" altLang="en-US" sz="2800" b="0" i="0" dirty="0">
                <a:latin typeface="+mn-ea"/>
                <a:ea typeface="+mn-ea"/>
              </a:rPr>
              <a:t>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3"/>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2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linds(horizontal)">
                                      <p:cBhvr>
                                        <p:cTn id="66" dur="500"/>
                                        <p:tgtEl>
                                          <p:spTgt spid="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blinds(horizontal)">
                                      <p:cBhvr>
                                        <p:cTn id="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9" grpId="0" animBg="1"/>
      <p:bldP spid="9" grpId="1" animBg="1"/>
      <p:bldP spid="10" grpId="0" animBg="1"/>
      <p:bldP spid="10" grpId="1"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6294" y="1241416"/>
            <a:ext cx="8496300" cy="973138"/>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用Prim算法求下图的最小生成树，给出从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出发的树生成过程。</a:t>
            </a:r>
            <a:endParaRPr lang="zh-CN" altLang="en-US" sz="2800" dirty="0">
              <a:latin typeface="黑体" pitchFamily="49" charset="-122"/>
              <a:ea typeface="黑体" pitchFamily="49" charset="-122"/>
              <a:sym typeface="Arial" pitchFamily="34" charset="0"/>
            </a:endParaRPr>
          </a:p>
        </p:txBody>
      </p:sp>
      <p:sp>
        <p:nvSpPr>
          <p:cNvPr id="76803"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算法练习</a:t>
            </a:r>
          </a:p>
        </p:txBody>
      </p:sp>
      <p:graphicFrame>
        <p:nvGraphicFramePr>
          <p:cNvPr id="76804" name="Object 4"/>
          <p:cNvGraphicFramePr>
            <a:graphicFrameLocks noGrp="1" noChangeAspect="1"/>
          </p:cNvGraphicFramePr>
          <p:nvPr>
            <p:ph idx="1"/>
          </p:nvPr>
        </p:nvGraphicFramePr>
        <p:xfrm>
          <a:off x="2867025" y="2349500"/>
          <a:ext cx="3676650" cy="3438525"/>
        </p:xfrm>
        <a:graphic>
          <a:graphicData uri="http://schemas.openxmlformats.org/presentationml/2006/ole">
            <mc:AlternateContent xmlns:mc="http://schemas.openxmlformats.org/markup-compatibility/2006">
              <mc:Choice xmlns:v="urn:schemas-microsoft-com:vml" Requires="v">
                <p:oleObj r:id="rId2" imgW="2755900" imgH="2578100" progId="">
                  <p:embed/>
                </p:oleObj>
              </mc:Choice>
              <mc:Fallback>
                <p:oleObj r:id="rId2" imgW="2755900" imgH="2578100" progId="">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2349500"/>
                        <a:ext cx="3676650" cy="3438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连接符 2">
            <a:extLst>
              <a:ext uri="{FF2B5EF4-FFF2-40B4-BE49-F238E27FC236}">
                <a16:creationId xmlns:a16="http://schemas.microsoft.com/office/drawing/2014/main" id="{F5EF61FF-A966-44BE-AD3D-CB36A37956EF}"/>
              </a:ext>
            </a:extLst>
          </p:cNvPr>
          <p:cNvCxnSpPr/>
          <p:nvPr/>
        </p:nvCxnSpPr>
        <p:spPr bwMode="auto">
          <a:xfrm>
            <a:off x="4716016" y="3068960"/>
            <a:ext cx="0" cy="72008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EEE15696-6C8B-4CAB-B137-F18835CD1611}"/>
              </a:ext>
            </a:extLst>
          </p:cNvPr>
          <p:cNvCxnSpPr>
            <a:cxnSpLocks/>
          </p:cNvCxnSpPr>
          <p:nvPr/>
        </p:nvCxnSpPr>
        <p:spPr bwMode="auto">
          <a:xfrm flipH="1">
            <a:off x="5076056" y="3933056"/>
            <a:ext cx="792088" cy="216024"/>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 name="直接连接符 8">
            <a:extLst>
              <a:ext uri="{FF2B5EF4-FFF2-40B4-BE49-F238E27FC236}">
                <a16:creationId xmlns:a16="http://schemas.microsoft.com/office/drawing/2014/main" id="{EA983A34-B5A0-420D-A4E7-A6C25B4F6AB5}"/>
              </a:ext>
            </a:extLst>
          </p:cNvPr>
          <p:cNvCxnSpPr>
            <a:cxnSpLocks/>
          </p:cNvCxnSpPr>
          <p:nvPr/>
        </p:nvCxnSpPr>
        <p:spPr bwMode="auto">
          <a:xfrm>
            <a:off x="5004048" y="4437112"/>
            <a:ext cx="216024" cy="648072"/>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直接连接符 10">
            <a:extLst>
              <a:ext uri="{FF2B5EF4-FFF2-40B4-BE49-F238E27FC236}">
                <a16:creationId xmlns:a16="http://schemas.microsoft.com/office/drawing/2014/main" id="{37172AAE-26EC-4992-B17C-DBAA24AD6CCC}"/>
              </a:ext>
            </a:extLst>
          </p:cNvPr>
          <p:cNvCxnSpPr>
            <a:cxnSpLocks/>
          </p:cNvCxnSpPr>
          <p:nvPr/>
        </p:nvCxnSpPr>
        <p:spPr bwMode="auto">
          <a:xfrm flipH="1">
            <a:off x="3995936" y="4365104"/>
            <a:ext cx="432048" cy="72008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直接连接符 12">
            <a:extLst>
              <a:ext uri="{FF2B5EF4-FFF2-40B4-BE49-F238E27FC236}">
                <a16:creationId xmlns:a16="http://schemas.microsoft.com/office/drawing/2014/main" id="{108F5176-DF4B-4D61-A3F2-E4A18A50C700}"/>
              </a:ext>
            </a:extLst>
          </p:cNvPr>
          <p:cNvCxnSpPr>
            <a:cxnSpLocks/>
          </p:cNvCxnSpPr>
          <p:nvPr/>
        </p:nvCxnSpPr>
        <p:spPr bwMode="auto">
          <a:xfrm>
            <a:off x="3275856" y="4005064"/>
            <a:ext cx="216024" cy="108012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 name="椭圆 1">
            <a:extLst>
              <a:ext uri="{FF2B5EF4-FFF2-40B4-BE49-F238E27FC236}">
                <a16:creationId xmlns:a16="http://schemas.microsoft.com/office/drawing/2014/main" id="{7D4B8308-A120-E5E0-FD35-291699A49C4D}"/>
              </a:ext>
            </a:extLst>
          </p:cNvPr>
          <p:cNvSpPr/>
          <p:nvPr/>
        </p:nvSpPr>
        <p:spPr bwMode="auto">
          <a:xfrm>
            <a:off x="3571771" y="2798434"/>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椭圆 3">
            <a:extLst>
              <a:ext uri="{FF2B5EF4-FFF2-40B4-BE49-F238E27FC236}">
                <a16:creationId xmlns:a16="http://schemas.microsoft.com/office/drawing/2014/main" id="{705BE9AE-B4A8-15FA-050F-685872930B40}"/>
              </a:ext>
            </a:extLst>
          </p:cNvPr>
          <p:cNvSpPr/>
          <p:nvPr/>
        </p:nvSpPr>
        <p:spPr bwMode="auto">
          <a:xfrm>
            <a:off x="5512693" y="2794138"/>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椭圆 4">
            <a:extLst>
              <a:ext uri="{FF2B5EF4-FFF2-40B4-BE49-F238E27FC236}">
                <a16:creationId xmlns:a16="http://schemas.microsoft.com/office/drawing/2014/main" id="{EB349257-BBDF-22CC-2139-75FDBD2CD8A9}"/>
              </a:ext>
            </a:extLst>
          </p:cNvPr>
          <p:cNvSpPr/>
          <p:nvPr/>
        </p:nvSpPr>
        <p:spPr bwMode="auto">
          <a:xfrm>
            <a:off x="4637942" y="3280201"/>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A54482B8-C69B-900A-2462-F0A6CB8955BB}"/>
              </a:ext>
            </a:extLst>
          </p:cNvPr>
          <p:cNvSpPr/>
          <p:nvPr/>
        </p:nvSpPr>
        <p:spPr bwMode="auto">
          <a:xfrm>
            <a:off x="5223128" y="3704003"/>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椭圆 7">
            <a:extLst>
              <a:ext uri="{FF2B5EF4-FFF2-40B4-BE49-F238E27FC236}">
                <a16:creationId xmlns:a16="http://schemas.microsoft.com/office/drawing/2014/main" id="{32E6090D-6275-F324-22F6-0531D12F5CDF}"/>
              </a:ext>
            </a:extLst>
          </p:cNvPr>
          <p:cNvSpPr/>
          <p:nvPr/>
        </p:nvSpPr>
        <p:spPr bwMode="auto">
          <a:xfrm>
            <a:off x="5139690" y="461234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2CBD0596-C849-5AA4-BF4A-184FF9E42067}"/>
              </a:ext>
            </a:extLst>
          </p:cNvPr>
          <p:cNvSpPr/>
          <p:nvPr/>
        </p:nvSpPr>
        <p:spPr bwMode="auto">
          <a:xfrm>
            <a:off x="4241482" y="461234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5" name="椭圆 14">
            <a:extLst>
              <a:ext uri="{FF2B5EF4-FFF2-40B4-BE49-F238E27FC236}">
                <a16:creationId xmlns:a16="http://schemas.microsoft.com/office/drawing/2014/main" id="{9C67336B-80E3-F018-FB00-B05FAAEB470D}"/>
              </a:ext>
            </a:extLst>
          </p:cNvPr>
          <p:cNvSpPr/>
          <p:nvPr/>
        </p:nvSpPr>
        <p:spPr bwMode="auto">
          <a:xfrm>
            <a:off x="3078686" y="4545124"/>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DA573C6E-8EEF-199A-9ABE-D876E905ECA8}"/>
              </a:ext>
            </a:extLst>
          </p:cNvPr>
          <p:cNvSpPr txBox="1"/>
          <p:nvPr/>
        </p:nvSpPr>
        <p:spPr>
          <a:xfrm>
            <a:off x="683568" y="6032081"/>
            <a:ext cx="8231831"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加入一个顶点一个图，过程略。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5" grpId="1" animBg="1"/>
      <p:bldP spid="6" grpId="0" animBg="1"/>
      <p:bldP spid="6" grpId="1" animBg="1"/>
      <p:bldP spid="8" grpId="0" animBg="1"/>
      <p:bldP spid="8" grpId="1" animBg="1"/>
      <p:bldP spid="10" grpId="0" animBg="1"/>
      <p:bldP spid="10" grpId="1" animBg="1"/>
      <p:bldP spid="15" grpId="0" animBg="1"/>
      <p:bldP spid="15"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grpSp>
        <p:nvGrpSpPr>
          <p:cNvPr id="22" name="组合 21">
            <a:extLst>
              <a:ext uri="{FF2B5EF4-FFF2-40B4-BE49-F238E27FC236}">
                <a16:creationId xmlns:a16="http://schemas.microsoft.com/office/drawing/2014/main" id="{5BBAD034-AE19-154B-5811-64351D27092D}"/>
              </a:ext>
            </a:extLst>
          </p:cNvPr>
          <p:cNvGrpSpPr/>
          <p:nvPr/>
        </p:nvGrpSpPr>
        <p:grpSpPr>
          <a:xfrm>
            <a:off x="2483768" y="1268760"/>
            <a:ext cx="4267200" cy="2332037"/>
            <a:chOff x="2483768" y="1268760"/>
            <a:chExt cx="4267200" cy="2332037"/>
          </a:xfrm>
        </p:grpSpPr>
        <p:sp>
          <p:nvSpPr>
            <p:cNvPr id="4" name="AutoShape 3">
              <a:extLst>
                <a:ext uri="{FF2B5EF4-FFF2-40B4-BE49-F238E27FC236}">
                  <a16:creationId xmlns:a16="http://schemas.microsoft.com/office/drawing/2014/main" id="{F22BAF7D-89E7-48F6-B7F4-15397CA450E9}"/>
                </a:ext>
              </a:extLst>
            </p:cNvPr>
            <p:cNvSpPr>
              <a:spLocks noChangeArrowheads="1"/>
            </p:cNvSpPr>
            <p:nvPr/>
          </p:nvSpPr>
          <p:spPr bwMode="auto">
            <a:xfrm>
              <a:off x="2483768" y="1771997"/>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5" name="Oval 4">
              <a:extLst>
                <a:ext uri="{FF2B5EF4-FFF2-40B4-BE49-F238E27FC236}">
                  <a16:creationId xmlns:a16="http://schemas.microsoft.com/office/drawing/2014/main" id="{8DF4EBE4-6910-44D5-AB7E-58589CC9D970}"/>
                </a:ext>
              </a:extLst>
            </p:cNvPr>
            <p:cNvSpPr>
              <a:spLocks noChangeArrowheads="1"/>
            </p:cNvSpPr>
            <p:nvPr/>
          </p:nvSpPr>
          <p:spPr bwMode="auto">
            <a:xfrm>
              <a:off x="5226968" y="1619597"/>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6" name="Oval 5">
              <a:extLst>
                <a:ext uri="{FF2B5EF4-FFF2-40B4-BE49-F238E27FC236}">
                  <a16:creationId xmlns:a16="http://schemas.microsoft.com/office/drawing/2014/main" id="{817F4299-7904-4E60-91F5-4F0AE85E02E4}"/>
                </a:ext>
              </a:extLst>
            </p:cNvPr>
            <p:cNvSpPr>
              <a:spLocks noChangeArrowheads="1"/>
            </p:cNvSpPr>
            <p:nvPr/>
          </p:nvSpPr>
          <p:spPr bwMode="auto">
            <a:xfrm>
              <a:off x="3169568" y="1924397"/>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7" name="Oval 6">
              <a:extLst>
                <a:ext uri="{FF2B5EF4-FFF2-40B4-BE49-F238E27FC236}">
                  <a16:creationId xmlns:a16="http://schemas.microsoft.com/office/drawing/2014/main" id="{94C7C8F5-4B19-4812-9753-D61458DABDD4}"/>
                </a:ext>
              </a:extLst>
            </p:cNvPr>
            <p:cNvSpPr>
              <a:spLocks noChangeArrowheads="1"/>
            </p:cNvSpPr>
            <p:nvPr/>
          </p:nvSpPr>
          <p:spPr bwMode="auto">
            <a:xfrm>
              <a:off x="2636168" y="2381597"/>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8" name="Oval 8">
              <a:extLst>
                <a:ext uri="{FF2B5EF4-FFF2-40B4-BE49-F238E27FC236}">
                  <a16:creationId xmlns:a16="http://schemas.microsoft.com/office/drawing/2014/main" id="{B0B1560F-7A5E-4E95-976D-AB1E9F29ADD4}"/>
                </a:ext>
              </a:extLst>
            </p:cNvPr>
            <p:cNvSpPr>
              <a:spLocks noChangeArrowheads="1"/>
            </p:cNvSpPr>
            <p:nvPr/>
          </p:nvSpPr>
          <p:spPr bwMode="auto">
            <a:xfrm>
              <a:off x="5760368" y="17719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9" name="Oval 9">
              <a:extLst>
                <a:ext uri="{FF2B5EF4-FFF2-40B4-BE49-F238E27FC236}">
                  <a16:creationId xmlns:a16="http://schemas.microsoft.com/office/drawing/2014/main" id="{B573AA79-DAF9-45EC-B561-C74819B1F664}"/>
                </a:ext>
              </a:extLst>
            </p:cNvPr>
            <p:cNvSpPr>
              <a:spLocks noChangeArrowheads="1"/>
            </p:cNvSpPr>
            <p:nvPr/>
          </p:nvSpPr>
          <p:spPr bwMode="auto">
            <a:xfrm>
              <a:off x="6217568" y="21529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0" name="Oval 10">
              <a:extLst>
                <a:ext uri="{FF2B5EF4-FFF2-40B4-BE49-F238E27FC236}">
                  <a16:creationId xmlns:a16="http://schemas.microsoft.com/office/drawing/2014/main" id="{CA4A3C37-5E2C-4248-84D9-5E6B9EF6AF52}"/>
                </a:ext>
              </a:extLst>
            </p:cNvPr>
            <p:cNvSpPr>
              <a:spLocks noChangeArrowheads="1"/>
            </p:cNvSpPr>
            <p:nvPr/>
          </p:nvSpPr>
          <p:spPr bwMode="auto">
            <a:xfrm>
              <a:off x="5836568" y="31435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1" name="Oval 12">
              <a:extLst>
                <a:ext uri="{FF2B5EF4-FFF2-40B4-BE49-F238E27FC236}">
                  <a16:creationId xmlns:a16="http://schemas.microsoft.com/office/drawing/2014/main" id="{9C429528-C7B7-4B11-BF03-998D90A8AF46}"/>
                </a:ext>
              </a:extLst>
            </p:cNvPr>
            <p:cNvSpPr>
              <a:spLocks noChangeArrowheads="1"/>
            </p:cNvSpPr>
            <p:nvPr/>
          </p:nvSpPr>
          <p:spPr bwMode="auto">
            <a:xfrm>
              <a:off x="6217568" y="26863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2" name="Line 13">
              <a:extLst>
                <a:ext uri="{FF2B5EF4-FFF2-40B4-BE49-F238E27FC236}">
                  <a16:creationId xmlns:a16="http://schemas.microsoft.com/office/drawing/2014/main" id="{2D97C46E-7290-4355-A6D5-583169F96172}"/>
                </a:ext>
              </a:extLst>
            </p:cNvPr>
            <p:cNvSpPr>
              <a:spLocks noChangeShapeType="1"/>
            </p:cNvSpPr>
            <p:nvPr/>
          </p:nvSpPr>
          <p:spPr bwMode="auto">
            <a:xfrm flipV="1">
              <a:off x="3550568" y="1924397"/>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3" name="Line 14">
              <a:extLst>
                <a:ext uri="{FF2B5EF4-FFF2-40B4-BE49-F238E27FC236}">
                  <a16:creationId xmlns:a16="http://schemas.microsoft.com/office/drawing/2014/main" id="{32F23A92-695C-4A04-BC99-D329FCB104F0}"/>
                </a:ext>
              </a:extLst>
            </p:cNvPr>
            <p:cNvSpPr>
              <a:spLocks noChangeShapeType="1"/>
            </p:cNvSpPr>
            <p:nvPr/>
          </p:nvSpPr>
          <p:spPr bwMode="auto">
            <a:xfrm>
              <a:off x="2940968" y="2533997"/>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4" name="Line 17">
              <a:extLst>
                <a:ext uri="{FF2B5EF4-FFF2-40B4-BE49-F238E27FC236}">
                  <a16:creationId xmlns:a16="http://schemas.microsoft.com/office/drawing/2014/main" id="{8FA6EA38-983F-47FC-BD71-C26A259BC96A}"/>
                </a:ext>
              </a:extLst>
            </p:cNvPr>
            <p:cNvSpPr>
              <a:spLocks noChangeShapeType="1"/>
            </p:cNvSpPr>
            <p:nvPr/>
          </p:nvSpPr>
          <p:spPr bwMode="auto">
            <a:xfrm>
              <a:off x="3474368" y="2076797"/>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5" name="Line 18">
              <a:extLst>
                <a:ext uri="{FF2B5EF4-FFF2-40B4-BE49-F238E27FC236}">
                  <a16:creationId xmlns:a16="http://schemas.microsoft.com/office/drawing/2014/main" id="{93E05990-624B-4240-AB27-D7BD2D8A4D4D}"/>
                </a:ext>
              </a:extLst>
            </p:cNvPr>
            <p:cNvSpPr>
              <a:spLocks noChangeShapeType="1"/>
            </p:cNvSpPr>
            <p:nvPr/>
          </p:nvSpPr>
          <p:spPr bwMode="auto">
            <a:xfrm flipV="1">
              <a:off x="2940968" y="2000597"/>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16" name="Text Box 21">
              <a:extLst>
                <a:ext uri="{FF2B5EF4-FFF2-40B4-BE49-F238E27FC236}">
                  <a16:creationId xmlns:a16="http://schemas.microsoft.com/office/drawing/2014/main" id="{AC446306-FB4B-43F5-83D8-3E27B194A379}"/>
                </a:ext>
              </a:extLst>
            </p:cNvPr>
            <p:cNvSpPr txBox="1">
              <a:spLocks noChangeArrowheads="1"/>
            </p:cNvSpPr>
            <p:nvPr/>
          </p:nvSpPr>
          <p:spPr bwMode="auto">
            <a:xfrm>
              <a:off x="2793331" y="1268760"/>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17" name="Text Box 22">
              <a:extLst>
                <a:ext uri="{FF2B5EF4-FFF2-40B4-BE49-F238E27FC236}">
                  <a16:creationId xmlns:a16="http://schemas.microsoft.com/office/drawing/2014/main" id="{476330A2-4E8B-4676-90E4-FC617B5D3E7A}"/>
                </a:ext>
              </a:extLst>
            </p:cNvPr>
            <p:cNvSpPr txBox="1">
              <a:spLocks noChangeArrowheads="1"/>
            </p:cNvSpPr>
            <p:nvPr/>
          </p:nvSpPr>
          <p:spPr bwMode="auto">
            <a:xfrm>
              <a:off x="5601618" y="1287804"/>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grpSp>
      <p:sp>
        <p:nvSpPr>
          <p:cNvPr id="2" name="文本框 1">
            <a:extLst>
              <a:ext uri="{FF2B5EF4-FFF2-40B4-BE49-F238E27FC236}">
                <a16:creationId xmlns:a16="http://schemas.microsoft.com/office/drawing/2014/main" id="{C41C95D4-FFCC-4C96-A635-EE134B01F2D3}"/>
              </a:ext>
            </a:extLst>
          </p:cNvPr>
          <p:cNvSpPr txBox="1"/>
          <p:nvPr/>
        </p:nvSpPr>
        <p:spPr>
          <a:xfrm>
            <a:off x="827584" y="4077072"/>
            <a:ext cx="7992566" cy="523220"/>
          </a:xfrm>
          <a:prstGeom prst="rect">
            <a:avLst/>
          </a:prstGeom>
          <a:noFill/>
        </p:spPr>
        <p:txBody>
          <a:bodyPr wrap="square" rtlCol="0">
            <a:spAutoFit/>
          </a:bodyPr>
          <a:lstStyle/>
          <a:p>
            <a:r>
              <a:rPr lang="zh-CN" altLang="en-US" sz="2800" b="0" i="0" dirty="0">
                <a:latin typeface="+mn-ea"/>
                <a:ea typeface="+mn-ea"/>
              </a:rPr>
              <a:t>顶点是否加入</a:t>
            </a:r>
            <a:r>
              <a:rPr lang="en-US" altLang="zh-CN" sz="2800" b="0" i="0" dirty="0">
                <a:latin typeface="+mn-ea"/>
                <a:ea typeface="+mn-ea"/>
              </a:rPr>
              <a:t>U</a:t>
            </a:r>
            <a:r>
              <a:rPr lang="zh-CN" altLang="en-US" sz="2800" b="0" i="0" dirty="0">
                <a:latin typeface="+mn-ea"/>
                <a:ea typeface="+mn-ea"/>
              </a:rPr>
              <a:t>集合中？</a:t>
            </a:r>
            <a:r>
              <a:rPr lang="en-US" altLang="zh-CN" sz="2800" b="0" i="0" dirty="0">
                <a:latin typeface="+mn-ea"/>
                <a:ea typeface="+mn-ea"/>
              </a:rPr>
              <a:t>visited</a:t>
            </a:r>
            <a:r>
              <a:rPr lang="zh-CN" altLang="en-US" sz="2800" b="0" i="0" dirty="0">
                <a:latin typeface="+mn-ea"/>
                <a:ea typeface="+mn-ea"/>
              </a:rPr>
              <a:t>数组</a:t>
            </a:r>
            <a:endParaRPr lang="zh-CN" altLang="en-US" b="0" dirty="0">
              <a:latin typeface="+mn-ea"/>
              <a:ea typeface="+mn-ea"/>
            </a:endParaRPr>
          </a:p>
        </p:txBody>
      </p:sp>
      <p:sp>
        <p:nvSpPr>
          <p:cNvPr id="19" name="文本框 18">
            <a:extLst>
              <a:ext uri="{FF2B5EF4-FFF2-40B4-BE49-F238E27FC236}">
                <a16:creationId xmlns:a16="http://schemas.microsoft.com/office/drawing/2014/main" id="{3868A2A1-FD80-4EBF-B5EF-F6C173AEDF1E}"/>
              </a:ext>
            </a:extLst>
          </p:cNvPr>
          <p:cNvSpPr txBox="1"/>
          <p:nvPr/>
        </p:nvSpPr>
        <p:spPr>
          <a:xfrm>
            <a:off x="827584" y="4581128"/>
            <a:ext cx="7992566" cy="523220"/>
          </a:xfrm>
          <a:prstGeom prst="rect">
            <a:avLst/>
          </a:prstGeom>
          <a:noFill/>
        </p:spPr>
        <p:txBody>
          <a:bodyPr wrap="square" rtlCol="0">
            <a:spAutoFit/>
          </a:bodyPr>
          <a:lstStyle/>
          <a:p>
            <a:r>
              <a:rPr lang="zh-CN" altLang="en-US" sz="2800" b="0" i="0" dirty="0">
                <a:latin typeface="+mn-ea"/>
                <a:ea typeface="+mn-ea"/>
              </a:rPr>
              <a:t>跨越两个集合的边权值？</a:t>
            </a:r>
            <a:r>
              <a:rPr lang="en-US" altLang="zh-CN" sz="2800" b="0" i="0" dirty="0">
                <a:latin typeface="+mn-ea"/>
                <a:ea typeface="+mn-ea"/>
              </a:rPr>
              <a:t>dis</a:t>
            </a:r>
            <a:r>
              <a:rPr lang="zh-CN" altLang="en-US" sz="2800" b="0" i="0" dirty="0">
                <a:latin typeface="+mn-ea"/>
                <a:ea typeface="+mn-ea"/>
              </a:rPr>
              <a:t>数组，不断更新</a:t>
            </a:r>
            <a:endParaRPr lang="zh-CN" altLang="en-US" b="0" dirty="0">
              <a:latin typeface="+mn-ea"/>
              <a:ea typeface="+mn-ea"/>
            </a:endParaRPr>
          </a:p>
        </p:txBody>
      </p:sp>
      <p:sp>
        <p:nvSpPr>
          <p:cNvPr id="20" name="文本框 19">
            <a:extLst>
              <a:ext uri="{FF2B5EF4-FFF2-40B4-BE49-F238E27FC236}">
                <a16:creationId xmlns:a16="http://schemas.microsoft.com/office/drawing/2014/main" id="{E942A692-BF05-487E-954F-6A07CC661D5B}"/>
              </a:ext>
            </a:extLst>
          </p:cNvPr>
          <p:cNvSpPr txBox="1"/>
          <p:nvPr/>
        </p:nvSpPr>
        <p:spPr>
          <a:xfrm>
            <a:off x="827584" y="5104348"/>
            <a:ext cx="7992566" cy="954107"/>
          </a:xfrm>
          <a:prstGeom prst="rect">
            <a:avLst/>
          </a:prstGeom>
          <a:noFill/>
        </p:spPr>
        <p:txBody>
          <a:bodyPr wrap="square" rtlCol="0">
            <a:spAutoFit/>
          </a:bodyPr>
          <a:lstStyle/>
          <a:p>
            <a:r>
              <a:rPr lang="zh-CN" altLang="en-US" sz="2800" b="0" i="0" dirty="0">
                <a:latin typeface="+mn-ea"/>
                <a:ea typeface="+mn-ea"/>
              </a:rPr>
              <a:t>选</a:t>
            </a:r>
            <a:r>
              <a:rPr lang="en-US" altLang="zh-CN" sz="2800" b="0" i="0" dirty="0">
                <a:latin typeface="+mn-ea"/>
                <a:ea typeface="+mn-ea"/>
              </a:rPr>
              <a:t>dis</a:t>
            </a:r>
            <a:r>
              <a:rPr lang="zh-CN" altLang="en-US" sz="2800" b="0" i="0" dirty="0">
                <a:latin typeface="+mn-ea"/>
                <a:ea typeface="+mn-ea"/>
              </a:rPr>
              <a:t>值最小，</a:t>
            </a:r>
            <a:r>
              <a:rPr lang="en-US" altLang="zh-CN" sz="2800" b="0" i="0" dirty="0">
                <a:latin typeface="+mn-ea"/>
                <a:ea typeface="+mn-ea"/>
              </a:rPr>
              <a:t>visited</a:t>
            </a:r>
            <a:r>
              <a:rPr lang="zh-CN" altLang="en-US" sz="2800" b="0" i="0" dirty="0">
                <a:latin typeface="+mn-ea"/>
                <a:ea typeface="+mn-ea"/>
              </a:rPr>
              <a:t>为</a:t>
            </a:r>
            <a:r>
              <a:rPr lang="en-US" altLang="zh-CN" sz="2800" b="0" i="0" dirty="0" err="1">
                <a:latin typeface="+mn-ea"/>
                <a:ea typeface="+mn-ea"/>
              </a:rPr>
              <a:t>flase</a:t>
            </a:r>
            <a:r>
              <a:rPr lang="zh-CN" altLang="en-US" sz="2800" b="0" i="0" dirty="0">
                <a:latin typeface="+mn-ea"/>
                <a:ea typeface="+mn-ea"/>
              </a:rPr>
              <a:t>的点，其邻接点？即边的另一个顶点。</a:t>
            </a:r>
            <a:r>
              <a:rPr lang="en-US" altLang="zh-CN" sz="2800" b="0" i="0" dirty="0">
                <a:latin typeface="+mn-ea"/>
                <a:ea typeface="+mn-ea"/>
              </a:rPr>
              <a:t>adj</a:t>
            </a:r>
            <a:r>
              <a:rPr lang="zh-CN" altLang="en-US" sz="2800" b="0" i="0" dirty="0">
                <a:latin typeface="+mn-ea"/>
                <a:ea typeface="+mn-ea"/>
              </a:rPr>
              <a:t>数组存储。</a:t>
            </a:r>
            <a:endParaRPr lang="zh-CN" altLang="en-US" b="0" dirty="0">
              <a:latin typeface="+mn-ea"/>
              <a:ea typeface="+mn-ea"/>
            </a:endParaRPr>
          </a:p>
        </p:txBody>
      </p:sp>
      <p:sp>
        <p:nvSpPr>
          <p:cNvPr id="3" name="矩形 2">
            <a:extLst>
              <a:ext uri="{FF2B5EF4-FFF2-40B4-BE49-F238E27FC236}">
                <a16:creationId xmlns:a16="http://schemas.microsoft.com/office/drawing/2014/main" id="{D9AA038D-5A84-00F2-F1D0-0C24E738F016}"/>
              </a:ext>
            </a:extLst>
          </p:cNvPr>
          <p:cNvSpPr/>
          <p:nvPr/>
        </p:nvSpPr>
        <p:spPr bwMode="auto">
          <a:xfrm>
            <a:off x="4572000" y="4077072"/>
            <a:ext cx="2178968" cy="52322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D9E39F44-94F6-CB93-5360-57503D3CAE0B}"/>
              </a:ext>
            </a:extLst>
          </p:cNvPr>
          <p:cNvSpPr/>
          <p:nvPr/>
        </p:nvSpPr>
        <p:spPr bwMode="auto">
          <a:xfrm>
            <a:off x="4724400" y="4635985"/>
            <a:ext cx="1416968" cy="52322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303E9F01-8924-EC28-2BF7-9CEE66FCA57C}"/>
              </a:ext>
            </a:extLst>
          </p:cNvPr>
          <p:cNvSpPr/>
          <p:nvPr/>
        </p:nvSpPr>
        <p:spPr bwMode="auto">
          <a:xfrm>
            <a:off x="4061688" y="5581401"/>
            <a:ext cx="662712" cy="52322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601692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3" grpId="0" animBg="1"/>
      <p:bldP spid="18" grpId="0" animBg="1"/>
      <p:bldP spid="2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
        <p:nvSpPr>
          <p:cNvPr id="77827" name="Text Box 3"/>
          <p:cNvSpPr txBox="1">
            <a:spLocks noChangeArrowheads="1"/>
          </p:cNvSpPr>
          <p:nvPr/>
        </p:nvSpPr>
        <p:spPr bwMode="auto">
          <a:xfrm>
            <a:off x="588857" y="1268760"/>
            <a:ext cx="8243888" cy="5108130"/>
          </a:xfrm>
          <a:prstGeom prst="rect">
            <a:avLst/>
          </a:prstGeom>
          <a:noFill/>
          <a:ln w="9525">
            <a:noFill/>
            <a:miter lim="800000"/>
            <a:headEnd/>
            <a:tailEnd/>
          </a:ln>
        </p:spPr>
        <p:txBody>
          <a:bodyPr>
            <a:spAutoFit/>
          </a:bodyPr>
          <a:lstStyle/>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为直观化，以表格来表示实现过程中各变量变化和</a:t>
            </a:r>
          </a:p>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节点加入情况。</a:t>
            </a:r>
          </a:p>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其中变量定义如下：</a:t>
            </a:r>
          </a:p>
          <a:p>
            <a:pPr marL="342900" indent="-342900" eaLnBrk="1" hangingPunct="1">
              <a:lnSpc>
                <a:spcPct val="120000"/>
              </a:lnSpc>
              <a:buClr>
                <a:schemeClr val="hlink"/>
              </a:buClr>
              <a:buSzPct val="75000"/>
              <a:buFont typeface="Wingdings" pitchFamily="2" charset="2"/>
              <a:buNone/>
            </a:pPr>
            <a:r>
              <a:rPr lang="en-US" altLang="zh-CN" sz="2800" b="0" i="0" dirty="0">
                <a:solidFill>
                  <a:srgbClr val="3333FF"/>
                </a:solidFill>
                <a:latin typeface="+mn-ea"/>
                <a:ea typeface="+mn-ea"/>
                <a:sym typeface="Arial" pitchFamily="34" charset="0"/>
              </a:rPr>
              <a:t>visited</a:t>
            </a:r>
            <a:r>
              <a:rPr lang="en-US" altLang="zh-CN" sz="2800" b="0" i="0" dirty="0">
                <a:latin typeface="+mn-ea"/>
                <a:ea typeface="+mn-ea"/>
                <a:sym typeface="Arial" pitchFamily="34" charset="0"/>
              </a:rPr>
              <a:t> — </a:t>
            </a:r>
            <a:r>
              <a:rPr lang="zh-CN" altLang="en-US" sz="2800" b="0" i="0" dirty="0">
                <a:latin typeface="+mn-ea"/>
                <a:ea typeface="+mn-ea"/>
                <a:sym typeface="Arial" pitchFamily="34" charset="0"/>
              </a:rPr>
              <a:t>数组，表示顶点</a:t>
            </a:r>
            <a:r>
              <a:rPr lang="en-US" altLang="zh-CN" sz="2800" b="0" i="0" dirty="0">
                <a:latin typeface="+mn-ea"/>
                <a:ea typeface="+mn-ea"/>
                <a:sym typeface="Arial" pitchFamily="34" charset="0"/>
              </a:rPr>
              <a:t>v</a:t>
            </a:r>
            <a:r>
              <a:rPr lang="zh-CN" altLang="en-US" sz="2800" b="0" i="0" dirty="0">
                <a:latin typeface="+mn-ea"/>
                <a:ea typeface="+mn-ea"/>
                <a:sym typeface="Arial" pitchFamily="34" charset="0"/>
              </a:rPr>
              <a:t>是否加入生成树</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中，</a:t>
            </a:r>
          </a:p>
          <a:p>
            <a:r>
              <a:rPr lang="zh-CN" altLang="en-US" sz="2800" b="0" i="0" dirty="0">
                <a:latin typeface="+mn-ea"/>
                <a:ea typeface="+mn-ea"/>
                <a:sym typeface="Arial" pitchFamily="34" charset="0"/>
              </a:rPr>
              <a:t>加入，值</a:t>
            </a:r>
            <a:r>
              <a:rPr lang="en-US" altLang="zh-CN" sz="2800" b="0" i="0" dirty="0">
                <a:latin typeface="+mn-ea"/>
                <a:ea typeface="+mn-ea"/>
                <a:sym typeface="Arial" pitchFamily="34" charset="0"/>
              </a:rPr>
              <a:t>1</a:t>
            </a:r>
            <a:r>
              <a:rPr lang="zh-CN" altLang="en-US" sz="2800" b="0" i="0" dirty="0">
                <a:latin typeface="+mn-ea"/>
                <a:ea typeface="+mn-ea"/>
                <a:sym typeface="Arial" pitchFamily="34" charset="0"/>
              </a:rPr>
              <a:t>，否则，</a:t>
            </a:r>
            <a:r>
              <a:rPr lang="en-US" altLang="zh-CN" sz="2800" b="0" i="0" dirty="0">
                <a:latin typeface="+mn-ea"/>
                <a:ea typeface="+mn-ea"/>
                <a:sym typeface="Arial" pitchFamily="34" charset="0"/>
              </a:rPr>
              <a:t>0</a:t>
            </a:r>
            <a:r>
              <a:rPr lang="zh-CN" altLang="en-US" sz="2800" b="0" i="0" dirty="0">
                <a:latin typeface="+mn-ea"/>
                <a:ea typeface="+mn-ea"/>
                <a:sym typeface="Arial" pitchFamily="34" charset="0"/>
              </a:rPr>
              <a:t>。</a:t>
            </a:r>
          </a:p>
          <a:p>
            <a:pPr marL="342900" indent="-342900" eaLnBrk="1" hangingPunct="1">
              <a:lnSpc>
                <a:spcPct val="120000"/>
              </a:lnSpc>
              <a:buClr>
                <a:schemeClr val="hlink"/>
              </a:buClr>
              <a:buSzPct val="75000"/>
              <a:buFont typeface="Wingdings" pitchFamily="2" charset="2"/>
              <a:buNone/>
            </a:pPr>
            <a:r>
              <a:rPr lang="en-US" altLang="zh-CN" sz="2800" b="0" i="0" dirty="0" err="1">
                <a:solidFill>
                  <a:srgbClr val="3333FF"/>
                </a:solidFill>
                <a:latin typeface="+mn-ea"/>
                <a:ea typeface="+mn-ea"/>
                <a:sym typeface="Arial" pitchFamily="34" charset="0"/>
              </a:rPr>
              <a:t>dis</a:t>
            </a:r>
            <a:r>
              <a:rPr lang="en-US" altLang="zh-CN" sz="2800" b="0" i="0" dirty="0">
                <a:solidFill>
                  <a:srgbClr val="3333FF"/>
                </a:solidFill>
                <a:latin typeface="+mn-ea"/>
                <a:ea typeface="+mn-ea"/>
                <a:sym typeface="Arial" pitchFamily="34" charset="0"/>
              </a:rPr>
              <a:t> — </a:t>
            </a:r>
            <a:r>
              <a:rPr lang="zh-CN" altLang="en-US" sz="2800" b="0" i="0" dirty="0">
                <a:solidFill>
                  <a:srgbClr val="3333FF"/>
                </a:solidFill>
                <a:latin typeface="+mn-ea"/>
                <a:ea typeface="+mn-ea"/>
                <a:sym typeface="Arial" pitchFamily="34" charset="0"/>
              </a:rPr>
              <a:t>数组</a:t>
            </a:r>
            <a:r>
              <a:rPr lang="zh-CN" altLang="en-US" sz="2800" b="0" i="0" dirty="0">
                <a:latin typeface="+mn-ea"/>
                <a:ea typeface="+mn-ea"/>
                <a:sym typeface="Arial" pitchFamily="34" charset="0"/>
              </a:rPr>
              <a:t>，表示从</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到</a:t>
            </a:r>
            <a:r>
              <a:rPr lang="en-US" altLang="zh-CN" sz="2800" b="0" i="0" dirty="0">
                <a:latin typeface="+mn-ea"/>
                <a:ea typeface="+mn-ea"/>
                <a:sym typeface="Arial" pitchFamily="34" charset="0"/>
              </a:rPr>
              <a:t>V-U</a:t>
            </a:r>
            <a:r>
              <a:rPr lang="zh-CN" altLang="en-US" sz="2800" b="0" i="0" dirty="0">
                <a:latin typeface="+mn-ea"/>
                <a:ea typeface="+mn-ea"/>
                <a:sym typeface="Arial" pitchFamily="34" charset="0"/>
              </a:rPr>
              <a:t>中各顶点的最小权值。</a:t>
            </a:r>
          </a:p>
          <a:p>
            <a:pPr marL="342900" indent="-342900" eaLnBrk="1" hangingPunct="1">
              <a:lnSpc>
                <a:spcPct val="120000"/>
              </a:lnSpc>
              <a:buClr>
                <a:schemeClr val="hlink"/>
              </a:buClr>
              <a:buSzPct val="75000"/>
              <a:buFont typeface="Wingdings" pitchFamily="2" charset="2"/>
              <a:buNone/>
            </a:pPr>
            <a:r>
              <a:rPr lang="en-US" altLang="zh-CN" sz="2800" b="0" i="0" dirty="0" err="1">
                <a:solidFill>
                  <a:srgbClr val="3333FF"/>
                </a:solidFill>
                <a:latin typeface="+mn-ea"/>
                <a:ea typeface="+mn-ea"/>
                <a:sym typeface="Arial" pitchFamily="34" charset="0"/>
              </a:rPr>
              <a:t>adj</a:t>
            </a:r>
            <a:r>
              <a:rPr lang="en-US" altLang="zh-CN" sz="2800" b="0" i="0" dirty="0">
                <a:solidFill>
                  <a:srgbClr val="3333FF"/>
                </a:solidFill>
                <a:latin typeface="+mn-ea"/>
                <a:ea typeface="+mn-ea"/>
                <a:sym typeface="Arial" pitchFamily="34" charset="0"/>
              </a:rPr>
              <a:t> — </a:t>
            </a:r>
            <a:r>
              <a:rPr lang="zh-CN" altLang="en-US" sz="2800" b="0" i="0" dirty="0">
                <a:solidFill>
                  <a:srgbClr val="3333FF"/>
                </a:solidFill>
                <a:latin typeface="+mn-ea"/>
                <a:ea typeface="+mn-ea"/>
                <a:sym typeface="Arial" pitchFamily="34" charset="0"/>
              </a:rPr>
              <a:t>数组</a:t>
            </a:r>
            <a:r>
              <a:rPr lang="zh-CN" altLang="en-US" sz="2800" b="0" i="0" dirty="0">
                <a:latin typeface="+mn-ea"/>
                <a:ea typeface="+mn-ea"/>
                <a:sym typeface="Arial" pitchFamily="34" charset="0"/>
              </a:rPr>
              <a:t>，使</a:t>
            </a:r>
            <a:r>
              <a:rPr lang="en-US" altLang="zh-CN" sz="2800" b="0" i="0" dirty="0" err="1">
                <a:latin typeface="+mn-ea"/>
                <a:ea typeface="+mn-ea"/>
                <a:sym typeface="Arial" pitchFamily="34" charset="0"/>
              </a:rPr>
              <a:t>dis</a:t>
            </a:r>
            <a:r>
              <a:rPr lang="zh-CN" altLang="en-US" sz="2800" b="0" i="0" dirty="0">
                <a:latin typeface="+mn-ea"/>
                <a:ea typeface="+mn-ea"/>
                <a:sym typeface="Arial" pitchFamily="34" charset="0"/>
              </a:rPr>
              <a:t>取最小的</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中邻接点。</a:t>
            </a:r>
          </a:p>
          <a:p>
            <a:pPr marL="342900" indent="-342900" eaLnBrk="1" hangingPunct="1">
              <a:lnSpc>
                <a:spcPct val="120000"/>
              </a:lnSpc>
              <a:buClr>
                <a:schemeClr val="hlink"/>
              </a:buClr>
              <a:buSzPct val="75000"/>
              <a:buFont typeface="Wingdings" pitchFamily="2" charset="2"/>
              <a:buNone/>
            </a:pPr>
            <a:r>
              <a:rPr lang="en-US" altLang="zh-CN" sz="2800" b="0" i="0" dirty="0" err="1">
                <a:latin typeface="+mn-ea"/>
                <a:ea typeface="+mn-ea"/>
                <a:sym typeface="Arial" pitchFamily="34" charset="0"/>
              </a:rPr>
              <a:t>mindis</a:t>
            </a:r>
            <a:r>
              <a:rPr lang="en-US" altLang="zh-CN" sz="2800" b="0" i="0" dirty="0">
                <a:latin typeface="+mn-ea"/>
                <a:ea typeface="+mn-ea"/>
                <a:sym typeface="Arial" pitchFamily="34" charset="0"/>
              </a:rPr>
              <a:t> — </a:t>
            </a:r>
            <a:r>
              <a:rPr lang="en-US" altLang="zh-CN" sz="2800" b="0" i="0" dirty="0" err="1">
                <a:latin typeface="+mn-ea"/>
                <a:ea typeface="+mn-ea"/>
                <a:sym typeface="Arial" pitchFamily="34" charset="0"/>
              </a:rPr>
              <a:t>dis</a:t>
            </a:r>
            <a:r>
              <a:rPr lang="zh-CN" altLang="en-US" sz="2800" b="0" i="0" dirty="0">
                <a:latin typeface="+mn-ea"/>
                <a:ea typeface="+mn-ea"/>
                <a:sym typeface="Arial" pitchFamily="34" charset="0"/>
              </a:rPr>
              <a:t>中的最小值</a:t>
            </a:r>
          </a:p>
          <a:p>
            <a:pPr marL="342900" indent="-342900" eaLnBrk="1" hangingPunct="1">
              <a:lnSpc>
                <a:spcPct val="120000"/>
              </a:lnSpc>
              <a:buClr>
                <a:schemeClr val="hlink"/>
              </a:buClr>
              <a:buSzPct val="75000"/>
              <a:buFont typeface="Wingdings" pitchFamily="2" charset="2"/>
              <a:buNone/>
            </a:pPr>
            <a:r>
              <a:rPr lang="en-US" altLang="zh-CN" sz="2800" b="0" i="0" dirty="0">
                <a:latin typeface="+mn-ea"/>
                <a:ea typeface="+mn-ea"/>
                <a:sym typeface="Arial" pitchFamily="34" charset="0"/>
              </a:rPr>
              <a:t>flag — </a:t>
            </a:r>
            <a:r>
              <a:rPr lang="en-US" altLang="zh-CN" sz="2800" b="0" i="0" dirty="0" err="1">
                <a:latin typeface="+mn-ea"/>
                <a:ea typeface="+mn-ea"/>
                <a:sym typeface="Arial" pitchFamily="34" charset="0"/>
              </a:rPr>
              <a:t>mindis</a:t>
            </a:r>
            <a:r>
              <a:rPr lang="zh-CN" altLang="en-US" sz="2800" b="0" i="0" dirty="0">
                <a:latin typeface="+mn-ea"/>
                <a:ea typeface="+mn-ea"/>
                <a:sym typeface="Arial" pitchFamily="34" charset="0"/>
              </a:rPr>
              <a:t>取最小对应的顶点</a:t>
            </a:r>
            <a:r>
              <a:rPr lang="en-US" altLang="zh-CN" sz="2800" b="0" i="0" dirty="0">
                <a:latin typeface="+mn-ea"/>
                <a:ea typeface="+mn-ea"/>
                <a:sym typeface="Arial" pitchFamily="34" charset="0"/>
              </a:rPr>
              <a:t>v</a:t>
            </a:r>
          </a:p>
          <a:p>
            <a:pPr marL="342900" indent="-342900" eaLnBrk="1" hangingPunct="1">
              <a:lnSpc>
                <a:spcPct val="120000"/>
              </a:lnSpc>
              <a:buClr>
                <a:schemeClr val="hlink"/>
              </a:buClr>
              <a:buSzPct val="75000"/>
              <a:buFont typeface="Wingdings" pitchFamily="2" charset="2"/>
              <a:buNone/>
            </a:pPr>
            <a:endParaRPr lang="en-US" altLang="zh-CN" sz="2800"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8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Oval 4"/>
          <p:cNvSpPr>
            <a:spLocks noChangeArrowheads="1"/>
          </p:cNvSpPr>
          <p:nvPr/>
        </p:nvSpPr>
        <p:spPr bwMode="auto">
          <a:xfrm>
            <a:off x="0" y="981075"/>
            <a:ext cx="5651500" cy="935038"/>
          </a:xfrm>
          <a:prstGeom prst="ellipse">
            <a:avLst/>
          </a:prstGeom>
          <a:solidFill>
            <a:srgbClr val="FFFF00"/>
          </a:solidFill>
          <a:ln w="9525">
            <a:noFill/>
            <a:round/>
            <a:headEnd/>
            <a:tailEnd/>
          </a:ln>
        </p:spPr>
        <p:txBody>
          <a:bodyPr wrap="none" anchor="ctr"/>
          <a:lstStyle/>
          <a:p>
            <a:pPr eaLnBrk="1" hangingPunct="1"/>
            <a:endParaRPr lang="zh-CN" altLang="en-US"/>
          </a:p>
        </p:txBody>
      </p:sp>
      <p:graphicFrame>
        <p:nvGraphicFramePr>
          <p:cNvPr id="76805" name="Group 5"/>
          <p:cNvGraphicFramePr>
            <a:graphicFrameLocks noGrp="1"/>
          </p:cNvGraphicFramePr>
          <p:nvPr>
            <p:ph/>
            <p:extLst>
              <p:ext uri="{D42A27DB-BD31-4B8C-83A1-F6EECF244321}">
                <p14:modId xmlns:p14="http://schemas.microsoft.com/office/powerpoint/2010/main" val="1126344788"/>
              </p:ext>
            </p:extLst>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6870" name="AutoShape 70"/>
          <p:cNvSpPr>
            <a:spLocks noChangeArrowheads="1"/>
          </p:cNvSpPr>
          <p:nvPr/>
        </p:nvSpPr>
        <p:spPr bwMode="auto">
          <a:xfrm>
            <a:off x="6877050" y="188913"/>
            <a:ext cx="2160588" cy="692150"/>
          </a:xfrm>
          <a:prstGeom prst="wedgeEllipseCallout">
            <a:avLst>
              <a:gd name="adj1" fmla="val -100847"/>
              <a:gd name="adj2" fmla="val 2091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程序中不需要</a:t>
            </a:r>
          </a:p>
        </p:txBody>
      </p:sp>
      <p:sp>
        <p:nvSpPr>
          <p:cNvPr id="76871" name="AutoShape 71"/>
          <p:cNvSpPr>
            <a:spLocks noChangeArrowheads="1"/>
          </p:cNvSpPr>
          <p:nvPr/>
        </p:nvSpPr>
        <p:spPr bwMode="auto">
          <a:xfrm>
            <a:off x="7092950" y="1844675"/>
            <a:ext cx="1366838" cy="692150"/>
          </a:xfrm>
          <a:prstGeom prst="wedgeEllipseCallout">
            <a:avLst>
              <a:gd name="adj1" fmla="val -224912"/>
              <a:gd name="adj2" fmla="val -6995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初始化</a:t>
            </a:r>
          </a:p>
        </p:txBody>
      </p:sp>
      <p:sp>
        <p:nvSpPr>
          <p:cNvPr id="9" name="灯片编号占位符 8"/>
          <p:cNvSpPr>
            <a:spLocks noGrp="1"/>
          </p:cNvSpPr>
          <p:nvPr>
            <p:ph type="sldNum" sz="quarter" idx="12"/>
          </p:nvPr>
        </p:nvSpPr>
        <p:spPr/>
        <p:txBody>
          <a:bodyPr/>
          <a:lstStyle/>
          <a:p>
            <a:fld id="{C2C27803-F996-438A-8023-4A85CDA55E1A}" type="slidenum">
              <a:rPr lang="zh-CN" altLang="en-US" smtClean="0"/>
              <a:pPr/>
              <a:t>78</a:t>
            </a:fld>
            <a:endParaRPr lang="en-US" altLang="zh-CN"/>
          </a:p>
        </p:txBody>
      </p:sp>
      <p:sp>
        <p:nvSpPr>
          <p:cNvPr id="2" name="AutoShape 3">
            <a:extLst>
              <a:ext uri="{FF2B5EF4-FFF2-40B4-BE49-F238E27FC236}">
                <a16:creationId xmlns:a16="http://schemas.microsoft.com/office/drawing/2014/main" id="{0F9CDD54-2C69-B686-204B-9017A1BA156D}"/>
              </a:ext>
            </a:extLst>
          </p:cNvPr>
          <p:cNvSpPr>
            <a:spLocks noChangeArrowheads="1"/>
          </p:cNvSpPr>
          <p:nvPr/>
        </p:nvSpPr>
        <p:spPr bwMode="auto">
          <a:xfrm>
            <a:off x="6660232" y="2783830"/>
            <a:ext cx="2592388" cy="1365250"/>
          </a:xfrm>
          <a:prstGeom prst="wedgeEllipseCallout">
            <a:avLst>
              <a:gd name="adj1" fmla="val -40642"/>
              <a:gd name="adj2" fmla="val -2776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1</a:t>
            </a:r>
            <a:r>
              <a:rPr lang="zh-CN" altLang="en-US" sz="2000" b="1" i="0" dirty="0">
                <a:effectLst>
                  <a:outerShdw blurRad="38100" dist="38100" dir="2700000" algn="tl">
                    <a:srgbClr val="FFFFFF"/>
                  </a:outerShdw>
                </a:effectLst>
              </a:rPr>
              <a:t>行：</a:t>
            </a:r>
            <a:r>
              <a:rPr lang="en-US" altLang="zh-CN" sz="2000" b="1" i="0" dirty="0" err="1">
                <a:effectLst>
                  <a:outerShdw blurRad="38100" dist="38100" dir="2700000" algn="tl">
                    <a:srgbClr val="FFFFFF"/>
                  </a:outerShdw>
                </a:effectLst>
              </a:rPr>
              <a:t>vistied</a:t>
            </a:r>
            <a:endParaRPr lang="en-US" altLang="zh-CN" sz="2000" b="1" i="0"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2</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3</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adj</a:t>
            </a:r>
          </a:p>
        </p:txBody>
      </p:sp>
    </p:spTree>
    <p:extLst>
      <p:ext uri="{BB962C8B-B14F-4D97-AF65-F5344CB8AC3E}">
        <p14:creationId xmlns:p14="http://schemas.microsoft.com/office/powerpoint/2010/main" val="1934276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6871"/>
                                        </p:tgtEl>
                                      </p:cBhvr>
                                    </p:animEffect>
                                    <p:set>
                                      <p:cBhvr>
                                        <p:cTn id="7" dur="1" fill="hold">
                                          <p:stCondLst>
                                            <p:cond delay="499"/>
                                          </p:stCondLst>
                                        </p:cTn>
                                        <p:tgtEl>
                                          <p:spTgt spid="768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7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6553200" y="4653136"/>
            <a:ext cx="2592388" cy="1223962"/>
          </a:xfrm>
          <a:prstGeom prst="wedgeEllipseCallout">
            <a:avLst>
              <a:gd name="adj1" fmla="val -31026"/>
              <a:gd name="adj2" fmla="val -38266"/>
            </a:avLst>
          </a:prstGeom>
          <a:solidFill>
            <a:srgbClr val="FFFF0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latin typeface="Arial" pitchFamily="34" charset="0"/>
              </a:rPr>
              <a:t>选取同行中visited为0，dis最小的值 </a:t>
            </a:r>
          </a:p>
        </p:txBody>
      </p:sp>
      <p:sp>
        <p:nvSpPr>
          <p:cNvPr id="76803" name="AutoShape 3"/>
          <p:cNvSpPr>
            <a:spLocks noChangeArrowheads="1"/>
          </p:cNvSpPr>
          <p:nvPr/>
        </p:nvSpPr>
        <p:spPr bwMode="auto">
          <a:xfrm>
            <a:off x="6660232" y="2783830"/>
            <a:ext cx="2592388" cy="1365250"/>
          </a:xfrm>
          <a:prstGeom prst="wedgeEllipseCallout">
            <a:avLst>
              <a:gd name="adj1" fmla="val -40642"/>
              <a:gd name="adj2" fmla="val -2776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1</a:t>
            </a:r>
            <a:r>
              <a:rPr lang="zh-CN" altLang="en-US" sz="2000" b="1" i="0" dirty="0">
                <a:effectLst>
                  <a:outerShdw blurRad="38100" dist="38100" dir="2700000" algn="tl">
                    <a:srgbClr val="FFFFFF"/>
                  </a:outerShdw>
                </a:effectLst>
              </a:rPr>
              <a:t>行：</a:t>
            </a:r>
            <a:r>
              <a:rPr lang="en-US" altLang="zh-CN" sz="2000" b="1" i="0" dirty="0" err="1">
                <a:effectLst>
                  <a:outerShdw blurRad="38100" dist="38100" dir="2700000" algn="tl">
                    <a:srgbClr val="FFFFFF"/>
                  </a:outerShdw>
                </a:effectLst>
              </a:rPr>
              <a:t>vistied</a:t>
            </a:r>
            <a:endParaRPr lang="en-US" altLang="zh-CN" sz="2000" b="1" i="0"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2</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3</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adj</a:t>
            </a:r>
          </a:p>
        </p:txBody>
      </p:sp>
      <p:graphicFrame>
        <p:nvGraphicFramePr>
          <p:cNvPr id="76805" name="Group 5"/>
          <p:cNvGraphicFramePr>
            <a:graphicFrameLocks noGrp="1"/>
          </p:cNvGraphicFramePr>
          <p:nvPr>
            <p:ph/>
            <p:extLst>
              <p:ext uri="{D42A27DB-BD31-4B8C-83A1-F6EECF244321}">
                <p14:modId xmlns:p14="http://schemas.microsoft.com/office/powerpoint/2010/main" val="1863764941"/>
              </p:ext>
            </p:extLst>
          </p:nvPr>
        </p:nvGraphicFramePr>
        <p:xfrm>
          <a:off x="458788" y="476250"/>
          <a:ext cx="6265862" cy="5713414"/>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1436425"/>
                  </a:ext>
                </a:extLst>
              </a:tr>
            </a:tbl>
          </a:graphicData>
        </a:graphic>
      </p:graphicFrame>
      <p:sp>
        <p:nvSpPr>
          <p:cNvPr id="9" name="灯片编号占位符 8"/>
          <p:cNvSpPr>
            <a:spLocks noGrp="1"/>
          </p:cNvSpPr>
          <p:nvPr>
            <p:ph type="sldNum" sz="quarter" idx="12"/>
          </p:nvPr>
        </p:nvSpPr>
        <p:spPr/>
        <p:txBody>
          <a:bodyPr/>
          <a:lstStyle/>
          <a:p>
            <a:fld id="{C2C27803-F996-438A-8023-4A85CDA55E1A}" type="slidenum">
              <a:rPr lang="zh-CN" altLang="en-US" smtClean="0"/>
              <a:pPr/>
              <a:t>79</a:t>
            </a:fld>
            <a:endParaRPr lang="en-US" altLang="zh-CN"/>
          </a:p>
        </p:txBody>
      </p:sp>
      <p:graphicFrame>
        <p:nvGraphicFramePr>
          <p:cNvPr id="36" name="Object 4">
            <a:extLst>
              <a:ext uri="{FF2B5EF4-FFF2-40B4-BE49-F238E27FC236}">
                <a16:creationId xmlns:a16="http://schemas.microsoft.com/office/drawing/2014/main" id="{5BCAAA27-C9AF-41E8-B49C-0D1A3D008E70}"/>
              </a:ext>
            </a:extLst>
          </p:cNvPr>
          <p:cNvGraphicFramePr>
            <a:graphicFrameLocks noChangeAspect="1"/>
          </p:cNvGraphicFramePr>
          <p:nvPr>
            <p:extLst>
              <p:ext uri="{D42A27DB-BD31-4B8C-83A1-F6EECF244321}">
                <p14:modId xmlns:p14="http://schemas.microsoft.com/office/powerpoint/2010/main" val="3527409642"/>
              </p:ext>
            </p:extLst>
          </p:nvPr>
        </p:nvGraphicFramePr>
        <p:xfrm>
          <a:off x="6875908" y="476672"/>
          <a:ext cx="2160588" cy="1989932"/>
        </p:xfrm>
        <a:graphic>
          <a:graphicData uri="http://schemas.openxmlformats.org/presentationml/2006/ole">
            <mc:AlternateContent xmlns:mc="http://schemas.openxmlformats.org/markup-compatibility/2006">
              <mc:Choice xmlns:v="urn:schemas-microsoft-com:vml" Requires="v">
                <p:oleObj name="Visio" r:id="rId3" imgW="1854200" imgH="2616200" progId="Visio.Drawing.11">
                  <p:embed/>
                </p:oleObj>
              </mc:Choice>
              <mc:Fallback>
                <p:oleObj name="Visio" r:id="rId3" imgW="1854200" imgH="2616200" progId="Visio.Drawing.11">
                  <p:embed/>
                  <p:pic>
                    <p:nvPicPr>
                      <p:cNvPr id="36" name="Object 4">
                        <a:extLst>
                          <a:ext uri="{FF2B5EF4-FFF2-40B4-BE49-F238E27FC236}">
                            <a16:creationId xmlns:a16="http://schemas.microsoft.com/office/drawing/2014/main" id="{5BCAAA27-C9AF-41E8-B49C-0D1A3D008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5765"/>
                      <a:stretch>
                        <a:fillRect/>
                      </a:stretch>
                    </p:blipFill>
                    <p:spPr bwMode="auto">
                      <a:xfrm>
                        <a:off x="6875908" y="476672"/>
                        <a:ext cx="2160588" cy="1989932"/>
                      </a:xfrm>
                      <a:prstGeom prst="rect">
                        <a:avLst/>
                      </a:prstGeom>
                      <a:noFill/>
                      <a:effectLst/>
                    </p:spPr>
                  </p:pic>
                </p:oleObj>
              </mc:Fallback>
            </mc:AlternateContent>
          </a:graphicData>
        </a:graphic>
      </p:graphicFrame>
      <p:sp>
        <p:nvSpPr>
          <p:cNvPr id="11" name="AutoShape 71">
            <a:extLst>
              <a:ext uri="{FF2B5EF4-FFF2-40B4-BE49-F238E27FC236}">
                <a16:creationId xmlns:a16="http://schemas.microsoft.com/office/drawing/2014/main" id="{D7E7EE02-E873-49A3-8F3D-36466F21AACF}"/>
              </a:ext>
            </a:extLst>
          </p:cNvPr>
          <p:cNvSpPr>
            <a:spLocks noChangeArrowheads="1"/>
          </p:cNvSpPr>
          <p:nvPr/>
        </p:nvSpPr>
        <p:spPr bwMode="auto">
          <a:xfrm>
            <a:off x="3546301" y="-64532"/>
            <a:ext cx="2736304" cy="692150"/>
          </a:xfrm>
          <a:prstGeom prst="wedgeEllipseCallout">
            <a:avLst>
              <a:gd name="adj1" fmla="val -52171"/>
              <a:gd name="adj2" fmla="val 13537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en-US" altLang="zh-CN" sz="2000" b="1" i="0" dirty="0">
                <a:effectLst>
                  <a:outerShdw blurRad="38100" dist="38100" dir="2700000" algn="tl">
                    <a:srgbClr val="FFFFFF"/>
                  </a:outerShdw>
                </a:effectLst>
              </a:rPr>
              <a:t>V1</a:t>
            </a:r>
            <a:r>
              <a:rPr lang="zh-CN" altLang="en-US" sz="2000" b="1" i="0" dirty="0">
                <a:effectLst>
                  <a:outerShdw blurRad="38100" dist="38100" dir="2700000" algn="tl">
                    <a:srgbClr val="FFFFFF"/>
                  </a:outerShdw>
                </a:effectLst>
              </a:rPr>
              <a:t>出发</a:t>
            </a:r>
            <a:r>
              <a:rPr lang="zh-CN" altLang="en-US" sz="2000" i="0" dirty="0">
                <a:effectLst>
                  <a:outerShdw blurRad="38100" dist="38100" dir="2700000" algn="tl">
                    <a:srgbClr val="FFFFFF"/>
                  </a:outerShdw>
                </a:effectLst>
              </a:rPr>
              <a:t>，更新各顶点</a:t>
            </a:r>
            <a:r>
              <a:rPr lang="en-US" altLang="zh-CN" sz="2000" i="0" dirty="0" err="1">
                <a:effectLst>
                  <a:outerShdw blurRad="38100" dist="38100" dir="2700000" algn="tl">
                    <a:srgbClr val="FFFFFF"/>
                  </a:outerShdw>
                </a:effectLst>
              </a:rPr>
              <a:t>dis,adj</a:t>
            </a:r>
            <a:endParaRPr lang="zh-CN" altLang="en-US" sz="2000" b="1" i="0" dirty="0">
              <a:effectLst>
                <a:outerShdw blurRad="38100" dist="38100" dir="2700000" algn="tl">
                  <a:srgbClr val="FFFFFF"/>
                </a:outerShdw>
              </a:effectLst>
            </a:endParaRPr>
          </a:p>
        </p:txBody>
      </p:sp>
      <p:sp>
        <p:nvSpPr>
          <p:cNvPr id="2" name="椭圆 1">
            <a:extLst>
              <a:ext uri="{FF2B5EF4-FFF2-40B4-BE49-F238E27FC236}">
                <a16:creationId xmlns:a16="http://schemas.microsoft.com/office/drawing/2014/main" id="{CF4490E2-9935-3568-8339-1FB8D605A2F8}"/>
              </a:ext>
            </a:extLst>
          </p:cNvPr>
          <p:cNvSpPr/>
          <p:nvPr/>
        </p:nvSpPr>
        <p:spPr bwMode="auto">
          <a:xfrm>
            <a:off x="1072126" y="894852"/>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 name="文本框 2">
            <a:extLst>
              <a:ext uri="{FF2B5EF4-FFF2-40B4-BE49-F238E27FC236}">
                <a16:creationId xmlns:a16="http://schemas.microsoft.com/office/drawing/2014/main" id="{15D8A02B-3315-7C32-0084-DC3118F6DBAE}"/>
              </a:ext>
            </a:extLst>
          </p:cNvPr>
          <p:cNvSpPr txBox="1"/>
          <p:nvPr/>
        </p:nvSpPr>
        <p:spPr>
          <a:xfrm>
            <a:off x="4139952" y="1026080"/>
            <a:ext cx="432048" cy="369332"/>
          </a:xfrm>
          <a:prstGeom prst="rect">
            <a:avLst/>
          </a:prstGeom>
          <a:noFill/>
        </p:spPr>
        <p:txBody>
          <a:bodyPr wrap="square" rtlCol="0">
            <a:spAutoFit/>
          </a:bodyPr>
          <a:lstStyle/>
          <a:p>
            <a:r>
              <a:rPr lang="en-US" altLang="zh-CN" b="0" i="0" dirty="0"/>
              <a:t>3</a:t>
            </a:r>
            <a:endParaRPr lang="zh-CN" altLang="en-US" b="0" i="0" dirty="0"/>
          </a:p>
        </p:txBody>
      </p:sp>
      <p:sp>
        <p:nvSpPr>
          <p:cNvPr id="4" name="文本框 3">
            <a:extLst>
              <a:ext uri="{FF2B5EF4-FFF2-40B4-BE49-F238E27FC236}">
                <a16:creationId xmlns:a16="http://schemas.microsoft.com/office/drawing/2014/main" id="{1B60A4EB-341E-7D3E-0547-6B8CE829DD48}"/>
              </a:ext>
            </a:extLst>
          </p:cNvPr>
          <p:cNvSpPr txBox="1"/>
          <p:nvPr/>
        </p:nvSpPr>
        <p:spPr>
          <a:xfrm>
            <a:off x="4932040" y="1015135"/>
            <a:ext cx="576064" cy="369332"/>
          </a:xfrm>
          <a:prstGeom prst="rect">
            <a:avLst/>
          </a:prstGeom>
          <a:noFill/>
        </p:spPr>
        <p:txBody>
          <a:bodyPr wrap="square" rtlCol="0">
            <a:spAutoFit/>
          </a:bodyPr>
          <a:lstStyle/>
          <a:p>
            <a:r>
              <a:rPr lang="en-US" altLang="zh-CN" b="0" i="0" dirty="0"/>
              <a:t>V2</a:t>
            </a:r>
            <a:endParaRPr lang="zh-CN" altLang="en-US" b="0" i="0" dirty="0"/>
          </a:p>
        </p:txBody>
      </p:sp>
      <p:sp>
        <p:nvSpPr>
          <p:cNvPr id="5" name="文本框 4">
            <a:extLst>
              <a:ext uri="{FF2B5EF4-FFF2-40B4-BE49-F238E27FC236}">
                <a16:creationId xmlns:a16="http://schemas.microsoft.com/office/drawing/2014/main" id="{B4D6B39C-1BE6-D670-B8DF-1A7B4DF113D3}"/>
              </a:ext>
            </a:extLst>
          </p:cNvPr>
          <p:cNvSpPr txBox="1"/>
          <p:nvPr/>
        </p:nvSpPr>
        <p:spPr>
          <a:xfrm>
            <a:off x="5684328" y="976580"/>
            <a:ext cx="824645" cy="369332"/>
          </a:xfrm>
          <a:prstGeom prst="rect">
            <a:avLst/>
          </a:prstGeom>
          <a:noFill/>
        </p:spPr>
        <p:txBody>
          <a:bodyPr wrap="square" rtlCol="0">
            <a:spAutoFit/>
          </a:bodyPr>
          <a:lstStyle/>
          <a:p>
            <a:r>
              <a:rPr lang="en-US" altLang="zh-CN" b="0" i="0" dirty="0"/>
              <a:t>V1,V2</a:t>
            </a:r>
            <a:endParaRPr lang="zh-CN" altLang="en-US" b="0" i="0" dirty="0"/>
          </a:p>
        </p:txBody>
      </p:sp>
      <p:sp>
        <p:nvSpPr>
          <p:cNvPr id="7" name="AutoShape 71">
            <a:extLst>
              <a:ext uri="{FF2B5EF4-FFF2-40B4-BE49-F238E27FC236}">
                <a16:creationId xmlns:a16="http://schemas.microsoft.com/office/drawing/2014/main" id="{AAA095DD-DFEF-3FC0-765D-DDF10DC5C6A8}"/>
              </a:ext>
            </a:extLst>
          </p:cNvPr>
          <p:cNvSpPr>
            <a:spLocks noChangeArrowheads="1"/>
          </p:cNvSpPr>
          <p:nvPr/>
        </p:nvSpPr>
        <p:spPr bwMode="auto">
          <a:xfrm>
            <a:off x="2160562" y="3763171"/>
            <a:ext cx="2771478" cy="692150"/>
          </a:xfrm>
          <a:prstGeom prst="wedgeEllipseCallout">
            <a:avLst>
              <a:gd name="adj1" fmla="val -28228"/>
              <a:gd name="adj2" fmla="val -21479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更新</a:t>
            </a:r>
            <a:r>
              <a:rPr lang="en-US" altLang="zh-CN" sz="2000" b="1" i="0" dirty="0">
                <a:effectLst>
                  <a:outerShdw blurRad="38100" dist="38100" dir="2700000" algn="tl">
                    <a:srgbClr val="FFFFFF"/>
                  </a:outerShdw>
                </a:effectLst>
              </a:rPr>
              <a:t>V2</a:t>
            </a:r>
            <a:r>
              <a:rPr lang="zh-CN" altLang="en-US" sz="2000" b="1" i="0" dirty="0">
                <a:effectLst>
                  <a:outerShdw blurRad="38100" dist="38100" dir="2700000" algn="tl">
                    <a:srgbClr val="FFFFFF"/>
                  </a:outerShdw>
                </a:effectLst>
              </a:rPr>
              <a:t>到各顶点</a:t>
            </a:r>
            <a:r>
              <a:rPr lang="en-US" altLang="zh-CN" sz="2000" b="1" i="0" dirty="0">
                <a:effectLst>
                  <a:outerShdw blurRad="38100" dist="38100" dir="2700000" algn="tl">
                    <a:srgbClr val="FFFFFF"/>
                  </a:outerShdw>
                </a:effectLst>
              </a:rPr>
              <a:t>dis</a:t>
            </a:r>
            <a:r>
              <a:rPr lang="zh-CN" altLang="en-US" sz="2000" b="1" i="0" dirty="0">
                <a:effectLst>
                  <a:outerShdw blurRad="38100" dist="38100" dir="2700000" algn="tl">
                    <a:srgbClr val="FFFFFF"/>
                  </a:outerShdw>
                </a:effectLst>
              </a:rPr>
              <a:t>，</a:t>
            </a:r>
            <a:r>
              <a:rPr lang="en-US" altLang="zh-CN" sz="2000" b="1" i="0" dirty="0">
                <a:effectLst>
                  <a:outerShdw blurRad="38100" dist="38100" dir="2700000" algn="tl">
                    <a:srgbClr val="FFFFFF"/>
                  </a:outerShdw>
                </a:effectLst>
              </a:rPr>
              <a:t>adj</a:t>
            </a:r>
            <a:endParaRPr lang="zh-CN" altLang="en-US" sz="2000" b="1" i="0" dirty="0">
              <a:effectLst>
                <a:outerShdw blurRad="38100" dist="38100" dir="2700000" algn="tl">
                  <a:srgbClr val="FFFFFF"/>
                </a:outerShdw>
              </a:effectLst>
            </a:endParaRPr>
          </a:p>
        </p:txBody>
      </p:sp>
      <p:sp>
        <p:nvSpPr>
          <p:cNvPr id="8" name="文本框 7">
            <a:extLst>
              <a:ext uri="{FF2B5EF4-FFF2-40B4-BE49-F238E27FC236}">
                <a16:creationId xmlns:a16="http://schemas.microsoft.com/office/drawing/2014/main" id="{324E6323-9039-57BE-7876-9D99C7D70DDC}"/>
              </a:ext>
            </a:extLst>
          </p:cNvPr>
          <p:cNvSpPr txBox="1"/>
          <p:nvPr/>
        </p:nvSpPr>
        <p:spPr>
          <a:xfrm>
            <a:off x="539552" y="2022174"/>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10" name="文本框 9">
            <a:extLst>
              <a:ext uri="{FF2B5EF4-FFF2-40B4-BE49-F238E27FC236}">
                <a16:creationId xmlns:a16="http://schemas.microsoft.com/office/drawing/2014/main" id="{6E9E9EE0-F130-68E6-F566-94780782BF9F}"/>
              </a:ext>
            </a:extLst>
          </p:cNvPr>
          <p:cNvSpPr txBox="1"/>
          <p:nvPr/>
        </p:nvSpPr>
        <p:spPr>
          <a:xfrm>
            <a:off x="1259632" y="2049116"/>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12" name="文本框 11">
            <a:extLst>
              <a:ext uri="{FF2B5EF4-FFF2-40B4-BE49-F238E27FC236}">
                <a16:creationId xmlns:a16="http://schemas.microsoft.com/office/drawing/2014/main" id="{0F589342-DBF2-7B06-074D-76CA04835962}"/>
              </a:ext>
            </a:extLst>
          </p:cNvPr>
          <p:cNvSpPr txBox="1"/>
          <p:nvPr/>
        </p:nvSpPr>
        <p:spPr>
          <a:xfrm>
            <a:off x="1894037" y="2049116"/>
            <a:ext cx="576064" cy="923330"/>
          </a:xfrm>
          <a:prstGeom prst="rect">
            <a:avLst/>
          </a:prstGeom>
          <a:noFill/>
        </p:spPr>
        <p:txBody>
          <a:bodyPr wrap="square" rtlCol="0">
            <a:spAutoFit/>
          </a:bodyPr>
          <a:lstStyle/>
          <a:p>
            <a:r>
              <a:rPr lang="en-US" altLang="zh-CN" b="0" i="0" dirty="0"/>
              <a:t>0</a:t>
            </a:r>
          </a:p>
          <a:p>
            <a:r>
              <a:rPr lang="en-US" altLang="zh-CN" b="0" i="0" dirty="0"/>
              <a:t>8</a:t>
            </a:r>
          </a:p>
          <a:p>
            <a:r>
              <a:rPr lang="en-US" altLang="zh-CN" b="0" i="0" dirty="0"/>
              <a:t>V2</a:t>
            </a:r>
            <a:endParaRPr lang="zh-CN" altLang="en-US" b="0" i="0" dirty="0"/>
          </a:p>
        </p:txBody>
      </p:sp>
      <p:sp>
        <p:nvSpPr>
          <p:cNvPr id="13" name="文本框 12">
            <a:extLst>
              <a:ext uri="{FF2B5EF4-FFF2-40B4-BE49-F238E27FC236}">
                <a16:creationId xmlns:a16="http://schemas.microsoft.com/office/drawing/2014/main" id="{77DEE1C6-D8D8-BD9F-06E0-FDF467CB8774}"/>
              </a:ext>
            </a:extLst>
          </p:cNvPr>
          <p:cNvSpPr txBox="1"/>
          <p:nvPr/>
        </p:nvSpPr>
        <p:spPr>
          <a:xfrm>
            <a:off x="2636540" y="2049116"/>
            <a:ext cx="576064" cy="923330"/>
          </a:xfrm>
          <a:prstGeom prst="rect">
            <a:avLst/>
          </a:prstGeom>
          <a:noFill/>
        </p:spPr>
        <p:txBody>
          <a:bodyPr wrap="square" rtlCol="0">
            <a:spAutoFit/>
          </a:bodyPr>
          <a:lstStyle/>
          <a:p>
            <a:r>
              <a:rPr lang="en-US" altLang="zh-CN" b="0" i="0" dirty="0"/>
              <a:t>0</a:t>
            </a:r>
          </a:p>
          <a:p>
            <a:r>
              <a:rPr lang="en-US" altLang="zh-CN" b="0" i="0" dirty="0"/>
              <a:t>5</a:t>
            </a:r>
          </a:p>
          <a:p>
            <a:r>
              <a:rPr lang="en-US" altLang="zh-CN" b="0" i="0" dirty="0"/>
              <a:t>V1</a:t>
            </a:r>
            <a:endParaRPr lang="zh-CN" altLang="en-US" b="0" i="0" dirty="0"/>
          </a:p>
        </p:txBody>
      </p:sp>
      <p:sp>
        <p:nvSpPr>
          <p:cNvPr id="14" name="文本框 13">
            <a:extLst>
              <a:ext uri="{FF2B5EF4-FFF2-40B4-BE49-F238E27FC236}">
                <a16:creationId xmlns:a16="http://schemas.microsoft.com/office/drawing/2014/main" id="{1F4E29F7-3CEA-CD8C-FC27-63900ED62265}"/>
              </a:ext>
            </a:extLst>
          </p:cNvPr>
          <p:cNvSpPr txBox="1"/>
          <p:nvPr/>
        </p:nvSpPr>
        <p:spPr>
          <a:xfrm>
            <a:off x="3329819" y="2049116"/>
            <a:ext cx="576064" cy="923330"/>
          </a:xfrm>
          <a:prstGeom prst="rect">
            <a:avLst/>
          </a:prstGeom>
          <a:noFill/>
        </p:spPr>
        <p:txBody>
          <a:bodyPr wrap="square" rtlCol="0">
            <a:spAutoFit/>
          </a:bodyPr>
          <a:lstStyle/>
          <a:p>
            <a:r>
              <a:rPr lang="en-US" altLang="zh-CN" b="0" i="0" dirty="0"/>
              <a:t>0</a:t>
            </a:r>
          </a:p>
          <a:p>
            <a:r>
              <a:rPr lang="en-US" altLang="zh-CN" b="0" i="0" dirty="0"/>
              <a:t>2</a:t>
            </a:r>
          </a:p>
          <a:p>
            <a:r>
              <a:rPr lang="en-US" altLang="zh-CN" b="0" i="0" dirty="0"/>
              <a:t>V2</a:t>
            </a:r>
            <a:endParaRPr lang="zh-CN" altLang="en-US" b="0" i="0" dirty="0"/>
          </a:p>
        </p:txBody>
      </p:sp>
      <p:sp>
        <p:nvSpPr>
          <p:cNvPr id="15" name="椭圆 14">
            <a:extLst>
              <a:ext uri="{FF2B5EF4-FFF2-40B4-BE49-F238E27FC236}">
                <a16:creationId xmlns:a16="http://schemas.microsoft.com/office/drawing/2014/main" id="{E1920129-E60B-1EA3-5C53-E922B3A44F21}"/>
              </a:ext>
            </a:extLst>
          </p:cNvPr>
          <p:cNvSpPr/>
          <p:nvPr/>
        </p:nvSpPr>
        <p:spPr bwMode="auto">
          <a:xfrm>
            <a:off x="3186996" y="2022174"/>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9A766A88-977F-559D-6545-52B2999E9989}"/>
              </a:ext>
            </a:extLst>
          </p:cNvPr>
          <p:cNvSpPr txBox="1"/>
          <p:nvPr/>
        </p:nvSpPr>
        <p:spPr>
          <a:xfrm>
            <a:off x="4211960" y="2034192"/>
            <a:ext cx="432048" cy="369332"/>
          </a:xfrm>
          <a:prstGeom prst="rect">
            <a:avLst/>
          </a:prstGeom>
          <a:noFill/>
        </p:spPr>
        <p:txBody>
          <a:bodyPr wrap="square" rtlCol="0">
            <a:spAutoFit/>
          </a:bodyPr>
          <a:lstStyle/>
          <a:p>
            <a:r>
              <a:rPr lang="en-US" altLang="zh-CN" b="0" i="0" dirty="0"/>
              <a:t>2</a:t>
            </a:r>
            <a:endParaRPr lang="zh-CN" altLang="en-US" b="0" i="0" dirty="0"/>
          </a:p>
        </p:txBody>
      </p:sp>
      <p:sp>
        <p:nvSpPr>
          <p:cNvPr id="17" name="文本框 16">
            <a:extLst>
              <a:ext uri="{FF2B5EF4-FFF2-40B4-BE49-F238E27FC236}">
                <a16:creationId xmlns:a16="http://schemas.microsoft.com/office/drawing/2014/main" id="{21D4ADDA-2140-594E-49C0-FF63EF1B6CFC}"/>
              </a:ext>
            </a:extLst>
          </p:cNvPr>
          <p:cNvSpPr txBox="1"/>
          <p:nvPr/>
        </p:nvSpPr>
        <p:spPr>
          <a:xfrm>
            <a:off x="4995025" y="2049116"/>
            <a:ext cx="576064" cy="369332"/>
          </a:xfrm>
          <a:prstGeom prst="rect">
            <a:avLst/>
          </a:prstGeom>
          <a:noFill/>
        </p:spPr>
        <p:txBody>
          <a:bodyPr wrap="square" rtlCol="0">
            <a:spAutoFit/>
          </a:bodyPr>
          <a:lstStyle/>
          <a:p>
            <a:r>
              <a:rPr lang="en-US" altLang="zh-CN" b="0" i="0" dirty="0"/>
              <a:t>V5</a:t>
            </a:r>
            <a:endParaRPr lang="zh-CN" altLang="en-US" b="0" i="0" dirty="0"/>
          </a:p>
        </p:txBody>
      </p:sp>
      <p:sp>
        <p:nvSpPr>
          <p:cNvPr id="18" name="文本框 17">
            <a:extLst>
              <a:ext uri="{FF2B5EF4-FFF2-40B4-BE49-F238E27FC236}">
                <a16:creationId xmlns:a16="http://schemas.microsoft.com/office/drawing/2014/main" id="{D2123BE1-B13E-F741-5315-37165BC517F6}"/>
              </a:ext>
            </a:extLst>
          </p:cNvPr>
          <p:cNvSpPr txBox="1"/>
          <p:nvPr/>
        </p:nvSpPr>
        <p:spPr>
          <a:xfrm>
            <a:off x="5733149" y="2049116"/>
            <a:ext cx="927081" cy="646331"/>
          </a:xfrm>
          <a:prstGeom prst="rect">
            <a:avLst/>
          </a:prstGeom>
          <a:noFill/>
        </p:spPr>
        <p:txBody>
          <a:bodyPr wrap="square" rtlCol="0">
            <a:spAutoFit/>
          </a:bodyPr>
          <a:lstStyle/>
          <a:p>
            <a:r>
              <a:rPr lang="en-US" altLang="zh-CN" b="0" i="0" dirty="0"/>
              <a:t>V1,V2,V5</a:t>
            </a:r>
            <a:endParaRPr lang="zh-CN" altLang="en-US" b="0" i="0" dirty="0"/>
          </a:p>
        </p:txBody>
      </p:sp>
      <p:sp>
        <p:nvSpPr>
          <p:cNvPr id="19" name="AutoShape 71">
            <a:extLst>
              <a:ext uri="{FF2B5EF4-FFF2-40B4-BE49-F238E27FC236}">
                <a16:creationId xmlns:a16="http://schemas.microsoft.com/office/drawing/2014/main" id="{7B664046-BC3B-FC83-CE9C-6E4178D111B8}"/>
              </a:ext>
            </a:extLst>
          </p:cNvPr>
          <p:cNvSpPr>
            <a:spLocks noChangeArrowheads="1"/>
          </p:cNvSpPr>
          <p:nvPr/>
        </p:nvSpPr>
        <p:spPr bwMode="auto">
          <a:xfrm>
            <a:off x="2690667" y="3943762"/>
            <a:ext cx="2592389" cy="853390"/>
          </a:xfrm>
          <a:prstGeom prst="wedgeEllipseCallout">
            <a:avLst>
              <a:gd name="adj1" fmla="val -38287"/>
              <a:gd name="adj2" fmla="val -83406"/>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更新</a:t>
            </a:r>
            <a:r>
              <a:rPr lang="en-US" altLang="zh-CN" sz="2000" b="1" i="0" dirty="0">
                <a:effectLst>
                  <a:outerShdw blurRad="38100" dist="38100" dir="2700000" algn="tl">
                    <a:srgbClr val="FFFFFF"/>
                  </a:outerShdw>
                </a:effectLst>
              </a:rPr>
              <a:t>V5</a:t>
            </a:r>
            <a:r>
              <a:rPr lang="zh-CN" altLang="en-US" sz="2000" b="1" i="0" dirty="0">
                <a:effectLst>
                  <a:outerShdw blurRad="38100" dist="38100" dir="2700000" algn="tl">
                    <a:srgbClr val="FFFFFF"/>
                  </a:outerShdw>
                </a:effectLst>
              </a:rPr>
              <a:t>到各顶点</a:t>
            </a:r>
            <a:r>
              <a:rPr lang="en-US" altLang="zh-CN" sz="2000" b="1" i="0" dirty="0">
                <a:effectLst>
                  <a:outerShdw blurRad="38100" dist="38100" dir="2700000" algn="tl">
                    <a:srgbClr val="FFFFFF"/>
                  </a:outerShdw>
                </a:effectLst>
              </a:rPr>
              <a:t>dis</a:t>
            </a:r>
            <a:r>
              <a:rPr lang="zh-CN" altLang="en-US" sz="2000" b="1" i="0" dirty="0">
                <a:effectLst>
                  <a:outerShdw blurRad="38100" dist="38100" dir="2700000" algn="tl">
                    <a:srgbClr val="FFFFFF"/>
                  </a:outerShdw>
                </a:effectLst>
              </a:rPr>
              <a:t>，</a:t>
            </a:r>
            <a:r>
              <a:rPr lang="en-US" altLang="zh-CN" sz="2000" b="1" i="0" dirty="0">
                <a:effectLst>
                  <a:outerShdw blurRad="38100" dist="38100" dir="2700000" algn="tl">
                    <a:srgbClr val="FFFFFF"/>
                  </a:outerShdw>
                </a:effectLst>
              </a:rPr>
              <a:t>adj</a:t>
            </a:r>
            <a:endParaRPr lang="zh-CN" altLang="en-US" sz="2000" b="1" i="0" dirty="0">
              <a:effectLst>
                <a:outerShdw blurRad="38100" dist="38100" dir="2700000" algn="tl">
                  <a:srgbClr val="FFFFFF"/>
                </a:outerShdw>
              </a:effectLst>
            </a:endParaRPr>
          </a:p>
        </p:txBody>
      </p:sp>
      <p:sp>
        <p:nvSpPr>
          <p:cNvPr id="26" name="文本框 25">
            <a:extLst>
              <a:ext uri="{FF2B5EF4-FFF2-40B4-BE49-F238E27FC236}">
                <a16:creationId xmlns:a16="http://schemas.microsoft.com/office/drawing/2014/main" id="{851B801D-979D-A2D6-25FC-4628B9681B29}"/>
              </a:ext>
            </a:extLst>
          </p:cNvPr>
          <p:cNvSpPr txBox="1"/>
          <p:nvPr/>
        </p:nvSpPr>
        <p:spPr>
          <a:xfrm>
            <a:off x="1282000" y="3145388"/>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27" name="文本框 26">
            <a:extLst>
              <a:ext uri="{FF2B5EF4-FFF2-40B4-BE49-F238E27FC236}">
                <a16:creationId xmlns:a16="http://schemas.microsoft.com/office/drawing/2014/main" id="{1B4D571F-2D6B-BCC2-85D9-C9A48C8E801B}"/>
              </a:ext>
            </a:extLst>
          </p:cNvPr>
          <p:cNvSpPr txBox="1"/>
          <p:nvPr/>
        </p:nvSpPr>
        <p:spPr>
          <a:xfrm>
            <a:off x="632232" y="3099847"/>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28" name="文本框 27">
            <a:extLst>
              <a:ext uri="{FF2B5EF4-FFF2-40B4-BE49-F238E27FC236}">
                <a16:creationId xmlns:a16="http://schemas.microsoft.com/office/drawing/2014/main" id="{35C44559-AC37-0A29-EE05-F9E99CDDDA5B}"/>
              </a:ext>
            </a:extLst>
          </p:cNvPr>
          <p:cNvSpPr txBox="1"/>
          <p:nvPr/>
        </p:nvSpPr>
        <p:spPr>
          <a:xfrm>
            <a:off x="1963345" y="3129063"/>
            <a:ext cx="576064" cy="923330"/>
          </a:xfrm>
          <a:prstGeom prst="rect">
            <a:avLst/>
          </a:prstGeom>
          <a:noFill/>
        </p:spPr>
        <p:txBody>
          <a:bodyPr wrap="square" rtlCol="0">
            <a:spAutoFit/>
          </a:bodyPr>
          <a:lstStyle/>
          <a:p>
            <a:r>
              <a:rPr lang="en-US" altLang="zh-CN" b="0" i="0" dirty="0"/>
              <a:t>0</a:t>
            </a:r>
          </a:p>
          <a:p>
            <a:r>
              <a:rPr lang="en-US" altLang="zh-CN" b="0" i="0" dirty="0"/>
              <a:t>8</a:t>
            </a:r>
          </a:p>
          <a:p>
            <a:r>
              <a:rPr lang="en-US" altLang="zh-CN" b="0" i="0" dirty="0"/>
              <a:t>V2</a:t>
            </a:r>
            <a:endParaRPr lang="zh-CN" altLang="en-US" b="0" i="0" dirty="0"/>
          </a:p>
        </p:txBody>
      </p:sp>
      <p:sp>
        <p:nvSpPr>
          <p:cNvPr id="29" name="文本框 28">
            <a:extLst>
              <a:ext uri="{FF2B5EF4-FFF2-40B4-BE49-F238E27FC236}">
                <a16:creationId xmlns:a16="http://schemas.microsoft.com/office/drawing/2014/main" id="{6F1C379C-B2AA-A810-84F4-875DC638C87C}"/>
              </a:ext>
            </a:extLst>
          </p:cNvPr>
          <p:cNvSpPr txBox="1"/>
          <p:nvPr/>
        </p:nvSpPr>
        <p:spPr>
          <a:xfrm>
            <a:off x="2723047" y="3107924"/>
            <a:ext cx="576064" cy="923330"/>
          </a:xfrm>
          <a:prstGeom prst="rect">
            <a:avLst/>
          </a:prstGeom>
          <a:noFill/>
        </p:spPr>
        <p:txBody>
          <a:bodyPr wrap="square" rtlCol="0">
            <a:spAutoFit/>
          </a:bodyPr>
          <a:lstStyle/>
          <a:p>
            <a:r>
              <a:rPr lang="en-US" altLang="zh-CN" b="0" i="0" dirty="0"/>
              <a:t>0</a:t>
            </a:r>
          </a:p>
          <a:p>
            <a:r>
              <a:rPr lang="en-US" altLang="zh-CN" b="0" i="0" dirty="0"/>
              <a:t>5</a:t>
            </a:r>
          </a:p>
          <a:p>
            <a:r>
              <a:rPr lang="en-US" altLang="zh-CN" b="0" i="0" dirty="0"/>
              <a:t>V1</a:t>
            </a:r>
            <a:endParaRPr lang="zh-CN" altLang="en-US" b="0" i="0" dirty="0"/>
          </a:p>
        </p:txBody>
      </p:sp>
      <p:sp>
        <p:nvSpPr>
          <p:cNvPr id="30" name="文本框 29">
            <a:extLst>
              <a:ext uri="{FF2B5EF4-FFF2-40B4-BE49-F238E27FC236}">
                <a16:creationId xmlns:a16="http://schemas.microsoft.com/office/drawing/2014/main" id="{19F0DDB3-E5C4-F514-CB3F-D7A8F1ABF5A2}"/>
              </a:ext>
            </a:extLst>
          </p:cNvPr>
          <p:cNvSpPr txBox="1"/>
          <p:nvPr/>
        </p:nvSpPr>
        <p:spPr>
          <a:xfrm>
            <a:off x="3329819" y="3099847"/>
            <a:ext cx="576064" cy="923330"/>
          </a:xfrm>
          <a:prstGeom prst="rect">
            <a:avLst/>
          </a:prstGeom>
          <a:noFill/>
        </p:spPr>
        <p:txBody>
          <a:bodyPr wrap="square" rtlCol="0">
            <a:spAutoFit/>
          </a:bodyPr>
          <a:lstStyle/>
          <a:p>
            <a:r>
              <a:rPr lang="en-US" altLang="zh-CN" b="0" i="0" dirty="0"/>
              <a:t>1</a:t>
            </a:r>
          </a:p>
          <a:p>
            <a:r>
              <a:rPr lang="en-US" altLang="zh-CN" b="0" i="0" dirty="0"/>
              <a:t>2</a:t>
            </a:r>
          </a:p>
          <a:p>
            <a:r>
              <a:rPr lang="en-US" altLang="zh-CN" b="0" i="0" dirty="0"/>
              <a:t>V2</a:t>
            </a:r>
            <a:endParaRPr lang="zh-CN" altLang="en-US" b="0" i="0" dirty="0"/>
          </a:p>
        </p:txBody>
      </p:sp>
      <p:sp>
        <p:nvSpPr>
          <p:cNvPr id="31" name="文本框 30">
            <a:extLst>
              <a:ext uri="{FF2B5EF4-FFF2-40B4-BE49-F238E27FC236}">
                <a16:creationId xmlns:a16="http://schemas.microsoft.com/office/drawing/2014/main" id="{59FC77B4-EF62-7C57-06B1-42C1C01602F3}"/>
              </a:ext>
            </a:extLst>
          </p:cNvPr>
          <p:cNvSpPr txBox="1"/>
          <p:nvPr/>
        </p:nvSpPr>
        <p:spPr>
          <a:xfrm>
            <a:off x="4176108" y="3082252"/>
            <a:ext cx="432048" cy="369332"/>
          </a:xfrm>
          <a:prstGeom prst="rect">
            <a:avLst/>
          </a:prstGeom>
          <a:noFill/>
        </p:spPr>
        <p:txBody>
          <a:bodyPr wrap="square" rtlCol="0">
            <a:spAutoFit/>
          </a:bodyPr>
          <a:lstStyle/>
          <a:p>
            <a:r>
              <a:rPr lang="en-US" altLang="zh-CN" b="0" i="0" dirty="0"/>
              <a:t>5</a:t>
            </a:r>
            <a:endParaRPr lang="zh-CN" altLang="en-US" b="0" i="0" dirty="0"/>
          </a:p>
        </p:txBody>
      </p:sp>
      <p:sp>
        <p:nvSpPr>
          <p:cNvPr id="32" name="文本框 31">
            <a:extLst>
              <a:ext uri="{FF2B5EF4-FFF2-40B4-BE49-F238E27FC236}">
                <a16:creationId xmlns:a16="http://schemas.microsoft.com/office/drawing/2014/main" id="{B3E03DEF-3293-292F-F04A-2F44254AD9DF}"/>
              </a:ext>
            </a:extLst>
          </p:cNvPr>
          <p:cNvSpPr txBox="1"/>
          <p:nvPr/>
        </p:nvSpPr>
        <p:spPr>
          <a:xfrm>
            <a:off x="4959031" y="3110607"/>
            <a:ext cx="477065" cy="369332"/>
          </a:xfrm>
          <a:prstGeom prst="rect">
            <a:avLst/>
          </a:prstGeom>
          <a:noFill/>
        </p:spPr>
        <p:txBody>
          <a:bodyPr wrap="square" rtlCol="0">
            <a:spAutoFit/>
          </a:bodyPr>
          <a:lstStyle/>
          <a:p>
            <a:r>
              <a:rPr lang="en-US" altLang="zh-CN" b="0" i="0" dirty="0"/>
              <a:t>V4</a:t>
            </a:r>
            <a:endParaRPr lang="zh-CN" altLang="en-US" b="0" i="0" dirty="0"/>
          </a:p>
        </p:txBody>
      </p:sp>
      <p:sp>
        <p:nvSpPr>
          <p:cNvPr id="33" name="文本框 32">
            <a:extLst>
              <a:ext uri="{FF2B5EF4-FFF2-40B4-BE49-F238E27FC236}">
                <a16:creationId xmlns:a16="http://schemas.microsoft.com/office/drawing/2014/main" id="{DC9F2D3C-CCD8-777C-C2D6-D219397FBEB7}"/>
              </a:ext>
            </a:extLst>
          </p:cNvPr>
          <p:cNvSpPr txBox="1"/>
          <p:nvPr/>
        </p:nvSpPr>
        <p:spPr>
          <a:xfrm>
            <a:off x="5695460" y="3103085"/>
            <a:ext cx="927081" cy="646331"/>
          </a:xfrm>
          <a:prstGeom prst="rect">
            <a:avLst/>
          </a:prstGeom>
          <a:noFill/>
        </p:spPr>
        <p:txBody>
          <a:bodyPr wrap="square" rtlCol="0">
            <a:spAutoFit/>
          </a:bodyPr>
          <a:lstStyle/>
          <a:p>
            <a:r>
              <a:rPr lang="en-US" altLang="zh-CN" b="0" i="0" dirty="0"/>
              <a:t>V1,V2,V5,V4</a:t>
            </a:r>
            <a:endParaRPr lang="zh-CN" altLang="en-US" b="0" i="0" dirty="0"/>
          </a:p>
        </p:txBody>
      </p:sp>
      <p:sp>
        <p:nvSpPr>
          <p:cNvPr id="34" name="椭圆 33">
            <a:extLst>
              <a:ext uri="{FF2B5EF4-FFF2-40B4-BE49-F238E27FC236}">
                <a16:creationId xmlns:a16="http://schemas.microsoft.com/office/drawing/2014/main" id="{E82C404F-7FA1-A656-C0A0-40C1F55A6827}"/>
              </a:ext>
            </a:extLst>
          </p:cNvPr>
          <p:cNvSpPr/>
          <p:nvPr/>
        </p:nvSpPr>
        <p:spPr bwMode="auto">
          <a:xfrm>
            <a:off x="2537744" y="3091084"/>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5" name="文本框 34">
            <a:extLst>
              <a:ext uri="{FF2B5EF4-FFF2-40B4-BE49-F238E27FC236}">
                <a16:creationId xmlns:a16="http://schemas.microsoft.com/office/drawing/2014/main" id="{114CF6F6-5F72-EC4D-73AF-1B4756C0E8A4}"/>
              </a:ext>
            </a:extLst>
          </p:cNvPr>
          <p:cNvSpPr txBox="1"/>
          <p:nvPr/>
        </p:nvSpPr>
        <p:spPr>
          <a:xfrm>
            <a:off x="1282000" y="4146506"/>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37" name="文本框 36">
            <a:extLst>
              <a:ext uri="{FF2B5EF4-FFF2-40B4-BE49-F238E27FC236}">
                <a16:creationId xmlns:a16="http://schemas.microsoft.com/office/drawing/2014/main" id="{C43587BC-18D4-ECA3-4CBC-230DE93F0BB8}"/>
              </a:ext>
            </a:extLst>
          </p:cNvPr>
          <p:cNvSpPr txBox="1"/>
          <p:nvPr/>
        </p:nvSpPr>
        <p:spPr>
          <a:xfrm>
            <a:off x="613278" y="4120086"/>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38" name="文本框 37">
            <a:extLst>
              <a:ext uri="{FF2B5EF4-FFF2-40B4-BE49-F238E27FC236}">
                <a16:creationId xmlns:a16="http://schemas.microsoft.com/office/drawing/2014/main" id="{79D06DFF-F7BB-E60B-0DA7-94CDA2E88CB2}"/>
              </a:ext>
            </a:extLst>
          </p:cNvPr>
          <p:cNvSpPr txBox="1"/>
          <p:nvPr/>
        </p:nvSpPr>
        <p:spPr>
          <a:xfrm>
            <a:off x="3296156" y="4121774"/>
            <a:ext cx="576064" cy="923330"/>
          </a:xfrm>
          <a:prstGeom prst="rect">
            <a:avLst/>
          </a:prstGeom>
          <a:noFill/>
        </p:spPr>
        <p:txBody>
          <a:bodyPr wrap="square" rtlCol="0">
            <a:spAutoFit/>
          </a:bodyPr>
          <a:lstStyle/>
          <a:p>
            <a:r>
              <a:rPr lang="en-US" altLang="zh-CN" b="0" i="0" dirty="0"/>
              <a:t>1</a:t>
            </a:r>
          </a:p>
          <a:p>
            <a:r>
              <a:rPr lang="en-US" altLang="zh-CN" b="0" i="0" dirty="0"/>
              <a:t>2</a:t>
            </a:r>
          </a:p>
          <a:p>
            <a:r>
              <a:rPr lang="en-US" altLang="zh-CN" b="0" i="0" dirty="0"/>
              <a:t>V2</a:t>
            </a:r>
            <a:endParaRPr lang="zh-CN" altLang="en-US" b="0" i="0" dirty="0"/>
          </a:p>
        </p:txBody>
      </p:sp>
      <p:sp>
        <p:nvSpPr>
          <p:cNvPr id="39" name="文本框 38">
            <a:extLst>
              <a:ext uri="{FF2B5EF4-FFF2-40B4-BE49-F238E27FC236}">
                <a16:creationId xmlns:a16="http://schemas.microsoft.com/office/drawing/2014/main" id="{F6A506A0-99EC-EB7F-2CD7-6CFF211A51C8}"/>
              </a:ext>
            </a:extLst>
          </p:cNvPr>
          <p:cNvSpPr txBox="1"/>
          <p:nvPr/>
        </p:nvSpPr>
        <p:spPr>
          <a:xfrm>
            <a:off x="2657108" y="4164572"/>
            <a:ext cx="576064" cy="923330"/>
          </a:xfrm>
          <a:prstGeom prst="rect">
            <a:avLst/>
          </a:prstGeom>
          <a:noFill/>
        </p:spPr>
        <p:txBody>
          <a:bodyPr wrap="square" rtlCol="0">
            <a:spAutoFit/>
          </a:bodyPr>
          <a:lstStyle/>
          <a:p>
            <a:r>
              <a:rPr lang="en-US" altLang="zh-CN" b="0" i="0" dirty="0"/>
              <a:t>1</a:t>
            </a:r>
          </a:p>
          <a:p>
            <a:r>
              <a:rPr lang="en-US" altLang="zh-CN" b="0" i="0" dirty="0"/>
              <a:t>5</a:t>
            </a:r>
          </a:p>
          <a:p>
            <a:r>
              <a:rPr lang="en-US" altLang="zh-CN" b="0" i="0" dirty="0"/>
              <a:t>V1</a:t>
            </a:r>
            <a:endParaRPr lang="zh-CN" altLang="en-US" b="0" i="0" dirty="0"/>
          </a:p>
        </p:txBody>
      </p:sp>
      <p:sp>
        <p:nvSpPr>
          <p:cNvPr id="40" name="文本框 39">
            <a:extLst>
              <a:ext uri="{FF2B5EF4-FFF2-40B4-BE49-F238E27FC236}">
                <a16:creationId xmlns:a16="http://schemas.microsoft.com/office/drawing/2014/main" id="{EBC8C374-4EB6-6BA9-5EE1-E2333E329E3C}"/>
              </a:ext>
            </a:extLst>
          </p:cNvPr>
          <p:cNvSpPr txBox="1"/>
          <p:nvPr/>
        </p:nvSpPr>
        <p:spPr>
          <a:xfrm>
            <a:off x="2002797" y="4140536"/>
            <a:ext cx="576064" cy="923330"/>
          </a:xfrm>
          <a:prstGeom prst="rect">
            <a:avLst/>
          </a:prstGeom>
          <a:noFill/>
        </p:spPr>
        <p:txBody>
          <a:bodyPr wrap="square" rtlCol="0">
            <a:spAutoFit/>
          </a:bodyPr>
          <a:lstStyle/>
          <a:p>
            <a:r>
              <a:rPr lang="en-US" altLang="zh-CN" b="0" i="0" dirty="0"/>
              <a:t>0</a:t>
            </a:r>
          </a:p>
          <a:p>
            <a:r>
              <a:rPr lang="en-US" altLang="zh-CN" b="0" i="0" dirty="0"/>
              <a:t>7</a:t>
            </a:r>
          </a:p>
          <a:p>
            <a:r>
              <a:rPr lang="en-US" altLang="zh-CN" b="0" i="0" dirty="0"/>
              <a:t>V4</a:t>
            </a:r>
            <a:endParaRPr lang="zh-CN" altLang="en-US" b="0" i="0" dirty="0"/>
          </a:p>
        </p:txBody>
      </p:sp>
      <p:sp>
        <p:nvSpPr>
          <p:cNvPr id="41" name="椭圆 40">
            <a:extLst>
              <a:ext uri="{FF2B5EF4-FFF2-40B4-BE49-F238E27FC236}">
                <a16:creationId xmlns:a16="http://schemas.microsoft.com/office/drawing/2014/main" id="{B852DE13-D353-3196-3F2F-D4B1F572A5E7}"/>
              </a:ext>
            </a:extLst>
          </p:cNvPr>
          <p:cNvSpPr/>
          <p:nvPr/>
        </p:nvSpPr>
        <p:spPr bwMode="auto">
          <a:xfrm>
            <a:off x="1874442" y="4090966"/>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2" name="文本框 41">
            <a:extLst>
              <a:ext uri="{FF2B5EF4-FFF2-40B4-BE49-F238E27FC236}">
                <a16:creationId xmlns:a16="http://schemas.microsoft.com/office/drawing/2014/main" id="{103141CB-20BB-D384-3F5B-D175B873A19F}"/>
              </a:ext>
            </a:extLst>
          </p:cNvPr>
          <p:cNvSpPr txBox="1"/>
          <p:nvPr/>
        </p:nvSpPr>
        <p:spPr>
          <a:xfrm>
            <a:off x="4195011" y="4149051"/>
            <a:ext cx="432048" cy="369332"/>
          </a:xfrm>
          <a:prstGeom prst="rect">
            <a:avLst/>
          </a:prstGeom>
          <a:noFill/>
        </p:spPr>
        <p:txBody>
          <a:bodyPr wrap="square" rtlCol="0">
            <a:spAutoFit/>
          </a:bodyPr>
          <a:lstStyle/>
          <a:p>
            <a:r>
              <a:rPr lang="en-US" altLang="zh-CN" b="0" i="0" dirty="0"/>
              <a:t>7</a:t>
            </a:r>
            <a:endParaRPr lang="zh-CN" altLang="en-US" b="0" i="0" dirty="0"/>
          </a:p>
        </p:txBody>
      </p:sp>
      <p:sp>
        <p:nvSpPr>
          <p:cNvPr id="43" name="文本框 42">
            <a:extLst>
              <a:ext uri="{FF2B5EF4-FFF2-40B4-BE49-F238E27FC236}">
                <a16:creationId xmlns:a16="http://schemas.microsoft.com/office/drawing/2014/main" id="{4E0531DC-CD46-056B-DEA8-811C9189E731}"/>
              </a:ext>
            </a:extLst>
          </p:cNvPr>
          <p:cNvSpPr txBox="1"/>
          <p:nvPr/>
        </p:nvSpPr>
        <p:spPr>
          <a:xfrm>
            <a:off x="4991320" y="4140536"/>
            <a:ext cx="477065" cy="369332"/>
          </a:xfrm>
          <a:prstGeom prst="rect">
            <a:avLst/>
          </a:prstGeom>
          <a:noFill/>
        </p:spPr>
        <p:txBody>
          <a:bodyPr wrap="square" rtlCol="0">
            <a:spAutoFit/>
          </a:bodyPr>
          <a:lstStyle/>
          <a:p>
            <a:r>
              <a:rPr lang="en-US" altLang="zh-CN" b="0" i="0" dirty="0"/>
              <a:t>V3</a:t>
            </a:r>
            <a:endParaRPr lang="zh-CN" altLang="en-US" b="0" i="0" dirty="0"/>
          </a:p>
        </p:txBody>
      </p:sp>
      <p:sp>
        <p:nvSpPr>
          <p:cNvPr id="44" name="文本框 43">
            <a:extLst>
              <a:ext uri="{FF2B5EF4-FFF2-40B4-BE49-F238E27FC236}">
                <a16:creationId xmlns:a16="http://schemas.microsoft.com/office/drawing/2014/main" id="{A5A94E5D-2949-E1CF-CF07-B7133979E8E6}"/>
              </a:ext>
            </a:extLst>
          </p:cNvPr>
          <p:cNvSpPr txBox="1"/>
          <p:nvPr/>
        </p:nvSpPr>
        <p:spPr>
          <a:xfrm>
            <a:off x="5714305" y="4140536"/>
            <a:ext cx="927081" cy="923330"/>
          </a:xfrm>
          <a:prstGeom prst="rect">
            <a:avLst/>
          </a:prstGeom>
          <a:noFill/>
        </p:spPr>
        <p:txBody>
          <a:bodyPr wrap="square" rtlCol="0">
            <a:spAutoFit/>
          </a:bodyPr>
          <a:lstStyle/>
          <a:p>
            <a:r>
              <a:rPr lang="en-US" altLang="zh-CN" b="0" i="0" dirty="0"/>
              <a:t>V1,V2,V5,V4,,V3</a:t>
            </a:r>
            <a:endParaRPr lang="zh-CN" altLang="en-US" b="0" i="0" dirty="0"/>
          </a:p>
        </p:txBody>
      </p:sp>
      <p:sp>
        <p:nvSpPr>
          <p:cNvPr id="45" name="文本框 44">
            <a:extLst>
              <a:ext uri="{FF2B5EF4-FFF2-40B4-BE49-F238E27FC236}">
                <a16:creationId xmlns:a16="http://schemas.microsoft.com/office/drawing/2014/main" id="{E7E93AC0-1C78-EBDA-F9F3-674D84C15E4F}"/>
              </a:ext>
            </a:extLst>
          </p:cNvPr>
          <p:cNvSpPr txBox="1"/>
          <p:nvPr/>
        </p:nvSpPr>
        <p:spPr>
          <a:xfrm>
            <a:off x="609694" y="5220443"/>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46" name="文本框 45">
            <a:extLst>
              <a:ext uri="{FF2B5EF4-FFF2-40B4-BE49-F238E27FC236}">
                <a16:creationId xmlns:a16="http://schemas.microsoft.com/office/drawing/2014/main" id="{C55D0B85-F21D-800E-F38B-8A937A1D0E2D}"/>
              </a:ext>
            </a:extLst>
          </p:cNvPr>
          <p:cNvSpPr txBox="1"/>
          <p:nvPr/>
        </p:nvSpPr>
        <p:spPr>
          <a:xfrm>
            <a:off x="1275747" y="5168085"/>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47" name="文本框 46">
            <a:extLst>
              <a:ext uri="{FF2B5EF4-FFF2-40B4-BE49-F238E27FC236}">
                <a16:creationId xmlns:a16="http://schemas.microsoft.com/office/drawing/2014/main" id="{CB7F3986-AF05-EA77-65A3-C2310345C173}"/>
              </a:ext>
            </a:extLst>
          </p:cNvPr>
          <p:cNvSpPr txBox="1"/>
          <p:nvPr/>
        </p:nvSpPr>
        <p:spPr>
          <a:xfrm>
            <a:off x="1961680" y="5198031"/>
            <a:ext cx="576064" cy="923330"/>
          </a:xfrm>
          <a:prstGeom prst="rect">
            <a:avLst/>
          </a:prstGeom>
          <a:noFill/>
        </p:spPr>
        <p:txBody>
          <a:bodyPr wrap="square" rtlCol="0">
            <a:spAutoFit/>
          </a:bodyPr>
          <a:lstStyle/>
          <a:p>
            <a:r>
              <a:rPr lang="en-US" altLang="zh-CN" b="0" i="0" dirty="0"/>
              <a:t>1</a:t>
            </a:r>
          </a:p>
          <a:p>
            <a:r>
              <a:rPr lang="en-US" altLang="zh-CN" b="0" i="0" dirty="0"/>
              <a:t>7</a:t>
            </a:r>
          </a:p>
          <a:p>
            <a:r>
              <a:rPr lang="en-US" altLang="zh-CN" b="0" i="0" dirty="0"/>
              <a:t>V4</a:t>
            </a:r>
            <a:endParaRPr lang="zh-CN" altLang="en-US" b="0" i="0" dirty="0"/>
          </a:p>
        </p:txBody>
      </p:sp>
      <p:sp>
        <p:nvSpPr>
          <p:cNvPr id="48" name="文本框 47">
            <a:extLst>
              <a:ext uri="{FF2B5EF4-FFF2-40B4-BE49-F238E27FC236}">
                <a16:creationId xmlns:a16="http://schemas.microsoft.com/office/drawing/2014/main" id="{6DC6C84F-8D5E-F92B-0166-65E60B859CB0}"/>
              </a:ext>
            </a:extLst>
          </p:cNvPr>
          <p:cNvSpPr txBox="1"/>
          <p:nvPr/>
        </p:nvSpPr>
        <p:spPr>
          <a:xfrm>
            <a:off x="2668026" y="5220443"/>
            <a:ext cx="576064" cy="923330"/>
          </a:xfrm>
          <a:prstGeom prst="rect">
            <a:avLst/>
          </a:prstGeom>
          <a:noFill/>
        </p:spPr>
        <p:txBody>
          <a:bodyPr wrap="square" rtlCol="0">
            <a:spAutoFit/>
          </a:bodyPr>
          <a:lstStyle/>
          <a:p>
            <a:r>
              <a:rPr lang="en-US" altLang="zh-CN" b="0" i="0" dirty="0"/>
              <a:t>1</a:t>
            </a:r>
          </a:p>
          <a:p>
            <a:r>
              <a:rPr lang="en-US" altLang="zh-CN" b="0" i="0" dirty="0"/>
              <a:t>5</a:t>
            </a:r>
          </a:p>
          <a:p>
            <a:r>
              <a:rPr lang="en-US" altLang="zh-CN" b="0" i="0" dirty="0"/>
              <a:t>V1</a:t>
            </a:r>
            <a:endParaRPr lang="zh-CN" altLang="en-US" b="0" i="0" dirty="0"/>
          </a:p>
        </p:txBody>
      </p:sp>
      <p:sp>
        <p:nvSpPr>
          <p:cNvPr id="49" name="文本框 48">
            <a:extLst>
              <a:ext uri="{FF2B5EF4-FFF2-40B4-BE49-F238E27FC236}">
                <a16:creationId xmlns:a16="http://schemas.microsoft.com/office/drawing/2014/main" id="{4997EB38-3027-37A9-14A1-2C0C548E539D}"/>
              </a:ext>
            </a:extLst>
          </p:cNvPr>
          <p:cNvSpPr txBox="1"/>
          <p:nvPr/>
        </p:nvSpPr>
        <p:spPr>
          <a:xfrm>
            <a:off x="3404394" y="5198031"/>
            <a:ext cx="576064" cy="923330"/>
          </a:xfrm>
          <a:prstGeom prst="rect">
            <a:avLst/>
          </a:prstGeom>
          <a:noFill/>
        </p:spPr>
        <p:txBody>
          <a:bodyPr wrap="square" rtlCol="0">
            <a:spAutoFit/>
          </a:bodyPr>
          <a:lstStyle/>
          <a:p>
            <a:r>
              <a:rPr lang="en-US" altLang="zh-CN" b="0" i="0" dirty="0"/>
              <a:t>1</a:t>
            </a:r>
          </a:p>
          <a:p>
            <a:r>
              <a:rPr lang="en-US" altLang="zh-CN" b="0" i="0" dirty="0"/>
              <a:t>2</a:t>
            </a:r>
          </a:p>
          <a:p>
            <a:r>
              <a:rPr lang="en-US" altLang="zh-CN" b="0" i="0" dirty="0"/>
              <a:t>V2</a:t>
            </a:r>
            <a:endParaRPr lang="zh-CN" altLang="en-US" b="0" i="0" dirty="0"/>
          </a:p>
        </p:txBody>
      </p:sp>
      <p:cxnSp>
        <p:nvCxnSpPr>
          <p:cNvPr id="51" name="直接连接符 50">
            <a:extLst>
              <a:ext uri="{FF2B5EF4-FFF2-40B4-BE49-F238E27FC236}">
                <a16:creationId xmlns:a16="http://schemas.microsoft.com/office/drawing/2014/main" id="{6FC7E095-FF7D-37BF-E71A-49914955E7DC}"/>
              </a:ext>
            </a:extLst>
          </p:cNvPr>
          <p:cNvCxnSpPr/>
          <p:nvPr/>
        </p:nvCxnSpPr>
        <p:spPr bwMode="auto">
          <a:xfrm>
            <a:off x="7525494" y="810020"/>
            <a:ext cx="81074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9B7C7AB6-4901-C3E9-AF8D-867AC7FE53B7}"/>
              </a:ext>
            </a:extLst>
          </p:cNvPr>
          <p:cNvCxnSpPr/>
          <p:nvPr/>
        </p:nvCxnSpPr>
        <p:spPr bwMode="auto">
          <a:xfrm>
            <a:off x="8686800" y="1026080"/>
            <a:ext cx="0" cy="87688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5EE78052-2DF3-91B4-2783-8E41501E839C}"/>
              </a:ext>
            </a:extLst>
          </p:cNvPr>
          <p:cNvCxnSpPr/>
          <p:nvPr/>
        </p:nvCxnSpPr>
        <p:spPr bwMode="auto">
          <a:xfrm>
            <a:off x="7225145" y="1033196"/>
            <a:ext cx="0" cy="87688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6" name="直接连接符 55">
            <a:extLst>
              <a:ext uri="{FF2B5EF4-FFF2-40B4-BE49-F238E27FC236}">
                <a16:creationId xmlns:a16="http://schemas.microsoft.com/office/drawing/2014/main" id="{6EC9C5B6-DCF0-927E-8B78-847220E77FEA}"/>
              </a:ext>
            </a:extLst>
          </p:cNvPr>
          <p:cNvCxnSpPr>
            <a:cxnSpLocks/>
          </p:cNvCxnSpPr>
          <p:nvPr/>
        </p:nvCxnSpPr>
        <p:spPr bwMode="auto">
          <a:xfrm flipV="1">
            <a:off x="7427532" y="1640140"/>
            <a:ext cx="236833" cy="321452"/>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220287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8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7680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2" nodeType="clickEffect">
                                  <p:stCondLst>
                                    <p:cond delay="0"/>
                                  </p:stCondLst>
                                  <p:childTnLst>
                                    <p:set>
                                      <p:cBhvr>
                                        <p:cTn id="67" dur="1" fill="hold">
                                          <p:stCondLst>
                                            <p:cond delay="0"/>
                                          </p:stCondLst>
                                        </p:cTn>
                                        <p:tgtEl>
                                          <p:spTgt spid="7680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1" nodeType="clickEffect">
                                  <p:stCondLst>
                                    <p:cond delay="0"/>
                                  </p:stCondLst>
                                  <p:childTnLst>
                                    <p:set>
                                      <p:cBhvr>
                                        <p:cTn id="91" dur="1" fill="hold">
                                          <p:stCondLst>
                                            <p:cond delay="0"/>
                                          </p:stCondLst>
                                        </p:cTn>
                                        <p:tgtEl>
                                          <p:spTgt spid="1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0" nodeType="clickEffect">
                                  <p:stCondLst>
                                    <p:cond delay="0"/>
                                  </p:stCondLst>
                                  <p:childTnLst>
                                    <p:set>
                                      <p:cBhvr>
                                        <p:cTn id="95" dur="1" fill="hold">
                                          <p:stCondLst>
                                            <p:cond delay="0"/>
                                          </p:stCondLst>
                                        </p:cTn>
                                        <p:tgtEl>
                                          <p:spTgt spid="1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76802"/>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5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3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3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3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40"/>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41"/>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5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4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43"/>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44"/>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46"/>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4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48"/>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2" grpId="1" animBg="1"/>
      <p:bldP spid="76802" grpId="2" animBg="1"/>
      <p:bldP spid="76802" grpId="3" animBg="1"/>
      <p:bldP spid="11" grpId="0" animBg="1"/>
      <p:bldP spid="2" grpId="0" animBg="1"/>
      <p:bldP spid="3" grpId="0"/>
      <p:bldP spid="4" grpId="0"/>
      <p:bldP spid="5" grpId="0"/>
      <p:bldP spid="7" grpId="1" animBg="1"/>
      <p:bldP spid="7" grpId="2" animBg="1"/>
      <p:bldP spid="8" grpId="0"/>
      <p:bldP spid="10" grpId="0"/>
      <p:bldP spid="12" grpId="0"/>
      <p:bldP spid="13" grpId="0"/>
      <p:bldP spid="14" grpId="0"/>
      <p:bldP spid="15" grpId="0" animBg="1"/>
      <p:bldP spid="16" grpId="0"/>
      <p:bldP spid="17" grpId="0"/>
      <p:bldP spid="18" grpId="0"/>
      <p:bldP spid="19" grpId="0" animBg="1"/>
      <p:bldP spid="19" grpId="1" animBg="1"/>
      <p:bldP spid="26" grpId="0"/>
      <p:bldP spid="27" grpId="0"/>
      <p:bldP spid="28" grpId="0"/>
      <p:bldP spid="29" grpId="0"/>
      <p:bldP spid="30" grpId="0"/>
      <p:bldP spid="31" grpId="0"/>
      <p:bldP spid="32" grpId="0"/>
      <p:bldP spid="33" grpId="0"/>
      <p:bldP spid="34" grpId="0" animBg="1"/>
      <p:bldP spid="35" grpId="0"/>
      <p:bldP spid="37" grpId="0"/>
      <p:bldP spid="38" grpId="0"/>
      <p:bldP spid="39" grpId="0"/>
      <p:bldP spid="40" grpId="0"/>
      <p:bldP spid="41" grpId="0" animBg="1"/>
      <p:bldP spid="42" grpId="0"/>
      <p:bldP spid="43" grpId="0"/>
      <p:bldP spid="44" grpId="0"/>
      <p:bldP spid="45" grpId="0"/>
      <p:bldP spid="46" grpId="0"/>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body" idx="1"/>
          </p:nvPr>
        </p:nvSpPr>
        <p:spPr>
          <a:xfrm>
            <a:off x="485829" y="1289875"/>
            <a:ext cx="8763000" cy="2590824"/>
          </a:xfrm>
        </p:spPr>
        <p:txBody>
          <a:bodyPr/>
          <a:lstStyle/>
          <a:p>
            <a:pPr eaLnBrk="1" hangingPunct="1">
              <a:lnSpc>
                <a:spcPct val="90000"/>
              </a:lnSpc>
              <a:spcBef>
                <a:spcPct val="30000"/>
              </a:spcBef>
            </a:pPr>
            <a:r>
              <a:rPr lang="zh-CN" altLang="en-US" dirty="0">
                <a:latin typeface="黑体" pitchFamily="49" charset="-122"/>
                <a:ea typeface="黑体" pitchFamily="49" charset="-122"/>
              </a:rPr>
              <a:t>邻接：如果&lt;</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&gt;</a:t>
            </a:r>
            <a:r>
              <a:rPr lang="zh-CN" altLang="en-US"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称</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邻接到</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或</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邻接自</a:t>
            </a:r>
            <a:r>
              <a:rPr lang="en-US" altLang="zh-CN" dirty="0">
                <a:latin typeface="黑体" pitchFamily="49" charset="-122"/>
                <a:ea typeface="黑体" pitchFamily="49" charset="-122"/>
                <a:sym typeface="Symbol" pitchFamily="18" charset="2"/>
              </a:rPr>
              <a:t>x</a:t>
            </a:r>
            <a:endParaRPr lang="zh-CN" altLang="en-US" dirty="0">
              <a:latin typeface="黑体" pitchFamily="49" charset="-122"/>
              <a:ea typeface="黑体" pitchFamily="49" charset="-122"/>
              <a:sym typeface="Symbol" pitchFamily="18" charset="2"/>
            </a:endParaRP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相关联：弧&lt;</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&gt;</a:t>
            </a:r>
            <a:r>
              <a:rPr lang="zh-CN" altLang="en-US" dirty="0">
                <a:latin typeface="黑体" pitchFamily="49" charset="-122"/>
                <a:ea typeface="黑体" pitchFamily="49" charset="-122"/>
                <a:sym typeface="Symbol" pitchFamily="18" charset="2"/>
              </a:rPr>
              <a:t>与</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相关联</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入度：以顶点为头的弧的数目，记为</a:t>
            </a:r>
            <a:r>
              <a:rPr lang="en-US" altLang="zh-CN" dirty="0">
                <a:latin typeface="黑体" pitchFamily="49" charset="-122"/>
                <a:ea typeface="黑体" pitchFamily="49" charset="-122"/>
                <a:sym typeface="Symbol" pitchFamily="18" charset="2"/>
              </a:rPr>
              <a:t>ID(x)</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出度：以顶点为尾的弧的数目，记为</a:t>
            </a:r>
            <a:r>
              <a:rPr lang="en-US" altLang="zh-CN" dirty="0">
                <a:latin typeface="黑体" pitchFamily="49" charset="-122"/>
                <a:ea typeface="黑体" pitchFamily="49" charset="-122"/>
                <a:sym typeface="Symbol" pitchFamily="18" charset="2"/>
              </a:rPr>
              <a:t>OD(x)</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度：</a:t>
            </a:r>
            <a:r>
              <a:rPr lang="en-US" altLang="zh-CN" dirty="0">
                <a:latin typeface="黑体" pitchFamily="49" charset="-122"/>
                <a:ea typeface="黑体" pitchFamily="49" charset="-122"/>
                <a:sym typeface="Symbol" pitchFamily="18" charset="2"/>
              </a:rPr>
              <a:t>TD(x)=ID(x)+OD(x)</a:t>
            </a:r>
          </a:p>
        </p:txBody>
      </p:sp>
      <p:grpSp>
        <p:nvGrpSpPr>
          <p:cNvPr id="2" name="Group 7"/>
          <p:cNvGrpSpPr>
            <a:grpSpLocks/>
          </p:cNvGrpSpPr>
          <p:nvPr/>
        </p:nvGrpSpPr>
        <p:grpSpPr bwMode="auto">
          <a:xfrm>
            <a:off x="5715008" y="4071942"/>
            <a:ext cx="2819400" cy="2286000"/>
            <a:chOff x="0" y="0"/>
            <a:chExt cx="1920" cy="1536"/>
          </a:xfrm>
        </p:grpSpPr>
        <p:sp>
          <p:nvSpPr>
            <p:cNvPr id="12296"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297"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298"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299"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300"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301"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302"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2303"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2304"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2305"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2306"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19" name="Text Box 4"/>
          <p:cNvSpPr txBox="1">
            <a:spLocks noChangeArrowheads="1"/>
          </p:cNvSpPr>
          <p:nvPr/>
        </p:nvSpPr>
        <p:spPr bwMode="auto">
          <a:xfrm>
            <a:off x="81536" y="203804"/>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三、有向图</a:t>
            </a:r>
          </a:p>
        </p:txBody>
      </p:sp>
      <p:sp>
        <p:nvSpPr>
          <p:cNvPr id="17" name="文本框 16">
            <a:extLst>
              <a:ext uri="{FF2B5EF4-FFF2-40B4-BE49-F238E27FC236}">
                <a16:creationId xmlns:a16="http://schemas.microsoft.com/office/drawing/2014/main" id="{A48E5EFC-4C85-472A-AA01-3E5A19C4B064}"/>
              </a:ext>
            </a:extLst>
          </p:cNvPr>
          <p:cNvSpPr txBox="1"/>
          <p:nvPr/>
        </p:nvSpPr>
        <p:spPr>
          <a:xfrm>
            <a:off x="528270" y="4217971"/>
            <a:ext cx="4952369"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右图顶点出度分别为：</a:t>
            </a:r>
          </a:p>
        </p:txBody>
      </p:sp>
      <p:sp>
        <p:nvSpPr>
          <p:cNvPr id="18" name="文本框 17">
            <a:extLst>
              <a:ext uri="{FF2B5EF4-FFF2-40B4-BE49-F238E27FC236}">
                <a16:creationId xmlns:a16="http://schemas.microsoft.com/office/drawing/2014/main" id="{1C95E764-0A0A-4001-B4EC-8744D219BA08}"/>
              </a:ext>
            </a:extLst>
          </p:cNvPr>
          <p:cNvSpPr txBox="1"/>
          <p:nvPr/>
        </p:nvSpPr>
        <p:spPr>
          <a:xfrm>
            <a:off x="537200" y="5163769"/>
            <a:ext cx="4952369"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右图顶点入度分别为：</a:t>
            </a:r>
          </a:p>
        </p:txBody>
      </p:sp>
      <p:sp>
        <p:nvSpPr>
          <p:cNvPr id="3" name="对话气泡: 椭圆形 2">
            <a:extLst>
              <a:ext uri="{FF2B5EF4-FFF2-40B4-BE49-F238E27FC236}">
                <a16:creationId xmlns:a16="http://schemas.microsoft.com/office/drawing/2014/main" id="{C1A9A926-276F-4140-BECB-D54F20E7B8E5}"/>
              </a:ext>
            </a:extLst>
          </p:cNvPr>
          <p:cNvSpPr/>
          <p:nvPr/>
        </p:nvSpPr>
        <p:spPr bwMode="auto">
          <a:xfrm>
            <a:off x="1057307" y="1556994"/>
            <a:ext cx="4657726" cy="1211818"/>
          </a:xfrm>
          <a:prstGeom prst="wedgeEllipseCallou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有向图，顶点入度和</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t>
            </a:r>
            <a:r>
              <a:rPr lang="zh-CN" altLang="en-US" sz="2800" i="0" dirty="0"/>
              <a:t>顶点出度和</a:t>
            </a:r>
            <a:r>
              <a:rPr lang="en-US" altLang="zh-CN" sz="2800" i="0" dirty="0"/>
              <a:t>=</a:t>
            </a:r>
            <a:r>
              <a:rPr lang="zh-CN" altLang="en-US" sz="2800" i="0" dirty="0"/>
              <a:t>边数</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3A75E41E-2B61-C0A1-F3EF-284F789E1567}"/>
              </a:ext>
            </a:extLst>
          </p:cNvPr>
          <p:cNvSpPr txBox="1"/>
          <p:nvPr/>
        </p:nvSpPr>
        <p:spPr>
          <a:xfrm>
            <a:off x="3993584" y="4280509"/>
            <a:ext cx="376222"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534CB5CB-855E-07E3-7E22-69F27D9FA2A8}"/>
              </a:ext>
            </a:extLst>
          </p:cNvPr>
          <p:cNvSpPr txBox="1"/>
          <p:nvPr/>
        </p:nvSpPr>
        <p:spPr>
          <a:xfrm>
            <a:off x="4377934" y="4265183"/>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6B196DCC-D6B0-F075-1C3B-D92339FFAF7B}"/>
              </a:ext>
            </a:extLst>
          </p:cNvPr>
          <p:cNvSpPr txBox="1"/>
          <p:nvPr/>
        </p:nvSpPr>
        <p:spPr>
          <a:xfrm>
            <a:off x="552834" y="4616195"/>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369B733E-5347-F5C7-1222-9258F51C5DD5}"/>
              </a:ext>
            </a:extLst>
          </p:cNvPr>
          <p:cNvSpPr txBox="1"/>
          <p:nvPr/>
        </p:nvSpPr>
        <p:spPr>
          <a:xfrm>
            <a:off x="1187199" y="4640549"/>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30BCCF1A-BD70-7CDA-5B53-CB49A73B8C31}"/>
              </a:ext>
            </a:extLst>
          </p:cNvPr>
          <p:cNvSpPr txBox="1"/>
          <p:nvPr/>
        </p:nvSpPr>
        <p:spPr>
          <a:xfrm>
            <a:off x="1821564" y="465167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0</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9DBABD2-2D8A-16B3-3D1C-30656E09080D}"/>
              </a:ext>
            </a:extLst>
          </p:cNvPr>
          <p:cNvSpPr txBox="1"/>
          <p:nvPr/>
        </p:nvSpPr>
        <p:spPr>
          <a:xfrm>
            <a:off x="3993584" y="5175086"/>
            <a:ext cx="376222" cy="523220"/>
          </a:xfrm>
          <a:prstGeom prst="rect">
            <a:avLst/>
          </a:prstGeom>
          <a:noFill/>
        </p:spPr>
        <p:txBody>
          <a:bodyPr wrap="square" rtlCol="0">
            <a:spAutoFit/>
          </a:bodyPr>
          <a:lstStyle/>
          <a:p>
            <a:r>
              <a:rPr lang="en-US" altLang="zh-CN" sz="2800" b="0" i="0" dirty="0">
                <a:latin typeface="+mn-ea"/>
                <a:ea typeface="+mn-ea"/>
              </a:rPr>
              <a:t>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C7C6B190-A041-F106-2D25-047B2903F0AC}"/>
              </a:ext>
            </a:extLst>
          </p:cNvPr>
          <p:cNvSpPr txBox="1"/>
          <p:nvPr/>
        </p:nvSpPr>
        <p:spPr>
          <a:xfrm>
            <a:off x="4377934" y="515976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D0E534ED-716D-B3D3-A76E-C261AAD51176}"/>
              </a:ext>
            </a:extLst>
          </p:cNvPr>
          <p:cNvSpPr txBox="1"/>
          <p:nvPr/>
        </p:nvSpPr>
        <p:spPr>
          <a:xfrm>
            <a:off x="535532" y="5647505"/>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
        <p:nvSpPr>
          <p:cNvPr id="15" name="文本框 14">
            <a:extLst>
              <a:ext uri="{FF2B5EF4-FFF2-40B4-BE49-F238E27FC236}">
                <a16:creationId xmlns:a16="http://schemas.microsoft.com/office/drawing/2014/main" id="{9C4B2057-08C6-CA81-D454-2B450B34C668}"/>
              </a:ext>
            </a:extLst>
          </p:cNvPr>
          <p:cNvSpPr txBox="1"/>
          <p:nvPr/>
        </p:nvSpPr>
        <p:spPr>
          <a:xfrm>
            <a:off x="1169897" y="5671859"/>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6" name="文本框 15">
            <a:extLst>
              <a:ext uri="{FF2B5EF4-FFF2-40B4-BE49-F238E27FC236}">
                <a16:creationId xmlns:a16="http://schemas.microsoft.com/office/drawing/2014/main" id="{29E05A0F-A63D-D7BB-5A82-901EE2613D10}"/>
              </a:ext>
            </a:extLst>
          </p:cNvPr>
          <p:cNvSpPr txBox="1"/>
          <p:nvPr/>
        </p:nvSpPr>
        <p:spPr>
          <a:xfrm>
            <a:off x="1804262" y="568298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 grpId="0" animBg="1"/>
      <p:bldP spid="4" grpId="0"/>
      <p:bldP spid="5" grpId="0"/>
      <p:bldP spid="7" grpId="0"/>
      <p:bldP spid="9" grpId="0"/>
      <p:bldP spid="11" grpId="0"/>
      <p:bldP spid="12" grpId="0"/>
      <p:bldP spid="13" grpId="0"/>
      <p:bldP spid="14" grpId="0"/>
      <p:bldP spid="15" grpId="0"/>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body" idx="1"/>
          </p:nvPr>
        </p:nvSpPr>
        <p:spPr>
          <a:xfrm>
            <a:off x="467544" y="1268760"/>
            <a:ext cx="8540750" cy="5286412"/>
          </a:xfrm>
        </p:spPr>
        <p:txBody>
          <a:bodyPr/>
          <a:lstStyle/>
          <a:p>
            <a:pPr marL="0" indent="0">
              <a:buNone/>
            </a:pP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从</a:t>
            </a:r>
            <a:r>
              <a:rPr lang="en-US" altLang="zh-CN" sz="2400" dirty="0">
                <a:solidFill>
                  <a:srgbClr val="008000"/>
                </a:solidFill>
                <a:latin typeface="Consolas" panose="020B0609020204030204" pitchFamily="49" charset="0"/>
              </a:rPr>
              <a:t>v</a:t>
            </a:r>
            <a:r>
              <a:rPr lang="zh-CN" altLang="en-US" sz="2400" dirty="0">
                <a:solidFill>
                  <a:srgbClr val="008000"/>
                </a:solidFill>
                <a:latin typeface="Consolas" panose="020B0609020204030204" pitchFamily="49" charset="0"/>
              </a:rPr>
              <a:t>顶点开始的</a:t>
            </a:r>
            <a:r>
              <a:rPr lang="en-US" altLang="zh-CN" sz="2400" dirty="0">
                <a:solidFill>
                  <a:srgbClr val="008000"/>
                </a:solidFill>
                <a:latin typeface="Consolas" panose="020B0609020204030204" pitchFamily="49" charset="0"/>
              </a:rPr>
              <a:t>prim</a:t>
            </a:r>
            <a:r>
              <a:rPr lang="zh-CN" altLang="en-US" sz="2400" dirty="0">
                <a:solidFill>
                  <a:srgbClr val="008000"/>
                </a:solidFill>
                <a:latin typeface="Consolas" panose="020B0609020204030204" pitchFamily="49" charset="0"/>
              </a:rPr>
              <a:t>算法，依此输出加入生成树的边</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00FF"/>
                </a:solidFill>
                <a:latin typeface="Consolas" panose="020B0609020204030204" pitchFamily="49" charset="0"/>
              </a:rPr>
              <a:t>void</a:t>
            </a:r>
            <a:r>
              <a:rPr lang="en-US" altLang="zh-CN" sz="2400" dirty="0">
                <a:solidFill>
                  <a:srgbClr val="000000"/>
                </a:solidFill>
                <a:latin typeface="Consolas" panose="020B0609020204030204" pitchFamily="49" charset="0"/>
              </a:rPr>
              <a:t> </a:t>
            </a:r>
            <a:r>
              <a:rPr lang="en-US" altLang="zh-CN" sz="2400" dirty="0">
                <a:solidFill>
                  <a:srgbClr val="001080"/>
                </a:solidFill>
                <a:latin typeface="Consolas" panose="020B0609020204030204" pitchFamily="49" charset="0"/>
              </a:rPr>
              <a:t>Prim</a:t>
            </a:r>
            <a:r>
              <a:rPr lang="en-US" altLang="zh-CN" sz="2400" dirty="0">
                <a:solidFill>
                  <a:srgbClr val="000000"/>
                </a:solidFill>
                <a:latin typeface="Consolas" panose="020B0609020204030204" pitchFamily="49" charset="0"/>
              </a:rPr>
              <a:t>(</a:t>
            </a:r>
            <a:r>
              <a:rPr lang="en-US" altLang="zh-CN" sz="2400" dirty="0" err="1">
                <a:solidFill>
                  <a:srgbClr val="267F99"/>
                </a:solidFill>
                <a:latin typeface="Consolas" panose="020B0609020204030204" pitchFamily="49" charset="0"/>
              </a:rPr>
              <a:t>MGraph</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&amp;</a:t>
            </a:r>
            <a:r>
              <a:rPr lang="en-US" altLang="zh-CN" sz="2400" dirty="0" err="1">
                <a:solidFill>
                  <a:srgbClr val="001080"/>
                </a:solidFill>
                <a:latin typeface="Consolas" panose="020B0609020204030204" pitchFamily="49" charset="0"/>
              </a:rPr>
              <a:t>g</a:t>
            </a:r>
            <a:r>
              <a:rPr lang="en-US" altLang="zh-CN" sz="2400" dirty="0" err="1">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t>
            </a:r>
            <a:r>
              <a:rPr lang="en-US" altLang="zh-CN" sz="2400" dirty="0">
                <a:solidFill>
                  <a:srgbClr val="001080"/>
                </a:solidFill>
                <a:latin typeface="Consolas" panose="020B0609020204030204" pitchFamily="49" charset="0"/>
              </a:rPr>
              <a:t>v</a:t>
            </a:r>
            <a:r>
              <a:rPr lang="en-US" altLang="zh-CN" sz="2400" dirty="0">
                <a:solidFill>
                  <a:srgbClr val="000000"/>
                </a:solidFill>
                <a:latin typeface="Consolas" panose="020B0609020204030204" pitchFamily="49" charset="0"/>
              </a:rPr>
              <a:t>)</a:t>
            </a:r>
            <a:r>
              <a:rPr lang="en-US" altLang="zh-CN" sz="2400" dirty="0">
                <a:solidFill>
                  <a:srgbClr val="008000"/>
                </a:solidFill>
                <a:latin typeface="Consolas" panose="020B0609020204030204" pitchFamily="49" charset="0"/>
              </a:rPr>
              <a:t> // </a:t>
            </a:r>
            <a:r>
              <a:rPr lang="en-US" altLang="zh-CN" sz="2400" dirty="0" err="1">
                <a:solidFill>
                  <a:srgbClr val="008000"/>
                </a:solidFill>
                <a:latin typeface="Consolas" panose="020B0609020204030204" pitchFamily="49" charset="0"/>
              </a:rPr>
              <a:t>ALGraph</a:t>
            </a:r>
            <a:r>
              <a:rPr lang="en-US" altLang="zh-CN" sz="2400" dirty="0">
                <a:solidFill>
                  <a:srgbClr val="008000"/>
                </a:solidFill>
                <a:latin typeface="Consolas" panose="020B0609020204030204" pitchFamily="49" charset="0"/>
              </a:rPr>
              <a:t> &amp;g</a:t>
            </a:r>
            <a:endParaRPr lang="en-US" altLang="zh-CN"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定义</a:t>
            </a:r>
            <a:r>
              <a:rPr lang="en-US" altLang="zh-CN" sz="2400" dirty="0" err="1">
                <a:solidFill>
                  <a:srgbClr val="008000"/>
                </a:solidFill>
                <a:latin typeface="Consolas" panose="020B0609020204030204" pitchFamily="49" charset="0"/>
              </a:rPr>
              <a:t>visited,adj,dis</a:t>
            </a:r>
            <a:r>
              <a:rPr lang="zh-CN" altLang="en-US" sz="2400" dirty="0">
                <a:solidFill>
                  <a:srgbClr val="008000"/>
                </a:solidFill>
                <a:latin typeface="Consolas" panose="020B0609020204030204" pitchFamily="49" charset="0"/>
              </a:rPr>
              <a:t>数组</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8000"/>
                </a:solidFill>
                <a:latin typeface="Consolas" panose="020B0609020204030204" pitchFamily="49" charset="0"/>
              </a:rPr>
              <a:t>	// </a:t>
            </a:r>
            <a:r>
              <a:rPr lang="zh-CN" altLang="en-US" sz="2400" dirty="0">
                <a:solidFill>
                  <a:srgbClr val="008000"/>
                </a:solidFill>
                <a:latin typeface="Consolas" panose="020B0609020204030204" pitchFamily="49" charset="0"/>
              </a:rPr>
              <a:t>初始化</a:t>
            </a:r>
            <a:r>
              <a:rPr lang="en-US" altLang="zh-CN" sz="2400" dirty="0">
                <a:solidFill>
                  <a:srgbClr val="008000"/>
                </a:solidFill>
                <a:latin typeface="Consolas" panose="020B0609020204030204" pitchFamily="49" charset="0"/>
              </a:rPr>
              <a:t>visited</a:t>
            </a:r>
            <a:r>
              <a:rPr lang="zh-CN" altLang="en-US" sz="2400" dirty="0">
                <a:solidFill>
                  <a:srgbClr val="008000"/>
                </a:solidFill>
                <a:latin typeface="Consolas" panose="020B0609020204030204" pitchFamily="49" charset="0"/>
              </a:rPr>
              <a:t>值为</a:t>
            </a:r>
            <a:r>
              <a:rPr lang="en-US" altLang="zh-CN" sz="2400" dirty="0" err="1">
                <a:solidFill>
                  <a:srgbClr val="008000"/>
                </a:solidFill>
                <a:latin typeface="Consolas" panose="020B0609020204030204" pitchFamily="49" charset="0"/>
              </a:rPr>
              <a:t>false,dis</a:t>
            </a:r>
            <a:r>
              <a:rPr lang="zh-CN" altLang="en-US" sz="2400" dirty="0">
                <a:solidFill>
                  <a:srgbClr val="008000"/>
                </a:solidFill>
                <a:latin typeface="Consolas" panose="020B0609020204030204" pitchFamily="49" charset="0"/>
              </a:rPr>
              <a:t>为无穷大。</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vector</a:t>
            </a:r>
            <a:r>
              <a:rPr lang="en-US" altLang="zh-CN" sz="2400" dirty="0">
                <a:solidFill>
                  <a:srgbClr val="000000"/>
                </a:solidFill>
                <a:latin typeface="Consolas" panose="020B0609020204030204" pitchFamily="49" charset="0"/>
              </a:rPr>
              <a:t>&lt;</a:t>
            </a:r>
            <a:r>
              <a:rPr lang="en-US" altLang="zh-CN" sz="2400" dirty="0">
                <a:solidFill>
                  <a:srgbClr val="0000FF"/>
                </a:solidFill>
                <a:latin typeface="Consolas" panose="020B0609020204030204" pitchFamily="49" charset="0"/>
              </a:rPr>
              <a:t>bool</a:t>
            </a:r>
            <a:r>
              <a:rPr lang="en-US" altLang="zh-CN" sz="2400" dirty="0">
                <a:solidFill>
                  <a:srgbClr val="000000"/>
                </a:solidFill>
                <a:latin typeface="Consolas" panose="020B0609020204030204" pitchFamily="49" charset="0"/>
              </a:rPr>
              <a:t>&gt; </a:t>
            </a:r>
            <a:r>
              <a:rPr lang="en-US" altLang="zh-CN" sz="2400" dirty="0">
                <a:solidFill>
                  <a:srgbClr val="795E26"/>
                </a:solidFill>
                <a:latin typeface="Consolas" panose="020B0609020204030204" pitchFamily="49" charset="0"/>
              </a:rPr>
              <a:t>visited</a:t>
            </a:r>
            <a:r>
              <a:rPr lang="en-US" altLang="zh-CN" sz="2400" dirty="0">
                <a:solidFill>
                  <a:srgbClr val="000000"/>
                </a:solidFill>
                <a:latin typeface="Consolas" panose="020B0609020204030204" pitchFamily="49" charset="0"/>
              </a:rPr>
              <a:t>(</a:t>
            </a:r>
            <a:r>
              <a:rPr lang="en-US" altLang="zh-CN" sz="2400" dirty="0" err="1">
                <a:solidFill>
                  <a:srgbClr val="001080"/>
                </a:solidFill>
                <a:latin typeface="Consolas" panose="020B0609020204030204" pitchFamily="49" charset="0"/>
              </a:rPr>
              <a:t>n</a:t>
            </a:r>
            <a:r>
              <a:rPr lang="en-US" altLang="zh-CN" sz="2400" dirty="0" err="1">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false</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vector</a:t>
            </a:r>
            <a:r>
              <a:rPr lang="en-US" altLang="zh-CN" sz="2400" dirty="0">
                <a:solidFill>
                  <a:srgbClr val="000000"/>
                </a:solidFill>
                <a:latin typeface="Consolas" panose="020B0609020204030204" pitchFamily="49" charset="0"/>
              </a:rPr>
              <a:t>&lt;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&gt;  </a:t>
            </a:r>
            <a:r>
              <a:rPr lang="en-US" altLang="zh-CN" sz="2400" dirty="0">
                <a:solidFill>
                  <a:srgbClr val="795E26"/>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n</a:t>
            </a:r>
            <a:r>
              <a:rPr lang="en-US" altLang="zh-CN" sz="2400" dirty="0">
                <a:solidFill>
                  <a:srgbClr val="000000"/>
                </a:solidFill>
                <a:latin typeface="Consolas" panose="020B0609020204030204" pitchFamily="49" charset="0"/>
              </a:rPr>
              <a:t>,</a:t>
            </a:r>
            <a:r>
              <a:rPr lang="en-US" altLang="zh-CN" sz="2400" dirty="0">
                <a:solidFill>
                  <a:srgbClr val="098658"/>
                </a:solidFill>
                <a:latin typeface="Consolas" panose="020B0609020204030204" pitchFamily="49" charset="0"/>
              </a:rPr>
              <a:t>0x3f3f3fef</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vector</a:t>
            </a:r>
            <a:r>
              <a:rPr lang="en-US" altLang="zh-CN" sz="2400" dirty="0">
                <a:solidFill>
                  <a:srgbClr val="000000"/>
                </a:solidFill>
                <a:latin typeface="Consolas" panose="020B0609020204030204" pitchFamily="49" charset="0"/>
              </a:rPr>
              <a:t>&lt;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&gt;  </a:t>
            </a:r>
            <a:r>
              <a:rPr lang="en-US" altLang="zh-CN" sz="2400" dirty="0">
                <a:solidFill>
                  <a:srgbClr val="795E26"/>
                </a:solidFill>
                <a:latin typeface="Consolas" panose="020B0609020204030204" pitchFamily="49" charset="0"/>
              </a:rPr>
              <a:t>adj</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n</a:t>
            </a:r>
            <a:r>
              <a:rPr lang="en-US" altLang="zh-CN" sz="2400" dirty="0">
                <a:solidFill>
                  <a:srgbClr val="000000"/>
                </a:solidFill>
                <a:latin typeface="Consolas" panose="020B0609020204030204" pitchFamily="49" charset="0"/>
              </a:rPr>
              <a:t>);</a:t>
            </a:r>
          </a:p>
          <a:p>
            <a:pPr marL="0" indent="0">
              <a:buNone/>
            </a:pPr>
            <a:br>
              <a:rPr lang="en-US" altLang="zh-CN" sz="2400" dirty="0">
                <a:solidFill>
                  <a:srgbClr val="000000"/>
                </a:solidFill>
                <a:latin typeface="Consolas" panose="020B0609020204030204" pitchFamily="49" charset="0"/>
              </a:rPr>
            </a:br>
            <a:r>
              <a:rPr lang="en-US" altLang="zh-CN" sz="2400" dirty="0">
                <a:solidFill>
                  <a:srgbClr val="008000"/>
                </a:solidFill>
                <a:latin typeface="Consolas" panose="020B0609020204030204" pitchFamily="49" charset="0"/>
              </a:rPr>
              <a:t>   	// </a:t>
            </a:r>
            <a:r>
              <a:rPr lang="zh-CN" altLang="en-US" sz="2400" dirty="0">
                <a:solidFill>
                  <a:srgbClr val="008000"/>
                </a:solidFill>
                <a:latin typeface="Consolas" panose="020B0609020204030204" pitchFamily="49" charset="0"/>
              </a:rPr>
              <a:t>设置起点</a:t>
            </a:r>
            <a:r>
              <a:rPr lang="en-US" altLang="zh-CN" sz="2400" dirty="0">
                <a:solidFill>
                  <a:srgbClr val="008000"/>
                </a:solidFill>
                <a:latin typeface="Consolas" panose="020B0609020204030204" pitchFamily="49" charset="0"/>
              </a:rPr>
              <a:t>v</a:t>
            </a:r>
            <a:r>
              <a:rPr lang="zh-CN" altLang="en-US" sz="2400" dirty="0">
                <a:solidFill>
                  <a:srgbClr val="008000"/>
                </a:solidFill>
                <a:latin typeface="Consolas" panose="020B0609020204030204" pitchFamily="49" charset="0"/>
              </a:rPr>
              <a:t>的</a:t>
            </a:r>
            <a:r>
              <a:rPr lang="en-US" altLang="zh-CN" sz="2400" dirty="0">
                <a:solidFill>
                  <a:srgbClr val="008000"/>
                </a:solidFill>
                <a:latin typeface="Consolas" panose="020B0609020204030204" pitchFamily="49" charset="0"/>
              </a:rPr>
              <a:t>dis</a:t>
            </a:r>
            <a:r>
              <a:rPr lang="zh-CN" altLang="en-US" sz="2400" dirty="0">
                <a:solidFill>
                  <a:srgbClr val="008000"/>
                </a:solidFill>
                <a:latin typeface="Consolas" panose="020B0609020204030204" pitchFamily="49" charset="0"/>
              </a:rPr>
              <a:t>值为</a:t>
            </a:r>
            <a:r>
              <a:rPr lang="en-US" altLang="zh-CN" sz="2400" dirty="0">
                <a:solidFill>
                  <a:srgbClr val="008000"/>
                </a:solidFill>
                <a:latin typeface="Consolas" panose="020B0609020204030204" pitchFamily="49" charset="0"/>
              </a:rPr>
              <a:t>0, v</a:t>
            </a:r>
            <a:r>
              <a:rPr lang="zh-CN" altLang="en-US" sz="2400" dirty="0">
                <a:solidFill>
                  <a:srgbClr val="008000"/>
                </a:solidFill>
                <a:latin typeface="Consolas" panose="020B0609020204030204" pitchFamily="49" charset="0"/>
              </a:rPr>
              <a:t>点初始值更新放循环</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en-US" altLang="zh-CN" sz="2400" dirty="0">
                <a:solidFill>
                  <a:srgbClr val="001080"/>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v</a:t>
            </a:r>
            <a:r>
              <a:rPr lang="en-US" altLang="zh-CN" sz="2400" dirty="0">
                <a:solidFill>
                  <a:srgbClr val="000000"/>
                </a:solidFill>
                <a:latin typeface="Consolas" panose="020B0609020204030204" pitchFamily="49" charset="0"/>
              </a:rPr>
              <a:t>] = </a:t>
            </a:r>
            <a:r>
              <a:rPr lang="en-US" altLang="zh-CN" sz="2400" dirty="0">
                <a:solidFill>
                  <a:srgbClr val="098658"/>
                </a:solidFill>
                <a:latin typeface="Consolas" panose="020B0609020204030204" pitchFamily="49" charset="0"/>
              </a:rPr>
              <a:t>0</a:t>
            </a:r>
            <a:r>
              <a:rPr lang="en-US" altLang="zh-CN" sz="2400" dirty="0">
                <a:solidFill>
                  <a:srgbClr val="000000"/>
                </a:solidFill>
                <a:latin typeface="Consolas" panose="020B0609020204030204" pitchFamily="49" charset="0"/>
              </a:rPr>
              <a:t>;</a:t>
            </a:r>
          </a:p>
          <a:p>
            <a:pPr marL="0" indent="0">
              <a:buNone/>
            </a:pPr>
            <a:br>
              <a:rPr lang="en-US" altLang="zh-CN" sz="2400" dirty="0">
                <a:solidFill>
                  <a:srgbClr val="000000"/>
                </a:solidFill>
                <a:latin typeface="Consolas" panose="020B0609020204030204" pitchFamily="49" charset="0"/>
              </a:rPr>
            </a:br>
            <a:r>
              <a:rPr lang="en-US" altLang="zh-CN" sz="2400" dirty="0">
                <a:solidFill>
                  <a:srgbClr val="008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indent="0">
              <a:buNone/>
            </a:pPr>
            <a:br>
              <a:rPr lang="en-US" altLang="zh-CN" sz="2400" dirty="0">
                <a:solidFill>
                  <a:srgbClr val="000000"/>
                </a:solidFill>
                <a:latin typeface="Consolas" panose="020B0609020204030204" pitchFamily="49" charset="0"/>
              </a:rPr>
            </a:br>
            <a:endParaRPr lang="en-US" altLang="zh-CN" sz="2400" dirty="0">
              <a:solidFill>
                <a:srgbClr val="000000"/>
              </a:solidFill>
              <a:latin typeface="Consolas" panose="020B0609020204030204" pitchFamily="49" charset="0"/>
            </a:endParaRPr>
          </a:p>
          <a:p>
            <a:pPr eaLnBrk="1" hangingPunct="1">
              <a:buFontTx/>
              <a:buNone/>
            </a:pPr>
            <a:endParaRPr lang="zh-CN" altLang="en-US" sz="2400" dirty="0">
              <a:latin typeface="黑体" pitchFamily="49" charset="-122"/>
              <a:ea typeface="黑体" pitchFamily="49" charset="-122"/>
            </a:endParaRPr>
          </a:p>
        </p:txBody>
      </p:sp>
      <p:sp>
        <p:nvSpPr>
          <p:cNvPr id="3"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Tree>
    <p:extLst>
      <p:ext uri="{BB962C8B-B14F-4D97-AF65-F5344CB8AC3E}">
        <p14:creationId xmlns:p14="http://schemas.microsoft.com/office/powerpoint/2010/main" val="3339970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body" idx="1"/>
          </p:nvPr>
        </p:nvSpPr>
        <p:spPr>
          <a:xfrm>
            <a:off x="467544" y="1196752"/>
            <a:ext cx="9721080" cy="5286412"/>
          </a:xfrm>
        </p:spPr>
        <p:txBody>
          <a:bodyPr/>
          <a:lstStyle/>
          <a:p>
            <a:pPr marL="0" indent="0">
              <a:buNone/>
            </a:pPr>
            <a:r>
              <a:rPr lang="en-US" altLang="zh-CN" sz="2400" dirty="0">
                <a:solidFill>
                  <a:srgbClr val="008000"/>
                </a:solidFill>
                <a:latin typeface="Consolas" panose="020B0609020204030204" pitchFamily="49" charset="0"/>
              </a:rPr>
              <a:t>    // U</a:t>
            </a:r>
            <a:r>
              <a:rPr lang="zh-CN" altLang="en-US" sz="2400" dirty="0">
                <a:solidFill>
                  <a:srgbClr val="008000"/>
                </a:solidFill>
                <a:latin typeface="Consolas" panose="020B0609020204030204" pitchFamily="49" charset="0"/>
              </a:rPr>
              <a:t>集合初始空，每次加入一个点，循环</a:t>
            </a:r>
            <a:r>
              <a:rPr lang="en-US" altLang="zh-CN" sz="2400" dirty="0" err="1">
                <a:solidFill>
                  <a:srgbClr val="008000"/>
                </a:solidFill>
                <a:latin typeface="Consolas" panose="020B0609020204030204" pitchFamily="49" charset="0"/>
              </a:rPr>
              <a:t>vexnum</a:t>
            </a:r>
            <a:r>
              <a:rPr lang="zh-CN" altLang="en-US" sz="2400" dirty="0">
                <a:solidFill>
                  <a:srgbClr val="008000"/>
                </a:solidFill>
                <a:latin typeface="Consolas" panose="020B0609020204030204" pitchFamily="49" charset="0"/>
              </a:rPr>
              <a:t>次</a:t>
            </a:r>
            <a:endParaRPr lang="zh-CN" altLang="en-US" sz="2400" dirty="0">
              <a:solidFill>
                <a:srgbClr val="000000"/>
              </a:solidFill>
              <a:latin typeface="Consolas" panose="020B0609020204030204" pitchFamily="49" charset="0"/>
            </a:endParaRPr>
          </a:p>
          <a:p>
            <a:pPr marL="0" indent="0">
              <a:buNone/>
            </a:pPr>
            <a:r>
              <a:rPr lang="zh-CN" altLang="en-US" sz="2400" dirty="0">
                <a:solidFill>
                  <a:srgbClr val="000000"/>
                </a:solidFill>
                <a:latin typeface="Consolas" panose="020B0609020204030204" pitchFamily="49" charset="0"/>
              </a:rPr>
              <a:t>    </a:t>
            </a:r>
            <a:r>
              <a:rPr lang="en-US" altLang="zh-CN" sz="2400" dirty="0">
                <a:solidFill>
                  <a:srgbClr val="AF00DB"/>
                </a:solidFill>
                <a:latin typeface="Consolas" panose="020B0609020204030204" pitchFamily="49" charset="0"/>
              </a:rPr>
              <a:t>for</a:t>
            </a:r>
            <a:r>
              <a:rPr lang="en-US" altLang="zh-CN" sz="2400" dirty="0">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size_t</a:t>
            </a:r>
            <a:r>
              <a:rPr lang="en-US" altLang="zh-CN" sz="2400" dirty="0">
                <a:solidFill>
                  <a:srgbClr val="000000"/>
                </a:solidFill>
                <a:latin typeface="Consolas" panose="020B0609020204030204" pitchFamily="49" charset="0"/>
              </a:rPr>
              <a:t> </a:t>
            </a:r>
            <a:r>
              <a:rPr lang="en-US" altLang="zh-CN" sz="2400" dirty="0" err="1">
                <a:solidFill>
                  <a:srgbClr val="001080"/>
                </a:solidFill>
                <a:latin typeface="Consolas" panose="020B0609020204030204" pitchFamily="49" charset="0"/>
              </a:rPr>
              <a:t>i</a:t>
            </a:r>
            <a:r>
              <a:rPr lang="en-US" altLang="zh-CN" sz="2400" dirty="0">
                <a:solidFill>
                  <a:srgbClr val="000000"/>
                </a:solidFill>
                <a:latin typeface="Consolas" panose="020B0609020204030204" pitchFamily="49" charset="0"/>
              </a:rPr>
              <a:t>=</a:t>
            </a:r>
            <a:r>
              <a:rPr lang="en-US" altLang="zh-CN" sz="2400" dirty="0">
                <a:solidFill>
                  <a:srgbClr val="098658"/>
                </a:solidFill>
                <a:latin typeface="Consolas" panose="020B0609020204030204" pitchFamily="49" charset="0"/>
              </a:rPr>
              <a:t>0</a:t>
            </a:r>
            <a:r>
              <a:rPr lang="en-US" altLang="zh-CN" sz="2400" dirty="0">
                <a:solidFill>
                  <a:srgbClr val="000000"/>
                </a:solidFill>
                <a:latin typeface="Consolas" panose="020B0609020204030204" pitchFamily="49" charset="0"/>
              </a:rPr>
              <a:t>; </a:t>
            </a:r>
            <a:r>
              <a:rPr lang="en-US" altLang="zh-CN" sz="2400" dirty="0" err="1">
                <a:solidFill>
                  <a:srgbClr val="001080"/>
                </a:solidFill>
                <a:latin typeface="Consolas" panose="020B0609020204030204" pitchFamily="49" charset="0"/>
              </a:rPr>
              <a:t>i</a:t>
            </a:r>
            <a:r>
              <a:rPr lang="en-US" altLang="zh-CN" sz="2400" dirty="0">
                <a:solidFill>
                  <a:srgbClr val="000000"/>
                </a:solidFill>
                <a:latin typeface="Consolas" panose="020B0609020204030204" pitchFamily="49" charset="0"/>
              </a:rPr>
              <a:t>&lt;</a:t>
            </a:r>
            <a:r>
              <a:rPr lang="en-US" altLang="zh-CN" sz="2400" dirty="0" err="1">
                <a:solidFill>
                  <a:srgbClr val="001080"/>
                </a:solidFill>
                <a:latin typeface="Consolas" panose="020B0609020204030204" pitchFamily="49" charset="0"/>
              </a:rPr>
              <a:t>vexnum</a:t>
            </a:r>
            <a:r>
              <a:rPr lang="en-US" altLang="zh-CN" sz="2400" dirty="0">
                <a:solidFill>
                  <a:srgbClr val="000000"/>
                </a:solidFill>
                <a:latin typeface="Consolas" panose="020B0609020204030204" pitchFamily="49" charset="0"/>
              </a:rPr>
              <a:t>; </a:t>
            </a:r>
            <a:r>
              <a:rPr lang="en-US" altLang="zh-CN" sz="2400" dirty="0" err="1">
                <a:solidFill>
                  <a:srgbClr val="001080"/>
                </a:solidFill>
                <a:latin typeface="Consolas" panose="020B0609020204030204" pitchFamily="49" charset="0"/>
              </a:rPr>
              <a:t>i</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select</a:t>
            </a:r>
            <a:r>
              <a:rPr lang="zh-CN" altLang="en-US" sz="2400" dirty="0">
                <a:solidFill>
                  <a:srgbClr val="008000"/>
                </a:solidFill>
                <a:latin typeface="Consolas" panose="020B0609020204030204" pitchFamily="49" charset="0"/>
              </a:rPr>
              <a:t>函数在</a:t>
            </a:r>
            <a:r>
              <a:rPr lang="en-US" altLang="zh-CN" sz="2400" dirty="0" err="1">
                <a:solidFill>
                  <a:srgbClr val="008000"/>
                </a:solidFill>
                <a:latin typeface="Consolas" panose="020B0609020204030204" pitchFamily="49" charset="0"/>
              </a:rPr>
              <a:t>vistited</a:t>
            </a:r>
            <a:r>
              <a:rPr lang="en-US" altLang="zh-CN" sz="2400" dirty="0">
                <a:solidFill>
                  <a:srgbClr val="008000"/>
                </a:solidFill>
                <a:latin typeface="Consolas" panose="020B0609020204030204" pitchFamily="49" charset="0"/>
              </a:rPr>
              <a:t>=0</a:t>
            </a:r>
            <a:r>
              <a:rPr lang="zh-CN" altLang="en-US" sz="2400" dirty="0">
                <a:solidFill>
                  <a:srgbClr val="008000"/>
                </a:solidFill>
                <a:latin typeface="Consolas" panose="020B0609020204030204" pitchFamily="49" charset="0"/>
              </a:rPr>
              <a:t>的各顶点中选取</a:t>
            </a:r>
            <a:r>
              <a:rPr lang="en-US" altLang="zh-CN" sz="2400" dirty="0">
                <a:solidFill>
                  <a:srgbClr val="008000"/>
                </a:solidFill>
                <a:latin typeface="Consolas" panose="020B0609020204030204" pitchFamily="49" charset="0"/>
              </a:rPr>
              <a:t>dis</a:t>
            </a:r>
          </a:p>
          <a:p>
            <a:pPr marL="0" indent="0">
              <a:buNone/>
            </a:pPr>
            <a:r>
              <a:rPr lang="en-US" altLang="zh-CN" sz="2400" dirty="0">
                <a:solidFill>
                  <a:srgbClr val="008000"/>
                </a:solidFill>
                <a:latin typeface="Consolas" panose="020B0609020204030204" pitchFamily="49" charset="0"/>
              </a:rPr>
              <a:t>        // </a:t>
            </a:r>
            <a:r>
              <a:rPr lang="zh-CN" altLang="en-US" sz="2400" dirty="0">
                <a:solidFill>
                  <a:srgbClr val="008000"/>
                </a:solidFill>
                <a:latin typeface="Consolas" panose="020B0609020204030204" pitchFamily="49" charset="0"/>
              </a:rPr>
              <a:t>最小值</a:t>
            </a:r>
            <a:r>
              <a:rPr lang="en-US" altLang="zh-CN" sz="2400" dirty="0" err="1">
                <a:solidFill>
                  <a:srgbClr val="008000"/>
                </a:solidFill>
                <a:latin typeface="Consolas" panose="020B0609020204030204" pitchFamily="49" charset="0"/>
              </a:rPr>
              <a:t>misdis</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返回</a:t>
            </a:r>
            <a:r>
              <a:rPr lang="en-US" altLang="zh-CN" sz="2400" dirty="0" err="1">
                <a:solidFill>
                  <a:srgbClr val="008000"/>
                </a:solidFill>
                <a:latin typeface="Consolas" panose="020B0609020204030204" pitchFamily="49" charset="0"/>
              </a:rPr>
              <a:t>misdis</a:t>
            </a:r>
            <a:r>
              <a:rPr lang="zh-CN" altLang="en-US" sz="2400" dirty="0">
                <a:solidFill>
                  <a:srgbClr val="008000"/>
                </a:solidFill>
                <a:latin typeface="Consolas" panose="020B0609020204030204" pitchFamily="49" charset="0"/>
              </a:rPr>
              <a:t>对应顶点下标</a:t>
            </a:r>
            <a:endParaRPr lang="en-US" altLang="zh-CN" sz="2400" dirty="0">
              <a:solidFill>
                <a:srgbClr val="008000"/>
              </a:solidFill>
              <a:latin typeface="Consolas" panose="020B0609020204030204" pitchFamily="49" charset="0"/>
            </a:endParaRPr>
          </a:p>
          <a:p>
            <a:pPr marL="0" indent="0">
              <a:buNone/>
            </a:pPr>
            <a:r>
              <a:rPr lang="en-US" altLang="zh-CN" sz="2400" dirty="0">
                <a:solidFill>
                  <a:srgbClr val="008000"/>
                </a:solidFill>
                <a:latin typeface="Consolas" panose="020B0609020204030204" pitchFamily="49" charset="0"/>
              </a:rPr>
              <a:t>        </a:t>
            </a:r>
            <a:r>
              <a:rPr lang="en-US" altLang="zh-CN" sz="2400" dirty="0">
                <a:solidFill>
                  <a:srgbClr val="000000"/>
                </a:solidFill>
                <a:latin typeface="Consolas" panose="020B0609020204030204" pitchFamily="49" charset="0"/>
              </a:rPr>
              <a:t>flag = select(visited, dis, </a:t>
            </a:r>
            <a:r>
              <a:rPr lang="en-US" altLang="zh-CN" sz="2400" dirty="0" err="1">
                <a:solidFill>
                  <a:srgbClr val="000000"/>
                </a:solidFill>
                <a:latin typeface="Consolas" panose="020B0609020204030204" pitchFamily="49" charset="0"/>
              </a:rPr>
              <a:t>g.vexnum</a:t>
            </a:r>
            <a:r>
              <a:rPr lang="en-US" altLang="zh-CN" sz="2400" dirty="0">
                <a:solidFill>
                  <a:srgbClr val="000000"/>
                </a:solidFill>
                <a:latin typeface="Consolas" panose="020B0609020204030204" pitchFamily="49" charset="0"/>
              </a:rPr>
              <a:t>);</a:t>
            </a:r>
          </a:p>
          <a:p>
            <a:pPr marL="0" indent="0">
              <a:buNone/>
            </a:pPr>
            <a:r>
              <a:rPr lang="zh-CN" altLang="en-US" sz="2400" dirty="0">
                <a:solidFill>
                  <a:srgbClr val="000000"/>
                </a:solidFill>
                <a:latin typeface="Consolas" panose="020B0609020204030204" pitchFamily="49" charset="0"/>
              </a:rPr>
              <a:t>        输出边</a:t>
            </a:r>
            <a:r>
              <a:rPr lang="en-US" altLang="zh-CN" sz="2400" dirty="0">
                <a:solidFill>
                  <a:srgbClr val="001080"/>
                </a:solidFill>
                <a:latin typeface="Consolas" panose="020B0609020204030204" pitchFamily="49" charset="0"/>
              </a:rPr>
              <a:t>adj</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flag</a:t>
            </a:r>
            <a:r>
              <a:rPr lang="en-US" altLang="zh-CN" sz="2400" dirty="0">
                <a:solidFill>
                  <a:srgbClr val="000000"/>
                </a:solidFill>
                <a:latin typeface="Consolas" panose="020B0609020204030204" pitchFamily="49" charset="0"/>
              </a:rPr>
              <a:t>],</a:t>
            </a:r>
            <a:r>
              <a:rPr lang="en-US" altLang="zh-CN" sz="2400" dirty="0" err="1">
                <a:solidFill>
                  <a:srgbClr val="001080"/>
                </a:solidFill>
                <a:latin typeface="Consolas" panose="020B0609020204030204" pitchFamily="49" charset="0"/>
              </a:rPr>
              <a:t>flag</a:t>
            </a:r>
            <a:r>
              <a:rPr lang="en-US" altLang="zh-CN" sz="2400" dirty="0" err="1">
                <a:solidFill>
                  <a:srgbClr val="000000"/>
                </a:solidFill>
                <a:latin typeface="Consolas" panose="020B0609020204030204" pitchFamily="49" charset="0"/>
              </a:rPr>
              <a:t>,dis</a:t>
            </a:r>
            <a:r>
              <a:rPr lang="en-US" altLang="zh-CN" sz="2400" dirty="0">
                <a:solidFill>
                  <a:srgbClr val="000000"/>
                </a:solidFill>
                <a:latin typeface="Consolas" panose="020B0609020204030204" pitchFamily="49" charset="0"/>
              </a:rPr>
              <a:t>[flag]</a:t>
            </a: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更新</a:t>
            </a:r>
            <a:r>
              <a:rPr lang="en-US" altLang="zh-CN" sz="2400" dirty="0">
                <a:solidFill>
                  <a:srgbClr val="001080"/>
                </a:solidFill>
                <a:latin typeface="Consolas" panose="020B0609020204030204" pitchFamily="49" charset="0"/>
              </a:rPr>
              <a:t>visited</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flag</a:t>
            </a:r>
            <a:r>
              <a:rPr lang="en-US" altLang="zh-CN" sz="2400" dirty="0">
                <a:solidFill>
                  <a:srgbClr val="000000"/>
                </a:solidFill>
                <a:latin typeface="Consolas" panose="020B0609020204030204" pitchFamily="49" charset="0"/>
              </a:rPr>
              <a:t>] = </a:t>
            </a:r>
            <a:r>
              <a:rPr lang="en-US" altLang="zh-CN" sz="2400" dirty="0">
                <a:solidFill>
                  <a:srgbClr val="098658"/>
                </a:solidFill>
                <a:latin typeface="Consolas" panose="020B0609020204030204" pitchFamily="49" charset="0"/>
              </a:rPr>
              <a:t>1</a:t>
            </a:r>
            <a:endParaRPr lang="en-US" altLang="zh-CN"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循环访问</a:t>
            </a:r>
            <a:r>
              <a:rPr lang="en-US" altLang="zh-CN" sz="2400" dirty="0">
                <a:solidFill>
                  <a:srgbClr val="000000"/>
                </a:solidFill>
                <a:latin typeface="Consolas" panose="020B0609020204030204" pitchFamily="49" charset="0"/>
              </a:rPr>
              <a:t>flag</a:t>
            </a:r>
            <a:r>
              <a:rPr lang="zh-CN" altLang="en-US" sz="2400" dirty="0">
                <a:solidFill>
                  <a:srgbClr val="000000"/>
                </a:solidFill>
                <a:latin typeface="Consolas" panose="020B0609020204030204" pitchFamily="49" charset="0"/>
              </a:rPr>
              <a:t>的所有邻接点</a:t>
            </a:r>
            <a:r>
              <a:rPr lang="en-US" altLang="zh-CN" sz="2400" dirty="0">
                <a:solidFill>
                  <a:srgbClr val="000000"/>
                </a:solidFill>
                <a:latin typeface="Consolas" panose="020B0609020204030204" pitchFamily="49" charset="0"/>
              </a:rPr>
              <a:t>j</a:t>
            </a:r>
            <a:r>
              <a:rPr lang="zh-CN" altLang="en-US" sz="2400" dirty="0">
                <a:solidFill>
                  <a:srgbClr val="000000"/>
                </a:solidFill>
                <a:latin typeface="Consolas" panose="020B0609020204030204" pitchFamily="49" charset="0"/>
              </a:rPr>
              <a:t>：</a:t>
            </a:r>
            <a:endParaRPr lang="en-US" altLang="zh-CN"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若</a:t>
            </a:r>
            <a:r>
              <a:rPr lang="en-US" altLang="zh-CN" sz="2400" dirty="0">
                <a:solidFill>
                  <a:srgbClr val="001080"/>
                </a:solidFill>
                <a:latin typeface="Consolas" panose="020B0609020204030204" pitchFamily="49" charset="0"/>
              </a:rPr>
              <a:t>visited</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]==false</a:t>
            </a:r>
            <a:r>
              <a:rPr lang="zh-CN" altLang="en-US" sz="2400" dirty="0">
                <a:solidFill>
                  <a:srgbClr val="000000"/>
                </a:solidFill>
                <a:latin typeface="Consolas" panose="020B0609020204030204" pitchFamily="49" charset="0"/>
              </a:rPr>
              <a:t>且</a:t>
            </a:r>
            <a:r>
              <a:rPr lang="en-US" altLang="zh-CN" sz="2400" dirty="0">
                <a:solidFill>
                  <a:srgbClr val="001080"/>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]&gt;</a:t>
            </a:r>
            <a:r>
              <a:rPr lang="en-US" altLang="zh-CN" sz="2400" dirty="0" err="1">
                <a:solidFill>
                  <a:srgbClr val="001080"/>
                </a:solidFill>
                <a:latin typeface="Consolas" panose="020B0609020204030204" pitchFamily="49" charset="0"/>
              </a:rPr>
              <a:t>g</a:t>
            </a:r>
            <a:r>
              <a:rPr lang="en-US" altLang="zh-CN" sz="2400" dirty="0" err="1">
                <a:solidFill>
                  <a:srgbClr val="000000"/>
                </a:solidFill>
                <a:latin typeface="Consolas" panose="020B0609020204030204" pitchFamily="49" charset="0"/>
              </a:rPr>
              <a:t>.</a:t>
            </a:r>
            <a:r>
              <a:rPr lang="en-US" altLang="zh-CN" sz="2400" dirty="0" err="1">
                <a:solidFill>
                  <a:srgbClr val="001080"/>
                </a:solidFill>
                <a:latin typeface="Consolas" panose="020B0609020204030204" pitchFamily="49" charset="0"/>
              </a:rPr>
              <a:t>edges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flag</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更新</a:t>
            </a:r>
            <a:r>
              <a:rPr lang="en-US" altLang="zh-CN" sz="2400" dirty="0">
                <a:solidFill>
                  <a:srgbClr val="001080"/>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a:t>
            </a:r>
            <a:r>
              <a:rPr lang="zh-CN" altLang="en-US"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adj</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p>
          <a:p>
            <a:pPr marL="0" indent="0">
              <a:buNone/>
            </a:pPr>
            <a:r>
              <a:rPr lang="en-US" altLang="zh-CN" sz="2400" dirty="0">
                <a:solidFill>
                  <a:srgbClr val="000000"/>
                </a:solidFill>
                <a:latin typeface="Consolas" panose="020B0609020204030204" pitchFamily="49" charset="0"/>
              </a:rPr>
              <a:t>}</a:t>
            </a:r>
          </a:p>
          <a:p>
            <a:pPr marL="0" indent="0">
              <a:buNone/>
            </a:pPr>
            <a:br>
              <a:rPr lang="en-US" altLang="zh-CN" sz="2400" dirty="0">
                <a:solidFill>
                  <a:srgbClr val="000000"/>
                </a:solidFill>
                <a:latin typeface="Consolas" panose="020B0609020204030204" pitchFamily="49" charset="0"/>
              </a:rPr>
            </a:br>
            <a:endParaRPr lang="en-US" altLang="zh-CN" sz="2400" dirty="0">
              <a:solidFill>
                <a:srgbClr val="000000"/>
              </a:solidFill>
              <a:latin typeface="Consolas" panose="020B0609020204030204" pitchFamily="49" charset="0"/>
            </a:endParaRPr>
          </a:p>
          <a:p>
            <a:pPr eaLnBrk="1" hangingPunct="1">
              <a:buFontTx/>
              <a:buNone/>
            </a:pPr>
            <a:endParaRPr lang="zh-CN" altLang="en-US" sz="2400" dirty="0">
              <a:latin typeface="黑体" pitchFamily="49" charset="-122"/>
              <a:ea typeface="黑体" pitchFamily="49" charset="-122"/>
            </a:endParaRPr>
          </a:p>
        </p:txBody>
      </p:sp>
      <p:sp>
        <p:nvSpPr>
          <p:cNvPr id="3"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6D11C238-2081-4BC8-AEE4-36EC9624A923}" type="slidenum">
              <a:rPr lang="zh-CN" altLang="en-US"/>
              <a:pPr algn="r" eaLnBrk="1" hangingPunct="1">
                <a:spcBef>
                  <a:spcPct val="50000"/>
                </a:spcBef>
                <a:buFont typeface="Arial" pitchFamily="34" charset="0"/>
                <a:buNone/>
              </a:pPr>
              <a:t>82</a:t>
            </a:fld>
            <a:endParaRPr lang="en-US" altLang="zh-CN"/>
          </a:p>
        </p:txBody>
      </p:sp>
      <p:sp>
        <p:nvSpPr>
          <p:cNvPr id="81924"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五、克鲁斯卡尔</a:t>
            </a: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a:t>
            </a:r>
          </a:p>
        </p:txBody>
      </p:sp>
      <p:sp>
        <p:nvSpPr>
          <p:cNvPr id="81925" name="Rectangle 5"/>
          <p:cNvSpPr>
            <a:spLocks noGrp="1" noChangeArrowheads="1"/>
          </p:cNvSpPr>
          <p:nvPr>
            <p:ph type="body" idx="1"/>
          </p:nvPr>
        </p:nvSpPr>
        <p:spPr>
          <a:xfrm>
            <a:off x="611560" y="1268760"/>
            <a:ext cx="8763000" cy="4038600"/>
          </a:xfrm>
        </p:spPr>
        <p:txBody>
          <a:bodyPr/>
          <a:lstStyle/>
          <a:p>
            <a:pPr eaLnBrk="1" hangingPunct="1">
              <a:spcBef>
                <a:spcPct val="50000"/>
              </a:spcBef>
            </a:pPr>
            <a:r>
              <a:rPr lang="zh-CN" altLang="en-US" dirty="0">
                <a:latin typeface="黑体" pitchFamily="49" charset="-122"/>
                <a:ea typeface="黑体" pitchFamily="49" charset="-122"/>
              </a:rPr>
              <a:t>假设</a:t>
            </a:r>
            <a:r>
              <a:rPr lang="en-US" altLang="zh-CN" dirty="0">
                <a:latin typeface="黑体" pitchFamily="49" charset="-122"/>
                <a:ea typeface="黑体" pitchFamily="49" charset="-122"/>
              </a:rPr>
              <a:t>N=(V,E)</a:t>
            </a:r>
            <a:r>
              <a:rPr lang="zh-CN" altLang="en-US" dirty="0">
                <a:latin typeface="黑体" pitchFamily="49" charset="-122"/>
                <a:ea typeface="黑体" pitchFamily="49" charset="-122"/>
              </a:rPr>
              <a:t>是连通网</a:t>
            </a:r>
          </a:p>
          <a:p>
            <a:pPr eaLnBrk="1" hangingPunct="1">
              <a:spcBef>
                <a:spcPct val="50000"/>
              </a:spcBef>
              <a:buFont typeface="Wingdings" pitchFamily="2" charset="2"/>
              <a:buNone/>
            </a:pPr>
            <a:r>
              <a:rPr lang="zh-CN" altLang="en-US" dirty="0">
                <a:latin typeface="黑体" pitchFamily="49" charset="-122"/>
                <a:ea typeface="黑体" pitchFamily="49" charset="-122"/>
              </a:rPr>
              <a:t>1.非连通图</a:t>
            </a:r>
            <a:r>
              <a:rPr lang="en-US" altLang="zh-CN" dirty="0">
                <a:latin typeface="黑体" pitchFamily="49" charset="-122"/>
                <a:ea typeface="黑体" pitchFamily="49" charset="-122"/>
              </a:rPr>
              <a:t>T={V,{}}，</a:t>
            </a:r>
            <a:r>
              <a:rPr lang="zh-CN" altLang="en-US" dirty="0">
                <a:latin typeface="黑体" pitchFamily="49" charset="-122"/>
                <a:ea typeface="黑体" pitchFamily="49" charset="-122"/>
              </a:rPr>
              <a:t>图中每个顶点自成一个连通分</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量。</a:t>
            </a:r>
          </a:p>
          <a:p>
            <a:pPr eaLnBrk="1" hangingPunct="1">
              <a:spcBef>
                <a:spcPct val="50000"/>
              </a:spcBef>
              <a:buFont typeface="Wingdings" pitchFamily="2" charset="2"/>
              <a:buNone/>
            </a:pPr>
            <a:r>
              <a:rPr lang="zh-CN" altLang="en-US" dirty="0">
                <a:latin typeface="黑体" pitchFamily="49" charset="-122"/>
                <a:ea typeface="黑体" pitchFamily="49" charset="-122"/>
              </a:rPr>
              <a:t>2.在</a:t>
            </a:r>
            <a:r>
              <a:rPr lang="en-US" altLang="zh-CN" dirty="0">
                <a:latin typeface="黑体" pitchFamily="49" charset="-122"/>
                <a:ea typeface="黑体" pitchFamily="49" charset="-122"/>
              </a:rPr>
              <a:t>E</a:t>
            </a:r>
            <a:r>
              <a:rPr lang="zh-CN" altLang="en-US" dirty="0">
                <a:latin typeface="黑体" pitchFamily="49" charset="-122"/>
                <a:ea typeface="黑体" pitchFamily="49" charset="-122"/>
              </a:rPr>
              <a:t>中找一条代价最小，且其两个顶点分别依附不</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同的连通分量的边，将其加入</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中。</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zh-CN" altLang="en-US" dirty="0">
                <a:latin typeface="黑体" pitchFamily="49" charset="-122"/>
                <a:ea typeface="黑体" pitchFamily="49" charset="-122"/>
              </a:rPr>
              <a:t>3.重复2，直到</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中所有顶点都在同一连通分量上。</a:t>
            </a:r>
          </a:p>
        </p:txBody>
      </p:sp>
      <p:sp>
        <p:nvSpPr>
          <p:cNvPr id="2" name="文本框 1">
            <a:extLst>
              <a:ext uri="{FF2B5EF4-FFF2-40B4-BE49-F238E27FC236}">
                <a16:creationId xmlns:a16="http://schemas.microsoft.com/office/drawing/2014/main" id="{4F25BBFA-2D3C-F7B6-6816-3258C5868B8B}"/>
              </a:ext>
            </a:extLst>
          </p:cNvPr>
          <p:cNvSpPr txBox="1"/>
          <p:nvPr/>
        </p:nvSpPr>
        <p:spPr>
          <a:xfrm>
            <a:off x="6660232" y="3789040"/>
            <a:ext cx="2592288" cy="800219"/>
          </a:xfrm>
          <a:prstGeom prst="rect">
            <a:avLst/>
          </a:prstGeom>
          <a:noFill/>
        </p:spPr>
        <p:txBody>
          <a:bodyPr wrap="square" rtlCol="0">
            <a:spAutoFit/>
          </a:bodyPr>
          <a:lstStyle/>
          <a:p>
            <a:r>
              <a:rPr lang="zh-CN" altLang="en-US" sz="2800" b="0" i="0" dirty="0">
                <a:solidFill>
                  <a:srgbClr val="FF0000"/>
                </a:solidFill>
                <a:latin typeface="黑体" pitchFamily="49" charset="-122"/>
                <a:ea typeface="黑体" pitchFamily="49" charset="-122"/>
              </a:rPr>
              <a:t>不能构成环</a:t>
            </a: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2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366746" y="15157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克鲁斯卡尔</a:t>
            </a: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算法举例</a:t>
            </a:r>
          </a:p>
        </p:txBody>
      </p:sp>
      <p:sp>
        <p:nvSpPr>
          <p:cNvPr id="82950" name="Text Box 6"/>
          <p:cNvSpPr txBox="1">
            <a:spLocks noChangeArrowheads="1"/>
          </p:cNvSpPr>
          <p:nvPr/>
        </p:nvSpPr>
        <p:spPr bwMode="auto">
          <a:xfrm>
            <a:off x="1409733" y="5190580"/>
            <a:ext cx="73914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b="1" i="0">
                <a:latin typeface="Times New Roman" pitchFamily="18" charset="0"/>
              </a:rPr>
              <a:t>(</a:t>
            </a:r>
            <a:r>
              <a:rPr lang="en-US" altLang="zh-CN" sz="2000" b="1" i="0">
                <a:latin typeface="Times New Roman" pitchFamily="18" charset="0"/>
              </a:rPr>
              <a:t>c)                       　　　　　 (d)            　　　　         (e) (f)</a:t>
            </a:r>
            <a:endParaRPr lang="en-US" altLang="zh-CN" sz="2000" i="0">
              <a:latin typeface="Times New Roman" pitchFamily="18" charset="0"/>
            </a:endParaRPr>
          </a:p>
        </p:txBody>
      </p:sp>
      <p:grpSp>
        <p:nvGrpSpPr>
          <p:cNvPr id="2" name="Group 7"/>
          <p:cNvGrpSpPr>
            <a:grpSpLocks/>
          </p:cNvGrpSpPr>
          <p:nvPr/>
        </p:nvGrpSpPr>
        <p:grpSpPr bwMode="auto">
          <a:xfrm>
            <a:off x="723933" y="1328192"/>
            <a:ext cx="2114550" cy="1920875"/>
            <a:chOff x="0" y="0"/>
            <a:chExt cx="1332" cy="1210"/>
          </a:xfrm>
        </p:grpSpPr>
        <p:sp>
          <p:nvSpPr>
            <p:cNvPr id="83025" name="Text Box 8"/>
            <p:cNvSpPr txBox="1">
              <a:spLocks noChangeArrowheads="1"/>
            </p:cNvSpPr>
            <p:nvPr/>
          </p:nvSpPr>
          <p:spPr bwMode="auto">
            <a:xfrm>
              <a:off x="528" y="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28</a:t>
              </a:r>
            </a:p>
          </p:txBody>
        </p:sp>
        <p:sp>
          <p:nvSpPr>
            <p:cNvPr id="83026" name="Line 9"/>
            <p:cNvSpPr>
              <a:spLocks noChangeShapeType="1"/>
            </p:cNvSpPr>
            <p:nvPr/>
          </p:nvSpPr>
          <p:spPr bwMode="auto">
            <a:xfrm>
              <a:off x="957" y="300"/>
              <a:ext cx="221" cy="311"/>
            </a:xfrm>
            <a:prstGeom prst="line">
              <a:avLst/>
            </a:prstGeom>
            <a:noFill/>
            <a:ln w="28575">
              <a:solidFill>
                <a:schemeClr val="tx1"/>
              </a:solidFill>
              <a:round/>
              <a:headEnd/>
              <a:tailEnd/>
            </a:ln>
          </p:spPr>
          <p:txBody>
            <a:bodyPr wrap="none" anchor="ctr"/>
            <a:lstStyle/>
            <a:p>
              <a:endParaRPr lang="zh-CN" altLang="en-US" i="0"/>
            </a:p>
          </p:txBody>
        </p:sp>
        <p:sp>
          <p:nvSpPr>
            <p:cNvPr id="83027" name="Line 10"/>
            <p:cNvSpPr>
              <a:spLocks noChangeShapeType="1"/>
            </p:cNvSpPr>
            <p:nvPr/>
          </p:nvSpPr>
          <p:spPr bwMode="auto">
            <a:xfrm>
              <a:off x="663" y="642"/>
              <a:ext cx="221" cy="311"/>
            </a:xfrm>
            <a:prstGeom prst="line">
              <a:avLst/>
            </a:prstGeom>
            <a:noFill/>
            <a:ln w="28575">
              <a:solidFill>
                <a:schemeClr val="tx1"/>
              </a:solidFill>
              <a:round/>
              <a:headEnd/>
              <a:tailEnd/>
            </a:ln>
          </p:spPr>
          <p:txBody>
            <a:bodyPr wrap="none" anchor="ctr"/>
            <a:lstStyle/>
            <a:p>
              <a:endParaRPr lang="zh-CN" altLang="en-US" i="0"/>
            </a:p>
          </p:txBody>
        </p:sp>
        <p:sp>
          <p:nvSpPr>
            <p:cNvPr id="83028" name="Line 11"/>
            <p:cNvSpPr>
              <a:spLocks noChangeShapeType="1"/>
            </p:cNvSpPr>
            <p:nvPr/>
          </p:nvSpPr>
          <p:spPr bwMode="auto">
            <a:xfrm>
              <a:off x="110" y="642"/>
              <a:ext cx="258" cy="342"/>
            </a:xfrm>
            <a:prstGeom prst="line">
              <a:avLst/>
            </a:prstGeom>
            <a:noFill/>
            <a:ln w="28575">
              <a:solidFill>
                <a:schemeClr val="tx1"/>
              </a:solidFill>
              <a:round/>
              <a:headEnd/>
              <a:tailEnd/>
            </a:ln>
          </p:spPr>
          <p:txBody>
            <a:bodyPr wrap="none" anchor="ctr"/>
            <a:lstStyle/>
            <a:p>
              <a:endParaRPr lang="zh-CN" altLang="en-US" i="0"/>
            </a:p>
          </p:txBody>
        </p:sp>
        <p:sp>
          <p:nvSpPr>
            <p:cNvPr id="83029" name="Line 12"/>
            <p:cNvSpPr>
              <a:spLocks noChangeShapeType="1"/>
            </p:cNvSpPr>
            <p:nvPr/>
          </p:nvSpPr>
          <p:spPr bwMode="auto">
            <a:xfrm flipH="1">
              <a:off x="110" y="269"/>
              <a:ext cx="221" cy="342"/>
            </a:xfrm>
            <a:prstGeom prst="line">
              <a:avLst/>
            </a:prstGeom>
            <a:noFill/>
            <a:ln w="28575">
              <a:solidFill>
                <a:schemeClr val="tx1"/>
              </a:solidFill>
              <a:round/>
              <a:headEnd/>
              <a:tailEnd/>
            </a:ln>
          </p:spPr>
          <p:txBody>
            <a:bodyPr wrap="none" anchor="ctr"/>
            <a:lstStyle/>
            <a:p>
              <a:endParaRPr lang="zh-CN" altLang="en-US" i="0"/>
            </a:p>
          </p:txBody>
        </p:sp>
        <p:sp>
          <p:nvSpPr>
            <p:cNvPr id="83030" name="Line 13"/>
            <p:cNvSpPr>
              <a:spLocks noChangeShapeType="1"/>
            </p:cNvSpPr>
            <p:nvPr/>
          </p:nvSpPr>
          <p:spPr bwMode="auto">
            <a:xfrm>
              <a:off x="479" y="1015"/>
              <a:ext cx="331" cy="0"/>
            </a:xfrm>
            <a:prstGeom prst="line">
              <a:avLst/>
            </a:prstGeom>
            <a:noFill/>
            <a:ln w="28575">
              <a:solidFill>
                <a:schemeClr val="tx1"/>
              </a:solidFill>
              <a:round/>
              <a:headEnd/>
              <a:tailEnd/>
            </a:ln>
          </p:spPr>
          <p:txBody>
            <a:bodyPr wrap="none" anchor="ctr"/>
            <a:lstStyle/>
            <a:p>
              <a:endParaRPr lang="zh-CN" altLang="en-US" i="0"/>
            </a:p>
          </p:txBody>
        </p:sp>
        <p:sp>
          <p:nvSpPr>
            <p:cNvPr id="83031" name="Line 14"/>
            <p:cNvSpPr>
              <a:spLocks noChangeShapeType="1"/>
            </p:cNvSpPr>
            <p:nvPr/>
          </p:nvSpPr>
          <p:spPr bwMode="auto">
            <a:xfrm flipH="1">
              <a:off x="957" y="673"/>
              <a:ext cx="221" cy="342"/>
            </a:xfrm>
            <a:prstGeom prst="line">
              <a:avLst/>
            </a:prstGeom>
            <a:noFill/>
            <a:ln w="28575">
              <a:solidFill>
                <a:schemeClr val="tx1"/>
              </a:solidFill>
              <a:round/>
              <a:headEnd/>
              <a:tailEnd/>
            </a:ln>
          </p:spPr>
          <p:txBody>
            <a:bodyPr wrap="none" anchor="ctr"/>
            <a:lstStyle/>
            <a:p>
              <a:endParaRPr lang="zh-CN" altLang="en-US" i="0"/>
            </a:p>
          </p:txBody>
        </p:sp>
        <p:sp>
          <p:nvSpPr>
            <p:cNvPr id="83032" name="Line 15"/>
            <p:cNvSpPr>
              <a:spLocks noChangeShapeType="1"/>
            </p:cNvSpPr>
            <p:nvPr/>
          </p:nvSpPr>
          <p:spPr bwMode="auto">
            <a:xfrm flipV="1">
              <a:off x="442" y="238"/>
              <a:ext cx="479" cy="746"/>
            </a:xfrm>
            <a:prstGeom prst="line">
              <a:avLst/>
            </a:prstGeom>
            <a:noFill/>
            <a:ln w="28575">
              <a:solidFill>
                <a:schemeClr val="tx1"/>
              </a:solidFill>
              <a:round/>
              <a:headEnd/>
              <a:tailEnd/>
            </a:ln>
          </p:spPr>
          <p:txBody>
            <a:bodyPr wrap="none" anchor="ctr"/>
            <a:lstStyle/>
            <a:p>
              <a:endParaRPr lang="zh-CN" altLang="en-US" i="0"/>
            </a:p>
          </p:txBody>
        </p:sp>
        <p:sp>
          <p:nvSpPr>
            <p:cNvPr id="79961" name="Oval 16" descr="羊皮纸"/>
            <p:cNvSpPr>
              <a:spLocks noChangeArrowheads="1"/>
            </p:cNvSpPr>
            <p:nvPr/>
          </p:nvSpPr>
          <p:spPr bwMode="auto">
            <a:xfrm>
              <a:off x="0"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62" name="Oval 17" descr="羊皮纸"/>
            <p:cNvSpPr>
              <a:spLocks noChangeArrowheads="1"/>
            </p:cNvSpPr>
            <p:nvPr/>
          </p:nvSpPr>
          <p:spPr bwMode="auto">
            <a:xfrm>
              <a:off x="258" y="14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63" name="Oval 18" descr="羊皮纸"/>
            <p:cNvSpPr>
              <a:spLocks noChangeArrowheads="1"/>
            </p:cNvSpPr>
            <p:nvPr/>
          </p:nvSpPr>
          <p:spPr bwMode="auto">
            <a:xfrm>
              <a:off x="258" y="922"/>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64" name="Oval 19" descr="羊皮纸"/>
            <p:cNvSpPr>
              <a:spLocks noChangeArrowheads="1"/>
            </p:cNvSpPr>
            <p:nvPr/>
          </p:nvSpPr>
          <p:spPr bwMode="auto">
            <a:xfrm>
              <a:off x="552"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65" name="Oval 20" descr="羊皮纸"/>
            <p:cNvSpPr>
              <a:spLocks noChangeArrowheads="1"/>
            </p:cNvSpPr>
            <p:nvPr/>
          </p:nvSpPr>
          <p:spPr bwMode="auto">
            <a:xfrm>
              <a:off x="810" y="14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66" name="Oval 21" descr="羊皮纸"/>
            <p:cNvSpPr>
              <a:spLocks noChangeArrowheads="1"/>
            </p:cNvSpPr>
            <p:nvPr/>
          </p:nvSpPr>
          <p:spPr bwMode="auto">
            <a:xfrm>
              <a:off x="810" y="922"/>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67" name="Oval 22" descr="羊皮纸"/>
            <p:cNvSpPr>
              <a:spLocks noChangeArrowheads="1"/>
            </p:cNvSpPr>
            <p:nvPr/>
          </p:nvSpPr>
          <p:spPr bwMode="auto">
            <a:xfrm flipH="1">
              <a:off x="1105"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40" name="Text Box 23"/>
            <p:cNvSpPr txBox="1">
              <a:spLocks noChangeArrowheads="1"/>
            </p:cNvSpPr>
            <p:nvPr/>
          </p:nvSpPr>
          <p:spPr bwMode="auto">
            <a:xfrm>
              <a:off x="0"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41" name="Text Box 24"/>
            <p:cNvSpPr txBox="1">
              <a:spLocks noChangeArrowheads="1"/>
            </p:cNvSpPr>
            <p:nvPr/>
          </p:nvSpPr>
          <p:spPr bwMode="auto">
            <a:xfrm>
              <a:off x="0" y="7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25</a:t>
              </a:r>
              <a:endParaRPr lang="zh-CN" altLang="en-US" sz="2000" i="0">
                <a:solidFill>
                  <a:srgbClr val="2BDC08"/>
                </a:solidFill>
                <a:latin typeface="Times New Roman" pitchFamily="18" charset="0"/>
              </a:endParaRPr>
            </a:p>
          </p:txBody>
        </p:sp>
        <p:sp>
          <p:nvSpPr>
            <p:cNvPr id="83042" name="Text Box 25"/>
            <p:cNvSpPr txBox="1">
              <a:spLocks noChangeArrowheads="1"/>
            </p:cNvSpPr>
            <p:nvPr/>
          </p:nvSpPr>
          <p:spPr bwMode="auto">
            <a:xfrm>
              <a:off x="528"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3043" name="Text Box 26"/>
            <p:cNvSpPr txBox="1">
              <a:spLocks noChangeArrowheads="1"/>
            </p:cNvSpPr>
            <p:nvPr/>
          </p:nvSpPr>
          <p:spPr bwMode="auto">
            <a:xfrm>
              <a:off x="295" y="72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24</a:t>
              </a:r>
              <a:endParaRPr lang="zh-CN" altLang="en-US" sz="2000" i="0">
                <a:solidFill>
                  <a:srgbClr val="2BDC08"/>
                </a:solidFill>
                <a:latin typeface="Times New Roman" pitchFamily="18" charset="0"/>
              </a:endParaRPr>
            </a:p>
          </p:txBody>
        </p:sp>
        <p:sp>
          <p:nvSpPr>
            <p:cNvPr id="83044" name="Text Box 27"/>
            <p:cNvSpPr txBox="1">
              <a:spLocks noChangeArrowheads="1"/>
            </p:cNvSpPr>
            <p:nvPr/>
          </p:nvSpPr>
          <p:spPr bwMode="auto">
            <a:xfrm>
              <a:off x="528" y="96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22</a:t>
              </a:r>
              <a:endParaRPr lang="zh-CN" altLang="en-US" sz="2000" i="0">
                <a:solidFill>
                  <a:srgbClr val="2BDC08"/>
                </a:solidFill>
                <a:latin typeface="Times New Roman" pitchFamily="18" charset="0"/>
              </a:endParaRPr>
            </a:p>
          </p:txBody>
        </p:sp>
        <p:sp>
          <p:nvSpPr>
            <p:cNvPr id="83045" name="Text Box 28"/>
            <p:cNvSpPr txBox="1">
              <a:spLocks noChangeArrowheads="1"/>
            </p:cNvSpPr>
            <p:nvPr/>
          </p:nvSpPr>
          <p:spPr bwMode="auto">
            <a:xfrm>
              <a:off x="1008"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3046" name="Text Box 29"/>
            <p:cNvSpPr txBox="1">
              <a:spLocks noChangeArrowheads="1"/>
            </p:cNvSpPr>
            <p:nvPr/>
          </p:nvSpPr>
          <p:spPr bwMode="auto">
            <a:xfrm>
              <a:off x="770" y="71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18</a:t>
              </a:r>
              <a:endParaRPr lang="zh-CN" altLang="en-US" sz="2000" i="0">
                <a:solidFill>
                  <a:srgbClr val="2BDC08"/>
                </a:solidFill>
                <a:latin typeface="Times New Roman" pitchFamily="18" charset="0"/>
              </a:endParaRPr>
            </a:p>
          </p:txBody>
        </p:sp>
        <p:sp>
          <p:nvSpPr>
            <p:cNvPr id="83047" name="Text Box 30"/>
            <p:cNvSpPr txBox="1">
              <a:spLocks noChangeArrowheads="1"/>
            </p:cNvSpPr>
            <p:nvPr/>
          </p:nvSpPr>
          <p:spPr bwMode="auto">
            <a:xfrm>
              <a:off x="1056" y="72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sp>
          <p:nvSpPr>
            <p:cNvPr id="83048" name="Line 31"/>
            <p:cNvSpPr>
              <a:spLocks noChangeShapeType="1"/>
            </p:cNvSpPr>
            <p:nvPr/>
          </p:nvSpPr>
          <p:spPr bwMode="auto">
            <a:xfrm>
              <a:off x="479" y="238"/>
              <a:ext cx="331" cy="0"/>
            </a:xfrm>
            <a:prstGeom prst="line">
              <a:avLst/>
            </a:prstGeom>
            <a:noFill/>
            <a:ln w="28575">
              <a:solidFill>
                <a:schemeClr val="tx1"/>
              </a:solidFill>
              <a:round/>
              <a:headEnd/>
              <a:tailEnd/>
            </a:ln>
          </p:spPr>
          <p:txBody>
            <a:bodyPr wrap="none" anchor="ctr"/>
            <a:lstStyle/>
            <a:p>
              <a:endParaRPr lang="zh-CN" altLang="en-US" i="0"/>
            </a:p>
          </p:txBody>
        </p:sp>
      </p:grpSp>
      <p:sp>
        <p:nvSpPr>
          <p:cNvPr id="82952" name="Text Box 32"/>
          <p:cNvSpPr txBox="1">
            <a:spLocks noChangeArrowheads="1"/>
          </p:cNvSpPr>
          <p:nvPr/>
        </p:nvSpPr>
        <p:spPr bwMode="auto">
          <a:xfrm>
            <a:off x="760445" y="1760181"/>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grpSp>
        <p:nvGrpSpPr>
          <p:cNvPr id="3" name="Group 33"/>
          <p:cNvGrpSpPr>
            <a:grpSpLocks/>
          </p:cNvGrpSpPr>
          <p:nvPr/>
        </p:nvGrpSpPr>
        <p:grpSpPr bwMode="auto">
          <a:xfrm>
            <a:off x="3543333" y="1556792"/>
            <a:ext cx="2105025" cy="1531938"/>
            <a:chOff x="0" y="0"/>
            <a:chExt cx="1326" cy="965"/>
          </a:xfrm>
        </p:grpSpPr>
        <p:sp>
          <p:nvSpPr>
            <p:cNvPr id="83016" name="Line 34"/>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79945" name="Oval 35"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46" name="Oval 36"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47" name="Oval 37"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48" name="Oval 38"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49" name="Oval 39"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50" name="Oval 40"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51" name="Oval 41"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24" name="Text Box 42"/>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grpSp>
      <p:grpSp>
        <p:nvGrpSpPr>
          <p:cNvPr id="4" name="Group 43"/>
          <p:cNvGrpSpPr>
            <a:grpSpLocks/>
          </p:cNvGrpSpPr>
          <p:nvPr/>
        </p:nvGrpSpPr>
        <p:grpSpPr bwMode="auto">
          <a:xfrm>
            <a:off x="6438933" y="1556792"/>
            <a:ext cx="2114550" cy="1531938"/>
            <a:chOff x="0" y="0"/>
            <a:chExt cx="1332" cy="965"/>
          </a:xfrm>
        </p:grpSpPr>
        <p:sp>
          <p:nvSpPr>
            <p:cNvPr id="83005" name="Line 44"/>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3006" name="Line 45"/>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9935" name="Oval 46"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36" name="Oval 47"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37" name="Oval 48"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38" name="Oval 49"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39" name="Oval 50"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40" name="Oval 51"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41" name="Oval 52"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14" name="Text Box 53"/>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15" name="Text Box 5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5" name="Group 55"/>
          <p:cNvGrpSpPr>
            <a:grpSpLocks/>
          </p:cNvGrpSpPr>
          <p:nvPr/>
        </p:nvGrpSpPr>
        <p:grpSpPr bwMode="auto">
          <a:xfrm>
            <a:off x="723933" y="3614192"/>
            <a:ext cx="2114550" cy="1531938"/>
            <a:chOff x="0" y="0"/>
            <a:chExt cx="1332" cy="965"/>
          </a:xfrm>
        </p:grpSpPr>
        <p:sp>
          <p:nvSpPr>
            <p:cNvPr id="82992" name="Line 56"/>
            <p:cNvSpPr>
              <a:spLocks noChangeShapeType="1"/>
            </p:cNvSpPr>
            <p:nvPr/>
          </p:nvSpPr>
          <p:spPr bwMode="auto">
            <a:xfrm flipH="1">
              <a:off x="720" y="144"/>
              <a:ext cx="192" cy="336"/>
            </a:xfrm>
            <a:prstGeom prst="line">
              <a:avLst/>
            </a:prstGeom>
            <a:noFill/>
            <a:ln w="28575">
              <a:solidFill>
                <a:schemeClr val="tx1"/>
              </a:solidFill>
              <a:round/>
              <a:headEnd/>
              <a:tailEnd/>
            </a:ln>
          </p:spPr>
          <p:txBody>
            <a:bodyPr wrap="none" anchor="ctr"/>
            <a:lstStyle/>
            <a:p>
              <a:endParaRPr lang="zh-CN" altLang="en-US" i="0"/>
            </a:p>
          </p:txBody>
        </p:sp>
        <p:sp>
          <p:nvSpPr>
            <p:cNvPr id="82993" name="Line 57"/>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94" name="Line 58"/>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9923" name="Oval 59"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24" name="Oval 60"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25" name="Oval 61"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26" name="Oval 62"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27" name="Oval 63"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28" name="Oval 64"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29" name="Oval 65"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02" name="Text Box 66"/>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03" name="Text Box 67"/>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3004" name="Text Box 68"/>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6" name="Group 69"/>
          <p:cNvGrpSpPr>
            <a:grpSpLocks/>
          </p:cNvGrpSpPr>
          <p:nvPr/>
        </p:nvGrpSpPr>
        <p:grpSpPr bwMode="auto">
          <a:xfrm>
            <a:off x="3543333" y="3614192"/>
            <a:ext cx="2114550" cy="1531938"/>
            <a:chOff x="0" y="0"/>
            <a:chExt cx="1332" cy="965"/>
          </a:xfrm>
        </p:grpSpPr>
        <p:sp>
          <p:nvSpPr>
            <p:cNvPr id="82977" name="Line 70"/>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82978" name="Line 71"/>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79" name="Line 72"/>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82980" name="Line 73"/>
            <p:cNvSpPr>
              <a:spLocks noChangeShapeType="1"/>
            </p:cNvSpPr>
            <p:nvPr/>
          </p:nvSpPr>
          <p:spPr bwMode="auto">
            <a:xfrm flipV="1">
              <a:off x="624" y="94"/>
              <a:ext cx="297" cy="434"/>
            </a:xfrm>
            <a:prstGeom prst="line">
              <a:avLst/>
            </a:prstGeom>
            <a:noFill/>
            <a:ln w="28575">
              <a:solidFill>
                <a:schemeClr val="tx1"/>
              </a:solidFill>
              <a:round/>
              <a:headEnd/>
              <a:tailEnd/>
            </a:ln>
          </p:spPr>
          <p:txBody>
            <a:bodyPr wrap="none" anchor="ctr"/>
            <a:lstStyle/>
            <a:p>
              <a:endParaRPr lang="zh-CN" altLang="en-US" i="0"/>
            </a:p>
          </p:txBody>
        </p:sp>
        <p:sp>
          <p:nvSpPr>
            <p:cNvPr id="79909" name="Oval 74"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10" name="Oval 75"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11" name="Oval 76"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12" name="Oval 77"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13" name="Oval 78"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14" name="Oval 79"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15" name="Oval 80"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2988" name="Text Box 81"/>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2989" name="Text Box 82"/>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2990" name="Text Box 83"/>
            <p:cNvSpPr txBox="1">
              <a:spLocks noChangeArrowheads="1"/>
            </p:cNvSpPr>
            <p:nvPr/>
          </p:nvSpPr>
          <p:spPr bwMode="auto">
            <a:xfrm>
              <a:off x="100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2991" name="Text Box 8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7" name="Group 85"/>
          <p:cNvGrpSpPr>
            <a:grpSpLocks/>
          </p:cNvGrpSpPr>
          <p:nvPr/>
        </p:nvGrpSpPr>
        <p:grpSpPr bwMode="auto">
          <a:xfrm>
            <a:off x="6438933" y="3614192"/>
            <a:ext cx="2114550" cy="1692275"/>
            <a:chOff x="0" y="0"/>
            <a:chExt cx="1332" cy="1066"/>
          </a:xfrm>
        </p:grpSpPr>
        <p:sp>
          <p:nvSpPr>
            <p:cNvPr id="82958" name="Line 86"/>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82959" name="Line 87"/>
            <p:cNvSpPr>
              <a:spLocks noChangeShapeType="1"/>
            </p:cNvSpPr>
            <p:nvPr/>
          </p:nvSpPr>
          <p:spPr bwMode="auto">
            <a:xfrm>
              <a:off x="110" y="498"/>
              <a:ext cx="258" cy="342"/>
            </a:xfrm>
            <a:prstGeom prst="line">
              <a:avLst/>
            </a:prstGeom>
            <a:noFill/>
            <a:ln w="28575">
              <a:solidFill>
                <a:schemeClr val="tx1"/>
              </a:solidFill>
              <a:round/>
              <a:headEnd/>
              <a:tailEnd/>
            </a:ln>
          </p:spPr>
          <p:txBody>
            <a:bodyPr wrap="none" anchor="ctr"/>
            <a:lstStyle/>
            <a:p>
              <a:endParaRPr lang="zh-CN" altLang="en-US" i="0"/>
            </a:p>
          </p:txBody>
        </p:sp>
        <p:sp>
          <p:nvSpPr>
            <p:cNvPr id="82960" name="Line 88"/>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61" name="Line 89"/>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82962" name="Line 90"/>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82963" name="Line 91"/>
            <p:cNvSpPr>
              <a:spLocks noChangeShapeType="1"/>
            </p:cNvSpPr>
            <p:nvPr/>
          </p:nvSpPr>
          <p:spPr bwMode="auto">
            <a:xfrm flipV="1">
              <a:off x="672" y="94"/>
              <a:ext cx="249" cy="386"/>
            </a:xfrm>
            <a:prstGeom prst="line">
              <a:avLst/>
            </a:prstGeom>
            <a:noFill/>
            <a:ln w="28575">
              <a:solidFill>
                <a:schemeClr val="tx1"/>
              </a:solidFill>
              <a:round/>
              <a:headEnd/>
              <a:tailEnd/>
            </a:ln>
          </p:spPr>
          <p:txBody>
            <a:bodyPr wrap="none" anchor="ctr"/>
            <a:lstStyle/>
            <a:p>
              <a:endParaRPr lang="zh-CN" altLang="en-US" i="0"/>
            </a:p>
          </p:txBody>
        </p:sp>
        <p:sp>
          <p:nvSpPr>
            <p:cNvPr id="79892" name="Oval 92"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893" name="Oval 93"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894" name="Oval 94"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895" name="Oval 95"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896" name="Oval 96"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897" name="Oval 97"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898" name="Oval 98"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2971" name="Text Box 99"/>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2972" name="Text Box 100"/>
            <p:cNvSpPr txBox="1">
              <a:spLocks noChangeArrowheads="1"/>
            </p:cNvSpPr>
            <p:nvPr/>
          </p:nvSpPr>
          <p:spPr bwMode="auto">
            <a:xfrm>
              <a:off x="0" y="62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25</a:t>
              </a:r>
              <a:endParaRPr lang="zh-CN" altLang="en-US" sz="2000" i="0">
                <a:solidFill>
                  <a:srgbClr val="2BDC08"/>
                </a:solidFill>
                <a:latin typeface="Times New Roman" pitchFamily="18" charset="0"/>
              </a:endParaRPr>
            </a:p>
          </p:txBody>
        </p:sp>
        <p:sp>
          <p:nvSpPr>
            <p:cNvPr id="82973" name="Text Box 101"/>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2974" name="Text Box 102"/>
            <p:cNvSpPr txBox="1">
              <a:spLocks noChangeArrowheads="1"/>
            </p:cNvSpPr>
            <p:nvPr/>
          </p:nvSpPr>
          <p:spPr bwMode="auto">
            <a:xfrm>
              <a:off x="528" y="81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22</a:t>
              </a:r>
              <a:endParaRPr lang="zh-CN" altLang="en-US" sz="2000" i="0">
                <a:solidFill>
                  <a:srgbClr val="2BDC08"/>
                </a:solidFill>
                <a:latin typeface="Times New Roman" pitchFamily="18" charset="0"/>
              </a:endParaRPr>
            </a:p>
          </p:txBody>
        </p:sp>
        <p:sp>
          <p:nvSpPr>
            <p:cNvPr id="82975" name="Text Box 103"/>
            <p:cNvSpPr txBox="1">
              <a:spLocks noChangeArrowheads="1"/>
            </p:cNvSpPr>
            <p:nvPr/>
          </p:nvSpPr>
          <p:spPr bwMode="auto">
            <a:xfrm>
              <a:off x="100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2976" name="Text Box 10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sp>
        <p:nvSpPr>
          <p:cNvPr id="9" name="文本框 8">
            <a:extLst>
              <a:ext uri="{FF2B5EF4-FFF2-40B4-BE49-F238E27FC236}">
                <a16:creationId xmlns:a16="http://schemas.microsoft.com/office/drawing/2014/main" id="{DC491478-12F1-510B-4D22-AB60F4253E43}"/>
              </a:ext>
            </a:extLst>
          </p:cNvPr>
          <p:cNvSpPr txBox="1"/>
          <p:nvPr/>
        </p:nvSpPr>
        <p:spPr>
          <a:xfrm>
            <a:off x="366746" y="5935117"/>
            <a:ext cx="9173806" cy="523220"/>
          </a:xfrm>
          <a:prstGeom prst="rect">
            <a:avLst/>
          </a:prstGeom>
          <a:noFill/>
        </p:spPr>
        <p:txBody>
          <a:bodyPr wrap="square" rtlCol="0">
            <a:spAutoFit/>
          </a:bodyPr>
          <a:lstStyle/>
          <a:p>
            <a:r>
              <a:rPr lang="en-US" altLang="zh-CN" sz="2800" b="0" i="0" dirty="0">
                <a:latin typeface="+mn-ea"/>
                <a:ea typeface="+mn-ea"/>
              </a:rPr>
              <a:t>Kruskal</a:t>
            </a:r>
            <a:r>
              <a:rPr lang="zh-CN" altLang="en-US" sz="2800" b="0" i="0" dirty="0">
                <a:latin typeface="+mn-ea"/>
                <a:ea typeface="+mn-ea"/>
              </a:rPr>
              <a:t>计算过程，初始全部顶点，每加入</a:t>
            </a:r>
            <a:r>
              <a:rPr lang="en-US" altLang="zh-CN" sz="2800" b="0" i="0" dirty="0">
                <a:latin typeface="+mn-ea"/>
                <a:ea typeface="+mn-ea"/>
              </a:rPr>
              <a:t>1</a:t>
            </a:r>
            <a:r>
              <a:rPr lang="zh-CN" altLang="en-US" sz="2800" b="0" i="0" dirty="0">
                <a:latin typeface="+mn-ea"/>
                <a:ea typeface="+mn-ea"/>
              </a:rPr>
              <a:t>条边</a:t>
            </a:r>
            <a:r>
              <a:rPr lang="en-US" altLang="zh-CN" sz="2800" b="0" i="0" dirty="0">
                <a:latin typeface="+mn-ea"/>
                <a:ea typeface="+mn-ea"/>
              </a:rPr>
              <a:t>1</a:t>
            </a:r>
            <a:r>
              <a:rPr lang="zh-CN" altLang="en-US" sz="2800" b="0" i="0" dirty="0">
                <a:latin typeface="+mn-ea"/>
                <a:ea typeface="+mn-ea"/>
              </a:rPr>
              <a:t>图。</a:t>
            </a:r>
          </a:p>
        </p:txBody>
      </p:sp>
      <p:sp>
        <p:nvSpPr>
          <p:cNvPr id="10" name="文本框 9">
            <a:extLst>
              <a:ext uri="{FF2B5EF4-FFF2-40B4-BE49-F238E27FC236}">
                <a16:creationId xmlns:a16="http://schemas.microsoft.com/office/drawing/2014/main" id="{E8629ED0-D700-B56F-EF77-32E061CC6309}"/>
              </a:ext>
            </a:extLst>
          </p:cNvPr>
          <p:cNvSpPr txBox="1"/>
          <p:nvPr/>
        </p:nvSpPr>
        <p:spPr>
          <a:xfrm>
            <a:off x="1710356" y="2385002"/>
            <a:ext cx="546768"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FF0000"/>
                </a:solidFill>
                <a:effectLst/>
                <a:uLnTx/>
                <a:uFillTx/>
                <a:latin typeface="黑体"/>
                <a:ea typeface="黑体"/>
                <a:cs typeface="+mn-cs"/>
              </a:rPr>
              <a:t>×</a:t>
            </a:r>
            <a:endParaRPr lang="zh-CN" altLang="en-US" dirty="0">
              <a:solidFill>
                <a:srgbClr val="FF0000"/>
              </a:solidFill>
            </a:endParaRPr>
          </a:p>
        </p:txBody>
      </p:sp>
      <p:sp>
        <p:nvSpPr>
          <p:cNvPr id="11" name="Text Box 32">
            <a:extLst>
              <a:ext uri="{FF2B5EF4-FFF2-40B4-BE49-F238E27FC236}">
                <a16:creationId xmlns:a16="http://schemas.microsoft.com/office/drawing/2014/main" id="{3BA3FEF8-1B8C-0AAC-7C05-E8B9BF1F14AE}"/>
              </a:ext>
            </a:extLst>
          </p:cNvPr>
          <p:cNvSpPr txBox="1">
            <a:spLocks noChangeArrowheads="1"/>
          </p:cNvSpPr>
          <p:nvPr/>
        </p:nvSpPr>
        <p:spPr bwMode="auto">
          <a:xfrm>
            <a:off x="2160336" y="2440891"/>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2" name="Text Box 32">
            <a:extLst>
              <a:ext uri="{FF2B5EF4-FFF2-40B4-BE49-F238E27FC236}">
                <a16:creationId xmlns:a16="http://schemas.microsoft.com/office/drawing/2014/main" id="{7B69BB11-ACA9-C76F-A11E-22C69C38016A}"/>
              </a:ext>
            </a:extLst>
          </p:cNvPr>
          <p:cNvSpPr txBox="1">
            <a:spLocks noChangeArrowheads="1"/>
          </p:cNvSpPr>
          <p:nvPr/>
        </p:nvSpPr>
        <p:spPr bwMode="auto">
          <a:xfrm>
            <a:off x="1660592" y="1800800"/>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3" name="Text Box 32">
            <a:extLst>
              <a:ext uri="{FF2B5EF4-FFF2-40B4-BE49-F238E27FC236}">
                <a16:creationId xmlns:a16="http://schemas.microsoft.com/office/drawing/2014/main" id="{16A9DE12-4F3C-286A-DCD8-A3D3903A80E8}"/>
              </a:ext>
            </a:extLst>
          </p:cNvPr>
          <p:cNvSpPr txBox="1">
            <a:spLocks noChangeArrowheads="1"/>
          </p:cNvSpPr>
          <p:nvPr/>
        </p:nvSpPr>
        <p:spPr bwMode="auto">
          <a:xfrm>
            <a:off x="2150301" y="1749943"/>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4" name="Text Box 32">
            <a:extLst>
              <a:ext uri="{FF2B5EF4-FFF2-40B4-BE49-F238E27FC236}">
                <a16:creationId xmlns:a16="http://schemas.microsoft.com/office/drawing/2014/main" id="{72CD6D1F-5835-B7DB-5021-AB880E72DE5F}"/>
              </a:ext>
            </a:extLst>
          </p:cNvPr>
          <p:cNvSpPr txBox="1">
            <a:spLocks noChangeArrowheads="1"/>
          </p:cNvSpPr>
          <p:nvPr/>
        </p:nvSpPr>
        <p:spPr bwMode="auto">
          <a:xfrm>
            <a:off x="1446897" y="2725562"/>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5" name="Text Box 32">
            <a:extLst>
              <a:ext uri="{FF2B5EF4-FFF2-40B4-BE49-F238E27FC236}">
                <a16:creationId xmlns:a16="http://schemas.microsoft.com/office/drawing/2014/main" id="{7902B4CC-8E1B-06B9-69D5-66850A48447F}"/>
              </a:ext>
            </a:extLst>
          </p:cNvPr>
          <p:cNvSpPr txBox="1">
            <a:spLocks noChangeArrowheads="1"/>
          </p:cNvSpPr>
          <p:nvPr/>
        </p:nvSpPr>
        <p:spPr bwMode="auto">
          <a:xfrm>
            <a:off x="767589" y="2401482"/>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2" grpId="0"/>
      <p:bldP spid="9" grpId="0"/>
      <p:bldP spid="10" grpId="0"/>
      <p:bldP spid="11" grpId="0"/>
      <p:bldP spid="12" grpId="0"/>
      <p:bldP spid="13" grpId="0"/>
      <p:bldP spid="14" grpId="0"/>
      <p:bldP spid="1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82631" y="1071546"/>
            <a:ext cx="8518525" cy="685800"/>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用</a:t>
            </a:r>
            <a:r>
              <a:rPr lang="en-US" altLang="zh-CN" sz="2800" dirty="0" err="1">
                <a:solidFill>
                  <a:schemeClr val="tx1"/>
                </a:solidFill>
                <a:latin typeface="黑体" pitchFamily="49" charset="-122"/>
                <a:ea typeface="黑体" pitchFamily="49" charset="-122"/>
                <a:sym typeface="Arial" pitchFamily="34" charset="0"/>
              </a:rPr>
              <a:t>Kruskal</a:t>
            </a:r>
            <a:r>
              <a:rPr lang="zh-CN" altLang="en-US" sz="2800" dirty="0">
                <a:solidFill>
                  <a:schemeClr val="tx1"/>
                </a:solidFill>
                <a:latin typeface="黑体" pitchFamily="49" charset="-122"/>
                <a:ea typeface="黑体" pitchFamily="49" charset="-122"/>
                <a:sym typeface="Arial" pitchFamily="34" charset="0"/>
              </a:rPr>
              <a:t>算法求下图的最小生成树，给出生成过程。</a:t>
            </a:r>
            <a:endParaRPr lang="zh-CN" altLang="en-US" dirty="0"/>
          </a:p>
        </p:txBody>
      </p:sp>
      <p:sp>
        <p:nvSpPr>
          <p:cNvPr id="5"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算法练习</a:t>
            </a:r>
          </a:p>
        </p:txBody>
      </p:sp>
      <p:sp>
        <p:nvSpPr>
          <p:cNvPr id="3" name="文本框 2">
            <a:extLst>
              <a:ext uri="{FF2B5EF4-FFF2-40B4-BE49-F238E27FC236}">
                <a16:creationId xmlns:a16="http://schemas.microsoft.com/office/drawing/2014/main" id="{6A58201B-C636-3E2E-B94D-63CD305DBCA2}"/>
              </a:ext>
            </a:extLst>
          </p:cNvPr>
          <p:cNvSpPr txBox="1"/>
          <p:nvPr/>
        </p:nvSpPr>
        <p:spPr>
          <a:xfrm>
            <a:off x="482631" y="5545870"/>
            <a:ext cx="7940795" cy="954107"/>
          </a:xfrm>
          <a:prstGeom prst="rect">
            <a:avLst/>
          </a:prstGeom>
          <a:noFill/>
        </p:spPr>
        <p:txBody>
          <a:bodyPr wrap="square">
            <a:spAutoFit/>
          </a:bodyPr>
          <a:lstStyle/>
          <a:p>
            <a:r>
              <a:rPr lang="zh-CN" altLang="en-US" sz="2800" b="0" i="0" dirty="0">
                <a:solidFill>
                  <a:srgbClr val="FF0000"/>
                </a:solidFill>
                <a:latin typeface="+mn-ea"/>
                <a:ea typeface="+mn-ea"/>
              </a:rPr>
              <a:t>过程略，初始</a:t>
            </a:r>
            <a:r>
              <a:rPr lang="en-US" altLang="zh-CN" sz="2800" b="0" i="0" dirty="0">
                <a:solidFill>
                  <a:srgbClr val="FF0000"/>
                </a:solidFill>
                <a:latin typeface="+mn-ea"/>
                <a:ea typeface="+mn-ea"/>
              </a:rPr>
              <a:t>6</a:t>
            </a:r>
            <a:r>
              <a:rPr lang="zh-CN" altLang="en-US" sz="2800" b="0" i="0" dirty="0">
                <a:solidFill>
                  <a:srgbClr val="FF0000"/>
                </a:solidFill>
                <a:latin typeface="+mn-ea"/>
                <a:ea typeface="+mn-ea"/>
              </a:rPr>
              <a:t>个顶点，</a:t>
            </a:r>
            <a:r>
              <a:rPr lang="en-US" altLang="zh-CN" sz="2800" b="0" i="0" dirty="0">
                <a:solidFill>
                  <a:srgbClr val="FF0000"/>
                </a:solidFill>
                <a:latin typeface="+mn-ea"/>
                <a:ea typeface="+mn-ea"/>
              </a:rPr>
              <a:t>6</a:t>
            </a:r>
            <a:r>
              <a:rPr lang="zh-CN" altLang="en-US" sz="2800" b="0" i="0" dirty="0">
                <a:solidFill>
                  <a:srgbClr val="FF0000"/>
                </a:solidFill>
                <a:latin typeface="+mn-ea"/>
                <a:ea typeface="+mn-ea"/>
              </a:rPr>
              <a:t>个连通分量。加入</a:t>
            </a:r>
            <a:r>
              <a:rPr lang="en-US" altLang="zh-CN" sz="2800" b="0" i="0" dirty="0">
                <a:solidFill>
                  <a:srgbClr val="FF0000"/>
                </a:solidFill>
                <a:latin typeface="+mn-ea"/>
                <a:ea typeface="+mn-ea"/>
              </a:rPr>
              <a:t>1</a:t>
            </a:r>
            <a:r>
              <a:rPr lang="zh-CN" altLang="en-US" sz="2800" b="0" i="0" dirty="0">
                <a:solidFill>
                  <a:srgbClr val="FF0000"/>
                </a:solidFill>
                <a:latin typeface="+mn-ea"/>
                <a:ea typeface="+mn-ea"/>
              </a:rPr>
              <a:t>条边一个图。</a:t>
            </a:r>
          </a:p>
        </p:txBody>
      </p:sp>
      <p:pic>
        <p:nvPicPr>
          <p:cNvPr id="7" name="图片 6">
            <a:extLst>
              <a:ext uri="{FF2B5EF4-FFF2-40B4-BE49-F238E27FC236}">
                <a16:creationId xmlns:a16="http://schemas.microsoft.com/office/drawing/2014/main" id="{521C557A-A3CE-7DAD-D418-7A9563A20E1A}"/>
              </a:ext>
            </a:extLst>
          </p:cNvPr>
          <p:cNvPicPr>
            <a:picLocks noChangeAspect="1"/>
          </p:cNvPicPr>
          <p:nvPr/>
        </p:nvPicPr>
        <p:blipFill>
          <a:blip r:embed="rId3"/>
          <a:srcRect l="18568" t="9810" r="8745"/>
          <a:stretch/>
        </p:blipFill>
        <p:spPr>
          <a:xfrm>
            <a:off x="611560" y="2330191"/>
            <a:ext cx="2664297" cy="2660828"/>
          </a:xfrm>
          <a:prstGeom prst="rect">
            <a:avLst/>
          </a:prstGeom>
        </p:spPr>
      </p:pic>
      <p:sp>
        <p:nvSpPr>
          <p:cNvPr id="13" name="文本框 12">
            <a:extLst>
              <a:ext uri="{FF2B5EF4-FFF2-40B4-BE49-F238E27FC236}">
                <a16:creationId xmlns:a16="http://schemas.microsoft.com/office/drawing/2014/main" id="{BD7020DF-BE73-9F89-899C-4635FB384299}"/>
              </a:ext>
            </a:extLst>
          </p:cNvPr>
          <p:cNvSpPr txBox="1"/>
          <p:nvPr/>
        </p:nvSpPr>
        <p:spPr>
          <a:xfrm>
            <a:off x="3311860" y="2050587"/>
            <a:ext cx="5796643" cy="1815882"/>
          </a:xfrm>
          <a:prstGeom prst="rect">
            <a:avLst/>
          </a:prstGeom>
          <a:noFill/>
        </p:spPr>
        <p:txBody>
          <a:bodyPr wrap="square">
            <a:spAutoFit/>
          </a:bodyPr>
          <a:lstStyle/>
          <a:p>
            <a:r>
              <a:rPr lang="zh-CN" altLang="en-US" sz="2800" b="0" i="0" dirty="0">
                <a:latin typeface="+mn-ea"/>
                <a:ea typeface="+mn-ea"/>
              </a:rPr>
              <a:t>边按权值升序排序：</a:t>
            </a:r>
            <a:endParaRPr lang="en-US" altLang="zh-CN" sz="2800" b="0" i="0" dirty="0">
              <a:latin typeface="+mn-ea"/>
              <a:ea typeface="+mn-ea"/>
            </a:endParaRPr>
          </a:p>
          <a:p>
            <a:r>
              <a:rPr lang="en-US" altLang="zh-CN" sz="2800" b="0" i="0" dirty="0">
                <a:latin typeface="+mn-ea"/>
                <a:ea typeface="+mn-ea"/>
              </a:rPr>
              <a:t>(4,6,1),(5,6,1),(1,3,2),(1,2,3),(2,3,3),(3,5,4),(1,4,6),(3,4,6),(2,5,6)</a:t>
            </a:r>
            <a:endParaRPr lang="zh-CN" altLang="en-US" sz="2800" b="0" i="0" dirty="0">
              <a:latin typeface="+mn-ea"/>
              <a:ea typeface="+mn-ea"/>
            </a:endParaRPr>
          </a:p>
        </p:txBody>
      </p:sp>
      <p:cxnSp>
        <p:nvCxnSpPr>
          <p:cNvPr id="15" name="直接连接符 14">
            <a:extLst>
              <a:ext uri="{FF2B5EF4-FFF2-40B4-BE49-F238E27FC236}">
                <a16:creationId xmlns:a16="http://schemas.microsoft.com/office/drawing/2014/main" id="{032B9E23-5DEF-11F9-6D88-E0282E5219D9}"/>
              </a:ext>
            </a:extLst>
          </p:cNvPr>
          <p:cNvCxnSpPr/>
          <p:nvPr/>
        </p:nvCxnSpPr>
        <p:spPr bwMode="auto">
          <a:xfrm>
            <a:off x="3491880" y="2924944"/>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16" name="Text Box 32">
            <a:extLst>
              <a:ext uri="{FF2B5EF4-FFF2-40B4-BE49-F238E27FC236}">
                <a16:creationId xmlns:a16="http://schemas.microsoft.com/office/drawing/2014/main" id="{F709D748-B4F8-5BA4-009C-AF536BD28A98}"/>
              </a:ext>
            </a:extLst>
          </p:cNvPr>
          <p:cNvSpPr txBox="1">
            <a:spLocks noChangeArrowheads="1"/>
          </p:cNvSpPr>
          <p:nvPr/>
        </p:nvSpPr>
        <p:spPr bwMode="auto">
          <a:xfrm>
            <a:off x="2429464" y="3643093"/>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17" name="直接连接符 16">
            <a:extLst>
              <a:ext uri="{FF2B5EF4-FFF2-40B4-BE49-F238E27FC236}">
                <a16:creationId xmlns:a16="http://schemas.microsoft.com/office/drawing/2014/main" id="{BE9D574C-EC6C-C091-88AA-03987983821B}"/>
              </a:ext>
            </a:extLst>
          </p:cNvPr>
          <p:cNvCxnSpPr/>
          <p:nvPr/>
        </p:nvCxnSpPr>
        <p:spPr bwMode="auto">
          <a:xfrm>
            <a:off x="4932040" y="2958528"/>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18" name="Text Box 32">
            <a:extLst>
              <a:ext uri="{FF2B5EF4-FFF2-40B4-BE49-F238E27FC236}">
                <a16:creationId xmlns:a16="http://schemas.microsoft.com/office/drawing/2014/main" id="{23AD4948-D33F-7A11-A3A7-14614B72AB5A}"/>
              </a:ext>
            </a:extLst>
          </p:cNvPr>
          <p:cNvSpPr txBox="1">
            <a:spLocks noChangeArrowheads="1"/>
          </p:cNvSpPr>
          <p:nvPr/>
        </p:nvSpPr>
        <p:spPr bwMode="auto">
          <a:xfrm>
            <a:off x="1547664" y="4444560"/>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19" name="直接连接符 18">
            <a:extLst>
              <a:ext uri="{FF2B5EF4-FFF2-40B4-BE49-F238E27FC236}">
                <a16:creationId xmlns:a16="http://schemas.microsoft.com/office/drawing/2014/main" id="{85087FC8-2B72-F467-C108-00488D4F4E52}"/>
              </a:ext>
            </a:extLst>
          </p:cNvPr>
          <p:cNvCxnSpPr/>
          <p:nvPr/>
        </p:nvCxnSpPr>
        <p:spPr bwMode="auto">
          <a:xfrm>
            <a:off x="6300192" y="2923808"/>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20" name="Text Box 32">
            <a:extLst>
              <a:ext uri="{FF2B5EF4-FFF2-40B4-BE49-F238E27FC236}">
                <a16:creationId xmlns:a16="http://schemas.microsoft.com/office/drawing/2014/main" id="{5B00F709-5A61-21FA-7B7C-9555D1DB9D46}"/>
              </a:ext>
            </a:extLst>
          </p:cNvPr>
          <p:cNvSpPr txBox="1">
            <a:spLocks noChangeArrowheads="1"/>
          </p:cNvSpPr>
          <p:nvPr/>
        </p:nvSpPr>
        <p:spPr bwMode="auto">
          <a:xfrm>
            <a:off x="1607383" y="2922776"/>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21" name="直接连接符 20">
            <a:extLst>
              <a:ext uri="{FF2B5EF4-FFF2-40B4-BE49-F238E27FC236}">
                <a16:creationId xmlns:a16="http://schemas.microsoft.com/office/drawing/2014/main" id="{80172858-1D60-2ECC-D700-735583FE8CA9}"/>
              </a:ext>
            </a:extLst>
          </p:cNvPr>
          <p:cNvCxnSpPr/>
          <p:nvPr/>
        </p:nvCxnSpPr>
        <p:spPr bwMode="auto">
          <a:xfrm>
            <a:off x="7740352" y="2958528"/>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22" name="Text Box 32">
            <a:extLst>
              <a:ext uri="{FF2B5EF4-FFF2-40B4-BE49-F238E27FC236}">
                <a16:creationId xmlns:a16="http://schemas.microsoft.com/office/drawing/2014/main" id="{A5A01CA8-0B95-41E4-C4CF-35F016926014}"/>
              </a:ext>
            </a:extLst>
          </p:cNvPr>
          <p:cNvSpPr txBox="1">
            <a:spLocks noChangeArrowheads="1"/>
          </p:cNvSpPr>
          <p:nvPr/>
        </p:nvSpPr>
        <p:spPr bwMode="auto">
          <a:xfrm>
            <a:off x="1146628" y="2672786"/>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23" name="直接连接符 22">
            <a:extLst>
              <a:ext uri="{FF2B5EF4-FFF2-40B4-BE49-F238E27FC236}">
                <a16:creationId xmlns:a16="http://schemas.microsoft.com/office/drawing/2014/main" id="{82C8A1C6-F3EB-759A-D235-187033CC2010}"/>
              </a:ext>
            </a:extLst>
          </p:cNvPr>
          <p:cNvCxnSpPr/>
          <p:nvPr/>
        </p:nvCxnSpPr>
        <p:spPr bwMode="auto">
          <a:xfrm>
            <a:off x="3661773" y="3356992"/>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112FB8C0-323D-CD6A-F4AB-95A9C8129583}"/>
              </a:ext>
            </a:extLst>
          </p:cNvPr>
          <p:cNvCxnSpPr/>
          <p:nvPr/>
        </p:nvCxnSpPr>
        <p:spPr bwMode="auto">
          <a:xfrm>
            <a:off x="5076056" y="3356992"/>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25" name="Text Box 32">
            <a:extLst>
              <a:ext uri="{FF2B5EF4-FFF2-40B4-BE49-F238E27FC236}">
                <a16:creationId xmlns:a16="http://schemas.microsoft.com/office/drawing/2014/main" id="{5CA2CC4C-CBCB-EE0A-8511-4AFDA0D315D7}"/>
              </a:ext>
            </a:extLst>
          </p:cNvPr>
          <p:cNvSpPr txBox="1">
            <a:spLocks noChangeArrowheads="1"/>
          </p:cNvSpPr>
          <p:nvPr/>
        </p:nvSpPr>
        <p:spPr bwMode="auto">
          <a:xfrm>
            <a:off x="1150518" y="3956338"/>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6" grpId="0"/>
      <p:bldP spid="18" grpId="0"/>
      <p:bldP spid="20" grpId="0"/>
      <p:bldP spid="22" grpId="0"/>
      <p:bldP spid="2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28635393-09AA-4067-8E38-4C677C4BB369}" type="slidenum">
              <a:rPr lang="zh-CN" altLang="en-US">
                <a:solidFill>
                  <a:srgbClr val="000000"/>
                </a:solidFill>
              </a:rPr>
              <a:pPr algn="r" eaLnBrk="1" hangingPunct="1">
                <a:spcBef>
                  <a:spcPct val="50000"/>
                </a:spcBef>
                <a:buFont typeface="Arial" pitchFamily="34" charset="0"/>
                <a:buNone/>
              </a:pPr>
              <a:t>85</a:t>
            </a:fld>
            <a:endParaRPr lang="en-US" altLang="zh-CN">
              <a:solidFill>
                <a:srgbClr val="000000"/>
              </a:solidFill>
            </a:endParaRPr>
          </a:p>
        </p:txBody>
      </p:sp>
      <p:sp>
        <p:nvSpPr>
          <p:cNvPr id="87045" name="Rectangle 5"/>
          <p:cNvSpPr>
            <a:spLocks noGrp="1" noChangeArrowheads="1"/>
          </p:cNvSpPr>
          <p:nvPr>
            <p:ph type="body" idx="1"/>
          </p:nvPr>
        </p:nvSpPr>
        <p:spPr>
          <a:xfrm>
            <a:off x="539552" y="1340768"/>
            <a:ext cx="8763000" cy="1228741"/>
          </a:xfrm>
        </p:spPr>
        <p:txBody>
          <a:bodyPr/>
          <a:lstStyle/>
          <a:p>
            <a:pPr eaLnBrk="1" hangingPunct="1">
              <a:spcBef>
                <a:spcPct val="50000"/>
              </a:spcBef>
            </a:pPr>
            <a:r>
              <a:rPr lang="zh-CN" altLang="en-US" dirty="0">
                <a:latin typeface="黑体" pitchFamily="49" charset="-122"/>
                <a:ea typeface="黑体" pitchFamily="49" charset="-122"/>
              </a:rPr>
              <a:t>边按权值升序排序，依次选边。</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如何判断加入一条边构成环，在同一个子树中。</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solidFill>
                  <a:srgbClr val="FF0000"/>
                </a:solidFill>
                <a:latin typeface="黑体" pitchFamily="49" charset="-122"/>
                <a:ea typeface="黑体" pitchFamily="49" charset="-122"/>
              </a:rPr>
              <a:t>方法一：</a:t>
            </a:r>
            <a:r>
              <a:rPr lang="zh-CN" altLang="en-US" dirty="0">
                <a:latin typeface="黑体" pitchFamily="49" charset="-122"/>
                <a:ea typeface="黑体" pitchFamily="49" charset="-122"/>
              </a:rPr>
              <a:t>顶点标号，时间复杂度高，实现简单。</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latin typeface="黑体" pitchFamily="49" charset="-122"/>
                <a:ea typeface="黑体" pitchFamily="49" charset="-122"/>
              </a:rPr>
              <a:t>初始，各顶点标号为自己下标。假设边两个顶点标号分别为</a:t>
            </a:r>
            <a:r>
              <a:rPr lang="en-US" altLang="zh-CN" dirty="0" err="1">
                <a:latin typeface="黑体" pitchFamily="49" charset="-122"/>
                <a:ea typeface="黑体" pitchFamily="49" charset="-122"/>
              </a:rPr>
              <a:t>i,j</a:t>
            </a:r>
            <a:r>
              <a:rPr lang="zh-CN" altLang="en-US" dirty="0">
                <a:latin typeface="黑体" pitchFamily="49" charset="-122"/>
                <a:ea typeface="黑体" pitchFamily="49" charset="-122"/>
              </a:rPr>
              <a:t>。</a:t>
            </a:r>
            <a:r>
              <a:rPr lang="en-US" altLang="zh-CN" dirty="0" err="1">
                <a:latin typeface="黑体" pitchFamily="49" charset="-122"/>
                <a:ea typeface="黑体" pitchFamily="49" charset="-122"/>
              </a:rPr>
              <a:t>i≠j</a:t>
            </a:r>
            <a:r>
              <a:rPr lang="zh-CN" altLang="en-US" dirty="0">
                <a:latin typeface="黑体" pitchFamily="49" charset="-122"/>
                <a:ea typeface="黑体" pitchFamily="49" charset="-122"/>
              </a:rPr>
              <a:t>，加入该边，将所有标号为</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的标号改为</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，不加入该边。即相同标号表示顶点连通，不同标号不连通。</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solidFill>
                  <a:srgbClr val="FF0000"/>
                </a:solidFill>
                <a:latin typeface="黑体" pitchFamily="49" charset="-122"/>
                <a:ea typeface="黑体" pitchFamily="49" charset="-122"/>
              </a:rPr>
              <a:t>方法二：</a:t>
            </a:r>
            <a:r>
              <a:rPr lang="en-US" altLang="zh-CN" dirty="0">
                <a:latin typeface="黑体" pitchFamily="49" charset="-122"/>
                <a:ea typeface="黑体" pitchFamily="49" charset="-122"/>
              </a:rPr>
              <a:t>P139</a:t>
            </a:r>
            <a:r>
              <a:rPr lang="zh-CN" altLang="en-US" dirty="0">
                <a:latin typeface="黑体" pitchFamily="49" charset="-122"/>
                <a:ea typeface="黑体" pitchFamily="49" charset="-122"/>
              </a:rPr>
              <a:t>，树和等价关系中的并查集。</a:t>
            </a:r>
            <a:endParaRPr lang="en-US" altLang="zh-CN" dirty="0">
              <a:latin typeface="黑体" pitchFamily="49" charset="-122"/>
              <a:ea typeface="黑体" pitchFamily="49" charset="-122"/>
            </a:endParaRPr>
          </a:p>
          <a:p>
            <a:pPr eaLnBrk="1" hangingPunct="1">
              <a:spcBef>
                <a:spcPct val="50000"/>
              </a:spcBef>
            </a:pPr>
            <a:endParaRPr lang="en-US" altLang="zh-CN" dirty="0">
              <a:latin typeface="黑体" pitchFamily="49" charset="-122"/>
              <a:ea typeface="黑体" pitchFamily="49" charset="-122"/>
            </a:endParaRPr>
          </a:p>
        </p:txBody>
      </p:sp>
      <p:sp>
        <p:nvSpPr>
          <p:cNvPr id="8" name="Text Box 4"/>
          <p:cNvSpPr txBox="1">
            <a:spLocks noChangeArrowheads="1"/>
          </p:cNvSpPr>
          <p:nvPr/>
        </p:nvSpPr>
        <p:spPr bwMode="auto">
          <a:xfrm>
            <a:off x="381000" y="90746"/>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克鲁斯卡尔</a:t>
            </a: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F39EF9C-B9EE-4817-9A97-CCDABBB11734}" type="slidenum">
              <a:rPr lang="zh-CN" altLang="en-US">
                <a:solidFill>
                  <a:srgbClr val="000000"/>
                </a:solidFill>
              </a:rPr>
              <a:pPr algn="r" eaLnBrk="1" hangingPunct="1">
                <a:spcBef>
                  <a:spcPct val="50000"/>
                </a:spcBef>
                <a:buFont typeface="Arial" pitchFamily="34" charset="0"/>
                <a:buNone/>
              </a:pPr>
              <a:t>86</a:t>
            </a:fld>
            <a:endParaRPr lang="en-US" altLang="zh-CN">
              <a:solidFill>
                <a:srgbClr val="000000"/>
              </a:solidFill>
            </a:endParaRPr>
          </a:p>
        </p:txBody>
      </p:sp>
      <p:sp>
        <p:nvSpPr>
          <p:cNvPr id="79877" name="Rectangle 5"/>
          <p:cNvSpPr>
            <a:spLocks noGrp="1" noChangeArrowheads="1"/>
          </p:cNvSpPr>
          <p:nvPr>
            <p:ph type="body" idx="1"/>
          </p:nvPr>
        </p:nvSpPr>
        <p:spPr>
          <a:xfrm>
            <a:off x="452470" y="1285860"/>
            <a:ext cx="8763000" cy="4873644"/>
          </a:xfrm>
        </p:spPr>
        <p:txBody>
          <a:bodyPr/>
          <a:lstStyle/>
          <a:p>
            <a:pPr marL="0" indent="0" eaLnBrk="1" hangingPunct="1">
              <a:spcBef>
                <a:spcPct val="50000"/>
              </a:spcBef>
              <a:buNone/>
              <a:defRPr/>
            </a:pPr>
            <a:r>
              <a:rPr lang="zh-CN" altLang="en-US" b="1" dirty="0">
                <a:solidFill>
                  <a:srgbClr val="FF0000"/>
                </a:solidFill>
                <a:latin typeface="+mn-ea"/>
              </a:rPr>
              <a:t>并查集：</a:t>
            </a:r>
            <a:r>
              <a:rPr lang="zh-CN" altLang="en-US" dirty="0">
                <a:latin typeface="+mn-ea"/>
              </a:rPr>
              <a:t>一种树形的数据结构，用于处理不相交的集合合并</a:t>
            </a:r>
            <a:r>
              <a:rPr lang="en-US" altLang="zh-CN" dirty="0">
                <a:latin typeface="+mn-ea"/>
              </a:rPr>
              <a:t>(union)</a:t>
            </a:r>
            <a:r>
              <a:rPr lang="zh-CN" altLang="en-US" dirty="0">
                <a:latin typeface="+mn-ea"/>
              </a:rPr>
              <a:t>及查询</a:t>
            </a:r>
            <a:r>
              <a:rPr lang="en-US" altLang="zh-CN" dirty="0">
                <a:latin typeface="+mn-ea"/>
              </a:rPr>
              <a:t>(find)</a:t>
            </a:r>
            <a:r>
              <a:rPr lang="zh-CN" altLang="en-US" dirty="0">
                <a:latin typeface="+mn-ea"/>
              </a:rPr>
              <a:t>问题。</a:t>
            </a:r>
          </a:p>
          <a:p>
            <a:pPr eaLnBrk="1" hangingPunct="1">
              <a:spcBef>
                <a:spcPct val="50000"/>
              </a:spcBef>
              <a:defRPr/>
            </a:pPr>
            <a:r>
              <a:rPr lang="zh-CN" altLang="en-US" dirty="0">
                <a:latin typeface="+mn-ea"/>
              </a:rPr>
              <a:t>初始，图中各顶点为一棵子树的根，即</a:t>
            </a:r>
            <a:r>
              <a:rPr lang="en-US" altLang="zh-CN" dirty="0">
                <a:latin typeface="+mn-ea"/>
              </a:rPr>
              <a:t>parent(</a:t>
            </a:r>
            <a:r>
              <a:rPr lang="en-US" altLang="zh-CN" dirty="0" err="1">
                <a:latin typeface="+mn-ea"/>
              </a:rPr>
              <a:t>i</a:t>
            </a:r>
            <a:r>
              <a:rPr lang="en-US" altLang="zh-CN" dirty="0">
                <a:latin typeface="+mn-ea"/>
              </a:rPr>
              <a:t>)=   -1</a:t>
            </a:r>
            <a:r>
              <a:rPr lang="zh-CN" altLang="en-US" dirty="0">
                <a:latin typeface="+mn-ea"/>
              </a:rPr>
              <a:t>；</a:t>
            </a:r>
            <a:r>
              <a:rPr lang="en-US" altLang="zh-CN" dirty="0" err="1">
                <a:latin typeface="+mn-ea"/>
              </a:rPr>
              <a:t>i</a:t>
            </a:r>
            <a:r>
              <a:rPr lang="en-US" altLang="zh-CN" dirty="0">
                <a:latin typeface="+mn-ea"/>
              </a:rPr>
              <a:t>=0,…,n-1(</a:t>
            </a:r>
            <a:r>
              <a:rPr lang="zh-CN" altLang="en-US" dirty="0">
                <a:latin typeface="+mn-ea"/>
              </a:rPr>
              <a:t>顶点数</a:t>
            </a:r>
            <a:r>
              <a:rPr lang="en-US" altLang="zh-CN" dirty="0">
                <a:latin typeface="+mn-ea"/>
              </a:rPr>
              <a:t>n)</a:t>
            </a:r>
            <a:r>
              <a:rPr lang="zh-CN" altLang="en-US" dirty="0">
                <a:latin typeface="+mn-ea"/>
              </a:rPr>
              <a:t>。</a:t>
            </a:r>
            <a:endParaRPr lang="en-US" altLang="zh-CN" dirty="0">
              <a:latin typeface="+mn-ea"/>
            </a:endParaRPr>
          </a:p>
          <a:p>
            <a:pPr eaLnBrk="1" hangingPunct="1">
              <a:spcBef>
                <a:spcPct val="50000"/>
              </a:spcBef>
              <a:defRPr/>
            </a:pPr>
            <a:r>
              <a:rPr lang="zh-CN" altLang="en-US" dirty="0">
                <a:latin typeface="+mn-ea"/>
              </a:rPr>
              <a:t>设加入（</a:t>
            </a:r>
            <a:r>
              <a:rPr lang="en-US" altLang="zh-CN" dirty="0" err="1">
                <a:latin typeface="+mn-ea"/>
              </a:rPr>
              <a:t>i,j</a:t>
            </a:r>
            <a:r>
              <a:rPr lang="en-US" altLang="zh-CN" dirty="0">
                <a:latin typeface="+mn-ea"/>
              </a:rPr>
              <a:t>)</a:t>
            </a:r>
            <a:r>
              <a:rPr lang="zh-CN" altLang="en-US" dirty="0">
                <a:latin typeface="+mn-ea"/>
              </a:rPr>
              <a:t>边</a:t>
            </a:r>
            <a:r>
              <a:rPr lang="en-US" altLang="zh-CN" dirty="0">
                <a:latin typeface="+mn-ea"/>
              </a:rPr>
              <a:t>,</a:t>
            </a:r>
            <a:r>
              <a:rPr lang="zh-CN" altLang="en-US" dirty="0">
                <a:latin typeface="+mn-ea"/>
              </a:rPr>
              <a:t>通过</a:t>
            </a:r>
            <a:r>
              <a:rPr lang="en-US" altLang="zh-CN" dirty="0">
                <a:latin typeface="+mn-ea"/>
              </a:rPr>
              <a:t>parent</a:t>
            </a:r>
            <a:r>
              <a:rPr lang="zh-CN" altLang="en-US" dirty="0">
                <a:latin typeface="+mn-ea"/>
              </a:rPr>
              <a:t>向上递推查找</a:t>
            </a:r>
            <a:r>
              <a:rPr lang="en-US" altLang="zh-CN" dirty="0" err="1">
                <a:latin typeface="+mn-ea"/>
              </a:rPr>
              <a:t>i</a:t>
            </a:r>
            <a:r>
              <a:rPr lang="zh-CN" altLang="en-US" dirty="0">
                <a:latin typeface="+mn-ea"/>
              </a:rPr>
              <a:t>顶点的子树根，设为</a:t>
            </a:r>
            <a:r>
              <a:rPr lang="en-US" altLang="zh-CN" dirty="0" err="1">
                <a:latin typeface="+mn-ea"/>
              </a:rPr>
              <a:t>k;j</a:t>
            </a:r>
            <a:r>
              <a:rPr lang="zh-CN" altLang="en-US" dirty="0">
                <a:latin typeface="+mn-ea"/>
              </a:rPr>
              <a:t>顶点的子树根，设为</a:t>
            </a:r>
            <a:r>
              <a:rPr lang="en-US" altLang="zh-CN" dirty="0">
                <a:latin typeface="+mn-ea"/>
              </a:rPr>
              <a:t>m(</a:t>
            </a:r>
            <a:r>
              <a:rPr lang="en-US" altLang="zh-CN" dirty="0">
                <a:solidFill>
                  <a:schemeClr val="accent2"/>
                </a:solidFill>
                <a:latin typeface="+mn-ea"/>
              </a:rPr>
              <a:t>find</a:t>
            </a:r>
            <a:r>
              <a:rPr lang="en-US" altLang="zh-CN" dirty="0">
                <a:latin typeface="+mn-ea"/>
              </a:rPr>
              <a:t>)</a:t>
            </a:r>
            <a:r>
              <a:rPr lang="zh-CN" altLang="en-US" dirty="0">
                <a:latin typeface="+mn-ea"/>
              </a:rPr>
              <a:t>。若</a:t>
            </a:r>
            <a:r>
              <a:rPr lang="en-US" altLang="zh-CN" dirty="0" err="1">
                <a:latin typeface="+mn-ea"/>
              </a:rPr>
              <a:t>k≠m</a:t>
            </a:r>
            <a:r>
              <a:rPr lang="en-US" altLang="zh-CN" dirty="0">
                <a:latin typeface="+mn-ea"/>
              </a:rPr>
              <a:t>,</a:t>
            </a:r>
            <a:r>
              <a:rPr lang="zh-CN" altLang="en-US" dirty="0">
                <a:latin typeface="+mn-ea"/>
              </a:rPr>
              <a:t>令</a:t>
            </a:r>
            <a:r>
              <a:rPr lang="en-US" altLang="zh-CN" dirty="0">
                <a:latin typeface="+mn-ea"/>
              </a:rPr>
              <a:t>parent(k)=m;</a:t>
            </a:r>
            <a:r>
              <a:rPr lang="zh-CN" altLang="en-US" dirty="0">
                <a:latin typeface="+mn-ea"/>
              </a:rPr>
              <a:t>加入</a:t>
            </a:r>
            <a:r>
              <a:rPr lang="en-US" altLang="zh-CN" dirty="0">
                <a:latin typeface="+mn-ea"/>
              </a:rPr>
              <a:t>(</a:t>
            </a:r>
            <a:r>
              <a:rPr lang="en-US" altLang="zh-CN" dirty="0" err="1">
                <a:latin typeface="+mn-ea"/>
              </a:rPr>
              <a:t>i,j</a:t>
            </a:r>
            <a:r>
              <a:rPr lang="en-US" altLang="zh-CN" dirty="0">
                <a:latin typeface="+mn-ea"/>
              </a:rPr>
              <a:t>)</a:t>
            </a:r>
            <a:r>
              <a:rPr lang="zh-CN" altLang="en-US" dirty="0">
                <a:latin typeface="+mn-ea"/>
              </a:rPr>
              <a:t>边（</a:t>
            </a:r>
            <a:r>
              <a:rPr lang="en-US" altLang="zh-CN" dirty="0">
                <a:solidFill>
                  <a:schemeClr val="accent2"/>
                </a:solidFill>
                <a:latin typeface="+mn-ea"/>
              </a:rPr>
              <a:t>union</a:t>
            </a:r>
            <a:r>
              <a:rPr lang="en-US" altLang="zh-CN" dirty="0">
                <a:latin typeface="+mn-ea"/>
              </a:rPr>
              <a:t>)</a:t>
            </a:r>
            <a:r>
              <a:rPr lang="zh-CN" altLang="en-US" dirty="0">
                <a:latin typeface="+mn-ea"/>
              </a:rPr>
              <a:t>。否则不加入</a:t>
            </a:r>
            <a:r>
              <a:rPr lang="en-US" altLang="zh-CN" dirty="0">
                <a:latin typeface="+mn-ea"/>
              </a:rPr>
              <a:t>(</a:t>
            </a:r>
            <a:r>
              <a:rPr lang="en-US" altLang="zh-CN" dirty="0" err="1">
                <a:latin typeface="+mn-ea"/>
              </a:rPr>
              <a:t>i,j</a:t>
            </a:r>
            <a:r>
              <a:rPr lang="zh-CN" altLang="en-US" dirty="0">
                <a:latin typeface="+mn-ea"/>
              </a:rPr>
              <a:t>在同一棵子树）。</a:t>
            </a:r>
            <a:r>
              <a:rPr lang="en-US" altLang="zh-CN" dirty="0">
                <a:latin typeface="+mn-ea"/>
              </a:rPr>
              <a:t>  </a:t>
            </a:r>
            <a:endParaRPr lang="zh-CN" altLang="en-US" dirty="0">
              <a:latin typeface="+mn-ea"/>
            </a:endParaRPr>
          </a:p>
        </p:txBody>
      </p:sp>
      <p:sp>
        <p:nvSpPr>
          <p:cNvPr id="5"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并查集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并查集应用 </a:t>
            </a:r>
          </a:p>
        </p:txBody>
      </p:sp>
      <p:pic>
        <p:nvPicPr>
          <p:cNvPr id="7" name="图片 6">
            <a:extLst>
              <a:ext uri="{FF2B5EF4-FFF2-40B4-BE49-F238E27FC236}">
                <a16:creationId xmlns:a16="http://schemas.microsoft.com/office/drawing/2014/main" id="{521C557A-A3CE-7DAD-D418-7A9563A20E1A}"/>
              </a:ext>
            </a:extLst>
          </p:cNvPr>
          <p:cNvPicPr>
            <a:picLocks noChangeAspect="1"/>
          </p:cNvPicPr>
          <p:nvPr/>
        </p:nvPicPr>
        <p:blipFill>
          <a:blip r:embed="rId3"/>
          <a:srcRect l="18568" t="9810" r="8745"/>
          <a:stretch/>
        </p:blipFill>
        <p:spPr>
          <a:xfrm>
            <a:off x="6448418" y="188640"/>
            <a:ext cx="2089171" cy="2086451"/>
          </a:xfrm>
          <a:prstGeom prst="rect">
            <a:avLst/>
          </a:prstGeom>
        </p:spPr>
      </p:pic>
      <p:graphicFrame>
        <p:nvGraphicFramePr>
          <p:cNvPr id="2" name="表格 1">
            <a:extLst>
              <a:ext uri="{FF2B5EF4-FFF2-40B4-BE49-F238E27FC236}">
                <a16:creationId xmlns:a16="http://schemas.microsoft.com/office/drawing/2014/main" id="{E5474976-393C-171F-87B1-7A86F5FDA02D}"/>
              </a:ext>
            </a:extLst>
          </p:cNvPr>
          <p:cNvGraphicFramePr>
            <a:graphicFrameLocks noGrp="1"/>
          </p:cNvGraphicFramePr>
          <p:nvPr>
            <p:extLst>
              <p:ext uri="{D42A27DB-BD31-4B8C-83A1-F6EECF244321}">
                <p14:modId xmlns:p14="http://schemas.microsoft.com/office/powerpoint/2010/main" val="877464432"/>
              </p:ext>
            </p:extLst>
          </p:nvPr>
        </p:nvGraphicFramePr>
        <p:xfrm>
          <a:off x="594318" y="1916832"/>
          <a:ext cx="5326014" cy="3541463"/>
        </p:xfrm>
        <a:graphic>
          <a:graphicData uri="http://schemas.openxmlformats.org/drawingml/2006/table">
            <a:tbl>
              <a:tblPr firstRow="1" bandRow="1">
                <a:tableStyleId>{21E4AEA4-8DFA-4A89-87EB-49C32662AFE0}</a:tableStyleId>
              </a:tblPr>
              <a:tblGrid>
                <a:gridCol w="887669">
                  <a:extLst>
                    <a:ext uri="{9D8B030D-6E8A-4147-A177-3AD203B41FA5}">
                      <a16:colId xmlns:a16="http://schemas.microsoft.com/office/drawing/2014/main" val="4270493459"/>
                    </a:ext>
                  </a:extLst>
                </a:gridCol>
                <a:gridCol w="887669">
                  <a:extLst>
                    <a:ext uri="{9D8B030D-6E8A-4147-A177-3AD203B41FA5}">
                      <a16:colId xmlns:a16="http://schemas.microsoft.com/office/drawing/2014/main" val="1149542593"/>
                    </a:ext>
                  </a:extLst>
                </a:gridCol>
                <a:gridCol w="887669">
                  <a:extLst>
                    <a:ext uri="{9D8B030D-6E8A-4147-A177-3AD203B41FA5}">
                      <a16:colId xmlns:a16="http://schemas.microsoft.com/office/drawing/2014/main" val="3561699581"/>
                    </a:ext>
                  </a:extLst>
                </a:gridCol>
                <a:gridCol w="887669">
                  <a:extLst>
                    <a:ext uri="{9D8B030D-6E8A-4147-A177-3AD203B41FA5}">
                      <a16:colId xmlns:a16="http://schemas.microsoft.com/office/drawing/2014/main" val="1953214351"/>
                    </a:ext>
                  </a:extLst>
                </a:gridCol>
                <a:gridCol w="887669">
                  <a:extLst>
                    <a:ext uri="{9D8B030D-6E8A-4147-A177-3AD203B41FA5}">
                      <a16:colId xmlns:a16="http://schemas.microsoft.com/office/drawing/2014/main" val="3542248232"/>
                    </a:ext>
                  </a:extLst>
                </a:gridCol>
                <a:gridCol w="887669">
                  <a:extLst>
                    <a:ext uri="{9D8B030D-6E8A-4147-A177-3AD203B41FA5}">
                      <a16:colId xmlns:a16="http://schemas.microsoft.com/office/drawing/2014/main" val="2428809534"/>
                    </a:ext>
                  </a:extLst>
                </a:gridCol>
              </a:tblGrid>
              <a:tr h="432503">
                <a:tc>
                  <a:txBody>
                    <a:bodyPr/>
                    <a:lstStyle/>
                    <a:p>
                      <a:pPr algn="ctr"/>
                      <a:r>
                        <a:rPr lang="en-US" altLang="zh-CN" dirty="0"/>
                        <a:t>v</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extLst>
                  <a:ext uri="{0D108BD9-81ED-4DB2-BD59-A6C34878D82A}">
                    <a16:rowId xmlns:a16="http://schemas.microsoft.com/office/drawing/2014/main" val="598836357"/>
                  </a:ext>
                </a:extLst>
              </a:tr>
              <a:tr h="370840">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392303386"/>
                  </a:ext>
                </a:extLst>
              </a:tr>
              <a:tr h="370840">
                <a:tc>
                  <a:txBody>
                    <a:bodyPr/>
                    <a:lstStyle/>
                    <a:p>
                      <a:pPr algn="ctr"/>
                      <a:r>
                        <a:rPr lang="en-US" altLang="zh-CN" sz="2800" dirty="0">
                          <a:latin typeface="+mn-ea"/>
                          <a:ea typeface="+mn-ea"/>
                        </a:rPr>
                        <a:t>2</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749673604"/>
                  </a:ext>
                </a:extLst>
              </a:tr>
              <a:tr h="370840">
                <a:tc>
                  <a:txBody>
                    <a:bodyPr/>
                    <a:lstStyle/>
                    <a:p>
                      <a:pPr algn="ctr"/>
                      <a:r>
                        <a:rPr lang="en-US" altLang="zh-CN" sz="2800" dirty="0">
                          <a:latin typeface="+mn-ea"/>
                          <a:ea typeface="+mn-ea"/>
                        </a:rPr>
                        <a:t>3</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730637034"/>
                  </a:ext>
                </a:extLst>
              </a:tr>
              <a:tr h="370840">
                <a:tc>
                  <a:txBody>
                    <a:bodyPr/>
                    <a:lstStyle/>
                    <a:p>
                      <a:pPr algn="ctr"/>
                      <a:r>
                        <a:rPr lang="en-US" altLang="zh-CN" sz="2800" dirty="0">
                          <a:latin typeface="+mn-ea"/>
                          <a:ea typeface="+mn-ea"/>
                        </a:rPr>
                        <a:t>4</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043046974"/>
                  </a:ext>
                </a:extLst>
              </a:tr>
              <a:tr h="370840">
                <a:tc>
                  <a:txBody>
                    <a:bodyPr/>
                    <a:lstStyle/>
                    <a:p>
                      <a:pPr algn="ctr"/>
                      <a:r>
                        <a:rPr lang="en-US" altLang="zh-CN" sz="2800" dirty="0">
                          <a:latin typeface="+mn-ea"/>
                          <a:ea typeface="+mn-ea"/>
                        </a:rPr>
                        <a:t>5</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437927015"/>
                  </a:ext>
                </a:extLst>
              </a:tr>
              <a:tr h="370840">
                <a:tc>
                  <a:txBody>
                    <a:bodyPr/>
                    <a:lstStyle/>
                    <a:p>
                      <a:pPr algn="ctr"/>
                      <a:r>
                        <a:rPr lang="en-US" altLang="zh-CN" sz="2800" dirty="0">
                          <a:latin typeface="+mn-ea"/>
                          <a:ea typeface="+mn-ea"/>
                        </a:rPr>
                        <a:t>6</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315588590"/>
                  </a:ext>
                </a:extLst>
              </a:tr>
            </a:tbl>
          </a:graphicData>
        </a:graphic>
      </p:graphicFrame>
      <p:sp>
        <p:nvSpPr>
          <p:cNvPr id="4" name="文本框 3">
            <a:extLst>
              <a:ext uri="{FF2B5EF4-FFF2-40B4-BE49-F238E27FC236}">
                <a16:creationId xmlns:a16="http://schemas.microsoft.com/office/drawing/2014/main" id="{F0CA9649-2A57-6572-F6C8-83D1134AA4AD}"/>
              </a:ext>
            </a:extLst>
          </p:cNvPr>
          <p:cNvSpPr txBox="1"/>
          <p:nvPr/>
        </p:nvSpPr>
        <p:spPr>
          <a:xfrm>
            <a:off x="2406450" y="5464356"/>
            <a:ext cx="811912" cy="830997"/>
          </a:xfrm>
          <a:prstGeom prst="rect">
            <a:avLst/>
          </a:prstGeom>
          <a:noFill/>
        </p:spPr>
        <p:txBody>
          <a:bodyPr wrap="square" rtlCol="0">
            <a:spAutoFit/>
          </a:bodyPr>
          <a:lstStyle/>
          <a:p>
            <a:r>
              <a:rPr lang="en-US" altLang="zh-CN" sz="2400" i="0" dirty="0">
                <a:latin typeface="+mn-ea"/>
                <a:ea typeface="+mn-ea"/>
              </a:rPr>
              <a:t>(4,6,1)</a:t>
            </a:r>
            <a:endParaRPr lang="zh-CN" altLang="en-US" sz="2400" i="0" dirty="0">
              <a:latin typeface="+mn-ea"/>
              <a:ea typeface="+mn-ea"/>
            </a:endParaRPr>
          </a:p>
        </p:txBody>
      </p:sp>
      <p:sp>
        <p:nvSpPr>
          <p:cNvPr id="6" name="文本框 5">
            <a:extLst>
              <a:ext uri="{FF2B5EF4-FFF2-40B4-BE49-F238E27FC236}">
                <a16:creationId xmlns:a16="http://schemas.microsoft.com/office/drawing/2014/main" id="{C91EB2AB-3A87-2D25-3E22-0D544AA35D08}"/>
              </a:ext>
            </a:extLst>
          </p:cNvPr>
          <p:cNvSpPr txBox="1"/>
          <p:nvPr/>
        </p:nvSpPr>
        <p:spPr>
          <a:xfrm>
            <a:off x="3342554" y="5447518"/>
            <a:ext cx="811912" cy="830997"/>
          </a:xfrm>
          <a:prstGeom prst="rect">
            <a:avLst/>
          </a:prstGeom>
          <a:noFill/>
        </p:spPr>
        <p:txBody>
          <a:bodyPr wrap="square" rtlCol="0">
            <a:spAutoFit/>
          </a:bodyPr>
          <a:lstStyle/>
          <a:p>
            <a:r>
              <a:rPr lang="en-US" altLang="zh-CN" sz="2400" i="0" dirty="0">
                <a:latin typeface="+mn-ea"/>
                <a:ea typeface="+mn-ea"/>
              </a:rPr>
              <a:t>(5,6,1)</a:t>
            </a:r>
            <a:endParaRPr lang="zh-CN" altLang="en-US" sz="2400" i="0" dirty="0">
              <a:latin typeface="+mn-ea"/>
              <a:ea typeface="+mn-ea"/>
            </a:endParaRPr>
          </a:p>
        </p:txBody>
      </p:sp>
      <p:sp>
        <p:nvSpPr>
          <p:cNvPr id="8" name="文本框 7">
            <a:extLst>
              <a:ext uri="{FF2B5EF4-FFF2-40B4-BE49-F238E27FC236}">
                <a16:creationId xmlns:a16="http://schemas.microsoft.com/office/drawing/2014/main" id="{8A8C90AF-4338-9447-49A8-3C5484FADF74}"/>
              </a:ext>
            </a:extLst>
          </p:cNvPr>
          <p:cNvSpPr txBox="1"/>
          <p:nvPr/>
        </p:nvSpPr>
        <p:spPr>
          <a:xfrm>
            <a:off x="4277090" y="5472584"/>
            <a:ext cx="811912" cy="830997"/>
          </a:xfrm>
          <a:prstGeom prst="rect">
            <a:avLst/>
          </a:prstGeom>
          <a:noFill/>
        </p:spPr>
        <p:txBody>
          <a:bodyPr wrap="square" rtlCol="0">
            <a:spAutoFit/>
          </a:bodyPr>
          <a:lstStyle/>
          <a:p>
            <a:r>
              <a:rPr lang="en-US" altLang="zh-CN" sz="2400" i="0" dirty="0">
                <a:latin typeface="+mn-ea"/>
                <a:ea typeface="+mn-ea"/>
              </a:rPr>
              <a:t>(1,3,2)</a:t>
            </a:r>
            <a:endParaRPr lang="zh-CN" altLang="en-US" sz="2400" i="0" dirty="0">
              <a:latin typeface="+mn-ea"/>
              <a:ea typeface="+mn-ea"/>
            </a:endParaRPr>
          </a:p>
        </p:txBody>
      </p:sp>
      <p:sp>
        <p:nvSpPr>
          <p:cNvPr id="10" name="文本框 9">
            <a:extLst>
              <a:ext uri="{FF2B5EF4-FFF2-40B4-BE49-F238E27FC236}">
                <a16:creationId xmlns:a16="http://schemas.microsoft.com/office/drawing/2014/main" id="{47D1CF54-B97D-2FF3-4168-E5F39EEB110F}"/>
              </a:ext>
            </a:extLst>
          </p:cNvPr>
          <p:cNvSpPr txBox="1"/>
          <p:nvPr/>
        </p:nvSpPr>
        <p:spPr>
          <a:xfrm>
            <a:off x="5115420" y="5447517"/>
            <a:ext cx="811912" cy="830997"/>
          </a:xfrm>
          <a:prstGeom prst="rect">
            <a:avLst/>
          </a:prstGeom>
          <a:noFill/>
        </p:spPr>
        <p:txBody>
          <a:bodyPr wrap="square" rtlCol="0">
            <a:spAutoFit/>
          </a:bodyPr>
          <a:lstStyle/>
          <a:p>
            <a:r>
              <a:rPr lang="en-US" altLang="zh-CN" sz="2400" i="0" dirty="0">
                <a:latin typeface="+mn-ea"/>
                <a:ea typeface="+mn-ea"/>
              </a:rPr>
              <a:t>(2,3,3)</a:t>
            </a:r>
            <a:endParaRPr lang="zh-CN" altLang="en-US" sz="2400" i="0" dirty="0">
              <a:latin typeface="+mn-ea"/>
              <a:ea typeface="+mn-ea"/>
            </a:endParaRPr>
          </a:p>
        </p:txBody>
      </p:sp>
      <p:sp>
        <p:nvSpPr>
          <p:cNvPr id="11" name="文本框 10">
            <a:extLst>
              <a:ext uri="{FF2B5EF4-FFF2-40B4-BE49-F238E27FC236}">
                <a16:creationId xmlns:a16="http://schemas.microsoft.com/office/drawing/2014/main" id="{06BD4EC6-2AB8-4C11-7016-DA9207C0A095}"/>
              </a:ext>
            </a:extLst>
          </p:cNvPr>
          <p:cNvSpPr txBox="1"/>
          <p:nvPr/>
        </p:nvSpPr>
        <p:spPr>
          <a:xfrm>
            <a:off x="6126105" y="2456266"/>
            <a:ext cx="2733795" cy="2677656"/>
          </a:xfrm>
          <a:prstGeom prst="rect">
            <a:avLst/>
          </a:prstGeom>
          <a:noFill/>
        </p:spPr>
        <p:txBody>
          <a:bodyPr wrap="square" rtlCol="0">
            <a:spAutoFit/>
          </a:bodyPr>
          <a:lstStyle/>
          <a:p>
            <a:r>
              <a:rPr lang="zh-CN" altLang="en-US" sz="2800" i="0" dirty="0">
                <a:latin typeface="+mn-ea"/>
                <a:ea typeface="+mn-ea"/>
              </a:rPr>
              <a:t>边</a:t>
            </a:r>
            <a:r>
              <a:rPr lang="en-US" altLang="zh-CN" sz="2800" i="0" dirty="0">
                <a:latin typeface="+mn-ea"/>
                <a:ea typeface="+mn-ea"/>
              </a:rPr>
              <a:t>(1,2,3)</a:t>
            </a:r>
            <a:r>
              <a:rPr lang="zh-CN" altLang="en-US" sz="2800" i="0" dirty="0">
                <a:latin typeface="+mn-ea"/>
                <a:ea typeface="+mn-ea"/>
              </a:rPr>
              <a:t>，</a:t>
            </a:r>
            <a:r>
              <a:rPr lang="en-US" altLang="zh-CN" sz="2800" i="0" dirty="0">
                <a:latin typeface="+mn-ea"/>
                <a:ea typeface="+mn-ea"/>
              </a:rPr>
              <a:t>1</a:t>
            </a:r>
            <a:r>
              <a:rPr lang="zh-CN" altLang="en-US" sz="2800" i="0" dirty="0">
                <a:latin typeface="+mn-ea"/>
                <a:ea typeface="+mn-ea"/>
              </a:rPr>
              <a:t>所在树的树根是</a:t>
            </a:r>
            <a:r>
              <a:rPr lang="en-US" altLang="zh-CN" sz="2800" i="0" dirty="0">
                <a:latin typeface="+mn-ea"/>
                <a:ea typeface="+mn-ea"/>
              </a:rPr>
              <a:t>3</a:t>
            </a:r>
            <a:r>
              <a:rPr lang="zh-CN" altLang="en-US" sz="2800" i="0" dirty="0">
                <a:latin typeface="+mn-ea"/>
                <a:ea typeface="+mn-ea"/>
              </a:rPr>
              <a:t>，</a:t>
            </a:r>
            <a:r>
              <a:rPr lang="en-US" altLang="zh-CN" sz="2800" i="0" dirty="0">
                <a:latin typeface="+mn-ea"/>
                <a:ea typeface="+mn-ea"/>
              </a:rPr>
              <a:t>2</a:t>
            </a:r>
            <a:r>
              <a:rPr lang="zh-CN" altLang="en-US" sz="2800" i="0" dirty="0">
                <a:latin typeface="+mn-ea"/>
                <a:ea typeface="+mn-ea"/>
              </a:rPr>
              <a:t>所在树的树根是</a:t>
            </a:r>
            <a:r>
              <a:rPr lang="en-US" altLang="zh-CN" sz="2800" i="0" dirty="0">
                <a:latin typeface="+mn-ea"/>
                <a:ea typeface="+mn-ea"/>
              </a:rPr>
              <a:t>3</a:t>
            </a:r>
            <a:r>
              <a:rPr lang="zh-CN" altLang="en-US" sz="2800" i="0" dirty="0">
                <a:latin typeface="+mn-ea"/>
                <a:ea typeface="+mn-ea"/>
              </a:rPr>
              <a:t>，说明</a:t>
            </a:r>
            <a:r>
              <a:rPr lang="en-US" altLang="zh-CN" sz="2800" i="0" dirty="0">
                <a:latin typeface="+mn-ea"/>
                <a:ea typeface="+mn-ea"/>
              </a:rPr>
              <a:t>1,2</a:t>
            </a:r>
            <a:r>
              <a:rPr lang="zh-CN" altLang="en-US" sz="2800" i="0" dirty="0">
                <a:latin typeface="+mn-ea"/>
                <a:ea typeface="+mn-ea"/>
              </a:rPr>
              <a:t>连通，不能加入（</a:t>
            </a:r>
            <a:r>
              <a:rPr lang="en-US" altLang="zh-CN" sz="2800" i="0" dirty="0">
                <a:latin typeface="+mn-ea"/>
                <a:ea typeface="+mn-ea"/>
              </a:rPr>
              <a:t>1,2,3</a:t>
            </a:r>
            <a:r>
              <a:rPr lang="zh-CN" altLang="en-US" sz="2800" i="0" dirty="0">
                <a:latin typeface="+mn-ea"/>
                <a:ea typeface="+mn-ea"/>
              </a:rPr>
              <a:t>）</a:t>
            </a:r>
          </a:p>
        </p:txBody>
      </p:sp>
      <p:sp>
        <p:nvSpPr>
          <p:cNvPr id="12" name="文本框 11">
            <a:extLst>
              <a:ext uri="{FF2B5EF4-FFF2-40B4-BE49-F238E27FC236}">
                <a16:creationId xmlns:a16="http://schemas.microsoft.com/office/drawing/2014/main" id="{BF25FCF7-C0D2-DB49-BD82-007B13BE70D0}"/>
              </a:ext>
            </a:extLst>
          </p:cNvPr>
          <p:cNvSpPr txBox="1"/>
          <p:nvPr/>
        </p:nvSpPr>
        <p:spPr>
          <a:xfrm>
            <a:off x="2700920" y="3934799"/>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14" name="文本框 13">
            <a:extLst>
              <a:ext uri="{FF2B5EF4-FFF2-40B4-BE49-F238E27FC236}">
                <a16:creationId xmlns:a16="http://schemas.microsoft.com/office/drawing/2014/main" id="{BFF670E2-590F-84BD-1912-ADAE1CD51E58}"/>
              </a:ext>
            </a:extLst>
          </p:cNvPr>
          <p:cNvSpPr txBox="1"/>
          <p:nvPr/>
        </p:nvSpPr>
        <p:spPr>
          <a:xfrm>
            <a:off x="2578521" y="4985852"/>
            <a:ext cx="567113"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26" name="文本框 25">
            <a:extLst>
              <a:ext uri="{FF2B5EF4-FFF2-40B4-BE49-F238E27FC236}">
                <a16:creationId xmlns:a16="http://schemas.microsoft.com/office/drawing/2014/main" id="{9EDF5A1D-F141-1411-1229-AF88E82A6967}"/>
              </a:ext>
            </a:extLst>
          </p:cNvPr>
          <p:cNvSpPr txBox="1"/>
          <p:nvPr/>
        </p:nvSpPr>
        <p:spPr>
          <a:xfrm>
            <a:off x="3587353" y="4407495"/>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27" name="文本框 26">
            <a:extLst>
              <a:ext uri="{FF2B5EF4-FFF2-40B4-BE49-F238E27FC236}">
                <a16:creationId xmlns:a16="http://schemas.microsoft.com/office/drawing/2014/main" id="{D4DFCA19-550D-2E18-269C-D09D1B88B7FA}"/>
              </a:ext>
            </a:extLst>
          </p:cNvPr>
          <p:cNvSpPr txBox="1"/>
          <p:nvPr/>
        </p:nvSpPr>
        <p:spPr>
          <a:xfrm>
            <a:off x="3499223" y="4971564"/>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28" name="文本框 27">
            <a:extLst>
              <a:ext uri="{FF2B5EF4-FFF2-40B4-BE49-F238E27FC236}">
                <a16:creationId xmlns:a16="http://schemas.microsoft.com/office/drawing/2014/main" id="{A1A114AE-488F-B43B-8EC2-38EE1635151C}"/>
              </a:ext>
            </a:extLst>
          </p:cNvPr>
          <p:cNvSpPr txBox="1"/>
          <p:nvPr/>
        </p:nvSpPr>
        <p:spPr>
          <a:xfrm>
            <a:off x="3545096" y="3934799"/>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29" name="文本框 28">
            <a:extLst>
              <a:ext uri="{FF2B5EF4-FFF2-40B4-BE49-F238E27FC236}">
                <a16:creationId xmlns:a16="http://schemas.microsoft.com/office/drawing/2014/main" id="{359F679E-323A-41A7-DA37-DE9BBFD80421}"/>
              </a:ext>
            </a:extLst>
          </p:cNvPr>
          <p:cNvSpPr txBox="1"/>
          <p:nvPr/>
        </p:nvSpPr>
        <p:spPr>
          <a:xfrm>
            <a:off x="3456966" y="2375224"/>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0" name="文本框 29">
            <a:extLst>
              <a:ext uri="{FF2B5EF4-FFF2-40B4-BE49-F238E27FC236}">
                <a16:creationId xmlns:a16="http://schemas.microsoft.com/office/drawing/2014/main" id="{AF6B65EC-C48A-C763-318C-BBE1CCDD7ED8}"/>
              </a:ext>
            </a:extLst>
          </p:cNvPr>
          <p:cNvSpPr txBox="1"/>
          <p:nvPr/>
        </p:nvSpPr>
        <p:spPr>
          <a:xfrm>
            <a:off x="3447658" y="288478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1" name="文本框 30">
            <a:extLst>
              <a:ext uri="{FF2B5EF4-FFF2-40B4-BE49-F238E27FC236}">
                <a16:creationId xmlns:a16="http://schemas.microsoft.com/office/drawing/2014/main" id="{6E2752C0-EA83-405B-3944-608D72268F6A}"/>
              </a:ext>
            </a:extLst>
          </p:cNvPr>
          <p:cNvSpPr txBox="1"/>
          <p:nvPr/>
        </p:nvSpPr>
        <p:spPr>
          <a:xfrm>
            <a:off x="3447658" y="3416417"/>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2" name="文本框 31">
            <a:extLst>
              <a:ext uri="{FF2B5EF4-FFF2-40B4-BE49-F238E27FC236}">
                <a16:creationId xmlns:a16="http://schemas.microsoft.com/office/drawing/2014/main" id="{6225CA9E-3726-43BF-33E9-A407990C00C8}"/>
              </a:ext>
            </a:extLst>
          </p:cNvPr>
          <p:cNvSpPr txBox="1"/>
          <p:nvPr/>
        </p:nvSpPr>
        <p:spPr>
          <a:xfrm>
            <a:off x="4429101" y="2322627"/>
            <a:ext cx="322313" cy="461665"/>
          </a:xfrm>
          <a:prstGeom prst="rect">
            <a:avLst/>
          </a:prstGeom>
          <a:noFill/>
        </p:spPr>
        <p:txBody>
          <a:bodyPr wrap="square" rtlCol="0">
            <a:spAutoFit/>
          </a:bodyPr>
          <a:lstStyle/>
          <a:p>
            <a:r>
              <a:rPr lang="en-US" altLang="zh-CN" sz="2400" b="0" i="0" dirty="0">
                <a:latin typeface="+mn-ea"/>
                <a:ea typeface="+mn-ea"/>
              </a:rPr>
              <a:t>3</a:t>
            </a:r>
            <a:endParaRPr lang="zh-CN" altLang="en-US" sz="2400" b="0" i="0" dirty="0">
              <a:latin typeface="+mn-ea"/>
              <a:ea typeface="+mn-ea"/>
            </a:endParaRPr>
          </a:p>
        </p:txBody>
      </p:sp>
      <p:sp>
        <p:nvSpPr>
          <p:cNvPr id="33" name="文本框 32">
            <a:extLst>
              <a:ext uri="{FF2B5EF4-FFF2-40B4-BE49-F238E27FC236}">
                <a16:creationId xmlns:a16="http://schemas.microsoft.com/office/drawing/2014/main" id="{4F3923C2-4D70-607D-748C-902825B6F549}"/>
              </a:ext>
            </a:extLst>
          </p:cNvPr>
          <p:cNvSpPr txBox="1"/>
          <p:nvPr/>
        </p:nvSpPr>
        <p:spPr>
          <a:xfrm>
            <a:off x="4360733" y="341376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4" name="文本框 33">
            <a:extLst>
              <a:ext uri="{FF2B5EF4-FFF2-40B4-BE49-F238E27FC236}">
                <a16:creationId xmlns:a16="http://schemas.microsoft.com/office/drawing/2014/main" id="{C003643F-A500-471A-86C5-57A4E5B98AB9}"/>
              </a:ext>
            </a:extLst>
          </p:cNvPr>
          <p:cNvSpPr txBox="1"/>
          <p:nvPr/>
        </p:nvSpPr>
        <p:spPr>
          <a:xfrm>
            <a:off x="4377583" y="4407495"/>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35" name="文本框 34">
            <a:extLst>
              <a:ext uri="{FF2B5EF4-FFF2-40B4-BE49-F238E27FC236}">
                <a16:creationId xmlns:a16="http://schemas.microsoft.com/office/drawing/2014/main" id="{AA299559-609E-B979-BE48-D1C25336BCA0}"/>
              </a:ext>
            </a:extLst>
          </p:cNvPr>
          <p:cNvSpPr txBox="1"/>
          <p:nvPr/>
        </p:nvSpPr>
        <p:spPr>
          <a:xfrm>
            <a:off x="4289453" y="4983559"/>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6" name="文本框 35">
            <a:extLst>
              <a:ext uri="{FF2B5EF4-FFF2-40B4-BE49-F238E27FC236}">
                <a16:creationId xmlns:a16="http://schemas.microsoft.com/office/drawing/2014/main" id="{F5AC291E-0A78-77E5-105D-99FD06957401}"/>
              </a:ext>
            </a:extLst>
          </p:cNvPr>
          <p:cNvSpPr txBox="1"/>
          <p:nvPr/>
        </p:nvSpPr>
        <p:spPr>
          <a:xfrm>
            <a:off x="4318691" y="2854697"/>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7" name="文本框 36">
            <a:extLst>
              <a:ext uri="{FF2B5EF4-FFF2-40B4-BE49-F238E27FC236}">
                <a16:creationId xmlns:a16="http://schemas.microsoft.com/office/drawing/2014/main" id="{C352EEA1-FF10-29A0-16F8-275B78D12F2F}"/>
              </a:ext>
            </a:extLst>
          </p:cNvPr>
          <p:cNvSpPr txBox="1"/>
          <p:nvPr/>
        </p:nvSpPr>
        <p:spPr>
          <a:xfrm>
            <a:off x="4389272" y="3962831"/>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38" name="文本框 37">
            <a:extLst>
              <a:ext uri="{FF2B5EF4-FFF2-40B4-BE49-F238E27FC236}">
                <a16:creationId xmlns:a16="http://schemas.microsoft.com/office/drawing/2014/main" id="{43090C74-F3E3-59BC-3A3A-AEFE801E143D}"/>
              </a:ext>
            </a:extLst>
          </p:cNvPr>
          <p:cNvSpPr txBox="1"/>
          <p:nvPr/>
        </p:nvSpPr>
        <p:spPr>
          <a:xfrm>
            <a:off x="5264104" y="2898160"/>
            <a:ext cx="322313" cy="461665"/>
          </a:xfrm>
          <a:prstGeom prst="rect">
            <a:avLst/>
          </a:prstGeom>
          <a:noFill/>
        </p:spPr>
        <p:txBody>
          <a:bodyPr wrap="square" rtlCol="0">
            <a:spAutoFit/>
          </a:bodyPr>
          <a:lstStyle/>
          <a:p>
            <a:r>
              <a:rPr lang="en-US" altLang="zh-CN" sz="2400" b="0" i="0" dirty="0">
                <a:latin typeface="+mn-ea"/>
                <a:ea typeface="+mn-ea"/>
              </a:rPr>
              <a:t>3</a:t>
            </a:r>
            <a:endParaRPr lang="zh-CN" altLang="en-US" sz="2400" b="0" i="0" dirty="0">
              <a:latin typeface="+mn-ea"/>
              <a:ea typeface="+mn-ea"/>
            </a:endParaRPr>
          </a:p>
        </p:txBody>
      </p:sp>
      <p:sp>
        <p:nvSpPr>
          <p:cNvPr id="39" name="文本框 38">
            <a:extLst>
              <a:ext uri="{FF2B5EF4-FFF2-40B4-BE49-F238E27FC236}">
                <a16:creationId xmlns:a16="http://schemas.microsoft.com/office/drawing/2014/main" id="{B4A812B3-70CB-11CA-5FFA-CCD766271DDA}"/>
              </a:ext>
            </a:extLst>
          </p:cNvPr>
          <p:cNvSpPr txBox="1"/>
          <p:nvPr/>
        </p:nvSpPr>
        <p:spPr>
          <a:xfrm>
            <a:off x="5175976" y="341376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0" name="文本框 39">
            <a:extLst>
              <a:ext uri="{FF2B5EF4-FFF2-40B4-BE49-F238E27FC236}">
                <a16:creationId xmlns:a16="http://schemas.microsoft.com/office/drawing/2014/main" id="{28E8130A-DC49-38ED-67D6-79C9865D4B84}"/>
              </a:ext>
            </a:extLst>
          </p:cNvPr>
          <p:cNvSpPr txBox="1"/>
          <p:nvPr/>
        </p:nvSpPr>
        <p:spPr>
          <a:xfrm>
            <a:off x="5212706" y="2337641"/>
            <a:ext cx="322313" cy="461665"/>
          </a:xfrm>
          <a:prstGeom prst="rect">
            <a:avLst/>
          </a:prstGeom>
          <a:noFill/>
        </p:spPr>
        <p:txBody>
          <a:bodyPr wrap="square" rtlCol="0">
            <a:spAutoFit/>
          </a:bodyPr>
          <a:lstStyle/>
          <a:p>
            <a:r>
              <a:rPr lang="en-US" altLang="zh-CN" sz="2400" b="0" i="0" dirty="0">
                <a:latin typeface="+mn-ea"/>
                <a:ea typeface="+mn-ea"/>
              </a:rPr>
              <a:t>3</a:t>
            </a:r>
            <a:endParaRPr lang="zh-CN" altLang="en-US" sz="2400" b="0" i="0" dirty="0">
              <a:latin typeface="+mn-ea"/>
              <a:ea typeface="+mn-ea"/>
            </a:endParaRPr>
          </a:p>
        </p:txBody>
      </p:sp>
      <p:sp>
        <p:nvSpPr>
          <p:cNvPr id="41" name="文本框 40">
            <a:extLst>
              <a:ext uri="{FF2B5EF4-FFF2-40B4-BE49-F238E27FC236}">
                <a16:creationId xmlns:a16="http://schemas.microsoft.com/office/drawing/2014/main" id="{21E002C0-6B75-B39D-D72B-FD012D3F37DA}"/>
              </a:ext>
            </a:extLst>
          </p:cNvPr>
          <p:cNvSpPr txBox="1"/>
          <p:nvPr/>
        </p:nvSpPr>
        <p:spPr>
          <a:xfrm>
            <a:off x="5167099" y="4390494"/>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42" name="文本框 41">
            <a:extLst>
              <a:ext uri="{FF2B5EF4-FFF2-40B4-BE49-F238E27FC236}">
                <a16:creationId xmlns:a16="http://schemas.microsoft.com/office/drawing/2014/main" id="{00C5A36A-2541-C18D-5F9D-0A7861C31C2C}"/>
              </a:ext>
            </a:extLst>
          </p:cNvPr>
          <p:cNvSpPr txBox="1"/>
          <p:nvPr/>
        </p:nvSpPr>
        <p:spPr>
          <a:xfrm>
            <a:off x="5178788" y="3945830"/>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43" name="文本框 42">
            <a:extLst>
              <a:ext uri="{FF2B5EF4-FFF2-40B4-BE49-F238E27FC236}">
                <a16:creationId xmlns:a16="http://schemas.microsoft.com/office/drawing/2014/main" id="{FE9227E1-6E4A-73AF-6EAC-23BCABC22BE3}"/>
              </a:ext>
            </a:extLst>
          </p:cNvPr>
          <p:cNvSpPr txBox="1"/>
          <p:nvPr/>
        </p:nvSpPr>
        <p:spPr>
          <a:xfrm>
            <a:off x="5189420" y="5002853"/>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4" name="文本框 43">
            <a:extLst>
              <a:ext uri="{FF2B5EF4-FFF2-40B4-BE49-F238E27FC236}">
                <a16:creationId xmlns:a16="http://schemas.microsoft.com/office/drawing/2014/main" id="{E25F2F18-94FD-1439-7DA7-5CC2DB182FF7}"/>
              </a:ext>
            </a:extLst>
          </p:cNvPr>
          <p:cNvSpPr txBox="1"/>
          <p:nvPr/>
        </p:nvSpPr>
        <p:spPr>
          <a:xfrm>
            <a:off x="2528781" y="2375224"/>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5" name="文本框 44">
            <a:extLst>
              <a:ext uri="{FF2B5EF4-FFF2-40B4-BE49-F238E27FC236}">
                <a16:creationId xmlns:a16="http://schemas.microsoft.com/office/drawing/2014/main" id="{C136EAF6-3A47-ADBB-295A-C960120F0A93}"/>
              </a:ext>
            </a:extLst>
          </p:cNvPr>
          <p:cNvSpPr txBox="1"/>
          <p:nvPr/>
        </p:nvSpPr>
        <p:spPr>
          <a:xfrm>
            <a:off x="2547681" y="2864801"/>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6" name="文本框 45">
            <a:extLst>
              <a:ext uri="{FF2B5EF4-FFF2-40B4-BE49-F238E27FC236}">
                <a16:creationId xmlns:a16="http://schemas.microsoft.com/office/drawing/2014/main" id="{F3E38586-5409-1A2F-14C7-76BAEACC3426}"/>
              </a:ext>
            </a:extLst>
          </p:cNvPr>
          <p:cNvSpPr txBox="1"/>
          <p:nvPr/>
        </p:nvSpPr>
        <p:spPr>
          <a:xfrm>
            <a:off x="2556287" y="339980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7" name="文本框 46">
            <a:extLst>
              <a:ext uri="{FF2B5EF4-FFF2-40B4-BE49-F238E27FC236}">
                <a16:creationId xmlns:a16="http://schemas.microsoft.com/office/drawing/2014/main" id="{EFA5C019-105B-411A-4F9E-03CC44D876CA}"/>
              </a:ext>
            </a:extLst>
          </p:cNvPr>
          <p:cNvSpPr txBox="1"/>
          <p:nvPr/>
        </p:nvSpPr>
        <p:spPr>
          <a:xfrm>
            <a:off x="2578521" y="4433302"/>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Tree>
    <p:extLst>
      <p:ext uri="{BB962C8B-B14F-4D97-AF65-F5344CB8AC3E}">
        <p14:creationId xmlns:p14="http://schemas.microsoft.com/office/powerpoint/2010/main" val="1448340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1" grpId="0"/>
      <p:bldP spid="12" grpId="0"/>
      <p:bldP spid="14"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F39EF9C-B9EE-4817-9A97-CCDABBB11734}" type="slidenum">
              <a:rPr lang="zh-CN" altLang="en-US">
                <a:solidFill>
                  <a:srgbClr val="000000"/>
                </a:solidFill>
              </a:rPr>
              <a:pPr algn="r" eaLnBrk="1" hangingPunct="1">
                <a:spcBef>
                  <a:spcPct val="50000"/>
                </a:spcBef>
                <a:buFont typeface="Arial" pitchFamily="34" charset="0"/>
                <a:buNone/>
              </a:pPr>
              <a:t>88</a:t>
            </a:fld>
            <a:endParaRPr lang="en-US" altLang="zh-CN">
              <a:solidFill>
                <a:srgbClr val="000000"/>
              </a:solidFill>
            </a:endParaRPr>
          </a:p>
        </p:txBody>
      </p:sp>
      <p:sp>
        <p:nvSpPr>
          <p:cNvPr id="79877" name="Rectangle 5"/>
          <p:cNvSpPr>
            <a:spLocks noGrp="1" noChangeArrowheads="1"/>
          </p:cNvSpPr>
          <p:nvPr>
            <p:ph type="body" idx="1"/>
          </p:nvPr>
        </p:nvSpPr>
        <p:spPr>
          <a:xfrm>
            <a:off x="452470" y="1285860"/>
            <a:ext cx="8763000" cy="4873644"/>
          </a:xfrm>
        </p:spPr>
        <p:txBody>
          <a:bodyPr/>
          <a:lstStyle/>
          <a:p>
            <a:pPr marL="0" indent="0" eaLnBrk="1" hangingPunct="1">
              <a:spcBef>
                <a:spcPct val="50000"/>
              </a:spcBef>
              <a:buNone/>
              <a:defRPr/>
            </a:pPr>
            <a:r>
              <a:rPr lang="en-US" altLang="zh-CN" dirty="0">
                <a:latin typeface="+mn-ea"/>
              </a:rPr>
              <a:t> </a:t>
            </a:r>
            <a:r>
              <a:rPr lang="zh-CN" altLang="en-US" dirty="0">
                <a:solidFill>
                  <a:srgbClr val="FF0000"/>
                </a:solidFill>
                <a:latin typeface="+mn-ea"/>
              </a:rPr>
              <a:t>边排序：</a:t>
            </a:r>
            <a:endParaRPr lang="en-US" altLang="zh-CN" dirty="0">
              <a:solidFill>
                <a:srgbClr val="FF0000"/>
              </a:solidFill>
              <a:latin typeface="+mn-ea"/>
            </a:endParaRPr>
          </a:p>
          <a:p>
            <a:pPr marL="0" indent="0" eaLnBrk="1" hangingPunct="1">
              <a:spcBef>
                <a:spcPct val="50000"/>
              </a:spcBef>
              <a:buNone/>
              <a:defRPr/>
            </a:pPr>
            <a:r>
              <a:rPr lang="en-US" altLang="zh-CN" dirty="0">
                <a:latin typeface="+mn-ea"/>
              </a:rPr>
              <a:t> struct edge</a:t>
            </a:r>
          </a:p>
          <a:p>
            <a:pPr marL="0" indent="0" eaLnBrk="1" hangingPunct="1">
              <a:spcBef>
                <a:spcPct val="50000"/>
              </a:spcBef>
              <a:buNone/>
              <a:defRPr/>
            </a:pPr>
            <a:r>
              <a:rPr lang="en-US" altLang="zh-CN" dirty="0">
                <a:latin typeface="+mn-ea"/>
              </a:rPr>
              <a:t> { </a:t>
            </a:r>
          </a:p>
          <a:p>
            <a:pPr marL="0" indent="0" eaLnBrk="1" hangingPunct="1">
              <a:spcBef>
                <a:spcPct val="50000"/>
              </a:spcBef>
              <a:buNone/>
              <a:defRPr/>
            </a:pPr>
            <a:r>
              <a:rPr lang="en-US" altLang="zh-CN" dirty="0">
                <a:latin typeface="+mn-ea"/>
              </a:rPr>
              <a:t>     int v1,v2,weight;</a:t>
            </a:r>
          </a:p>
          <a:p>
            <a:pPr marL="0" indent="0" eaLnBrk="1" hangingPunct="1">
              <a:spcBef>
                <a:spcPct val="50000"/>
              </a:spcBef>
              <a:buNone/>
              <a:defRPr/>
            </a:pPr>
            <a:r>
              <a:rPr lang="en-US" altLang="zh-CN" dirty="0">
                <a:latin typeface="+mn-ea"/>
              </a:rPr>
              <a:t>      bool operator&lt;(const edge </a:t>
            </a:r>
            <a:r>
              <a:rPr lang="en-US" altLang="zh-CN" dirty="0" err="1">
                <a:latin typeface="+mn-ea"/>
              </a:rPr>
              <a:t>rhs</a:t>
            </a:r>
            <a:r>
              <a:rPr lang="en-US" altLang="zh-CN" dirty="0">
                <a:latin typeface="+mn-ea"/>
              </a:rPr>
              <a:t>);</a:t>
            </a:r>
          </a:p>
          <a:p>
            <a:pPr marL="0" indent="0" eaLnBrk="1" hangingPunct="1">
              <a:spcBef>
                <a:spcPct val="50000"/>
              </a:spcBef>
              <a:buNone/>
              <a:defRPr/>
            </a:pPr>
            <a:r>
              <a:rPr lang="en-US" altLang="zh-CN" dirty="0">
                <a:latin typeface="+mn-ea"/>
              </a:rPr>
              <a:t>  }</a:t>
            </a:r>
          </a:p>
          <a:p>
            <a:pPr marL="0" indent="0" eaLnBrk="1" hangingPunct="1">
              <a:spcBef>
                <a:spcPct val="50000"/>
              </a:spcBef>
              <a:buNone/>
              <a:defRPr/>
            </a:pPr>
            <a:r>
              <a:rPr lang="en-US" altLang="zh-CN" dirty="0">
                <a:latin typeface="+mn-ea"/>
              </a:rPr>
              <a:t>  </a:t>
            </a:r>
            <a:r>
              <a:rPr lang="zh-CN" altLang="en-US" dirty="0">
                <a:latin typeface="+mn-ea"/>
              </a:rPr>
              <a:t>或  </a:t>
            </a:r>
            <a:r>
              <a:rPr lang="en-US" altLang="zh-CN" dirty="0" err="1">
                <a:latin typeface="+mn-ea"/>
              </a:rPr>
              <a:t>cmp</a:t>
            </a:r>
            <a:r>
              <a:rPr lang="en-US" altLang="zh-CN" dirty="0">
                <a:latin typeface="+mn-ea"/>
              </a:rPr>
              <a:t>(edge </a:t>
            </a:r>
            <a:r>
              <a:rPr lang="en-US" altLang="zh-CN" dirty="0" err="1">
                <a:latin typeface="+mn-ea"/>
              </a:rPr>
              <a:t>lhs</a:t>
            </a:r>
            <a:r>
              <a:rPr lang="en-US" altLang="zh-CN" dirty="0">
                <a:latin typeface="+mn-ea"/>
              </a:rPr>
              <a:t>, edge </a:t>
            </a:r>
            <a:r>
              <a:rPr lang="en-US" altLang="zh-CN" dirty="0" err="1">
                <a:latin typeface="+mn-ea"/>
              </a:rPr>
              <a:t>rhs</a:t>
            </a:r>
            <a:r>
              <a:rPr lang="en-US" altLang="zh-CN" dirty="0">
                <a:latin typeface="+mn-ea"/>
              </a:rPr>
              <a:t>);</a:t>
            </a:r>
          </a:p>
          <a:p>
            <a:pPr marL="0" indent="0" eaLnBrk="1" hangingPunct="1">
              <a:spcBef>
                <a:spcPct val="50000"/>
              </a:spcBef>
              <a:buNone/>
              <a:defRPr/>
            </a:pPr>
            <a:r>
              <a:rPr lang="en-US" altLang="zh-CN" dirty="0">
                <a:latin typeface="+mn-ea"/>
              </a:rPr>
              <a:t>  sort(</a:t>
            </a:r>
            <a:r>
              <a:rPr lang="en-US" altLang="zh-CN" dirty="0" err="1">
                <a:latin typeface="+mn-ea"/>
              </a:rPr>
              <a:t>E,E+ENum</a:t>
            </a:r>
            <a:r>
              <a:rPr lang="en-US" altLang="zh-CN" dirty="0">
                <a:latin typeface="+mn-ea"/>
              </a:rPr>
              <a:t>) </a:t>
            </a:r>
            <a:r>
              <a:rPr lang="zh-CN" altLang="en-US" dirty="0">
                <a:latin typeface="+mn-ea"/>
              </a:rPr>
              <a:t>或 </a:t>
            </a:r>
            <a:r>
              <a:rPr lang="en-US" altLang="zh-CN" dirty="0">
                <a:latin typeface="+mn-ea"/>
              </a:rPr>
              <a:t>sort(</a:t>
            </a:r>
            <a:r>
              <a:rPr lang="en-US" altLang="zh-CN" dirty="0" err="1">
                <a:latin typeface="+mn-ea"/>
              </a:rPr>
              <a:t>E,E+ENum</a:t>
            </a:r>
            <a:r>
              <a:rPr lang="en-US" altLang="zh-CN" dirty="0">
                <a:latin typeface="+mn-ea"/>
              </a:rPr>
              <a:t>, </a:t>
            </a:r>
            <a:r>
              <a:rPr lang="en-US" altLang="zh-CN" dirty="0" err="1">
                <a:latin typeface="+mn-ea"/>
              </a:rPr>
              <a:t>cmp</a:t>
            </a:r>
            <a:r>
              <a:rPr lang="en-US" altLang="zh-CN" dirty="0">
                <a:latin typeface="+mn-ea"/>
              </a:rPr>
              <a:t>);</a:t>
            </a:r>
          </a:p>
          <a:p>
            <a:pPr marL="0" indent="0" eaLnBrk="1" hangingPunct="1">
              <a:spcBef>
                <a:spcPct val="50000"/>
              </a:spcBef>
              <a:buNone/>
              <a:defRPr/>
            </a:pPr>
            <a:endParaRPr lang="zh-CN" altLang="en-US" dirty="0">
              <a:latin typeface="+mn-ea"/>
            </a:endParaRPr>
          </a:p>
        </p:txBody>
      </p:sp>
      <p:sp>
        <p:nvSpPr>
          <p:cNvPr id="5"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克鲁斯卡尔算法实现</a:t>
            </a:r>
          </a:p>
        </p:txBody>
      </p:sp>
    </p:spTree>
    <p:extLst>
      <p:ext uri="{BB962C8B-B14F-4D97-AF65-F5344CB8AC3E}">
        <p14:creationId xmlns:p14="http://schemas.microsoft.com/office/powerpoint/2010/main" val="1150138944"/>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2"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244850" y="331788"/>
            <a:ext cx="3579826" cy="769441"/>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两种算法比较</a:t>
            </a:r>
          </a:p>
        </p:txBody>
      </p:sp>
      <p:graphicFrame>
        <p:nvGraphicFramePr>
          <p:cNvPr id="13" name="表格 12"/>
          <p:cNvGraphicFramePr>
            <a:graphicFrameLocks noGrp="1"/>
          </p:cNvGraphicFramePr>
          <p:nvPr>
            <p:extLst>
              <p:ext uri="{D42A27DB-BD31-4B8C-83A1-F6EECF244321}">
                <p14:modId xmlns:p14="http://schemas.microsoft.com/office/powerpoint/2010/main" val="3605603313"/>
              </p:ext>
            </p:extLst>
          </p:nvPr>
        </p:nvGraphicFramePr>
        <p:xfrm>
          <a:off x="714347" y="1397000"/>
          <a:ext cx="8001058" cy="1554480"/>
        </p:xfrm>
        <a:graphic>
          <a:graphicData uri="http://schemas.openxmlformats.org/drawingml/2006/table">
            <a:tbl>
              <a:tblPr firstRow="1" bandRow="1">
                <a:tableStyleId>{21E4AEA4-8DFA-4A89-87EB-49C32662AFE0}</a:tableStyleId>
              </a:tblPr>
              <a:tblGrid>
                <a:gridCol w="2119468">
                  <a:extLst>
                    <a:ext uri="{9D8B030D-6E8A-4147-A177-3AD203B41FA5}">
                      <a16:colId xmlns:a16="http://schemas.microsoft.com/office/drawing/2014/main" val="20000"/>
                    </a:ext>
                  </a:extLst>
                </a:gridCol>
                <a:gridCol w="2543390">
                  <a:extLst>
                    <a:ext uri="{9D8B030D-6E8A-4147-A177-3AD203B41FA5}">
                      <a16:colId xmlns:a16="http://schemas.microsoft.com/office/drawing/2014/main" val="20001"/>
                    </a:ext>
                  </a:extLst>
                </a:gridCol>
                <a:gridCol w="3338200">
                  <a:extLst>
                    <a:ext uri="{9D8B030D-6E8A-4147-A177-3AD203B41FA5}">
                      <a16:colId xmlns:a16="http://schemas.microsoft.com/office/drawing/2014/main" val="20002"/>
                    </a:ext>
                  </a:extLst>
                </a:gridCol>
              </a:tblGrid>
              <a:tr h="370840">
                <a:tc>
                  <a:txBody>
                    <a:bodyPr/>
                    <a:lstStyle/>
                    <a:p>
                      <a:pPr algn="ctr"/>
                      <a:endParaRPr lang="zh-CN" altLang="en-US" sz="2800" b="0" dirty="0">
                        <a:latin typeface="+mn-ea"/>
                        <a:ea typeface="+mn-ea"/>
                      </a:endParaRPr>
                    </a:p>
                  </a:txBody>
                  <a:tcPr/>
                </a:tc>
                <a:tc>
                  <a:txBody>
                    <a:bodyPr/>
                    <a:lstStyle/>
                    <a:p>
                      <a:pPr algn="ctr"/>
                      <a:r>
                        <a:rPr lang="en-US" altLang="zh-CN" sz="2800" b="0" dirty="0">
                          <a:latin typeface="+mn-ea"/>
                          <a:ea typeface="+mn-ea"/>
                        </a:rPr>
                        <a:t> prim</a:t>
                      </a:r>
                      <a:r>
                        <a:rPr lang="zh-CN" altLang="en-US" sz="2800" b="0" dirty="0">
                          <a:latin typeface="+mn-ea"/>
                          <a:ea typeface="+mn-ea"/>
                        </a:rPr>
                        <a:t>算法</a:t>
                      </a:r>
                    </a:p>
                  </a:txBody>
                  <a:tcPr/>
                </a:tc>
                <a:tc>
                  <a:txBody>
                    <a:bodyPr/>
                    <a:lstStyle/>
                    <a:p>
                      <a:pPr algn="ctr"/>
                      <a:r>
                        <a:rPr lang="en-US" altLang="zh-CN" sz="2800" b="0" dirty="0">
                          <a:latin typeface="+mn-ea"/>
                          <a:ea typeface="+mn-ea"/>
                        </a:rPr>
                        <a:t> </a:t>
                      </a:r>
                      <a:r>
                        <a:rPr lang="zh-CN" altLang="en-US" sz="2800" b="0" dirty="0">
                          <a:latin typeface="+mn-ea"/>
                          <a:ea typeface="+mn-ea"/>
                        </a:rPr>
                        <a:t>克鲁斯卡尔算法</a:t>
                      </a:r>
                    </a:p>
                  </a:txBody>
                  <a:tcPr/>
                </a:tc>
                <a:extLst>
                  <a:ext uri="{0D108BD9-81ED-4DB2-BD59-A6C34878D82A}">
                    <a16:rowId xmlns:a16="http://schemas.microsoft.com/office/drawing/2014/main" val="10000"/>
                  </a:ext>
                </a:extLst>
              </a:tr>
              <a:tr h="370840">
                <a:tc>
                  <a:txBody>
                    <a:bodyPr/>
                    <a:lstStyle/>
                    <a:p>
                      <a:pPr algn="ctr"/>
                      <a:r>
                        <a:rPr lang="zh-CN" altLang="en-US" sz="2800" b="0" dirty="0">
                          <a:latin typeface="+mn-ea"/>
                          <a:ea typeface="+mn-ea"/>
                        </a:rPr>
                        <a:t>时间复杂度</a:t>
                      </a:r>
                    </a:p>
                  </a:txBody>
                  <a:tcPr/>
                </a:tc>
                <a:tc>
                  <a:txBody>
                    <a:bodyPr/>
                    <a:lstStyle/>
                    <a:p>
                      <a:pPr algn="ctr"/>
                      <a:r>
                        <a:rPr lang="en-US" altLang="zh-CN" sz="2800" b="0" dirty="0">
                          <a:latin typeface="+mn-ea"/>
                          <a:ea typeface="+mn-ea"/>
                        </a:rPr>
                        <a:t>O(n</a:t>
                      </a:r>
                      <a:r>
                        <a:rPr lang="en-US" altLang="zh-CN" sz="2800" b="0" baseline="30000" dirty="0">
                          <a:latin typeface="+mn-ea"/>
                          <a:ea typeface="+mn-ea"/>
                        </a:rPr>
                        <a:t>2</a:t>
                      </a:r>
                      <a:r>
                        <a:rPr lang="en-US" altLang="zh-CN" sz="2800" b="0" baseline="0" dirty="0">
                          <a:latin typeface="+mn-ea"/>
                          <a:ea typeface="+mn-ea"/>
                        </a:rPr>
                        <a:t>)</a:t>
                      </a:r>
                      <a:endParaRPr lang="zh-CN" altLang="en-US" sz="2800" b="0" dirty="0">
                        <a:latin typeface="+mn-ea"/>
                        <a:ea typeface="+mn-ea"/>
                      </a:endParaRPr>
                    </a:p>
                  </a:txBody>
                  <a:tcPr/>
                </a:tc>
                <a:tc>
                  <a:txBody>
                    <a:bodyPr/>
                    <a:lstStyle/>
                    <a:p>
                      <a:pPr algn="ctr"/>
                      <a:r>
                        <a:rPr lang="en-US" altLang="zh-CN" sz="2800" b="0" dirty="0">
                          <a:latin typeface="+mn-ea"/>
                          <a:ea typeface="+mn-ea"/>
                        </a:rPr>
                        <a:t>O(</a:t>
                      </a:r>
                      <a:r>
                        <a:rPr lang="en-US" altLang="zh-CN" sz="2800" b="0" dirty="0" err="1">
                          <a:latin typeface="+mn-ea"/>
                          <a:ea typeface="+mn-ea"/>
                        </a:rPr>
                        <a:t>eloge</a:t>
                      </a:r>
                      <a:r>
                        <a:rPr lang="en-US" altLang="zh-CN" sz="2800" b="0" dirty="0">
                          <a:latin typeface="+mn-ea"/>
                          <a:ea typeface="+mn-ea"/>
                        </a:rPr>
                        <a:t>)</a:t>
                      </a:r>
                      <a:endParaRPr lang="zh-CN" altLang="en-US" sz="2800" b="0" dirty="0">
                        <a:latin typeface="+mn-ea"/>
                        <a:ea typeface="+mn-ea"/>
                      </a:endParaRPr>
                    </a:p>
                  </a:txBody>
                  <a:tcPr/>
                </a:tc>
                <a:extLst>
                  <a:ext uri="{0D108BD9-81ED-4DB2-BD59-A6C34878D82A}">
                    <a16:rowId xmlns:a16="http://schemas.microsoft.com/office/drawing/2014/main" val="10001"/>
                  </a:ext>
                </a:extLst>
              </a:tr>
              <a:tr h="370840">
                <a:tc>
                  <a:txBody>
                    <a:bodyPr/>
                    <a:lstStyle/>
                    <a:p>
                      <a:pPr algn="ctr"/>
                      <a:r>
                        <a:rPr lang="zh-CN" altLang="en-US" sz="2800" b="0" dirty="0">
                          <a:latin typeface="+mn-ea"/>
                          <a:ea typeface="+mn-ea"/>
                        </a:rPr>
                        <a:t>适用范围</a:t>
                      </a:r>
                    </a:p>
                  </a:txBody>
                  <a:tcPr/>
                </a:tc>
                <a:tc>
                  <a:txBody>
                    <a:bodyPr/>
                    <a:lstStyle/>
                    <a:p>
                      <a:pPr algn="ctr"/>
                      <a:r>
                        <a:rPr lang="zh-CN" altLang="en-US" sz="2800" b="0" dirty="0">
                          <a:latin typeface="+mn-ea"/>
                          <a:ea typeface="+mn-ea"/>
                        </a:rPr>
                        <a:t>稠密图</a:t>
                      </a:r>
                    </a:p>
                  </a:txBody>
                  <a:tcPr/>
                </a:tc>
                <a:tc>
                  <a:txBody>
                    <a:bodyPr/>
                    <a:lstStyle/>
                    <a:p>
                      <a:pPr algn="ctr"/>
                      <a:r>
                        <a:rPr lang="zh-CN" altLang="en-US" sz="2800" b="0" dirty="0">
                          <a:latin typeface="+mn-ea"/>
                          <a:ea typeface="+mn-ea"/>
                        </a:rPr>
                        <a:t>稀疏图</a:t>
                      </a:r>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5004"/>
                                        </p:tgtEl>
                                        <p:attrNameLst>
                                          <p:attrName>style.visibility</p:attrName>
                                        </p:attrNameLst>
                                      </p:cBhvr>
                                      <p:to>
                                        <p:strVal val="visible"/>
                                      </p:to>
                                    </p:set>
                                    <p:anim calcmode="lin" valueType="num">
                                      <p:cBhvr additive="base">
                                        <p:cTn id="7" dur="500" fill="hold"/>
                                        <p:tgtEl>
                                          <p:spTgt spid="85004"/>
                                        </p:tgtEl>
                                        <p:attrNameLst>
                                          <p:attrName>ppt_x</p:attrName>
                                        </p:attrNameLst>
                                      </p:cBhvr>
                                      <p:tavLst>
                                        <p:tav tm="0">
                                          <p:val>
                                            <p:strVal val="#ppt_x"/>
                                          </p:val>
                                        </p:tav>
                                        <p:tav tm="100000">
                                          <p:val>
                                            <p:strVal val="#ppt_x"/>
                                          </p:val>
                                        </p:tav>
                                      </p:tavLst>
                                    </p:anim>
                                    <p:anim calcmode="lin" valueType="num">
                                      <p:cBhvr additive="base">
                                        <p:cTn id="8" dur="500" fill="hold"/>
                                        <p:tgtEl>
                                          <p:spTgt spid="8500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85003"/>
                                        </p:tgtEl>
                                        <p:attrNameLst>
                                          <p:attrName>style.visibility</p:attrName>
                                        </p:attrNameLst>
                                      </p:cBhvr>
                                      <p:to>
                                        <p:strVal val="visible"/>
                                      </p:to>
                                    </p:set>
                                    <p:anim calcmode="lin" valueType="num">
                                      <p:cBhvr additive="base">
                                        <p:cTn id="12" dur="500" fill="hold"/>
                                        <p:tgtEl>
                                          <p:spTgt spid="85003"/>
                                        </p:tgtEl>
                                        <p:attrNameLst>
                                          <p:attrName>ppt_x</p:attrName>
                                        </p:attrNameLst>
                                      </p:cBhvr>
                                      <p:tavLst>
                                        <p:tav tm="0">
                                          <p:val>
                                            <p:strVal val="1+#ppt_w/2"/>
                                          </p:val>
                                        </p:tav>
                                        <p:tav tm="100000">
                                          <p:val>
                                            <p:strVal val="#ppt_x"/>
                                          </p:val>
                                        </p:tav>
                                      </p:tavLst>
                                    </p:anim>
                                    <p:anim calcmode="lin" valueType="num">
                                      <p:cBhvr additive="base">
                                        <p:cTn id="13"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animBg="1"/>
      <p:bldP spid="8500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body" idx="1"/>
          </p:nvPr>
        </p:nvSpPr>
        <p:spPr>
          <a:xfrm>
            <a:off x="528660" y="1278170"/>
            <a:ext cx="8763000" cy="4038600"/>
          </a:xfrm>
        </p:spPr>
        <p:txBody>
          <a:bodyPr/>
          <a:lstStyle/>
          <a:p>
            <a:pPr eaLnBrk="1" hangingPunct="1">
              <a:spcBef>
                <a:spcPct val="30000"/>
              </a:spcBef>
            </a:pPr>
            <a:r>
              <a:rPr lang="zh-CN" altLang="en-US" dirty="0">
                <a:latin typeface="+mn-ea"/>
                <a:sym typeface="Symbol" pitchFamily="18" charset="2"/>
              </a:rPr>
              <a:t>路径：从顶点</a:t>
            </a:r>
            <a:r>
              <a:rPr lang="en-US" altLang="zh-CN" dirty="0">
                <a:latin typeface="+mn-ea"/>
                <a:sym typeface="Symbol" pitchFamily="18" charset="2"/>
              </a:rPr>
              <a:t>x</a:t>
            </a:r>
            <a:r>
              <a:rPr lang="zh-CN" altLang="en-US" dirty="0">
                <a:latin typeface="+mn-ea"/>
                <a:sym typeface="Symbol" pitchFamily="18" charset="2"/>
              </a:rPr>
              <a:t>到</a:t>
            </a:r>
            <a:r>
              <a:rPr lang="en-US" altLang="zh-CN" dirty="0">
                <a:latin typeface="+mn-ea"/>
                <a:sym typeface="Symbol" pitchFamily="18" charset="2"/>
              </a:rPr>
              <a:t>y</a:t>
            </a:r>
            <a:r>
              <a:rPr lang="zh-CN" altLang="en-US" dirty="0">
                <a:latin typeface="+mn-ea"/>
                <a:sym typeface="Symbol" pitchFamily="18" charset="2"/>
              </a:rPr>
              <a:t>的顶点序列(</a:t>
            </a:r>
            <a:r>
              <a:rPr lang="en-US" altLang="zh-CN" dirty="0">
                <a:latin typeface="+mn-ea"/>
                <a:sym typeface="Symbol" pitchFamily="18" charset="2"/>
              </a:rPr>
              <a:t>x, v</a:t>
            </a:r>
            <a:r>
              <a:rPr lang="en-US" altLang="zh-CN" baseline="-25000" dirty="0">
                <a:latin typeface="+mn-ea"/>
                <a:sym typeface="Symbol" pitchFamily="18" charset="2"/>
              </a:rPr>
              <a:t>i1</a:t>
            </a:r>
            <a:r>
              <a:rPr lang="en-US" altLang="zh-CN" dirty="0">
                <a:latin typeface="+mn-ea"/>
                <a:sym typeface="Symbol" pitchFamily="18" charset="2"/>
              </a:rPr>
              <a:t>, v</a:t>
            </a:r>
            <a:r>
              <a:rPr lang="en-US" altLang="zh-CN" baseline="-25000" dirty="0">
                <a:latin typeface="+mn-ea"/>
                <a:sym typeface="Symbol" pitchFamily="18" charset="2"/>
              </a:rPr>
              <a:t>i2</a:t>
            </a:r>
            <a:r>
              <a:rPr lang="en-US" altLang="zh-CN" dirty="0">
                <a:latin typeface="+mn-ea"/>
                <a:sym typeface="Symbol" pitchFamily="18" charset="2"/>
              </a:rPr>
              <a:t>,…, v</a:t>
            </a:r>
            <a:r>
              <a:rPr lang="en-US" altLang="zh-CN" baseline="-25000" dirty="0">
                <a:latin typeface="+mn-ea"/>
                <a:sym typeface="Symbol" pitchFamily="18" charset="2"/>
              </a:rPr>
              <a:t>in</a:t>
            </a:r>
            <a:r>
              <a:rPr lang="en-US" altLang="zh-CN" dirty="0">
                <a:latin typeface="+mn-ea"/>
                <a:sym typeface="Symbol" pitchFamily="18" charset="2"/>
              </a:rPr>
              <a:t>, y)</a:t>
            </a:r>
            <a:r>
              <a:rPr lang="zh-CN" altLang="en-US" dirty="0">
                <a:latin typeface="+mn-ea"/>
                <a:sym typeface="Symbol" pitchFamily="18" charset="2"/>
              </a:rPr>
              <a:t>。</a:t>
            </a:r>
            <a:endParaRPr lang="en-US" altLang="zh-CN" dirty="0">
              <a:latin typeface="+mn-ea"/>
              <a:sym typeface="Symbol" pitchFamily="18" charset="2"/>
            </a:endParaRPr>
          </a:p>
          <a:p>
            <a:pPr eaLnBrk="1" hangingPunct="1">
              <a:spcBef>
                <a:spcPct val="30000"/>
              </a:spcBef>
            </a:pPr>
            <a:r>
              <a:rPr lang="zh-CN" altLang="en-US" dirty="0">
                <a:latin typeface="+mn-ea"/>
                <a:sym typeface="Symbol" pitchFamily="18" charset="2"/>
              </a:rPr>
              <a:t>其中，(</a:t>
            </a:r>
            <a:r>
              <a:rPr lang="en-US" altLang="zh-CN" dirty="0">
                <a:latin typeface="+mn-ea"/>
                <a:sym typeface="Symbol" pitchFamily="18" charset="2"/>
              </a:rPr>
              <a:t>x,v</a:t>
            </a:r>
            <a:r>
              <a:rPr lang="en-US" altLang="zh-CN" baseline="-25000" dirty="0">
                <a:latin typeface="+mn-ea"/>
                <a:sym typeface="Symbol" pitchFamily="18" charset="2"/>
              </a:rPr>
              <a:t>i1</a:t>
            </a:r>
            <a:r>
              <a:rPr lang="en-US" altLang="zh-CN" dirty="0">
                <a:latin typeface="+mn-ea"/>
                <a:sym typeface="Symbol" pitchFamily="18" charset="2"/>
              </a:rPr>
              <a:t>),(v</a:t>
            </a:r>
            <a:r>
              <a:rPr lang="en-US" altLang="zh-CN" baseline="-25000" dirty="0">
                <a:latin typeface="+mn-ea"/>
                <a:sym typeface="Symbol" pitchFamily="18" charset="2"/>
              </a:rPr>
              <a:t>ij-1</a:t>
            </a:r>
            <a:r>
              <a:rPr lang="en-US" altLang="zh-CN" dirty="0">
                <a:latin typeface="+mn-ea"/>
                <a:sym typeface="Symbol" pitchFamily="18" charset="2"/>
              </a:rPr>
              <a:t>,v</a:t>
            </a:r>
            <a:r>
              <a:rPr lang="en-US" altLang="zh-CN" baseline="-25000" dirty="0">
                <a:latin typeface="+mn-ea"/>
                <a:sym typeface="Symbol" pitchFamily="18" charset="2"/>
              </a:rPr>
              <a:t>ij</a:t>
            </a:r>
            <a:r>
              <a:rPr lang="en-US" altLang="zh-CN" dirty="0">
                <a:latin typeface="+mn-ea"/>
                <a:sym typeface="Symbol" pitchFamily="18" charset="2"/>
              </a:rPr>
              <a:t>),(</a:t>
            </a:r>
            <a:r>
              <a:rPr lang="en-US" altLang="zh-CN" dirty="0" err="1">
                <a:latin typeface="+mn-ea"/>
                <a:sym typeface="Symbol" pitchFamily="18" charset="2"/>
              </a:rPr>
              <a:t>v</a:t>
            </a:r>
            <a:r>
              <a:rPr lang="en-US" altLang="zh-CN" baseline="-25000" dirty="0" err="1">
                <a:latin typeface="+mn-ea"/>
                <a:sym typeface="Symbol" pitchFamily="18" charset="2"/>
              </a:rPr>
              <a:t>in</a:t>
            </a:r>
            <a:r>
              <a:rPr lang="en-US" altLang="zh-CN" dirty="0" err="1">
                <a:latin typeface="+mn-ea"/>
                <a:sym typeface="Symbol" pitchFamily="18" charset="2"/>
              </a:rPr>
              <a:t>,y</a:t>
            </a:r>
            <a:r>
              <a:rPr lang="en-US" altLang="zh-CN" dirty="0">
                <a:latin typeface="+mn-ea"/>
                <a:sym typeface="Symbol" pitchFamily="18" charset="2"/>
              </a:rPr>
              <a:t>)</a:t>
            </a:r>
            <a:r>
              <a:rPr lang="zh-CN" altLang="en-US" dirty="0">
                <a:latin typeface="+mn-ea"/>
                <a:sym typeface="Symbol" pitchFamily="18" charset="2"/>
              </a:rPr>
              <a:t>皆属于</a:t>
            </a:r>
            <a:r>
              <a:rPr lang="en-US" altLang="zh-CN" dirty="0">
                <a:latin typeface="+mn-ea"/>
                <a:sym typeface="Symbol" pitchFamily="18" charset="2"/>
              </a:rPr>
              <a:t>E</a:t>
            </a:r>
            <a:r>
              <a:rPr lang="zh-CN" altLang="en-US" dirty="0">
                <a:latin typeface="+mn-ea"/>
                <a:sym typeface="Symbol" pitchFamily="18" charset="2"/>
              </a:rPr>
              <a:t>。</a:t>
            </a:r>
            <a:endParaRPr lang="en-US" altLang="zh-CN" dirty="0">
              <a:latin typeface="+mn-ea"/>
              <a:sym typeface="Symbol" pitchFamily="18" charset="2"/>
            </a:endParaRPr>
          </a:p>
        </p:txBody>
      </p:sp>
      <p:grpSp>
        <p:nvGrpSpPr>
          <p:cNvPr id="2" name="Group 7"/>
          <p:cNvGrpSpPr>
            <a:grpSpLocks/>
          </p:cNvGrpSpPr>
          <p:nvPr/>
        </p:nvGrpSpPr>
        <p:grpSpPr bwMode="auto">
          <a:xfrm>
            <a:off x="5508104" y="3140968"/>
            <a:ext cx="2819400" cy="2286000"/>
            <a:chOff x="0" y="0"/>
            <a:chExt cx="1776" cy="1440"/>
          </a:xfrm>
        </p:grpSpPr>
        <p:sp>
          <p:nvSpPr>
            <p:cNvPr id="13340" name="Line 8"/>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3341" name="Line 9"/>
            <p:cNvSpPr>
              <a:spLocks noChangeShapeType="1"/>
            </p:cNvSpPr>
            <p:nvPr/>
          </p:nvSpPr>
          <p:spPr bwMode="auto">
            <a:xfrm>
              <a:off x="178" y="675"/>
              <a:ext cx="222" cy="540"/>
            </a:xfrm>
            <a:prstGeom prst="line">
              <a:avLst/>
            </a:prstGeom>
            <a:noFill/>
            <a:ln w="38100">
              <a:solidFill>
                <a:srgbClr val="FF0000"/>
              </a:solidFill>
              <a:round/>
              <a:headEnd/>
              <a:tailEnd type="triangle" w="med" len="med"/>
            </a:ln>
          </p:spPr>
          <p:txBody>
            <a:bodyPr wrap="none" lIns="0" rIns="0" anchor="ctr"/>
            <a:lstStyle/>
            <a:p>
              <a:endParaRPr lang="zh-CN" altLang="en-US" i="0"/>
            </a:p>
          </p:txBody>
        </p:sp>
        <p:sp>
          <p:nvSpPr>
            <p:cNvPr id="13342" name="Line 10"/>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3343" name="Line 11"/>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3344" name="Line 12"/>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3345" name="Line 13"/>
            <p:cNvSpPr>
              <a:spLocks noChangeShapeType="1"/>
            </p:cNvSpPr>
            <p:nvPr/>
          </p:nvSpPr>
          <p:spPr bwMode="auto">
            <a:xfrm flipH="1">
              <a:off x="533" y="720"/>
              <a:ext cx="1065" cy="540"/>
            </a:xfrm>
            <a:prstGeom prst="line">
              <a:avLst/>
            </a:prstGeom>
            <a:noFill/>
            <a:ln w="38100">
              <a:solidFill>
                <a:srgbClr val="FF0000"/>
              </a:solidFill>
              <a:round/>
              <a:headEnd type="triangle" w="med" len="med"/>
              <a:tailEnd/>
            </a:ln>
          </p:spPr>
          <p:txBody>
            <a:bodyPr wrap="none" lIns="0" rIns="0" anchor="ctr"/>
            <a:lstStyle/>
            <a:p>
              <a:endParaRPr lang="zh-CN" altLang="en-US" i="0"/>
            </a:p>
          </p:txBody>
        </p:sp>
        <p:sp>
          <p:nvSpPr>
            <p:cNvPr id="13346" name="Oval 14"/>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3347" name="Oval 15"/>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3348" name="Oval 16"/>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3349" name="Oval 17"/>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3350" name="Oval 18"/>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9"/>
          <p:cNvGrpSpPr>
            <a:grpSpLocks/>
          </p:cNvGrpSpPr>
          <p:nvPr/>
        </p:nvGrpSpPr>
        <p:grpSpPr bwMode="auto">
          <a:xfrm>
            <a:off x="1364700" y="3212406"/>
            <a:ext cx="2895600" cy="2286000"/>
            <a:chOff x="0" y="0"/>
            <a:chExt cx="1824" cy="1440"/>
          </a:xfrm>
        </p:grpSpPr>
        <p:sp>
          <p:nvSpPr>
            <p:cNvPr id="13323" name="Line 20"/>
            <p:cNvSpPr>
              <a:spLocks noChangeShapeType="1"/>
            </p:cNvSpPr>
            <p:nvPr/>
          </p:nvSpPr>
          <p:spPr bwMode="auto">
            <a:xfrm flipH="1">
              <a:off x="624" y="149"/>
              <a:ext cx="576" cy="0"/>
            </a:xfrm>
            <a:prstGeom prst="line">
              <a:avLst/>
            </a:prstGeom>
            <a:noFill/>
            <a:ln w="38100">
              <a:solidFill>
                <a:srgbClr val="FF0000"/>
              </a:solidFill>
              <a:round/>
              <a:headEnd/>
              <a:tailEnd/>
            </a:ln>
          </p:spPr>
          <p:txBody>
            <a:bodyPr wrap="none" lIns="0" rIns="0" anchor="ctr"/>
            <a:lstStyle/>
            <a:p>
              <a:endParaRPr lang="zh-CN" altLang="en-US" i="0"/>
            </a:p>
          </p:txBody>
        </p:sp>
        <p:sp>
          <p:nvSpPr>
            <p:cNvPr id="13324" name="Line 21"/>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3325" name="Line 22"/>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3326" name="Line 23"/>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3327" name="Line 24"/>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3328" name="Line 25"/>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3329" name="Line 26"/>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3330" name="Line 27"/>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3331" name="Line 28"/>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3332" name="Line 29"/>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4" name="Group 30"/>
            <p:cNvGrpSpPr>
              <a:grpSpLocks/>
            </p:cNvGrpSpPr>
            <p:nvPr/>
          </p:nvGrpSpPr>
          <p:grpSpPr bwMode="auto">
            <a:xfrm>
              <a:off x="0" y="0"/>
              <a:ext cx="1824" cy="1440"/>
              <a:chOff x="0" y="0"/>
              <a:chExt cx="1824" cy="1440"/>
            </a:xfrm>
          </p:grpSpPr>
          <p:sp>
            <p:nvSpPr>
              <p:cNvPr id="13334"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3335"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3336"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3337"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3338"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3339"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3321" name="Text Box 37"/>
          <p:cNvSpPr txBox="1">
            <a:spLocks noChangeArrowheads="1"/>
          </p:cNvSpPr>
          <p:nvPr/>
        </p:nvSpPr>
        <p:spPr bwMode="auto">
          <a:xfrm>
            <a:off x="1150386" y="5712736"/>
            <a:ext cx="3214710"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1到3有路径(1,0,4,3)</a:t>
            </a:r>
          </a:p>
        </p:txBody>
      </p:sp>
      <p:sp>
        <p:nvSpPr>
          <p:cNvPr id="13322" name="Text Box 38"/>
          <p:cNvSpPr txBox="1">
            <a:spLocks noChangeArrowheads="1"/>
          </p:cNvSpPr>
          <p:nvPr/>
        </p:nvSpPr>
        <p:spPr bwMode="auto">
          <a:xfrm>
            <a:off x="5436666" y="5641298"/>
            <a:ext cx="3286148"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1到4有路径(1,2,4)</a:t>
            </a:r>
          </a:p>
        </p:txBody>
      </p:sp>
      <p:sp>
        <p:nvSpPr>
          <p:cNvPr id="39" name="Text Box 4"/>
          <p:cNvSpPr txBox="1">
            <a:spLocks noChangeArrowheads="1"/>
          </p:cNvSpPr>
          <p:nvPr/>
        </p:nvSpPr>
        <p:spPr bwMode="auto">
          <a:xfrm>
            <a:off x="147646" y="208054"/>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四、路径</a:t>
            </a:r>
            <a:r>
              <a:rPr lang="en-US" altLang="zh-CN" sz="4400" i="0" dirty="0">
                <a:solidFill>
                  <a:schemeClr val="tx2"/>
                </a:solidFill>
                <a:latin typeface="Tahoma" panose="020B0604030504040204" pitchFamily="34" charset="0"/>
                <a:ea typeface="隶书" pitchFamily="49" charset="-122"/>
              </a:rPr>
              <a:t>(Path)</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3"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913807" y="332656"/>
            <a:ext cx="1316386" cy="769441"/>
          </a:xfrm>
          <a:prstGeom prst="rect">
            <a:avLst/>
          </a:prstGeom>
          <a:noFill/>
          <a:ln w="9525">
            <a:noFill/>
            <a:miter lim="800000"/>
            <a:headEnd/>
            <a:tailEnd/>
          </a:ln>
        </p:spPr>
        <p:txBody>
          <a:bodyPr wrap="non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2" name="文本框 1">
            <a:extLst>
              <a:ext uri="{FF2B5EF4-FFF2-40B4-BE49-F238E27FC236}">
                <a16:creationId xmlns:a16="http://schemas.microsoft.com/office/drawing/2014/main" id="{2D2BF0C6-2610-4448-8D7E-51DFA694E502}"/>
              </a:ext>
            </a:extLst>
          </p:cNvPr>
          <p:cNvSpPr txBox="1"/>
          <p:nvPr/>
        </p:nvSpPr>
        <p:spPr>
          <a:xfrm>
            <a:off x="611560" y="1412776"/>
            <a:ext cx="7992888" cy="2246769"/>
          </a:xfrm>
          <a:prstGeom prst="rect">
            <a:avLst/>
          </a:prstGeom>
          <a:noFill/>
        </p:spPr>
        <p:txBody>
          <a:bodyPr wrap="square" rtlCol="0">
            <a:spAutoFit/>
          </a:bodyPr>
          <a:lstStyle/>
          <a:p>
            <a:r>
              <a:rPr lang="en-US" altLang="zh-CN" sz="2800" i="0" dirty="0"/>
              <a:t>1.</a:t>
            </a:r>
            <a:r>
              <a:rPr lang="zh-CN" altLang="en-US" sz="2800" i="0" dirty="0"/>
              <a:t>（判正误）权值最小的边一定出现在最小生成树中。</a:t>
            </a:r>
            <a:endParaRPr lang="zh-CN" altLang="en-US" sz="1800" i="0" dirty="0"/>
          </a:p>
          <a:p>
            <a:endParaRPr lang="en-US" altLang="zh-CN" sz="2800" i="0" dirty="0"/>
          </a:p>
          <a:p>
            <a:r>
              <a:rPr lang="en-US" altLang="zh-CN" sz="2800" i="0" dirty="0"/>
              <a:t>2. </a:t>
            </a:r>
            <a:r>
              <a:rPr lang="zh-CN" altLang="en-US" sz="2800" i="0" dirty="0"/>
              <a:t>（判正误）具有</a:t>
            </a:r>
            <a:r>
              <a:rPr lang="en-US" altLang="zh-CN" sz="2800" i="0" dirty="0"/>
              <a:t>n</a:t>
            </a:r>
            <a:r>
              <a:rPr lang="zh-CN" altLang="en-US" sz="2800" i="0" dirty="0"/>
              <a:t>个顶点的无向图</a:t>
            </a:r>
            <a:r>
              <a:rPr lang="en-US" altLang="zh-CN" sz="2800" i="0" dirty="0"/>
              <a:t>G</a:t>
            </a:r>
            <a:r>
              <a:rPr lang="zh-CN" altLang="en-US" sz="2800" i="0" dirty="0"/>
              <a:t>的最小生成树唯一。</a:t>
            </a:r>
          </a:p>
        </p:txBody>
      </p:sp>
      <p:sp>
        <p:nvSpPr>
          <p:cNvPr id="7" name="文本框 6">
            <a:extLst>
              <a:ext uri="{FF2B5EF4-FFF2-40B4-BE49-F238E27FC236}">
                <a16:creationId xmlns:a16="http://schemas.microsoft.com/office/drawing/2014/main" id="{2E463410-3E09-4D70-A4A3-07BBDC4C3893}"/>
              </a:ext>
            </a:extLst>
          </p:cNvPr>
          <p:cNvSpPr txBox="1"/>
          <p:nvPr/>
        </p:nvSpPr>
        <p:spPr>
          <a:xfrm>
            <a:off x="3960440" y="2027192"/>
            <a:ext cx="611560" cy="369332"/>
          </a:xfrm>
          <a:prstGeom prst="rect">
            <a:avLst/>
          </a:prstGeom>
          <a:noFill/>
        </p:spPr>
        <p:txBody>
          <a:bodyPr wrap="square">
            <a:spAutoFit/>
          </a:bodyPr>
          <a:lstStyle/>
          <a:p>
            <a:r>
              <a:rPr lang="zh-CN" altLang="en-US" sz="1800" i="0" dirty="0"/>
              <a:t>❌</a:t>
            </a:r>
            <a:endParaRPr lang="zh-CN" altLang="en-US" dirty="0"/>
          </a:p>
        </p:txBody>
      </p:sp>
      <p:sp>
        <p:nvSpPr>
          <p:cNvPr id="9" name="文本框 8">
            <a:extLst>
              <a:ext uri="{FF2B5EF4-FFF2-40B4-BE49-F238E27FC236}">
                <a16:creationId xmlns:a16="http://schemas.microsoft.com/office/drawing/2014/main" id="{D883CFAB-43AF-45AC-A0EF-574BF2657870}"/>
              </a:ext>
            </a:extLst>
          </p:cNvPr>
          <p:cNvSpPr txBox="1"/>
          <p:nvPr/>
        </p:nvSpPr>
        <p:spPr>
          <a:xfrm>
            <a:off x="3935374" y="3244334"/>
            <a:ext cx="4381042" cy="523220"/>
          </a:xfrm>
          <a:prstGeom prst="rect">
            <a:avLst/>
          </a:prstGeom>
          <a:noFill/>
        </p:spPr>
        <p:txBody>
          <a:bodyPr wrap="square">
            <a:spAutoFit/>
          </a:bodyPr>
          <a:lstStyle/>
          <a:p>
            <a:r>
              <a:rPr lang="zh-CN" altLang="en-US" sz="1800" i="0" dirty="0"/>
              <a:t>❌。</a:t>
            </a:r>
            <a:r>
              <a:rPr lang="zh-CN" altLang="en-US" sz="2800" i="0" dirty="0"/>
              <a:t>代价唯一，树不唯一。</a:t>
            </a:r>
          </a:p>
        </p:txBody>
      </p:sp>
    </p:spTree>
    <p:extLst>
      <p:ext uri="{BB962C8B-B14F-4D97-AF65-F5344CB8AC3E}">
        <p14:creationId xmlns:p14="http://schemas.microsoft.com/office/powerpoint/2010/main" val="109169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5003"/>
                                        </p:tgtEl>
                                        <p:attrNameLst>
                                          <p:attrName>style.visibility</p:attrName>
                                        </p:attrNameLst>
                                      </p:cBhvr>
                                      <p:to>
                                        <p:strVal val="visible"/>
                                      </p:to>
                                    </p:set>
                                    <p:anim calcmode="lin" valueType="num">
                                      <p:cBhvr additive="base">
                                        <p:cTn id="7" dur="500" fill="hold"/>
                                        <p:tgtEl>
                                          <p:spTgt spid="85003"/>
                                        </p:tgtEl>
                                        <p:attrNameLst>
                                          <p:attrName>ppt_x</p:attrName>
                                        </p:attrNameLst>
                                      </p:cBhvr>
                                      <p:tavLst>
                                        <p:tav tm="0">
                                          <p:val>
                                            <p:strVal val="1+#ppt_w/2"/>
                                          </p:val>
                                        </p:tav>
                                        <p:tav tm="100000">
                                          <p:val>
                                            <p:strVal val="#ppt_x"/>
                                          </p:val>
                                        </p:tav>
                                      </p:tavLst>
                                    </p:anim>
                                    <p:anim calcmode="lin" valueType="num">
                                      <p:cBhvr additive="base">
                                        <p:cTn id="8"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animBg="1"/>
      <p:bldP spid="7" grpId="0"/>
      <p:bldP spid="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3"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913807" y="332656"/>
            <a:ext cx="1316386" cy="769441"/>
          </a:xfrm>
          <a:prstGeom prst="rect">
            <a:avLst/>
          </a:prstGeom>
          <a:noFill/>
          <a:ln w="9525">
            <a:noFill/>
            <a:miter lim="800000"/>
            <a:headEnd/>
            <a:tailEnd/>
          </a:ln>
        </p:spPr>
        <p:txBody>
          <a:bodyPr wrap="non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2" name="文本框 1">
            <a:extLst>
              <a:ext uri="{FF2B5EF4-FFF2-40B4-BE49-F238E27FC236}">
                <a16:creationId xmlns:a16="http://schemas.microsoft.com/office/drawing/2014/main" id="{2D2BF0C6-2610-4448-8D7E-51DFA694E502}"/>
              </a:ext>
            </a:extLst>
          </p:cNvPr>
          <p:cNvSpPr txBox="1"/>
          <p:nvPr/>
        </p:nvSpPr>
        <p:spPr>
          <a:xfrm>
            <a:off x="611560" y="1412776"/>
            <a:ext cx="7992888" cy="954107"/>
          </a:xfrm>
          <a:prstGeom prst="rect">
            <a:avLst/>
          </a:prstGeom>
          <a:noFill/>
        </p:spPr>
        <p:txBody>
          <a:bodyPr wrap="square" rtlCol="0">
            <a:spAutoFit/>
          </a:bodyPr>
          <a:lstStyle/>
          <a:p>
            <a:r>
              <a:rPr lang="zh-CN" altLang="en-US" sz="2800" b="0" i="0" dirty="0">
                <a:latin typeface="+mn-ea"/>
                <a:ea typeface="+mn-ea"/>
              </a:rPr>
              <a:t>求如下无向网的最小生成树。</a:t>
            </a:r>
            <a:r>
              <a:rPr lang="en-US" altLang="zh-CN" sz="2800" b="0" i="0" dirty="0">
                <a:latin typeface="+mn-ea"/>
                <a:ea typeface="+mn-ea"/>
              </a:rPr>
              <a:t>prim</a:t>
            </a:r>
            <a:r>
              <a:rPr lang="zh-CN" altLang="en-US" sz="2800" b="0" i="0" dirty="0">
                <a:latin typeface="+mn-ea"/>
                <a:ea typeface="+mn-ea"/>
              </a:rPr>
              <a:t>算法从顶点</a:t>
            </a:r>
            <a:r>
              <a:rPr lang="en-US" altLang="zh-CN" sz="2800" b="0" i="0" dirty="0">
                <a:latin typeface="+mn-ea"/>
                <a:ea typeface="+mn-ea"/>
              </a:rPr>
              <a:t>2</a:t>
            </a:r>
            <a:r>
              <a:rPr lang="zh-CN" altLang="en-US" sz="2800" b="0" i="0" dirty="0">
                <a:latin typeface="+mn-ea"/>
                <a:ea typeface="+mn-ea"/>
              </a:rPr>
              <a:t>出发。</a:t>
            </a:r>
          </a:p>
        </p:txBody>
      </p:sp>
      <p:pic>
        <p:nvPicPr>
          <p:cNvPr id="4" name="图片 3">
            <a:extLst>
              <a:ext uri="{FF2B5EF4-FFF2-40B4-BE49-F238E27FC236}">
                <a16:creationId xmlns:a16="http://schemas.microsoft.com/office/drawing/2014/main" id="{BE9F4DD5-B033-405A-9069-A3D32B8B2DE5}"/>
              </a:ext>
            </a:extLst>
          </p:cNvPr>
          <p:cNvPicPr>
            <a:picLocks noChangeAspect="1"/>
          </p:cNvPicPr>
          <p:nvPr/>
        </p:nvPicPr>
        <p:blipFill>
          <a:blip r:embed="rId4"/>
          <a:stretch>
            <a:fillRect/>
          </a:stretch>
        </p:blipFill>
        <p:spPr>
          <a:xfrm>
            <a:off x="2915816" y="2278963"/>
            <a:ext cx="3665446" cy="2950237"/>
          </a:xfrm>
          <a:prstGeom prst="rect">
            <a:avLst/>
          </a:prstGeom>
        </p:spPr>
      </p:pic>
      <p:sp>
        <p:nvSpPr>
          <p:cNvPr id="5" name="文本框 4">
            <a:extLst>
              <a:ext uri="{FF2B5EF4-FFF2-40B4-BE49-F238E27FC236}">
                <a16:creationId xmlns:a16="http://schemas.microsoft.com/office/drawing/2014/main" id="{CB225107-909C-4AE4-A928-1F5E87A4CE61}"/>
              </a:ext>
            </a:extLst>
          </p:cNvPr>
          <p:cNvSpPr txBox="1"/>
          <p:nvPr/>
        </p:nvSpPr>
        <p:spPr>
          <a:xfrm>
            <a:off x="827584" y="5229200"/>
            <a:ext cx="7416824" cy="954107"/>
          </a:xfrm>
          <a:prstGeom prst="rect">
            <a:avLst/>
          </a:prstGeom>
          <a:noFill/>
        </p:spPr>
        <p:txBody>
          <a:bodyPr wrap="square" rtlCol="0">
            <a:spAutoFit/>
          </a:bodyPr>
          <a:lstStyle/>
          <a:p>
            <a:r>
              <a:rPr lang="zh-CN" altLang="en-US" sz="2800" i="0" dirty="0">
                <a:solidFill>
                  <a:srgbClr val="FF0000"/>
                </a:solidFill>
              </a:rPr>
              <a:t>答案在备注页。</a:t>
            </a:r>
            <a:r>
              <a:rPr lang="en-US" altLang="zh-CN" sz="2800" i="0" dirty="0">
                <a:solidFill>
                  <a:srgbClr val="FF0000"/>
                </a:solidFill>
              </a:rPr>
              <a:t>prim</a:t>
            </a:r>
            <a:r>
              <a:rPr lang="zh-CN" altLang="en-US" sz="2800" i="0" dirty="0">
                <a:solidFill>
                  <a:srgbClr val="FF0000"/>
                </a:solidFill>
              </a:rPr>
              <a:t>加点，一步一图。克算法加边，一步一图。</a:t>
            </a:r>
          </a:p>
        </p:txBody>
      </p:sp>
    </p:spTree>
    <p:extLst>
      <p:ext uri="{BB962C8B-B14F-4D97-AF65-F5344CB8AC3E}">
        <p14:creationId xmlns:p14="http://schemas.microsoft.com/office/powerpoint/2010/main" val="104547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0" u="none" strike="noStrike" cap="none" normalizeH="0" baseline="0" dirty="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20089</TotalTime>
  <Words>6857</Words>
  <Application>Microsoft Office PowerPoint</Application>
  <PresentationFormat>全屏显示(4:3)</PresentationFormat>
  <Paragraphs>1518</Paragraphs>
  <Slides>91</Slides>
  <Notes>18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04" baseType="lpstr">
      <vt:lpstr>黑体</vt:lpstr>
      <vt:lpstr>华文行楷</vt:lpstr>
      <vt:lpstr>楷体_GB2312</vt:lpstr>
      <vt:lpstr>宋体</vt:lpstr>
      <vt:lpstr>Arial</vt:lpstr>
      <vt:lpstr>Calibri</vt:lpstr>
      <vt:lpstr>Consolas</vt:lpstr>
      <vt:lpstr>Tahoma</vt:lpstr>
      <vt:lpstr>Times New Roman</vt:lpstr>
      <vt:lpstr>Verdana</vt:lpstr>
      <vt:lpstr>Wingdings</vt:lpstr>
      <vt:lpstr>1_Profile</vt:lpstr>
      <vt:lpstr>Visio</vt:lpstr>
      <vt:lpstr>数据结构 </vt:lpstr>
      <vt:lpstr>一、图的定义(Graph)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图结点的邻接关系，事物的普遍联系性。 5G开启万物互联时代。</vt:lpstr>
      <vt:lpstr>一、邻接矩阵(Adjacency Matrix)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图的邻接矩阵存储</vt:lpstr>
      <vt:lpstr>图的邻接矩阵存储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一、图的遍历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图的遍历时间复杂度</vt:lpstr>
      <vt:lpstr>假设无向网G的邻接表表示如下图,写出从V1出发的深度、广度优先遍历结果。</vt:lpstr>
      <vt:lpstr>假设用邻接表存储，下图中边上序号表示边 输入顺序(表头插入)，画出该图邻接表，写出从V1出发的深度优先顺序和广度优先顺序。</vt:lpstr>
      <vt:lpstr>补充：pair工具类</vt:lpstr>
      <vt:lpstr>pair工具类用法示例</vt:lpstr>
      <vt:lpstr>pair工具类，构造函数</vt:lpstr>
      <vt:lpstr>一、无向图的连通性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用Prim算法求下图的最小生成树，给出从V1出发的树生成过程。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用Kruskal算法求下图的最小生成树，给出生成过程。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Chen Hu</cp:lastModifiedBy>
  <cp:revision>1557</cp:revision>
  <cp:lastPrinted>2019-12-25T01:12:26Z</cp:lastPrinted>
  <dcterms:created xsi:type="dcterms:W3CDTF">2002-01-07T04:58:02Z</dcterms:created>
  <dcterms:modified xsi:type="dcterms:W3CDTF">2024-11-02T07:45:45Z</dcterms:modified>
</cp:coreProperties>
</file>