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6" r:id="rId3"/>
    <p:sldId id="260" r:id="rId5"/>
    <p:sldId id="332" r:id="rId6"/>
    <p:sldId id="331" r:id="rId7"/>
    <p:sldId id="320" r:id="rId8"/>
    <p:sldId id="261" r:id="rId9"/>
    <p:sldId id="262" r:id="rId10"/>
    <p:sldId id="263" r:id="rId11"/>
    <p:sldId id="321" r:id="rId12"/>
    <p:sldId id="333" r:id="rId13"/>
    <p:sldId id="264" r:id="rId14"/>
    <p:sldId id="322" r:id="rId15"/>
    <p:sldId id="319" r:id="rId16"/>
    <p:sldId id="265" r:id="rId17"/>
    <p:sldId id="324" r:id="rId18"/>
    <p:sldId id="266" r:id="rId19"/>
    <p:sldId id="267" r:id="rId20"/>
    <p:sldId id="323" r:id="rId21"/>
    <p:sldId id="313" r:id="rId22"/>
    <p:sldId id="286" r:id="rId23"/>
    <p:sldId id="287" r:id="rId24"/>
    <p:sldId id="288" r:id="rId25"/>
    <p:sldId id="290" r:id="rId26"/>
    <p:sldId id="291" r:id="rId27"/>
    <p:sldId id="304" r:id="rId28"/>
    <p:sldId id="292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25" r:id="rId40"/>
    <p:sldId id="326" r:id="rId41"/>
    <p:sldId id="383" r:id="rId42"/>
    <p:sldId id="384" r:id="rId43"/>
    <p:sldId id="385" r:id="rId44"/>
    <p:sldId id="386" r:id="rId45"/>
    <p:sldId id="387" r:id="rId46"/>
    <p:sldId id="307" r:id="rId47"/>
    <p:sldId id="308" r:id="rId48"/>
    <p:sldId id="309" r:id="rId49"/>
    <p:sldId id="315" r:id="rId50"/>
    <p:sldId id="311" r:id="rId51"/>
    <p:sldId id="310" r:id="rId52"/>
    <p:sldId id="312" r:id="rId53"/>
    <p:sldId id="318" r:id="rId54"/>
    <p:sldId id="305" r:id="rId55"/>
    <p:sldId id="306" r:id="rId56"/>
    <p:sldId id="327" r:id="rId57"/>
    <p:sldId id="328" r:id="rId58"/>
    <p:sldId id="381" r:id="rId59"/>
    <p:sldId id="330" r:id="rId60"/>
  </p:sldIdLst>
  <p:sldSz cx="9144000" cy="6858000" type="screen4x3"/>
  <p:notesSz cx="6858000" cy="9144000"/>
  <p:custDataLst>
    <p:tags r:id="rId6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EE8E00"/>
    <a:srgbClr val="D9FFFF"/>
    <a:srgbClr val="FFFFC1"/>
    <a:srgbClr val="FECCBE"/>
    <a:srgbClr val="F62F00"/>
    <a:srgbClr val="D6009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09" autoAdjust="0"/>
    <p:restoredTop sz="65691" autoAdjust="0"/>
  </p:normalViewPr>
  <p:slideViewPr>
    <p:cSldViewPr>
      <p:cViewPr varScale="1">
        <p:scale>
          <a:sx n="44" d="100"/>
          <a:sy n="44" d="100"/>
        </p:scale>
        <p:origin x="24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E5E7C4-969E-42AE-BFC9-4A780D1BE6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集合论是现代数学的基础，它试图用一个比自然数更简单、更原始的概念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zh-CN" altLang="en-US" dirty="0">
                <a:latin typeface="Arial" panose="020B0604020202020204" pitchFamily="34" charset="0"/>
              </a:rPr>
              <a:t>集合，来定义数和运算，进而发展到整个数学。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zh-CN" altLang="en-US" dirty="0">
                <a:latin typeface="Arial" panose="020B0604020202020204" pitchFamily="34" charset="0"/>
              </a:rPr>
              <a:t>以前人们认为只有数才是数学的基本概念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集合论不仅为数学奠定了基础，同时也扩展了数学的研究对象。利用集合的概念，使我们不仅能够研究单个的数与数据，而且可以表示和处理非数值信息，如数据的增加、删除、修改、排序等；还可以描述数据之间的关系等。这正是我们计算机科学研究集合论的主要目的。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在很多程序设计语言中，都有集合这种数据结构。数据结构和算法设计课程中还对集合及其上的操作的算法</a:t>
            </a:r>
            <a:r>
              <a:rPr lang="zh-CN" altLang="en-US">
                <a:latin typeface="Arial" panose="020B0604020202020204" pitchFamily="34" charset="0"/>
              </a:rPr>
              <a:t>实现进行了专门</a:t>
            </a:r>
            <a:r>
              <a:rPr lang="zh-CN" altLang="en-US" dirty="0">
                <a:latin typeface="Arial" panose="020B0604020202020204" pitchFamily="34" charset="0"/>
              </a:rPr>
              <a:t>的讨论，如判断一元素是否在集合中、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集合的交、并</a:t>
            </a:r>
            <a:r>
              <a:rPr lang="en-US" altLang="zh-CN" dirty="0">
                <a:latin typeface="Arial" panose="020B0604020202020204" pitchFamily="34" charset="0"/>
              </a:rPr>
              <a:t>...</a:t>
            </a:r>
            <a:r>
              <a:rPr lang="zh-CN" altLang="en-US" dirty="0">
                <a:latin typeface="Arial" panose="020B0604020202020204" pitchFamily="34" charset="0"/>
              </a:rPr>
              <a:t>查找、删除、添加、修改等。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集合的理论在编译原理、开关理论、信息检索、数据库与知识库、人工智能等各个领域得到广泛的应用。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ACE4DC-F651-4812-823E-0ACCF1B0AA1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在学幂集前，我们先了解下什么是</a:t>
            </a:r>
            <a:r>
              <a:rPr lang="en-US" altLang="zh-CN" b="1" dirty="0"/>
              <a:t>m</a:t>
            </a:r>
            <a:r>
              <a:rPr lang="zh-CN" altLang="en-US" b="1" dirty="0"/>
              <a:t>元子集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注意：集合</a:t>
            </a:r>
            <a:r>
              <a:rPr lang="en-US" altLang="zh-CN" dirty="0"/>
              <a:t>A</a:t>
            </a:r>
            <a:r>
              <a:rPr lang="zh-CN" altLang="en-US" dirty="0"/>
              <a:t>的幂集是一个集合，里面的每个元素都是</a:t>
            </a:r>
            <a:r>
              <a:rPr lang="en-US" altLang="zh-CN" dirty="0"/>
              <a:t>A</a:t>
            </a:r>
            <a:r>
              <a:rPr lang="zh-CN" altLang="en-US" dirty="0"/>
              <a:t>的一个子集。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本节讨论集合的代数运算及运算性质。 集合的运算是指以集合为对象，按一定规则得到新集合的方法。这里先介绍集合的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种基本代数运算。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260DCD-5EE1-4570-BB55-B39D6B179DD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设任意两个集合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，所有</a:t>
            </a:r>
            <a:r>
              <a:rPr lang="zh-CN" altLang="en-US" b="1" dirty="0">
                <a:latin typeface="宋体" panose="02010600030101010101" pitchFamily="2" charset="-122"/>
              </a:rPr>
              <a:t>属于</a:t>
            </a:r>
            <a:r>
              <a:rPr lang="en-US" altLang="zh-CN" b="1" dirty="0"/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或属于</a:t>
            </a:r>
            <a:r>
              <a:rPr lang="en-US" altLang="zh-CN" b="1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的元素组成的集合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，称为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并集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记作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</a:rPr>
              <a:t>∪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由集合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的所有</a:t>
            </a:r>
            <a:r>
              <a:rPr lang="zh-CN" altLang="en-US" b="1" dirty="0">
                <a:latin typeface="宋体" panose="02010600030101010101" pitchFamily="2" charset="-122"/>
              </a:rPr>
              <a:t>共同元素</a:t>
            </a:r>
            <a:r>
              <a:rPr lang="zh-CN" altLang="en-US" dirty="0">
                <a:latin typeface="宋体" panose="02010600030101010101" pitchFamily="2" charset="-122"/>
              </a:rPr>
              <a:t>组成的集合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，称为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交集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记作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</a:rPr>
              <a:t>∩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为任意两个集合，所有属于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而不属于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的一切元素组成的集合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，称为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对于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的补集，或相对补，记作</a:t>
            </a:r>
            <a:r>
              <a:rPr lang="en-US" altLang="zh-CN" dirty="0">
                <a:latin typeface="宋体" panose="02010600030101010101" pitchFamily="2" charset="-122"/>
              </a:rPr>
              <a:t>A-B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</a:rPr>
              <a:t>A-B=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3366CC"/>
                </a:solidFill>
                <a:sym typeface="Symbol" panose="05050102010706020507" pitchFamily="18" charset="2"/>
              </a:rPr>
              <a:t>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（即从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中减去</a:t>
            </a:r>
            <a:r>
              <a:rPr lang="en-US" altLang="zh-CN" dirty="0">
                <a:latin typeface="宋体" panose="02010600030101010101" pitchFamily="2" charset="-122"/>
              </a:rPr>
              <a:t>AB</a:t>
            </a:r>
            <a:r>
              <a:rPr lang="zh-CN" altLang="en-US" dirty="0">
                <a:latin typeface="宋体" panose="02010600030101010101" pitchFamily="2" charset="-122"/>
              </a:rPr>
              <a:t>的交集元素）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</a:rPr>
              <a:t>为全集，任一集合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关于</a:t>
            </a:r>
            <a:r>
              <a:rPr lang="en-US" altLang="zh-CN" dirty="0">
                <a:latin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</a:rPr>
              <a:t>的补 </a:t>
            </a:r>
            <a:r>
              <a:rPr lang="en-US" altLang="zh-CN" dirty="0">
                <a:latin typeface="宋体" panose="02010600030101010101" pitchFamily="2" charset="-122"/>
              </a:rPr>
              <a:t>E-A</a:t>
            </a:r>
            <a:r>
              <a:rPr lang="zh-CN" altLang="en-US" dirty="0">
                <a:latin typeface="宋体" panose="02010600030101010101" pitchFamily="2" charset="-122"/>
              </a:rPr>
              <a:t>，称为集合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的绝对补，记作</a:t>
            </a:r>
            <a:r>
              <a:rPr lang="en-US" altLang="zh-CN" dirty="0">
                <a:latin typeface="宋体" panose="02010600030101010101" pitchFamily="2" charset="-122"/>
              </a:rPr>
              <a:t>~A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为任意两个集合，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的对称差为集合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，其元素</a:t>
            </a:r>
            <a:r>
              <a:rPr lang="zh-CN" altLang="en-US" b="1" dirty="0">
                <a:latin typeface="宋体" panose="02010600030101010101" pitchFamily="2" charset="-122"/>
              </a:rPr>
              <a:t>或属于</a:t>
            </a:r>
            <a:r>
              <a:rPr lang="en-US" altLang="zh-CN" b="1" dirty="0"/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或属于</a:t>
            </a:r>
            <a:r>
              <a:rPr lang="en-US" altLang="zh-CN" b="1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，但</a:t>
            </a:r>
            <a:r>
              <a:rPr lang="zh-CN" altLang="en-US" b="1" dirty="0">
                <a:latin typeface="宋体" panose="02010600030101010101" pitchFamily="2" charset="-122"/>
              </a:rPr>
              <a:t>不能既属于</a:t>
            </a:r>
            <a:r>
              <a:rPr lang="en-US" altLang="zh-CN" b="1" dirty="0"/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又属于</a:t>
            </a:r>
            <a:r>
              <a:rPr lang="en-US" altLang="zh-CN" b="1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，记作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EE29F-BE13-4068-910F-A895951E824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相对补是一个非常重要的运算。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集合运算的第一种应用：</a:t>
            </a:r>
            <a:r>
              <a:rPr lang="zh-CN" altLang="en-US" dirty="0">
                <a:latin typeface="Arial" panose="020B0604020202020204" pitchFamily="34" charset="0"/>
              </a:rPr>
              <a:t>按一定规则得到新的集合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4</a:t>
            </a:r>
            <a:r>
              <a:rPr lang="zh-CN" altLang="en-US" b="0" dirty="0">
                <a:latin typeface="Times New Roman" panose="02020603050405020304" pitchFamily="18" charset="0"/>
              </a:rPr>
              <a:t>）因为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0" dirty="0">
                <a:latin typeface="Times New Roman" panose="02020603050405020304" pitchFamily="18" charset="0"/>
              </a:rPr>
              <a:t>B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0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dirty="0">
                <a:latin typeface="Times New Roman" panose="02020603050405020304" pitchFamily="18" charset="0"/>
              </a:rPr>
              <a:t>B=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的子集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809DF-C456-4336-AB76-E8E34CB155F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C1C3F2-E716-4404-99FC-EB2BE7724967}" type="slidenum">
              <a:rPr lang="en-US" altLang="zh-CN" smtClean="0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A=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D.M </a:t>
            </a:r>
            <a:r>
              <a:rPr lang="zh-CN" altLang="en-US" dirty="0"/>
              <a:t>律”指的是“德。摩根律”</a:t>
            </a:r>
            <a:endParaRPr lang="en-US" altLang="zh-CN" dirty="0"/>
          </a:p>
          <a:p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比较命题公式的德。摩根律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这种方法适合给定条件很少的情况，只能从定义出发。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该题要点：集合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的幂集中的每个元素都是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的子集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D95878-CC05-4ADE-9A2E-83424C07DB7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 首先我们给出集合的基本概念及其形式化的表示方法，建立它的符号系统。然后在此基础上讨论它的运算及性质。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有些基本概念，名称术语中学已有介绍，为了知识体系的系统与完整，我们还是从最基本的概念讲起。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AA39F-2D51-4091-A495-71932A24900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这种方法适合两个集合范围差得比较大的情况，找到中间的集合即可。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还可以用定义法：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endParaRPr lang="en-US" altLang="zh-CN" sz="1200" b="0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200" b="0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200" b="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200" b="0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200" b="0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200" b="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C</a:t>
            </a: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另一种：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B</a:t>
            </a:r>
            <a:r>
              <a:rPr lang="en-US" altLang="zh-CN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B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由集合的传递性，可得：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98038A-B793-4BDE-A74E-E332DCAE89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反证法一般是用定义来证明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93031F-4895-49BF-A491-0107DF25B7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上述等式都可以用定义法证明。注意，从左边可以推出右边，但反过来不成立。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这种方法适合条件比较长，比较多的证明。在证明前，先把其他符号都转化成交并运算符，比如</a:t>
            </a:r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</a:rPr>
              <a:t>C=A</a:t>
            </a:r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1200" b="0" i="0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b="0" i="0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到底选择交运算，还是并运算，由题意决定。像本题，如果取交运算，则两边都是空集，没有意义，因此只能试着取并运算。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360A0B-34B2-4CBE-A679-CF106E65AFE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F9103C-9C50-4C16-96D7-5546AC5132F3}" type="slidenum">
              <a:rPr lang="en-US" altLang="zh-CN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最后一个等值号为命题逻辑中的吸收律，利用代换实例。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注意 </a:t>
            </a:r>
            <a:r>
              <a:rPr lang="en-US" altLang="zh-CN" b="1">
                <a:latin typeface="Arial" panose="020B0604020202020204" pitchFamily="34" charset="0"/>
              </a:rPr>
              <a:t>E </a:t>
            </a:r>
            <a:r>
              <a:rPr lang="zh-CN" altLang="en-US">
                <a:latin typeface="Arial" panose="020B0604020202020204" pitchFamily="34" charset="0"/>
              </a:rPr>
              <a:t>和 </a:t>
            </a:r>
            <a:r>
              <a:rPr lang="zh-CN" altLang="en-US" b="1">
                <a:latin typeface="Arial" panose="020B0604020202020204" pitchFamily="34" charset="0"/>
              </a:rPr>
              <a:t>空集 </a:t>
            </a:r>
            <a:r>
              <a:rPr lang="zh-CN" altLang="en-US">
                <a:latin typeface="Arial" panose="020B0604020202020204" pitchFamily="34" charset="0"/>
              </a:rPr>
              <a:t>的用法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5CBD35-1D02-4B07-9DEF-81B9EE9D38E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：可直接用公式的各种变换证明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只能从定义出发来证明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4E4CEB-BDF2-4CEA-ADE4-DF37DEC3987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(2)   </a:t>
            </a:r>
            <a:r>
              <a:rPr lang="en-US" altLang="zh-CN" dirty="0">
                <a:latin typeface="Arial" panose="020B0604020202020204" pitchFamily="34" charset="0"/>
              </a:rPr>
              <a:t>A=B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AB 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BA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(3)</a:t>
            </a:r>
            <a:r>
              <a:rPr lang="zh-CN" altLang="en-US" sz="1200" b="0" i="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也可从左边等式出发，两边和</a:t>
            </a:r>
            <a:r>
              <a:rPr lang="en-US" altLang="zh-CN" b="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B)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A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A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E931E5-D72F-4AF6-A2F5-2CD9F63CB7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 (4)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 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~B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~B    A-B=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(1) 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(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~B)  B=  B  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 B=B  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380AD4-6026-4B3D-B15A-3976ED0AB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上述等式都可以用定义法证明。注意，从左边可以推出右边，但反过来不成立。</a:t>
            </a:r>
            <a:endParaRPr lang="zh-CN" altLang="en-US" sz="1200" b="0" i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1200" b="0" i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CC=</a:t>
            </a:r>
            <a:endParaRPr lang="en-US" altLang="zh-CN" sz="1200" b="0" i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1200" b="0" i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A=A</a:t>
            </a: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931808-194E-4E08-A51E-8FD31295EE97}" type="slidenum">
              <a:rPr kumimoji="1" lang="en-US" altLang="zh-CN" smtClean="0">
                <a:latin typeface="Times New Roman" panose="02020603050405020304" pitchFamily="18" charset="0"/>
              </a:rPr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1600" dirty="0">
                <a:latin typeface="Arial" panose="020B0604020202020204" pitchFamily="34" charset="0"/>
              </a:rPr>
              <a:t>集合是一个原始概念，不能精确定义。我们在任何数学理论中不可能对其每一个概念都严格定义，比如它的第一个概念就无法定义，因为没有更原始的概念定义它。我们把它称为原始概念，而其余概念称为派生概念。如欧氏几何中的点、线、面为原始概念，而三角形、圆等为派生概念。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600" dirty="0">
                <a:latin typeface="Arial" panose="020B0604020202020204" pitchFamily="34" charset="0"/>
              </a:rPr>
              <a:t>集合就是集合论中的原始概念。集合虽不能严格定义，但我们可以给他一个直观描述：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这个公式从只有两个性质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25000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en-US" altLang="zh-CN" baseline="-25000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入手开始讲，然后讲三个性质，最后推出公式。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讲的时候可以举一个带具体数据的例子，方便理解。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B42E2-40F9-42D5-8912-CF5C07B9F7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这个式子是</a:t>
            </a:r>
            <a:r>
              <a:rPr lang="en-US" altLang="zh-CN" dirty="0"/>
              <a:t>(1-x)</a:t>
            </a:r>
            <a:r>
              <a:rPr lang="en-US" altLang="zh-CN" baseline="30000" dirty="0"/>
              <a:t>n</a:t>
            </a:r>
            <a:r>
              <a:rPr lang="zh-CN" altLang="en-US" baseline="0" dirty="0"/>
              <a:t>二次项展开的系数，令</a:t>
            </a:r>
            <a:r>
              <a:rPr lang="en-US" altLang="zh-CN" baseline="0" dirty="0"/>
              <a:t>x=1</a:t>
            </a:r>
            <a:r>
              <a:rPr lang="zh-CN" altLang="en-US" baseline="0" dirty="0"/>
              <a:t>，则系数和</a:t>
            </a:r>
            <a:r>
              <a:rPr lang="en-US" altLang="zh-CN" baseline="0" dirty="0"/>
              <a:t>=0</a:t>
            </a:r>
            <a:r>
              <a:rPr lang="zh-CN" altLang="en-US" baseline="0" dirty="0"/>
              <a:t>。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3C7B59-5457-46F4-8253-EEBD95FCEB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另一种解法：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因为会日语的不会法语，德语；可得出：日法：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，日德：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，会三种语言的只可能是英法德三种，并且会四种语言的人数为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因此，可先利用推论求出会三种语言的人，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24=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13+5+10+9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）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2+4+4+4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）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+x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，得到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x=1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</a:rPr>
              <a:t>然后再用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文氏图法求只会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种语言的人数。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4508BE-863A-4EAA-B562-5D2D699D66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A805E2-6B8B-4EC3-A09B-12032B153307}" type="slidenum">
              <a:rPr lang="en-US" altLang="zh-CN" smtClean="0"/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u="none" dirty="0">
                <a:latin typeface="Arial" panose="020B0604020202020204" pitchFamily="34" charset="0"/>
              </a:rPr>
              <a:t>列举法适合</a:t>
            </a:r>
            <a:r>
              <a:rPr lang="zh-CN" altLang="en-US" b="1" u="none" dirty="0">
                <a:latin typeface="Arial" panose="020B0604020202020204" pitchFamily="34" charset="0"/>
              </a:rPr>
              <a:t>元素个数较少的集合</a:t>
            </a:r>
            <a:r>
              <a:rPr lang="zh-CN" altLang="en-US" u="none" dirty="0">
                <a:latin typeface="Arial" panose="020B0604020202020204" pitchFamily="34" charset="0"/>
              </a:rPr>
              <a:t>及</a:t>
            </a:r>
            <a:r>
              <a:rPr lang="zh-CN" altLang="en-US" b="1" u="none" dirty="0">
                <a:latin typeface="Arial" panose="020B0604020202020204" pitchFamily="34" charset="0"/>
              </a:rPr>
              <a:t>元素构造有规律</a:t>
            </a:r>
            <a:r>
              <a:rPr lang="zh-CN" altLang="en-US" u="none" dirty="0">
                <a:latin typeface="Arial" panose="020B0604020202020204" pitchFamily="34" charset="0"/>
              </a:rPr>
              <a:t>的</a:t>
            </a:r>
            <a:r>
              <a:rPr lang="zh-CN" altLang="en-US" b="1" u="none" dirty="0">
                <a:latin typeface="Arial" panose="020B0604020202020204" pitchFamily="34" charset="0"/>
              </a:rPr>
              <a:t>有限集和无限集。</a:t>
            </a:r>
            <a:endParaRPr lang="en-US" altLang="zh-CN" u="none" dirty="0">
              <a:latin typeface="Arial" panose="020B0604020202020204" pitchFamily="34" charset="0"/>
            </a:endParaRPr>
          </a:p>
          <a:p>
            <a:endParaRPr lang="en-US" altLang="zh-CN" u="sng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- 3x + 2 = 0 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xR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01E574-F07A-483F-B0EB-3B3E0396CBE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记号 属于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zh-CN" altLang="en-US" dirty="0">
                <a:latin typeface="Arial" panose="020B0604020202020204" pitchFamily="34" charset="0"/>
              </a:rPr>
              <a:t>由意大利数学家皮亚诺引入，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是希腊文</a:t>
            </a:r>
            <a:r>
              <a:rPr lang="en-US" altLang="zh-CN" dirty="0" err="1">
                <a:latin typeface="Arial" panose="020B0604020202020204" pitchFamily="34" charset="0"/>
              </a:rPr>
              <a:t>esti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</a:t>
            </a:r>
            <a:r>
              <a:rPr lang="en-US" altLang="zh-CN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的首字母，相当于汉语里的“是“。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E38A01-83B8-4E68-9482-9D93E343D37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zh-CN" altLang="en-US" b="0" dirty="0">
                <a:solidFill>
                  <a:srgbClr val="3366CC"/>
                </a:solidFill>
              </a:rPr>
              <a:t> </a:t>
            </a:r>
            <a:r>
              <a:rPr lang="zh-CN" altLang="en-US" b="0" dirty="0">
                <a:solidFill>
                  <a:srgbClr val="EA1404"/>
                </a:solidFill>
                <a:sym typeface="Symbol" panose="05050102010706020507" pitchFamily="18" charset="2"/>
              </a:rPr>
              <a:t></a:t>
            </a:r>
            <a:r>
              <a:rPr lang="zh-CN" altLang="en-US" b="0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zh-CN" altLang="en-US" b="0" dirty="0">
                <a:solidFill>
                  <a:srgbClr val="333300"/>
                </a:solidFill>
              </a:rPr>
              <a:t>和</a:t>
            </a:r>
            <a:r>
              <a:rPr lang="zh-CN" altLang="en-US" b="0" dirty="0">
                <a:solidFill>
                  <a:srgbClr val="EA1404"/>
                </a:solidFill>
              </a:rPr>
              <a:t> </a:t>
            </a:r>
            <a:r>
              <a:rPr lang="zh-CN" altLang="en-US" b="0" dirty="0">
                <a:solidFill>
                  <a:srgbClr val="EA1404"/>
                </a:solidFill>
                <a:sym typeface="Symbol" panose="05050102010706020507" pitchFamily="18" charset="2"/>
              </a:rPr>
              <a:t> </a:t>
            </a:r>
            <a:r>
              <a:rPr lang="zh-CN" altLang="en-US" b="0" dirty="0">
                <a:solidFill>
                  <a:srgbClr val="333300"/>
                </a:solidFill>
              </a:rPr>
              <a:t>是不同层次的问题。</a:t>
            </a:r>
            <a:endParaRPr lang="zh-CN" altLang="en-US" b="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1C2769-856C-494F-AEA9-52DAFD508E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下面我们来学几个特殊的集合：空集、全集、幂集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5E7C4-969E-42AE-BFC9-4A780D1B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即 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en-US" altLang="zh-CN">
                <a:latin typeface="宋体" panose="02010600030101010101" pitchFamily="2" charset="-122"/>
              </a:rPr>
              <a:t>{</a:t>
            </a:r>
            <a:r>
              <a:rPr lang="en-US" altLang="zh-CN" i="1">
                <a:latin typeface="Century Schoolbook" panose="02040604050505020304" pitchFamily="18" charset="0"/>
              </a:rPr>
              <a:t>x</a:t>
            </a:r>
            <a:r>
              <a:rPr lang="en-US" altLang="zh-CN">
                <a:latin typeface="宋体" panose="02010600030101010101" pitchFamily="2" charset="-122"/>
              </a:rPr>
              <a:t>|</a:t>
            </a:r>
            <a:r>
              <a:rPr lang="en-US" altLang="zh-CN">
                <a:latin typeface="Century Schoolbook" panose="02040604050505020304" pitchFamily="18" charset="0"/>
              </a:rPr>
              <a:t>P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>
                <a:latin typeface="Century Schoolbook" panose="020406040505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Arial" panose="020B0604020202020204" pitchFamily="34" charset="0"/>
              </a:rPr>
              <a:t>P(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} ,</a:t>
            </a:r>
            <a:r>
              <a:rPr lang="en-US" altLang="zh-CN">
                <a:latin typeface="Arial" panose="020B0604020202020204" pitchFamily="34" charset="0"/>
              </a:rPr>
              <a:t>P(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是任意谓词</a:t>
            </a:r>
            <a:endParaRPr lang="zh-CN" altLang="en-US">
              <a:latin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证明唯一性，可使用反证法：假设还有另一个存在，然后再证明这两个相等就可以了。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例子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：（</a:t>
            </a:r>
            <a:r>
              <a:rPr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）真；（</a:t>
            </a:r>
            <a:r>
              <a:rPr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）假；（</a:t>
            </a:r>
            <a:r>
              <a:rPr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）真；（</a:t>
            </a:r>
            <a:r>
              <a:rPr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）真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B346F3-3FD9-452A-BA65-3DA6E7E8188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即  </a:t>
            </a:r>
            <a:r>
              <a:rPr lang="en-US" altLang="zh-CN">
                <a:latin typeface="Arial" panose="020B0604020202020204" pitchFamily="34" charset="0"/>
              </a:rPr>
              <a:t>E=</a:t>
            </a:r>
            <a:r>
              <a:rPr lang="en-US" altLang="zh-CN">
                <a:latin typeface="宋体" panose="02010600030101010101" pitchFamily="2" charset="-122"/>
              </a:rPr>
              <a:t>{</a:t>
            </a:r>
            <a:r>
              <a:rPr lang="en-US" altLang="zh-CN" i="1">
                <a:latin typeface="Century Schoolbook" panose="02040604050505020304" pitchFamily="18" charset="0"/>
              </a:rPr>
              <a:t>x</a:t>
            </a:r>
            <a:r>
              <a:rPr lang="en-US" altLang="zh-CN">
                <a:latin typeface="宋体" panose="02010600030101010101" pitchFamily="2" charset="-122"/>
              </a:rPr>
              <a:t>|</a:t>
            </a:r>
            <a:r>
              <a:rPr lang="en-US" altLang="zh-CN">
                <a:latin typeface="Century Schoolbook" panose="02040604050505020304" pitchFamily="18" charset="0"/>
              </a:rPr>
              <a:t>P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Century Schoolbook" panose="020406040505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Arial" panose="020B0604020202020204" pitchFamily="34" charset="0"/>
              </a:rPr>
              <a:t>P(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} </a:t>
            </a:r>
            <a:r>
              <a:rPr lang="en-US" altLang="zh-CN">
                <a:latin typeface="Arial" panose="020B0604020202020204" pitchFamily="34" charset="0"/>
              </a:rPr>
              <a:t>P(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是任意谓词</a:t>
            </a:r>
            <a:endParaRPr lang="zh-CN" altLang="en-US">
              <a:latin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FEC0CA-D27B-467C-9DF6-5D8E7EE7C8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5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550F-F865-4C7E-A055-2BE6699BDB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51F2-45A7-411A-93C1-570AFF3FE838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4C5A-E451-4BEA-A5DE-F7D8AA361282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747E-00D3-4D34-AA79-2B415C26E5AA}" type="slidenum">
              <a:rPr lang="en-US" altLang="zh-CN"/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56AB3-203C-4B63-8788-B89F8C53052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66BA-EA56-482D-B00D-5F04BCDC6D96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8F495-D0C9-44E4-8EDD-3254D5D1AE9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4657-E669-48A1-83B7-26F229A686C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6F82-D568-48A6-BC93-1D10324A5A7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0E296-8F5D-4879-B63A-F63E5B20DC5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9C80-8511-4077-B916-96ECB1EC0E55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B12D-B848-40D2-B37A-0D72F818615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26BB0-A511-43EF-90D5-B1AA9A8A6E93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2C68-90EC-4573-84D6-B76FCDF6B533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0DB1ABC-746B-41C3-BDF0-7D1BAD5FC963}" type="slidenum">
              <a:rPr lang="en-US" altLang="zh-CN"/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7302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35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5" Type="http://schemas.openxmlformats.org/officeDocument/2006/relationships/notesSlide" Target="../notesSlides/notesSlide31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slide" Target="slide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B7059-3317-450B-89BF-8B794B3B0B5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3337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集合的基本概念和运算</a:t>
            </a:r>
            <a:endParaRPr lang="zh-CN" altLang="en-US" sz="4400" b="1" kern="0" dirty="0">
              <a:solidFill>
                <a:srgbClr val="EE8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727200"/>
            <a:ext cx="82296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集合的基本概念</a:t>
            </a:r>
            <a:endParaRPr lang="zh-CN" altLang="en-US" sz="3200" b="1" kern="0" dirty="0"/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集合的基本运算</a:t>
            </a:r>
            <a:endParaRPr lang="zh-CN" altLang="en-US" sz="3200" b="1" kern="0" dirty="0"/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集合中元素的计数</a:t>
            </a:r>
            <a:endParaRPr lang="zh-CN" altLang="en-US" sz="3200" b="1" kern="0" dirty="0"/>
          </a:p>
          <a:p>
            <a:pPr eaLnBrk="1" hangingPunct="1">
              <a:defRPr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B33E5D-51B8-4C23-A22C-4CC567EF984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7056437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集合之间的关系（续）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993062" cy="51847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相等</a:t>
            </a:r>
            <a:r>
              <a:rPr lang="zh-CN" altLang="en-US" b="1" dirty="0">
                <a:latin typeface="Times New Roman" panose="02020603050405020304" pitchFamily="18" charset="0"/>
              </a:rPr>
              <a:t>：设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是两个集合，如果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并且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A,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相等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，记作：</a:t>
            </a:r>
            <a:r>
              <a:rPr lang="en-US" altLang="zh-CN" b="1" i="1" dirty="0">
                <a:solidFill>
                  <a:srgbClr val="EA1404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EA1404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EA1404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i="1" dirty="0">
                <a:latin typeface="Times New Roman" panose="02020603050405020304" pitchFamily="18" charset="0"/>
              </a:rPr>
              <a:t>。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i="1" dirty="0">
              <a:solidFill>
                <a:srgbClr val="EA1404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符号化为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 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相等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endParaRPr lang="en-US" altLang="zh-CN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不相等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endParaRPr lang="en-US" altLang="zh-CN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08539" y="6176293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5767A-4D33-43BC-904C-E8F83DEB818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159" y="188640"/>
            <a:ext cx="7272337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空集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78787" cy="5292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空集 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不含任何元素的集合。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实例：集合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+1=0 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就是空集。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定理：</a:t>
            </a:r>
            <a:r>
              <a:rPr lang="zh-CN" altLang="en-US" sz="2800" b="1" dirty="0">
                <a:sym typeface="Symbol" panose="05050102010706020507" pitchFamily="18" charset="2"/>
              </a:rPr>
              <a:t>空集是任何集合的子集。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 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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 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</a:t>
            </a:r>
            <a:r>
              <a:rPr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推论：</a:t>
            </a:r>
            <a:r>
              <a:rPr lang="zh-CN" altLang="en-US" sz="2800" b="1" dirty="0">
                <a:sym typeface="Symbol" panose="05050102010706020507" pitchFamily="18" charset="2"/>
              </a:rPr>
              <a:t>空集是惟一的。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证：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假设存在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和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，则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且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， 因此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=</a:t>
            </a:r>
            <a:r>
              <a:rPr lang="en-US" altLang="zh-CN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例：</a:t>
            </a:r>
            <a:r>
              <a:rPr lang="zh-CN" altLang="en-US" sz="2800" b="1" dirty="0">
                <a:sym typeface="Symbol" panose="05050102010706020507" pitchFamily="18" charset="2"/>
              </a:rPr>
              <a:t>确定下列命题是否为真。（</a:t>
            </a:r>
            <a:r>
              <a:rPr lang="en-US" altLang="zh-CN" sz="2800" b="1" dirty="0"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ym typeface="Symbol" panose="05050102010706020507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</a:t>
            </a:r>
            <a:endParaRPr lang="zh-CN" altLang="en-US" sz="28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）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    （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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{}   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）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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{}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D93CB3-C7CD-459C-9F0A-1E562B4ABE9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8263"/>
            <a:ext cx="6913562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全集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876"/>
            <a:ext cx="8229600" cy="43926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全集 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在一个</a:t>
            </a:r>
            <a:r>
              <a:rPr lang="zh-CN" altLang="en-US" b="1" u="sng" dirty="0">
                <a:solidFill>
                  <a:srgbClr val="333300"/>
                </a:solidFill>
                <a:sym typeface="Symbol" panose="05050102010706020507" pitchFamily="18" charset="2"/>
              </a:rPr>
              <a:t>具体的问题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中，如果所涉及的集合都是某个集合的子集，则称这个集合为</a:t>
            </a:r>
            <a:r>
              <a:rPr lang="zh-CN" altLang="en-US" b="1" dirty="0">
                <a:solidFill>
                  <a:srgbClr val="EA1404"/>
                </a:solidFill>
                <a:sym typeface="Symbol" panose="05050102010706020507" pitchFamily="18" charset="2"/>
              </a:rPr>
              <a:t>全集</a:t>
            </a:r>
            <a:r>
              <a:rPr lang="zh-CN" altLang="en-US" b="1" dirty="0">
                <a:sym typeface="Symbol" panose="05050102010706020507" pitchFamily="18" charset="2"/>
              </a:rPr>
              <a:t>，记作：</a:t>
            </a:r>
            <a:r>
              <a:rPr lang="zh-CN" altLang="en-US" b="1" dirty="0">
                <a:solidFill>
                  <a:srgbClr val="EA1404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（或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相对性：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在</a:t>
            </a:r>
            <a:r>
              <a:rPr lang="zh-CN" altLang="en-US" b="1" u="sng" dirty="0">
                <a:solidFill>
                  <a:srgbClr val="333300"/>
                </a:solidFill>
                <a:sym typeface="Symbol" panose="05050102010706020507" pitchFamily="18" charset="2"/>
              </a:rPr>
              <a:t>给定问题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中，全集包含任何集合，即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整数集可取作全集，坐标平面可取作全集。</a:t>
            </a:r>
            <a:endParaRPr lang="zh-CN" altLang="en-US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D79EB-0046-4798-84FD-CE425875F41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9977" y="2636912"/>
            <a:ext cx="8078787" cy="439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{a, b, c} ,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的全部子集</a:t>
            </a:r>
            <a:endParaRPr lang="zh-CN" altLang="en-US" sz="2800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Arial" panose="020B0604020202020204" pitchFamily="34" charset="0"/>
              </a:rPr>
              <a:t>解 ：将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的子集从小到大分类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Arial" panose="020B0604020202020204" pitchFamily="34" charset="0"/>
              </a:rPr>
              <a:t>        </a:t>
            </a:r>
            <a:r>
              <a:rPr lang="en-US" altLang="zh-CN" sz="2800" b="1" dirty="0">
                <a:latin typeface="Arial" panose="020B0604020202020204" pitchFamily="34" charset="0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</a:rPr>
              <a:t>元子集：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800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元子集：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{a},{b}, {c}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元子集：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元子集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{a, b, c}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783" name="Text Box 7" descr="水滴"/>
          <p:cNvSpPr txBox="1">
            <a:spLocks noChangeArrowheads="1"/>
          </p:cNvSpPr>
          <p:nvPr/>
        </p:nvSpPr>
        <p:spPr bwMode="auto">
          <a:xfrm>
            <a:off x="600246" y="5614990"/>
            <a:ext cx="8081964" cy="535531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rgbClr val="00008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结论：对于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元集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，不同的子集总数有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个</a:t>
            </a:r>
            <a:endParaRPr lang="en-US" altLang="zh-CN" b="1" baseline="30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977" y="1346275"/>
            <a:ext cx="8502503" cy="10948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集</a:t>
            </a:r>
            <a:r>
              <a:rPr lang="zh-CN" altLang="en-US" sz="32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：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含有</a:t>
            </a:r>
            <a:r>
              <a:rPr lang="en-US" altLang="zh-CN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个元素的集合</a:t>
            </a:r>
            <a:endParaRPr lang="zh-CN" altLang="en-US" sz="2800" b="1" dirty="0">
              <a:solidFill>
                <a:srgbClr val="3333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子集</a:t>
            </a:r>
            <a:r>
              <a:rPr lang="zh-CN" altLang="en-US" sz="32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：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含有</a:t>
            </a:r>
            <a:r>
              <a:rPr lang="en-US" altLang="zh-CN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个元素的子集（</a:t>
            </a:r>
            <a:r>
              <a:rPr lang="en-US" altLang="zh-CN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小于等于</a:t>
            </a:r>
            <a:r>
              <a:rPr lang="en-US" altLang="zh-CN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rgbClr val="33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zh-CN" altLang="en-US" sz="2800" b="1" dirty="0">
              <a:solidFill>
                <a:srgbClr val="3333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3095" y="260648"/>
            <a:ext cx="7200900" cy="7207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幂集</a:t>
            </a:r>
            <a:endParaRPr lang="zh-CN" altLang="en-US" sz="4000" b="1" kern="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66136" y="6158954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DBCEF6-AEC2-4387-924D-1ACF159CA55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95" y="260648"/>
            <a:ext cx="7200900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幂集</a:t>
            </a:r>
            <a:endParaRPr lang="zh-CN" altLang="en-US" sz="4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848600" cy="520337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全体子集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构成的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叫作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的幂集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 ，记作</a:t>
            </a:r>
            <a:r>
              <a:rPr lang="en-US" altLang="zh-CN" b="1" i="1" dirty="0">
                <a:solidFill>
                  <a:srgbClr val="F62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62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62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62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{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   </a:t>
            </a: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| =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，则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)| = 2</a:t>
            </a:r>
            <a:r>
              <a:rPr lang="en-US" altLang="zh-CN" b="1" i="1" baseline="30000" dirty="0">
                <a:solidFill>
                  <a:srgbClr val="33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}) =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,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}}) =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({1,{2,3}})=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555776" y="4032000"/>
            <a:ext cx="84670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08" y="4572000"/>
            <a:ext cx="17139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4140" y="5112000"/>
            <a:ext cx="474200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}} ,{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,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6799" y="5616000"/>
            <a:ext cx="4517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kern="0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,{1},{{2,3}},{1,{2,3}}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99F5AC-78C5-4D37-9078-CDBE30DCC24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75847" y="322938"/>
            <a:ext cx="3240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课堂练习：</a:t>
            </a:r>
            <a:endParaRPr lang="zh-CN" altLang="en-US" sz="4000" b="1" dirty="0">
              <a:solidFill>
                <a:srgbClr val="3366CC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75617" y="1375026"/>
            <a:ext cx="669607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计算幂集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P(A):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Tx/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A={{1},1}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A={{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},0,1}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72760" y="3284984"/>
            <a:ext cx="7705725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b="1" dirty="0"/>
              <a:t>解：</a:t>
            </a:r>
            <a:endParaRPr lang="zh-CN" altLang="en-US" b="1" dirty="0"/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P(A)={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,{{1}},{1},{{1},1}}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P(A)={,{{}},{0},{1},{{},0},{{},1},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{0,1},{{},0,1}}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CC64E-A280-4D90-A22D-6AFEB4A9244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  </a:t>
            </a:r>
            <a:r>
              <a:rPr lang="zh-CN" altLang="en-US" b="1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集合的基本运算</a:t>
            </a:r>
            <a:endParaRPr lang="zh-CN" altLang="en-US" b="1">
              <a:solidFill>
                <a:srgbClr val="EE8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97" y="1484784"/>
            <a:ext cx="7067550" cy="38862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集合基本运算的定义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    </a:t>
            </a:r>
            <a:r>
              <a:rPr lang="zh-CN" altLang="en-US" b="1" dirty="0">
                <a:sym typeface="Symbol" panose="05050102010706020507" pitchFamily="18" charset="2"/>
              </a:rPr>
              <a:t>          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文氏图（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John Venn</a:t>
            </a:r>
            <a:r>
              <a:rPr lang="zh-CN" altLang="en-US" b="1" dirty="0">
                <a:sym typeface="Symbol" panose="05050102010706020507" pitchFamily="18" charset="2"/>
              </a:rPr>
              <a:t>）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例题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集合运算的算律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集合包含或恒等式的证明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16CF9-3B75-4488-B3EC-0415DBA23E5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640"/>
            <a:ext cx="7200900" cy="935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集合基本运算的定义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674" y="1364015"/>
            <a:ext cx="9301894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并</a:t>
            </a:r>
            <a:r>
              <a:rPr lang="zh-CN" altLang="en-US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</a:t>
            </a:r>
            <a:r>
              <a:rPr lang="zh-CN" altLang="en-US" b="1" dirty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相对补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}=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3366CC"/>
                </a:solidFill>
                <a:sym typeface="Symbol" panose="05050102010706020507" pitchFamily="18" charset="2"/>
              </a:rPr>
              <a:t>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绝对补</a:t>
            </a: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对称差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=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)(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95B21-9708-40E2-8EC8-AA087E8647B8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252305"/>
            <a:ext cx="7272338" cy="1008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集合基本运算的定义（续）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260368"/>
            <a:ext cx="8424862" cy="54452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E={0,1,2,3,4}, A= {1,2,3} , B= {1,4} , C= {3}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B=  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B =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endParaRPr lang="en-US" altLang="zh-CN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endParaRPr lang="en-US" altLang="zh-CN" b="1" dirty="0">
              <a:solidFill>
                <a:srgbClr val="33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B=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latin typeface="Times New Roman" panose="02020603050405020304" pitchFamily="18" charset="0"/>
              </a:rPr>
              <a:t>B =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= 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dirty="0">
                <a:latin typeface="Times New Roman" panose="02020603050405020304" pitchFamily="18" charset="0"/>
              </a:rPr>
              <a:t> B=      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1976043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{1,2,3,4} = 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744" y="2582327"/>
            <a:ext cx="201689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{1}=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167" y="3301712"/>
            <a:ext cx="1124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{2,3}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6016" y="3306309"/>
            <a:ext cx="713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07371" y="3301712"/>
            <a:ext cx="52290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3200" b="1" kern="0" dirty="0">
              <a:solidFill>
                <a:srgbClr val="33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5482" y="4019193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{2,3}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0523" y="4696275"/>
            <a:ext cx="3655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{2,3}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{4}= {2,3,4}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92838" y="5344924"/>
            <a:ext cx="39885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{1,2,3,4}- {1} = {2,3,4}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005" y="6060075"/>
            <a:ext cx="1124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{0,4}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50648" y="6060074"/>
            <a:ext cx="1431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{0,2,3}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0EE3A-0707-4D3C-8936-2B89E8E2B708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9" y="1540514"/>
            <a:ext cx="7993062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文氏图表示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DC191-8705-45DB-BC5B-0F5DB2DE86A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  </a:t>
            </a:r>
            <a:r>
              <a:rPr lang="zh-CN" altLang="en-US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集合的基本概念</a:t>
            </a:r>
            <a:endParaRPr lang="zh-CN" altLang="en-US" b="1" dirty="0">
              <a:solidFill>
                <a:srgbClr val="EE8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6718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333300"/>
                </a:solidFill>
              </a:rPr>
              <a:t> </a:t>
            </a:r>
            <a:r>
              <a:rPr lang="zh-CN" altLang="en-US" b="1">
                <a:solidFill>
                  <a:srgbClr val="333300"/>
                </a:solidFill>
              </a:rPr>
              <a:t>集合的定义与表示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集合与元素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集合之间的关系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空集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全集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333300"/>
                </a:solidFill>
              </a:rPr>
              <a:t> 幂集</a:t>
            </a:r>
            <a:endParaRPr lang="zh-CN" altLang="en-US" b="1">
              <a:solidFill>
                <a:srgbClr val="333300"/>
              </a:solidFill>
            </a:endParaRPr>
          </a:p>
          <a:p>
            <a:pPr lvl="1" eaLnBrk="1" hangingPunct="1"/>
            <a:endParaRPr lang="zh-CN" altLang="en-US" sz="3200" b="1"/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56E5ED-6022-404A-AC85-7863ABA651C2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关于运算的说明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运算顺序：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幂集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优先，其他由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括号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并和交运算可以推广到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有穷个集合</a:t>
            </a:r>
            <a:r>
              <a:rPr lang="zh-CN" altLang="en-US" b="1" dirty="0">
                <a:latin typeface="Times New Roman" panose="02020603050405020304" pitchFamily="18" charset="0"/>
              </a:rPr>
              <a:t>上，即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某些重要结果      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1" dirty="0">
                <a:latin typeface="Times New Roman" panose="02020603050405020304" pitchFamily="18" charset="0"/>
              </a:rPr>
              <a:t>（后面证明）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en-US" altLang="zh-CN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3D126-A554-4F36-8B60-F28EA68B4CC2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395288" y="5084763"/>
            <a:ext cx="4752975" cy="43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只有一、二年级的学生才爱好体育运动</a:t>
            </a:r>
            <a:endParaRPr lang="zh-CN" altLang="en-US" sz="2000" b="1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95288" y="1339850"/>
            <a:ext cx="8353425" cy="1584325"/>
          </a:xfrm>
          <a:prstGeom prst="rect">
            <a:avLst/>
          </a:prstGeom>
          <a:solidFill>
            <a:srgbClr val="FFFFC1"/>
          </a:solidFill>
          <a:ln w="28575">
            <a:solidFill>
              <a:srgbClr val="FF99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496300" cy="2160588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3366CC"/>
                </a:solidFill>
              </a:rPr>
              <a:t> </a:t>
            </a:r>
            <a:r>
              <a:rPr lang="en-US" altLang="zh-CN" sz="2800" b="1"/>
              <a:t>F</a:t>
            </a:r>
            <a:r>
              <a:rPr lang="en-US" altLang="zh-CN" sz="2400" b="1"/>
              <a:t>:   </a:t>
            </a:r>
            <a:r>
              <a:rPr lang="zh-CN" altLang="en-US" sz="2400" b="1"/>
              <a:t>一年级大学生的集合          </a:t>
            </a:r>
            <a:r>
              <a:rPr lang="en-US" altLang="zh-CN" sz="2400" b="1"/>
              <a:t>S</a:t>
            </a:r>
            <a:r>
              <a:rPr lang="zh-CN" altLang="en-US" sz="2400" b="1"/>
              <a:t>：二年级大学生的集合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R</a:t>
            </a:r>
            <a:r>
              <a:rPr lang="zh-CN" altLang="en-US" sz="2400" b="1"/>
              <a:t>：计算机系学生的集合           </a:t>
            </a:r>
            <a:r>
              <a:rPr lang="en-US" altLang="zh-CN" sz="2400" b="1"/>
              <a:t>M</a:t>
            </a:r>
            <a:r>
              <a:rPr lang="zh-CN" altLang="en-US" sz="2400" b="1"/>
              <a:t>：数学系学生的集合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T</a:t>
            </a:r>
            <a:r>
              <a:rPr lang="zh-CN" altLang="en-US" sz="2400" b="1"/>
              <a:t>：选修离散数学的学生的集合</a:t>
            </a:r>
            <a:br>
              <a:rPr lang="zh-CN" altLang="en-US" sz="2400" b="1"/>
            </a:br>
            <a:r>
              <a:rPr lang="zh-CN" altLang="en-US" sz="2400" b="1"/>
              <a:t> </a:t>
            </a:r>
            <a:r>
              <a:rPr lang="en-US" altLang="zh-CN" sz="2400" b="1"/>
              <a:t>L</a:t>
            </a:r>
            <a:r>
              <a:rPr lang="zh-CN" altLang="en-US" sz="2400" b="1"/>
              <a:t>：爱好文学学生的集合            </a:t>
            </a:r>
            <a:r>
              <a:rPr lang="en-US" altLang="zh-CN" sz="2400" b="1"/>
              <a:t>P</a:t>
            </a:r>
            <a:r>
              <a:rPr lang="zh-CN" altLang="en-US" sz="2400" b="1"/>
              <a:t>：爱好体育运动学生的集合</a:t>
            </a:r>
            <a:endParaRPr lang="zh-CN" altLang="en-US" sz="4000" b="1"/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732588" y="3117850"/>
            <a:ext cx="1654175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T</a:t>
            </a:r>
            <a:r>
              <a:rPr lang="en-US" altLang="zh-CN" sz="2000" b="1">
                <a:sym typeface="Symbol" panose="05050102010706020507" pitchFamily="18" charset="2"/>
              </a:rPr>
              <a:t>(MR)S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6732588" y="3670300"/>
            <a:ext cx="1366837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RS </a:t>
            </a:r>
            <a:r>
              <a:rPr lang="en-US" altLang="zh-CN" sz="2000" b="1"/>
              <a:t>T</a:t>
            </a:r>
            <a:endParaRPr lang="en-US" altLang="zh-CN" sz="2000" b="1"/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6732588" y="4292600"/>
            <a:ext cx="1944687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(MF)T=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4825" name="Text Box 14"/>
          <p:cNvSpPr txBox="1">
            <a:spLocks noChangeArrowheads="1"/>
          </p:cNvSpPr>
          <p:nvPr/>
        </p:nvSpPr>
        <p:spPr bwMode="auto">
          <a:xfrm>
            <a:off x="6732588" y="4941888"/>
            <a:ext cx="1368425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M</a:t>
            </a:r>
            <a:r>
              <a:rPr lang="en-US" altLang="zh-CN" sz="2000" b="1">
                <a:sym typeface="Symbol" panose="05050102010706020507" pitchFamily="18" charset="2"/>
              </a:rPr>
              <a:t>LP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4826" name="Text Box 15"/>
          <p:cNvSpPr txBox="1">
            <a:spLocks noChangeArrowheads="1"/>
          </p:cNvSpPr>
          <p:nvPr/>
        </p:nvSpPr>
        <p:spPr bwMode="auto">
          <a:xfrm>
            <a:off x="6732588" y="5565775"/>
            <a:ext cx="1065212" cy="406400"/>
          </a:xfrm>
          <a:prstGeom prst="rect">
            <a:avLst/>
          </a:prstGeom>
          <a:solidFill>
            <a:srgbClr val="FECCBE"/>
          </a:solidFill>
          <a:ln w="9525">
            <a:solidFill>
              <a:schemeClr val="tx2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P</a:t>
            </a:r>
            <a:r>
              <a:rPr lang="en-US" altLang="zh-CN" sz="2000" b="1">
                <a:sym typeface="Symbol" panose="05050102010706020507" pitchFamily="18" charset="2"/>
              </a:rPr>
              <a:t>FS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6732588" y="6142038"/>
            <a:ext cx="1612900" cy="406400"/>
          </a:xfrm>
          <a:prstGeom prst="rect">
            <a:avLst/>
          </a:prstGeom>
          <a:solidFill>
            <a:srgbClr val="FECCBE"/>
          </a:solidFill>
          <a:ln w="9525">
            <a:solidFill>
              <a:srgbClr val="9933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S</a:t>
            </a:r>
            <a:r>
              <a:rPr lang="en-US" altLang="zh-CN" sz="2000" b="1">
                <a:sym typeface="Symbol" panose="05050102010706020507" pitchFamily="18" charset="2"/>
              </a:rPr>
              <a:t>(MR)P</a:t>
            </a:r>
            <a:endParaRPr lang="en-US" altLang="zh-CN" sz="2000" b="1">
              <a:sym typeface="Symbol" panose="05050102010706020507" pitchFamily="18" charset="2"/>
            </a:endParaRPr>
          </a:p>
        </p:txBody>
      </p:sp>
      <p:sp>
        <p:nvSpPr>
          <p:cNvPr id="34828" name="Rectangle 17"/>
          <p:cNvSpPr>
            <a:spLocks noChangeArrowheads="1"/>
          </p:cNvSpPr>
          <p:nvPr/>
        </p:nvSpPr>
        <p:spPr bwMode="auto">
          <a:xfrm>
            <a:off x="395288" y="5734050"/>
            <a:ext cx="4608512" cy="708025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除去数学和计算机系的二年级学生外都不选修离散数学</a:t>
            </a:r>
            <a:endParaRPr lang="zh-CN" altLang="en-US" sz="2000" b="1"/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395288" y="350205"/>
            <a:ext cx="17812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4830" name="Rectangle 19"/>
          <p:cNvSpPr>
            <a:spLocks noChangeArrowheads="1"/>
          </p:cNvSpPr>
          <p:nvPr/>
        </p:nvSpPr>
        <p:spPr bwMode="auto">
          <a:xfrm>
            <a:off x="395288" y="3194050"/>
            <a:ext cx="48974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所有计算机系二年级学生都选修离散数学</a:t>
            </a:r>
            <a:endParaRPr lang="zh-CN" altLang="en-US" sz="2000" b="1"/>
          </a:p>
        </p:txBody>
      </p:sp>
      <p:sp>
        <p:nvSpPr>
          <p:cNvPr id="34831" name="Rectangle 20"/>
          <p:cNvSpPr>
            <a:spLocks noChangeArrowheads="1"/>
          </p:cNvSpPr>
          <p:nvPr/>
        </p:nvSpPr>
        <p:spPr bwMode="auto">
          <a:xfrm>
            <a:off x="395288" y="3841750"/>
            <a:ext cx="48974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数学系一年级的学生都没有选修离散数学</a:t>
            </a:r>
            <a:endParaRPr lang="zh-CN" altLang="en-US" sz="2000" b="1"/>
          </a:p>
        </p:txBody>
      </p:sp>
      <p:sp>
        <p:nvSpPr>
          <p:cNvPr id="34832" name="Rectangle 21"/>
          <p:cNvSpPr>
            <a:spLocks noChangeArrowheads="1"/>
          </p:cNvSpPr>
          <p:nvPr/>
        </p:nvSpPr>
        <p:spPr bwMode="auto">
          <a:xfrm>
            <a:off x="395288" y="4489450"/>
            <a:ext cx="4681537" cy="406400"/>
          </a:xfrm>
          <a:prstGeom prst="rect">
            <a:avLst/>
          </a:prstGeom>
          <a:solidFill>
            <a:srgbClr val="D9FFFF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数学系学生或爱好文学或爱好体育运动</a:t>
            </a:r>
            <a:endParaRPr lang="zh-CN" altLang="en-US" sz="2000" b="1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5292725" y="3429000"/>
            <a:ext cx="1366838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5292725" y="4076700"/>
            <a:ext cx="1366838" cy="4318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5219700" y="4724400"/>
            <a:ext cx="1439863" cy="433388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5219700" y="5300663"/>
            <a:ext cx="1370013" cy="4318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 flipV="1">
            <a:off x="5003800" y="3357563"/>
            <a:ext cx="1655763" cy="28797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267CDF-E72D-4805-9A6B-FBD87A6FBA1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429256" y="396875"/>
            <a:ext cx="140643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3366CC"/>
                </a:solidFill>
              </a:rPr>
              <a:t> </a:t>
            </a:r>
            <a:endParaRPr lang="en-US" altLang="zh-CN" sz="1800" dirty="0">
              <a:solidFill>
                <a:srgbClr val="3366CC"/>
              </a:solidFill>
            </a:endParaRPr>
          </a:p>
        </p:txBody>
      </p:sp>
      <p:grpSp>
        <p:nvGrpSpPr>
          <p:cNvPr id="35844" name="Group 23"/>
          <p:cNvGrpSpPr/>
          <p:nvPr/>
        </p:nvGrpSpPr>
        <p:grpSpPr bwMode="auto">
          <a:xfrm>
            <a:off x="428625" y="1182687"/>
            <a:ext cx="8874124" cy="4799011"/>
            <a:chOff x="270" y="745"/>
            <a:chExt cx="5590" cy="3023"/>
          </a:xfrm>
        </p:grpSpPr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270" y="745"/>
              <a:ext cx="5590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700" b="1" dirty="0">
                  <a:latin typeface="Times New Roman" panose="02020603050405020304" pitchFamily="18" charset="0"/>
                </a:rPr>
                <a:t>分别对条件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(1)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到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(5)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，确定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700" b="1" dirty="0">
                  <a:latin typeface="Times New Roman" panose="02020603050405020304" pitchFamily="18" charset="0"/>
                </a:rPr>
                <a:t>集合与下述那些集合相等。  </a:t>
              </a:r>
              <a:endParaRPr lang="zh-CN" altLang="en-US" sz="27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7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1, 2, …, 8, 9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2, 4, 6, 8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1, 3, 5, 7, 9 }, </a:t>
              </a:r>
              <a:endParaRPr lang="en-US" altLang="zh-CN" sz="27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4 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3, 4, 5 },  </a:t>
              </a:r>
              <a:r>
                <a:rPr lang="en-US" altLang="zh-CN" sz="27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700" b="1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700" b="1" dirty="0">
                  <a:latin typeface="Times New Roman" panose="02020603050405020304" pitchFamily="18" charset="0"/>
                </a:rPr>
                <a:t>= { 3, 5 }          </a:t>
              </a:r>
              <a:endParaRPr lang="en-US" altLang="zh-CN" sz="27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5851" name="Group 22"/>
            <p:cNvGrpSpPr/>
            <p:nvPr/>
          </p:nvGrpSpPr>
          <p:grpSpPr bwMode="auto">
            <a:xfrm>
              <a:off x="431" y="1965"/>
              <a:ext cx="2585" cy="1803"/>
              <a:chOff x="431" y="1983"/>
              <a:chExt cx="2585" cy="1803"/>
            </a:xfrm>
          </p:grpSpPr>
          <p:sp>
            <p:nvSpPr>
              <p:cNvPr id="35852" name="Text Box 11"/>
              <p:cNvSpPr txBox="1">
                <a:spLocks noChangeArrowheads="1"/>
              </p:cNvSpPr>
              <p:nvPr/>
            </p:nvSpPr>
            <p:spPr bwMode="auto">
              <a:xfrm>
                <a:off x="431" y="1983"/>
                <a:ext cx="2585" cy="1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   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AutoNum type="arabicParenBoth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若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    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35853" name="Picture 15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281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4" name="Picture 16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3493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3538686" y="3248024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>
                <a:solidFill>
                  <a:srgbClr val="0000A4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>
              <a:solidFill>
                <a:srgbClr val="0000A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4356000" y="378000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 b="1" baseline="-25000" dirty="0">
              <a:solidFill>
                <a:srgbClr val="0000A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4212000" y="4320000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baseline="-25000" dirty="0">
              <a:solidFill>
                <a:srgbClr val="0000A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3492000" y="4896000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 b="1" baseline="-25000" dirty="0">
              <a:solidFill>
                <a:srgbClr val="0000A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4248000" y="5436000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, ... , </a:t>
            </a:r>
            <a:r>
              <a:rPr lang="en-US" altLang="zh-CN" sz="2400" b="1" i="1" dirty="0">
                <a:solidFill>
                  <a:srgbClr val="0000A4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0000A4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4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都不等</a:t>
            </a:r>
            <a:endParaRPr lang="zh-CN" altLang="en-US" sz="2400" b="1" dirty="0">
              <a:solidFill>
                <a:srgbClr val="0000A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  <p:bldP spid="144402" grpId="0"/>
      <p:bldP spid="144403" grpId="0"/>
      <p:bldP spid="144404" grpId="0"/>
      <p:bldP spid="1444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BA192-51CC-4CF8-A8A4-FA486591FBD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0588" name="Group 60"/>
          <p:cNvGraphicFramePr>
            <a:graphicFrameLocks noGrp="1"/>
          </p:cNvGraphicFramePr>
          <p:nvPr/>
        </p:nvGraphicFramePr>
        <p:xfrm>
          <a:off x="539750" y="1412875"/>
          <a:ext cx="8135938" cy="2194048"/>
        </p:xfrm>
        <a:graphic>
          <a:graphicData uri="http://schemas.openxmlformats.org/drawingml/2006/table">
            <a:tbl>
              <a:tblPr/>
              <a:tblGrid>
                <a:gridCol w="863600"/>
                <a:gridCol w="2305050"/>
                <a:gridCol w="2447925"/>
                <a:gridCol w="2519363"/>
              </a:tblGrid>
              <a:tr h="457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457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交换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822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4570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幂等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591" name="Group 63"/>
          <p:cNvGraphicFramePr>
            <a:graphicFrameLocks noGrp="1"/>
          </p:cNvGraphicFramePr>
          <p:nvPr/>
        </p:nvGraphicFramePr>
        <p:xfrm>
          <a:off x="539750" y="3860800"/>
          <a:ext cx="8135938" cy="2103437"/>
        </p:xfrm>
        <a:graphic>
          <a:graphicData uri="http://schemas.openxmlformats.org/drawingml/2006/table">
            <a:tbl>
              <a:tblPr/>
              <a:tblGrid>
                <a:gridCol w="863600"/>
                <a:gridCol w="3671888"/>
                <a:gridCol w="360045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</a:tbl>
          </a:graphicData>
        </a:graphic>
      </p:graphicFrame>
      <p:sp>
        <p:nvSpPr>
          <p:cNvPr id="150576" name="Rectangle 48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561263" cy="1008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集合运算的算律</a:t>
            </a:r>
            <a:endParaRPr lang="zh-CN" altLang="en-US" b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611188" y="6092825"/>
            <a:ext cx="518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solidFill>
                <a:srgbClr val="F62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E97A2-8C1E-42FB-89CA-2D7EF9188A2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集合运算的算律（续）</a:t>
            </a:r>
            <a:endParaRPr lang="zh-CN" altLang="en-US" b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1610" name="Group 58"/>
          <p:cNvGraphicFramePr>
            <a:graphicFrameLocks noGrp="1"/>
          </p:cNvGraphicFramePr>
          <p:nvPr>
            <p:ph sz="half" idx="1"/>
          </p:nvPr>
        </p:nvGraphicFramePr>
        <p:xfrm>
          <a:off x="539552" y="1484784"/>
          <a:ext cx="7561263" cy="1862139"/>
        </p:xfrm>
        <a:graphic>
          <a:graphicData uri="http://schemas.openxmlformats.org/drawingml/2006/table">
            <a:tbl>
              <a:tblPr/>
              <a:tblGrid>
                <a:gridCol w="1439863"/>
                <a:gridCol w="3529012"/>
                <a:gridCol w="2592388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双重否定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612" name="Group 60"/>
          <p:cNvGraphicFramePr>
            <a:graphicFrameLocks noGrp="1"/>
          </p:cNvGraphicFramePr>
          <p:nvPr>
            <p:ph sz="half" idx="2"/>
          </p:nvPr>
        </p:nvGraphicFramePr>
        <p:xfrm>
          <a:off x="539551" y="3654661"/>
          <a:ext cx="7561263" cy="2286000"/>
        </p:xfrm>
        <a:graphic>
          <a:graphicData uri="http://schemas.openxmlformats.org/drawingml/2006/table">
            <a:tbl>
              <a:tblPr/>
              <a:tblGrid>
                <a:gridCol w="1439863"/>
                <a:gridCol w="3524250"/>
                <a:gridCol w="259715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补元律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同一律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   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C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21619" y="6243935"/>
            <a:ext cx="411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补充：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A=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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99F41E-E0F5-4C51-A0D5-3DAB7C3A1E9D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149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集合包含或相等的证明方法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698" y="1548606"/>
            <a:ext cx="4038600" cy="379095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bg2"/>
                </a:solidFill>
              </a:rPr>
              <a:t>证明</a:t>
            </a:r>
            <a:r>
              <a:rPr lang="zh-CN" altLang="en-US" sz="3200" b="1" i="1" dirty="0">
                <a:solidFill>
                  <a:schemeClr val="bg2"/>
                </a:solidFill>
              </a:rPr>
              <a:t>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2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定义法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包含传递法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等价条件法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反证法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并交运算法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16589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1548606"/>
            <a:ext cx="4038600" cy="4167187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bg2"/>
                </a:solidFill>
              </a:rPr>
              <a:t>证明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sz="32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b="1" dirty="0"/>
              <a:t>定义法</a:t>
            </a:r>
            <a:endParaRPr lang="zh-CN" altLang="en-US" sz="2800" b="1" dirty="0"/>
          </a:p>
          <a:p>
            <a:pPr lvl="1" eaLnBrk="1" hangingPunct="1"/>
            <a:r>
              <a:rPr lang="zh-CN" altLang="en-US" sz="2800" b="1" dirty="0"/>
              <a:t>等式代入法</a:t>
            </a:r>
            <a:endParaRPr lang="zh-CN" altLang="en-US" sz="2800" b="1" dirty="0"/>
          </a:p>
          <a:p>
            <a:pPr lvl="1" eaLnBrk="1" hangingPunct="1"/>
            <a:r>
              <a:rPr lang="zh-CN" altLang="en-US" sz="2800" b="1" dirty="0"/>
              <a:t>反证法</a:t>
            </a:r>
            <a:endParaRPr lang="zh-CN" altLang="en-US" sz="2800" b="1" dirty="0"/>
          </a:p>
          <a:p>
            <a:pPr lvl="1" eaLnBrk="1" hangingPunct="1"/>
            <a:r>
              <a:rPr lang="zh-CN" altLang="en-US" sz="2800" b="1" dirty="0"/>
              <a:t>运算法</a:t>
            </a:r>
            <a:endParaRPr lang="zh-CN" altLang="en-US" sz="2800" b="1" dirty="0"/>
          </a:p>
          <a:p>
            <a:pPr lvl="1" eaLnBrk="1" hangingPunct="1"/>
            <a:endParaRPr lang="zh-CN" altLang="en-US" sz="2800" b="1" dirty="0"/>
          </a:p>
          <a:p>
            <a:pPr lvl="2" eaLnBrk="1" hangingPunct="1"/>
            <a:endParaRPr lang="en-US" altLang="zh-CN" sz="2800" b="1" dirty="0"/>
          </a:p>
        </p:txBody>
      </p:sp>
      <p:sp>
        <p:nvSpPr>
          <p:cNvPr id="165893" name="Text Box 1029"/>
          <p:cNvSpPr txBox="1">
            <a:spLocks noChangeArrowheads="1"/>
          </p:cNvSpPr>
          <p:nvPr/>
        </p:nvSpPr>
        <p:spPr bwMode="auto">
          <a:xfrm>
            <a:off x="399328" y="5339556"/>
            <a:ext cx="6840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以上的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代表集合公式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DE741-C2E5-415D-BE6D-52814A5A4A50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3568" y="2050271"/>
            <a:ext cx="5527800" cy="652472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 …  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5473700" cy="1079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集合包含的证明</a:t>
            </a:r>
            <a:endParaRPr lang="en-US" altLang="zh-CN" sz="4000" b="1" i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4779" y="3086844"/>
            <a:ext cx="7272337" cy="3262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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101940"/>
            <a:ext cx="5473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定义法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600" b="1" i="1" kern="0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EFB56-6D20-4EFE-97DE-5EFEECD4E32D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42" y="1248700"/>
            <a:ext cx="8229600" cy="708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包含传递法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64129" y="3140968"/>
            <a:ext cx="812267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2954" y="2120245"/>
            <a:ext cx="7946575" cy="604778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找到集合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AT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TB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，从而有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AB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177E4-E5E9-4B33-8962-EC4857EB70B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482972" y="1228681"/>
            <a:ext cx="7376664" cy="86518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利用包含的等价条件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85120" y="2780927"/>
            <a:ext cx="7005638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命题得证</a:t>
            </a:r>
            <a:endParaRPr lang="zh-CN" altLang="en-US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622" y="2093868"/>
            <a:ext cx="7359899" cy="687059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AB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 B=B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B=A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A-B=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F5832-9AC7-460C-9F57-4D0C8CF63E9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05" y="1234151"/>
            <a:ext cx="8229600" cy="678904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反证法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 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518230" y="3161494"/>
            <a:ext cx="9166338" cy="36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假设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不成立，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则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B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矛盾；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237" y="2014588"/>
            <a:ext cx="7924135" cy="1045372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欲证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，假设命题不成立，必存在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xB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，然后推出矛盾。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050"/>
          <p:cNvSpPr txBox="1">
            <a:spLocks noChangeArrowheads="1"/>
          </p:cNvSpPr>
          <p:nvPr/>
        </p:nvSpPr>
        <p:spPr bwMode="auto">
          <a:xfrm>
            <a:off x="251520" y="1333177"/>
            <a:ext cx="8552041" cy="40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8850">
              <a:lnSpc>
                <a:spcPct val="115000"/>
              </a:lnSpc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kumimoji="1" sz="14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320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集合是集合论的原始概念</a:t>
            </a:r>
            <a:r>
              <a:rPr lang="en-US" altLang="zh-CN" sz="3200" b="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3200" u="none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不能精确定义。</a:t>
            </a:r>
            <a:endParaRPr lang="en-US" altLang="zh-CN" sz="3200" u="none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97351" name="Text Box 2055"/>
          <p:cNvSpPr txBox="1">
            <a:spLocks noChangeArrowheads="1"/>
          </p:cNvSpPr>
          <p:nvPr/>
        </p:nvSpPr>
        <p:spPr bwMode="auto">
          <a:xfrm>
            <a:off x="272197" y="2443000"/>
            <a:ext cx="8077200" cy="108267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由一些可以相互区分的</a:t>
            </a:r>
            <a:r>
              <a:rPr kumimoji="1" lang="zh-CN" altLang="en-US" sz="2800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任意个体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汇集在一起</a:t>
            </a:r>
            <a:endParaRPr kumimoji="1" lang="zh-CN" altLang="en-US" sz="2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     所组成的一个整体</a:t>
            </a:r>
            <a:r>
              <a:rPr kumimoji="1"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800" b="1" dirty="0">
              <a:solidFill>
                <a:srgbClr val="9900CC"/>
              </a:solidFill>
              <a:latin typeface="宋体" panose="02010600030101010101" pitchFamily="2" charset="-122"/>
            </a:endParaRPr>
          </a:p>
        </p:txBody>
      </p:sp>
      <p:sp>
        <p:nvSpPr>
          <p:cNvPr id="697352" name="AutoShape 2056"/>
          <p:cNvSpPr>
            <a:spLocks noChangeArrowheads="1"/>
          </p:cNvSpPr>
          <p:nvPr/>
        </p:nvSpPr>
        <p:spPr bwMode="auto">
          <a:xfrm>
            <a:off x="4788024" y="3640913"/>
            <a:ext cx="4240213" cy="1643527"/>
          </a:xfrm>
          <a:prstGeom prst="wedgeRectCallout">
            <a:avLst>
              <a:gd name="adj1" fmla="val -38879"/>
              <a:gd name="adj2" fmla="val -96798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元素不必具有共同性质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元素可物理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可抽象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元素还可以是集合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7360" name="Text Box 2064"/>
          <p:cNvSpPr txBox="1">
            <a:spLocks noChangeArrowheads="1"/>
          </p:cNvSpPr>
          <p:nvPr/>
        </p:nvSpPr>
        <p:spPr bwMode="auto">
          <a:xfrm>
            <a:off x="429782" y="3857318"/>
            <a:ext cx="1087157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例如</a:t>
            </a:r>
            <a:r>
              <a:rPr kumimoji="1"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: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1" name="Text Box 2065"/>
          <p:cNvSpPr txBox="1">
            <a:spLocks noChangeArrowheads="1"/>
          </p:cNvSpPr>
          <p:nvPr/>
        </p:nvSpPr>
        <p:spPr bwMode="auto">
          <a:xfrm>
            <a:off x="1637869" y="3863668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教室里的桌椅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2" name="Text Box 2066"/>
          <p:cNvSpPr txBox="1">
            <a:spLocks noChangeArrowheads="1"/>
          </p:cNvSpPr>
          <p:nvPr/>
        </p:nvSpPr>
        <p:spPr bwMode="auto">
          <a:xfrm>
            <a:off x="1637869" y="4457393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图书馆的藏书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3" name="Text Box 2067"/>
          <p:cNvSpPr txBox="1">
            <a:spLocks noChangeArrowheads="1"/>
          </p:cNvSpPr>
          <p:nvPr/>
        </p:nvSpPr>
        <p:spPr bwMode="auto">
          <a:xfrm>
            <a:off x="1615644" y="5011431"/>
            <a:ext cx="234872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自然数的全体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4" name="Text Box 2068"/>
          <p:cNvSpPr txBox="1">
            <a:spLocks noChangeArrowheads="1"/>
          </p:cNvSpPr>
          <p:nvPr/>
        </p:nvSpPr>
        <p:spPr bwMode="auto">
          <a:xfrm>
            <a:off x="1615644" y="5600393"/>
            <a:ext cx="2709396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直线上的所有点</a:t>
            </a:r>
            <a:endParaRPr kumimoji="1" lang="en-US" altLang="zh-CN" sz="2800" b="1" dirty="0">
              <a:latin typeface="+mn-ea"/>
              <a:ea typeface="+mn-ea"/>
            </a:endParaRPr>
          </a:p>
        </p:txBody>
      </p:sp>
      <p:sp>
        <p:nvSpPr>
          <p:cNvPr id="697366" name="AutoShape 2070"/>
          <p:cNvSpPr>
            <a:spLocks noChangeArrowheads="1"/>
          </p:cNvSpPr>
          <p:nvPr/>
        </p:nvSpPr>
        <p:spPr bwMode="auto">
          <a:xfrm>
            <a:off x="6660257" y="1911859"/>
            <a:ext cx="863600" cy="523875"/>
          </a:xfrm>
          <a:prstGeom prst="wedgeRectCallout">
            <a:avLst>
              <a:gd name="adj1" fmla="val -115828"/>
              <a:gd name="adj2" fmla="val 68199"/>
            </a:avLst>
          </a:prstGeom>
          <a:solidFill>
            <a:srgbClr val="FFFF99">
              <a:alpha val="50195"/>
            </a:srgbClr>
          </a:solidFill>
          <a:ln w="95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endParaRPr kumimoji="1" lang="zh-CN" altLang="en-US" sz="2800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697367" name="AutoShape 2071"/>
          <p:cNvSpPr/>
          <p:nvPr/>
        </p:nvSpPr>
        <p:spPr bwMode="auto">
          <a:xfrm flipH="1">
            <a:off x="1455307" y="4157356"/>
            <a:ext cx="184150" cy="1824037"/>
          </a:xfrm>
          <a:prstGeom prst="rightBrace">
            <a:avLst>
              <a:gd name="adj1" fmla="val 8323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140280"/>
            <a:ext cx="6840537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集合的定义</a:t>
            </a:r>
            <a:endParaRPr lang="zh-CN" altLang="en-US" b="1" kern="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1" grpId="0" animBg="1"/>
      <p:bldP spid="697352" grpId="0" animBg="1" autoUpdateAnimBg="0"/>
      <p:bldP spid="697360" grpId="0" autoUpdateAnimBg="0"/>
      <p:bldP spid="697361" grpId="0" autoUpdateAnimBg="0"/>
      <p:bldP spid="697362" grpId="0" autoUpdateAnimBg="0"/>
      <p:bldP spid="697363" grpId="0" autoUpdateAnimBg="0"/>
      <p:bldP spid="697364" grpId="0" autoUpdateAnimBg="0"/>
      <p:bldP spid="697366" grpId="0" animBg="1" autoUpdateAnimBg="0"/>
      <p:bldP spid="6973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010E4-DA78-4C8C-A279-9DC2DAAEA36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9812" y="260648"/>
            <a:ext cx="8229600" cy="5164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利用已知包含式并交运算</a:t>
            </a:r>
            <a:endParaRPr lang="zh-CN" altLang="en-US" sz="36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40981" y="2720581"/>
            <a:ext cx="7559411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7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上式两边求并，得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11560" y="904481"/>
            <a:ext cx="7128792" cy="1816100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由已知包含式通过运算产生新的包含式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B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B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Z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 , S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SBW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 , S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SBW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A571F-F067-4EDE-B782-7EAFE55828B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4725144"/>
            <a:ext cx="7272337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（吸收律）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证   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88770"/>
            <a:ext cx="8229600" cy="649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集合相等的证明</a:t>
            </a:r>
            <a:endParaRPr lang="en-US" altLang="zh-CN" sz="4000" b="1" i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43608" y="1944000"/>
            <a:ext cx="4752975" cy="2598738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或者 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…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1487" y="1139128"/>
            <a:ext cx="82296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1.</a:t>
            </a:r>
            <a:r>
              <a:rPr lang="zh-CN" altLang="en-US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定义法证明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600" b="1" i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en-US" altLang="zh-CN" sz="3600" b="1" i="1" kern="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B8BA7-20CC-4A8B-8F32-3D3DD9B68CF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1405"/>
            <a:ext cx="82296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等式替换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000" y="2772000"/>
            <a:ext cx="7761288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例</a:t>
            </a:r>
            <a:r>
              <a:rPr lang="en-US" altLang="zh-CN" b="1" dirty="0">
                <a:solidFill>
                  <a:schemeClr val="bg2"/>
                </a:solidFill>
              </a:rPr>
              <a:t>9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（吸收律）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证   </a:t>
            </a:r>
            <a:r>
              <a:rPr lang="en-US" altLang="zh-CN" sz="2800" b="1" dirty="0">
                <a:solidFill>
                  <a:schemeClr val="bg2"/>
                </a:solidFill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</a:rPr>
              <a:t>假设交换律、分配律、同一律、零律成立</a:t>
            </a:r>
            <a:r>
              <a:rPr lang="en-US" altLang="zh-CN" sz="2800" b="1" dirty="0">
                <a:solidFill>
                  <a:schemeClr val="bg2"/>
                </a:solidFill>
              </a:rPr>
              <a:t>)</a:t>
            </a:r>
            <a:endParaRPr lang="en-US" altLang="zh-CN" sz="2800" b="1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</a:rPr>
              <a:t>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同一律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分配律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交换律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零律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同一律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11560" y="2018030"/>
            <a:ext cx="7416824" cy="584200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不断进行代入化简，最终得到两边相等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C5A7B-3407-43E9-AD1E-12C7C43858B2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89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反证法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73016"/>
            <a:ext cx="8229600" cy="2808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10  </a:t>
            </a:r>
            <a:r>
              <a:rPr lang="zh-CN" altLang="en-US" b="1">
                <a:solidFill>
                  <a:schemeClr val="bg2"/>
                </a:solidFill>
              </a:rPr>
              <a:t>证明以下等价条件    </a:t>
            </a: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      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b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    (1)               (2)                (3)             (4)  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证明顺序：</a:t>
            </a:r>
            <a:endParaRPr lang="zh-CN" altLang="en-US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(2), (2) (3), (3) (4), (4) (1)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85053" y="2060848"/>
            <a:ext cx="8229600" cy="1274763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假设 </a:t>
            </a:r>
            <a:r>
              <a:rPr lang="en-US" altLang="zh-CN" b="1" i="1" dirty="0">
                <a:latin typeface="Times New Roman" panose="02020603050405020304" pitchFamily="18" charset="0"/>
              </a:rPr>
              <a:t>A=B </a:t>
            </a:r>
            <a:r>
              <a:rPr lang="zh-CN" altLang="en-US" b="1" dirty="0">
                <a:latin typeface="Times New Roman" panose="02020603050405020304" pitchFamily="18" charset="0"/>
              </a:rPr>
              <a:t>不成立，则存在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，或者</a:t>
            </a:r>
            <a:r>
              <a:rPr lang="zh-CN" altLang="en-US" b="1" dirty="0">
                <a:latin typeface="Times New Roman" panose="02020603050405020304" pitchFamily="18" charset="0"/>
              </a:rPr>
              <a:t>存在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，然后推出矛盾。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633626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08991" y="633626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等式替换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0745" y="629233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反证法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34203" y="627494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反证法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14BEE1-79AC-4A53-8193-1E4F393C3B5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97" y="1268760"/>
            <a:ext cx="8207375" cy="2519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(2)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（定义法）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，下面证明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综合上述（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）得证。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39750" y="4191000"/>
            <a:ext cx="4721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(3)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（等式替换）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代入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091D5-3CCC-4C49-9FBE-9E0C9DDC91CE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68413"/>
            <a:ext cx="7437437" cy="24479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 (4)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（反证法）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，那么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从而与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矛盾。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03263" y="3644900"/>
            <a:ext cx="64611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(1)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（反证法）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不成立，那么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与条件（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）矛盾。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37CB68-76CF-4743-8D41-3DB4205E0CE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523480" y="177007"/>
            <a:ext cx="7797800" cy="10842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集合运算法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6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en-US" altLang="zh-CN" sz="3600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8123" y="2708920"/>
            <a:ext cx="814863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A=B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 由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得到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从而有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（消去律）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消去律证明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C=B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=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 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A=B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8163" y="1212850"/>
            <a:ext cx="7848559" cy="1274195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由已知等式通过运算产生新的等式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A=B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B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A-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=B-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</a:rPr>
              <a:t>Z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5A33E-4D88-47A1-AA30-814ED36A4B5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102711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课堂练习：</a:t>
            </a:r>
            <a:endParaRPr lang="zh-CN" altLang="en-US" sz="4000" b="1" dirty="0">
              <a:solidFill>
                <a:srgbClr val="3366CC"/>
              </a:solidFill>
              <a:ea typeface="黑体" panose="02010609060101010101" pitchFamily="49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402" y="1484784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b="1" dirty="0">
                <a:latin typeface="+mn-ea"/>
              </a:rPr>
              <a:t>设</a:t>
            </a:r>
            <a:r>
              <a:rPr lang="en-US" altLang="zh-CN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B</a:t>
            </a:r>
            <a:r>
              <a:rPr lang="zh-CN" altLang="en-US" b="1" dirty="0">
                <a:latin typeface="+mn-ea"/>
              </a:rPr>
              <a:t>是两个集合，证明：</a:t>
            </a:r>
            <a:endParaRPr lang="zh-CN" altLang="en-US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=P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2)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A-(B ∪C) =(A-B) ∩(A-C)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4AF47-7872-4743-AB95-2916929B5D9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67544" y="420704"/>
            <a:ext cx="1728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证明：</a:t>
            </a:r>
            <a:endParaRPr lang="zh-CN" altLang="en-US" sz="3600" b="1" dirty="0">
              <a:solidFill>
                <a:srgbClr val="3366CC"/>
              </a:solidFill>
              <a:ea typeface="黑体" panose="02010609060101010101" pitchFamily="49" charset="-122"/>
            </a:endParaRP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611560" y="1238282"/>
            <a:ext cx="74898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）任取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所以：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755576" y="3886200"/>
            <a:ext cx="7705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A-(B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C)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 (B 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(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B) 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C)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(A-B)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(A-C)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zh-CN" sz="1200" dirty="0">
                <a:latin typeface="Arial Black" panose="020B0A04020102020204" pitchFamily="34" charset="0"/>
              </a:rPr>
            </a:fld>
            <a:endParaRPr lang="zh-CN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练习</a:t>
            </a:r>
            <a:endParaRPr lang="zh-CN" altLang="zh-CN" b="1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8064500" cy="468153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证明： 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 i="1" dirty="0">
                <a:latin typeface="Times New Roman" panose="02020603050405020304" pitchFamily="18" charset="0"/>
              </a:rPr>
              <a:t>= 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证明：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- 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en-US" b="1" i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) </a:t>
            </a:r>
            <a:r>
              <a:rPr lang="zh-CN" altLang="en-US" b="1" i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en-US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en-US" b="1" i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证明：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(A - B)  B = A  B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化简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((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)) – ((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– 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证明：A  (B-A)=B  AB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6 证明：(AB)-C = (A-C)(B-C)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977B5-218A-453D-93B8-54508684AE8E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6840537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集合的表示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45657" y="1351692"/>
            <a:ext cx="8569325" cy="5483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集合的表示：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32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32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列元素法：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列出集合的所有元素，元素之间用逗号隔开，并用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{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括起来 ，例如：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 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谓词表示法：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用谓词概括集合中元素的属性</a:t>
            </a:r>
            <a:endParaRPr lang="zh-CN" altLang="en-US" sz="28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B=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 | P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) }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由使得 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为真的全体</a:t>
            </a:r>
            <a:r>
              <a:rPr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构成。 </a:t>
            </a:r>
            <a:endParaRPr lang="en-US" altLang="zh-CN" sz="28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    例如：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- 3x + 2 = 0 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xR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     </a:t>
            </a:r>
            <a:endParaRPr lang="zh-CN" altLang="en-US" sz="28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972791" y="1988840"/>
            <a:ext cx="6623545" cy="10668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用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大写字母</a:t>
            </a:r>
            <a:r>
              <a:rPr kumimoji="1"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A, B, C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集合</a:t>
            </a:r>
            <a:endParaRPr kumimoji="1"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用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小写字母</a:t>
            </a:r>
            <a:r>
              <a:rPr kumimoji="1"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a, b, c,...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kumimoji="1"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Webdings" panose="05030102010509060703" pitchFamily="18" charset="2"/>
              </a:rPr>
              <a:t>集合元素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zh-CN" sz="1200" dirty="0">
                <a:latin typeface="Arial Black" panose="020B0A04020102020204" pitchFamily="34" charset="0"/>
              </a:rPr>
            </a:fld>
            <a:endParaRPr lang="zh-CN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练习</a:t>
            </a:r>
            <a:endParaRPr lang="zh-CN" altLang="zh-CN" b="1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zh-CN" b="1" i="1" dirty="0">
                <a:latin typeface="Times New Roman" panose="02020603050405020304" pitchFamily="18" charset="0"/>
              </a:rPr>
              <a:t>=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zh-CN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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得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A  E</a:t>
            </a:r>
            <a:r>
              <a:rPr lang="zh-CN" altLang="zh-CN" b="1" dirty="0">
                <a:latin typeface="Times New Roman" panose="02020603050405020304" pitchFamily="18" charset="0"/>
              </a:rPr>
              <a:t>=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charRg st="7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charRg st="7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charRg st="7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zh-CN" sz="1200" dirty="0">
                <a:latin typeface="Arial Black" panose="020B0A04020102020204" pitchFamily="34" charset="0"/>
              </a:rPr>
            </a:fld>
            <a:endParaRPr lang="zh-CN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练习</a:t>
            </a:r>
            <a:endParaRPr lang="zh-CN" altLang="zh-CN" b="1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3275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 (</a:t>
            </a:r>
            <a:r>
              <a:rPr lang="zh-CN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=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zh-CN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</a:rPr>
              <a:t>) 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证：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-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(</a:t>
            </a:r>
            <a:r>
              <a:rPr lang="zh-CN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zh-CN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</a:rPr>
              <a:t>)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latin typeface="Times New Roman" panose="02020603050405020304" pitchFamily="18" charset="0"/>
              </a:rPr>
              <a:t>               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  (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zh-CN" b="1" dirty="0">
                <a:latin typeface="Times New Roman" panose="02020603050405020304" pitchFamily="18" charset="0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得    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-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r>
              <a:rPr lang="zh-CN" altLang="zh-CN" b="1" i="1" dirty="0">
                <a:latin typeface="Times New Roman" panose="02020603050405020304" pitchFamily="18" charset="0"/>
              </a:rPr>
              <a:t>=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- </a:t>
            </a:r>
            <a:r>
              <a:rPr lang="zh-CN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</a:rPr>
              <a:t>) </a:t>
            </a:r>
            <a:endParaRPr lang="zh-CN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charRg st="3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charRg st="3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charRg st="3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charRg st="7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charRg st="7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charRg st="7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charRg st="11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charRg st="11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charRg st="11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charRg st="16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charRg st="21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charRg st="21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">
                                            <p:txEl>
                                              <p:charRg st="21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">
                                            <p:txEl>
                                              <p:charRg st="26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">
                                            <p:txEl>
                                              <p:charRg st="26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">
                                            <p:txEl>
                                              <p:charRg st="26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0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>
                                            <p:txEl>
                                              <p:charRg st="30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>
                                            <p:txEl>
                                              <p:charRg st="30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>
                                            <p:txEl>
                                              <p:charRg st="30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zh-CN" sz="1200" dirty="0">
                <a:latin typeface="Arial Black" panose="020B0A04020102020204" pitchFamily="34" charset="0"/>
              </a:rPr>
            </a:fld>
            <a:endParaRPr lang="zh-CN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练习</a:t>
            </a:r>
            <a:endParaRPr lang="zh-CN" altLang="zh-CN" b="1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79248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证：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(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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(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)(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 (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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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2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charRg st="5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108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5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charRg st="15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zh-CN" sz="1200" dirty="0">
                <a:latin typeface="Arial Black" panose="020B0A04020102020204" pitchFamily="34" charset="0"/>
              </a:rPr>
            </a:fld>
            <a:endParaRPr lang="zh-CN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练习</a:t>
            </a:r>
            <a:endParaRPr lang="zh-CN" altLang="zh-CN" b="1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539750" y="1457325"/>
            <a:ext cx="79248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化简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 – ((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–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–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 – ((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– C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B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zh-CN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charRg st="4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charRg st="8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charRg st="146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9F3811-F7F0-49E3-B7FD-01DD105BFCC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/>
              <a:t>集合的基数与有穷集合</a:t>
            </a:r>
            <a:endParaRPr lang="zh-CN" altLang="en-US" b="1"/>
          </a:p>
          <a:p>
            <a:pPr eaLnBrk="1" hangingPunct="1">
              <a:spcBef>
                <a:spcPct val="70000"/>
              </a:spcBef>
            </a:pPr>
            <a:r>
              <a:rPr lang="zh-CN" altLang="en-US" b="1"/>
              <a:t>包含排斥原理</a:t>
            </a:r>
            <a:endParaRPr lang="zh-CN" altLang="en-US" b="1"/>
          </a:p>
          <a:p>
            <a:pPr eaLnBrk="1" hangingPunct="1">
              <a:spcBef>
                <a:spcPct val="70000"/>
              </a:spcBef>
            </a:pPr>
            <a:r>
              <a:rPr lang="zh-CN" altLang="en-US" b="1"/>
              <a:t>有穷集的计数</a:t>
            </a:r>
            <a:endParaRPr lang="zh-CN" altLang="en-US" b="1"/>
          </a:p>
          <a:p>
            <a:pPr eaLnBrk="1" hangingPunct="1"/>
            <a:endParaRPr lang="en-US" altLang="zh-CN" b="1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b="1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集合中元素的计数</a:t>
            </a:r>
            <a:endParaRPr lang="zh-CN" altLang="en-US" b="1" dirty="0">
              <a:solidFill>
                <a:srgbClr val="EE8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916AF9-F2EA-4E15-BDCF-AC3D05DD8D5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971" y="2812403"/>
            <a:ext cx="8229600" cy="168038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有穷集的实例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   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|=3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+1=0,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 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|=0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集合的基数与有穷集合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405946"/>
            <a:ext cx="8229600" cy="12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集合 </a:t>
            </a:r>
            <a:r>
              <a:rPr lang="en-US" altLang="zh-CN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的基数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：集合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</a:t>
            </a:r>
            <a:r>
              <a:rPr lang="zh-CN" altLang="en-US" sz="2800" b="1" u="sng" kern="0" dirty="0">
                <a:latin typeface="Times New Roman" panose="02020603050405020304" pitchFamily="18" charset="0"/>
              </a:rPr>
              <a:t>元素数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endParaRPr lang="en-US" altLang="zh-CN" sz="2800" b="1" i="1" kern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 </a:t>
            </a:r>
            <a:r>
              <a:rPr lang="en-US" altLang="zh-CN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sz="2800" b="1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为自然数。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0859" y="4661352"/>
            <a:ext cx="8229600" cy="25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无穷集的实例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Z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等。 </a:t>
            </a:r>
            <a:endParaRPr lang="zh-CN" altLang="en-US" sz="28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D49B1-FA03-433A-AE2F-06218BD3025A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2179" y="155761"/>
            <a:ext cx="7150100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包含排斥原理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64298" y="1400299"/>
            <a:ext cx="7993062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为有穷集，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种性质，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的元素构成的子集，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 2,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不具有</a:t>
            </a:r>
            <a:r>
              <a:rPr lang="zh-CN" altLang="en-US" sz="2800" b="1" dirty="0">
                <a:latin typeface="Times New Roman" panose="02020603050405020304" pitchFamily="18" charset="0"/>
              </a:rPr>
              <a:t>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的元素数为</a:t>
            </a:r>
            <a:endParaRPr lang="zh-CN" altLang="en-US" sz="2800" b="1" dirty="0"/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6566" name="Object 5"/>
          <p:cNvGraphicFramePr>
            <a:graphicFrameLocks noChangeAspect="1"/>
          </p:cNvGraphicFramePr>
          <p:nvPr/>
        </p:nvGraphicFramePr>
        <p:xfrm>
          <a:off x="611560" y="3243546"/>
          <a:ext cx="7316787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4" name="公式" r:id="rId1" imgW="3378200" imgH="927100" progId="Equation.3">
                  <p:embed/>
                </p:oleObj>
              </mc:Choice>
              <mc:Fallback>
                <p:oleObj name="公式" r:id="rId1" imgW="33782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43546"/>
                        <a:ext cx="7316787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F2EA6-9035-4D59-8613-2EDECC219663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056438" cy="9366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</a:t>
            </a:r>
            <a:endParaRPr lang="zh-CN" altLang="en-US" sz="40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9750" y="2618756"/>
            <a:ext cx="7704137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  设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1, 2, … 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…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…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x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对右边计数贡献为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 0 + 0  0 + … + (1)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= 1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60025" y="1368293"/>
            <a:ext cx="7724775" cy="1126462"/>
          </a:xfrm>
          <a:prstGeom prst="rect">
            <a:avLst/>
          </a:prstGeom>
          <a:solidFill>
            <a:srgbClr val="D9FFFF"/>
          </a:solidFill>
          <a:ln w="28575">
            <a:solidFill>
              <a:srgbClr val="003399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证明要点：任何元素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，如果不具有任何性质，则对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等式右边</a:t>
            </a:r>
            <a:r>
              <a:rPr lang="zh-CN" altLang="en-US" sz="2800" b="1" dirty="0"/>
              <a:t>计数贡献为１，否则为０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D6397-AF31-4517-A290-429AD90DE3D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488237" cy="100806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证明（续）</a:t>
            </a:r>
            <a:endParaRPr lang="zh-CN" altLang="en-US" sz="40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636" name="Group 17"/>
          <p:cNvGrpSpPr/>
          <p:nvPr/>
        </p:nvGrpSpPr>
        <p:grpSpPr bwMode="auto">
          <a:xfrm>
            <a:off x="468313" y="1273175"/>
            <a:ext cx="6335713" cy="4975225"/>
            <a:chOff x="340" y="890"/>
            <a:chExt cx="3991" cy="3134"/>
          </a:xfrm>
        </p:grpSpPr>
        <p:graphicFrame>
          <p:nvGraphicFramePr>
            <p:cNvPr id="69637" name="Object 4"/>
            <p:cNvGraphicFramePr>
              <a:graphicFrameLocks noChangeAspect="1"/>
            </p:cNvGraphicFramePr>
            <p:nvPr/>
          </p:nvGraphicFramePr>
          <p:xfrm>
            <a:off x="1474" y="1589"/>
            <a:ext cx="54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4" name="公式" r:id="rId1" imgW="469900" imgH="431800" progId="Equation.3">
                    <p:embed/>
                  </p:oleObj>
                </mc:Choice>
                <mc:Fallback>
                  <p:oleObj name="公式" r:id="rId1" imgW="469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89"/>
                          <a:ext cx="544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1519" y="2055"/>
            <a:ext cx="9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5" name="公式" r:id="rId3" imgW="889000" imgH="368300" progId="Equation.3">
                    <p:embed/>
                  </p:oleObj>
                </mc:Choice>
                <mc:Fallback>
                  <p:oleObj name="公式" r:id="rId3" imgW="8890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055"/>
                          <a:ext cx="953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8"/>
            <p:cNvGraphicFramePr>
              <a:graphicFrameLocks noChangeAspect="1"/>
            </p:cNvGraphicFramePr>
            <p:nvPr/>
          </p:nvGraphicFramePr>
          <p:xfrm>
            <a:off x="2744" y="1635"/>
            <a:ext cx="32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6" name="公式" r:id="rId5" imgW="203200" imgH="228600" progId="Equation.3">
                    <p:embed/>
                  </p:oleObj>
                </mc:Choice>
                <mc:Fallback>
                  <p:oleObj name="公式" r:id="rId5" imgW="203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635"/>
                          <a:ext cx="32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9"/>
            <p:cNvGraphicFramePr>
              <a:graphicFrameLocks noChangeAspect="1"/>
            </p:cNvGraphicFramePr>
            <p:nvPr/>
          </p:nvGraphicFramePr>
          <p:xfrm>
            <a:off x="3334" y="1998"/>
            <a:ext cx="32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7" name="公式" r:id="rId7" imgW="203200" imgH="228600" progId="Equation.3">
                    <p:embed/>
                  </p:oleObj>
                </mc:Choice>
                <mc:Fallback>
                  <p:oleObj name="公式" r:id="rId7" imgW="203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998"/>
                          <a:ext cx="32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10"/>
            <p:cNvGraphicFramePr>
              <a:graphicFrameLocks noChangeAspect="1"/>
            </p:cNvGraphicFramePr>
            <p:nvPr/>
          </p:nvGraphicFramePr>
          <p:xfrm>
            <a:off x="3833" y="2724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8" name="公式" r:id="rId9" imgW="228600" imgH="228600" progId="Equation.3">
                    <p:embed/>
                  </p:oleObj>
                </mc:Choice>
                <mc:Fallback>
                  <p:oleObj name="公式" r:id="rId9" imgW="228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24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11"/>
            <p:cNvGraphicFramePr>
              <a:graphicFrameLocks noChangeAspect="1"/>
            </p:cNvGraphicFramePr>
            <p:nvPr/>
          </p:nvGraphicFramePr>
          <p:xfrm>
            <a:off x="884" y="3339"/>
            <a:ext cx="3447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39" name="公式" r:id="rId11" imgW="1778000" imgH="381000" progId="Equation.3">
                    <p:embed/>
                  </p:oleObj>
                </mc:Choice>
                <mc:Fallback>
                  <p:oleObj name="公式" r:id="rId11" imgW="17780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339"/>
                          <a:ext cx="3447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Text Box 15"/>
            <p:cNvSpPr txBox="1">
              <a:spLocks noChangeArrowheads="1"/>
            </p:cNvSpPr>
            <p:nvPr/>
          </p:nvSpPr>
          <p:spPr bwMode="auto">
            <a:xfrm>
              <a:off x="340" y="890"/>
              <a:ext cx="3911" cy="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设 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具有 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条性质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贡献为  </a:t>
              </a:r>
              <a:endPara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         贡献为      </a:t>
              </a:r>
              <a:endPara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….  </a:t>
              </a:r>
              <a:endPara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…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      </a:t>
              </a:r>
              <a:endPara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对右边计数贡献为</a:t>
              </a:r>
              <a:endPara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FF5F5-6C25-41BD-9569-8A58129C7A2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70659" name="Group 18"/>
          <p:cNvGrpSpPr/>
          <p:nvPr/>
        </p:nvGrpSpPr>
        <p:grpSpPr bwMode="auto">
          <a:xfrm>
            <a:off x="442960" y="1224238"/>
            <a:ext cx="7560719" cy="2788242"/>
            <a:chOff x="-92" y="780"/>
            <a:chExt cx="6151" cy="1874"/>
          </a:xfrm>
        </p:grpSpPr>
        <p:graphicFrame>
          <p:nvGraphicFramePr>
            <p:cNvPr id="70665" name="Object 4"/>
            <p:cNvGraphicFramePr>
              <a:graphicFrameLocks noChangeAspect="1"/>
            </p:cNvGraphicFramePr>
            <p:nvPr/>
          </p:nvGraphicFramePr>
          <p:xfrm>
            <a:off x="-72" y="1156"/>
            <a:ext cx="6131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7" name="公式" r:id="rId1" imgW="3898900" imgH="952500" progId="Equation.3">
                    <p:embed/>
                  </p:oleObj>
                </mc:Choice>
                <mc:Fallback>
                  <p:oleObj name="公式" r:id="rId1" imgW="3898900" imgH="952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2" y="1156"/>
                          <a:ext cx="6131" cy="1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Rectangle 7"/>
            <p:cNvSpPr>
              <a:spLocks noChangeArrowheads="1"/>
            </p:cNvSpPr>
            <p:nvPr/>
          </p:nvSpPr>
          <p:spPr bwMode="auto">
            <a:xfrm>
              <a:off x="-92" y="780"/>
              <a:ext cx="469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S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中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至少具有一条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性质的元素数为：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467544" y="4281487"/>
            <a:ext cx="7148513" cy="2200274"/>
            <a:chOff x="554" y="2659"/>
            <a:chExt cx="4503" cy="1386"/>
          </a:xfrm>
        </p:grpSpPr>
        <p:sp>
          <p:nvSpPr>
            <p:cNvPr id="70662" name="Text Box 10"/>
            <p:cNvSpPr txBox="1">
              <a:spLocks noChangeArrowheads="1"/>
            </p:cNvSpPr>
            <p:nvPr/>
          </p:nvSpPr>
          <p:spPr bwMode="auto">
            <a:xfrm>
              <a:off x="554" y="2659"/>
              <a:ext cx="45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证明 </a:t>
              </a:r>
              <a:endParaRPr lang="zh-CN" altLang="en-US" sz="2800" b="1"/>
            </a:p>
          </p:txBody>
        </p:sp>
        <p:graphicFrame>
          <p:nvGraphicFramePr>
            <p:cNvPr id="70663" name="Object 13"/>
            <p:cNvGraphicFramePr>
              <a:graphicFrameLocks noChangeAspect="1"/>
            </p:cNvGraphicFramePr>
            <p:nvPr/>
          </p:nvGraphicFramePr>
          <p:xfrm>
            <a:off x="1247" y="2659"/>
            <a:ext cx="2540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8" name="公式" r:id="rId3" imgW="1663700" imgH="698500" progId="Equation.3">
                    <p:embed/>
                  </p:oleObj>
                </mc:Choice>
                <mc:Fallback>
                  <p:oleObj name="公式" r:id="rId3" imgW="1663700" imgH="698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59"/>
                          <a:ext cx="2540" cy="1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4" name="Text Box 15"/>
            <p:cNvSpPr txBox="1">
              <a:spLocks noChangeArrowheads="1"/>
            </p:cNvSpPr>
            <p:nvPr/>
          </p:nvSpPr>
          <p:spPr bwMode="auto">
            <a:xfrm>
              <a:off x="578" y="3715"/>
              <a:ext cx="20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将定理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代入即可。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70661" name="Text Box 16"/>
          <p:cNvSpPr txBox="1">
            <a:spLocks noChangeArrowheads="1"/>
          </p:cNvSpPr>
          <p:nvPr/>
        </p:nvSpPr>
        <p:spPr bwMode="auto">
          <a:xfrm>
            <a:off x="353888" y="367058"/>
            <a:ext cx="12137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</a:t>
            </a:r>
            <a:endParaRPr lang="zh-CN" altLang="en-US" sz="40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D5E337-1BEA-4296-90AB-67852E64D5B5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-1975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集合定义与表示（续）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2" y="1484784"/>
            <a:ext cx="8218488" cy="3024188"/>
          </a:xfrm>
        </p:spPr>
        <p:txBody>
          <a:bodyPr/>
          <a:lstStyle/>
          <a:p>
            <a:pPr marL="92075" indent="-92075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常用数集：</a:t>
            </a:r>
            <a:endParaRPr lang="zh-CN" altLang="en-US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2075" indent="-92075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333300"/>
                </a:solidFill>
              </a:rPr>
              <a:t>     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i="1" dirty="0">
                <a:solidFill>
                  <a:srgbClr val="333300"/>
                </a:solidFill>
              </a:rPr>
              <a:t> </a:t>
            </a:r>
            <a:r>
              <a:rPr lang="zh-CN" altLang="en-US" b="1" dirty="0">
                <a:solidFill>
                  <a:srgbClr val="333300"/>
                </a:solidFill>
              </a:rPr>
              <a:t>分别表示自然数、整数、有理数、实数和复数集合，注意 </a:t>
            </a:r>
            <a:r>
              <a:rPr lang="en-US" altLang="zh-CN" b="1" dirty="0">
                <a:solidFill>
                  <a:srgbClr val="333300"/>
                </a:solidFill>
              </a:rPr>
              <a:t>0 </a:t>
            </a:r>
            <a:r>
              <a:rPr lang="zh-CN" altLang="en-US" b="1" dirty="0">
                <a:solidFill>
                  <a:srgbClr val="333300"/>
                </a:solidFill>
              </a:rPr>
              <a:t>是自然数。</a:t>
            </a:r>
            <a:endParaRPr lang="en-US" altLang="zh-CN" b="1" dirty="0">
              <a:solidFill>
                <a:srgbClr val="333300"/>
              </a:solidFill>
            </a:endParaRPr>
          </a:p>
          <a:p>
            <a:pPr marL="92075" indent="-92075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165F2-FC73-4932-9B86-8D584D3078E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1253" name="Text Box 1029"/>
          <p:cNvSpPr txBox="1">
            <a:spLocks noChangeArrowheads="1"/>
          </p:cNvSpPr>
          <p:nvPr/>
        </p:nvSpPr>
        <p:spPr bwMode="auto">
          <a:xfrm>
            <a:off x="347448" y="2852936"/>
            <a:ext cx="7777163" cy="254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1000 },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如下定义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个子集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5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6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8 |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Text Box 1035"/>
          <p:cNvSpPr txBox="1">
            <a:spLocks noChangeArrowheads="1"/>
          </p:cNvSpPr>
          <p:nvPr/>
        </p:nvSpPr>
        <p:spPr bwMode="auto">
          <a:xfrm>
            <a:off x="347448" y="1480086"/>
            <a:ext cx="7632848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整除的数有多少个？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Text Box 1043"/>
          <p:cNvSpPr txBox="1">
            <a:spLocks noChangeArrowheads="1"/>
          </p:cNvSpPr>
          <p:nvPr/>
        </p:nvSpPr>
        <p:spPr bwMode="auto">
          <a:xfrm>
            <a:off x="338874" y="339740"/>
            <a:ext cx="9845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42528-ABB9-40B9-9021-7276C01312E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9750" y="1217071"/>
            <a:ext cx="80772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对上述子集计数：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A4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|=1000,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=200,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1000/6=166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1000/8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=125,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1000/30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=33,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1000/40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=25,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1000/24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=41,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1000/120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=8, 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39750" y="5132907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代入公式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1000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(200+166+125)+(33+25+41)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8=600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39750" y="391973"/>
            <a:ext cx="2528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（续）</a:t>
            </a:r>
            <a:endParaRPr lang="zh-CN" altLang="en-U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0E565-1EE6-470E-AF73-21206A9D6258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41176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文氏图法</a:t>
            </a:r>
            <a:endParaRPr lang="zh-CN" altLang="en-US" sz="40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40" y="1412776"/>
            <a:ext cx="7681156" cy="10810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整除的数有多少个？</a:t>
            </a:r>
            <a:endParaRPr lang="zh-CN" altLang="en-US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1013" name="Picture 5" descr="tu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51088"/>
            <a:ext cx="3960813" cy="3240087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F6B63-E73D-4B47-A4C6-73900FF2B4C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398911"/>
            <a:ext cx="7993063" cy="64963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   </a:t>
            </a:r>
            <a:endParaRPr lang="en-US" altLang="zh-C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84213" y="3933825"/>
            <a:ext cx="3455987" cy="2741613"/>
            <a:chOff x="431" y="2478"/>
            <a:chExt cx="2177" cy="1727"/>
          </a:xfrm>
        </p:grpSpPr>
        <p:pic>
          <p:nvPicPr>
            <p:cNvPr id="75782" name="Picture 5" descr="图形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659"/>
              <a:ext cx="2177" cy="1451"/>
            </a:xfrm>
            <a:prstGeom prst="rect">
              <a:avLst/>
            </a:prstGeom>
            <a:solidFill>
              <a:srgbClr val="E8F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1338" y="247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A</a:t>
              </a:r>
              <a:endParaRPr lang="en-US" altLang="zh-CN" sz="1800" b="1"/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793" y="247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B</a:t>
              </a:r>
              <a:endParaRPr lang="en-US" altLang="zh-CN" sz="1800" b="1"/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1429" y="3974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C</a:t>
              </a:r>
              <a:endParaRPr lang="en-US" altLang="zh-CN" sz="1800" b="1"/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1973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</a:t>
              </a:r>
              <a:endParaRPr lang="en-US" altLang="zh-CN" sz="1800" b="1"/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9974" y="1174922"/>
            <a:ext cx="7968626" cy="225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名科技人员，每人至少会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门外语。</a:t>
            </a:r>
            <a:endParaRPr lang="en-US" altLang="zh-CN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13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日语：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德语：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法语：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英日：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2;     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英德：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英法：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；   法德：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会日语的不会法语、德语。</a:t>
            </a:r>
            <a:endParaRPr lang="zh-CN" altLang="en-US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求：只会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种语言人数，会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种语言人数。</a:t>
            </a:r>
            <a:endParaRPr lang="zh-CN" altLang="en-US" sz="28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72432" y="3802092"/>
            <a:ext cx="3729736" cy="31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解：用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A,B,C,D</a:t>
            </a:r>
            <a:r>
              <a:rPr lang="zh-CN" altLang="en-US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分别表示会英，法，德，日的人。</a:t>
            </a:r>
            <a:endParaRPr lang="en-U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x+2(4-x)+y1+2=13</a:t>
            </a:r>
            <a:endParaRPr lang="es-E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x+2(4-x)+y2=9</a:t>
            </a:r>
            <a:endParaRPr lang="es-E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x+2(4-x)+y3=10</a:t>
            </a:r>
            <a:endParaRPr lang="es-E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x+3(4-x)+y1+y2+y3=19</a:t>
            </a:r>
            <a:endParaRPr lang="es-ES" altLang="zh-CN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s-E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x=1, y1=4, y2=2, y3=3 </a:t>
            </a:r>
            <a:endParaRPr lang="zh-CN" altLang="en-US" sz="2400" b="1" kern="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04FA2-7BE9-4436-A4C3-FCFEE2AA811D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2374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课堂练习：</a:t>
            </a:r>
            <a:endParaRPr lang="zh-CN" altLang="en-US" sz="3600" b="1" dirty="0">
              <a:solidFill>
                <a:srgbClr val="3366CC"/>
              </a:solidFill>
              <a:ea typeface="黑体" panose="02010609060101010101" pitchFamily="49" charset="-122"/>
            </a:endParaRP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539552" y="1268760"/>
            <a:ext cx="792088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一个班有</a:t>
            </a:r>
            <a:r>
              <a:rPr lang="en-US" altLang="zh-CN" b="1" dirty="0">
                <a:latin typeface="Times New Roman" panose="02020603050405020304" pitchFamily="18" charset="0"/>
              </a:rPr>
              <a:t>50</a:t>
            </a:r>
            <a:r>
              <a:rPr lang="zh-CN" altLang="en-US" b="1" dirty="0">
                <a:latin typeface="Times New Roman" panose="02020603050405020304" pitchFamily="18" charset="0"/>
              </a:rPr>
              <a:t>个学生，在第一次考试中得</a:t>
            </a:r>
            <a:r>
              <a:rPr lang="en-US" altLang="zh-CN" b="1" dirty="0">
                <a:latin typeface="Times New Roman" panose="02020603050405020304" pitchFamily="18" charset="0"/>
              </a:rPr>
              <a:t>95</a:t>
            </a:r>
            <a:r>
              <a:rPr lang="zh-CN" altLang="en-US" b="1" dirty="0">
                <a:latin typeface="Times New Roman" panose="02020603050405020304" pitchFamily="18" charset="0"/>
              </a:rPr>
              <a:t>分的有</a:t>
            </a:r>
            <a:r>
              <a:rPr lang="en-US" altLang="zh-CN" b="1" dirty="0">
                <a:latin typeface="Times New Roman" panose="02020603050405020304" pitchFamily="18" charset="0"/>
              </a:rPr>
              <a:t>26</a:t>
            </a:r>
            <a:r>
              <a:rPr lang="zh-CN" altLang="en-US" b="1" dirty="0">
                <a:latin typeface="Times New Roman" panose="02020603050405020304" pitchFamily="18" charset="0"/>
              </a:rPr>
              <a:t>人，在第二次考试中得</a:t>
            </a:r>
            <a:r>
              <a:rPr lang="en-US" altLang="zh-CN" b="1" dirty="0">
                <a:latin typeface="Times New Roman" panose="02020603050405020304" pitchFamily="18" charset="0"/>
              </a:rPr>
              <a:t>95</a:t>
            </a:r>
            <a:r>
              <a:rPr lang="zh-CN" altLang="en-US" b="1" dirty="0">
                <a:latin typeface="Times New Roman" panose="02020603050405020304" pitchFamily="18" charset="0"/>
              </a:rPr>
              <a:t>分的有</a:t>
            </a: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r>
              <a:rPr lang="zh-CN" altLang="en-US" b="1" dirty="0">
                <a:latin typeface="Times New Roman" panose="02020603050405020304" pitchFamily="18" charset="0"/>
              </a:rPr>
              <a:t>人，如果两次考试中没有得</a:t>
            </a:r>
            <a:r>
              <a:rPr lang="en-US" altLang="zh-CN" b="1" dirty="0">
                <a:latin typeface="Times New Roman" panose="02020603050405020304" pitchFamily="18" charset="0"/>
              </a:rPr>
              <a:t>95</a:t>
            </a:r>
            <a:r>
              <a:rPr lang="zh-CN" altLang="en-US" b="1" dirty="0">
                <a:latin typeface="Times New Roman" panose="02020603050405020304" pitchFamily="18" charset="0"/>
              </a:rPr>
              <a:t>分的有</a:t>
            </a:r>
            <a:r>
              <a:rPr lang="en-US" altLang="zh-CN" b="1" dirty="0">
                <a:latin typeface="Times New Roman" panose="02020603050405020304" pitchFamily="18" charset="0"/>
              </a:rPr>
              <a:t>17</a:t>
            </a:r>
            <a:r>
              <a:rPr lang="zh-CN" altLang="en-US" b="1" dirty="0">
                <a:latin typeface="Times New Roman" panose="02020603050405020304" pitchFamily="18" charset="0"/>
              </a:rPr>
              <a:t>人，那么两次考试都得</a:t>
            </a:r>
            <a:r>
              <a:rPr lang="en-US" altLang="zh-CN" b="1" dirty="0">
                <a:latin typeface="Times New Roman" panose="02020603050405020304" pitchFamily="18" charset="0"/>
              </a:rPr>
              <a:t>95</a:t>
            </a:r>
            <a:r>
              <a:rPr lang="zh-CN" altLang="en-US" b="1" dirty="0">
                <a:latin typeface="Times New Roman" panose="02020603050405020304" pitchFamily="18" charset="0"/>
              </a:rPr>
              <a:t>分的有多少人？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1B4B7-3216-44B2-8448-601E8A2BA61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80008" y="548157"/>
            <a:ext cx="799348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zh-CN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 设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分别为第一次和第二次考试中得</a:t>
            </a:r>
            <a:r>
              <a:rPr lang="en-US" altLang="zh-CN" sz="2800" b="1" dirty="0"/>
              <a:t>95</a:t>
            </a:r>
            <a:r>
              <a:rPr lang="zh-CN" altLang="en-US" sz="2800" b="1" dirty="0"/>
              <a:t>分的学生集合，则：</a:t>
            </a:r>
            <a:endParaRPr lang="zh-CN" altLang="en-US" sz="2800" b="1" dirty="0"/>
          </a:p>
        </p:txBody>
      </p:sp>
      <p:graphicFrame>
        <p:nvGraphicFramePr>
          <p:cNvPr id="78852" name="Object 5"/>
          <p:cNvGraphicFramePr>
            <a:graphicFrameLocks noChangeAspect="1"/>
          </p:cNvGraphicFramePr>
          <p:nvPr/>
        </p:nvGraphicFramePr>
        <p:xfrm>
          <a:off x="1724025" y="2276475"/>
          <a:ext cx="50466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2" name="公式" r:id="rId1" imgW="2005965" imgH="304800" progId="Equation.3">
                  <p:embed/>
                </p:oleObj>
              </mc:Choice>
              <mc:Fallback>
                <p:oleObj name="公式" r:id="rId1" imgW="2005965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276475"/>
                        <a:ext cx="50466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900113" y="29972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于是：</a:t>
            </a:r>
            <a:endParaRPr lang="zh-CN" altLang="en-US" sz="2800" b="1"/>
          </a:p>
        </p:txBody>
      </p:sp>
      <p:graphicFrame>
        <p:nvGraphicFramePr>
          <p:cNvPr id="78854" name="Object 7"/>
          <p:cNvGraphicFramePr>
            <a:graphicFrameLocks noChangeAspect="1"/>
          </p:cNvGraphicFramePr>
          <p:nvPr/>
        </p:nvGraphicFramePr>
        <p:xfrm>
          <a:off x="1873250" y="3573463"/>
          <a:ext cx="52070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3" name="公式" r:id="rId3" imgW="2070100" imgH="304800" progId="Equation.3">
                  <p:embed/>
                </p:oleObj>
              </mc:Choice>
              <mc:Fallback>
                <p:oleObj name="公式" r:id="rId3" imgW="20701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573463"/>
                        <a:ext cx="52070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827088" y="443706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从而：</a:t>
            </a:r>
            <a:endParaRPr lang="zh-CN" altLang="en-US" sz="2800" b="1"/>
          </a:p>
        </p:txBody>
      </p:sp>
      <p:graphicFrame>
        <p:nvGraphicFramePr>
          <p:cNvPr id="78856" name="Object 9"/>
          <p:cNvGraphicFramePr>
            <a:graphicFrameLocks noChangeAspect="1"/>
          </p:cNvGraphicFramePr>
          <p:nvPr/>
        </p:nvGraphicFramePr>
        <p:xfrm>
          <a:off x="2232025" y="4757738"/>
          <a:ext cx="4919663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name="公式" r:id="rId5" imgW="1955800" imgH="508000" progId="Equation.3">
                  <p:embed/>
                </p:oleObj>
              </mc:Choice>
              <mc:Fallback>
                <p:oleObj name="公式" r:id="rId5" imgW="19558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757738"/>
                        <a:ext cx="4919663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00B9B12D-B848-40D2-B37A-0D72F8186156}" type="slidenum">
              <a:rPr lang="en-US" altLang="zh-CN"/>
            </a:fld>
            <a:endParaRPr lang="en-US" altLang="zh-CN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484784"/>
            <a:ext cx="8291264" cy="4031873"/>
          </a:xfrm>
          <a:prstGeom prst="rect">
            <a:avLst/>
          </a:prstGeom>
          <a:blipFill rotWithShape="0">
            <a:blip r:embed="rId1"/>
            <a:stretch>
              <a:fillRect l="-1912" t="-2421" r="-1838" b="-43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404495"/>
            <a:ext cx="38830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a typeface="黑体" panose="02010609060101010101" pitchFamily="49" charset="-122"/>
                <a:sym typeface="+mn-ea"/>
              </a:rPr>
              <a:t>课堂练习：</a:t>
            </a:r>
            <a:endParaRPr lang="zh-CN" altLang="en-US" sz="4000" b="1" dirty="0">
              <a:solidFill>
                <a:srgbClr val="3366CC"/>
              </a:solidFill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3413" y="404664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633413" y="1484313"/>
            <a:ext cx="5827712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3.6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3.7</a:t>
            </a: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3.16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2F01D-E018-4221-A940-546985AE50B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67211"/>
            <a:ext cx="712787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集合与元素的关系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93199"/>
            <a:ext cx="8280400" cy="5437187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元素与集合的关系：</a:t>
            </a: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隶属关系</a:t>
            </a:r>
            <a:endParaRPr lang="zh-CN" altLang="en-US" b="1" dirty="0">
              <a:solidFill>
                <a:srgbClr val="33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EA1404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EA1404"/>
              </a:solidFill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注意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ea typeface="楷体_GB2312" pitchFamily="49" charset="-122"/>
                <a:sym typeface="Webdings" panose="05030102010509060703" pitchFamily="18" charset="2"/>
              </a:rPr>
              <a:t>a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ea typeface="楷体_GB2312" pitchFamily="49" charset="-122"/>
                <a:sym typeface="Webdings" panose="05030102010509060703" pitchFamily="18" charset="2"/>
              </a:rPr>
              <a:t>或 </a:t>
            </a:r>
            <a:r>
              <a:rPr lang="en-US" altLang="zh-CN" sz="2800" b="1" dirty="0" err="1">
                <a:ea typeface="楷体_GB2312" pitchFamily="49" charset="-122"/>
                <a:sym typeface="Webdings" panose="05030102010509060703" pitchFamily="18" charset="2"/>
              </a:rPr>
              <a:t>a</a:t>
            </a:r>
            <a:r>
              <a:rPr lang="en-US" altLang="zh-CN" sz="2800" b="1" dirty="0" err="1">
                <a:ea typeface="楷体_GB2312" pitchFamily="49" charset="-122"/>
                <a:sym typeface="Symbol" panose="05050102010706020507" pitchFamily="18" charset="2"/>
              </a:rPr>
              <a:t>A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二者必居其一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排中律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</a:rPr>
              <a:t>  例如：自然数集合</a:t>
            </a:r>
            <a:r>
              <a:rPr lang="en-US" altLang="zh-CN" sz="2800" b="1" dirty="0">
                <a:latin typeface="+mn-ea"/>
              </a:rPr>
              <a:t>N: 2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+mn-ea"/>
              </a:rPr>
              <a:t>N,  0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+mn-ea"/>
              </a:rPr>
              <a:t>N,  2.3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集合中的元素是不相同的，并且没有次序关系， 例如：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{3, 4, 5}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{3, 4, 4, 5}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{5 ,3, 3, 4}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是同一个集合。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2055"/>
          <p:cNvSpPr txBox="1">
            <a:spLocks noChangeArrowheads="1"/>
          </p:cNvSpPr>
          <p:nvPr/>
        </p:nvSpPr>
        <p:spPr bwMode="auto">
          <a:xfrm>
            <a:off x="468313" y="2060848"/>
            <a:ext cx="7543800" cy="121264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kumimoji="1" lang="en-US" altLang="zh-CN" sz="2800" b="1" i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 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在集合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中，记作</a:t>
            </a:r>
            <a:r>
              <a:rPr kumimoji="1" lang="en-US" altLang="zh-CN" sz="2800" b="1" i="1" dirty="0" err="1">
                <a:solidFill>
                  <a:srgbClr val="99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A</a:t>
            </a:r>
            <a:r>
              <a:rPr kumimoji="1"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，读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“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属于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A” 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。</a:t>
            </a:r>
            <a:endParaRPr kumimoji="1" lang="en-US" altLang="zh-CN" sz="2800" b="1" dirty="0">
              <a:solidFill>
                <a:srgbClr val="800000"/>
              </a:solidFill>
              <a:latin typeface="Century Schoolbook" panose="020406040505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kumimoji="1" lang="en-US" altLang="zh-CN" sz="2800" b="1" i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不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在集合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中，记作</a:t>
            </a:r>
            <a:r>
              <a:rPr kumimoji="1" lang="en-US" altLang="zh-CN" sz="2800" b="1" i="1" dirty="0" err="1">
                <a:solidFill>
                  <a:srgbClr val="99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solidFill>
                  <a:srgbClr val="99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读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“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不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sym typeface="Webdings" panose="05030102010509060703" pitchFamily="18" charset="2"/>
              </a:rPr>
              <a:t>属于</a:t>
            </a:r>
            <a:r>
              <a:rPr kumimoji="1" lang="en-US" altLang="zh-CN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A”</a:t>
            </a:r>
            <a:r>
              <a:rPr kumimoji="1" lang="zh-CN" altLang="en-US" sz="2800" b="1" dirty="0">
                <a:solidFill>
                  <a:srgbClr val="800000"/>
                </a:solidFill>
                <a:latin typeface="Century Schoolbook" panose="02040604050505020304" pitchFamily="18" charset="0"/>
                <a:sym typeface="Webdings" panose="05030102010509060703" pitchFamily="18" charset="2"/>
              </a:rPr>
              <a:t>。</a:t>
            </a:r>
            <a:endParaRPr kumimoji="1" lang="en-US" altLang="zh-CN" sz="2800" b="1" dirty="0">
              <a:solidFill>
                <a:srgbClr val="800000"/>
              </a:solidFill>
              <a:latin typeface="Century Schoolbook" panose="020406040505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9F63A-91EB-4489-A3D0-EE008F4B54F3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隶属关系的层次结构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3827462" cy="42484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3.1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{{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}} }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  A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}}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68" name="Picture 4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2" y="1484784"/>
            <a:ext cx="3724275" cy="3892550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4000" y="4968000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000" y="4392000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2636912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792000" y="3225224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7210" y="3817945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025A41-CD43-40A4-9C04-6EA82CB3588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056438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49" y="3203327"/>
            <a:ext cx="8382000" cy="18818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符号化为：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包含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：    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en-US" altLang="zh-CN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不包含 </a:t>
            </a:r>
            <a:r>
              <a:rPr lang="zh-CN" altLang="en-US" b="1" dirty="0">
                <a:latin typeface="Times New Roman" panose="02020603050405020304" pitchFamily="18" charset="0"/>
              </a:rPr>
              <a:t>：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⊈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9290" y="5219956"/>
            <a:ext cx="8382000" cy="144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例如：</a:t>
            </a:r>
            <a:r>
              <a:rPr lang="zh-CN" altLang="en-US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A={0,1,2}, B={0,1}, C={1,2}</a:t>
            </a:r>
            <a:r>
              <a:rPr lang="zh-CN" altLang="en-US" b="1" kern="0" dirty="0">
                <a:solidFill>
                  <a:srgbClr val="333300"/>
                </a:solidFill>
              </a:rPr>
              <a:t>，则</a:t>
            </a:r>
            <a:endParaRPr lang="zh-CN" altLang="en-US" b="1" kern="0" dirty="0">
              <a:solidFill>
                <a:srgbClr val="333300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333300"/>
                </a:solidFill>
              </a:rPr>
              <a:t>           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333300"/>
                </a:solidFill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</a:rPr>
              <a:t> 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但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 ⊈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 </a:t>
            </a:r>
            <a:endParaRPr lang="en-US" altLang="zh-CN" sz="2000" b="1" kern="0" dirty="0">
              <a:solidFill>
                <a:srgbClr val="3333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9290" y="1305093"/>
            <a:ext cx="83820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包含（子集）</a:t>
            </a:r>
            <a:r>
              <a:rPr lang="zh-CN" altLang="en-US" b="1" kern="0" dirty="0">
                <a:latin typeface="Times New Roman" panose="02020603050405020304" pitchFamily="18" charset="0"/>
              </a:rPr>
              <a:t>：设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是两个集合，如果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中的</a:t>
            </a:r>
            <a:r>
              <a:rPr lang="zh-CN" altLang="en-US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每个元素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都是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中的元素，则称 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子集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，也称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被</a:t>
            </a:r>
            <a:r>
              <a:rPr lang="en-US" altLang="zh-CN" b="1" i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kern="0" dirty="0">
                <a:solidFill>
                  <a:srgbClr val="333300"/>
                </a:solidFill>
                <a:latin typeface="Times New Roman" panose="02020603050405020304" pitchFamily="18" charset="0"/>
              </a:rPr>
              <a:t>包含，记作 </a:t>
            </a:r>
            <a:r>
              <a:rPr lang="en-US" altLang="zh-CN" b="1" i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EA1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 kern="0" dirty="0">
                <a:latin typeface="Times New Roman" panose="02020603050405020304" pitchFamily="18" charset="0"/>
              </a:rPr>
              <a:t>。</a:t>
            </a:r>
            <a:endParaRPr lang="en-US" altLang="zh-CN" sz="2000" b="1" kern="0" dirty="0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5F52C-20BD-4764-8A54-1877897EFE0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056437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集合之间的关系（续）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127" y="1504613"/>
            <a:ext cx="8137525" cy="51847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真包含 </a:t>
            </a:r>
            <a:r>
              <a:rPr lang="zh-CN" altLang="en-US" b="1" dirty="0">
                <a:latin typeface="Times New Roman" panose="02020603050405020304" pitchFamily="18" charset="0"/>
              </a:rPr>
              <a:t>：设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是两个集合，如果</a:t>
            </a:r>
            <a:r>
              <a:rPr lang="zh-CN" altLang="en-US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并且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B,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则称 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是的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真子集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，记作</a:t>
            </a:r>
            <a:r>
              <a:rPr lang="en-US" altLang="zh-CN" b="1" dirty="0">
                <a:solidFill>
                  <a:srgbClr val="3333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solidFill>
                  <a:srgbClr val="EA1404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EA140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EA140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EA140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EA1404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i="1" dirty="0">
              <a:solidFill>
                <a:srgbClr val="EA1404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符号化为</a:t>
            </a:r>
            <a:r>
              <a:rPr lang="en-US" altLang="zh-CN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33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真包含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b="1" i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不真包含</a:t>
            </a:r>
            <a:r>
              <a:rPr lang="zh-CN" altLang="en-US" b="1" dirty="0">
                <a:solidFill>
                  <a:srgbClr val="33330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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316a5b30-38d7-4f27-8396-42d7cdf26bfe"/>
  <p:tag name="COMMONDATA" val="eyJoZGlkIjoiOTkyMzhhOGFmNjRiMjNhY2VmMGQ0ZDIyZTljMDJlYTAifQ=="/>
</p:tagLst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9002</Words>
  <Application>WPS 演示</Application>
  <PresentationFormat>全屏显示(4:3)</PresentationFormat>
  <Paragraphs>871</Paragraphs>
  <Slides>57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57</vt:i4>
      </vt:variant>
    </vt:vector>
  </HeadingPairs>
  <TitlesOfParts>
    <vt:vector size="85" baseType="lpstr">
      <vt:lpstr>Arial</vt:lpstr>
      <vt:lpstr>宋体</vt:lpstr>
      <vt:lpstr>Wingdings</vt:lpstr>
      <vt:lpstr>Arial Black</vt:lpstr>
      <vt:lpstr>Times New Roman</vt:lpstr>
      <vt:lpstr>黑体</vt:lpstr>
      <vt:lpstr>楷体_GB2312</vt:lpstr>
      <vt:lpstr>新宋体</vt:lpstr>
      <vt:lpstr>Symbol</vt:lpstr>
      <vt:lpstr>Century Schoolbook</vt:lpstr>
      <vt:lpstr>Webdings</vt:lpstr>
      <vt:lpstr>微软雅黑</vt:lpstr>
      <vt:lpstr>Arial Unicode MS</vt:lpstr>
      <vt:lpstr>幼圆</vt:lpstr>
      <vt:lpstr>隶书</vt:lpstr>
      <vt:lpstr>1_Pixel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3.1  集合的基本概念</vt:lpstr>
      <vt:lpstr>PowerPoint 演示文稿</vt:lpstr>
      <vt:lpstr>集合的表示</vt:lpstr>
      <vt:lpstr>集合定义与表示（续）</vt:lpstr>
      <vt:lpstr>集合与元素的关系</vt:lpstr>
      <vt:lpstr>隶属关系的层次结构</vt:lpstr>
      <vt:lpstr>集合之间的关系</vt:lpstr>
      <vt:lpstr>集合之间的关系（续）</vt:lpstr>
      <vt:lpstr>集合之间的关系（续）</vt:lpstr>
      <vt:lpstr>空集</vt:lpstr>
      <vt:lpstr>全集</vt:lpstr>
      <vt:lpstr>PowerPoint 演示文稿</vt:lpstr>
      <vt:lpstr>幂集</vt:lpstr>
      <vt:lpstr>PowerPoint 演示文稿</vt:lpstr>
      <vt:lpstr>3.2  集合的基本运算</vt:lpstr>
      <vt:lpstr>集合基本运算的定义</vt:lpstr>
      <vt:lpstr>集合基本运算的定义（续）</vt:lpstr>
      <vt:lpstr>文氏图表示</vt:lpstr>
      <vt:lpstr>关于运算的说明</vt:lpstr>
      <vt:lpstr> F:   一年级大学生的集合          S：二年级大学生的集合  R：计算机系学生的集合           M：数学系学生的集合  T：选修离散数学的学生的集合  L：爱好文学学生的集合            P：爱好体育运动学生的集合</vt:lpstr>
      <vt:lpstr>PowerPoint 演示文稿</vt:lpstr>
      <vt:lpstr>集合运算的算律</vt:lpstr>
      <vt:lpstr>集合运算的算律（续）</vt:lpstr>
      <vt:lpstr>集合包含或相等的证明方法</vt:lpstr>
      <vt:lpstr>集合包含的证明</vt:lpstr>
      <vt:lpstr>2.包含传递法证 AB</vt:lpstr>
      <vt:lpstr>3.利用包含的等价条件证 AB</vt:lpstr>
      <vt:lpstr>4.反证法证 AB</vt:lpstr>
      <vt:lpstr>5.利用已知包含式并交运算</vt:lpstr>
      <vt:lpstr>集合相等的证明</vt:lpstr>
      <vt:lpstr>2.等式替换证明A=B</vt:lpstr>
      <vt:lpstr>3.反证法证明A=B</vt:lpstr>
      <vt:lpstr>PowerPoint 演示文稿</vt:lpstr>
      <vt:lpstr>PowerPoint 演示文稿</vt:lpstr>
      <vt:lpstr>4.集合运算法证明A=B</vt:lpstr>
      <vt:lpstr>课堂练习：</vt:lpstr>
      <vt:lpstr>PowerPoint 演示文稿</vt:lpstr>
      <vt:lpstr>练习</vt:lpstr>
      <vt:lpstr>练习</vt:lpstr>
      <vt:lpstr>练习</vt:lpstr>
      <vt:lpstr>练习</vt:lpstr>
      <vt:lpstr>练习</vt:lpstr>
      <vt:lpstr>3.3 集合中元素的计数</vt:lpstr>
      <vt:lpstr>集合的基数与有穷集合</vt:lpstr>
      <vt:lpstr>包含排斥原理</vt:lpstr>
      <vt:lpstr>证明</vt:lpstr>
      <vt:lpstr>证明（续）</vt:lpstr>
      <vt:lpstr>PowerPoint 演示文稿</vt:lpstr>
      <vt:lpstr>PowerPoint 演示文稿</vt:lpstr>
      <vt:lpstr>PowerPoint 演示文稿</vt:lpstr>
      <vt:lpstr>文氏图法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Caisd</dc:creator>
  <cp:lastModifiedBy>duzh</cp:lastModifiedBy>
  <cp:revision>268</cp:revision>
  <cp:lastPrinted>2113-01-01T00:00:00Z</cp:lastPrinted>
  <dcterms:created xsi:type="dcterms:W3CDTF">2004-11-29T12:10:00Z</dcterms:created>
  <dcterms:modified xsi:type="dcterms:W3CDTF">2022-10-10T09:22:05Z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6FCB62A019F74C288D90E7FB7A94692D</vt:lpwstr>
  </property>
  <property fmtid="{D5CDD505-2E9C-101B-9397-08002B2CF9AE}" pid="4" name="KSOProductBuildVer">
    <vt:lpwstr>2052-11.1.0.12313</vt:lpwstr>
  </property>
</Properties>
</file>