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ags/tag2.xml" ContentType="application/vnd.openxmlformats-officedocument.presentationml.tags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tags/tag3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tags/tag4.xml" ContentType="application/vnd.openxmlformats-officedocument.presentationml.tags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139"/>
  </p:notesMasterIdLst>
  <p:sldIdLst>
    <p:sldId id="436" r:id="rId3"/>
    <p:sldId id="306" r:id="rId4"/>
    <p:sldId id="307" r:id="rId5"/>
    <p:sldId id="356" r:id="rId6"/>
    <p:sldId id="347" r:id="rId7"/>
    <p:sldId id="360" r:id="rId8"/>
    <p:sldId id="308" r:id="rId9"/>
    <p:sldId id="309" r:id="rId10"/>
    <p:sldId id="310" r:id="rId11"/>
    <p:sldId id="352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57" r:id="rId20"/>
    <p:sldId id="354" r:id="rId21"/>
    <p:sldId id="318" r:id="rId22"/>
    <p:sldId id="440" r:id="rId23"/>
    <p:sldId id="319" r:id="rId24"/>
    <p:sldId id="358" r:id="rId25"/>
    <p:sldId id="320" r:id="rId26"/>
    <p:sldId id="359" r:id="rId27"/>
    <p:sldId id="321" r:id="rId28"/>
    <p:sldId id="322" r:id="rId29"/>
    <p:sldId id="323" r:id="rId30"/>
    <p:sldId id="324" r:id="rId31"/>
    <p:sldId id="325" r:id="rId32"/>
    <p:sldId id="349" r:id="rId33"/>
    <p:sldId id="326" r:id="rId34"/>
    <p:sldId id="348" r:id="rId35"/>
    <p:sldId id="361" r:id="rId36"/>
    <p:sldId id="437" r:id="rId37"/>
    <p:sldId id="362" r:id="rId38"/>
    <p:sldId id="363" r:id="rId39"/>
    <p:sldId id="364" r:id="rId40"/>
    <p:sldId id="365" r:id="rId41"/>
    <p:sldId id="366" r:id="rId42"/>
    <p:sldId id="447" r:id="rId43"/>
    <p:sldId id="367" r:id="rId44"/>
    <p:sldId id="368" r:id="rId45"/>
    <p:sldId id="456" r:id="rId46"/>
    <p:sldId id="457" r:id="rId47"/>
    <p:sldId id="458" r:id="rId48"/>
    <p:sldId id="369" r:id="rId49"/>
    <p:sldId id="370" r:id="rId50"/>
    <p:sldId id="371" r:id="rId51"/>
    <p:sldId id="372" r:id="rId52"/>
    <p:sldId id="374" r:id="rId53"/>
    <p:sldId id="375" r:id="rId54"/>
    <p:sldId id="376" r:id="rId55"/>
    <p:sldId id="442" r:id="rId56"/>
    <p:sldId id="448" r:id="rId57"/>
    <p:sldId id="449" r:id="rId58"/>
    <p:sldId id="450" r:id="rId59"/>
    <p:sldId id="455" r:id="rId60"/>
    <p:sldId id="378" r:id="rId61"/>
    <p:sldId id="379" r:id="rId62"/>
    <p:sldId id="380" r:id="rId63"/>
    <p:sldId id="381" r:id="rId64"/>
    <p:sldId id="382" r:id="rId65"/>
    <p:sldId id="387" r:id="rId66"/>
    <p:sldId id="438" r:id="rId67"/>
    <p:sldId id="388" r:id="rId68"/>
    <p:sldId id="389" r:id="rId69"/>
    <p:sldId id="459" r:id="rId70"/>
    <p:sldId id="460" r:id="rId71"/>
    <p:sldId id="461" r:id="rId72"/>
    <p:sldId id="462" r:id="rId73"/>
    <p:sldId id="390" r:id="rId74"/>
    <p:sldId id="391" r:id="rId75"/>
    <p:sldId id="392" r:id="rId76"/>
    <p:sldId id="393" r:id="rId77"/>
    <p:sldId id="394" r:id="rId78"/>
    <p:sldId id="463" r:id="rId79"/>
    <p:sldId id="395" r:id="rId80"/>
    <p:sldId id="452" r:id="rId81"/>
    <p:sldId id="453" r:id="rId82"/>
    <p:sldId id="454" r:id="rId83"/>
    <p:sldId id="564" r:id="rId84"/>
    <p:sldId id="565" r:id="rId85"/>
    <p:sldId id="567" r:id="rId86"/>
    <p:sldId id="464" r:id="rId87"/>
    <p:sldId id="396" r:id="rId88"/>
    <p:sldId id="397" r:id="rId89"/>
    <p:sldId id="568" r:id="rId90"/>
    <p:sldId id="569" r:id="rId91"/>
    <p:sldId id="570" r:id="rId92"/>
    <p:sldId id="572" r:id="rId93"/>
    <p:sldId id="402" r:id="rId94"/>
    <p:sldId id="465" r:id="rId95"/>
    <p:sldId id="466" r:id="rId96"/>
    <p:sldId id="403" r:id="rId97"/>
    <p:sldId id="574" r:id="rId98"/>
    <p:sldId id="444" r:id="rId99"/>
    <p:sldId id="445" r:id="rId100"/>
    <p:sldId id="404" r:id="rId101"/>
    <p:sldId id="405" r:id="rId102"/>
    <p:sldId id="406" r:id="rId103"/>
    <p:sldId id="407" r:id="rId104"/>
    <p:sldId id="467" r:id="rId105"/>
    <p:sldId id="408" r:id="rId106"/>
    <p:sldId id="446" r:id="rId107"/>
    <p:sldId id="409" r:id="rId108"/>
    <p:sldId id="468" r:id="rId109"/>
    <p:sldId id="410" r:id="rId110"/>
    <p:sldId id="411" r:id="rId111"/>
    <p:sldId id="412" r:id="rId112"/>
    <p:sldId id="416" r:id="rId113"/>
    <p:sldId id="417" r:id="rId114"/>
    <p:sldId id="418" r:id="rId115"/>
    <p:sldId id="419" r:id="rId116"/>
    <p:sldId id="420" r:id="rId117"/>
    <p:sldId id="421" r:id="rId118"/>
    <p:sldId id="422" r:id="rId119"/>
    <p:sldId id="423" r:id="rId120"/>
    <p:sldId id="424" r:id="rId121"/>
    <p:sldId id="425" r:id="rId122"/>
    <p:sldId id="426" r:id="rId123"/>
    <p:sldId id="470" r:id="rId124"/>
    <p:sldId id="427" r:id="rId125"/>
    <p:sldId id="428" r:id="rId126"/>
    <p:sldId id="429" r:id="rId127"/>
    <p:sldId id="430" r:id="rId128"/>
    <p:sldId id="431" r:id="rId129"/>
    <p:sldId id="432" r:id="rId130"/>
    <p:sldId id="433" r:id="rId131"/>
    <p:sldId id="434" r:id="rId132"/>
    <p:sldId id="435" r:id="rId133"/>
    <p:sldId id="471" r:id="rId134"/>
    <p:sldId id="472" r:id="rId135"/>
    <p:sldId id="473" r:id="rId136"/>
    <p:sldId id="474" r:id="rId137"/>
    <p:sldId id="439" r:id="rId138"/>
  </p:sldIdLst>
  <p:sldSz cx="9144000" cy="6858000" type="screen4x3"/>
  <p:notesSz cx="6858000" cy="9144000"/>
  <p:custDataLst>
    <p:tags r:id="rId14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6600"/>
    <a:srgbClr val="D9FFFF"/>
    <a:srgbClr val="339966"/>
    <a:srgbClr val="FF3300"/>
    <a:srgbClr val="A50021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8" autoAdjust="0"/>
    <p:restoredTop sz="87500" autoAdjust="0"/>
  </p:normalViewPr>
  <p:slideViewPr>
    <p:cSldViewPr showGuides="1">
      <p:cViewPr>
        <p:scale>
          <a:sx n="100" d="100"/>
          <a:sy n="100" d="100"/>
        </p:scale>
        <p:origin x="3990" y="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6466AB-772D-4185-971E-D6242B8AFB1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实践中存在大量的代数系统，如中学学过的实数及其加法与乘法运算构成的实数域等。它们都是由集合及集合上的运算构成，这些运算都遵从某些规律</a:t>
            </a:r>
            <a:r>
              <a:rPr lang="en-US" altLang="zh-CN" dirty="0"/>
              <a:t>-</a:t>
            </a:r>
            <a:r>
              <a:rPr lang="zh-CN" altLang="en-US" dirty="0"/>
              <a:t>算律。在第三章和第四章已经讨论了集合和函数，使用这些概念可以给出代数系统的一般定义和分类；本章先给出代数系统的一般概念，然后对某些典型的代数系统加以讨论。</a:t>
            </a: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8E272E-3D19-4C05-BA15-800AAA0C5981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7B4AA9-D9CC-4FC1-A12F-67FB870FBEEC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模</a:t>
            </a:r>
            <a:r>
              <a:rPr lang="en-US" altLang="zh-CN"/>
              <a:t>5</a:t>
            </a:r>
            <a:r>
              <a:rPr lang="zh-CN" altLang="en-US"/>
              <a:t>加法</a:t>
            </a:r>
            <a:r>
              <a:rPr lang="en-US" altLang="zh-CN"/>
              <a:t>:(x+y) mod 5</a:t>
            </a:r>
            <a:r>
              <a:rPr lang="zh-CN" altLang="en-US"/>
              <a:t>；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模</a:t>
            </a:r>
            <a:r>
              <a:rPr lang="en-US" altLang="zh-CN"/>
              <a:t>5</a:t>
            </a:r>
            <a:r>
              <a:rPr lang="zh-CN" altLang="en-US"/>
              <a:t>乘法</a:t>
            </a:r>
            <a:r>
              <a:rPr lang="en-US" altLang="zh-CN"/>
              <a:t>:(x×y) mod 5</a:t>
            </a: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阶轮换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dirty="0"/>
              <a:t>：就是括号中的每个</a:t>
            </a:r>
            <a:r>
              <a:rPr lang="en-US" altLang="zh-CN" dirty="0" err="1"/>
              <a:t>i</a:t>
            </a:r>
            <a:r>
              <a:rPr lang="zh-CN" altLang="en-US" dirty="0"/>
              <a:t>都对应排在它后面的数，最后一个元素对应第一个元素。然后</a:t>
            </a:r>
            <a:r>
              <a:rPr lang="en-US" altLang="zh-CN" dirty="0"/>
              <a:t>S</a:t>
            </a:r>
            <a:r>
              <a:rPr lang="zh-CN" altLang="en-US" dirty="0"/>
              <a:t>中的其他元素保持不变。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轮换不需要包括所有的元素，可以是集合中的一部分元素参加，其他元素保持不变。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对换是轮换的一种特例，即只有两个元素进行了对换，其他元素都保持不变。</a:t>
            </a:r>
          </a:p>
        </p:txBody>
      </p:sp>
      <p:sp>
        <p:nvSpPr>
          <p:cNvPr id="2048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BCBA53-1F99-4756-85DF-79C5F89D4E5F}" type="slidenum">
              <a:rPr lang="en-US" altLang="zh-CN" smtClean="0"/>
              <a:t>125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当映射结果已知，而变换过程（函数）未知时，可通过将</a:t>
            </a:r>
            <a:r>
              <a:rPr lang="en-US" altLang="zh-CN" dirty="0"/>
              <a:t>n</a:t>
            </a:r>
            <a:r>
              <a:rPr lang="zh-CN" altLang="en-US" dirty="0"/>
              <a:t>元置换分解为轮换的方式，求出具体的变换过程，即函数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068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DDECE7-50D2-446C-88E8-78CC8B2855E8}" type="slidenum">
              <a:rPr lang="en-US" altLang="zh-CN" smtClean="0"/>
              <a:t>126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l-GR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σ1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2  3  6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2  3  6   1</a:t>
            </a:r>
          </a:p>
          <a:p>
            <a:r>
              <a:rPr lang="el-GR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σ2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4</a:t>
            </a:r>
          </a:p>
          <a:p>
            <a:r>
              <a:rPr lang="el-GR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σ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3=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7  8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8  7</a:t>
            </a:r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因此，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σ=σ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 </a:t>
            </a:r>
            <a:r>
              <a:rPr lang="en-US" altLang="zh-CN" dirty="0">
                <a:latin typeface="Times New Roman" panose="02020603050405020304" pitchFamily="18" charset="0"/>
              </a:rPr>
              <a:t>=σ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σ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</a:p>
          <a:p>
            <a:endParaRPr lang="en-US" altLang="zh-CN" baseline="-250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阶轮换意味着一个元素映射到它自己，即没有变化。</a:t>
            </a:r>
            <a:endParaRPr lang="zh-CN" altLang="en-US" dirty="0"/>
          </a:p>
        </p:txBody>
      </p:sp>
      <p:sp>
        <p:nvSpPr>
          <p:cNvPr id="208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BF2F93-39EC-437B-AB24-9A719D103FA3}" type="slidenum">
              <a:rPr lang="en-US" altLang="zh-CN" smtClean="0"/>
              <a:t>127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2607F8-D1B4-4A6D-A797-80DBEC091B89}" type="slidenum">
              <a:rPr lang="en-US" altLang="zh-CN" smtClean="0"/>
              <a:t>128</a:t>
            </a:fld>
            <a:endParaRPr lang="en-US" altLang="zh-CN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两个</a:t>
            </a:r>
            <a:r>
              <a:rPr lang="en-US" altLang="zh-CN" dirty="0"/>
              <a:t>n</a:t>
            </a:r>
            <a:r>
              <a:rPr lang="zh-CN" altLang="en-US" dirty="0"/>
              <a:t>元置换的乘法就是函数的复合运算，比如</a:t>
            </a:r>
            <a:r>
              <a:rPr lang="el-GR" altLang="zh-CN" dirty="0"/>
              <a:t>στ</a:t>
            </a:r>
            <a:r>
              <a:rPr lang="zh-CN" altLang="en-US" dirty="0"/>
              <a:t>，计算的时候是先做</a:t>
            </a:r>
            <a:r>
              <a:rPr lang="el-GR" altLang="zh-CN" dirty="0"/>
              <a:t>τ</a:t>
            </a:r>
            <a:r>
              <a:rPr lang="zh-CN" altLang="en-US" dirty="0"/>
              <a:t>，再做</a:t>
            </a:r>
            <a:r>
              <a:rPr lang="el-GR" altLang="zh-CN" dirty="0"/>
              <a:t>σ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/>
              <a:t>逆运算：就是值域变定义域，定义域变值域。（即上下两行交换位置）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l-GR" altLang="zh-CN" dirty="0"/>
              <a:t>σ=(1 5 </a:t>
            </a:r>
            <a:r>
              <a:rPr lang="en-US" altLang="zh-CN" dirty="0"/>
              <a:t>4</a:t>
            </a:r>
            <a:r>
              <a:rPr lang="el-GR" altLang="zh-CN" dirty="0"/>
              <a:t>) (</a:t>
            </a:r>
            <a:r>
              <a:rPr lang="en-US" altLang="zh-CN" dirty="0"/>
              <a:t>2 3</a:t>
            </a:r>
            <a:r>
              <a:rPr lang="el-GR" altLang="zh-CN" dirty="0"/>
              <a:t>)</a:t>
            </a:r>
            <a:r>
              <a:rPr lang="zh-CN" altLang="en-US" dirty="0"/>
              <a:t>，</a:t>
            </a:r>
            <a:r>
              <a:rPr lang="el-GR" altLang="zh-CN" dirty="0"/>
              <a:t>τ=(1</a:t>
            </a:r>
            <a:r>
              <a:rPr lang="en-US" altLang="zh-CN" dirty="0"/>
              <a:t> 4 2 3</a:t>
            </a:r>
            <a:r>
              <a:rPr lang="el-GR" altLang="zh-CN" dirty="0"/>
              <a:t>) 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l-GR" altLang="zh-CN" dirty="0"/>
              <a:t>στ=(1 5 </a:t>
            </a:r>
            <a:r>
              <a:rPr lang="en-US" altLang="zh-CN" dirty="0"/>
              <a:t>4</a:t>
            </a:r>
            <a:r>
              <a:rPr lang="el-GR" altLang="zh-CN" dirty="0"/>
              <a:t>) (</a:t>
            </a:r>
            <a:r>
              <a:rPr lang="en-US" altLang="zh-CN" dirty="0"/>
              <a:t>2 3</a:t>
            </a:r>
            <a:r>
              <a:rPr lang="el-GR" altLang="zh-CN" b="0" dirty="0">
                <a:solidFill>
                  <a:srgbClr val="0070C0"/>
                </a:solidFill>
              </a:rPr>
              <a:t>)</a:t>
            </a:r>
            <a:r>
              <a:rPr lang="el-GR" altLang="zh-CN" b="1" dirty="0">
                <a:solidFill>
                  <a:srgbClr val="0070C0"/>
                </a:solidFill>
              </a:rPr>
              <a:t>(1</a:t>
            </a:r>
            <a:r>
              <a:rPr lang="en-US" altLang="zh-CN" b="1" dirty="0">
                <a:solidFill>
                  <a:srgbClr val="0070C0"/>
                </a:solidFill>
              </a:rPr>
              <a:t> 4 2 3</a:t>
            </a:r>
            <a:r>
              <a:rPr lang="el-GR" altLang="zh-CN" b="1" dirty="0">
                <a:solidFill>
                  <a:srgbClr val="0070C0"/>
                </a:solidFill>
              </a:rPr>
              <a:t>) </a:t>
            </a:r>
            <a:r>
              <a:rPr lang="zh-CN" altLang="en-US" dirty="0"/>
              <a:t>，可直接利用这个式子求运算后的结果。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比如：在</a:t>
            </a:r>
            <a:r>
              <a:rPr lang="el-GR" altLang="zh-CN" dirty="0"/>
              <a:t>τ</a:t>
            </a:r>
            <a:r>
              <a:rPr lang="zh-CN" altLang="en-US" dirty="0"/>
              <a:t>中，</a:t>
            </a:r>
            <a:r>
              <a:rPr lang="en-US" altLang="zh-CN" dirty="0"/>
              <a:t>1</a:t>
            </a:r>
            <a:r>
              <a:rPr lang="zh-CN" altLang="en-US" dirty="0"/>
              <a:t>对应</a:t>
            </a:r>
            <a:r>
              <a:rPr lang="en-US" altLang="zh-CN" dirty="0"/>
              <a:t>4</a:t>
            </a:r>
            <a:r>
              <a:rPr lang="zh-CN" altLang="en-US" dirty="0"/>
              <a:t>；在</a:t>
            </a:r>
            <a:r>
              <a:rPr lang="el-GR" altLang="zh-CN" dirty="0"/>
              <a:t>σ</a:t>
            </a:r>
            <a:r>
              <a:rPr lang="zh-CN" altLang="en-US" dirty="0"/>
              <a:t>中，</a:t>
            </a:r>
            <a:r>
              <a:rPr lang="en-US" altLang="zh-CN" dirty="0"/>
              <a:t>4</a:t>
            </a:r>
            <a:r>
              <a:rPr lang="zh-CN" altLang="en-US" dirty="0"/>
              <a:t>对应</a:t>
            </a:r>
            <a:r>
              <a:rPr lang="en-US" altLang="zh-CN" dirty="0"/>
              <a:t>1</a:t>
            </a:r>
            <a:r>
              <a:rPr lang="zh-CN" altLang="en-US" dirty="0"/>
              <a:t>，运算后得：</a:t>
            </a:r>
            <a:r>
              <a:rPr lang="en-US" altLang="zh-CN" dirty="0"/>
              <a:t>1</a:t>
            </a:r>
            <a:r>
              <a:rPr lang="zh-CN" altLang="en-US" dirty="0"/>
              <a:t>对应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又比如：在</a:t>
            </a:r>
            <a:r>
              <a:rPr lang="el-GR" altLang="zh-CN" dirty="0"/>
              <a:t>τ</a:t>
            </a:r>
            <a:r>
              <a:rPr lang="zh-CN" altLang="en-US" dirty="0"/>
              <a:t>中，</a:t>
            </a:r>
            <a:r>
              <a:rPr lang="en-US" altLang="zh-CN" dirty="0"/>
              <a:t>5</a:t>
            </a:r>
            <a:r>
              <a:rPr lang="zh-CN" altLang="en-US" dirty="0"/>
              <a:t>没有出现，表示</a:t>
            </a:r>
            <a:r>
              <a:rPr lang="en-US" altLang="zh-CN" dirty="0"/>
              <a:t>5</a:t>
            </a:r>
            <a:r>
              <a:rPr lang="zh-CN" altLang="en-US" dirty="0"/>
              <a:t>对应</a:t>
            </a:r>
            <a:r>
              <a:rPr lang="en-US" altLang="zh-CN" dirty="0"/>
              <a:t>5</a:t>
            </a:r>
            <a:r>
              <a:rPr lang="zh-CN" altLang="en-US" dirty="0"/>
              <a:t>；在</a:t>
            </a:r>
            <a:r>
              <a:rPr lang="el-GR" altLang="zh-CN" dirty="0"/>
              <a:t>σ</a:t>
            </a:r>
            <a:r>
              <a:rPr lang="zh-CN" altLang="en-US" dirty="0"/>
              <a:t>中，</a:t>
            </a:r>
            <a:r>
              <a:rPr lang="en-US" altLang="zh-CN" dirty="0"/>
              <a:t>5</a:t>
            </a:r>
            <a:r>
              <a:rPr lang="zh-CN" altLang="en-US" dirty="0"/>
              <a:t>对应</a:t>
            </a:r>
            <a:r>
              <a:rPr lang="en-US" altLang="zh-CN" dirty="0"/>
              <a:t>4</a:t>
            </a:r>
            <a:r>
              <a:rPr lang="zh-CN" altLang="en-US" dirty="0"/>
              <a:t>，运算后得：</a:t>
            </a:r>
            <a:r>
              <a:rPr lang="en-US" altLang="zh-CN" dirty="0"/>
              <a:t>5</a:t>
            </a:r>
            <a:r>
              <a:rPr lang="zh-CN" altLang="en-US" dirty="0"/>
              <a:t>对应</a:t>
            </a:r>
            <a:r>
              <a:rPr lang="en-US" altLang="zh-CN" dirty="0"/>
              <a:t>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29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恒等置换（</a:t>
            </a:r>
            <a:r>
              <a:rPr lang="en-US" altLang="zh-CN" dirty="0"/>
              <a:t>1</a:t>
            </a:r>
            <a:r>
              <a:rPr lang="zh-CN" altLang="en-US" dirty="0"/>
              <a:t>）指的是原来的元素不变的情况，比如</a:t>
            </a:r>
            <a:r>
              <a:rPr lang="en-US" altLang="zh-CN" dirty="0"/>
              <a:t>1-1</a:t>
            </a:r>
            <a:r>
              <a:rPr lang="zh-CN" altLang="en-US" dirty="0"/>
              <a:t>，</a:t>
            </a:r>
            <a:r>
              <a:rPr lang="en-US" altLang="zh-CN" dirty="0"/>
              <a:t>2-2</a:t>
            </a:r>
            <a:r>
              <a:rPr lang="zh-CN" altLang="en-US" dirty="0"/>
              <a:t>，等等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i="1" baseline="-25000" dirty="0">
                <a:solidFill>
                  <a:srgbClr val="3366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是一个集合，里面的每个元素都是一种置换。每种置换都有逆元。</a:t>
            </a:r>
            <a:r>
              <a:rPr lang="en-US" altLang="zh-CN" dirty="0"/>
              <a:t>S</a:t>
            </a:r>
            <a:r>
              <a:rPr lang="zh-CN" altLang="en-US" dirty="0"/>
              <a:t>上有</a:t>
            </a:r>
            <a:r>
              <a:rPr lang="en-US" altLang="zh-CN" dirty="0"/>
              <a:t>n!</a:t>
            </a:r>
            <a:r>
              <a:rPr lang="zh-CN" altLang="en-US" dirty="0"/>
              <a:t>个置换</a:t>
            </a:r>
            <a:r>
              <a:rPr lang="zh-CN" altLang="en-US" dirty="0">
                <a:latin typeface="Times New Roman" panose="02020603050405020304" pitchFamily="18" charset="0"/>
              </a:rPr>
              <a:t>，写的时候要注意写全（恒等置换；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个元素间的置换；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个元素间的置换；</a:t>
            </a:r>
            <a:r>
              <a:rPr lang="en-US" altLang="zh-CN" dirty="0">
                <a:latin typeface="Times New Roman" panose="02020603050405020304" pitchFamily="18" charset="0"/>
              </a:rPr>
              <a:t>…n</a:t>
            </a:r>
            <a:r>
              <a:rPr lang="zh-CN" altLang="en-US" dirty="0">
                <a:latin typeface="Times New Roman" panose="02020603050405020304" pitchFamily="18" charset="0"/>
              </a:rPr>
              <a:t>个元素间的置换）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29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BFDF2B-6395-4D9D-81E5-4954A11403B0}" type="slidenum">
              <a:rPr lang="en-US" altLang="zh-CN" smtClean="0"/>
              <a:t>129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60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子群要包含幺元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&lt;a&gt;: </a:t>
            </a:r>
            <a:r>
              <a:rPr lang="zh-CN" altLang="en-US" dirty="0"/>
              <a:t>生成子群</a:t>
            </a:r>
          </a:p>
        </p:txBody>
      </p:sp>
      <p:sp>
        <p:nvSpPr>
          <p:cNvPr id="216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156EC1-9BA4-41B2-B7EF-55E442078772}" type="slidenum">
              <a:rPr lang="en-US" altLang="zh-CN" smtClean="0"/>
              <a:t>131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477124-F994-4FE3-991F-9057466582CE}" type="slidenum">
              <a:rPr lang="en-US" altLang="zh-CN" smtClean="0"/>
              <a:t>136</a:t>
            </a:fld>
            <a:endParaRPr lang="en-US" altLang="zh-CN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学习了二元运算的定义和表示后，我们来学习二元运算的性质。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x,y,z</a:t>
            </a:r>
            <a:r>
              <a:rPr lang="zh-CN" altLang="en-US"/>
              <a:t>是可以取重复值的，即包含</a:t>
            </a:r>
            <a:r>
              <a:rPr lang="en-US" altLang="zh-CN"/>
              <a:t>x=y=z</a:t>
            </a:r>
            <a:r>
              <a:rPr lang="zh-CN" altLang="en-US"/>
              <a:t>的情况</a:t>
            </a: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0E2399C-7058-4555-BEC6-42CD74D1D160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相对补运算的性质可用文氏图来证明。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函数复合的幂等律，假设</a:t>
            </a:r>
            <a:r>
              <a:rPr lang="en-US" altLang="zh-CN" dirty="0"/>
              <a:t>A={1,2}</a:t>
            </a:r>
            <a:r>
              <a:rPr lang="zh-CN" altLang="en-US" dirty="0"/>
              <a:t>，</a:t>
            </a:r>
            <a:r>
              <a:rPr lang="en-US" altLang="zh-CN" sz="1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={&lt;1,2&gt;,&lt;2,2&gt;}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可知：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={&lt;1,1&gt;,&lt;2,2&gt;}≠f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现在我们来学习二元运算的一些特异元素：幺元、零元、逆元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幺元：和其它元素做二元运算，结果等于其它元素，即自己不起作用。</a:t>
            </a:r>
            <a:endParaRPr lang="en-US" altLang="zh-CN"/>
          </a:p>
          <a:p>
            <a:r>
              <a:rPr lang="zh-CN" altLang="en-US"/>
              <a:t>幺元在运算符的左边，称为左幺元</a:t>
            </a:r>
            <a:endParaRPr lang="en-US" altLang="zh-CN"/>
          </a:p>
          <a:p>
            <a:r>
              <a:rPr lang="zh-CN" altLang="en-US"/>
              <a:t>幺元在运算符的右边，称为右幺元</a:t>
            </a:r>
            <a:endParaRPr lang="en-US" altLang="zh-CN"/>
          </a:p>
          <a:p>
            <a:r>
              <a:rPr lang="zh-CN" altLang="en-US"/>
              <a:t>既是左幺元又是右幺元的，称为幺元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F338AD-5E9A-41CD-AE13-878970DC4531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）对于指定的一个具体运算而言：</a:t>
            </a:r>
            <a:r>
              <a:rPr lang="en-US" altLang="zh-CN" b="1" i="1">
                <a:latin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b="1">
                <a:sym typeface="MT Extra" panose="05050102010205020202" pitchFamily="18" charset="2"/>
              </a:rPr>
              <a:t></a:t>
            </a:r>
            <a:r>
              <a:rPr lang="en-US" altLang="zh-CN"/>
              <a:t> </a:t>
            </a:r>
            <a:r>
              <a:rPr lang="en-US" altLang="zh-CN" b="1" i="1"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b="1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b="1" i="1"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  <a:p>
            <a:endParaRPr lang="en-US" altLang="zh-CN" b="1" i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f = f</a:t>
            </a:r>
            <a:r>
              <a:rPr lang="en-US" altLang="zh-CN">
                <a:sym typeface="Symbol" panose="05050102010706020507" pitchFamily="18" charset="2"/>
              </a:rPr>
              <a:t>∘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= I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∘</a:t>
            </a:r>
            <a:r>
              <a:rPr lang="en-US" altLang="zh-CN">
                <a:latin typeface="Times New Roman" panose="02020603050405020304" pitchFamily="18" charset="0"/>
              </a:rPr>
              <a:t>f    </a:t>
            </a:r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107BA0-134D-4027-B93C-36FEC7B8E84F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、利用左右幺元的性质可证：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12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 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2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12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12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1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、用反证法</a:t>
            </a:r>
            <a:endParaRPr lang="zh-CN" altLang="en-US" dirty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AE7F1A-A826-4B6B-8C6B-D05B48451780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二元运算的第二个特异元素：零元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零元：和其它元素做二元运算，结果等于零元，即自己是老大。</a:t>
            </a:r>
            <a:endParaRPr lang="en-US" altLang="zh-CN" dirty="0"/>
          </a:p>
          <a:p>
            <a:r>
              <a:rPr lang="zh-CN" altLang="en-US" dirty="0"/>
              <a:t>零元在运算符的左边，称为左零元</a:t>
            </a:r>
            <a:endParaRPr lang="en-US" altLang="zh-CN" dirty="0"/>
          </a:p>
          <a:p>
            <a:r>
              <a:rPr lang="zh-CN" altLang="en-US" dirty="0"/>
              <a:t>零元在运算符的右边，称为右零元</a:t>
            </a:r>
            <a:endParaRPr lang="en-US" altLang="zh-CN" dirty="0"/>
          </a:p>
          <a:p>
            <a:r>
              <a:rPr lang="zh-CN" altLang="en-US" dirty="0"/>
              <a:t>既是左零元又是右零元的，称为零元</a:t>
            </a:r>
          </a:p>
          <a:p>
            <a:endParaRPr lang="zh-CN" altLang="en-US" dirty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07437A-8156-4AA5-B8AA-B9EB293A32C8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8BEC6-62B9-4068-B886-FE616C610C36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二元运算的第三个特异元素：逆元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逆元：和其它元素做二元运算，结果等于幺元（自己不起作用的元素，和其他元素做二元运算，结果为其他元素）。求逆元时，要先求幺元。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逆元在运算符的左边，称为左逆元</a:t>
            </a:r>
            <a:endParaRPr lang="en-US" altLang="zh-CN" dirty="0"/>
          </a:p>
          <a:p>
            <a:r>
              <a:rPr lang="zh-CN" altLang="en-US" dirty="0"/>
              <a:t>逆元在运算符的右边，称为右逆元</a:t>
            </a:r>
            <a:endParaRPr lang="en-US" altLang="zh-CN" dirty="0"/>
          </a:p>
          <a:p>
            <a:r>
              <a:rPr lang="zh-CN" altLang="en-US" dirty="0"/>
              <a:t>既是左逆元又是右逆元的，称为逆元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注意：幺元和零元是针对整个集合的，逆元是针对每个元素的（有些有，有些没有）</a:t>
            </a:r>
          </a:p>
          <a:p>
            <a:endParaRPr lang="zh-CN" altLang="en-US" dirty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1E98A1-49C5-4DAA-B85A-D5D9AA2DA184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）幺元是</a:t>
            </a:r>
            <a:r>
              <a:rPr lang="en-US" altLang="zh-CN"/>
              <a:t>0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）幺元是</a:t>
            </a:r>
            <a:r>
              <a:rPr lang="en-US" altLang="zh-CN"/>
              <a:t>0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）幺元是单位矩阵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）幺元是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/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7A5EDE-FB37-4462-94D8-76680D4955A1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二元运算是最常见的代数运算，我们先学习二元运算的定义、表示、性质和特异元素。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0B57B0-CF5B-41CE-817F-65906AFF8294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=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∩B=B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XX=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1439C8-12F1-4F3D-8276-DE8318947A89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42D1B4-BC24-4586-B6C4-61065C453B0A}" type="slidenum">
              <a:rPr lang="en-US" altLang="zh-CN" smtClean="0"/>
              <a:t>25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幺元：和其它元素做二元运算，结果等于其它元素，即自己不起作用。</a:t>
            </a:r>
            <a:endParaRPr lang="en-US" altLang="zh-CN"/>
          </a:p>
          <a:p>
            <a:pPr eaLnBrk="1" hangingPunct="1"/>
            <a:r>
              <a:rPr lang="zh-CN" altLang="en-US"/>
              <a:t>零元：和其它元素做二元运算，结果等于零元，即自己是老大。</a:t>
            </a:r>
            <a:endParaRPr lang="en-US" altLang="zh-CN"/>
          </a:p>
          <a:p>
            <a:pPr eaLnBrk="1" hangingPunct="1"/>
            <a:r>
              <a:rPr lang="zh-CN" altLang="en-US"/>
              <a:t>逆元：和其它元素做二元运算，结果等于幺元（自己不起作用的元素，和其他元素做二元运算，结果为其他元素）。求逆元时，要先求幺元。</a:t>
            </a:r>
            <a:endParaRPr lang="en-US" altLang="zh-CN"/>
          </a:p>
          <a:p>
            <a:pPr eaLnBrk="1" hangingPunct="1"/>
            <a:endParaRPr lang="zh-CN" altLang="zh-CN" b="1" baseline="-250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当某个集合只有单个元素时，这个元素既是幺元，也是零元。因为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S×S→S</a:t>
            </a:r>
            <a:r>
              <a:rPr lang="en-US" altLang="zh-CN" b="1" i="0" dirty="0">
                <a:latin typeface="Times New Roman" panose="02020603050405020304" pitchFamily="18" charset="0"/>
              </a:rPr>
              <a:t> </a:t>
            </a:r>
            <a:r>
              <a:rPr lang="zh-CN" altLang="en-US" b="1" i="0" dirty="0">
                <a:latin typeface="Times New Roman" panose="02020603050405020304" pitchFamily="18" charset="0"/>
              </a:rPr>
              <a:t>，满足封闭性，即</a:t>
            </a:r>
            <a:r>
              <a:rPr lang="en-US" altLang="zh-CN" b="1" i="0" dirty="0">
                <a:latin typeface="Times New Roman" panose="02020603050405020304" pitchFamily="18" charset="0"/>
              </a:rPr>
              <a:t>x</a:t>
            </a:r>
            <a:r>
              <a:rPr lang="zh-CN" altLang="en-US" sz="12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1200" b="1" dirty="0">
                <a:latin typeface="Times New Roman" panose="02020603050405020304" pitchFamily="18" charset="0"/>
              </a:rPr>
              <a:t>x=x</a:t>
            </a:r>
            <a:endParaRPr lang="en-US" altLang="zh-CN" i="0" dirty="0"/>
          </a:p>
          <a:p>
            <a:endParaRPr lang="en-US" altLang="zh-CN" dirty="0"/>
          </a:p>
          <a:p>
            <a:r>
              <a:rPr lang="zh-CN" altLang="en-US" dirty="0"/>
              <a:t>问题：零元没有左右逆元。因为任何元素和零元运算，结果都是零元，而逆元要求结果是幺元。除非零元等于幺元。但除了单个元素外，零元都不等于幺元。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818543-5EC3-4562-B8C3-CBAEACA2A7DD}" type="slidenum">
              <a:rPr lang="en-US" altLang="zh-CN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）证明</a:t>
            </a:r>
            <a:r>
              <a:rPr lang="en-US" altLang="zh-CN" dirty="0"/>
              <a:t>y</a:t>
            </a:r>
            <a:r>
              <a:rPr lang="en-US" altLang="zh-CN" baseline="-25000" dirty="0"/>
              <a:t>l</a:t>
            </a:r>
            <a:r>
              <a:rPr lang="en-US" altLang="zh-CN" dirty="0"/>
              <a:t>=y</a:t>
            </a:r>
            <a:r>
              <a:rPr lang="en-US" altLang="zh-CN" baseline="-25000" dirty="0"/>
              <a:t>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）证明</a:t>
            </a:r>
            <a:r>
              <a:rPr lang="en-US" altLang="zh-CN" dirty="0"/>
              <a:t>y</a:t>
            </a:r>
            <a:r>
              <a:rPr lang="zh-CN" altLang="en-US" dirty="0"/>
              <a:t>是唯一逆元（反证法）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                                                                         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2</a:t>
            </a:r>
            <a:r>
              <a:rPr lang="zh-CN" altLang="en-US" dirty="0"/>
              <a:t>）证明思路一致，都是从逆元的角度出发，充分利用逆元的定义：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/>
              <a:t>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=e </a:t>
            </a:r>
            <a:r>
              <a:rPr lang="zh-CN" altLang="en-US" dirty="0">
                <a:latin typeface="Times New Roman" panose="02020603050405020304" pitchFamily="18" charset="0"/>
              </a:rPr>
              <a:t>以及结合律来证明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 = 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l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(x </a:t>
            </a:r>
            <a:r>
              <a:rPr lang="en-US" altLang="zh-CN" b="1" u="sng" dirty="0">
                <a:solidFill>
                  <a:srgbClr val="FF0000"/>
                </a:solidFill>
                <a:sym typeface="MT Extra" panose="05050102010205020202" pitchFamily="18" charset="2"/>
              </a:rPr>
              <a:t>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u="sng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u="sng" dirty="0">
                <a:latin typeface="Times New Roman" panose="02020603050405020304" pitchFamily="18" charset="0"/>
              </a:rPr>
              <a:t>(y</a:t>
            </a:r>
            <a:r>
              <a:rPr lang="en-US" altLang="zh-CN" b="1" u="sng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b="1" u="sng" dirty="0">
                <a:latin typeface="Times New Roman" panose="02020603050405020304" pitchFamily="18" charset="0"/>
              </a:rPr>
              <a:t> </a:t>
            </a:r>
            <a:r>
              <a:rPr lang="en-US" altLang="zh-CN" b="1" u="sng" dirty="0">
                <a:sym typeface="MT Extra" panose="05050102010205020202" pitchFamily="18" charset="2"/>
              </a:rPr>
              <a:t></a:t>
            </a:r>
            <a:r>
              <a:rPr lang="en-US" altLang="zh-CN" b="1" u="sng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</a:rPr>
              <a:t>x)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= e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b="1" baseline="0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</a:rPr>
              <a:t>y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r</a:t>
            </a:r>
            <a:endParaRPr lang="zh-CN" altLang="en-US" baseline="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B058AE-B2DA-4468-B6B3-259504849CD8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968BE6-32B4-464B-9EAE-6E7724323E53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消去律可以对运算结果进行化简。（消去律意味着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</a:rPr>
              <a:t>x, </a:t>
            </a:r>
            <a:r>
              <a:rPr lang="en-US" altLang="zh-CN" b="0" dirty="0" err="1">
                <a:latin typeface="Times New Roman" panose="02020603050405020304" pitchFamily="18" charset="0"/>
              </a:rPr>
              <a:t>y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x≠y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lang="en-US" altLang="zh-CN" b="0" dirty="0">
                <a:sym typeface="MT Extra" panose="05050102010205020202" pitchFamily="18" charset="2"/>
              </a:rPr>
              <a:t></a:t>
            </a:r>
            <a:r>
              <a:rPr lang="en-US" altLang="zh-CN" b="0" dirty="0">
                <a:sym typeface="Symbol" panose="05050102010706020507" pitchFamily="18" charset="2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z ≠y </a:t>
            </a:r>
            <a:r>
              <a:rPr lang="en-US" altLang="zh-CN" b="0" dirty="0">
                <a:sym typeface="MT Extra" panose="05050102010205020202" pitchFamily="18" charset="2"/>
              </a:rPr>
              <a:t></a:t>
            </a:r>
            <a:r>
              <a:rPr lang="en-US" altLang="zh-CN" b="0" dirty="0">
                <a:sym typeface="Symbol" panose="05050102010706020507" pitchFamily="18" charset="2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Z=B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Z   =&gt;   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(Z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Z)=B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(Z</a:t>
            </a:r>
            <a:r>
              <a:rPr lang="zh-CN" altLang="en-US" sz="1200" b="0" dirty="0">
                <a:sym typeface="Symbol" panose="05050102010706020507" pitchFamily="18" charset="2"/>
              </a:rPr>
              <a:t></a:t>
            </a:r>
            <a:r>
              <a:rPr lang="en-US" altLang="zh-CN" sz="1200" b="0" dirty="0">
                <a:sym typeface="Symbol" panose="05050102010706020507" pitchFamily="18" charset="2"/>
              </a:rPr>
              <a:t>Z)  =&gt;A=B</a:t>
            </a:r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b="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1200" b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= { 0, 1, 2, …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n-1 }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1200" b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Z</a:t>
            </a:r>
            <a:r>
              <a:rPr lang="en-US" altLang="zh-CN" sz="12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加法满足消去律，但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加法不满足消去律，例如：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(1+2)mod 6=(1+8)mod 6, 2≠8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1200" b="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当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为合数时关于模 </a:t>
            </a:r>
            <a:r>
              <a:rPr lang="en-US" altLang="zh-CN" sz="1200" b="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乘法不满足消去律，例如：</a:t>
            </a:r>
            <a:r>
              <a:rPr lang="en-US" altLang="zh-CN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n=6</a:t>
            </a:r>
            <a:r>
              <a:rPr lang="zh-CN" altLang="en-US" sz="1200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是合数，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{0,1,2,3,…,5}, 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(2×1)mod 6=(2×4)mod 6, 1≠4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="0" baseline="-2500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）直接从定义出发证明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3FB4F3-1468-406F-9E14-294CB1FD969E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）利用定义带入，然后直接求解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A9862A-F2AF-4D00-92F9-F3212E1E9B46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除了可以从定义出发判断各种性质及特异元素外，对于有限集合来说，还有一种更直观的方法：由运算表来进行判别。</a:t>
            </a:r>
            <a:endParaRPr lang="en-US" altLang="zh-CN" dirty="0"/>
          </a:p>
          <a:p>
            <a:endParaRPr lang="en-US" altLang="zh-CN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）交换律：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</a:rPr>
              <a:t>y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i="1" dirty="0"/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）幂等律：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）消去律：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不是零元，则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不是零元，则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（消去律意味着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x, 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x≠y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z ≠y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z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既同一行或同一列中不能有重复元素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）单位元（幺元）：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）零元：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）逆元：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）结合律：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z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y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96141B-8687-4605-A69B-109088C42548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在判断运算的结合律时，先判断是否有幺元和零元。</a:t>
            </a:r>
            <a:r>
              <a:rPr lang="zh-CN" altLang="en-US" sz="1200" b="0" dirty="0">
                <a:latin typeface="Times New Roman" panose="02020603050405020304" pitchFamily="18" charset="0"/>
              </a:rPr>
              <a:t>然后减掉这些元素，再对所有</a:t>
            </a:r>
            <a:r>
              <a:rPr lang="en-US" altLang="zh-CN" sz="1200" b="0" dirty="0">
                <a:latin typeface="Times New Roman" panose="02020603050405020304" pitchFamily="18" charset="0"/>
              </a:rPr>
              <a:t>3</a:t>
            </a:r>
            <a:r>
              <a:rPr lang="zh-CN" altLang="en-US" sz="1200" b="0" dirty="0">
                <a:latin typeface="Times New Roman" panose="02020603050405020304" pitchFamily="18" charset="0"/>
              </a:rPr>
              <a:t>个元素（）的组合验证表示结合律的等式是否成立。</a:t>
            </a:r>
            <a:endParaRPr lang="en-US" altLang="zh-CN" sz="1200" b="0" dirty="0">
              <a:latin typeface="Times New Roman" panose="02020603050405020304" pitchFamily="18" charset="0"/>
            </a:endParaRPr>
          </a:p>
          <a:p>
            <a:endParaRPr lang="en-US" altLang="zh-CN" sz="1200" b="0" dirty="0">
              <a:latin typeface="Times New Roman" panose="02020603050405020304" pitchFamily="18" charset="0"/>
            </a:endParaRPr>
          </a:p>
          <a:p>
            <a:r>
              <a:rPr lang="zh-CN" altLang="en-US" sz="1200" b="0" dirty="0">
                <a:latin typeface="Times New Roman" panose="02020603050405020304" pitchFamily="18" charset="0"/>
              </a:rPr>
              <a:t>（</a:t>
            </a:r>
            <a:r>
              <a:rPr lang="en-US" altLang="zh-CN" sz="1200" b="0" dirty="0">
                <a:latin typeface="Times New Roman" panose="02020603050405020304" pitchFamily="18" charset="0"/>
              </a:rPr>
              <a:t>1</a:t>
            </a:r>
            <a:r>
              <a:rPr lang="zh-CN" altLang="en-US" sz="1200" b="0" dirty="0">
                <a:latin typeface="Times New Roman" panose="02020603050405020304" pitchFamily="18" charset="0"/>
              </a:rPr>
              <a:t>）有幺元，减掉后只剩两个元素，对</a:t>
            </a:r>
            <a:r>
              <a:rPr lang="en-US" altLang="zh-CN" sz="1200" b="0" dirty="0">
                <a:latin typeface="Times New Roman" panose="02020603050405020304" pitchFamily="18" charset="0"/>
              </a:rPr>
              <a:t>2</a:t>
            </a:r>
            <a:r>
              <a:rPr lang="en-US" altLang="zh-CN" sz="1200" b="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1200" b="0" baseline="0" dirty="0">
                <a:latin typeface="Times New Roman" panose="02020603050405020304" pitchFamily="18" charset="0"/>
              </a:rPr>
              <a:t>=8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种情况做验证</a:t>
            </a:r>
            <a:endParaRPr lang="en-US" altLang="zh-CN" sz="1200" b="0" baseline="0" dirty="0">
              <a:latin typeface="Times New Roman" panose="02020603050405020304" pitchFamily="18" charset="0"/>
            </a:endParaRPr>
          </a:p>
          <a:p>
            <a:r>
              <a:rPr lang="zh-CN" altLang="en-US" sz="1200" b="0" dirty="0">
                <a:latin typeface="Times New Roman" panose="02020603050405020304" pitchFamily="18" charset="0"/>
              </a:rPr>
              <a:t>（</a:t>
            </a:r>
            <a:r>
              <a:rPr lang="en-US" altLang="zh-CN" sz="1200" b="0" dirty="0">
                <a:latin typeface="Times New Roman" panose="02020603050405020304" pitchFamily="18" charset="0"/>
              </a:rPr>
              <a:t>2</a:t>
            </a:r>
            <a:r>
              <a:rPr lang="zh-CN" altLang="en-US" sz="1200" b="0" dirty="0">
                <a:latin typeface="Times New Roman" panose="02020603050405020304" pitchFamily="18" charset="0"/>
              </a:rPr>
              <a:t>）没有幺元和零元，要对</a:t>
            </a:r>
            <a:r>
              <a:rPr lang="en-US" altLang="zh-CN" sz="1200" b="0" dirty="0">
                <a:latin typeface="Times New Roman" panose="02020603050405020304" pitchFamily="18" charset="0"/>
              </a:rPr>
              <a:t>3</a:t>
            </a:r>
            <a:r>
              <a:rPr lang="en-US" altLang="zh-CN" sz="1200" b="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1200" b="0" baseline="0" dirty="0">
                <a:latin typeface="Times New Roman" panose="02020603050405020304" pitchFamily="18" charset="0"/>
              </a:rPr>
              <a:t>=27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种情况做验证</a:t>
            </a:r>
            <a:endParaRPr lang="en-US" altLang="zh-CN" sz="1200" b="0" baseline="0" dirty="0">
              <a:latin typeface="Times New Roman" panose="02020603050405020304" pitchFamily="18" charset="0"/>
            </a:endParaRPr>
          </a:p>
          <a:p>
            <a:r>
              <a:rPr lang="zh-CN" altLang="en-US" sz="1200" b="0" dirty="0">
                <a:latin typeface="Times New Roman" panose="02020603050405020304" pitchFamily="18" charset="0"/>
              </a:rPr>
              <a:t>（</a:t>
            </a:r>
            <a:r>
              <a:rPr lang="en-US" altLang="zh-CN" sz="1200" b="0" dirty="0">
                <a:latin typeface="Times New Roman" panose="02020603050405020304" pitchFamily="18" charset="0"/>
              </a:rPr>
              <a:t>3</a:t>
            </a:r>
            <a:r>
              <a:rPr lang="zh-CN" altLang="en-US" sz="1200" b="0" dirty="0">
                <a:latin typeface="Times New Roman" panose="02020603050405020304" pitchFamily="18" charset="0"/>
              </a:rPr>
              <a:t>）有幺元和零元，减掉后只剩一个元素，对</a:t>
            </a:r>
            <a:r>
              <a:rPr lang="en-US" altLang="zh-CN" sz="1200" b="0" dirty="0">
                <a:latin typeface="Times New Roman" panose="02020603050405020304" pitchFamily="18" charset="0"/>
              </a:rPr>
              <a:t>1</a:t>
            </a:r>
            <a:r>
              <a:rPr lang="en-US" altLang="zh-CN" sz="1200" b="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1200" b="0" baseline="0" dirty="0">
                <a:latin typeface="Times New Roman" panose="02020603050405020304" pitchFamily="18" charset="0"/>
              </a:rPr>
              <a:t>=1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种情况做验证</a:t>
            </a:r>
            <a:endParaRPr lang="en-US" altLang="zh-CN" sz="1200" b="0" baseline="0" dirty="0">
              <a:latin typeface="Times New Roman" panose="02020603050405020304" pitchFamily="18" charset="0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判断是否满足结合律，只能列出所有</a:t>
            </a:r>
            <a:r>
              <a:rPr lang="en-US" altLang="zh-CN" dirty="0"/>
              <a:t>n</a:t>
            </a:r>
            <a:r>
              <a:rPr lang="en-US" altLang="zh-CN" baseline="30000" dirty="0"/>
              <a:t>3</a:t>
            </a:r>
            <a:r>
              <a:rPr lang="zh-CN" altLang="en-US" dirty="0"/>
              <a:t>组合，然后一一验证。不满足的话，找到一个特例就可以了。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F30274-FF82-4493-A4A9-B7CB485F1099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我们先看下二元运算的定义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两个条件缺一不可，可写成：</a:t>
            </a:r>
            <a:r>
              <a:rPr lang="en-US" altLang="zh-CN" dirty="0"/>
              <a:t>f( &lt;x, y&gt;)=z</a:t>
            </a:r>
            <a:r>
              <a:rPr lang="zh-CN" altLang="en-US" dirty="0"/>
              <a:t>，</a:t>
            </a:r>
            <a:r>
              <a:rPr lang="en-US" altLang="zh-CN" dirty="0"/>
              <a:t>x, y, z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∈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0E3E86-D168-4AA5-A5B3-027258835DE8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不满足交换性（不是对称矩阵）；不满足幂等性（第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  <a:r>
              <a:rPr lang="en-US" altLang="zh-CN" dirty="0"/>
              <a:t>3</a:t>
            </a:r>
            <a:r>
              <a:rPr lang="zh-CN" altLang="en-US" dirty="0"/>
              <a:t>列的元素不为</a:t>
            </a:r>
            <a:r>
              <a:rPr lang="en-US" altLang="zh-CN" dirty="0"/>
              <a:t>c</a:t>
            </a:r>
            <a:r>
              <a:rPr lang="zh-CN" altLang="en-US" dirty="0"/>
              <a:t>）；幺元为</a:t>
            </a:r>
            <a:r>
              <a:rPr lang="en-US" altLang="zh-CN" dirty="0"/>
              <a:t>a</a:t>
            </a:r>
            <a:r>
              <a:rPr lang="zh-CN" altLang="en-US" dirty="0"/>
              <a:t>；没有零元；</a:t>
            </a:r>
            <a:r>
              <a:rPr lang="en-US" altLang="zh-CN" dirty="0"/>
              <a:t>a</a:t>
            </a:r>
            <a:r>
              <a:rPr lang="zh-CN" altLang="en-US" dirty="0"/>
              <a:t>的逆元为</a:t>
            </a:r>
            <a:r>
              <a:rPr lang="en-US" altLang="zh-CN" dirty="0"/>
              <a:t>a</a:t>
            </a:r>
          </a:p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9D9061-4B69-40A3-913D-57D625508E87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645E98-5F84-41AF-93C9-98EC46526177}" type="slidenum">
              <a:rPr lang="en-US" altLang="zh-CN" smtClean="0"/>
              <a:t>35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前面我们讲的都是单个的二元运算或一元运算，在实际情况中，一个集合上经常会有多个运算。比如在数据结构中，最简单的线性结构上就有插入、删除、查找、排序等运算。一个集合以及集合上的多个运算就构成了代数系统。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3EB2A8-7CAC-4A2D-B429-723ADAB6F818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表示方式：</a:t>
            </a:r>
            <a:r>
              <a:rPr lang="en-US" altLang="zh-CN"/>
              <a:t>&lt;</a:t>
            </a:r>
            <a:r>
              <a:rPr lang="zh-CN" altLang="en-US"/>
              <a:t>集合，运算，特异元素</a:t>
            </a:r>
            <a:r>
              <a:rPr lang="en-US" altLang="zh-CN"/>
              <a:t>/</a:t>
            </a:r>
            <a:r>
              <a:rPr lang="zh-CN" altLang="en-US"/>
              <a:t>代数常数</a:t>
            </a:r>
            <a:r>
              <a:rPr lang="en-US" altLang="zh-CN"/>
              <a:t>&gt;</a:t>
            </a:r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08059C-7568-4909-9053-E6CB0435A945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任何代数系统</a:t>
            </a:r>
            <a:r>
              <a:rPr lang="en-US" altLang="zh-CN" dirty="0"/>
              <a:t>V</a:t>
            </a:r>
            <a:r>
              <a:rPr lang="zh-CN" altLang="en-US" dirty="0"/>
              <a:t>，一定有子代数（至少有它本身）。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判断是否为子代数：</a:t>
            </a:r>
            <a:r>
              <a:rPr lang="en-US" altLang="zh-CN" dirty="0"/>
              <a:t>1</a:t>
            </a:r>
            <a:r>
              <a:rPr lang="zh-CN" altLang="en-US" dirty="0"/>
              <a:t>、子代数中的集合是代数系统集合的子集；</a:t>
            </a:r>
            <a:r>
              <a:rPr lang="en-US" altLang="zh-CN" dirty="0"/>
              <a:t>2</a:t>
            </a:r>
            <a:r>
              <a:rPr lang="zh-CN" altLang="en-US" dirty="0"/>
              <a:t>、要对各种运算封闭；</a:t>
            </a:r>
            <a:r>
              <a:rPr lang="en-US" altLang="zh-CN" dirty="0"/>
              <a:t>3</a:t>
            </a:r>
            <a:r>
              <a:rPr lang="zh-CN" altLang="en-US" dirty="0"/>
              <a:t>、含有相同的代数常数。</a:t>
            </a:r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2F56CC-823A-4BC5-84B6-FDC94E1C007E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平凡子代数：最大的子代数：</a:t>
            </a:r>
            <a:r>
              <a:rPr lang="en-US" altLang="zh-CN" dirty="0"/>
              <a:t>V</a:t>
            </a:r>
          </a:p>
          <a:p>
            <a:r>
              <a:rPr lang="zh-CN" altLang="en-US" dirty="0"/>
              <a:t>                    最小的子代数：</a:t>
            </a:r>
            <a:r>
              <a:rPr lang="en-US" altLang="zh-CN" dirty="0"/>
              <a:t>B</a:t>
            </a:r>
            <a:r>
              <a:rPr lang="zh-CN" altLang="en-US" dirty="0"/>
              <a:t>只包含</a:t>
            </a:r>
            <a:r>
              <a:rPr lang="en-US" altLang="zh-CN" dirty="0"/>
              <a:t>V</a:t>
            </a:r>
            <a:r>
              <a:rPr lang="zh-CN" altLang="en-US" dirty="0"/>
              <a:t>中的所有代数常数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真子代数：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S</a:t>
            </a:r>
            <a:r>
              <a:rPr lang="zh-CN" altLang="en-US" dirty="0"/>
              <a:t>的真子集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841AD3-5445-4632-A073-59A12F0C8DCF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判断是否为子代数：</a:t>
            </a:r>
            <a:r>
              <a:rPr lang="en-US" altLang="zh-CN" dirty="0"/>
              <a:t>1</a:t>
            </a:r>
            <a:r>
              <a:rPr lang="zh-CN" altLang="en-US" dirty="0"/>
              <a:t>、子代数中的集合是代数系统集合的子集；</a:t>
            </a:r>
            <a:r>
              <a:rPr lang="en-US" altLang="zh-CN" dirty="0"/>
              <a:t>2</a:t>
            </a:r>
            <a:r>
              <a:rPr lang="zh-CN" altLang="en-US" dirty="0"/>
              <a:t>、要对各种运算封闭；</a:t>
            </a:r>
            <a:r>
              <a:rPr lang="en-US" altLang="zh-CN" dirty="0"/>
              <a:t>3</a:t>
            </a:r>
            <a:r>
              <a:rPr lang="zh-CN" altLang="en-US" dirty="0"/>
              <a:t>、含有相同的代数常数。</a:t>
            </a:r>
          </a:p>
          <a:p>
            <a:endParaRPr lang="en-US" altLang="zh-CN" dirty="0"/>
          </a:p>
          <a:p>
            <a:r>
              <a:rPr lang="zh-CN" altLang="en-US" dirty="0"/>
              <a:t>一个代数系统的最大子代数为它自己；最小子代数为仅仅包含代数常数的集合，比如幺元，零元等等。</a:t>
            </a:r>
            <a:endParaRPr lang="en-US" altLang="zh-CN" dirty="0"/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4843DA-EBB9-43AD-BB00-D94B69143468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前面讲的都是单个代数系统，通常，我们还可以将两个或多个代数系统联合起来组成一个新的代数系统，这就是积代数的意义。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在积代数中，每个元素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  <a:r>
              <a:rPr lang="zh-CN" altLang="en-US" dirty="0"/>
              <a:t>来自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的笛卡儿积，是一个有序对。</a:t>
            </a:r>
            <a:endParaRPr lang="zh-CN" altLang="en-US" dirty="0"/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7D5928-7BC1-4BE8-8EF0-B2FBB4F66262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所有的证明从定义出发即可。</a:t>
            </a: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C6AD0C-A96C-4E78-AE03-1014387AABB7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有些代数系统系统之间存在某种关系，可以像函数一样，将一个代数系统映射到另一个代数系统上去。这就是同态映射。</a:t>
            </a:r>
            <a:endParaRPr lang="en-US" altLang="zh-CN" dirty="0"/>
          </a:p>
          <a:p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b="0" dirty="0"/>
              <a:t>f</a:t>
            </a:r>
            <a:r>
              <a:rPr lang="zh-CN" altLang="en-US" b="0" dirty="0"/>
              <a:t>是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上的函数，需要满足函数条件：对于任意的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sz="1200" b="0" i="1" dirty="0">
                <a:latin typeface="Times New Roman" panose="02020603050405020304" pitchFamily="18" charset="0"/>
              </a:rPr>
              <a:t>S</a:t>
            </a:r>
            <a:r>
              <a:rPr lang="en-US" altLang="zh-CN" sz="1200" b="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，有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xf(x), 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f(x)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sz="1200" b="0" i="1" dirty="0">
                <a:latin typeface="Times New Roman" panose="02020603050405020304" pitchFamily="18" charset="0"/>
              </a:rPr>
              <a:t>S</a:t>
            </a:r>
            <a:r>
              <a:rPr lang="en-US" altLang="zh-CN" sz="1200" b="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1200" b="0" baseline="0" dirty="0">
                <a:latin typeface="Times New Roman" panose="02020603050405020304" pitchFamily="18" charset="0"/>
              </a:rPr>
              <a:t>）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；并且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b="0" dirty="0" err="1"/>
              <a:t>o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因为代数系统的封闭性，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b="0" dirty="0" err="1"/>
              <a:t>o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的取值属于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S1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（但不同的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作用后的结果有可能相同）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, f(x) f( y)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的取值</a:t>
            </a:r>
            <a:r>
              <a:rPr lang="zh-CN" altLang="en-US" sz="1200" b="0" i="0" dirty="0">
                <a:latin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b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9255A4-F99C-49DF-8C69-657517D887F5}" type="slidenum">
              <a:rPr lang="en-US" altLang="zh-CN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二元运算主要考虑是否该运算满足封闭性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若写成关系，则为</a:t>
            </a:r>
            <a:r>
              <a:rPr lang="en-US" altLang="zh-CN" dirty="0"/>
              <a:t>R={&lt;&lt;</a:t>
            </a:r>
            <a:r>
              <a:rPr lang="en-US" altLang="zh-CN" dirty="0" err="1"/>
              <a:t>x,y</a:t>
            </a:r>
            <a:r>
              <a:rPr lang="en-US" altLang="zh-CN" dirty="0"/>
              <a:t>&gt; z&gt;}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</a:t>
            </a:r>
            <a:r>
              <a:rPr lang="zh-CN" altLang="en-US" dirty="0"/>
              <a:t>上的减法、除法就不是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Z</a:t>
            </a:r>
            <a:r>
              <a:rPr lang="zh-CN" altLang="en-US" dirty="0"/>
              <a:t>上的除法不是。</a:t>
            </a:r>
            <a:r>
              <a:rPr lang="en-US" altLang="zh-CN" dirty="0"/>
              <a:t>Z+</a:t>
            </a:r>
            <a:r>
              <a:rPr lang="zh-CN" altLang="en-US" dirty="0"/>
              <a:t>上的减法不是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）假设</a:t>
            </a:r>
            <a:r>
              <a:rPr lang="en-US" altLang="zh-CN" dirty="0"/>
              <a:t>S={1,2}</a:t>
            </a:r>
            <a:r>
              <a:rPr lang="zh-CN" altLang="en-US" dirty="0"/>
              <a:t>，</a:t>
            </a:r>
            <a:r>
              <a:rPr lang="en-US" altLang="zh-CN" sz="12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2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={&lt;1,2&gt;,&lt;2,1&gt;},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={&lt;1,2&gt;,&lt;2,2&gt;}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可知：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={&lt;1,1&gt;,&lt;2,1&gt;}=f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 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,  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200" b="1" dirty="0">
                <a:solidFill>
                  <a:schemeClr val="bg2"/>
                </a:solidFill>
              </a:rPr>
              <a:t>∘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=f</a:t>
            </a: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i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zh-CN" altLang="en-US" sz="1200" b="1" i="0" baseline="0" dirty="0">
                <a:solidFill>
                  <a:schemeClr val="bg2"/>
                </a:solidFill>
                <a:latin typeface="Times New Roman" panose="02020603050405020304" pitchFamily="18" charset="0"/>
              </a:rPr>
              <a:t>同理可验证其他的合成运算。</a:t>
            </a: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i="0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i="0" baseline="0" dirty="0"/>
          </a:p>
          <a:p>
            <a:endParaRPr lang="en-US" altLang="zh-CN" i="0" baseline="0" dirty="0"/>
          </a:p>
          <a:p>
            <a:endParaRPr lang="zh-CN" altLang="en-US" dirty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BBF7D9-D3BD-4EE6-B817-BB31AE108BB5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当代数系统上的运算不止一个时，可以使用更广泛的同态映射定义。</a:t>
            </a: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9B0569-3566-4A66-9DCB-12CE7EB1FD61}" type="slidenum">
              <a:rPr lang="en-US" altLang="zh-CN" smtClean="0"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是否为同态，只需证明：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i="0" dirty="0" err="1"/>
              <a:t>o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，关键在于找到正确的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（映射关系），通常可以使用倒推的方式。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n = (x)mod n 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y)mod 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证：假设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 y=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tn+b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n = 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kn+a+tn+b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(x)mod n 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y)mod n=(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  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tn+b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n=(a mod n)  (b mod n)=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ab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</a:t>
            </a:r>
          </a:p>
          <a:p>
            <a:endParaRPr lang="zh-CN" altLang="en-US" dirty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960167-7DF7-4F40-8A2E-159B0866FB14}" type="slidenum">
              <a:rPr lang="en-US" altLang="zh-CN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当我们研究一个函数时，通常会研究它是否单射、满射或双射。同样，同态映射也是函数，我们也要研究一个同态映射是否为：单同态、满同态或同构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同态映射</a:t>
            </a:r>
            <a:r>
              <a:rPr lang="en-US" altLang="zh-CN"/>
              <a:t>f</a:t>
            </a:r>
            <a:r>
              <a:rPr lang="zh-CN" altLang="en-US"/>
              <a:t>的定义域为：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/>
              <a:t>o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（由封闭性可知，为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S1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），值域为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f(x) f( y)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（为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S2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的子集）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自同态就是一个代数系统到它自身的一个映射，比如之前我们说</a:t>
            </a:r>
            <a:r>
              <a:rPr lang="en-US" altLang="zh-CN"/>
              <a:t>f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上的函数一样。普通的同态相当于是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上的一个映射。</a:t>
            </a:r>
          </a:p>
          <a:p>
            <a:endParaRPr lang="zh-CN" altLang="en-US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FCB3F8-142C-44D9-A485-5ADB7EBCC6A8}" type="slidenum">
              <a:rPr lang="en-US" altLang="zh-CN" smtClean="0"/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先验证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是否满足：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xoy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）零同态：每个元素都映射到</a:t>
            </a:r>
            <a:r>
              <a:rPr lang="en-US" altLang="zh-CN" dirty="0"/>
              <a:t>0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）自同构：</a:t>
            </a:r>
            <a:r>
              <a:rPr lang="en-US" altLang="zh-CN" dirty="0"/>
              <a:t>f</a:t>
            </a:r>
            <a:r>
              <a:rPr lang="zh-CN" altLang="en-US" dirty="0"/>
              <a:t>是双射函数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）单自同态：</a:t>
            </a:r>
            <a:r>
              <a:rPr lang="en-US" altLang="zh-CN" dirty="0"/>
              <a:t>f</a:t>
            </a:r>
            <a:r>
              <a:rPr lang="zh-CN" altLang="en-US" dirty="0"/>
              <a:t>是单射函数。例如</a:t>
            </a:r>
            <a:r>
              <a:rPr lang="en-US" altLang="zh-CN" dirty="0"/>
              <a:t>a=2</a:t>
            </a:r>
            <a:r>
              <a:rPr lang="zh-CN" altLang="en-US" dirty="0"/>
              <a:t>，定义域为</a:t>
            </a:r>
            <a:r>
              <a:rPr lang="en-US" altLang="zh-CN" dirty="0"/>
              <a:t>Z</a:t>
            </a:r>
            <a:r>
              <a:rPr lang="zh-CN" altLang="en-US" dirty="0"/>
              <a:t>，值域为偶数，是单射但不是满射。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05A047-729C-4BC4-AFB4-3ABEFB27DA97}" type="slidenum">
              <a:rPr lang="en-US" altLang="zh-CN" smtClean="0"/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A6B47A-40F5-4BEC-9EC2-613FD556D423}" type="slidenum">
              <a:rPr lang="en-US" altLang="zh-CN" smtClean="0"/>
              <a:t>52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先验证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是否满足：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i="0" dirty="0" err="1"/>
              <a:t>o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  <a:endParaRPr lang="en-US" altLang="zh-CN" dirty="0"/>
          </a:p>
          <a:p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=&lt;R</a:t>
            </a:r>
            <a:r>
              <a:rPr lang="zh-CN" altLang="en-US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∙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是同构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先验证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是否满足：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i="0" dirty="0" err="1"/>
              <a:t>o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  <a:endParaRPr lang="en-US" altLang="zh-CN" dirty="0"/>
          </a:p>
          <a:p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n = (x)mod n 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y)mod 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证：假设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; y=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tn+b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n = 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kn+a+tn+b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</a:t>
            </a: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(x)mod n 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y)mod n=(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kn+a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  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tn+b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n=(a mod n)  (b mod n)=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ab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a+b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mod n</a:t>
            </a:r>
          </a:p>
          <a:p>
            <a:endParaRPr lang="zh-CN" altLang="en-US" dirty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5EAD1D-A8EB-4DE3-8880-8281DB16A0FC}" type="slidenum">
              <a:rPr lang="en-US" altLang="zh-CN" smtClean="0"/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CB0AD6-CF38-4854-980C-71286AB4C54A}" type="slidenum">
              <a:rPr lang="en-US" altLang="zh-CN" smtClean="0"/>
              <a:t>54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自同态就是一个代数系统到它自身的一个映射。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是否为同态，只需证明：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i="0" dirty="0" err="1"/>
              <a:t>o</a:t>
            </a:r>
            <a:r>
              <a:rPr lang="en-US" altLang="zh-CN" i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0" dirty="0">
                <a:latin typeface="Times New Roman" panose="02020603050405020304" pitchFamily="18" charset="0"/>
                <a:sym typeface="Symbol" panose="05050102010706020507" pitchFamily="18" charset="2"/>
              </a:rPr>
              <a:t>) = f(x) f( y)</a:t>
            </a:r>
            <a:endParaRPr lang="en-US" altLang="zh-CN" i="0" dirty="0">
              <a:solidFill>
                <a:schemeClr val="bg2"/>
              </a:solidFill>
            </a:endParaRPr>
          </a:p>
          <a:p>
            <a:pPr eaLnBrk="1" hangingPunct="1"/>
            <a:endParaRPr lang="en-US" altLang="zh-CN" i="0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i="1" dirty="0">
                <a:solidFill>
                  <a:schemeClr val="bg2"/>
                </a:solidFill>
              </a:rPr>
              <a:t>R</a:t>
            </a:r>
            <a:r>
              <a:rPr lang="en-US" altLang="zh-CN" dirty="0">
                <a:solidFill>
                  <a:schemeClr val="bg2"/>
                </a:solidFill>
              </a:rPr>
              <a:t>*,</a:t>
            </a:r>
            <a:r>
              <a:rPr lang="zh-CN" altLang="en-US" dirty="0">
                <a:solidFill>
                  <a:schemeClr val="bg2"/>
                </a:solidFill>
              </a:rPr>
              <a:t>为非零实数集。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</a:rPr>
              <a:t>(2)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) = 2xy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f(x) f(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y)=2x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2y=4xy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(5)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f(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) = -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f(x) f(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y)=(-x)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(-y)=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(6)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f(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) = xy+1</a:t>
            </a:r>
          </a:p>
          <a:p>
            <a:pPr eaLnBrk="1" hangingPunct="1"/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f(x) f(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y)=(x+1)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(y+1)=xy+1+x+y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f</a:t>
            </a:r>
            <a:r>
              <a:rPr lang="zh-CN" altLang="en-US" dirty="0"/>
              <a:t>是同构，</a:t>
            </a:r>
            <a:r>
              <a:rPr lang="en-US" altLang="zh-CN" dirty="0"/>
              <a:t>1</a:t>
            </a:r>
            <a:r>
              <a:rPr lang="zh-CN" altLang="en-US" dirty="0"/>
              <a:t>）首先要证明</a:t>
            </a:r>
            <a:r>
              <a:rPr lang="en-US" altLang="zh-CN" dirty="0"/>
              <a:t>f</a:t>
            </a:r>
            <a:r>
              <a:rPr lang="zh-CN" altLang="en-US" dirty="0"/>
              <a:t>是同态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 (x </a:t>
            </a:r>
            <a:r>
              <a:rPr lang="en-US" altLang="zh-CN" sz="1000" dirty="0"/>
              <a:t>o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y) = f(x) f( y)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。本题因为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不是给的算式，因此只能代入进去，一一验证。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2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）然后再</a:t>
            </a:r>
            <a:r>
              <a:rPr lang="zh-CN" altLang="en-US" dirty="0"/>
              <a:t>证明</a:t>
            </a:r>
            <a:r>
              <a:rPr lang="en-US" altLang="zh-CN" dirty="0"/>
              <a:t>f</a:t>
            </a:r>
            <a:r>
              <a:rPr lang="zh-CN" altLang="en-US" dirty="0"/>
              <a:t>是双射函数。</a:t>
            </a: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9D5C9F-90AB-4050-BEFA-8A91E835DFFD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因为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上的运算都是可交换的（运算表关于对角线对称），即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000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1000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f(x) f( y) = f(y) f( x)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。因此，只需要验证一半的数据</a:t>
            </a:r>
            <a:endParaRPr lang="zh-CN" altLang="en-US" dirty="0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C3F97E-375E-4FCF-9317-FADE1F50FA1D}" type="slidenum">
              <a:rPr lang="en-US" altLang="zh-CN" smtClean="0"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同构，要求函数</a:t>
            </a:r>
            <a:r>
              <a:rPr lang="en-US" altLang="zh-CN" dirty="0"/>
              <a:t>f</a:t>
            </a:r>
            <a:r>
              <a:rPr lang="zh-CN" altLang="en-US" dirty="0"/>
              <a:t>满足单射性和满射性。不存在同构，举特例就可以了。</a:t>
            </a:r>
            <a:endParaRPr lang="en-US" altLang="zh-CN" dirty="0"/>
          </a:p>
          <a:p>
            <a:endParaRPr lang="en-US" altLang="zh-CN" sz="1200" b="0" dirty="0">
              <a:latin typeface="Arial" panose="020B0604020202020204" pitchFamily="34" charset="0"/>
            </a:endParaRPr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44333C-69D6-4062-8F9E-482B026492CE}" type="slidenum">
              <a:rPr lang="en-US" altLang="zh-CN" smtClean="0"/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B68D08-01C9-4254-986B-FAB76A05EA44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bg2"/>
                </a:solidFill>
                <a:sym typeface="Symbol" panose="05050102010706020507" pitchFamily="18" charset="2"/>
              </a:rPr>
              <a:t> </a:t>
            </a:r>
            <a:r>
              <a:rPr lang="zh-CN" altLang="en-US" b="1">
                <a:solidFill>
                  <a:schemeClr val="bg2"/>
                </a:solidFill>
                <a:sym typeface="Symbol" panose="05050102010706020507" pitchFamily="18" charset="2"/>
              </a:rPr>
              <a:t>对称差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下面我们来看一种更特殊的同态映射：具有代数常数的同态映射。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具有代数常数的同态映射，除了要满足同态映射的条件外，还加了一个新的条件，既常数之间也要满足映射，即幺元映射到幺元，零元映射到零元。</a:t>
            </a:r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036B31-F798-47FA-87F8-33F7B4F93979}" type="slidenum">
              <a:rPr lang="en-US" altLang="zh-CN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假设</a:t>
            </a:r>
            <a:r>
              <a:rPr lang="en-US" altLang="zh-CN"/>
              <a:t>f</a:t>
            </a:r>
            <a:r>
              <a:rPr lang="zh-CN" altLang="en-US"/>
              <a:t>是两个代数系统之间的映射，则第一个代数系统满足的某些算律，在第二个代数系统上同样满足。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 (x</a:t>
            </a:r>
            <a:r>
              <a:rPr lang="en-US" altLang="zh-CN"/>
              <a:t>o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y) =  f(x) f( y)</a:t>
            </a: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运算是可交换的，则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f(x) f( y)=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f (x</a:t>
            </a:r>
            <a:r>
              <a:rPr lang="en-US" altLang="zh-CN" b="1"/>
              <a:t>o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y) =f (y</a:t>
            </a:r>
            <a:r>
              <a:rPr lang="en-US" altLang="zh-CN" b="1"/>
              <a:t>o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x)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 f(y) f( x)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也是可交换的。其他定律同理可证。</a:t>
            </a:r>
            <a:endParaRPr lang="zh-CN" altLang="en-US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BBF159-0D2C-424F-B421-64F619CFE303}" type="slidenum">
              <a:rPr lang="en-US" altLang="zh-CN" smtClean="0"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 f(x) f( y)</a:t>
            </a: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为幺元，则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f(x)=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/>
              <a:t>o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 f(x) f( e)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f(e)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运算的幺元。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为零元，则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 (x</a:t>
            </a:r>
            <a:r>
              <a:rPr lang="en-US" altLang="zh-CN" b="1" dirty="0"/>
              <a:t>o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 f(x) f(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运算的零元。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 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 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关于</a:t>
            </a:r>
            <a:r>
              <a:rPr lang="en-US" altLang="zh-CN" sz="1050" dirty="0">
                <a:cs typeface="Lucida Sans Unicode" panose="020B0602030504020204" pitchFamily="34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运算的逆元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f(e)=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 </a:t>
            </a:r>
            <a:r>
              <a:rPr lang="en-US" altLang="zh-CN" b="1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  f(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f(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则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f(u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f(u)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关于</a:t>
            </a:r>
            <a:r>
              <a:rPr lang="en-US" altLang="zh-CN" sz="1050" dirty="0">
                <a:cs typeface="Lucida Sans Unicode" panose="020B0602030504020204" pitchFamily="34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运算的逆元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CF29C4-060C-4EB0-B68B-A38BD5892477}" type="slidenum">
              <a:rPr lang="en-US" altLang="zh-CN" smtClean="0"/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2A14A0-933D-4427-97F2-EB79971CBD0B}" type="slidenum">
              <a:rPr lang="en-US" altLang="zh-CN" smtClean="0"/>
              <a:t>63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因为上述所有的性质都是利用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 (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/>
              <a:t>o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 f(x) f( y)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来证明的，只对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的值域有效。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消去律：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，且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不是零元，则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不是零元，则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（消去律意味着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x, </a:t>
            </a:r>
            <a:r>
              <a:rPr lang="en-US" altLang="zh-CN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x≠y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z ≠y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/>
              <a:t>x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y=</a:t>
            </a:r>
            <a:r>
              <a:rPr lang="en-US" altLang="zh-CN" dirty="0" err="1">
                <a:solidFill>
                  <a:schemeClr val="tx2"/>
                </a:solidFill>
                <a:sym typeface="Symbol" panose="05050102010706020507" pitchFamily="18" charset="2"/>
              </a:rPr>
              <a:t>xz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且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不是零元，有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y=z</a:t>
            </a:r>
            <a:r>
              <a:rPr lang="zh-CN" altLang="en-US" dirty="0">
                <a:solidFill>
                  <a:schemeClr val="tx2"/>
                </a:solidFill>
                <a:sym typeface="Symbol" panose="05050102010706020507" pitchFamily="18" charset="2"/>
              </a:rPr>
              <a:t>，则满足消去律</a:t>
            </a:r>
            <a:endParaRPr lang="en-US" altLang="zh-CN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反例：设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{0,1,2,3,…,5},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有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(2×1)mod 6=(2×4)mod 6, 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但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1≠4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aseline="-25000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b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同态与同构是研究两个代数系统之间关系的有力工具</a:t>
            </a:r>
            <a:r>
              <a:rPr lang="en-US" altLang="zh-CN"/>
              <a:t>.</a:t>
            </a:r>
            <a:r>
              <a:rPr lang="zh-CN" altLang="en-US"/>
              <a:t>它可以把一个代数系统中的运算转移到另一个代数系统中去，由此把在一个代数系统中较难解决的问题转移到另一个代数系统中，变成容易解决的问题</a:t>
            </a:r>
            <a:r>
              <a:rPr lang="en-US" altLang="zh-CN"/>
              <a:t>.</a:t>
            </a:r>
          </a:p>
          <a:p>
            <a:endParaRPr lang="zh-CN" altLang="en-US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E59E1C-B6D4-48E7-8407-6CB139BDD2D0}" type="slidenum">
              <a:rPr lang="en-US" altLang="zh-CN" smtClean="0"/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BAE86E-2F5D-4277-B6D2-317791093AB2}" type="slidenum">
              <a:rPr lang="en-US" altLang="zh-CN" smtClean="0"/>
              <a:t>65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510945-9814-4B6D-B9DB-785709330D83}" type="slidenum">
              <a:rPr lang="en-US" altLang="zh-CN" smtClean="0"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第一类：半群（特殊半群：交换半群、独异点）</a:t>
            </a:r>
            <a:endParaRPr lang="en-US" altLang="zh-CN"/>
          </a:p>
          <a:p>
            <a:r>
              <a:rPr lang="zh-CN" altLang="en-US"/>
              <a:t>第二类：群（特殊群：循环群、置换群）</a:t>
            </a:r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9A5DE6-3F63-48CC-99B2-8ED48971EC2B}" type="slidenum">
              <a:rPr lang="en-US" altLang="zh-CN" smtClean="0"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如果对于任意的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z 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dirty="0"/>
              <a:t> </a:t>
            </a:r>
            <a:r>
              <a:rPr lang="en-US" altLang="zh-CN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),  </a:t>
            </a:r>
            <a:r>
              <a:rPr lang="zh-CN" altLang="en-US" dirty="0">
                <a:latin typeface="Times New Roman" panose="02020603050405020304" pitchFamily="18" charset="0"/>
              </a:rPr>
              <a:t>则称运算在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上满足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结合律</a:t>
            </a:r>
            <a:r>
              <a:rPr lang="en-US" altLang="zh-CN" dirty="0">
                <a:latin typeface="Times New Roman" panose="02020603050405020304" pitchFamily="18" charset="0"/>
              </a:rPr>
              <a:t>. 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半群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</a:rPr>
              <a:t>代数系统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可结合性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1100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y =y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，这个式子表明，</a:t>
            </a:r>
            <a:r>
              <a:rPr lang="en-US" altLang="zh-CN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x,y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两个数做运算，结果为第二个数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(x </a:t>
            </a:r>
            <a:r>
              <a:rPr lang="en-US" altLang="zh-CN" sz="1100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y )</a:t>
            </a:r>
            <a:r>
              <a:rPr lang="en-US" altLang="zh-CN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=y</a:t>
            </a:r>
            <a:r>
              <a:rPr lang="en-US" altLang="zh-CN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</a:rPr>
              <a:t> =z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x </a:t>
            </a:r>
            <a:r>
              <a:rPr lang="en-US" altLang="zh-CN" sz="1100" dirty="0">
                <a:solidFill>
                  <a:srgbClr val="003399"/>
                </a:solidFill>
                <a:sym typeface="Symbol" panose="05050102010706020507" pitchFamily="18" charset="2"/>
              </a:rPr>
              <a:t>(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z)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=x</a:t>
            </a:r>
            <a:r>
              <a:rPr lang="en-US" altLang="zh-CN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1400" dirty="0">
                <a:solidFill>
                  <a:srgbClr val="003399"/>
                </a:solidFill>
                <a:latin typeface="Times New Roman" panose="02020603050405020304" pitchFamily="18" charset="0"/>
              </a:rPr>
              <a:t> =z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F6E475-4CA9-4A92-BF22-E79F2F16C34E}" type="slidenum">
              <a:rPr lang="en-US" altLang="zh-CN" smtClean="0"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和关系的幂运算类似。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这里强调的是单个元素的幂运算。注意，幂从</a:t>
            </a:r>
            <a:r>
              <a:rPr lang="en-US" altLang="zh-CN" dirty="0"/>
              <a:t>1</a:t>
            </a:r>
            <a:r>
              <a:rPr lang="zh-CN" altLang="en-US" dirty="0"/>
              <a:t>开始，不是从</a:t>
            </a:r>
            <a:r>
              <a:rPr lang="en-US" altLang="zh-CN" dirty="0"/>
              <a:t>0</a:t>
            </a:r>
            <a:r>
              <a:rPr lang="zh-CN" altLang="en-US" dirty="0"/>
              <a:t>开始。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半群满足结合律</a:t>
            </a:r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856927-EFF1-40AE-AE63-8993BE2A0345}" type="slidenum">
              <a:rPr lang="en-US" altLang="zh-CN" smtClean="0"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）因为有可能是</a:t>
            </a:r>
            <a:r>
              <a:rPr lang="en-US" altLang="zh-CN" dirty="0"/>
              <a:t>0</a:t>
            </a:r>
            <a:r>
              <a:rPr lang="zh-CN" altLang="en-US" dirty="0"/>
              <a:t>个，而</a:t>
            </a:r>
            <a:r>
              <a:rPr lang="en-US" altLang="zh-CN" dirty="0"/>
              <a:t>0</a:t>
            </a:r>
            <a:r>
              <a:rPr lang="zh-CN" altLang="en-US" dirty="0"/>
              <a:t>不在范围内。例如</a:t>
            </a:r>
            <a:r>
              <a:rPr lang="en-US" altLang="zh-CN" dirty="0"/>
              <a:t>x=8,y=9</a:t>
            </a:r>
            <a:r>
              <a:rPr lang="zh-CN" altLang="en-US" dirty="0"/>
              <a:t>时，</a:t>
            </a:r>
            <a:r>
              <a:rPr lang="en-US" altLang="zh-CN" sz="1200" b="1" i="0" dirty="0">
                <a:latin typeface="Times New Roman" panose="02020603050405020304" pitchFamily="18" charset="0"/>
              </a:rPr>
              <a:t>8∗9=0</a:t>
            </a:r>
            <a:endParaRPr lang="en-US" altLang="zh-CN" i="0" dirty="0"/>
          </a:p>
          <a:p>
            <a:endParaRPr lang="en-US" altLang="zh-CN" dirty="0"/>
          </a:p>
          <a:p>
            <a:r>
              <a:rPr lang="zh-CN" altLang="en-US" dirty="0"/>
              <a:t>质数又称素数：除了</a:t>
            </a:r>
            <a:r>
              <a:rPr lang="en-US" altLang="zh-CN" dirty="0"/>
              <a:t>1</a:t>
            </a:r>
            <a:r>
              <a:rPr lang="zh-CN" altLang="en-US" dirty="0"/>
              <a:t>和它本身以外不再有其他的除数整除。最小的质数是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8C3D7D-0328-40C1-A0B5-5A9FAE8BBB3F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305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半群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endParaRPr lang="en-US" altLang="zh-CN" dirty="0"/>
          </a:p>
          <a:p>
            <a:pPr eaLnBrk="1" hangingPunct="1">
              <a:spcBef>
                <a:spcPct val="0"/>
              </a:spcBef>
              <a:defRPr/>
            </a:pPr>
            <a:endParaRPr lang="en-US" altLang="zh-CN" dirty="0"/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交换半群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r>
              <a:rPr lang="en-US" altLang="zh-CN" dirty="0"/>
              <a:t>+</a:t>
            </a:r>
            <a:r>
              <a:rPr lang="zh-CN" altLang="en-US" dirty="0"/>
              <a:t>可交换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zh-CN" dirty="0"/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独异点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r>
              <a:rPr lang="en-US" altLang="zh-CN" dirty="0"/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幺元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独异点也可以记为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V =  &lt;S,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1050" dirty="0">
                <a:solidFill>
                  <a:srgbClr val="FF0000"/>
                </a:solidFill>
                <a:sym typeface="Symbol" panose="05050102010706020507" pitchFamily="18" charset="2"/>
              </a:rPr>
              <a:t>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&gt;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不需要表示出来，但一定要存在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B51F45-1574-4FC6-867C-C6C99A8D531C}" type="slidenum">
              <a:rPr lang="en-US" altLang="zh-CN" smtClean="0"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f = </a:t>
            </a:r>
            <a:r>
              <a:rPr lang="en-US" altLang="zh-CN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sym typeface="Symbol" panose="05050102010706020507" pitchFamily="18" charset="2"/>
              </a:rPr>
              <a:t>∘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ym typeface="Symbol" panose="05050102010706020507" pitchFamily="18" charset="2"/>
              </a:rPr>
              <a:t>∘</a:t>
            </a:r>
            <a:r>
              <a:rPr lang="en-US" altLang="zh-CN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 , I</a:t>
            </a:r>
            <a:r>
              <a:rPr lang="en-US" altLang="zh-CN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就相当于关系上的幺元，而关系的幂运算的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次方定义为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，因此独异点的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次方定义为幺元。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独异点的幂从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开始。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证明用数学归纳法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D6ACA1-0013-4696-B748-BD72A16BA24F}" type="slidenum">
              <a:rPr lang="en-US" altLang="zh-CN" smtClean="0"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b="1" dirty="0">
                <a:latin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(R)</a:t>
            </a:r>
            <a:r>
              <a:rPr lang="zh-CN" altLang="en-US" b="1" dirty="0">
                <a:latin typeface="Times New Roman" panose="02020603050405020304" pitchFamily="18" charset="0"/>
              </a:rPr>
              <a:t>上加法的幺元是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矩阵，乘法的幺元是单位阵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交换半群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r>
              <a:rPr lang="en-US" altLang="zh-CN" dirty="0"/>
              <a:t>+</a:t>
            </a:r>
            <a:r>
              <a:rPr lang="zh-CN" altLang="en-US" dirty="0"/>
              <a:t>可交换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独异点</a:t>
            </a:r>
            <a:r>
              <a:rPr lang="en-US" altLang="zh-CN" dirty="0"/>
              <a:t>=</a:t>
            </a:r>
            <a:r>
              <a:rPr lang="zh-CN" altLang="en-US" dirty="0"/>
              <a:t>代数系统</a:t>
            </a:r>
            <a:r>
              <a:rPr lang="en-US" altLang="zh-CN" dirty="0"/>
              <a:t>+</a:t>
            </a:r>
            <a:r>
              <a:rPr lang="zh-CN" altLang="en-US" dirty="0"/>
              <a:t>可结合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幺元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BBAB21-08A6-4A48-8D20-350385B932B9}" type="slidenum">
              <a:rPr lang="en-US" altLang="zh-CN" smtClean="0"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子半群：</a:t>
            </a:r>
            <a:r>
              <a:rPr lang="en-US" altLang="zh-CN"/>
              <a:t>1</a:t>
            </a:r>
            <a:r>
              <a:rPr lang="zh-CN" altLang="en-US"/>
              <a:t>、子半群中的集合是半群集合的子集；</a:t>
            </a:r>
            <a:r>
              <a:rPr lang="en-US" altLang="zh-CN"/>
              <a:t>2</a:t>
            </a:r>
            <a:r>
              <a:rPr lang="zh-CN" altLang="en-US"/>
              <a:t>、要对各种运算封闭。</a:t>
            </a:r>
          </a:p>
          <a:p>
            <a:r>
              <a:rPr lang="zh-CN" altLang="en-US"/>
              <a:t>子独异点：</a:t>
            </a:r>
            <a:r>
              <a:rPr lang="en-US" altLang="zh-CN"/>
              <a:t>1</a:t>
            </a:r>
            <a:r>
              <a:rPr lang="zh-CN" altLang="en-US"/>
              <a:t>、子半群中的集合是半群集合的子集；</a:t>
            </a:r>
            <a:r>
              <a:rPr lang="en-US" altLang="zh-CN"/>
              <a:t>2</a:t>
            </a:r>
            <a:r>
              <a:rPr lang="zh-CN" altLang="en-US"/>
              <a:t>、要对各种运算封闭；</a:t>
            </a:r>
            <a:r>
              <a:rPr lang="en-US" altLang="zh-CN"/>
              <a:t>3</a:t>
            </a:r>
            <a:r>
              <a:rPr lang="zh-CN" altLang="en-US"/>
              <a:t>、含有相同的幺元。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baseline="3000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,+,0&gt;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中，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</a:rPr>
              <a:t>不包含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7139FD-9ABA-4429-B1E5-C0E3F6E42753}" type="slidenum">
              <a:rPr lang="en-US" altLang="zh-CN" smtClean="0"/>
              <a:t>78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、独异点：可结合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幺元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、子独异点：对运算封闭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包含幺元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9A6EB6-A67F-4515-9002-36AA1C3CB30B}" type="slidenum">
              <a:rPr lang="en-US" altLang="zh-CN" smtClean="0"/>
              <a:t>79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、独异点：可结合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幺元（不起作用的）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C61FD8-509C-4F8E-A272-29F91D0EB45F}" type="slidenum">
              <a:rPr lang="en-US" altLang="zh-CN" smtClean="0"/>
              <a:t>80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、子独异点：对运算封闭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包含幺元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/>
          </a:p>
          <a:p>
            <a:r>
              <a:rPr lang="zh-CN" altLang="en-US"/>
              <a:t>要证明封闭性，只要证明</a:t>
            </a:r>
            <a:r>
              <a:rPr lang="en-US" altLang="zh-CN">
                <a:latin typeface="Times New Roman" panose="02020603050405020304" pitchFamily="18" charset="0"/>
              </a:rPr>
              <a:t>x ∗x=x</a:t>
            </a:r>
            <a:r>
              <a:rPr lang="zh-CN" altLang="en-US">
                <a:latin typeface="Times New Roman" panose="02020603050405020304" pitchFamily="18" charset="0"/>
              </a:rPr>
              <a:t>，即能证明</a:t>
            </a:r>
            <a:r>
              <a:rPr lang="en-US" altLang="zh-CN">
                <a:latin typeface="Times New Roman" panose="02020603050405020304" pitchFamily="18" charset="0"/>
              </a:rPr>
              <a:t>x∈T</a:t>
            </a:r>
            <a:r>
              <a:rPr lang="zh-CN" altLang="en-US">
                <a:latin typeface="Times New Roman" panose="02020603050405020304" pitchFamily="18" charset="0"/>
              </a:rPr>
              <a:t>。现在要证明</a:t>
            </a:r>
            <a:r>
              <a:rPr lang="en-US" altLang="zh-CN">
                <a:latin typeface="Times New Roman" panose="02020603050405020304" pitchFamily="18" charset="0"/>
              </a:rPr>
              <a:t>a ∗b ∈T</a:t>
            </a:r>
            <a:r>
              <a:rPr lang="zh-CN" altLang="en-US">
                <a:latin typeface="Times New Roman" panose="02020603050405020304" pitchFamily="18" charset="0"/>
              </a:rPr>
              <a:t>，即要证明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(a ∗b) </a:t>
            </a:r>
            <a:r>
              <a:rPr lang="en-US" altLang="zh-CN">
                <a:latin typeface="Times New Roman" panose="02020603050405020304" pitchFamily="18" charset="0"/>
              </a:rPr>
              <a:t>∗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(a ∗b)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a ∗b </a:t>
            </a:r>
            <a:endParaRPr lang="zh-CN" altLang="en-US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4777AC-E3D0-4414-9F4A-22135406A33E}" type="slidenum">
              <a:rPr lang="en-US" altLang="zh-CN" smtClean="0"/>
              <a:t>81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、子独异点：对运算封闭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包含幺元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/>
          </a:p>
          <a:p>
            <a:r>
              <a:rPr lang="zh-CN" altLang="en-US"/>
              <a:t>要证明封闭性，只要证明</a:t>
            </a:r>
            <a:r>
              <a:rPr lang="en-US" altLang="zh-CN">
                <a:latin typeface="Times New Roman" panose="02020603050405020304" pitchFamily="18" charset="0"/>
              </a:rPr>
              <a:t>x ∗x=x</a:t>
            </a:r>
            <a:r>
              <a:rPr lang="zh-CN" altLang="en-US">
                <a:latin typeface="Times New Roman" panose="02020603050405020304" pitchFamily="18" charset="0"/>
              </a:rPr>
              <a:t>，即能证明</a:t>
            </a:r>
            <a:r>
              <a:rPr lang="en-US" altLang="zh-CN">
                <a:latin typeface="Times New Roman" panose="02020603050405020304" pitchFamily="18" charset="0"/>
              </a:rPr>
              <a:t>x∈T</a:t>
            </a:r>
            <a:r>
              <a:rPr lang="zh-CN" altLang="en-US">
                <a:latin typeface="Times New Roman" panose="02020603050405020304" pitchFamily="18" charset="0"/>
              </a:rPr>
              <a:t>。现在要证明</a:t>
            </a:r>
            <a:r>
              <a:rPr lang="en-US" altLang="zh-CN">
                <a:latin typeface="Times New Roman" panose="02020603050405020304" pitchFamily="18" charset="0"/>
              </a:rPr>
              <a:t>a ∗b ∈T</a:t>
            </a:r>
            <a:r>
              <a:rPr lang="zh-CN" altLang="en-US">
                <a:latin typeface="Times New Roman" panose="02020603050405020304" pitchFamily="18" charset="0"/>
              </a:rPr>
              <a:t>，即要证明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(a ∗b) </a:t>
            </a:r>
            <a:r>
              <a:rPr lang="en-US" altLang="zh-CN">
                <a:latin typeface="Times New Roman" panose="02020603050405020304" pitchFamily="18" charset="0"/>
              </a:rPr>
              <a:t>∗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(a ∗b)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a ∗b </a:t>
            </a:r>
            <a:endParaRPr lang="zh-CN" altLang="en-US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4777AC-E3D0-4414-9F4A-22135406A33E}" type="slidenum">
              <a:rPr lang="en-US" altLang="zh-CN" smtClean="0"/>
              <a:t>83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、子独异点：对运算封闭</a:t>
            </a:r>
            <a:r>
              <a:rPr lang="en-US" altLang="zh-CN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包含幺元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en-US" altLang="zh-CN"/>
          </a:p>
          <a:p>
            <a:r>
              <a:rPr lang="zh-CN" altLang="en-US"/>
              <a:t>要证明封闭性，只要证明</a:t>
            </a:r>
            <a:r>
              <a:rPr lang="en-US" altLang="zh-CN">
                <a:latin typeface="Times New Roman" panose="02020603050405020304" pitchFamily="18" charset="0"/>
              </a:rPr>
              <a:t>x ∗x=x</a:t>
            </a:r>
            <a:r>
              <a:rPr lang="zh-CN" altLang="en-US">
                <a:latin typeface="Times New Roman" panose="02020603050405020304" pitchFamily="18" charset="0"/>
              </a:rPr>
              <a:t>，即能证明</a:t>
            </a:r>
            <a:r>
              <a:rPr lang="en-US" altLang="zh-CN">
                <a:latin typeface="Times New Roman" panose="02020603050405020304" pitchFamily="18" charset="0"/>
              </a:rPr>
              <a:t>x∈T</a:t>
            </a:r>
            <a:r>
              <a:rPr lang="zh-CN" altLang="en-US">
                <a:latin typeface="Times New Roman" panose="02020603050405020304" pitchFamily="18" charset="0"/>
              </a:rPr>
              <a:t>。现在要证明</a:t>
            </a:r>
            <a:r>
              <a:rPr lang="en-US" altLang="zh-CN">
                <a:latin typeface="Times New Roman" panose="02020603050405020304" pitchFamily="18" charset="0"/>
              </a:rPr>
              <a:t>a ∗b ∈T</a:t>
            </a:r>
            <a:r>
              <a:rPr lang="zh-CN" altLang="en-US">
                <a:latin typeface="Times New Roman" panose="02020603050405020304" pitchFamily="18" charset="0"/>
              </a:rPr>
              <a:t>，即要证明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(a ∗b) </a:t>
            </a:r>
            <a:r>
              <a:rPr lang="en-US" altLang="zh-CN">
                <a:latin typeface="Times New Roman" panose="02020603050405020304" pitchFamily="18" charset="0"/>
              </a:rPr>
              <a:t>∗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(a ∗b)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a ∗b </a:t>
            </a:r>
            <a:endParaRPr lang="zh-CN" altLang="en-US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4777AC-E3D0-4414-9F4A-22135406A33E}" type="slidenum">
              <a:rPr lang="en-US" altLang="zh-CN" smtClean="0"/>
              <a:t>84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积代数用两个半群（或独异点）来创建一个新的半群（或独异点），是一个广泛的概念。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804BBB-6789-46A1-B3CA-BF592AC79CBA}" type="slidenum">
              <a:rPr lang="en-US" altLang="zh-CN" smtClean="0"/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二元运算的特例是一元运算。</a:t>
            </a:r>
            <a:r>
              <a:rPr lang="en-US" altLang="zh-CN" dirty="0"/>
              <a:t>f(x)=y</a:t>
            </a:r>
            <a:r>
              <a:rPr lang="zh-CN" altLang="en-US" dirty="0"/>
              <a:t>，</a:t>
            </a:r>
            <a:r>
              <a:rPr lang="en-US" altLang="zh-CN" dirty="0" err="1"/>
              <a:t>x,y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。当然也可以推广到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元运算，即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x,y,z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,…)=m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若写成关系，则为</a:t>
            </a:r>
            <a:r>
              <a:rPr lang="en-US" altLang="zh-CN" dirty="0"/>
              <a:t>R={&lt;</a:t>
            </a:r>
            <a:r>
              <a:rPr lang="en-US" altLang="zh-CN" dirty="0" err="1"/>
              <a:t>x,y</a:t>
            </a:r>
            <a:r>
              <a:rPr lang="en-US" altLang="zh-CN" dirty="0"/>
              <a:t>&gt;}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05C5E9-9982-4E05-A206-2865299426BD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同态映射将一个半群（或独异点）映射到另一个半群（或独异点），是函数关系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→S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b="1" baseline="-25000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</a:rPr>
              <a:t>若对任意的 </a:t>
            </a:r>
            <a:r>
              <a:rPr lang="en-US" altLang="zh-CN" b="1" dirty="0">
                <a:latin typeface="Times New Roman" panose="02020603050405020304" pitchFamily="18" charset="0"/>
              </a:rPr>
              <a:t>x, y∈S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x→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(x) ,y→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(y) </a:t>
            </a:r>
            <a:r>
              <a:rPr lang="zh-CN" altLang="en-US" b="1" dirty="0">
                <a:latin typeface="Times New Roman" panose="02020603050405020304" pitchFamily="18" charset="0"/>
              </a:rPr>
              <a:t>，然后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(x </a:t>
            </a:r>
            <a:r>
              <a:rPr lang="en-US" altLang="zh-CN" b="1" dirty="0">
                <a:sym typeface="MT Extra" panose="05050102010205020202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y) =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(x) </a:t>
            </a:r>
            <a:r>
              <a:rPr lang="en-US" altLang="zh-CN" b="1" dirty="0"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Times New Roman" panose="02020603050405020304" pitchFamily="18" charset="0"/>
              </a:rPr>
              <a:t>(y)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F54A94-E3C9-4D0B-8EF7-B7DD2610DCAE}" type="slidenum">
              <a:rPr lang="en-US" altLang="zh-CN" smtClean="0"/>
              <a:t>87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88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89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群：代数系统</a:t>
            </a:r>
            <a:r>
              <a:rPr lang="en-US" altLang="zh-CN" dirty="0"/>
              <a:t>+</a:t>
            </a:r>
            <a:r>
              <a:rPr lang="zh-CN" altLang="en-US" dirty="0"/>
              <a:t>可结合性</a:t>
            </a:r>
            <a:r>
              <a:rPr lang="en-US" altLang="zh-CN" dirty="0"/>
              <a:t>+</a:t>
            </a:r>
            <a:r>
              <a:rPr lang="zh-CN" altLang="en-US" dirty="0"/>
              <a:t>幺元</a:t>
            </a:r>
            <a:r>
              <a:rPr lang="en-US" altLang="zh-CN" dirty="0"/>
              <a:t>+</a:t>
            </a:r>
            <a:r>
              <a:rPr lang="zh-CN" altLang="en-US" dirty="0"/>
              <a:t>逆元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没有幺元；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上元素除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外，其他元素没有逆元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）不是每个矩阵都有逆矩阵，满秩矩阵才有逆矩阵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/>
              <a:t>（</a:t>
            </a:r>
            <a:r>
              <a:rPr lang="en-US" altLang="zh-CN" b="0" dirty="0"/>
              <a:t>3</a:t>
            </a:r>
            <a:r>
              <a:rPr lang="zh-CN" altLang="en-US" b="0" dirty="0"/>
              <a:t>）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幺元为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en-US" altLang="zh-CN" b="0" dirty="0"/>
              <a:t>A</a:t>
            </a:r>
            <a:r>
              <a: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A=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，每个元素的逆元是自己。</a:t>
            </a:r>
            <a:endParaRPr lang="en-US" altLang="zh-CN" b="0" dirty="0">
              <a:solidFill>
                <a:schemeClr val="bg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）幺元为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。每个元素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的逆元为</a:t>
            </a:r>
            <a:r>
              <a:rPr lang="en-US" altLang="zh-CN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n-x</a:t>
            </a:r>
            <a:r>
              <a:rPr lang="zh-CN" altLang="en-US" b="0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b="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4D7108-E9EB-48DD-903C-67DF23DB54DC}" type="slidenum">
              <a:rPr lang="en-US" altLang="zh-CN" smtClean="0"/>
              <a:t>95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例如</a:t>
            </a:r>
            <a:r>
              <a:rPr lang="en-US" altLang="zh-CN"/>
              <a:t>f(x)=x^2</a:t>
            </a: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半群：可结合</a:t>
            </a:r>
            <a:endParaRPr lang="en-US" altLang="zh-CN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独异点：可结合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幺元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群：可</a:t>
            </a:r>
            <a:r>
              <a:rPr lang="zh-CN" altLang="en-US"/>
              <a:t>结合</a:t>
            </a:r>
            <a:r>
              <a:rPr lang="en-US" altLang="zh-CN"/>
              <a:t>+</a:t>
            </a:r>
            <a:r>
              <a:rPr lang="zh-CN" altLang="en-US"/>
              <a:t>幺元</a:t>
            </a:r>
            <a:r>
              <a:rPr lang="en-US" altLang="zh-CN"/>
              <a:t>+</a:t>
            </a:r>
            <a:r>
              <a:rPr lang="zh-CN" altLang="en-US"/>
              <a:t>逆元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0E3646-A90A-4319-8919-E7FA70CC51D6}" type="slidenum">
              <a:rPr lang="en-US" altLang="zh-CN" smtClean="0"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）幺元：所在的行与列的元素排列都与表头一致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）交换性：运算表关于主对角线对称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r>
              <a:rPr lang="en-US" altLang="zh-CN">
                <a:latin typeface="Times New Roman" panose="02020603050405020304" pitchFamily="18" charset="0"/>
              </a:rPr>
              <a:t>x ∗x=e</a:t>
            </a:r>
            <a:endParaRPr lang="zh-CN" altLang="en-US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F81A53-6942-423D-A0CF-DB6FF5BF235D}" type="slidenum">
              <a:rPr lang="en-US" altLang="zh-CN" smtClean="0"/>
              <a:t>99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群：</a:t>
            </a:r>
            <a:r>
              <a:rPr lang="zh-CN" altLang="en-US" b="1"/>
              <a:t>可结合</a:t>
            </a:r>
            <a:r>
              <a:rPr lang="en-US" altLang="zh-CN"/>
              <a:t>+</a:t>
            </a:r>
            <a:r>
              <a:rPr lang="zh-CN" altLang="en-US" b="1"/>
              <a:t>幺元</a:t>
            </a:r>
            <a:r>
              <a:rPr lang="en-US" altLang="zh-CN"/>
              <a:t>+</a:t>
            </a:r>
            <a:r>
              <a:rPr lang="zh-CN" altLang="en-US" b="1"/>
              <a:t>逆元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阿贝尔群：群</a:t>
            </a:r>
            <a:r>
              <a:rPr lang="en-US" altLang="zh-CN"/>
              <a:t>+</a:t>
            </a:r>
            <a:r>
              <a:rPr lang="zh-CN" altLang="en-US"/>
              <a:t>可交换</a:t>
            </a:r>
          </a:p>
        </p:txBody>
      </p:sp>
      <p:sp>
        <p:nvSpPr>
          <p:cNvPr id="159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8E5C3B-159F-4FE6-AED1-5805F9E283E6}" type="slidenum">
              <a:rPr lang="en-US" altLang="zh-CN" smtClean="0"/>
              <a:t>100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群：可结合</a:t>
            </a:r>
            <a:r>
              <a:rPr lang="en-US" altLang="zh-CN"/>
              <a:t>+</a:t>
            </a:r>
            <a:r>
              <a:rPr lang="zh-CN" altLang="en-US"/>
              <a:t>幺元</a:t>
            </a:r>
            <a:r>
              <a:rPr lang="en-US" altLang="zh-CN"/>
              <a:t>+</a:t>
            </a:r>
            <a:r>
              <a:rPr lang="zh-CN" altLang="en-US"/>
              <a:t>逆元</a:t>
            </a:r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运算，只有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个值</a:t>
            </a:r>
            <a:endParaRPr lang="zh-CN" altLang="en-US"/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5BB4E1-6846-4D6A-A4E0-334E2C186346}" type="slidenum">
              <a:rPr lang="en-US" altLang="zh-CN" smtClean="0"/>
              <a:t>101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是幺元，</a:t>
            </a:r>
            <a:r>
              <a:rPr lang="en-US" altLang="zh-CN" dirty="0"/>
              <a:t>x</a:t>
            </a:r>
            <a:r>
              <a:rPr lang="en-US" altLang="zh-CN" baseline="30000" dirty="0"/>
              <a:t>-1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的逆，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次幂是指</a:t>
            </a:r>
            <a:r>
              <a:rPr lang="en-US" altLang="zh-CN" dirty="0"/>
              <a:t>x</a:t>
            </a:r>
            <a:r>
              <a:rPr lang="zh-CN" altLang="en-US" dirty="0"/>
              <a:t>做</a:t>
            </a:r>
            <a:r>
              <a:rPr lang="en-US" altLang="zh-CN" dirty="0"/>
              <a:t>n</a:t>
            </a:r>
            <a:r>
              <a:rPr lang="zh-CN" altLang="en-US" dirty="0"/>
              <a:t>次运算</a:t>
            </a:r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5C08F3-429C-40F4-97E9-59A1D89F33CA}" type="slidenum">
              <a:rPr lang="en-US" altLang="zh-CN" smtClean="0"/>
              <a:t>102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接下来，我们学习二元运算与一元运算在离散数学中的表示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公式法，例如：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000">
                <a:solidFill>
                  <a:srgbClr val="FF9900"/>
                </a:solidFill>
              </a:rPr>
              <a:t>o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</a:rPr>
              <a:t>y=(xy)mod 5</a:t>
            </a:r>
          </a:p>
          <a:p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</a:rPr>
              <a:t>运算表：二维表格</a:t>
            </a:r>
            <a:endParaRPr lang="en-US" altLang="zh-CN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endParaRPr lang="en-US" altLang="zh-CN">
              <a:solidFill>
                <a:srgbClr val="FF6600"/>
              </a:solidFill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353CD4-7DFB-4B2F-B967-FA7CCF1F8DC7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求单个元素的阶时，先求</a:t>
            </a:r>
            <a:r>
              <a:rPr lang="en-US" altLang="zh-CN"/>
              <a:t>e</a:t>
            </a:r>
            <a:r>
              <a:rPr lang="zh-CN" altLang="en-US"/>
              <a:t>，然后求</a:t>
            </a:r>
            <a:r>
              <a:rPr lang="zh-CN" altLang="en-US">
                <a:latin typeface="Times New Roman" panose="02020603050405020304" pitchFamily="18" charset="0"/>
              </a:rPr>
              <a:t>使得等式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</a:rPr>
              <a:t>k 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</a:rPr>
              <a:t>e </a:t>
            </a:r>
            <a:r>
              <a:rPr lang="zh-CN" altLang="en-US">
                <a:latin typeface="Times New Roman" panose="02020603050405020304" pitchFamily="18" charset="0"/>
              </a:rPr>
              <a:t>成立的最小正整数 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/>
              <a:t>。幺元的阶是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）幺元是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22=0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33=0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444=0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111111=0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）幺元是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/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D4FCD1-3D8D-47AB-97EF-81FCC0689701}" type="slidenum">
              <a:rPr lang="en-US" altLang="zh-CN" smtClean="0"/>
              <a:t>104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(1)</a:t>
            </a:r>
            <a:r>
              <a:rPr lang="zh-CN" altLang="en-US" dirty="0"/>
              <a:t>集合上的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运算的幺元是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。在该运算中，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A=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，因此，每个元素的逆元都是它自己。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模加上的幺元是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4A7758-6A4F-4D4A-8D9C-EA46620861C1}" type="slidenum">
              <a:rPr lang="en-US" altLang="zh-CN" smtClean="0"/>
              <a:t>105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群：可结合</a:t>
            </a:r>
            <a:r>
              <a:rPr lang="en-US" altLang="zh-CN" dirty="0"/>
              <a:t>+</a:t>
            </a:r>
            <a:r>
              <a:rPr lang="zh-CN" altLang="en-US" dirty="0"/>
              <a:t>幺元</a:t>
            </a:r>
            <a:r>
              <a:rPr lang="en-US" altLang="zh-CN" dirty="0"/>
              <a:t>+</a:t>
            </a:r>
            <a:r>
              <a:rPr lang="zh-CN" altLang="en-US" dirty="0"/>
              <a:t>逆元；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2</a:t>
            </a:r>
            <a:r>
              <a:rPr lang="zh-CN" altLang="en-US" dirty="0"/>
              <a:t>）利用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∗x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= e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及群的结合性</a:t>
            </a:r>
            <a:r>
              <a:rPr lang="zh-CN" altLang="en-US" dirty="0"/>
              <a:t>证明。（注意：</a:t>
            </a:r>
            <a:r>
              <a:rPr lang="en-US" altLang="zh-CN" dirty="0"/>
              <a:t> </a:t>
            </a:r>
            <a:r>
              <a:rPr lang="zh-CN" altLang="en-US" dirty="0"/>
              <a:t>定理</a:t>
            </a:r>
            <a:r>
              <a:rPr lang="en-US" altLang="zh-CN" dirty="0"/>
              <a:t>1</a:t>
            </a:r>
            <a:r>
              <a:rPr lang="zh-CN" altLang="en-US" dirty="0"/>
              <a:t>中</a:t>
            </a:r>
            <a:r>
              <a:rPr lang="en-US" altLang="zh-CN" dirty="0" err="1"/>
              <a:t>xy</a:t>
            </a:r>
            <a:r>
              <a:rPr lang="zh-CN" altLang="en-US" dirty="0"/>
              <a:t>之间的运算符都省略了）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）（</a:t>
            </a:r>
            <a:r>
              <a:rPr lang="en-US" altLang="zh-CN" dirty="0"/>
              <a:t>4</a:t>
            </a:r>
            <a:r>
              <a:rPr lang="zh-CN" altLang="en-US" dirty="0"/>
              <a:t>）用数学归纳法，并利用以下定义</a:t>
            </a:r>
            <a:endParaRPr lang="en-US" altLang="zh-CN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n+1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1050" dirty="0">
                <a:sym typeface="Symbol" panose="05050102010706020507" pitchFamily="18" charset="2"/>
              </a:rPr>
              <a:t>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(x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nm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          m, </a:t>
            </a:r>
            <a:r>
              <a:rPr lang="en-US" altLang="zh-CN" dirty="0" err="1">
                <a:latin typeface="Times New Roman" panose="02020603050405020304" pitchFamily="18" charset="0"/>
              </a:rPr>
              <a:t>n∈N</a:t>
            </a:r>
            <a:r>
              <a:rPr lang="en-US" altLang="zh-CN" dirty="0">
                <a:latin typeface="Times New Roman" panose="02020603050405020304" pitchFamily="18" charset="0"/>
              </a:rPr>
              <a:t>    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44223A-E78D-4C3F-9B9B-758514F8A606}" type="slidenum">
              <a:rPr lang="en-US" altLang="zh-CN" smtClean="0"/>
              <a:t>106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群有逆元这个特点，因此非常适合方程。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ax=b  ==》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系数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前面，则解为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</a:p>
          <a:p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ya=b  ==》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系数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后面，则解为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baseline="30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88DC9C-8844-4257-982D-B2AE609E1F25}" type="slidenum">
              <a:rPr lang="en-US" altLang="zh-CN" smtClean="0"/>
              <a:t>108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定理</a:t>
            </a:r>
            <a:r>
              <a:rPr lang="en-US" altLang="zh-CN"/>
              <a:t>3</a:t>
            </a:r>
            <a:r>
              <a:rPr lang="zh-CN" altLang="en-US"/>
              <a:t>：等式两边用</a:t>
            </a:r>
            <a:r>
              <a:rPr lang="en-US" altLang="zh-CN"/>
              <a:t>a</a:t>
            </a:r>
            <a:r>
              <a:rPr lang="zh-CN" altLang="en-US"/>
              <a:t>的逆将</a:t>
            </a:r>
            <a:r>
              <a:rPr lang="en-US" altLang="zh-CN"/>
              <a:t>a</a:t>
            </a:r>
            <a:r>
              <a:rPr lang="zh-CN" altLang="en-US"/>
              <a:t>消去。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例题证法很巧妙，先证明是子集，然后证明不可能是真子集，因此只可能相等。</a:t>
            </a:r>
            <a:endParaRPr lang="en-US" altLang="zh-CN"/>
          </a:p>
          <a:p>
            <a:r>
              <a:rPr lang="zh-CN" altLang="en-US"/>
              <a:t>因为运算满足封闭性（运算符省略了），因此，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zh-CN" altLang="en-US">
                <a:sym typeface="Symbol" panose="05050102010706020507" pitchFamily="18" charset="2"/>
              </a:rPr>
              <a:t>运算后的结果都在集合</a:t>
            </a:r>
            <a:r>
              <a:rPr lang="en-US" altLang="zh-CN">
                <a:sym typeface="Symbol" panose="05050102010706020507" pitchFamily="18" charset="2"/>
              </a:rPr>
              <a:t>G</a:t>
            </a:r>
            <a:r>
              <a:rPr lang="zh-CN" altLang="en-US">
                <a:sym typeface="Symbol" panose="05050102010706020507" pitchFamily="18" charset="2"/>
              </a:rPr>
              <a:t>中。</a:t>
            </a:r>
            <a:r>
              <a:rPr lang="zh-CN" altLang="en-US"/>
              <a:t>若</a:t>
            </a:r>
            <a:r>
              <a:rPr lang="en-US" altLang="zh-CN"/>
              <a:t>|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G|&lt;n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，则必有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（即至少有两组结果相同；如果都不相等，则</a:t>
            </a:r>
            <a:r>
              <a:rPr lang="en-US" altLang="zh-CN"/>
              <a:t>|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G|=n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|G| = n 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，意味着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中的每个元素都不一样。</a:t>
            </a:r>
            <a:endParaRPr lang="zh-CN" altLang="en-US"/>
          </a:p>
        </p:txBody>
      </p:sp>
      <p:sp>
        <p:nvSpPr>
          <p:cNvPr id="174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632C43-1182-40EC-8377-E2262C7C051C}" type="slidenum">
              <a:rPr lang="en-US" altLang="zh-CN" smtClean="0"/>
              <a:t>109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45562C-B440-4549-B31D-10129FADED63}" type="slidenum">
              <a:rPr lang="en-US" altLang="zh-CN" smtClean="0"/>
              <a:t>110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/>
              <a:t>群：运算可结合</a:t>
            </a:r>
            <a:r>
              <a:rPr lang="en-US" altLang="zh-CN" b="0" dirty="0"/>
              <a:t>+</a:t>
            </a:r>
            <a:r>
              <a:rPr lang="zh-CN" altLang="en-US" b="0" dirty="0"/>
              <a:t>幺元</a:t>
            </a:r>
            <a:r>
              <a:rPr lang="en-US" altLang="zh-CN" b="0" dirty="0"/>
              <a:t>+</a:t>
            </a:r>
            <a:r>
              <a:rPr lang="zh-CN" altLang="en-US" b="0" dirty="0"/>
              <a:t>逆元。</a:t>
            </a:r>
            <a:endParaRPr lang="en-US" altLang="zh-CN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0" dirty="0"/>
              <a:t>群满足消去率，就意味着表中的每行每列</a:t>
            </a:r>
            <a:r>
              <a:rPr lang="zh-CN" altLang="en-US" sz="1200" b="0" dirty="0">
                <a:latin typeface="Times New Roman" panose="02020603050405020304" pitchFamily="18" charset="0"/>
              </a:rPr>
              <a:t>没有重复元素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据定理</a:t>
            </a:r>
            <a:r>
              <a:rPr lang="en-US" altLang="zh-CN" dirty="0"/>
              <a:t>4</a:t>
            </a:r>
            <a:r>
              <a:rPr lang="zh-CN" altLang="en-US" dirty="0"/>
              <a:t>可判断，左表不是群。</a:t>
            </a:r>
            <a:endParaRPr lang="en-US" altLang="zh-CN" dirty="0"/>
          </a:p>
          <a:p>
            <a:pPr eaLnBrk="1" hangingPunct="1"/>
            <a:r>
              <a:rPr lang="zh-CN" altLang="en-US" dirty="0"/>
              <a:t>右表也不是群，因为没有幺元。（所在的行与列的元素排列都与表头一致）</a:t>
            </a: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8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代数系统有子代数，同样，群也有子群。</a:t>
            </a:r>
            <a:endParaRPr lang="en-US" altLang="zh-CN"/>
          </a:p>
          <a:p>
            <a:endParaRPr lang="en-US" altLang="zh-CN"/>
          </a:p>
          <a:p>
            <a:pPr eaLnBrk="1" hangingPunct="1"/>
            <a:r>
              <a:rPr lang="zh-CN" altLang="en-US"/>
              <a:t>群：运算可结合</a:t>
            </a:r>
            <a:r>
              <a:rPr lang="en-US" altLang="zh-CN"/>
              <a:t>+</a:t>
            </a:r>
            <a:r>
              <a:rPr lang="zh-CN" altLang="en-US"/>
              <a:t>幺元</a:t>
            </a:r>
            <a:r>
              <a:rPr lang="en-US" altLang="zh-CN"/>
              <a:t>+</a:t>
            </a:r>
            <a:r>
              <a:rPr lang="zh-CN" altLang="en-US"/>
              <a:t>逆元</a:t>
            </a:r>
            <a:endParaRPr lang="en-US" altLang="zh-CN"/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78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D781BF-1BFA-4F9B-A80F-63AFB8C6F010}" type="slidenum">
              <a:rPr lang="en-US" altLang="zh-CN" smtClean="0"/>
              <a:t>111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群：</a:t>
            </a:r>
            <a:r>
              <a:rPr lang="zh-CN" altLang="en-US" b="1" dirty="0"/>
              <a:t>结合</a:t>
            </a:r>
            <a:r>
              <a:rPr lang="en-US" altLang="zh-CN" dirty="0"/>
              <a:t>+</a:t>
            </a:r>
            <a:r>
              <a:rPr lang="zh-CN" altLang="en-US" b="1" dirty="0"/>
              <a:t>幺元</a:t>
            </a:r>
            <a:r>
              <a:rPr lang="en-US" altLang="zh-CN" dirty="0"/>
              <a:t>+</a:t>
            </a:r>
            <a:r>
              <a:rPr lang="zh-CN" altLang="en-US" b="1" dirty="0"/>
              <a:t>逆元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80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C94E0E-8463-4E7D-9955-C6418D444F49}" type="slidenum">
              <a:rPr lang="en-US" altLang="zh-CN" smtClean="0"/>
              <a:t>112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有两种重要的子群：生成子群和群的中心。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i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i="1" baseline="30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做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次某种运算，并不是数集中的幂。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利用判定定理证明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的子群的步骤：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1)  </a:t>
            </a:r>
            <a:r>
              <a:rPr lang="zh-CN" altLang="en-US" dirty="0">
                <a:latin typeface="Times New Roman" panose="02020603050405020304" pitchFamily="18" charset="0"/>
              </a:rPr>
              <a:t>通过给出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中的元素说明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的非空子集。当</a:t>
            </a:r>
            <a:r>
              <a:rPr lang="en-US" altLang="zh-CN" dirty="0">
                <a:latin typeface="Times New Roman" panose="02020603050405020304" pitchFamily="18" charset="0"/>
              </a:rPr>
              <a:t>k=1</a:t>
            </a:r>
            <a:r>
              <a:rPr lang="zh-CN" altLang="en-US" dirty="0">
                <a:latin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=a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2)  </a:t>
            </a:r>
            <a:r>
              <a:rPr lang="zh-CN" altLang="en-US" dirty="0">
                <a:latin typeface="Times New Roman" panose="02020603050405020304" pitchFamily="18" charset="0"/>
              </a:rPr>
              <a:t>任取 </a:t>
            </a:r>
            <a:r>
              <a:rPr lang="en-US" altLang="zh-CN" dirty="0">
                <a:latin typeface="Times New Roman" panose="02020603050405020304" pitchFamily="18" charset="0"/>
              </a:rPr>
              <a:t>x, y</a:t>
            </a:r>
            <a:r>
              <a:rPr lang="zh-CN" altLang="en-US" dirty="0">
                <a:latin typeface="Times New Roman" panose="02020603050405020304" pitchFamily="18" charset="0"/>
              </a:rPr>
              <a:t>属于 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，证明 </a:t>
            </a:r>
            <a:r>
              <a:rPr lang="en-US" altLang="zh-CN" dirty="0" err="1"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属于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。由前面的定理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可知，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nm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2A254F-3338-48E5-8F9A-A8E4833D98C8}" type="slidenum">
              <a:rPr lang="en-US" altLang="zh-CN" smtClean="0"/>
              <a:t>113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生成子群，表示某个数</a:t>
            </a:r>
            <a:r>
              <a:rPr lang="en-US" altLang="zh-CN" dirty="0"/>
              <a:t>a</a:t>
            </a:r>
            <a:r>
              <a:rPr lang="zh-CN" altLang="en-US" dirty="0"/>
              <a:t>，通过</a:t>
            </a:r>
            <a:r>
              <a:rPr lang="en-US" altLang="zh-CN" dirty="0"/>
              <a:t>k</a:t>
            </a:r>
            <a:r>
              <a:rPr lang="zh-CN" altLang="en-US" dirty="0"/>
              <a:t>次运算后的结果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en-US" altLang="zh-CN" baseline="30000" dirty="0"/>
              <a:t>-1</a:t>
            </a:r>
            <a:r>
              <a:rPr lang="en-US" altLang="zh-CN" dirty="0"/>
              <a:t>=-2</a:t>
            </a:r>
            <a:r>
              <a:rPr lang="zh-CN" altLang="en-US" dirty="0"/>
              <a:t>，因此子群为</a:t>
            </a:r>
            <a:r>
              <a:rPr lang="en-US" altLang="zh-CN" dirty="0"/>
              <a:t>2Z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en-US" altLang="zh-CN" baseline="30000" dirty="0"/>
              <a:t>-1</a:t>
            </a:r>
            <a:r>
              <a:rPr lang="en-US" altLang="zh-CN" dirty="0"/>
              <a:t>=4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）查</a:t>
            </a:r>
            <a:r>
              <a:rPr lang="en-US" altLang="zh-CN" dirty="0"/>
              <a:t>82</a:t>
            </a:r>
            <a:r>
              <a:rPr lang="zh-CN" altLang="en-US" dirty="0"/>
              <a:t>页的表。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a</a:t>
            </a:r>
            <a:r>
              <a:rPr lang="en-US" altLang="zh-CN" baseline="30000" dirty="0"/>
              <a:t>-1</a:t>
            </a:r>
            <a:r>
              <a:rPr lang="en-US" altLang="zh-CN" dirty="0"/>
              <a:t>=a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运算后是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zh-CN" altLang="en-US" dirty="0"/>
              <a:t>运算后是</a:t>
            </a:r>
            <a:r>
              <a:rPr lang="en-US" altLang="zh-CN" dirty="0"/>
              <a:t>a</a:t>
            </a:r>
            <a:r>
              <a:rPr lang="zh-CN" altLang="en-US" dirty="0"/>
              <a:t>，然后反复，运算结果只有两个</a:t>
            </a:r>
            <a:r>
              <a:rPr lang="en-US" altLang="zh-CN" dirty="0" err="1"/>
              <a:t>e,a</a:t>
            </a:r>
            <a:r>
              <a:rPr lang="zh-CN" altLang="en-US" dirty="0"/>
              <a:t>。其他两个元素类似</a:t>
            </a:r>
          </a:p>
        </p:txBody>
      </p:sp>
      <p:sp>
        <p:nvSpPr>
          <p:cNvPr id="184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B28DB0-C56B-4CEF-AA2F-02A16C5EAAF6}" type="slidenum">
              <a:rPr lang="en-US" altLang="zh-CN" smtClean="0"/>
              <a:t>114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b=(a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)-(a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</a:rPr>
              <a:t>∩b)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b=b</a:t>
            </a:r>
          </a:p>
          <a:p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bb=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en-US" altLang="zh-CN" b="1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2932E2-2257-4D20-B475-9EE4881B78AF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群的中心是一个子群，该子群中的每个元素和群中的所有元素都满足交换律，即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ax=</a:t>
            </a:r>
            <a:r>
              <a:rPr lang="en-US" altLang="zh-CN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xa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。群的中心必包含幺元。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群：可</a:t>
            </a:r>
            <a:r>
              <a:rPr lang="zh-CN" altLang="en-US" dirty="0"/>
              <a:t>结合</a:t>
            </a:r>
            <a:r>
              <a:rPr lang="en-US" altLang="zh-CN" dirty="0"/>
              <a:t>+</a:t>
            </a:r>
            <a:r>
              <a:rPr lang="zh-CN" altLang="en-US" dirty="0"/>
              <a:t>幺元</a:t>
            </a:r>
            <a:r>
              <a:rPr lang="en-US" altLang="zh-CN" dirty="0"/>
              <a:t>+</a:t>
            </a:r>
            <a:r>
              <a:rPr lang="zh-CN" altLang="en-US" dirty="0"/>
              <a:t>逆元</a:t>
            </a:r>
            <a:endParaRPr lang="en-US" altLang="zh-CN" dirty="0"/>
          </a:p>
          <a:p>
            <a:pPr>
              <a:defRPr/>
            </a:pPr>
            <a:endParaRPr lang="en-US" altLang="zh-CN" sz="1145" dirty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利用判定定理证明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的子群的步骤：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1)  </a:t>
            </a:r>
            <a:r>
              <a:rPr lang="zh-CN" altLang="en-US" dirty="0">
                <a:latin typeface="Times New Roman" panose="02020603050405020304" pitchFamily="18" charset="0"/>
              </a:rPr>
              <a:t>通过给出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中的元素说明 </a:t>
            </a:r>
            <a:r>
              <a:rPr lang="en-US" altLang="zh-CN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的非空子集</a:t>
            </a:r>
          </a:p>
          <a:p>
            <a:pPr marL="228600" indent="-228600">
              <a:buFont typeface="Wingdings" panose="05000000000000000000" pitchFamily="2" charset="2"/>
              <a:buAutoNum type="arabicParenR" startAt="2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任取 </a:t>
            </a:r>
            <a:r>
              <a:rPr lang="en-US" altLang="zh-CN" dirty="0">
                <a:latin typeface="Times New Roman" panose="02020603050405020304" pitchFamily="18" charset="0"/>
              </a:rPr>
              <a:t>x, y</a:t>
            </a:r>
            <a:r>
              <a:rPr lang="zh-CN" altLang="en-US" dirty="0">
                <a:latin typeface="Times New Roman" panose="02020603050405020304" pitchFamily="18" charset="0"/>
              </a:rPr>
              <a:t>属于 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，证明 </a:t>
            </a:r>
            <a:r>
              <a:rPr lang="en-US" altLang="zh-CN" dirty="0" err="1"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属于</a:t>
            </a:r>
            <a:r>
              <a:rPr lang="en-US" altLang="zh-CN" dirty="0">
                <a:latin typeface="Times New Roman" panose="02020603050405020304" pitchFamily="18" charset="0"/>
              </a:rPr>
              <a:t>H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）幺元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</a:rPr>
              <a:t>ex=x=</a:t>
            </a:r>
            <a:r>
              <a:rPr lang="en-US" altLang="zh-CN" dirty="0" err="1">
                <a:latin typeface="Times New Roman" panose="02020603050405020304" pitchFamily="18" charset="0"/>
              </a:rPr>
              <a:t>xe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）任取</a:t>
            </a:r>
            <a:r>
              <a:rPr lang="en-US" altLang="zh-CN" dirty="0">
                <a:latin typeface="Times New Roman" panose="02020603050405020304" pitchFamily="18" charset="0"/>
              </a:rPr>
              <a:t>a, b∈C</a:t>
            </a:r>
            <a:r>
              <a:rPr lang="zh-CN" altLang="en-US" dirty="0">
                <a:latin typeface="Times New Roman" panose="02020603050405020304" pitchFamily="18" charset="0"/>
              </a:rPr>
              <a:t>，要证明</a:t>
            </a:r>
            <a:r>
              <a:rPr lang="en-US" altLang="zh-CN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∈C</a:t>
            </a:r>
            <a:r>
              <a:rPr lang="zh-CN" altLang="en-US" dirty="0">
                <a:latin typeface="Times New Roman" panose="02020603050405020304" pitchFamily="18" charset="0"/>
              </a:rPr>
              <a:t>，即要证明</a:t>
            </a:r>
            <a:r>
              <a:rPr lang="en-US" altLang="zh-CN" dirty="0">
                <a:latin typeface="Times New Roman" panose="02020603050405020304" pitchFamily="18" charset="0"/>
              </a:rPr>
              <a:t>(ab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)x =x(ab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。由</a:t>
            </a:r>
            <a:r>
              <a:rPr lang="en-US" altLang="zh-CN" dirty="0">
                <a:latin typeface="Times New Roman" panose="02020603050405020304" pitchFamily="18" charset="0"/>
              </a:rPr>
              <a:t>ax=</a:t>
            </a:r>
            <a:r>
              <a:rPr lang="en-US" altLang="zh-CN" dirty="0" err="1">
                <a:latin typeface="Times New Roman" panose="02020603050405020304" pitchFamily="18" charset="0"/>
              </a:rPr>
              <a:t>xa</a:t>
            </a:r>
            <a:r>
              <a:rPr lang="zh-CN" altLang="en-US" dirty="0">
                <a:latin typeface="Times New Roman" panose="02020603050405020304" pitchFamily="18" charset="0"/>
              </a:rPr>
              <a:t>可推出</a:t>
            </a:r>
            <a:r>
              <a:rPr lang="en-US" altLang="zh-CN" dirty="0">
                <a:latin typeface="Times New Roman" panose="02020603050405020304" pitchFamily="18" charset="0"/>
              </a:rPr>
              <a:t>ax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=x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；由</a:t>
            </a:r>
            <a:r>
              <a:rPr lang="en-US" altLang="zh-CN" dirty="0" err="1">
                <a:latin typeface="Times New Roman" panose="02020603050405020304" pitchFamily="18" charset="0"/>
              </a:rPr>
              <a:t>bx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xb</a:t>
            </a:r>
            <a:r>
              <a:rPr lang="zh-CN" altLang="en-US" dirty="0">
                <a:latin typeface="Times New Roman" panose="02020603050405020304" pitchFamily="18" charset="0"/>
              </a:rPr>
              <a:t>可推出</a:t>
            </a:r>
            <a:r>
              <a:rPr lang="en-US" altLang="zh-CN" dirty="0">
                <a:latin typeface="Times New Roman" panose="02020603050405020304" pitchFamily="18" charset="0"/>
              </a:rPr>
              <a:t>bx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=x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；（群中的每个元素都有逆元）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86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CE99AA-B79C-4D3E-984D-EC27E83F6502}" type="slidenum">
              <a:rPr lang="en-US" altLang="zh-CN" smtClean="0"/>
              <a:t>115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下面我们来学习两种重要的群：循环群和置换群。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循环群：即群中的每一个元素，都由某个单一元素作</a:t>
            </a:r>
            <a:r>
              <a:rPr lang="en-US" altLang="zh-CN" dirty="0"/>
              <a:t>k</a:t>
            </a:r>
            <a:r>
              <a:rPr lang="zh-CN" altLang="en-US" dirty="0"/>
              <a:t>次运算形成。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{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Z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</a:rPr>
              <a:t>，注意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是整数，包括负整数、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和正整数。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）中，幺元是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，因此</a:t>
            </a:r>
            <a:r>
              <a:rPr lang="en-US" altLang="zh-CN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的逆是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的逆是</a:t>
            </a:r>
            <a:r>
              <a:rPr lang="en-US" altLang="zh-CN" dirty="0">
                <a:latin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</a:rPr>
              <a:t>，都是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的生成元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）中，幺元是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等下我们会学习如何找一个循环群的生成元</a:t>
            </a:r>
            <a:endParaRPr lang="zh-CN" altLang="en-US" dirty="0"/>
          </a:p>
        </p:txBody>
      </p:sp>
      <p:sp>
        <p:nvSpPr>
          <p:cNvPr id="188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3C645A-12A0-4582-BEE0-0DF93DCA003A}" type="slidenum">
              <a:rPr lang="en-US" altLang="zh-CN" smtClean="0"/>
              <a:t>116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群一定包含幺元，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）是</a:t>
            </a:r>
            <a:r>
              <a:rPr lang="en-US" altLang="zh-CN" dirty="0"/>
              <a:t>n</a:t>
            </a:r>
            <a:r>
              <a:rPr lang="zh-CN" altLang="en-US" dirty="0"/>
              <a:t>阶循环群；</a:t>
            </a:r>
            <a:r>
              <a:rPr lang="en-US" altLang="zh-CN" dirty="0"/>
              <a:t>k</a:t>
            </a:r>
            <a:r>
              <a:rPr lang="zh-CN" altLang="en-US" dirty="0"/>
              <a:t>的取值是</a:t>
            </a:r>
            <a:r>
              <a:rPr lang="en-US" altLang="zh-CN" dirty="0"/>
              <a:t>0,1,2,...,n-1</a:t>
            </a:r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）是无限循环群；</a:t>
            </a:r>
            <a:r>
              <a:rPr lang="en-US" altLang="zh-CN" dirty="0"/>
              <a:t>k</a:t>
            </a:r>
            <a:r>
              <a:rPr lang="zh-CN" altLang="en-US" dirty="0"/>
              <a:t>的取值是</a:t>
            </a:r>
            <a:r>
              <a:rPr lang="en-US" altLang="zh-CN" dirty="0"/>
              <a:t>…,-2,-1,0,1,2,…</a:t>
            </a:r>
            <a:endParaRPr lang="zh-CN" altLang="en-US" dirty="0"/>
          </a:p>
        </p:txBody>
      </p:sp>
      <p:sp>
        <p:nvSpPr>
          <p:cNvPr id="190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193E92-401D-448D-9EAF-CB5E84C8F57A}" type="slidenum">
              <a:rPr lang="en-US" altLang="zh-CN" smtClean="0"/>
              <a:t>117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9443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/>
              <a:t>循环群的生成元，即整个群中的元素都是由生成元经过</a:t>
            </a:r>
            <a:r>
              <a:rPr lang="en-US" altLang="zh-CN" dirty="0"/>
              <a:t>k</a:t>
            </a:r>
            <a:r>
              <a:rPr lang="zh-CN" altLang="en-US" dirty="0"/>
              <a:t>次运算而得。生成元如果是幺元（运算多少次结果都只能是幺元）和零元（运算多少次结果都是零元），结果为</a:t>
            </a:r>
            <a:r>
              <a:rPr lang="en-US" altLang="zh-CN" dirty="0"/>
              <a:t>1</a:t>
            </a:r>
            <a:r>
              <a:rPr lang="zh-CN" altLang="en-US" dirty="0"/>
              <a:t>阶循环群。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例子：</a:t>
            </a:r>
            <a:endParaRPr lang="en-US" altLang="zh-CN" dirty="0"/>
          </a:p>
          <a:p>
            <a:pPr marL="228600" indent="-228600">
              <a:lnSpc>
                <a:spcPct val="105000"/>
              </a:lnSpc>
              <a:buFont typeface="Wingdings" panose="05000000000000000000" pitchFamily="2" charset="2"/>
              <a:buAutoNum type="arabicParenBoth"/>
              <a:defRPr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整数加群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G = &lt;Z,+&gt; = &lt;1&gt; = &lt;-1&gt;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bg2"/>
                </a:solidFill>
              </a:rPr>
              <a:t>(2) </a:t>
            </a:r>
            <a:r>
              <a:rPr lang="zh-CN" altLang="en-US" dirty="0">
                <a:solidFill>
                  <a:schemeClr val="bg2"/>
                </a:solidFill>
              </a:rPr>
              <a:t>模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加群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G = &lt;Z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&gt; = &lt;1&gt; = &lt;5&gt;</a:t>
            </a:r>
            <a:endParaRPr lang="zh-CN" altLang="en-US" dirty="0"/>
          </a:p>
        </p:txBody>
      </p:sp>
      <p:sp>
        <p:nvSpPr>
          <p:cNvPr id="192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608CB2-ED70-4115-8952-DE2D9E11FABD}" type="slidenum">
              <a:rPr lang="en-US" altLang="zh-CN" smtClean="0"/>
              <a:t>118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阶循环群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dirty="0" err="1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的生成元当且仅当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是小于</a:t>
            </a:r>
            <a:r>
              <a:rPr lang="en-US" altLang="zh-CN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且与</a:t>
            </a:r>
            <a:r>
              <a:rPr lang="en-US" altLang="zh-CN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互质的正整数。（确定了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后，要再找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3333FF"/>
                </a:solidFill>
                <a:latin typeface="Times New Roman" panose="02020603050405020304" pitchFamily="18" charset="0"/>
              </a:rPr>
              <a:t>无限循环群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只有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两个生成元。</a:t>
            </a:r>
            <a:r>
              <a:rPr lang="zh-CN" altLang="en-US" dirty="0"/>
              <a:t>（先求幺元，再求运算的基本因子及其逆元）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4B729B-EA9E-4D42-8658-AA18D17594EB}" type="slidenum">
              <a:rPr lang="en-US" altLang="zh-CN" smtClean="0"/>
              <a:t>119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）子群</a:t>
            </a:r>
            <a:r>
              <a:rPr lang="en-US" altLang="zh-CN" dirty="0"/>
              <a:t>{e}</a:t>
            </a:r>
            <a:r>
              <a:rPr lang="zh-CN" altLang="en-US" dirty="0"/>
              <a:t>，只包含一个元素</a:t>
            </a:r>
            <a:r>
              <a:rPr lang="en-US" altLang="zh-CN" dirty="0"/>
              <a:t>e</a:t>
            </a:r>
            <a:r>
              <a:rPr lang="zh-CN" altLang="en-US" dirty="0"/>
              <a:t>，是</a:t>
            </a:r>
            <a:r>
              <a:rPr lang="en-US" altLang="zh-CN" dirty="0"/>
              <a:t>1</a:t>
            </a:r>
            <a:r>
              <a:rPr lang="zh-CN" altLang="en-US" dirty="0"/>
              <a:t>阶循环群，不是无限循环群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）对于循环群来说，</a:t>
            </a:r>
            <a:r>
              <a:rPr lang="en-US" altLang="zh-CN" dirty="0"/>
              <a:t>n</a:t>
            </a:r>
            <a:r>
              <a:rPr lang="zh-CN" altLang="en-US" dirty="0"/>
              <a:t>有几个正因子，就有几个子群。</a:t>
            </a:r>
            <a:endParaRPr lang="en-US" altLang="zh-CN" dirty="0"/>
          </a:p>
          <a:p>
            <a:r>
              <a:rPr lang="en-US" altLang="zh-CN" dirty="0"/>
              <a:t>       d</a:t>
            </a:r>
            <a:r>
              <a:rPr lang="zh-CN" altLang="en-US" dirty="0"/>
              <a:t>阶子群，即该子群包含</a:t>
            </a:r>
            <a:r>
              <a:rPr lang="en-US" altLang="zh-CN" dirty="0"/>
              <a:t>d</a:t>
            </a:r>
            <a:r>
              <a:rPr lang="zh-CN" altLang="en-US" dirty="0"/>
              <a:t>个不同元素，每个元素由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n/d</a:t>
            </a:r>
            <a:r>
              <a:rPr lang="zh-CN" altLang="en-US" dirty="0">
                <a:latin typeface="Times New Roman" panose="02020603050405020304" pitchFamily="18" charset="0"/>
              </a:rPr>
              <a:t>经过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次（</a:t>
            </a:r>
            <a:r>
              <a:rPr lang="en-US" altLang="zh-CN" dirty="0">
                <a:latin typeface="Times New Roman" panose="02020603050405020304" pitchFamily="18" charset="0"/>
              </a:rPr>
              <a:t>k&lt;=d</a:t>
            </a:r>
            <a:r>
              <a:rPr lang="zh-CN" altLang="en-US" dirty="0">
                <a:latin typeface="Times New Roman" panose="02020603050405020304" pitchFamily="18" charset="0"/>
              </a:rPr>
              <a:t>）运算而得</a:t>
            </a:r>
            <a:endParaRPr lang="zh-CN" altLang="en-US" dirty="0"/>
          </a:p>
        </p:txBody>
      </p:sp>
      <p:sp>
        <p:nvSpPr>
          <p:cNvPr id="196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E45ED4-A1E0-4ACF-B81D-2DD378385548}" type="slidenum">
              <a:rPr lang="en-US" altLang="zh-CN" smtClean="0"/>
              <a:t>120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0</a:t>
            </a:r>
            <a:r>
              <a:rPr lang="zh-CN" altLang="en-US" dirty="0"/>
              <a:t>是幺元，</a:t>
            </a:r>
            <a:r>
              <a:rPr lang="en-US" altLang="zh-CN" dirty="0"/>
              <a:t>{0}</a:t>
            </a:r>
            <a:r>
              <a:rPr lang="zh-CN" altLang="en-US" dirty="0"/>
              <a:t>是一阶子群。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）若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阶循环群，则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的生成元当且仅当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是小于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且与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互质的正整数。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= &lt; </a:t>
            </a:r>
            <a:r>
              <a:rPr lang="en-US" altLang="zh-CN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&gt; =&lt;1&gt;=&lt;5&gt;=&lt;7&gt;=&lt;11&gt;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，这里我们通常选择最简单的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&lt;1&gt;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。若选择其他几个结果也是一样的。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阶子群只有一个元素，就是幺元，不用额外计算。</a:t>
            </a:r>
            <a:endParaRPr lang="en-US" altLang="zh-CN" dirty="0"/>
          </a:p>
          <a:p>
            <a:r>
              <a:rPr lang="zh-CN" altLang="en-US" dirty="0"/>
              <a:t>比如</a:t>
            </a:r>
            <a:r>
              <a:rPr lang="en-US" altLang="zh-CN" dirty="0"/>
              <a:t>d=4</a:t>
            </a:r>
            <a:r>
              <a:rPr lang="zh-CN" altLang="en-US" dirty="0"/>
              <a:t>，则该子群包含</a:t>
            </a:r>
            <a:r>
              <a:rPr lang="en-US" altLang="zh-CN" dirty="0"/>
              <a:t>4</a:t>
            </a:r>
            <a:r>
              <a:rPr lang="zh-CN" altLang="en-US" dirty="0"/>
              <a:t>个元素，由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n/d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en-US" altLang="zh-CN" baseline="30000" dirty="0">
                <a:latin typeface="Times New Roman" panose="02020603050405020304" pitchFamily="18" charset="0"/>
              </a:rPr>
              <a:t>12/4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=3</a:t>
            </a:r>
            <a:r>
              <a:rPr lang="zh-CN" altLang="en-US" dirty="0">
                <a:latin typeface="Times New Roman" panose="02020603050405020304" pitchFamily="18" charset="0"/>
              </a:rPr>
              <a:t>，然后由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分别作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次运算而得</a:t>
            </a:r>
            <a:endParaRPr lang="zh-CN" altLang="en-US" dirty="0"/>
          </a:p>
        </p:txBody>
      </p:sp>
      <p:sp>
        <p:nvSpPr>
          <p:cNvPr id="198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81B96B-5302-4EB2-B5C2-93ED857A0774}" type="slidenum">
              <a:rPr lang="en-US" altLang="zh-CN" smtClean="0"/>
              <a:t>121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6466AB-772D-4185-971E-D6242B8AFB15}" type="slidenum">
              <a:rPr lang="en-US" altLang="zh-CN" smtClean="0"/>
              <a:t>122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除了循环群外，另一种重要的群就是置换群。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从排列组合可知，</a:t>
            </a:r>
            <a:r>
              <a:rPr lang="en-US" altLang="zh-CN" dirty="0"/>
              <a:t>n</a:t>
            </a:r>
            <a:r>
              <a:rPr lang="zh-CN" altLang="en-US" dirty="0"/>
              <a:t>个不同元素有</a:t>
            </a:r>
            <a:r>
              <a:rPr lang="en-US" altLang="zh-CN" dirty="0"/>
              <a:t>n! </a:t>
            </a:r>
            <a:r>
              <a:rPr lang="zh-CN" altLang="en-US" dirty="0"/>
              <a:t>种排列方法，所以</a:t>
            </a:r>
            <a:r>
              <a:rPr lang="en-US" altLang="zh-CN" dirty="0"/>
              <a:t>S</a:t>
            </a:r>
            <a:r>
              <a:rPr lang="zh-CN" altLang="en-US" dirty="0"/>
              <a:t>上有</a:t>
            </a:r>
            <a:r>
              <a:rPr lang="en-US" altLang="zh-CN" dirty="0"/>
              <a:t>n!</a:t>
            </a:r>
            <a:r>
              <a:rPr lang="zh-CN" altLang="en-US" dirty="0"/>
              <a:t>个置换。置换就是</a:t>
            </a:r>
            <a:r>
              <a:rPr lang="en-US" altLang="zh-CN" dirty="0"/>
              <a:t>S</a:t>
            </a:r>
            <a:r>
              <a:rPr lang="zh-CN" altLang="en-US" dirty="0"/>
              <a:t>上的一个双射函数。注意：值域仍然在</a:t>
            </a:r>
            <a:r>
              <a:rPr lang="en-US" altLang="zh-CN" dirty="0"/>
              <a:t>S</a:t>
            </a:r>
            <a:r>
              <a:rPr lang="zh-CN" altLang="en-US" dirty="0"/>
              <a:t>上。</a:t>
            </a:r>
          </a:p>
          <a:p>
            <a:endParaRPr lang="zh-CN" altLang="en-US" dirty="0"/>
          </a:p>
          <a:p>
            <a:r>
              <a:rPr lang="zh-CN" altLang="en-US" dirty="0"/>
              <a:t>函数可以写通式，也可以用穷举法表示。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00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D7B53E-D202-42ED-9401-73E3D3D50110}" type="slidenum">
              <a:rPr lang="en-US" altLang="zh-CN" smtClean="0"/>
              <a:t>123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BB97BB-C4E4-414F-96F5-C9E8A7878FC8}" type="slidenum">
              <a:rPr lang="en-US" altLang="zh-CN" smtClean="0"/>
              <a:t>124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EEB00-A70B-4011-9953-5B69C74C504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3FD6F-750C-4AED-A9DD-D2338B24D4E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0"/>
            <a:ext cx="2090737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0"/>
            <a:ext cx="611981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FB895-EC36-4E7A-8E42-355FCF7543C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569D-B785-4FE8-BECB-48F45B411DD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9A648-C92C-4A7D-A9E9-88F1764FCB0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0"/>
            <a:ext cx="8002588" cy="1100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BA7DA-E7DA-4BF9-8E2F-75A6E0629C2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D4712-773E-480E-AB30-6771104FE4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937DA-8C51-4B7B-B9F5-108E05BA89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DD364-3951-4398-BF9F-C59A117728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B774-E784-438B-A69B-6DDFF406F33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BD68E-E469-40C7-BEDC-F6104EDF4F2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177DF-095C-4673-B342-2F733FE8D2D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2758-6C2C-45EF-93B5-4FEBF394EE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3B2D2-69CF-49C3-98F1-1BE6D1C5C9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20BDB-9117-4A81-8B48-4229033B7E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9759-F938-4F3D-B524-7C999A143B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460E9-5D4A-4723-82D0-0B0C0801E7A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1313" y="1600200"/>
            <a:ext cx="2078037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608171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E4F00-8243-471B-B86B-A727FBCCF67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E076D-6E3D-4E94-9C68-ECF9BCEF279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9768B-FCEB-47C5-90F2-7AAFEB883B6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D04E7-FFC9-4051-88DE-A80CA82E9F1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E14BC-B4D1-461E-8F35-19AED2AB204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B171-C96D-4E52-A483-EACE807F482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A6312-345D-4D03-9CF6-6F50728DD15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3CB63-315D-4561-9B80-8B5C25692D2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C92918D-9D34-46CF-8865-DBDB9092050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0"/>
            <a:ext cx="8002588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50000">
              <a:srgbClr val="EE8E0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42093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61E9E8C-C466-462A-B9E1-54E3B4D401C4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emf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4.bin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9" Type="http://schemas.openxmlformats.org/officeDocument/2006/relationships/oleObject" Target="../embeddings/oleObject23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2.wmf"/><Relationship Id="rId42" Type="http://schemas.openxmlformats.org/officeDocument/2006/relationships/image" Target="../media/image26.wmf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8.bin"/><Relationship Id="rId41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25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9.wmf"/><Relationship Id="rId36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0.wmf"/><Relationship Id="rId35" Type="http://schemas.openxmlformats.org/officeDocument/2006/relationships/oleObject" Target="../embeddings/oleObject21.bin"/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3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fld id="{5AFFE77A-F86B-40DE-9669-A16F26F97CD4}" type="slidenum">
              <a:rPr lang="en-US" altLang="zh-CN" smtClean="0">
                <a:latin typeface="Arial Black" panose="020B0A04020102020204" pitchFamily="34" charset="0"/>
              </a:rPr>
              <a:t>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章 代数系统简介</a:t>
            </a:r>
            <a:endParaRPr lang="en-US" altLang="zh-CN" b="1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440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/>
              <a:t>9.1 </a:t>
            </a:r>
            <a:r>
              <a:rPr lang="zh-CN" altLang="en-US" b="1" dirty="0"/>
              <a:t>二元运算及其性质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9.2 </a:t>
            </a:r>
            <a:r>
              <a:rPr lang="zh-CN" altLang="en-US" b="1" dirty="0"/>
              <a:t>代数系统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9.3 </a:t>
            </a:r>
            <a:r>
              <a:rPr lang="zh-CN" altLang="en-US" b="1" dirty="0"/>
              <a:t>几个典型的代数系统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C77C5B-9729-4CD5-A99A-72193D540BF9}" type="slidenum">
              <a:rPr lang="en-US" altLang="zh-CN" sz="1200" smtClean="0">
                <a:latin typeface="Arial Black" panose="020B0A04020102020204" pitchFamily="34" charset="0"/>
              </a:r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343102" name="Group 62"/>
          <p:cNvGraphicFramePr>
            <a:graphicFrameLocks noGrp="1"/>
          </p:cNvGraphicFramePr>
          <p:nvPr>
            <p:ph idx="1"/>
          </p:nvPr>
        </p:nvGraphicFramePr>
        <p:xfrm>
          <a:off x="571500" y="2143125"/>
          <a:ext cx="7777163" cy="4103688"/>
        </p:xfrm>
        <a:graphic>
          <a:graphicData uri="http://schemas.openxmlformats.org/drawingml/2006/table">
            <a:tbl>
              <a:tblPr/>
              <a:tblGrid>
                <a:gridCol w="89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ˎ̥" charset="0"/>
                          <a:cs typeface="宋体" panose="02010600030101010101" pitchFamily="2" charset="-12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ˎ̥" charset="0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0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ˎ̥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. 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</a:t>
                      </a:r>
                      <a:r>
                        <a:rPr kumimoji="0" lang="en-US" altLang="zh-CN" sz="2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ˎ̥" charset="0"/>
                        <a:cs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ˎ̥" charset="0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ˎ̥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. .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. .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   . . .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…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ˎ̥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</a:t>
                      </a:r>
                      <a:r>
                        <a:rPr kumimoji="0" lang="en-US" altLang="zh-CN" sz="28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29718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ˎ̥" charset="0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ˎ̥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29718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29718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29718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29718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.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29718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29" name="矩形 4"/>
          <p:cNvSpPr>
            <a:spLocks noChangeArrowheads="1"/>
          </p:cNvSpPr>
          <p:nvPr/>
        </p:nvSpPr>
        <p:spPr bwMode="auto">
          <a:xfrm>
            <a:off x="323528" y="1310541"/>
            <a:ext cx="91124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运算表法：</a:t>
            </a:r>
            <a:r>
              <a:rPr lang="zh-CN" altLang="en-US" sz="2800" b="1" dirty="0">
                <a:latin typeface="Times New Roman" panose="02020603050405020304" pitchFamily="18" charset="0"/>
              </a:rPr>
              <a:t>（表示有穷集上的一元和二元运算）</a:t>
            </a:r>
          </a:p>
        </p:txBody>
      </p:sp>
      <p:sp>
        <p:nvSpPr>
          <p:cNvPr id="7" name="矩形 6"/>
          <p:cNvSpPr/>
          <p:nvPr/>
        </p:nvSpPr>
        <p:spPr>
          <a:xfrm>
            <a:off x="323528" y="332656"/>
            <a:ext cx="754062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二元与一元运算的表示（续）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5F222E-A3CD-46D4-9619-AFC0D202AF3A}" type="slidenum">
              <a:rPr lang="en-US" altLang="zh-CN" sz="1200" smtClean="0">
                <a:latin typeface="Arial Black" panose="020B0A04020102020204" pitchFamily="34" charset="0"/>
              </a:rPr>
              <a:t>100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9522" y="-1499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群中的术语</a:t>
            </a:r>
          </a:p>
        </p:txBody>
      </p:sp>
      <p:sp>
        <p:nvSpPr>
          <p:cNvPr id="158724" name="Text Box 5"/>
          <p:cNvSpPr txBox="1">
            <a:spLocks noChangeArrowheads="1"/>
          </p:cNvSpPr>
          <p:nvPr/>
        </p:nvSpPr>
        <p:spPr bwMode="auto">
          <a:xfrm>
            <a:off x="540747" y="1356610"/>
            <a:ext cx="8135938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若群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有穷集</a:t>
            </a:r>
            <a:r>
              <a:rPr lang="zh-CN" altLang="en-US" b="1" dirty="0">
                <a:latin typeface="Times New Roman" panose="02020603050405020304" pitchFamily="18" charset="0"/>
              </a:rPr>
              <a:t>，则称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有限群</a:t>
            </a:r>
            <a:r>
              <a:rPr lang="zh-CN" altLang="en-US" b="1" dirty="0">
                <a:latin typeface="Times New Roman" panose="02020603050405020304" pitchFamily="18" charset="0"/>
              </a:rPr>
              <a:t>，否则称为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无限群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群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基数</a:t>
            </a:r>
            <a:r>
              <a:rPr lang="zh-CN" altLang="en-US" b="1" dirty="0">
                <a:latin typeface="Times New Roman" panose="02020603050405020304" pitchFamily="18" charset="0"/>
              </a:rPr>
              <a:t>（元素个数）称为群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b="1" dirty="0">
                <a:latin typeface="Times New Roman" panose="02020603050405020304" pitchFamily="18" charset="0"/>
              </a:rPr>
              <a:t>，有限群 </a:t>
            </a:r>
            <a:r>
              <a:rPr lang="en-US" altLang="zh-CN" b="1" i="1" dirty="0">
                <a:latin typeface="Times New Roman" panose="02020603050405020304" pitchFamily="18" charset="0"/>
              </a:rPr>
              <a:t>G </a:t>
            </a:r>
            <a:r>
              <a:rPr lang="zh-CN" altLang="en-US" b="1" dirty="0">
                <a:latin typeface="Times New Roman" panose="02020603050405020304" pitchFamily="18" charset="0"/>
              </a:rPr>
              <a:t>的阶记作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en-US" altLang="zh-CN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</a:rPr>
              <a:t>若群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中的二元运算是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可交换</a:t>
            </a:r>
            <a:r>
              <a:rPr lang="zh-CN" altLang="en-US" b="1" dirty="0">
                <a:latin typeface="Times New Roman" panose="02020603050405020304" pitchFamily="18" charset="0"/>
              </a:rPr>
              <a:t>的，则称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交换群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或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阿贝尔</a:t>
            </a:r>
            <a:r>
              <a:rPr lang="en-US" altLang="zh-CN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(Abel)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D62A0-7D9F-45A3-9A24-8079E7754242}" type="slidenum">
              <a:rPr lang="en-US" altLang="zh-CN" sz="1200" smtClean="0">
                <a:latin typeface="Arial Black" panose="020B0A04020102020204" pitchFamily="34" charset="0"/>
              </a:rPr>
              <a:t>101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6715" y="-8810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715" y="1302186"/>
            <a:ext cx="8362950" cy="44719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是无限群。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是有限群，也是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阶群。 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Klein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四元群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{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阶群 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上述群都是交换群。</a:t>
            </a:r>
          </a:p>
          <a:p>
            <a:pPr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Char char="u"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≥2)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实可逆矩阵集合关于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矩阵乘法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构成的群是非交换群。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E557B7-7AE8-4E4E-9D7F-3B34372179E4}" type="slidenum">
              <a:rPr lang="en-US" altLang="zh-CN" sz="1200" smtClean="0">
                <a:latin typeface="Arial Black" panose="020B0A04020102020204" pitchFamily="34" charset="0"/>
              </a:rPr>
              <a:t>102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3045" name="Rectangle 5"/>
          <p:cNvSpPr>
            <a:spLocks noGrp="1" noChangeArrowheads="1"/>
          </p:cNvSpPr>
          <p:nvPr>
            <p:ph type="title"/>
          </p:nvPr>
        </p:nvSpPr>
        <p:spPr>
          <a:xfrm>
            <a:off x="421481" y="-7372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群中的术语（续）</a:t>
            </a: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auto">
          <a:xfrm>
            <a:off x="539552" y="4436599"/>
            <a:ext cx="842486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endParaRPr lang="en-US" altLang="zh-CN" b="1" dirty="0">
              <a:solidFill>
                <a:srgbClr val="3366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中有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1=0   </a:t>
            </a:r>
            <a:endParaRPr lang="en-US" altLang="zh-CN" sz="2800" b="1" baseline="30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中有   </a:t>
            </a:r>
            <a:r>
              <a:rPr lang="zh-CN" alt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=((-2)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=2+2+2=6       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162821" name="Rectangle 8"/>
          <p:cNvSpPr>
            <a:spLocks noChangeArrowheads="1"/>
          </p:cNvSpPr>
          <p:nvPr/>
        </p:nvSpPr>
        <p:spPr bwMode="auto">
          <a:xfrm>
            <a:off x="421481" y="1408383"/>
            <a:ext cx="7854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设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是群，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次幂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定义为：</a:t>
            </a:r>
            <a:endParaRPr lang="zh-CN" altLang="en-US" sz="1800" dirty="0"/>
          </a:p>
        </p:txBody>
      </p:sp>
      <p:graphicFrame>
        <p:nvGraphicFramePr>
          <p:cNvPr id="162822" name="Object 11"/>
          <p:cNvGraphicFramePr>
            <a:graphicFrameLocks noGrp="1" noChangeAspect="1"/>
          </p:cNvGraphicFramePr>
          <p:nvPr>
            <p:ph idx="1"/>
          </p:nvPr>
        </p:nvGraphicFramePr>
        <p:xfrm>
          <a:off x="1165185" y="2276872"/>
          <a:ext cx="6742192" cy="179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6446400" imgH="17678400" progId="Equation.3">
                  <p:embed/>
                </p:oleObj>
              </mc:Choice>
              <mc:Fallback>
                <p:oleObj name="公式" r:id="rId3" imgW="66446400" imgH="1767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185" y="2276872"/>
                        <a:ext cx="6742192" cy="1794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50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Group 2"/>
          <p:cNvGraphicFramePr>
            <a:graphicFrameLocks noGrp="1"/>
          </p:cNvGraphicFramePr>
          <p:nvPr/>
        </p:nvGraphicFramePr>
        <p:xfrm>
          <a:off x="254000" y="1200150"/>
          <a:ext cx="8712200" cy="1593851"/>
        </p:xfrm>
        <a:graphic>
          <a:graphicData uri="http://schemas.openxmlformats.org/drawingml/2006/table">
            <a:tbl>
              <a:tblPr/>
              <a:tblGrid>
                <a:gridCol w="221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阶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|G|,G中元素个数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有限群、无限群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群G中元素x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|x|=min{k|x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=e}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k阶元，无限阶元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80" name="Text Box 36"/>
          <p:cNvSpPr txBox="1">
            <a:spLocks noChangeArrowheads="1"/>
          </p:cNvSpPr>
          <p:nvPr/>
        </p:nvSpPr>
        <p:spPr bwMode="auto">
          <a:xfrm>
            <a:off x="254000" y="404813"/>
            <a:ext cx="3738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/>
              <a:t>群的阶和群中元素的阶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A8131D-8F78-4B0E-988D-5ECFB15010E0}" type="slidenum">
              <a:rPr lang="en-US" altLang="zh-CN" sz="1200" smtClean="0">
                <a:latin typeface="Arial Black" panose="020B0A04020102020204" pitchFamily="34" charset="0"/>
              </a:rPr>
              <a:t>104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564" y="1284288"/>
            <a:ext cx="7848600" cy="2447925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是群，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，使得等式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成立的最小正整数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或周期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），记作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|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。若不存在这样的正整数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>
          <a:xfrm>
            <a:off x="34925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群中的术语（续）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384564" y="3511550"/>
            <a:ext cx="8759436" cy="273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实例：</a:t>
            </a:r>
            <a:endParaRPr lang="en-US" altLang="zh-CN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阶元，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阶元，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阶元，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阶元。 </a:t>
            </a:r>
          </a:p>
          <a:p>
            <a:pPr marL="457200" indent="-4572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阶元，其它整数的阶都不存在。</a:t>
            </a:r>
            <a:endParaRPr lang="en-US" altLang="zh-CN" sz="3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注：在任何群中，幺元的阶都是</a:t>
            </a:r>
            <a:r>
              <a:rPr lang="en-US" altLang="zh-CN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270F9B-04F6-4E08-B0E2-D2D753E04378}" type="slidenum">
              <a:rPr lang="en-US" altLang="zh-CN" sz="1200" smtClean="0">
                <a:latin typeface="Arial Black" panose="020B0A04020102020204" pitchFamily="34" charset="0"/>
              </a:rPr>
              <a:t>105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467544" y="265565"/>
            <a:ext cx="7429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课堂练习：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3212976"/>
            <a:ext cx="83186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=({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 {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}=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|0|=1, |1|=5, |2|=5, |3|=5, |4|=5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552" y="1482681"/>
            <a:ext cx="7429500" cy="14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&gt;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中，求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、在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 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中，求各元素的阶。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A1509-2200-46FB-93CD-2A6A317F816A}" type="slidenum">
              <a:rPr lang="en-US" altLang="zh-CN" sz="1200" smtClean="0">
                <a:latin typeface="Arial Black" panose="020B0A04020102020204" pitchFamily="34" charset="0"/>
              </a:rPr>
              <a:t>106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0" y="-1499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幂运算规则</a:t>
            </a:r>
          </a:p>
        </p:txBody>
      </p:sp>
      <p:grpSp>
        <p:nvGrpSpPr>
          <p:cNvPr id="168964" name="Group 8"/>
          <p:cNvGrpSpPr/>
          <p:nvPr/>
        </p:nvGrpSpPr>
        <p:grpSpPr bwMode="auto">
          <a:xfrm>
            <a:off x="349250" y="1272159"/>
            <a:ext cx="7705725" cy="5050797"/>
            <a:chOff x="295" y="1340"/>
            <a:chExt cx="4854" cy="3409"/>
          </a:xfrm>
        </p:grpSpPr>
        <p:sp>
          <p:nvSpPr>
            <p:cNvPr id="168965" name="Rectangle 4"/>
            <p:cNvSpPr>
              <a:spLocks noChangeArrowheads="1"/>
            </p:cNvSpPr>
            <p:nvPr/>
          </p:nvSpPr>
          <p:spPr bwMode="auto">
            <a:xfrm>
              <a:off x="295" y="1340"/>
              <a:ext cx="4854" cy="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定理</a:t>
              </a:r>
              <a:r>
                <a:rPr lang="en-US" altLang="zh-CN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为群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G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中的幂运算满足： </a:t>
              </a:r>
              <a:br>
                <a:rPr lang="zh-CN" altLang="en-US" sz="2800" b="1" dirty="0"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(1)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zh-CN" altLang="en-US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b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(2) 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xy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b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(3) 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b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(4) 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m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=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nm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, 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800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∈</a:t>
              </a:r>
              <a:r>
                <a:rPr lang="en-US" altLang="zh-CN" sz="2800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。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68966" name="Object 5"/>
            <p:cNvGraphicFramePr>
              <a:graphicFrameLocks noChangeAspect="1"/>
            </p:cNvGraphicFramePr>
            <p:nvPr/>
          </p:nvGraphicFramePr>
          <p:xfrm>
            <a:off x="687" y="4320"/>
            <a:ext cx="376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120900" imgH="241300" progId="Equation.3">
                    <p:embed/>
                  </p:oleObj>
                </mc:Choice>
                <mc:Fallback>
                  <p:oleObj name="公式" r:id="rId3" imgW="21209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4320"/>
                          <a:ext cx="3765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1187" y="4102073"/>
            <a:ext cx="77057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注意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运算，当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交换群时，才有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Group 2"/>
          <p:cNvGraphicFramePr>
            <a:graphicFrameLocks noGrp="1"/>
          </p:cNvGraphicFramePr>
          <p:nvPr/>
        </p:nvGraphicFramePr>
        <p:xfrm>
          <a:off x="254000" y="1200150"/>
          <a:ext cx="8712200" cy="4618038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1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幂运算定义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幂运算规则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V=&lt;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b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zh-CN" altLang="en-US" sz="28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b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nm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∈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5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独异点V=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S,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e</a:t>
                      </a:r>
                      <a:b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 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9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群&lt;S,◦&gt;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e</a:t>
                      </a:r>
                      <a:b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 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-n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除上述外，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xy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b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</a:b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55" name="Text Box 43"/>
          <p:cNvSpPr txBox="1">
            <a:spLocks noChangeArrowheads="1"/>
          </p:cNvSpPr>
          <p:nvPr/>
        </p:nvSpPr>
        <p:spPr bwMode="auto">
          <a:xfrm>
            <a:off x="254000" y="404813"/>
            <a:ext cx="3027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/>
              <a:t>代数系统的幂运算</a:t>
            </a:r>
            <a:endParaRPr lang="zh-CN" altLang="en-US" sz="18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39F6B9-4915-48E6-9355-01DDFE60B616}" type="slidenum">
              <a:rPr lang="en-US" altLang="zh-CN" sz="1200" smtClean="0">
                <a:latin typeface="Arial Black" panose="020B0A04020102020204" pitchFamily="34" charset="0"/>
              </a:rPr>
              <a:t>108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title"/>
          </p:nvPr>
        </p:nvSpPr>
        <p:spPr>
          <a:xfrm>
            <a:off x="355600" y="-59961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群方程存在唯一解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355600" y="1430155"/>
            <a:ext cx="7940675" cy="4337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为群，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，方程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中有解且仅有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惟一解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的解。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ya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的唯一解。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}),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，其中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为对称差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群方程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 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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 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的解为：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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}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 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1A9DE9-E124-45A4-852F-57E2A927F5DC}" type="slidenum">
              <a:rPr lang="en-US" altLang="zh-CN" sz="1200" smtClean="0">
                <a:latin typeface="Arial Black" panose="020B0A04020102020204" pitchFamily="34" charset="0"/>
              </a:rPr>
              <a:t>109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918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消去律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7921625" cy="280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为群，则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适合消去律，即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ca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阶群，令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=1,2,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，证明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57199" y="4221088"/>
            <a:ext cx="7921625" cy="223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由群中运算的封闭性有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即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。必有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使得： 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≠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由消去律得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矛盾。</a:t>
            </a: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164A8C-B184-42B2-B1B4-84628AA27FBE}" type="slidenum">
              <a:rPr lang="en-US" altLang="zh-CN" sz="1200" smtClean="0">
                <a:latin typeface="Arial Black" panose="020B0A04020102020204" pitchFamily="34" charset="0"/>
              </a:r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8456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运算表的实例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06400" y="1429353"/>
            <a:ext cx="82804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4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}),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∼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分别为对称差和绝对补运算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（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为全集）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的运算表                        ∼ 的运算表</a:t>
            </a:r>
          </a:p>
        </p:txBody>
      </p:sp>
      <p:graphicFrame>
        <p:nvGraphicFramePr>
          <p:cNvPr id="295979" name="Group 43"/>
          <p:cNvGraphicFramePr>
            <a:graphicFrameLocks noGrp="1"/>
          </p:cNvGraphicFramePr>
          <p:nvPr>
            <p:ph idx="1"/>
          </p:nvPr>
        </p:nvGraphicFramePr>
        <p:xfrm>
          <a:off x="683568" y="3163382"/>
          <a:ext cx="7126287" cy="2672842"/>
        </p:xfrm>
        <a:graphic>
          <a:graphicData uri="http://schemas.openxmlformats.org/drawingml/2006/table">
            <a:tbl>
              <a:tblPr/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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 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Lucida Sans Unicode" panose="020B0602030504020204" pitchFamily="34" charset="0"/>
                        </a:rPr>
                        <a:t>∼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Lucida Sans Unicode" panose="020B0602030504020204" pitchFamily="34" charset="0"/>
                        </a:rPr>
                        <a:t>X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3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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</a:p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a,b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</a:p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</a:p>
                    <a:p>
                      <a:pPr marL="342900" marR="0" lvl="0" indent="-31115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  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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}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F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0EBB6F-FBE8-47D9-A756-4D52F2CFDF2A}" type="slidenum">
              <a:rPr lang="en-US" altLang="zh-CN" sz="1200" smtClean="0">
                <a:latin typeface="Arial Black" panose="020B0A04020102020204" pitchFamily="34" charset="0"/>
              </a:rPr>
              <a:t>110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7" y="80267"/>
            <a:ext cx="8229600" cy="1041001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群的性质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运算表排列规则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7050" y="1445665"/>
            <a:ext cx="8135937" cy="20875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有限群</a:t>
            </a:r>
            <a:r>
              <a:rPr lang="zh-CN" altLang="en-US" sz="2800" b="1" dirty="0"/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/>
              <a:t>的运算表中每行每列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都是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中元素的一个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置换</a:t>
            </a:r>
            <a:r>
              <a:rPr lang="zh-CN" altLang="en-US" sz="2800" b="1" dirty="0"/>
              <a:t>，且不同的行（或列）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的置换都不相同。</a:t>
            </a:r>
            <a:endParaRPr lang="en-US" altLang="zh-CN" sz="28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</a:rPr>
              <a:t>必要条件</a:t>
            </a:r>
            <a:r>
              <a:rPr lang="zh-CN" altLang="en-US" sz="2800" b="1" dirty="0"/>
              <a:t>，用于判断一个运算表不是群。</a:t>
            </a:r>
            <a:endParaRPr lang="en-US" altLang="zh-CN" sz="2800" b="1" dirty="0"/>
          </a:p>
        </p:txBody>
      </p:sp>
      <p:graphicFrame>
        <p:nvGraphicFramePr>
          <p:cNvPr id="350295" name="Group 87"/>
          <p:cNvGraphicFramePr>
            <a:graphicFrameLocks noGrp="1"/>
          </p:cNvGraphicFramePr>
          <p:nvPr>
            <p:ph sz="quarter" idx="2"/>
          </p:nvPr>
        </p:nvGraphicFramePr>
        <p:xfrm>
          <a:off x="1428750" y="3857625"/>
          <a:ext cx="2374900" cy="2230484"/>
        </p:xfrm>
        <a:graphic>
          <a:graphicData uri="http://schemas.openxmlformats.org/drawingml/2006/table">
            <a:tbl>
              <a:tblPr/>
              <a:tblGrid>
                <a:gridCol w="63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  b  c   d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d</a:t>
                      </a: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c   d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a   c  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  d   b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d  b   a  c  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0296" name="Group 88"/>
          <p:cNvGraphicFramePr>
            <a:graphicFrameLocks noGrp="1"/>
          </p:cNvGraphicFramePr>
          <p:nvPr>
            <p:ph sz="quarter" idx="3"/>
          </p:nvPr>
        </p:nvGraphicFramePr>
        <p:xfrm>
          <a:off x="4286250" y="3857625"/>
          <a:ext cx="2376488" cy="2230484"/>
        </p:xfrm>
        <a:graphic>
          <a:graphicData uri="http://schemas.openxmlformats.org/drawingml/2006/table">
            <a:tbl>
              <a:tblPr/>
              <a:tblGrid>
                <a:gridCol w="63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8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  b  c   d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6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d</a:t>
                      </a:r>
                    </a:p>
                  </a:txBody>
                  <a:tcPr marT="45557" marB="455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a  b   c  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  d   a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b  c   d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d  a   b  c  </a:t>
                      </a:r>
                    </a:p>
                  </a:txBody>
                  <a:tcPr marT="45557" marB="455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1B8F7D-4273-4FC4-9662-2F15C9675F2B}" type="slidenum">
              <a:rPr lang="en-US" altLang="zh-CN" sz="1200" smtClean="0">
                <a:latin typeface="Arial Black" panose="020B0A04020102020204" pitchFamily="34" charset="0"/>
              </a:rPr>
              <a:t>111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子群的定义</a:t>
            </a:r>
          </a:p>
        </p:txBody>
      </p:sp>
      <p:sp>
        <p:nvSpPr>
          <p:cNvPr id="177156" name="Text Box 5"/>
          <p:cNvSpPr txBox="1">
            <a:spLocks noChangeArrowheads="1"/>
          </p:cNvSpPr>
          <p:nvPr/>
        </p:nvSpPr>
        <p:spPr bwMode="auto">
          <a:xfrm>
            <a:off x="539750" y="1341438"/>
            <a:ext cx="80137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是群，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的非空子集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中的运算构成群，则称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子群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的子群，且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真子群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，记作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7157" name="Text Box 6"/>
          <p:cNvSpPr txBox="1">
            <a:spLocks noChangeArrowheads="1"/>
          </p:cNvSpPr>
          <p:nvPr/>
        </p:nvSpPr>
        <p:spPr bwMode="auto">
          <a:xfrm>
            <a:off x="611188" y="3500438"/>
            <a:ext cx="7653337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实例：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是自然数）是整数加群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,+&gt;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的子群。当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≠1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的真子群。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说明：对任何群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都存在子群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都是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的子群，称为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平凡子群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9A14B5-99B5-4769-A27E-40B5414D3607}" type="slidenum">
              <a:rPr lang="en-US" altLang="zh-CN" sz="1200" smtClean="0">
                <a:latin typeface="Arial Black" panose="020B0A04020102020204" pitchFamily="34" charset="0"/>
              </a:rPr>
              <a:t>112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-59961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子群判定定理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7" y="1445093"/>
            <a:ext cx="7991475" cy="38877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判定定理：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为群，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非空子集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的子群当且仅当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xy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利用判定定理证明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的子群的步骤：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通过给出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中的元素说明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的非空子集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x, y</a:t>
            </a:r>
            <a:r>
              <a:rPr lang="zh-CN" altLang="en-US" sz="2800" b="1" dirty="0">
                <a:latin typeface="Times New Roman" panose="02020603050405020304" pitchFamily="18" charset="0"/>
              </a:rPr>
              <a:t>属于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，证明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xy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属于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99FD47-5F6E-4D17-93D5-988FC2B60B92}" type="slidenum">
              <a:rPr lang="en-US" altLang="zh-CN" sz="1200" smtClean="0">
                <a:latin typeface="Arial Black" panose="020B0A04020102020204" pitchFamily="34" charset="0"/>
              </a:rPr>
              <a:t>113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重要子群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6" y="3501008"/>
            <a:ext cx="7993062" cy="4824412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首先由 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=a 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，可知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≠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5000"/>
              </a:lnSpc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</a:rPr>
              <a:t>∈&lt;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∈&lt;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根据判定定理可知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endParaRPr lang="en-US" altLang="zh-CN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75457" y="1371600"/>
            <a:ext cx="7993062" cy="194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5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生成子群</a:t>
            </a:r>
          </a:p>
          <a:p>
            <a:pPr marL="0" indent="0">
              <a:lnSpc>
                <a:spcPct val="115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为群，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，令</a:t>
            </a:r>
            <a:r>
              <a:rPr lang="zh-CN" altLang="en-US" sz="2800" b="1" i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H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kern="0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i="1" kern="0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kern="0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}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H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的子群，称为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由 </a:t>
            </a:r>
            <a:r>
              <a:rPr lang="en-US" altLang="zh-CN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生成的子群，记作</a:t>
            </a:r>
            <a:r>
              <a:rPr lang="en-US" altLang="zh-CN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0959C1-AD53-417F-BC1A-2E41F6DBC614}" type="slidenum">
              <a:rPr lang="en-US" altLang="zh-CN" sz="1200" smtClean="0">
                <a:latin typeface="Arial Black" panose="020B0A04020102020204" pitchFamily="34" charset="0"/>
              </a:rPr>
              <a:t>114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619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408" y="1487931"/>
            <a:ext cx="8539383" cy="4310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(1)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整数加群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中，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由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生成的子群是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&lt;2&gt; = { 2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= 2Z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模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加群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由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生成的子群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&lt;2&gt; = { 0, 2, 4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(3) Klein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四元群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的所有生成子群是：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&lt;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3A4D7-4649-451B-8F8A-02D8594E6064}" type="slidenum">
              <a:rPr lang="en-US" altLang="zh-CN" sz="1200" smtClean="0">
                <a:latin typeface="Arial Black" panose="020B0A04020102020204" pitchFamily="34" charset="0"/>
              </a:rPr>
              <a:t>115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9" y="1414463"/>
            <a:ext cx="8291513" cy="143847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群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的中心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为群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ax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800" b="1" dirty="0">
                <a:latin typeface="Times New Roman" panose="02020603050405020304" pitchFamily="18" charset="0"/>
              </a:rPr>
              <a:t>)}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的子群，称为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中心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br>
              <a:rPr lang="en-US" altLang="zh-CN" sz="2400" b="1" dirty="0">
                <a:latin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286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重要子群（续）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750" y="3212976"/>
            <a:ext cx="8604250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en-US" altLang="zh-CN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kern="0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C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C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的非空子集。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任取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kern="0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C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，证明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ab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中所有的元素都可交换。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，有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ab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ab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ab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bx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br>
              <a:rPr lang="en-US" altLang="zh-CN" sz="2800" b="1" kern="0" dirty="0">
                <a:latin typeface="Times New Roman" panose="02020603050405020304" pitchFamily="18" charset="0"/>
              </a:rPr>
            </a:br>
            <a:r>
              <a:rPr lang="en-US" altLang="zh-CN" sz="2800" b="1" kern="0" dirty="0">
                <a:latin typeface="Times New Roman" panose="02020603050405020304" pitchFamily="18" charset="0"/>
              </a:rPr>
              <a:t>            =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xb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kern="0" dirty="0" err="1">
                <a:latin typeface="Times New Roman" panose="02020603050405020304" pitchFamily="18" charset="0"/>
              </a:rPr>
              <a:t>xa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b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ab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)   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Times New Roman" panose="02020603050405020304" pitchFamily="18" charset="0"/>
              </a:rPr>
              <a:t>即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ab</a:t>
            </a:r>
            <a:r>
              <a:rPr lang="en-US" altLang="zh-CN" sz="2800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kern="0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C,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由判定定理可知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C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≤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G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。</a:t>
            </a:r>
            <a:br>
              <a:rPr lang="en-US" altLang="zh-CN" sz="2400" b="1" kern="0" dirty="0">
                <a:latin typeface="Times New Roman" panose="02020603050405020304" pitchFamily="18" charset="0"/>
              </a:rPr>
            </a:br>
            <a:endParaRPr lang="en-US" altLang="zh-CN" sz="2400" b="1" kern="0" dirty="0">
              <a:latin typeface="Times New Roman" panose="02020603050405020304" pitchFamily="18" charset="0"/>
            </a:endParaRPr>
          </a:p>
        </p:txBody>
      </p:sp>
      <p:sp>
        <p:nvSpPr>
          <p:cNvPr id="48134" name="TextBox 5"/>
          <p:cNvSpPr txBox="1"/>
          <p:nvPr>
            <p:custDataLst>
              <p:tags r:id="rId1"/>
            </p:custDataLst>
          </p:nvPr>
        </p:nvSpPr>
        <p:spPr>
          <a:xfrm>
            <a:off x="500063" y="6000750"/>
            <a:ext cx="82867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</a:rPr>
              <a:t>例：</a:t>
            </a:r>
            <a:r>
              <a:rPr lang="zh-CN" altLang="en-US" sz="2800" b="1" dirty="0">
                <a:latin typeface="Arial" panose="020B0604020202020204" pitchFamily="34" charset="0"/>
              </a:rPr>
              <a:t>阿贝尔群</a:t>
            </a:r>
            <a:r>
              <a:rPr lang="en-US" altLang="zh-CN" sz="2800" b="1" dirty="0">
                <a:latin typeface="Arial" panose="020B0604020202020204" pitchFamily="34" charset="0"/>
              </a:rPr>
              <a:t>G</a:t>
            </a:r>
            <a:r>
              <a:rPr lang="zh-CN" altLang="en-US" sz="2800" b="1" dirty="0">
                <a:latin typeface="Arial" panose="020B0604020202020204" pitchFamily="34" charset="0"/>
              </a:rPr>
              <a:t>，</a:t>
            </a:r>
            <a:r>
              <a:rPr lang="en-US" altLang="zh-CN" sz="2800" b="1" dirty="0">
                <a:latin typeface="Arial" panose="020B0604020202020204" pitchFamily="34" charset="0"/>
              </a:rPr>
              <a:t>G</a:t>
            </a:r>
            <a:r>
              <a:rPr lang="zh-CN" altLang="en-US" sz="2800" b="1" dirty="0">
                <a:latin typeface="Arial" panose="020B0604020202020204" pitchFamily="34" charset="0"/>
              </a:rPr>
              <a:t>的中心</a:t>
            </a:r>
            <a:r>
              <a:rPr lang="en-US" altLang="zh-CN" sz="2800" b="1" dirty="0">
                <a:latin typeface="Arial" panose="020B0604020202020204" pitchFamily="34" charset="0"/>
              </a:rPr>
              <a:t>C = G</a:t>
            </a:r>
            <a:r>
              <a:rPr lang="zh-CN" altLang="en-US" sz="2800" b="1" dirty="0"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8558B6-47A5-44F0-8FFA-DBD7CF530C19}" type="slidenum">
              <a:rPr lang="en-US" altLang="zh-CN" sz="1200" smtClean="0">
                <a:latin typeface="Arial Black" panose="020B0A04020102020204" pitchFamily="34" charset="0"/>
              </a:rPr>
              <a:t>116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循环群的定义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261" y="1451500"/>
            <a:ext cx="8934574" cy="4608512"/>
          </a:xfrm>
        </p:spPr>
        <p:txBody>
          <a:bodyPr/>
          <a:lstStyle/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是群，若存在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实例：</a:t>
            </a:r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整数加群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G = &lt;Z,+&gt; = &lt;1&gt; = &lt;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1&gt;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(2)  </a:t>
            </a:r>
            <a:r>
              <a:rPr lang="zh-CN" altLang="en-US" sz="2800" b="1" dirty="0">
                <a:solidFill>
                  <a:schemeClr val="bg2"/>
                </a:solidFill>
              </a:rPr>
              <a:t>模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G = &lt;Z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&gt; = &lt;1&gt; = &lt;5&gt;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43AC75-094F-42F9-9A84-6871127ABAE1}" type="slidenum">
              <a:rPr lang="en-US" altLang="zh-CN" sz="1200" smtClean="0">
                <a:latin typeface="Arial Black" panose="020B0A04020102020204" pitchFamily="34" charset="0"/>
              </a:rPr>
              <a:t>117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循环群的分类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519" y="1371600"/>
            <a:ext cx="8075240" cy="489585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在循环群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中，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生成元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的阶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的阶</a:t>
            </a:r>
            <a:r>
              <a:rPr lang="zh-CN" altLang="en-US" sz="28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是一样的。</a:t>
            </a:r>
            <a:r>
              <a:rPr lang="zh-CN" altLang="en-US" sz="2800" b="1" dirty="0">
                <a:latin typeface="Times New Roman" panose="02020603050405020304" pitchFamily="18" charset="0"/>
              </a:rPr>
              <a:t>根据生成元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的阶可以分成两类：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那么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|=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±1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±2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}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这时称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E1860-5BFA-4528-BD0B-66D5C8F1EA31}" type="slidenum">
              <a:rPr lang="en-US" altLang="zh-CN" sz="1200" smtClean="0">
                <a:latin typeface="Arial Black" panose="020B0A04020102020204" pitchFamily="34" charset="0"/>
              </a:rPr>
              <a:t>118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746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循环群的生成元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446213"/>
            <a:ext cx="8782740" cy="4059238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是循环群：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只有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两个生成元。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的生成元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r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是小于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且与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互质的正整数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183919-DC04-4A07-BD90-848F1DC52369}" type="slidenum">
              <a:rPr lang="en-US" altLang="zh-CN" sz="1200" smtClean="0">
                <a:latin typeface="Arial Black" panose="020B0A04020102020204" pitchFamily="34" charset="0"/>
              </a:rPr>
              <a:t>119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3577" y="1406146"/>
            <a:ext cx="8218487" cy="475138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阶循环群，则小于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且与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互质的数是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1, 5, 7, 11,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由定理可知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的生成元。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是模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的整数加群，则小于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且与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9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互质的数是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1, 2, 4, 5, 7, 8.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根据定理，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的生成元是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1, 2, 4, 5, 7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=3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={3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上的运算是普通加法。那么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只有两个生成元：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bg2"/>
              </a:solidFill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title"/>
          </p:nvPr>
        </p:nvSpPr>
        <p:spPr>
          <a:xfrm>
            <a:off x="478330" y="34546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生成元的实例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5947A1-E50C-4C2E-BBFC-4C30099FE13E}" type="slidenum">
              <a:rPr lang="en-US" altLang="zh-CN" sz="1200" smtClean="0">
                <a:latin typeface="Arial Black" panose="020B0A04020102020204" pitchFamily="34" charset="0"/>
              </a:r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238288"/>
            <a:ext cx="7848600" cy="93503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运算表的实例（续）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82600" y="1417409"/>
            <a:ext cx="735965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0, 1, 2, 3, 4 },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分别为模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加法与乘法                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的运算表                        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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的运算表</a:t>
            </a:r>
          </a:p>
        </p:txBody>
      </p:sp>
      <p:graphicFrame>
        <p:nvGraphicFramePr>
          <p:cNvPr id="296995" name="Group 35"/>
          <p:cNvGraphicFramePr>
            <a:graphicFrameLocks noGrp="1"/>
          </p:cNvGraphicFramePr>
          <p:nvPr>
            <p:ph idx="1"/>
          </p:nvPr>
        </p:nvGraphicFramePr>
        <p:xfrm>
          <a:off x="698500" y="2980228"/>
          <a:ext cx="7632700" cy="2743200"/>
        </p:xfrm>
        <a:graphic>
          <a:graphicData uri="http://schemas.openxmlformats.org/drawingml/2006/table">
            <a:tbl>
              <a:tblPr/>
              <a:tblGrid>
                <a:gridCol w="763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0    1    2    3    4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0    1    2    3    4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3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indent="317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0    1    2    3    4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1    2    3    4    0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2    3    4    0    1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3    4    0    1    2</a:t>
                      </a:r>
                    </a:p>
                    <a:p>
                      <a:pPr marL="0" marR="0" lvl="0" indent="31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4    0    1    2    3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0    0    0    0    0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0    1    2    3    4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0    2    4    1    3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0    3    1    4    2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0    4    3    2    1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BCEAD9-0262-4C55-82E4-B283EF3F11D6}" type="slidenum">
              <a:rPr lang="en-US" altLang="zh-CN" sz="1200" smtClean="0">
                <a:latin typeface="Arial Black" panose="020B0A04020102020204" pitchFamily="34" charset="0"/>
              </a:rPr>
              <a:t>120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循环群的子群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9225"/>
            <a:ext cx="8641208" cy="424973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是循环群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ct val="4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是循环群，则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子群仍是循环群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循环群，则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的子群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除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以外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无限循环群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(3)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</a:rPr>
              <a:t>循环群，则对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每个正因子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恰好含有一个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  <a:r>
              <a:rPr lang="zh-CN" altLang="en-US" sz="2800" b="1" dirty="0">
                <a:latin typeface="Times New Roman" panose="02020603050405020304" pitchFamily="18" charset="0"/>
              </a:rPr>
              <a:t>子群，就是由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n/d</a:t>
            </a:r>
            <a:r>
              <a:rPr lang="zh-CN" altLang="en-US" sz="2800" b="1" dirty="0">
                <a:latin typeface="Times New Roman" panose="02020603050405020304" pitchFamily="18" charset="0"/>
              </a:rPr>
              <a:t>生成的子群。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28A32-C931-40F0-BCE0-92A6507ECBD2}" type="slidenum">
              <a:rPr lang="en-US" altLang="zh-CN" sz="1200" smtClean="0">
                <a:latin typeface="Arial Black" panose="020B0A04020102020204" pitchFamily="34" charset="0"/>
              </a:rPr>
              <a:t>121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1937" y="1279525"/>
            <a:ext cx="8424863" cy="4968875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是一无限循环群，对于自然数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次幂是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生成的子群是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即 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&lt;0&gt; = { 0 } = 0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= {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mz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mZ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&gt;0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阶循环群。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的正因子是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1, 2, 3, 4, 6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，因此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的子群是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n/d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&gt;= &lt;1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n/d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&gt;=…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&lt;0&gt;={0}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&lt;6&gt; = {0,6}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&lt;4&gt;={0,4,8}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&lt;3&gt; = {0,3,6,9}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6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&lt;2&gt;={0,2,4,6,8,10}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阶子群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&lt;1&gt;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59568" y="-27907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循环子群的实例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652" y="1196752"/>
            <a:ext cx="8892480" cy="56612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(1)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，求生成元、子群。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生成元：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11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阶群，求生成元、子群。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生成元：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10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14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22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子群：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&lt;e&gt;,&lt;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4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6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8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12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为无限循环群，求生成元、子群。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生成元：</a:t>
            </a:r>
            <a:r>
              <a:rPr lang="en-US" altLang="zh-CN" b="1" i="1" dirty="0">
                <a:latin typeface="Times New Roman" panose="02020603050405020304" pitchFamily="18" charset="0"/>
              </a:rPr>
              <a:t> 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子群：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i=0,1,2…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为无限循环群，求生成元、子群。</a:t>
            </a:r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生成元：</a:t>
            </a:r>
            <a:r>
              <a:rPr lang="en-US" altLang="zh-CN" b="1" i="1" dirty="0">
                <a:latin typeface="Times New Roman" panose="02020603050405020304" pitchFamily="18" charset="0"/>
              </a:rPr>
              <a:t> 1</a:t>
            </a:r>
            <a:r>
              <a:rPr lang="zh-CN" altLang="en-US" b="1" i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-1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子群：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n 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z,n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=0,1,2…</a:t>
            </a:r>
          </a:p>
          <a:p>
            <a:pPr marL="0" indent="0">
              <a:buNone/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7177DF-095C-4673-B342-2F733FE8D2D3}" type="slidenum">
              <a:rPr lang="en-US" altLang="zh-CN" smtClean="0"/>
              <a:t>122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920B6D-A265-4474-859A-0454F4731A94}" type="slidenum">
              <a:rPr lang="en-US" altLang="zh-CN" sz="1200" smtClean="0">
                <a:latin typeface="Arial Black" panose="020B0A04020102020204" pitchFamily="34" charset="0"/>
              </a:rPr>
              <a:t>123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873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元置换的定义</a:t>
            </a:r>
          </a:p>
        </p:txBody>
      </p:sp>
      <p:grpSp>
        <p:nvGrpSpPr>
          <p:cNvPr id="199684" name="Group 9"/>
          <p:cNvGrpSpPr/>
          <p:nvPr/>
        </p:nvGrpSpPr>
        <p:grpSpPr bwMode="auto">
          <a:xfrm>
            <a:off x="494483" y="1390161"/>
            <a:ext cx="7920037" cy="5284788"/>
            <a:chOff x="386" y="1071"/>
            <a:chExt cx="4989" cy="3231"/>
          </a:xfrm>
        </p:grpSpPr>
        <p:sp>
          <p:nvSpPr>
            <p:cNvPr id="199686" name="Text Box 6"/>
            <p:cNvSpPr txBox="1">
              <a:spLocks noChangeArrowheads="1"/>
            </p:cNvSpPr>
            <p:nvPr/>
          </p:nvSpPr>
          <p:spPr bwMode="auto">
            <a:xfrm>
              <a:off x="386" y="1071"/>
              <a:ext cx="4989" cy="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定义</a:t>
              </a: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{ 1, 2, … 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},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上的双射函数 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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: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称为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</a:t>
              </a:r>
              <a:r>
                <a:rPr lang="zh-CN" altLang="en-US" sz="2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的 </a:t>
              </a:r>
              <a:r>
                <a:rPr lang="en-US" altLang="zh-CN" sz="2800" b="1" i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元置换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。一般将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元置换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σ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记为：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</a:t>
              </a:r>
              <a:br>
                <a:rPr lang="zh-CN" altLang="en-US" sz="2800" b="1" dirty="0">
                  <a:latin typeface="Times New Roman" panose="02020603050405020304" pitchFamily="18" charset="0"/>
                </a:rPr>
              </a:b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例如 </a:t>
              </a:r>
              <a:r>
                <a:rPr lang="en-US" altLang="zh-CN" sz="2800" b="1" i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= { 1, 2, 3, 4, 5 },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则</a:t>
              </a:r>
              <a:b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</a:t>
              </a:r>
              <a:b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</a:b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     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都是 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5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元置换。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9687" name="Object 4"/>
            <p:cNvGraphicFramePr>
              <a:graphicFrameLocks noChangeAspect="1"/>
            </p:cNvGraphicFramePr>
            <p:nvPr/>
          </p:nvGraphicFramePr>
          <p:xfrm>
            <a:off x="1020" y="1752"/>
            <a:ext cx="2449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536700" imgH="431800" progId="Equation.3">
                    <p:embed/>
                  </p:oleObj>
                </mc:Choice>
                <mc:Fallback>
                  <p:oleObj name="公式" r:id="rId3" imgW="15367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752"/>
                          <a:ext cx="2449" cy="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827088" y="4464050"/>
          <a:ext cx="647541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302125" imgH="368935" progId="Equation.3">
                  <p:embed/>
                </p:oleObj>
              </mc:Choice>
              <mc:Fallback>
                <p:oleObj name="公式" r:id="rId5" imgW="4302125" imgH="3689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64050"/>
                        <a:ext cx="647541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729D4C-7D8A-4D66-8C63-DA2B11C89B4B}" type="slidenum">
              <a:rPr lang="en-US" altLang="zh-CN" sz="1200" smtClean="0">
                <a:latin typeface="Arial Black" panose="020B0A04020102020204" pitchFamily="34" charset="0"/>
              </a:rPr>
              <a:t>124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099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元置换的表示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4304" y="1473200"/>
            <a:ext cx="5616575" cy="3886200"/>
          </a:xfrm>
        </p:spPr>
        <p:txBody>
          <a:bodyPr/>
          <a:lstStyle/>
          <a:p>
            <a:r>
              <a:rPr lang="zh-CN" altLang="en-US" b="1" dirty="0"/>
              <a:t>置换符号表示 </a:t>
            </a:r>
            <a:endParaRPr lang="en-US" altLang="zh-CN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endParaRPr lang="zh-CN" altLang="en-US" sz="2800" b="1" dirty="0"/>
          </a:p>
          <a:p>
            <a:r>
              <a:rPr lang="zh-CN" altLang="en-US" b="1" dirty="0"/>
              <a:t>轮换表示（对换表示）</a:t>
            </a:r>
          </a:p>
        </p:txBody>
      </p:sp>
      <p:graphicFrame>
        <p:nvGraphicFramePr>
          <p:cNvPr id="20173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2205038"/>
          <a:ext cx="32400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36700" imgH="431800" progId="Equation.3">
                  <p:embed/>
                </p:oleObj>
              </mc:Choice>
              <mc:Fallback>
                <p:oleObj name="公式" r:id="rId3" imgW="1536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05038"/>
                        <a:ext cx="32400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01208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阶轮换与对换</a:t>
            </a:r>
            <a:endParaRPr lang="zh-CN" altLang="en-US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779" name="灯片编号占位符 6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15477F-8EE7-4740-A129-8C0AF3F3DB68}" type="slidenum">
              <a:rPr lang="en-US" altLang="zh-CN" sz="1200" smtClean="0">
                <a:latin typeface="Arial Black" panose="020B0A04020102020204" pitchFamily="34" charset="0"/>
              </a:rPr>
              <a:t>125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3780" name="Text Box 6"/>
          <p:cNvSpPr txBox="1">
            <a:spLocks noChangeArrowheads="1"/>
          </p:cNvSpPr>
          <p:nvPr/>
        </p:nvSpPr>
        <p:spPr bwMode="auto">
          <a:xfrm>
            <a:off x="584406" y="5175250"/>
            <a:ext cx="80121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分别是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阶轮换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=(1 2 3 4 5),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=(1 3),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其中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τ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也叫做对换。</a:t>
            </a:r>
          </a:p>
        </p:txBody>
      </p:sp>
      <p:graphicFrame>
        <p:nvGraphicFramePr>
          <p:cNvPr id="203781" name="Object 10"/>
          <p:cNvGraphicFramePr>
            <a:graphicFrameLocks noChangeAspect="1"/>
          </p:cNvGraphicFramePr>
          <p:nvPr/>
        </p:nvGraphicFramePr>
        <p:xfrm>
          <a:off x="1493292" y="3987495"/>
          <a:ext cx="5816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740150" imgH="368935" progId="Equation.3">
                  <p:embed/>
                </p:oleObj>
              </mc:Choice>
              <mc:Fallback>
                <p:oleObj name="公式" r:id="rId3" imgW="3740150" imgH="3689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292" y="3987495"/>
                        <a:ext cx="58166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2684" y="3402720"/>
            <a:ext cx="8012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例如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元置换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5536" y="1245154"/>
            <a:ext cx="8012113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{1, 2,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且保持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中的其他元素不变，则称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轮换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…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=2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对换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E02DC0-6244-49E9-91B2-500EE15D397C}" type="slidenum">
              <a:rPr lang="en-US" altLang="zh-CN" sz="1200" smtClean="0">
                <a:latin typeface="Arial Black" panose="020B0A04020102020204" pitchFamily="34" charset="0"/>
              </a:rPr>
              <a:t>126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921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元置换分解为轮换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2004" y="1420812"/>
            <a:ext cx="8761996" cy="496051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={1,2,…,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对于任何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一定存在着一个有限序列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≥1,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（可以取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）使得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…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，它是从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中分解出来的第一个轮换。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根据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函数复合</a:t>
            </a:r>
            <a:r>
              <a:rPr lang="zh-CN" altLang="en-US" sz="2800" b="1" dirty="0">
                <a:latin typeface="Times New Roman" panose="02020603050405020304" pitchFamily="18" charset="0"/>
              </a:rPr>
              <a:t>定义可将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写作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作用于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上的元素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继续对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latin typeface="Times New Roman" panose="02020603050405020304" pitchFamily="18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</a:rPr>
              <a:t>进行类似的分解。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由于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中只有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经过有限步以后，必得到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的轮换分解式：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         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… </a:t>
            </a:r>
            <a:r>
              <a:rPr lang="en-US" altLang="zh-CN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σ</a:t>
            </a:r>
            <a:r>
              <a:rPr lang="en-US" altLang="zh-CN" b="1" i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7E1B9D-A9C7-4FD7-B52C-6BECEB5D6AE6}" type="slidenum">
              <a:rPr lang="en-US" altLang="zh-CN" sz="1200" smtClean="0">
                <a:latin typeface="Arial Black" panose="020B0A04020102020204" pitchFamily="34" charset="0"/>
              </a:rPr>
              <a:t>127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108779"/>
            <a:ext cx="82296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分解实例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528168" y="1261304"/>
            <a:ext cx="8158632" cy="4031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1, 2, … , 8 }, </a:t>
            </a:r>
          </a:p>
          <a:p>
            <a:pPr eaLnBrk="1" hangingPunct="1">
              <a:defRPr/>
            </a:pP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中分解出来的第一个轮换式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(1 5 2 3 6)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；第二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个轮换为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(4)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；第三个轮换为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(7 8)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σ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的轮换表示式：  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σ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=(1 5 2 3 6) (4) (7 8)=(1 5 2 3 6) (7 8)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用同样的方法可以得到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τ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的分解式：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=(1 8 3 4 2) (5 6 7) </a:t>
            </a:r>
          </a:p>
        </p:txBody>
      </p:sp>
      <p:graphicFrame>
        <p:nvGraphicFramePr>
          <p:cNvPr id="20787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76299" y="2053466"/>
          <a:ext cx="73437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032250" imgH="385445" progId="Equation.3">
                  <p:embed/>
                </p:oleObj>
              </mc:Choice>
              <mc:Fallback>
                <p:oleObj name="公式" r:id="rId3" imgW="4032250" imgH="3854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299" y="2053466"/>
                        <a:ext cx="73437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8168" y="5499360"/>
            <a:ext cx="79787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注意：在轮换分解式中，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阶轮换可以省略。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323D30-7960-438D-8CD8-57DC3207CA14}" type="slidenum">
              <a:rPr lang="en-US" altLang="zh-CN" sz="1200" smtClean="0">
                <a:latin typeface="Arial Black" panose="020B0A04020102020204" pitchFamily="34" charset="0"/>
              </a:rPr>
              <a:t>128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元置换的乘法与求逆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09925" name="Object 10"/>
          <p:cNvGraphicFramePr>
            <a:graphicFrameLocks noChangeAspect="1"/>
          </p:cNvGraphicFramePr>
          <p:nvPr/>
        </p:nvGraphicFramePr>
        <p:xfrm>
          <a:off x="466709" y="1346144"/>
          <a:ext cx="7459662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6076950" imgH="4019550" progId="Paint.Picture">
                  <p:embed/>
                </p:oleObj>
              </mc:Choice>
              <mc:Fallback>
                <p:oleObj name="位图图像" r:id="rId3" imgW="6076950" imgH="401955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09" y="1346144"/>
                        <a:ext cx="7459662" cy="535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3E2F2D-1539-4115-BB8C-93EC34AC7969}" type="slidenum">
              <a:rPr lang="en-US" altLang="zh-CN" sz="1200" smtClean="0">
                <a:latin typeface="Arial Black" panose="020B0A04020102020204" pitchFamily="34" charset="0"/>
              </a:rPr>
              <a:t>129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元置换群及其实例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6693"/>
            <a:ext cx="8229600" cy="387506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考虑所有的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元置换构成的集合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，规定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16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表示和的复合。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也是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sym typeface="Symbol" panose="05050102010706020507" pitchFamily="18" charset="2"/>
              </a:rPr>
              <a:t>上的置换，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关于运算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是封闭的。运算 </a:t>
            </a:r>
            <a:r>
              <a:rPr lang="zh-CN" altLang="en-US" sz="24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满足结合律。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恒等置换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中的单位元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对于任何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元置换</a:t>
            </a:r>
            <a:r>
              <a:rPr lang="zh-CN" altLang="en-US" sz="2800" b="1" dirty="0"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，逆置换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2800" b="1" dirty="0">
                <a:latin typeface="Times New Roman" panose="02020603050405020304" pitchFamily="18" charset="0"/>
              </a:rPr>
              <a:t> 的逆元。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这就证明了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关于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置换的复合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构成一个群，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元对称群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-25000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的任何子群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元置换群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1973" name="Object 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27088" y="1916113"/>
          <a:ext cx="16557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58800" imgH="190500" progId="Equation.3">
                  <p:embed/>
                </p:oleObj>
              </mc:Choice>
              <mc:Fallback>
                <p:oleObj name="公式" r:id="rId3" imgW="558800" imgH="190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916113"/>
                        <a:ext cx="1655762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9346" y="5304015"/>
            <a:ext cx="8229600" cy="127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设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= {1, 2, 3}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元对称群 </a:t>
            </a:r>
            <a:b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</a:rPr>
              <a:t>= {(1), (1 2), (1 3), (2 3), (1 2 3), (1 3 2)}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63B63E-E158-4724-9FBC-17FD04EAAD89}" type="slidenum">
              <a:rPr lang="en-US" altLang="zh-CN" sz="1200" smtClean="0">
                <a:latin typeface="Arial Black" panose="020B0A04020102020204" pitchFamily="34" charset="0"/>
              </a:r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00553"/>
            <a:ext cx="6192838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二元运算的性质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5536" y="1240567"/>
            <a:ext cx="8291264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如果对于任意的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则称运算在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上满足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交换律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如果对于任意的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则称运算在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上满足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结合律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(3)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如果对于任意的 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∈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则称运算在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上满足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幂等律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   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中的全体元素都是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幂等元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0EAE7-B339-43AE-A76D-5DCBF3690D5E}" type="slidenum">
              <a:rPr lang="en-US" altLang="zh-CN" sz="1200" smtClean="0">
                <a:latin typeface="Arial Black" panose="020B0A04020102020204" pitchFamily="34" charset="0"/>
              </a:rPr>
              <a:t>130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的运算表</a:t>
            </a:r>
          </a:p>
        </p:txBody>
      </p:sp>
      <p:graphicFrame>
        <p:nvGraphicFramePr>
          <p:cNvPr id="412675" name="Group 3"/>
          <p:cNvGraphicFramePr>
            <a:graphicFrameLocks noGrp="1"/>
          </p:cNvGraphicFramePr>
          <p:nvPr>
            <p:ph idx="1"/>
          </p:nvPr>
        </p:nvGraphicFramePr>
        <p:xfrm>
          <a:off x="107504" y="1484784"/>
          <a:ext cx="8695728" cy="3726552"/>
        </p:xfrm>
        <a:graphic>
          <a:graphicData uri="http://schemas.openxmlformats.org/drawingml/2006/table">
            <a:tbl>
              <a:tblPr/>
              <a:tblGrid>
                <a:gridCol w="121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9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b="1" dirty="0">
                          <a:sym typeface="Symbol" panose="05050102010706020507" pitchFamily="18" charset="2"/>
                        </a:rPr>
                        <a:t> 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(1)       (1 2)      (1 3)      (2 3)     (1 2 3)    (1 3 2)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9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(1 2)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(2 3)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(1 2 3)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(1 3 2)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(1)       (1 2)      (1 3)      (2 3)     (1 2 3)    (1 3 2)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(1 2)       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3 2)    (1 2 3)     (2 3)       (1 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(1 3)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(1 2 3)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(1)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3 2)     (1 2)       (2 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(2 3)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3 2)   (1 2 3)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(1)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3)       (1 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(1 2 3)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3)      (2 3)      (1 2)     (1 3 2)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(1 3 2)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(2 3)      (1 2 )      (1 3)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(1)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(1 2 3)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4AF0A9-96F6-457C-A299-661E95236234}" type="slidenum">
              <a:rPr lang="en-US" altLang="zh-CN" sz="1200" smtClean="0">
                <a:latin typeface="Arial Black" panose="020B0A04020102020204" pitchFamily="34" charset="0"/>
              </a:rPr>
              <a:t>131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7311" y="-64168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的子群</a:t>
            </a:r>
          </a:p>
        </p:txBody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092" y="1412776"/>
            <a:ext cx="7920038" cy="40322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{(1), (1 2), (1 3), (2 3), (1 2 3), (1 3 2)}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子群有：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&lt;(1)&gt; = {(1)}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 2)&gt; = {(1), (1 2)}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 3)&gt; = {(1), (1 3)}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&lt;(2 3)&gt; = {(1), (2 3)}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&lt;(1 2 3)&gt; = {(1), (1 2 3), (1 3 2)}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208962" cy="583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设&lt;A,*&gt;,&lt;B,*&gt;都是群&lt;G,*&gt;的子群，证明&lt;A∩B，*&gt;也是群&lt;G,*&gt;的子群。</a:t>
            </a:r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证明：</a:t>
            </a:r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∈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A∩B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A∩B非空。</a:t>
            </a:r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任取</a:t>
            </a:r>
            <a:r>
              <a:rPr lang="en-US" altLang="zh-CN" sz="2800" b="1" dirty="0" err="1">
                <a:latin typeface="宋体" panose="02010600030101010101" pitchFamily="2" charset="-122"/>
                <a:sym typeface="宋体" panose="02010600030101010101" pitchFamily="2" charset="-122"/>
              </a:rPr>
              <a:t>a,b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A∩B，则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A，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∈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A，</a:t>
            </a:r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B ，由于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A B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的子群，必有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ab</a:t>
            </a:r>
            <a:r>
              <a:rPr lang="en-US" altLang="zh-CN" sz="2800" b="1" baseline="30000" dirty="0">
                <a:latin typeface="宋体" panose="02010600030101010101" pitchFamily="2" charset="-122"/>
                <a:sym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A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, ab</a:t>
            </a:r>
            <a:r>
              <a:rPr lang="en-US" altLang="zh-CN" sz="2800" b="1" baseline="30000" dirty="0">
                <a:latin typeface="宋体" panose="02010600030101010101" pitchFamily="2" charset="-122"/>
                <a:sym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B , ab</a:t>
            </a:r>
            <a:r>
              <a:rPr lang="en-US" altLang="zh-CN" sz="2800" b="1" baseline="30000" dirty="0">
                <a:latin typeface="宋体" panose="02010600030101010101" pitchFamily="2" charset="-122"/>
                <a:sym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 ∈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 A∩B</a:t>
            </a:r>
            <a:r>
              <a:rPr lang="en-US" altLang="zh-CN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  <a:sym typeface="宋体" panose="02010600030101010101" pitchFamily="2" charset="-122"/>
              </a:rPr>
              <a:t>证毕</a:t>
            </a:r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zh-CN" sz="2800" b="1" baseline="300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zh-CN" sz="2800" b="1" baseline="300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/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323850" y="1340769"/>
            <a:ext cx="8135169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sz="3600" kern="100" dirty="0">
                <a:latin typeface="Times New Roman" panose="02020603050405020304" pitchFamily="18" charset="0"/>
              </a:rPr>
              <a:t>设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为群，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为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中给定元素。定义函数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→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，使得对每一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有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)=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。证明：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是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到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&lt;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&gt;</a:t>
            </a:r>
            <a:r>
              <a:rPr lang="zh-CN" altLang="zh-CN" sz="3600" kern="100" dirty="0">
                <a:latin typeface="Times New Roman" panose="02020603050405020304" pitchFamily="18" charset="0"/>
              </a:rPr>
              <a:t>的自同构。</a:t>
            </a: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3600" kern="100" dirty="0">
                <a:latin typeface="Times New Roman" panose="02020603050405020304" pitchFamily="18" charset="0"/>
              </a:rPr>
              <a:t>1.</a:t>
            </a:r>
            <a:r>
              <a:rPr lang="zh-CN" altLang="en-US" sz="3600" kern="100" dirty="0">
                <a:latin typeface="Times New Roman" panose="02020603050405020304" pitchFamily="18" charset="0"/>
              </a:rPr>
              <a:t>任取</a:t>
            </a:r>
            <a:r>
              <a:rPr lang="en-US" altLang="zh-CN" sz="3600" kern="100" dirty="0" err="1">
                <a:latin typeface="Times New Roman" panose="02020603050405020304" pitchFamily="18" charset="0"/>
              </a:rPr>
              <a:t>x,y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G,f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(x*y)=f(x)*f(y)</a:t>
            </a:r>
            <a:r>
              <a:rPr lang="zh-CN" altLang="en-US" sz="3600" i="1" kern="100" dirty="0">
                <a:latin typeface="Times New Roman" panose="02020603050405020304" pitchFamily="18" charset="0"/>
              </a:rPr>
              <a:t>，自同态</a:t>
            </a:r>
            <a:endParaRPr lang="en-US" altLang="zh-CN" sz="3600" i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3600" i="1" kern="100" dirty="0">
                <a:latin typeface="Times New Roman" panose="02020603050405020304" pitchFamily="18" charset="0"/>
              </a:rPr>
              <a:t>2.</a:t>
            </a:r>
            <a:r>
              <a:rPr lang="zh-CN" altLang="en-US" sz="3600" i="1" kern="100" dirty="0">
                <a:latin typeface="Times New Roman" panose="02020603050405020304" pitchFamily="18" charset="0"/>
              </a:rPr>
              <a:t>任取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y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en-US" sz="3600" i="1" kern="100" dirty="0">
                <a:latin typeface="Times New Roman" panose="02020603050405020304" pitchFamily="18" charset="0"/>
              </a:rPr>
              <a:t>，则存在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y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a,f(a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y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a)= a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 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y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 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=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y,f</a:t>
            </a:r>
            <a:r>
              <a:rPr lang="zh-CN" altLang="en-US" sz="3600" i="1" kern="100" dirty="0">
                <a:latin typeface="Times New Roman" panose="02020603050405020304" pitchFamily="18" charset="0"/>
              </a:rPr>
              <a:t>是满射</a:t>
            </a: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3600" kern="100" dirty="0">
                <a:latin typeface="Times New Roman" panose="02020603050405020304" pitchFamily="18" charset="0"/>
              </a:rPr>
              <a:t>3.</a:t>
            </a:r>
            <a:r>
              <a:rPr lang="zh-CN" altLang="en-US" sz="3600" kern="100" dirty="0">
                <a:latin typeface="Times New Roman" panose="02020603050405020304" pitchFamily="18" charset="0"/>
              </a:rPr>
              <a:t>任取</a:t>
            </a:r>
            <a:r>
              <a:rPr lang="en-US" altLang="zh-CN" sz="3600" kern="100" dirty="0" err="1">
                <a:latin typeface="Times New Roman" panose="02020603050405020304" pitchFamily="18" charset="0"/>
              </a:rPr>
              <a:t>x,y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G</a:t>
            </a:r>
            <a:r>
              <a:rPr lang="zh-CN" altLang="en-US" sz="3600" i="1" kern="100" dirty="0">
                <a:latin typeface="Times New Roman" panose="02020603050405020304" pitchFamily="18" charset="0"/>
              </a:rPr>
              <a:t>，假若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f(x)=f(y), a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-1=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 a</a:t>
            </a:r>
            <a:r>
              <a:rPr lang="en-US" altLang="zh-CN" sz="3600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y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600" kern="1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3600" i="1" kern="100" dirty="0">
                <a:latin typeface="Times New Roman" panose="02020603050405020304" pitchFamily="18" charset="0"/>
              </a:rPr>
              <a:t>,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 </a:t>
            </a:r>
            <a:r>
              <a:rPr lang="zh-CN" altLang="en-US" sz="3600" kern="100" dirty="0">
                <a:latin typeface="Times New Roman" panose="02020603050405020304" pitchFamily="18" charset="0"/>
              </a:rPr>
              <a:t>根据消去律，</a:t>
            </a:r>
            <a:r>
              <a:rPr lang="en-US" altLang="zh-CN" sz="3600" kern="100" dirty="0">
                <a:latin typeface="Times New Roman" panose="02020603050405020304" pitchFamily="18" charset="0"/>
              </a:rPr>
              <a:t>x=</a:t>
            </a:r>
            <a:r>
              <a:rPr lang="en-US" altLang="zh-CN" sz="3600" kern="100" dirty="0" err="1">
                <a:latin typeface="Times New Roman" panose="02020603050405020304" pitchFamily="18" charset="0"/>
              </a:rPr>
              <a:t>y,</a:t>
            </a:r>
            <a:r>
              <a:rPr lang="en-US" altLang="zh-CN" sz="3600" i="1" kern="100" dirty="0" err="1">
                <a:latin typeface="Times New Roman" panose="02020603050405020304" pitchFamily="18" charset="0"/>
              </a:rPr>
              <a:t>f</a:t>
            </a:r>
            <a:r>
              <a:rPr lang="zh-CN" altLang="en-US" sz="3600" i="1" kern="100" dirty="0">
                <a:latin typeface="Times New Roman" panose="02020603050405020304" pitchFamily="18" charset="0"/>
              </a:rPr>
              <a:t>是单射 证毕</a:t>
            </a: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en-US" altLang="zh-CN" sz="3600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defRPr/>
            </a:pPr>
            <a:endParaRPr lang="zh-CN" altLang="zh-CN" sz="3600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graphicFrame>
        <p:nvGraphicFramePr>
          <p:cNvPr id="72707" name="对象 2"/>
          <p:cNvGraphicFramePr>
            <a:graphicFrameLocks noChangeAspect="1"/>
          </p:cNvGraphicFramePr>
          <p:nvPr/>
        </p:nvGraphicFramePr>
        <p:xfrm>
          <a:off x="479425" y="1798638"/>
          <a:ext cx="1644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10235" imgH="203200" progId="Equation.3">
                  <p:embed/>
                </p:oleObj>
              </mc:Choice>
              <mc:Fallback>
                <p:oleObj name="公式" r:id="rId2" imgW="610235" imgH="203200" progId="Equation.3">
                  <p:embed/>
                  <p:pic>
                    <p:nvPicPr>
                      <p:cNvPr id="0" name="图片 225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798638"/>
                        <a:ext cx="16446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3"/>
          <p:cNvGraphicFramePr>
            <a:graphicFrameLocks noChangeAspect="1"/>
          </p:cNvGraphicFramePr>
          <p:nvPr/>
        </p:nvGraphicFramePr>
        <p:xfrm>
          <a:off x="2642677" y="1818022"/>
          <a:ext cx="3556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699200" imgH="4572000" progId="Equation.3">
                  <p:embed/>
                </p:oleObj>
              </mc:Choice>
              <mc:Fallback>
                <p:oleObj name="公式" r:id="rId4" imgW="31699200" imgH="4572000" progId="Equation.3">
                  <p:embed/>
                  <p:pic>
                    <p:nvPicPr>
                      <p:cNvPr id="0" name="图片 225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677" y="1818022"/>
                        <a:ext cx="3556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468313" y="1308100"/>
            <a:ext cx="690721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为整数集合，在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上定义二元运算*，对</a:t>
            </a:r>
            <a:endParaRPr lang="zh-CN" altLang="en-US" sz="2800" dirty="0"/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2051050" y="1784350"/>
            <a:ext cx="10318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endParaRPr lang="zh-CN" altLang="zh-CN" sz="2800" dirty="0"/>
          </a:p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zh-CN" altLang="en-US" dirty="0"/>
          </a:p>
        </p:txBody>
      </p:sp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468313" y="2740311"/>
            <a:ext cx="790472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&lt;Z,*&gt;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800" dirty="0"/>
          </a:p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x=0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，求由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生成的循环子群。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求解群方程：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x = 10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，要求写出计算过程。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  <p:sp>
        <p:nvSpPr>
          <p:cNvPr id="72712" name="Rectangle 5"/>
          <p:cNvSpPr>
            <a:spLocks noChangeArrowheads="1"/>
          </p:cNvSpPr>
          <p:nvPr/>
        </p:nvSpPr>
        <p:spPr bwMode="auto">
          <a:xfrm>
            <a:off x="472523" y="4424535"/>
            <a:ext cx="72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给出（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）得到的循环群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的所有生成元。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4E14BC-B4D1-461E-8F35-19AED2AB2042}" type="slidenum">
              <a:rPr lang="en-US" altLang="zh-CN" smtClean="0"/>
              <a:t>135</a:t>
            </a:fld>
            <a:endParaRPr lang="en-US" altLang="zh-C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8313" y="1232210"/>
            <a:ext cx="810189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&lt;Z,*&gt;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构成群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证明结合律，存在幺元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。任取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i="1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i="1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存在</a:t>
            </a:r>
            <a:r>
              <a:rPr lang="en-US" altLang="zh-CN" sz="2800" i="1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6-x,</a:t>
            </a:r>
            <a:r>
              <a:rPr lang="zh-CN" altLang="en-US" sz="2800" i="1" kern="100" dirty="0"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endParaRPr lang="en-US" altLang="zh-CN" sz="2800" i="1" kern="1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x*(6-x)=3,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 x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=6-x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证毕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令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x=0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，求由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生成的循环子群。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i="1" kern="100" dirty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0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=3 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=0 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2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=-3 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3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=-6 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0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0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=-9</a:t>
            </a:r>
          </a:p>
          <a:p>
            <a:r>
              <a:rPr lang="en-US" altLang="zh-CN" sz="2800" i="1" kern="100" dirty="0">
                <a:latin typeface="Times New Roman" panose="02020603050405020304" pitchFamily="18" charset="0"/>
              </a:rPr>
              <a:t>0-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=6 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0-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2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=9 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0-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3 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=12</a:t>
            </a:r>
          </a:p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生成的循环子群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3Z</a:t>
            </a:r>
          </a:p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求解群方程：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x = 10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，要求写出计算过程。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2800" i="1" kern="100" dirty="0">
                <a:latin typeface="Times New Roman" panose="02020603050405020304" pitchFamily="18" charset="0"/>
              </a:rPr>
              <a:t> 3</a:t>
            </a:r>
            <a:r>
              <a:rPr lang="en-US" altLang="zh-CN" sz="2800" kern="100" baseline="30000" dirty="0">
                <a:latin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*10=10 </a:t>
            </a:r>
          </a:p>
          <a:p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生成元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en-US" altLang="zh-CN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217091" name="Rectangle 13"/>
          <p:cNvSpPr>
            <a:spLocks noChangeArrowheads="1"/>
          </p:cNvSpPr>
          <p:nvPr/>
        </p:nvSpPr>
        <p:spPr bwMode="auto">
          <a:xfrm>
            <a:off x="619125" y="1557338"/>
            <a:ext cx="5827713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9.8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9.20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A04E7-0C81-41A2-ADFA-DF4EF8BCD62B}" type="slidenum">
              <a:rPr lang="en-US" altLang="zh-CN" sz="1200" smtClean="0">
                <a:latin typeface="Arial Black" panose="020B0A04020102020204" pitchFamily="34" charset="0"/>
              </a:r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21" y="-1524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实例分析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684213" y="1200627"/>
            <a:ext cx="7705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Z, Q, R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分别为整数、有理数、实数集；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阶实矩阵集合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为幂集；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9080" name="Group 72"/>
          <p:cNvGraphicFramePr>
            <a:graphicFrameLocks noGrp="1"/>
          </p:cNvGraphicFramePr>
          <p:nvPr>
            <p:ph idx="1"/>
          </p:nvPr>
        </p:nvGraphicFramePr>
        <p:xfrm>
          <a:off x="785813" y="2071688"/>
          <a:ext cx="7200900" cy="45720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交换律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结合律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幂等律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Z, Q, 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00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矩阵加法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矩阵乘法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600">
                <a:tc rowSpan="4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交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相对补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6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对称差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3B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合 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2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8948E-1DBD-4497-A092-5C2B3CE1C3A1}" type="slidenum">
              <a:rPr lang="en-US" altLang="zh-CN" sz="1200" smtClean="0">
                <a:latin typeface="Arial Black" panose="020B0A04020102020204" pitchFamily="34" charset="0"/>
              </a:r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72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二元运算的性质（续）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27772" y="1196752"/>
            <a:ext cx="7489825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∗ 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上两个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不同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的二元运算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(1)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∗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∗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运算对 ∗ 运算满足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分配律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∗ 都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并且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zh-CN" altLang="en-US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 (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∗ 运算满足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吸收律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B73CE0-3B4C-4C58-A5B8-8DAA79AFB694}" type="slidenum">
              <a:rPr lang="en-US" altLang="zh-CN" sz="1200" smtClean="0">
                <a:latin typeface="Arial Black" panose="020B0A04020102020204" pitchFamily="34" charset="0"/>
              </a:r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539552" y="94725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实例分析</a:t>
            </a:r>
          </a:p>
        </p:txBody>
      </p:sp>
      <p:graphicFrame>
        <p:nvGraphicFramePr>
          <p:cNvPr id="301109" name="Group 53"/>
          <p:cNvGraphicFramePr>
            <a:graphicFrameLocks noGrp="1"/>
          </p:cNvGraphicFramePr>
          <p:nvPr>
            <p:ph idx="1"/>
          </p:nvPr>
        </p:nvGraphicFramePr>
        <p:xfrm>
          <a:off x="574531" y="2369077"/>
          <a:ext cx="7988300" cy="4114800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集合  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分配律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吸收律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Z, Q, R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普通加法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与乘法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对 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8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矩阵加法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与乘法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对 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025">
                <a:tc rowSpan="4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与交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可分配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交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与对称差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9D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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对  可分配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B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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对  不分配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763" name="Text Box 42"/>
          <p:cNvSpPr txBox="1">
            <a:spLocks noChangeArrowheads="1"/>
          </p:cNvSpPr>
          <p:nvPr/>
        </p:nvSpPr>
        <p:spPr bwMode="auto">
          <a:xfrm>
            <a:off x="600859" y="1355726"/>
            <a:ext cx="7705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Z, Q, R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分别为整数、有理数、实数集；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阶实矩阵集合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为幂集；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683456-F027-416D-B216-F60F69A078EE}" type="slidenum">
              <a:rPr lang="en-US" altLang="zh-CN" sz="1200" smtClean="0">
                <a:latin typeface="Arial Black" panose="020B0A04020102020204" pitchFamily="34" charset="0"/>
              </a:rPr>
              <a:t>17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</a:t>
            </a: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457200" y="1469231"/>
            <a:ext cx="7854950" cy="4681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幺元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（或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，使得对任意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(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中关于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左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或右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幺元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运算既是左幺元又是右幺元，则称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上关于</a:t>
            </a:r>
            <a:r>
              <a:rPr lang="zh-CN" altLang="en-US" sz="2800" b="1" dirty="0"/>
              <a:t>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幺元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单位元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AE2ADB-0BF9-41BF-BDBA-CAF110131176}" type="slidenum">
              <a:rPr lang="en-US" altLang="zh-CN" sz="1200" smtClean="0">
                <a:latin typeface="Arial Black" panose="020B0A04020102020204" pitchFamily="34" charset="0"/>
              </a:rPr>
              <a:t>18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16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01763"/>
            <a:ext cx="8229600" cy="4897437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，乘法的幺元是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上加法的幺元是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矩阵，乘法的幺元是单位阵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的幺元是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 dirty="0">
                <a:latin typeface="Times New Roman" panose="02020603050405020304" pitchFamily="18" charset="0"/>
              </a:rPr>
              <a:t> 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的幺元是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(4) 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R*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是非零实数集，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R*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上的二元运算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对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R*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中任意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有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则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运算不存在左幺元，存在无数个右幺元，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因此不存在幺元。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(5)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: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/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/>
              <a:t>}</a:t>
            </a:r>
            <a:r>
              <a:rPr lang="zh-CN" altLang="en-US" sz="2800" b="1" dirty="0"/>
              <a:t>上的复合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运算，幺元是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。</a:t>
            </a:r>
            <a:r>
              <a:rPr lang="zh-CN" altLang="en-US" sz="2800" b="1" dirty="0"/>
              <a:t>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F59A56-640B-443B-A37B-C6771C94EFBB}" type="slidenum">
              <a:rPr lang="en-US" altLang="zh-CN" sz="1200" smtClean="0">
                <a:latin typeface="Arial Black" panose="020B0A04020102020204" pitchFamily="34" charset="0"/>
              </a:rPr>
              <a:t>19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467544" y="3380768"/>
            <a:ext cx="8845704" cy="309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又有：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所以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将这个幺元记作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、假设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e’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中的幺元，则有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e’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e’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惟一性得证。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323528" y="283643"/>
            <a:ext cx="6985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续</a:t>
            </a:r>
            <a:r>
              <a:rPr lang="en-US" altLang="zh-CN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42176" y="1376598"/>
            <a:ext cx="8147248" cy="174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中关于 </a:t>
            </a:r>
            <a:r>
              <a:rPr lang="zh-CN" altLang="en-US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 运算的左和右幺元，则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上关于</a:t>
            </a:r>
            <a:r>
              <a:rPr lang="zh-CN" altLang="en-US" sz="2800" b="1" dirty="0">
                <a:latin typeface="Times New Roman" panose="02020603050405020304" pitchFamily="18" charset="0"/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运算的惟一的幺元。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6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6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6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0574C5-E3DC-4AD0-A783-EFA680E89B86}" type="slidenum">
              <a:rPr lang="en-US" altLang="zh-CN" sz="1200" smtClean="0">
                <a:latin typeface="Arial Black" panose="020B0A04020102020204" pitchFamily="34" charset="0"/>
              </a:r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9.1  </a:t>
            </a:r>
            <a:r>
              <a:rPr lang="zh-CN" altLang="en-US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二元运算及其性质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51700"/>
            <a:ext cx="8229600" cy="5256212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</a:rPr>
              <a:t>二元运算</a:t>
            </a:r>
            <a:r>
              <a:rPr lang="zh-CN" altLang="en-US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r>
              <a:rPr lang="zh-CN" altLang="en-US" sz="2800" b="1" dirty="0">
                <a:solidFill>
                  <a:srgbClr val="333300"/>
                </a:solidFill>
              </a:rPr>
              <a:t>及其实例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一元运算定义及其实例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运算的</a:t>
            </a:r>
            <a:r>
              <a:rPr lang="zh-CN" altLang="en-US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二元运算的</a:t>
            </a:r>
            <a:r>
              <a:rPr lang="zh-CN" altLang="en-US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性质</a:t>
            </a:r>
          </a:p>
          <a:p>
            <a:pPr lvl="1"/>
            <a:r>
              <a:rPr lang="zh-CN" altLang="en-US" sz="2400" b="1" dirty="0">
                <a:solidFill>
                  <a:srgbClr val="333300"/>
                </a:solidFill>
              </a:rPr>
              <a:t>交换律、结合律、幂等律、消去律</a:t>
            </a:r>
          </a:p>
          <a:p>
            <a:pPr lvl="1"/>
            <a:r>
              <a:rPr lang="zh-CN" altLang="en-US" sz="2400" b="1" dirty="0">
                <a:solidFill>
                  <a:srgbClr val="333300"/>
                </a:solidFill>
              </a:rPr>
              <a:t>分配律、吸收律</a:t>
            </a:r>
          </a:p>
          <a:p>
            <a:r>
              <a:rPr lang="zh-CN" altLang="en-US" sz="2800" b="1" dirty="0">
                <a:solidFill>
                  <a:srgbClr val="333300"/>
                </a:solidFill>
              </a:rPr>
              <a:t> 二元运算的</a:t>
            </a:r>
            <a:r>
              <a:rPr lang="zh-CN" altLang="en-US" sz="2800" b="1" dirty="0">
                <a:solidFill>
                  <a:srgbClr val="33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特异元素</a:t>
            </a:r>
          </a:p>
          <a:p>
            <a:pPr lvl="1"/>
            <a:r>
              <a:rPr lang="zh-CN" altLang="en-US" sz="2400" b="1" dirty="0"/>
              <a:t>单位元</a:t>
            </a:r>
          </a:p>
          <a:p>
            <a:pPr lvl="1"/>
            <a:r>
              <a:rPr lang="zh-CN" altLang="en-US" sz="2400" b="1" dirty="0"/>
              <a:t>零元</a:t>
            </a:r>
          </a:p>
          <a:p>
            <a:pPr lvl="1"/>
            <a:r>
              <a:rPr lang="zh-CN" altLang="en-US" sz="2400" b="1" dirty="0"/>
              <a:t>可逆元素及其逆元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9693F5-1CD4-42DC-B4A1-47CFF46DD8D6}" type="slidenum">
              <a:rPr lang="en-US" altLang="zh-CN" sz="1200" smtClean="0">
                <a:latin typeface="Arial Black" panose="020B0A04020102020204" pitchFamily="34" charset="0"/>
              </a:rPr>
              <a:t>20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二元运算的特异元素（续）</a:t>
            </a: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623664" y="5480233"/>
            <a:ext cx="7989168" cy="5598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类似地可以证明关于零元的惟一性定理。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3664" y="1486312"/>
            <a:ext cx="7989168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零元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设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如果存在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（或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）∈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，使得对任意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(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θ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中关于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左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或右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θ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运算既是左零元又是右零元，则称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θ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上关于运算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CFFA0E-59D1-4775-AC03-7AFCDFB2E6BA}" type="slidenum">
              <a:rPr lang="en-US" altLang="zh-CN" sz="1200" smtClean="0">
                <a:latin typeface="Arial Black" panose="020B0A04020102020204" pitchFamily="34" charset="0"/>
              </a:rPr>
              <a:t>21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584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二元运算的特异元素（续）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67544" y="1556792"/>
            <a:ext cx="7704137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上乘法的零元是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，加法没有零元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上乘法的零元是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矩阵，加法没有零元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的零元是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的零元是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E8783-34A2-4019-BA3C-9E1C4AFEFBAA}" type="slidenum">
              <a:rPr lang="en-US" altLang="zh-CN" sz="1200" smtClean="0">
                <a:latin typeface="Arial Black" panose="020B0A04020102020204" pitchFamily="34" charset="0"/>
              </a:rPr>
              <a:t>22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</a:rPr>
              <a:t>二元运算的特异元素（续）</a:t>
            </a:r>
          </a:p>
        </p:txBody>
      </p:sp>
      <p:sp>
        <p:nvSpPr>
          <p:cNvPr id="304131" name="Text Box 3"/>
          <p:cNvSpPr txBox="1">
            <a:spLocks noChangeArrowheads="1"/>
          </p:cNvSpPr>
          <p:nvPr/>
        </p:nvSpPr>
        <p:spPr bwMode="auto">
          <a:xfrm>
            <a:off x="500063" y="1371600"/>
            <a:ext cx="7777163" cy="4265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可逆元素及其逆元</a:t>
            </a:r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中关于运算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的幺元。对于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，如果存在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（或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）∈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使得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（或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左逆元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或右逆元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关于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运算，若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既是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的左逆元又是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的右逆元，则称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逆元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的逆元存在，就称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可逆的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B88200-1D50-4725-83A3-029F87FA278C}" type="slidenum">
              <a:rPr lang="en-US" altLang="zh-CN" sz="1200" smtClean="0">
                <a:latin typeface="Arial Black" panose="020B0A04020102020204" pitchFamily="34" charset="0"/>
              </a:rPr>
              <a:t>23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579296" cy="3886200"/>
          </a:xfrm>
        </p:spPr>
        <p:txBody>
          <a:bodyPr/>
          <a:lstStyle/>
          <a:p>
            <a:pPr marL="811530" indent="-81153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例：</a:t>
            </a:r>
            <a:endParaRPr lang="en-US" altLang="zh-CN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11530" indent="-811530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N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上加法运算，只有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有逆元，为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 marL="811530" indent="-811530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Z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上加法运算，任何整数都存在逆元，为其相反数；</a:t>
            </a:r>
          </a:p>
          <a:p>
            <a:pPr marL="811530" indent="-81153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上乘法，只有可逆矩阵存在逆元，为其逆矩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811530" indent="-81153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阵；</a:t>
            </a:r>
          </a:p>
          <a:p>
            <a:pPr marL="811530" indent="-81153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运算，只有</a:t>
            </a:r>
            <a:r>
              <a:rPr lang="zh-CN" altLang="en-US" sz="2800" b="1" dirty="0">
                <a:latin typeface="Times New Roman" panose="02020603050405020304" pitchFamily="18" charset="0"/>
              </a:rPr>
              <a:t>存在逆元，为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811530" indent="-811530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"/>
            <a:ext cx="8229600" cy="1371600"/>
          </a:xfrm>
        </p:spPr>
        <p:txBody>
          <a:bodyPr/>
          <a:lstStyle/>
          <a:p>
            <a:r>
              <a:rPr lang="zh-CN" altLang="en-US" b="1" dirty="0">
                <a:solidFill>
                  <a:srgbClr val="A50021"/>
                </a:solidFill>
              </a:rPr>
              <a:t>二元运算的特异元素（续）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E3601B-E4CF-4DFC-9DEF-8F1D67707717}" type="slidenum">
              <a:rPr lang="en-US" altLang="zh-CN" sz="1200" smtClean="0">
                <a:latin typeface="Arial Black" panose="020B0A04020102020204" pitchFamily="34" charset="0"/>
              </a:rPr>
              <a:t>24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7313"/>
            <a:ext cx="8064500" cy="11811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实例分析</a:t>
            </a:r>
          </a:p>
        </p:txBody>
      </p:sp>
      <p:graphicFrame>
        <p:nvGraphicFramePr>
          <p:cNvPr id="305253" name="Group 101"/>
          <p:cNvGraphicFramePr>
            <a:graphicFrameLocks noGrp="1"/>
          </p:cNvGraphicFramePr>
          <p:nvPr>
            <p:ph idx="1"/>
          </p:nvPr>
        </p:nvGraphicFramePr>
        <p:xfrm>
          <a:off x="250825" y="1628775"/>
          <a:ext cx="8642350" cy="438309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62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运算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幺元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零元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逆元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Z,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Q,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5A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的逆元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19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普通乘法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的逆元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-1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属于给定集合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≠0)</a:t>
                      </a:r>
                      <a:endParaRPr kumimoji="0" lang="en-US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2"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5A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矩阵加法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矩阵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逆元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2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矩阵乘法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阶单位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阶全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的逆元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是可逆矩阵）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62">
                <a:tc rowSpan="3"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5A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并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的逆元为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交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的逆元为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6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对称差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1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无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的逆元为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FB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3D867F-BA56-43D9-8878-B0EF33D27DD2}" type="slidenum">
              <a:rPr lang="en-US" altLang="zh-CN" sz="1200" smtClean="0">
                <a:latin typeface="Arial Black" panose="020B0A04020102020204" pitchFamily="34" charset="0"/>
              </a:rPr>
              <a:t>25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472991" y="1366837"/>
            <a:ext cx="8643937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以下运算的幺元，零元和逆元是：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）对于全集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的子集的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运算，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幺元是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，零元是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的逆元为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，其余无逆元。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）对于有理数集合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的加法运算，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幺元为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，没有零元，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的逆元为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x.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3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）在命题集合中，对于析取</a:t>
            </a:r>
            <a:r>
              <a:rPr lang="zh-CN" altLang="en-US" sz="2800" b="1" dirty="0">
                <a:latin typeface="Times New Roman" panose="02020603050405020304" pitchFamily="18" charset="0"/>
              </a:rPr>
              <a:t>∨运算，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幺元是矛盾式，零元是重言式，矛盾式的逆元为矛盾式。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endParaRPr lang="zh-CN" altLang="en-US" sz="2400" b="1" dirty="0">
              <a:solidFill>
                <a:srgbClr val="3333FF"/>
              </a:solidFill>
            </a:endParaRPr>
          </a:p>
        </p:txBody>
      </p:sp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395536" y="272726"/>
            <a:ext cx="3013967" cy="77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5B48E4-05D0-4B3F-8E79-C06386394373}" type="slidenum">
              <a:rPr lang="en-US" altLang="zh-CN" sz="1200" smtClean="0">
                <a:latin typeface="Arial Black" panose="020B0A04020102020204" pitchFamily="34" charset="0"/>
              </a:rPr>
              <a:t>26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611560" y="1340768"/>
            <a:ext cx="7724775" cy="4524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给定的</a:t>
            </a:r>
            <a:r>
              <a:rPr lang="zh-CN" altLang="en-US" sz="2800" b="1" dirty="0">
                <a:latin typeface="Times New Roman" panose="02020603050405020304" pitchFamily="18" charset="0"/>
              </a:rPr>
              <a:t>集合和二元运算，幺元、零元、逆元不同。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如果幺元和零元存在，一定是唯一的。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逆元是与集合中的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某个元素</a:t>
            </a:r>
            <a:r>
              <a:rPr lang="zh-CN" altLang="en-US" sz="2800" b="1" dirty="0">
                <a:latin typeface="Times New Roman" panose="02020603050405020304" pitchFamily="18" charset="0"/>
              </a:rPr>
              <a:t>相关的，有的元素有逆元，有的元素没有逆元，不同的元素对应不同的逆元。</a:t>
            </a:r>
          </a:p>
          <a:p>
            <a:pPr eaLnBrk="1" hangingPunct="1">
              <a:defRPr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注意：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当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| = 1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时，这个元素既是幺元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单位元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也是零元。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问题：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当 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| ≥ 2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时，零元有无左（右）逆元？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338817"/>
            <a:ext cx="1882775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小结：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D02A16-B8D5-479E-AD06-40F400160C18}" type="slidenum">
              <a:rPr lang="en-US" altLang="zh-CN" sz="1200" smtClean="0">
                <a:latin typeface="Arial Black" panose="020B0A04020102020204" pitchFamily="34" charset="0"/>
              </a:rPr>
              <a:t>27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44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惟一性定理（续）</a:t>
            </a: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395536" y="1343287"/>
            <a:ext cx="7921625" cy="513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可结合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的二元运算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为该运算的幺元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如果存在左逆元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和右逆元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=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的惟一的逆元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证：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由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得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=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endParaRPr lang="en-US" altLang="zh-CN" sz="2800" b="1" baseline="-25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的逆元。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假若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y’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的逆元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endParaRPr lang="zh-CN" altLang="en-US" sz="2800" b="1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'=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y’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y’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y’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惟一的逆元。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说明：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对于可结合的二元运算，可逆元素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只有惟一的逆元，记作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EAF1C-9820-4EE2-B0F9-092080A5C6C0}" type="slidenum">
              <a:rPr lang="en-US" altLang="zh-CN" sz="1200" smtClean="0">
                <a:latin typeface="Arial Black" panose="020B0A04020102020204" pitchFamily="34" charset="0"/>
              </a:rPr>
              <a:t>28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28" y="85339"/>
            <a:ext cx="7921625" cy="1008062"/>
          </a:xfrm>
        </p:spPr>
        <p:txBody>
          <a:bodyPr/>
          <a:lstStyle/>
          <a:p>
            <a:pPr>
              <a:defRPr/>
            </a:pPr>
            <a:r>
              <a:rPr lang="zh-CN" altLang="en-US" sz="4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消去律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328" y="1307113"/>
            <a:ext cx="8064500" cy="51847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上二元运算，如果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x, y,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若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不是零元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不是零元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，则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那么称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运算满足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消去律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实例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Z, Q, 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关于普通加法和乘法满足消去律。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关于矩阵加法满足消去律。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幂集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</a:t>
            </a:r>
            <a:r>
              <a:rPr lang="zh-CN" altLang="en-US" sz="2400" b="1" dirty="0"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满足消去律。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加法满足消去律；当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为素数时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乘法满足消去律；当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为合数时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关于模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乘法不满足消去律。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5A7AA9-EFF6-4681-84A1-D495A6CE0B98}" type="slidenum">
              <a:rPr lang="en-US" altLang="zh-CN" sz="1200" smtClean="0">
                <a:latin typeface="Arial Black" panose="020B0A04020102020204" pitchFamily="34" charset="0"/>
              </a:rPr>
              <a:t>29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64510"/>
            <a:ext cx="8064500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课堂练习</a:t>
            </a: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563811" y="3421788"/>
            <a:ext cx="7727950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运算可交换，可结合。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+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+ 2(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+4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xyz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+ 2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+4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xyz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179512" y="1383574"/>
            <a:ext cx="8064896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设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x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(1)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运算是否满足交换和结合律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?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说明理由。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运算的幺元、零元和所有可逆元。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7D0095-3408-44EC-88A7-47F3F2E96107}" type="slidenum">
              <a:rPr lang="en-US" altLang="zh-CN" sz="1200" smtClean="0">
                <a:latin typeface="Arial Black" panose="020B0A04020102020204" pitchFamily="34" charset="0"/>
              </a:r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156" y="205404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二元运算的定义及其实例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61156" y="1479830"/>
            <a:ext cx="81359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设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为集合，函数 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称为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上的二元运算，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简称为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二元运算</a:t>
            </a:r>
            <a:r>
              <a:rPr lang="zh-CN" altLang="en-US" b="1" dirty="0">
                <a:latin typeface="Times New Roman" panose="02020603050405020304" pitchFamily="18" charset="0"/>
              </a:rPr>
              <a:t>。也称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对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封闭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32594" y="3733467"/>
            <a:ext cx="813593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要点：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保证参加运算的是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中任意两个元素；</a:t>
            </a:r>
          </a:p>
          <a:p>
            <a:pPr eaLnBrk="1" hangingPunct="1">
              <a:lnSpc>
                <a:spcPct val="12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</a:rPr>
              <a:t>运算的结果也是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中的一个元素。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6F7C54-5FE6-46F2-8F40-DF68458E7065}" type="slidenum">
              <a:rPr lang="en-US" altLang="zh-CN" sz="1200" smtClean="0">
                <a:latin typeface="Arial Black" panose="020B0A04020102020204" pitchFamily="34" charset="0"/>
              </a:rPr>
              <a:t>30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0274" name="Text Box 2"/>
          <p:cNvSpPr txBox="1">
            <a:spLocks noChangeArrowheads="1"/>
          </p:cNvSpPr>
          <p:nvPr/>
        </p:nvSpPr>
        <p:spPr bwMode="auto">
          <a:xfrm>
            <a:off x="755650" y="4437063"/>
            <a:ext cx="7920038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给定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的逆元为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成立，即</a:t>
            </a:r>
            <a:endParaRPr lang="zh-CN" altLang="en-US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1/2)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1/2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时，                   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的逆元。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4049713" y="5002213"/>
          <a:ext cx="22669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860000" imgH="9753600" progId="Equation.3">
                  <p:embed/>
                </p:oleObj>
              </mc:Choice>
              <mc:Fallback>
                <p:oleObj name="公式" r:id="rId3" imgW="22860000" imgH="975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5002213"/>
                        <a:ext cx="22669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924300" y="5494338"/>
          <a:ext cx="15113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860000" imgH="9753600" progId="Equation.3">
                  <p:embed/>
                </p:oleObj>
              </mc:Choice>
              <mc:Fallback>
                <p:oleObj name="公式" r:id="rId5" imgW="22860000" imgH="975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494338"/>
                        <a:ext cx="15113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9" name="Text Box 7"/>
          <p:cNvSpPr txBox="1">
            <a:spLocks noChangeArrowheads="1"/>
          </p:cNvSpPr>
          <p:nvPr/>
        </p:nvSpPr>
        <p:spPr bwMode="auto">
          <a:xfrm>
            <a:off x="565150" y="1293654"/>
            <a:ext cx="8013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运算的幺元和零元分别为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，则对于任意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dirty="0"/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成立，即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由于 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运算可交换，所以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是幺元。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80" name="Text Box 8"/>
          <p:cNvSpPr txBox="1">
            <a:spLocks noChangeArrowheads="1"/>
          </p:cNvSpPr>
          <p:nvPr/>
        </p:nvSpPr>
        <p:spPr bwMode="auto">
          <a:xfrm>
            <a:off x="674688" y="2847817"/>
            <a:ext cx="7505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对于任意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成立，即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+2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+ 2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0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1/2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由于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</a:rPr>
              <a:t>运算可交换，所以 </a:t>
            </a:r>
            <a:r>
              <a:rPr lang="zh-CN" altLang="en-US" sz="2800" b="1" dirty="0">
                <a:solidFill>
                  <a:schemeClr val="bg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</a:rPr>
              <a:t>1/2 </a:t>
            </a:r>
            <a:r>
              <a:rPr lang="zh-CN" altLang="en-US" sz="2800" b="1" dirty="0">
                <a:solidFill>
                  <a:schemeClr val="bg2"/>
                </a:solidFill>
              </a:rPr>
              <a:t>是零元。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/>
      <p:bldP spid="310279" grpId="0"/>
      <p:bldP spid="3102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0F9F8F-7954-41B0-8A66-88700B4086C3}" type="slidenum">
              <a:rPr lang="en-US" altLang="zh-CN" sz="1200" smtClean="0">
                <a:latin typeface="Arial Black" panose="020B0A04020102020204" pitchFamily="34" charset="0"/>
              </a:rPr>
              <a:t>31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32084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由运算表判别算律的一般方法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123" y="1436688"/>
            <a:ext cx="8466349" cy="5040312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交换律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：运算表关于主对角线对称。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幂等律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：主对角线元素排列与表头顺序一致。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消去律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：所在的行与列中没有重复元素。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单位元</a:t>
            </a:r>
            <a:r>
              <a:rPr lang="en-US" altLang="zh-CN" sz="2800" b="1" dirty="0">
                <a:latin typeface="Times New Roman" panose="02020603050405020304" pitchFamily="18" charset="0"/>
              </a:rPr>
              <a:t>: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所在的行与列的元素排列都与表头一致。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零元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：元素所在的行与列都由该元素自身构成。</a:t>
            </a:r>
          </a:p>
          <a:p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的可逆元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所在的第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列的元素为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，且第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行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列的元素也是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，那么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与第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个元素互逆。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结合律</a:t>
            </a:r>
            <a:r>
              <a:rPr lang="zh-CN" altLang="en-US" sz="2800" b="1" dirty="0">
                <a:latin typeface="Times New Roman" panose="02020603050405020304" pitchFamily="18" charset="0"/>
              </a:rPr>
              <a:t>：除了单位元、零元之外，要对所有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个元素的组合验证表示结合律的等式是否成立。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68A33C-FC3D-4D67-95E5-2F9FA6BA26EF}" type="slidenum">
              <a:rPr lang="en-US" altLang="zh-CN" sz="1200" smtClean="0">
                <a:latin typeface="Arial Black" panose="020B0A04020102020204" pitchFamily="34" charset="0"/>
              </a:rPr>
              <a:t>32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961" y="147638"/>
            <a:ext cx="7991475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例题分析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467961" y="1429544"/>
            <a:ext cx="88841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说明那些运算是交换的、可结合的、幂等的。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求出运算的幺元、零元、所有可逆元素的逆元。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1358" name="Group 62"/>
          <p:cNvGraphicFramePr>
            <a:graphicFrameLocks noGrp="1"/>
          </p:cNvGraphicFramePr>
          <p:nvPr>
            <p:ph idx="1"/>
          </p:nvPr>
        </p:nvGraphicFramePr>
        <p:xfrm>
          <a:off x="1116013" y="2636838"/>
          <a:ext cx="7345362" cy="1569164"/>
        </p:xfrm>
        <a:graphic>
          <a:graphicData uri="http://schemas.openxmlformats.org/drawingml/2006/table">
            <a:tbl>
              <a:tblPr/>
              <a:tblGrid>
                <a:gridCol w="534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5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</a:t>
                      </a: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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27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581" marB="455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1337" name="Text Box 41"/>
          <p:cNvSpPr txBox="1">
            <a:spLocks noChangeArrowheads="1"/>
          </p:cNvSpPr>
          <p:nvPr/>
        </p:nvSpPr>
        <p:spPr bwMode="auto">
          <a:xfrm>
            <a:off x="468313" y="4365625"/>
            <a:ext cx="84185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 </a:t>
            </a:r>
            <a:r>
              <a:rPr lang="en-US" altLang="zh-CN" sz="2800" dirty="0">
                <a:solidFill>
                  <a:schemeClr val="bg2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满足交换、结合律； </a:t>
            </a:r>
            <a:r>
              <a:rPr lang="zh-CN" altLang="en-US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满足结合、幂等律；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满足交换、结合律。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356" name="Text Box 60"/>
          <p:cNvSpPr txBox="1">
            <a:spLocks noChangeArrowheads="1"/>
          </p:cNvSpPr>
          <p:nvPr/>
        </p:nvSpPr>
        <p:spPr bwMode="auto">
          <a:xfrm>
            <a:off x="395288" y="5300663"/>
            <a:ext cx="7805737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28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的幺元为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没零元，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chemeClr val="bg2"/>
                </a:solidFill>
                <a:sym typeface="MT Extra" panose="05050102010205020202" pitchFamily="18" charset="2"/>
              </a:rPr>
              <a:t>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的幺元和零元都不存在，没有可逆元素。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的幺元为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，零元为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不可逆。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37" grpId="0" autoUpdateAnimBg="0"/>
      <p:bldP spid="3113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F27C8-596F-4A8B-A01E-E3274064437D}" type="slidenum">
              <a:rPr lang="en-US" altLang="zh-CN" sz="1200" smtClean="0">
                <a:latin typeface="Arial Black" panose="020B0A04020102020204" pitchFamily="34" charset="0"/>
              </a:rPr>
              <a:t>33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07375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例题分析（续）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1363663"/>
            <a:ext cx="799306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8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构造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上的二元运算* 使得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且*运算是幂等的、可交换的，给出关于*运算的一个运算表，说明它是否可结合，为什么？</a:t>
            </a:r>
          </a:p>
        </p:txBody>
      </p:sp>
      <p:sp>
        <p:nvSpPr>
          <p:cNvPr id="63493" name="Text Box 7"/>
          <p:cNvSpPr txBox="1">
            <a:spLocks noChangeArrowheads="1"/>
          </p:cNvSpPr>
          <p:nvPr/>
        </p:nvSpPr>
        <p:spPr bwMode="auto">
          <a:xfrm>
            <a:off x="592138" y="3290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graphicFrame>
        <p:nvGraphicFramePr>
          <p:cNvPr id="336938" name="Group 42"/>
          <p:cNvGraphicFramePr>
            <a:graphicFrameLocks noGrp="1"/>
          </p:cNvGraphicFramePr>
          <p:nvPr>
            <p:ph idx="1"/>
          </p:nvPr>
        </p:nvGraphicFramePr>
        <p:xfrm>
          <a:off x="755650" y="3429000"/>
          <a:ext cx="2663825" cy="2293938"/>
        </p:xfrm>
        <a:graphic>
          <a:graphicData uri="http://schemas.openxmlformats.org/drawingml/2006/table">
            <a:tbl>
              <a:tblPr/>
              <a:tblGrid>
                <a:gridCol w="80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b    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7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c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6930" name="Text Box 34"/>
          <p:cNvSpPr txBox="1">
            <a:spLocks noChangeArrowheads="1"/>
          </p:cNvSpPr>
          <p:nvPr/>
        </p:nvSpPr>
        <p:spPr bwMode="auto">
          <a:xfrm>
            <a:off x="1763713" y="4437063"/>
            <a:ext cx="341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36931" name="Text Box 35"/>
          <p:cNvSpPr txBox="1">
            <a:spLocks noChangeArrowheads="1"/>
          </p:cNvSpPr>
          <p:nvPr/>
        </p:nvSpPr>
        <p:spPr bwMode="auto">
          <a:xfrm>
            <a:off x="2843213" y="44370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36932" name="Text Box 36"/>
          <p:cNvSpPr txBox="1">
            <a:spLocks noChangeArrowheads="1"/>
          </p:cNvSpPr>
          <p:nvPr/>
        </p:nvSpPr>
        <p:spPr bwMode="auto">
          <a:xfrm>
            <a:off x="1763713" y="50133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sym typeface="Symbol" panose="05050102010706020507" pitchFamily="18" charset="2"/>
              </a:rPr>
              <a:t></a:t>
            </a:r>
          </a:p>
        </p:txBody>
      </p:sp>
      <p:sp>
        <p:nvSpPr>
          <p:cNvPr id="336933" name="Text Box 37"/>
          <p:cNvSpPr txBox="1">
            <a:spLocks noChangeArrowheads="1"/>
          </p:cNvSpPr>
          <p:nvPr/>
        </p:nvSpPr>
        <p:spPr bwMode="auto">
          <a:xfrm>
            <a:off x="2843213" y="4005263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3399"/>
                </a:solidFill>
                <a:sym typeface="Symbol" panose="05050102010706020507" pitchFamily="18" charset="2"/>
              </a:rPr>
              <a:t></a:t>
            </a:r>
          </a:p>
        </p:txBody>
      </p:sp>
      <p:sp>
        <p:nvSpPr>
          <p:cNvPr id="336934" name="Text Box 38"/>
          <p:cNvSpPr txBox="1">
            <a:spLocks noChangeArrowheads="1"/>
          </p:cNvSpPr>
          <p:nvPr/>
        </p:nvSpPr>
        <p:spPr bwMode="auto">
          <a:xfrm>
            <a:off x="3851275" y="3141663"/>
            <a:ext cx="49164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根据幂等律和已知条件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得到运算表</a:t>
            </a:r>
          </a:p>
        </p:txBody>
      </p:sp>
      <p:sp>
        <p:nvSpPr>
          <p:cNvPr id="336935" name="Text Box 39"/>
          <p:cNvSpPr txBox="1">
            <a:spLocks noChangeArrowheads="1"/>
          </p:cNvSpPr>
          <p:nvPr/>
        </p:nvSpPr>
        <p:spPr bwMode="auto">
          <a:xfrm>
            <a:off x="3924300" y="4149725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根据交换律得到新的运算表</a:t>
            </a:r>
          </a:p>
        </p:txBody>
      </p:sp>
      <p:sp>
        <p:nvSpPr>
          <p:cNvPr id="336936" name="Text Box 40"/>
          <p:cNvSpPr txBox="1">
            <a:spLocks noChangeArrowheads="1"/>
          </p:cNvSpPr>
          <p:nvPr/>
        </p:nvSpPr>
        <p:spPr bwMode="auto">
          <a:xfrm>
            <a:off x="3851275" y="4724400"/>
            <a:ext cx="48244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方框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 可以填入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 b, c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中任一选定的符号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完成运算表</a:t>
            </a:r>
          </a:p>
        </p:txBody>
      </p:sp>
      <p:sp>
        <p:nvSpPr>
          <p:cNvPr id="336937" name="Text Box 41"/>
          <p:cNvSpPr txBox="1">
            <a:spLocks noChangeArrowheads="1"/>
          </p:cNvSpPr>
          <p:nvPr/>
        </p:nvSpPr>
        <p:spPr bwMode="auto">
          <a:xfrm>
            <a:off x="539750" y="5876925"/>
            <a:ext cx="8375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不结合，因为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 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800" dirty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6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6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30" grpId="0"/>
      <p:bldP spid="336931" grpId="0"/>
      <p:bldP spid="336932" grpId="0"/>
      <p:bldP spid="336933" grpId="0"/>
      <p:bldP spid="336934" grpId="0"/>
      <p:bldP spid="336935" grpId="0"/>
      <p:bldP spid="336936" grpId="0"/>
      <p:bldP spid="3369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08D8B2-14CE-42D4-A3EA-94C4453117E1}" type="slidenum">
              <a:rPr lang="en-US" altLang="zh-CN" sz="1200" smtClean="0">
                <a:latin typeface="Arial Black" panose="020B0A04020102020204" pitchFamily="34" charset="0"/>
              </a:rPr>
              <a:t>34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494616" y="1359656"/>
            <a:ext cx="8037824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上的二元运算*如下表，讨论*运算的可交换性，幂等性，是否有幺元，零元和逆元。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0520" name="Group 72"/>
          <p:cNvGraphicFramePr>
            <a:graphicFrameLocks noGrp="1"/>
          </p:cNvGraphicFramePr>
          <p:nvPr/>
        </p:nvGraphicFramePr>
        <p:xfrm>
          <a:off x="1042988" y="3141663"/>
          <a:ext cx="2879725" cy="1620837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96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587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EC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52" name="矩形 1"/>
          <p:cNvSpPr>
            <a:spLocks noChangeArrowheads="1"/>
          </p:cNvSpPr>
          <p:nvPr/>
        </p:nvSpPr>
        <p:spPr bwMode="auto">
          <a:xfrm>
            <a:off x="494616" y="251262"/>
            <a:ext cx="30130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95325" y="5259388"/>
            <a:ext cx="7572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/>
              <a:t>解：不满足交换性；不满足幂等性；幺元为</a:t>
            </a:r>
            <a:r>
              <a:rPr lang="en-US" altLang="zh-CN" sz="2800" b="1"/>
              <a:t>a</a:t>
            </a:r>
            <a:r>
              <a:rPr lang="zh-CN" altLang="en-US" sz="2800" b="1"/>
              <a:t>；没有零元；</a:t>
            </a:r>
            <a:r>
              <a:rPr lang="en-US" altLang="zh-CN" sz="2800" b="1"/>
              <a:t>a</a:t>
            </a:r>
            <a:r>
              <a:rPr lang="zh-CN" altLang="en-US" sz="2800" b="1"/>
              <a:t>的逆元为</a:t>
            </a:r>
            <a:r>
              <a:rPr lang="en-US" altLang="zh-CN" sz="2800" b="1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67587" name="Rectangle 13"/>
          <p:cNvSpPr>
            <a:spLocks noChangeArrowheads="1"/>
          </p:cNvSpPr>
          <p:nvPr/>
        </p:nvSpPr>
        <p:spPr bwMode="auto">
          <a:xfrm>
            <a:off x="631825" y="1341438"/>
            <a:ext cx="5827713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9.1   9.2   9.3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9.11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9.12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）（</a:t>
            </a: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9.13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9.15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9.16 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9.17    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5EDCD2-C8F6-4B7F-A29C-F3F73B607178}" type="slidenum">
              <a:rPr lang="en-US" altLang="zh-CN" sz="1200" smtClean="0">
                <a:latin typeface="Arial Black" panose="020B0A04020102020204" pitchFamily="34" charset="0"/>
              </a:rPr>
              <a:t>36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8229600" cy="4462463"/>
          </a:xfrm>
        </p:spPr>
        <p:txBody>
          <a:bodyPr/>
          <a:lstStyle/>
          <a:p>
            <a:r>
              <a:rPr lang="zh-CN" altLang="en-US" sz="2800" b="1"/>
              <a:t>代数系统定义</a:t>
            </a:r>
          </a:p>
          <a:p>
            <a:r>
              <a:rPr lang="zh-CN" altLang="en-US" sz="2800" b="1"/>
              <a:t>子代数</a:t>
            </a:r>
          </a:p>
          <a:p>
            <a:r>
              <a:rPr lang="zh-CN" altLang="en-US" sz="2800" b="1"/>
              <a:t>积代数</a:t>
            </a:r>
          </a:p>
          <a:p>
            <a:r>
              <a:rPr lang="zh-CN" altLang="en-US" sz="2800" b="1"/>
              <a:t>同态映射的定义</a:t>
            </a:r>
          </a:p>
          <a:p>
            <a:r>
              <a:rPr lang="zh-CN" altLang="en-US" sz="2800" b="1"/>
              <a:t>同态映射的分类</a:t>
            </a:r>
          </a:p>
          <a:p>
            <a:pPr lvl="1"/>
            <a:r>
              <a:rPr lang="zh-CN" altLang="en-US" b="1"/>
              <a:t>单同态、满同态、同构</a:t>
            </a:r>
          </a:p>
          <a:p>
            <a:pPr lvl="1"/>
            <a:r>
              <a:rPr lang="zh-CN" altLang="en-US" b="1"/>
              <a:t>自同态</a:t>
            </a:r>
          </a:p>
          <a:p>
            <a:r>
              <a:rPr lang="zh-CN" altLang="en-US" sz="2800" b="1"/>
              <a:t>同态映射的性质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9.2 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代数系统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637B98-89C8-4F43-8144-C6CC4C29FAAD}" type="slidenum">
              <a:rPr lang="en-US" altLang="zh-CN" sz="1200" smtClean="0">
                <a:latin typeface="Arial Black" panose="020B0A04020102020204" pitchFamily="34" charset="0"/>
              </a:r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7" y="173768"/>
            <a:ext cx="7921625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代数系统定义与实例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406642" y="1357118"/>
            <a:ext cx="8256788" cy="300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</a:p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</a:rPr>
              <a:t>非空集合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个一元或二元运算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… ,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组成的系统称为一个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记做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,+&gt;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7" y="3933056"/>
            <a:ext cx="8174436" cy="198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Times New Roman" panose="02020603050405020304" pitchFamily="18" charset="0"/>
              </a:rPr>
              <a:t>有的代数系统定义指定了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中的特殊元素，称为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特异元素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代数常数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例如二元运算的幺元。有时也将代数常数作为系统的成分。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例：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,+,0&gt;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DFA291-9AF0-4B74-B0AC-0E5E80AFBAEA}" type="slidenum">
              <a:rPr lang="en-US" altLang="zh-CN" sz="1200" smtClean="0">
                <a:latin typeface="Arial Black" panose="020B0A04020102020204" pitchFamily="34" charset="0"/>
              </a:rPr>
              <a:t>38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08962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776"/>
            <a:ext cx="8686800" cy="44005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+&gt;,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+, ·&gt;,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+, ·&gt;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是代数系统。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+ 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分别表示普通加法和乘法）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+, ·&gt;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是代数系统。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阶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≥2)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实矩阵的加法和乘法）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是代数系统，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{0, 1,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 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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分别表示模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的加法和乘法，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＋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mod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latin typeface="Times New Roman" panose="02020603050405020304" pitchFamily="18" charset="0"/>
              </a:rPr>
              <a:t>) mod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4.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 ∪, ∩, ~&gt;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也是代数系统。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（∪和∩为并和交，</a:t>
            </a:r>
            <a:r>
              <a:rPr lang="en-US" altLang="zh-CN" sz="2800" b="1" dirty="0">
                <a:latin typeface="Times New Roman" panose="02020603050405020304" pitchFamily="18" charset="0"/>
              </a:rPr>
              <a:t>~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为绝对补）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EBA94-FE5B-461C-822D-15CF8B15F07C}" type="slidenum">
              <a:rPr lang="en-US" altLang="zh-CN" sz="1200" smtClean="0">
                <a:latin typeface="Arial Black" panose="020B0A04020102020204" pitchFamily="34" charset="0"/>
              </a:rPr>
              <a:t>39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子代数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432594" y="1260475"/>
            <a:ext cx="8135937" cy="4087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6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6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600" b="1" dirty="0">
                <a:latin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,  … ,  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600" b="1" dirty="0">
                <a:latin typeface="Times New Roman" panose="02020603050405020304" pitchFamily="18" charset="0"/>
              </a:rPr>
              <a:t>是代数系统，</a:t>
            </a:r>
            <a:r>
              <a:rPr lang="en-US" altLang="zh-C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是 </a:t>
            </a:r>
            <a:r>
              <a:rPr lang="en-US" altLang="zh-CN" sz="2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的非空子集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，如果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对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都是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封闭</a:t>
            </a:r>
            <a:r>
              <a:rPr lang="zh-CN" altLang="en-US" sz="2600" b="1" dirty="0">
                <a:latin typeface="Times New Roman" panose="02020603050405020304" pitchFamily="18" charset="0"/>
              </a:rPr>
              <a:t>的，且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和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含有相同的代数常数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，则称 </a:t>
            </a:r>
            <a:r>
              <a:rPr lang="en-US" altLang="zh-CN" sz="2600" b="1" dirty="0">
                <a:latin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6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600" b="1" dirty="0">
                <a:latin typeface="Times New Roman" panose="02020603050405020304" pitchFamily="18" charset="0"/>
              </a:rPr>
              <a:t>是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的子代数系统，简称 </a:t>
            </a: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子代数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,+&gt;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的子代数。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因为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对＋封闭，而且都没有代数常项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。同样，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{0},+&gt;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的子代数。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,+,0&gt;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,+,0&gt;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的子代数。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因为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对＋封闭，而且都有相同的代数常项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0)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{0},+&gt;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,+,0&gt;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的子代数。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6876" y="5534284"/>
            <a:ext cx="8135937" cy="5275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说明：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对于任何代数系统 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，其子代数一定存在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379F94-514A-4F29-9868-AA39E41F583E}" type="slidenum">
              <a:rPr lang="en-US" altLang="zh-CN" sz="1200" smtClean="0">
                <a:latin typeface="Arial Black" panose="020B0A04020102020204" pitchFamily="34" charset="0"/>
              </a:r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367475" y="178507"/>
            <a:ext cx="8137525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二元运算的实例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8007"/>
            <a:ext cx="8229600" cy="43100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上的二元运算：加法、乘法。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N, 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x,y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x+y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上的二元运算：加法、减法、乘法。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非零实数集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乘法、除法。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(4)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上的所有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函数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的集合：合成运算</a:t>
            </a:r>
            <a:r>
              <a:rPr lang="zh-CN" altLang="en-US" sz="2800" b="1" dirty="0">
                <a:solidFill>
                  <a:schemeClr val="bg2"/>
                </a:solidFill>
              </a:rPr>
              <a:t>∘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的二元运算。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F13EA8-8DC9-4BB1-B226-A208463DD7E9}" type="slidenum">
              <a:rPr lang="en-US" altLang="zh-CN" sz="1200" smtClean="0">
                <a:latin typeface="Arial Black" panose="020B0A04020102020204" pitchFamily="34" charset="0"/>
              </a:rPr>
              <a:t>40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093" y="191087"/>
            <a:ext cx="8208962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关于子代数的术语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296093" y="1270587"/>
            <a:ext cx="8424863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最大的子代数 </a:t>
            </a:r>
            <a:r>
              <a:rPr lang="zh-CN" altLang="en-US" sz="2600" b="1" dirty="0">
                <a:latin typeface="Times New Roman" panose="02020603050405020304" pitchFamily="18" charset="0"/>
              </a:rPr>
              <a:t>就是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本身。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中所有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代数常数</a:t>
            </a:r>
            <a:r>
              <a:rPr lang="zh-CN" altLang="en-US" sz="2600" b="1" dirty="0">
                <a:latin typeface="Times New Roman" panose="02020603050405020304" pitchFamily="18" charset="0"/>
              </a:rPr>
              <a:t>构成集合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</a:rPr>
              <a:t>，且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对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中所有运算封闭，则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就构成了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最小的子代数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最大</a:t>
            </a:r>
            <a:r>
              <a:rPr lang="zh-CN" altLang="en-US" sz="2600" b="1" dirty="0">
                <a:latin typeface="Times New Roman" panose="02020603050405020304" pitchFamily="18" charset="0"/>
              </a:rPr>
              <a:t>和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最小</a:t>
            </a:r>
            <a:r>
              <a:rPr lang="zh-CN" altLang="en-US" sz="2600" b="1" dirty="0">
                <a:latin typeface="Times New Roman" panose="02020603050405020304" pitchFamily="18" charset="0"/>
              </a:rPr>
              <a:t>子代数称为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平凡的子代数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Char char="u"/>
            </a:pPr>
            <a:r>
              <a:rPr lang="zh-CN" altLang="en-US" sz="2600" b="1" dirty="0">
                <a:latin typeface="Times New Roman" panose="02020603050405020304" pitchFamily="18" charset="0"/>
              </a:rPr>
              <a:t>若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是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真子集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，则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Times New Roman" panose="02020603050405020304" pitchFamily="18" charset="0"/>
              </a:rPr>
              <a:t>构成的子代数称为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真子代数</a:t>
            </a:r>
            <a:r>
              <a:rPr lang="zh-CN" altLang="en-US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536" y="4309408"/>
            <a:ext cx="8424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,+,0&gt;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，令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nZ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nz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为自然数，则 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nZ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,+,0&gt;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的子代数。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1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时，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nZ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的平凡的子代数，其他的都是 </a:t>
            </a:r>
            <a:r>
              <a:rPr lang="en-US" altLang="zh-CN" sz="2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的非平凡的真子代数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539C0E-3AD1-40DA-8A28-E47CD0E652F1}" type="slidenum">
              <a:rPr lang="en-US" altLang="zh-CN" sz="1200" smtClean="0">
                <a:latin typeface="Arial Black" panose="020B0A04020102020204" pitchFamily="34" charset="0"/>
              </a:rPr>
              <a:t>41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2947" name="Text Box 4"/>
          <p:cNvSpPr txBox="1">
            <a:spLocks noChangeArrowheads="1"/>
          </p:cNvSpPr>
          <p:nvPr/>
        </p:nvSpPr>
        <p:spPr bwMode="auto">
          <a:xfrm>
            <a:off x="433388" y="1340768"/>
            <a:ext cx="809905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为非负偶数集，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为非负奇数集，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的子代数？写出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&lt;N,+&gt;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的平凡子代数。</a:t>
            </a:r>
          </a:p>
        </p:txBody>
      </p:sp>
      <p:sp>
        <p:nvSpPr>
          <p:cNvPr id="82948" name="矩形 1"/>
          <p:cNvSpPr>
            <a:spLocks noChangeArrowheads="1"/>
          </p:cNvSpPr>
          <p:nvPr/>
        </p:nvSpPr>
        <p:spPr bwMode="auto">
          <a:xfrm>
            <a:off x="468313" y="333375"/>
            <a:ext cx="2680542" cy="7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zh-CN" altLang="en-US" sz="1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3039" y="2924175"/>
            <a:ext cx="770413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 因为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对加法运算封闭，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对加法运算不封闭，所以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的子代数，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的子代数。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的平凡子代数为：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最小子代数：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&lt;{0},+&gt;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最大子代数：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F560B-E83C-4D6D-9222-6022BE2D1F75}" type="slidenum">
              <a:rPr lang="en-US" altLang="zh-CN" sz="1200" smtClean="0">
                <a:latin typeface="Arial Black" panose="020B0A04020102020204" pitchFamily="34" charset="0"/>
              </a:rPr>
              <a:t>42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积代数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89844"/>
            <a:ext cx="8301037" cy="271522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</a:t>
            </a:r>
            <a:r>
              <a:rPr lang="zh-CN" altLang="en-US" sz="2800" dirty="0"/>
              <a:t> </a:t>
            </a:r>
            <a:r>
              <a:rPr lang="en-US" altLang="zh-CN" sz="2000" b="1" dirty="0"/>
              <a:t>o</a:t>
            </a:r>
            <a:r>
              <a:rPr lang="en-US" altLang="zh-CN" sz="2800" b="1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是二元运算。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积代数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V = 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&gt;,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对 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&gt;, &lt;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&gt;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有：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Lucida Sans Unicode" panose="020B0602030504020204" pitchFamily="34" charset="0"/>
                <a:sym typeface="Symbol" panose="05050102010706020507" pitchFamily="18" charset="2"/>
              </a:rPr>
              <a:t>o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18469" name="Object 5"/>
          <p:cNvGraphicFramePr>
            <a:graphicFrameLocks noChangeAspect="1"/>
          </p:cNvGraphicFramePr>
          <p:nvPr/>
        </p:nvGraphicFramePr>
        <p:xfrm>
          <a:off x="1043608" y="5816352"/>
          <a:ext cx="518457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0162400" imgH="10972800" progId="Equation.3">
                  <p:embed/>
                </p:oleObj>
              </mc:Choice>
              <mc:Fallback>
                <p:oleObj name="公式" r:id="rId3" imgW="80162400" imgH="1097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816352"/>
                        <a:ext cx="5184576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6538" y="4204787"/>
            <a:ext cx="8301037" cy="184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kern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3 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,+&gt;,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lang="en-US" altLang="zh-CN" sz="20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&gt;, </a:t>
            </a:r>
            <a:r>
              <a:rPr lang="zh-CN" altLang="en-US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积代数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  <a:r>
              <a:rPr lang="en-US" altLang="zh-CN" sz="2000" b="1" kern="0" dirty="0">
                <a:solidFill>
                  <a:schemeClr val="bg2"/>
                </a:solidFill>
                <a:sym typeface="Symbol" panose="05050102010706020507" pitchFamily="18" charset="2"/>
              </a:rPr>
              <a:t>o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&lt;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&gt;,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&gt;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</a:t>
            </a:r>
            <a:r>
              <a:rPr lang="en-US" altLang="zh-CN" sz="2000" b="1" kern="0" dirty="0">
                <a:solidFill>
                  <a:schemeClr val="bg2"/>
                </a:solidFill>
                <a:cs typeface="Lucida Sans Unicode" panose="020B0602030504020204" pitchFamily="34" charset="0"/>
                <a:sym typeface="Symbol" panose="05050102010706020507" pitchFamily="18" charset="2"/>
              </a:rPr>
              <a:t>o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= &lt;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+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 </a:t>
            </a:r>
            <a:r>
              <a:rPr lang="en-US" altLang="zh-CN" sz="20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800" b="1" kern="0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800" b="1" kern="0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</a:t>
            </a:r>
            <a:r>
              <a:rPr lang="en-US" altLang="zh-CN" sz="2800" b="1" kern="0" dirty="0">
                <a:solidFill>
                  <a:srgbClr val="003399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kern="0" dirty="0">
                <a:solidFill>
                  <a:srgbClr val="55884E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</a:t>
            </a:r>
            <a:r>
              <a:rPr lang="en-US" altLang="zh-CN" sz="2800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427D88-708D-4E52-B5B3-10BCFC01C44D}" type="slidenum">
              <a:rPr lang="en-US" altLang="zh-CN" sz="1200" smtClean="0">
                <a:latin typeface="Arial Black" panose="020B0A04020102020204" pitchFamily="34" charset="0"/>
              </a:rPr>
              <a:t>43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968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积代数的性质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68" y="1377950"/>
            <a:ext cx="7848600" cy="53276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定理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是代数系统，其中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是二元运算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积代数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(1)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可交换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0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运算也是可交换的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可结合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运算也是可结合的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运算是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幂等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运算也是幂等的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(4)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</a:t>
            </a:r>
            <a:r>
              <a:rPr lang="zh-CN" altLang="en-US" sz="2000" b="1" dirty="0"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运算分别具有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单位元</a:t>
            </a:r>
            <a:r>
              <a:rPr lang="zh-CN" altLang="en-US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和 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也具有单位元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(5)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000" b="1" dirty="0"/>
              <a:t>o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运算分别具有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零元 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和 </a:t>
            </a:r>
            <a:r>
              <a:rPr lang="en-US" altLang="zh-CN" sz="24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，那么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也具有零元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(6)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若 </a:t>
            </a:r>
            <a:r>
              <a:rPr lang="en-US" altLang="zh-CN" sz="24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关于</a:t>
            </a:r>
            <a:r>
              <a:rPr lang="zh-CN" altLang="en-US" sz="2400" b="1" dirty="0"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/>
              <a:t>o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逆元</a:t>
            </a:r>
            <a:r>
              <a:rPr lang="zh-CN" altLang="en-US" sz="2400" b="1" dirty="0">
                <a:latin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Times New Roman" panose="02020603050405020304" pitchFamily="18" charset="0"/>
              </a:rPr>
              <a:t>关于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的逆元为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，那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么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运算也具有逆元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y</a:t>
            </a:r>
            <a:r>
              <a:rPr lang="en-US" altLang="zh-CN" sz="24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</a:t>
            </a:r>
            <a:r>
              <a:rPr lang="en-US" altLang="zh-C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&gt;</a:t>
            </a:r>
            <a:r>
              <a:rPr lang="en-US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课堂作业</a:t>
            </a:r>
          </a:p>
        </p:txBody>
      </p:sp>
      <p:sp>
        <p:nvSpPr>
          <p:cNvPr id="82947" name="文本框 14"/>
          <p:cNvSpPr txBox="1">
            <a:spLocks noChangeArrowheads="1"/>
          </p:cNvSpPr>
          <p:nvPr/>
        </p:nvSpPr>
        <p:spPr bwMode="auto">
          <a:xfrm>
            <a:off x="468313" y="1549400"/>
            <a:ext cx="7670800" cy="338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dirty="0"/>
              <a:t>设</a:t>
            </a:r>
            <a:r>
              <a:rPr lang="en-US" altLang="zh-CN" sz="2800" dirty="0"/>
              <a:t>V1=&lt;P({1}),*&gt;,V2=&lt;{0,1,2},◦&gt;</a:t>
            </a:r>
            <a:r>
              <a:rPr lang="zh-CN" altLang="en-US" sz="2800" dirty="0"/>
              <a:t>，其中*是集合的并，◦是模</a:t>
            </a:r>
            <a:r>
              <a:rPr lang="en-US" altLang="zh-CN" sz="2800" dirty="0"/>
              <a:t>3</a:t>
            </a:r>
            <a:r>
              <a:rPr lang="zh-CN" altLang="en-US" sz="2800" dirty="0"/>
              <a:t>加法。</a:t>
            </a:r>
            <a:endParaRPr lang="en-US" altLang="zh-CN" sz="2800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dirty="0"/>
              <a:t>(1) </a:t>
            </a:r>
            <a:r>
              <a:rPr lang="zh-CN" altLang="en-US" sz="2800" dirty="0"/>
              <a:t>求积代数</a:t>
            </a:r>
            <a:r>
              <a:rPr lang="en-US" altLang="zh-CN" sz="2800" dirty="0"/>
              <a:t>&lt;V1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×V2, ·&gt;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的运算表。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rabicParenBoth" startAt="2"/>
              <a:defRPr/>
            </a:pP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求</a:t>
            </a:r>
            <a:r>
              <a:rPr lang="en-US" altLang="zh-CN" sz="2800" dirty="0"/>
              <a:t>&lt;V1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×V2, ·&gt;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幺元、零元。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rabicParenBoth" startAt="2"/>
              <a:defRPr/>
            </a:pP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求</a:t>
            </a:r>
            <a:r>
              <a:rPr lang="en-US" altLang="zh-CN" sz="2800" dirty="0"/>
              <a:t>&lt;V1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×V2, ·&gt;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的交换律、幂等律、结合律。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14350" indent="-514350">
              <a:spcBef>
                <a:spcPct val="0"/>
              </a:spcBef>
              <a:buClrTx/>
              <a:buSzTx/>
              <a:buFontTx/>
              <a:buAutoNum type="arabicParenBoth" startAt="2"/>
              <a:defRPr/>
            </a:pPr>
            <a:r>
              <a:rPr lang="zh-CN" altLang="en-US" sz="2800" dirty="0"/>
              <a:t>求</a:t>
            </a:r>
            <a:r>
              <a:rPr lang="en-US" altLang="zh-CN" sz="2800" dirty="0"/>
              <a:t>V1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×V2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中各元素关于运算</a:t>
            </a:r>
            <a:r>
              <a:rPr lang="en-US" altLang="zh-CN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·</a:t>
            </a:r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的逆元。</a:t>
            </a:r>
            <a:endParaRPr lang="en-US" altLang="zh-CN" sz="2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550" y="611029"/>
            <a:ext cx="8229600" cy="575076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解：（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P({1})={</a:t>
            </a:r>
            <a:r>
              <a:rPr lang="zh-CN" altLang="zh-CN" dirty="0"/>
              <a:t>Φ</a:t>
            </a:r>
            <a:r>
              <a:rPr lang="en-US" altLang="zh-CN" dirty="0"/>
              <a:t>,{1}}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 P({1})</a:t>
            </a:r>
            <a:r>
              <a:rPr lang="zh-CN" altLang="zh-CN" dirty="0"/>
              <a:t>×</a:t>
            </a:r>
            <a:r>
              <a:rPr lang="en-US" altLang="zh-CN" dirty="0"/>
              <a:t>{0,1,2} = {&lt;</a:t>
            </a:r>
            <a:r>
              <a:rPr lang="zh-CN" altLang="zh-CN" dirty="0"/>
              <a:t>Φ</a:t>
            </a:r>
            <a:r>
              <a:rPr lang="en-US" altLang="zh-CN" dirty="0"/>
              <a:t>,0&gt;,&lt;</a:t>
            </a:r>
            <a:r>
              <a:rPr lang="zh-CN" altLang="zh-CN" dirty="0"/>
              <a:t>Φ</a:t>
            </a:r>
            <a:r>
              <a:rPr lang="en-US" altLang="zh-CN" dirty="0"/>
              <a:t>,1&gt;,&lt;</a:t>
            </a:r>
            <a:r>
              <a:rPr lang="zh-CN" altLang="zh-CN" dirty="0"/>
              <a:t>Φ</a:t>
            </a:r>
            <a:r>
              <a:rPr lang="en-US" altLang="zh-CN" dirty="0"/>
              <a:t>,2&gt;,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&lt;{1},0&gt;,&lt;{1},1&gt;,&lt;{1},2&gt;}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7177DF-095C-4673-B342-2F733FE8D2D3}" type="slidenum">
              <a:rPr lang="en-US" altLang="zh-CN" smtClean="0"/>
              <a:t>45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71600" y="2924944"/>
          <a:ext cx="6912766" cy="3312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7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8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·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</a:t>
                      </a:r>
                      <a:r>
                        <a:rPr lang="zh-CN" sz="1400" kern="100">
                          <a:effectLst/>
                        </a:rPr>
                        <a:t>Φ</a:t>
                      </a:r>
                      <a:r>
                        <a:rPr lang="en-US" sz="1400" kern="100">
                          <a:effectLst/>
                        </a:rPr>
                        <a:t>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&lt;{1},2&gt;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1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&lt;{1},1&gt;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&lt;{1},2&gt;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&lt;{1},0&gt;</a:t>
                      </a:r>
                      <a:endParaRPr lang="zh-CN" sz="1050" kern="10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&lt;{1},1&gt;</a:t>
                      </a:r>
                      <a:endParaRPr lang="zh-CN" sz="105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23488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积代数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&lt;V1×V2,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Cambria" panose="02040503050406030204" pitchFamily="18" charset="0"/>
              </a:rPr>
              <a:t>·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的运算表为：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6067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(2)</a:t>
            </a:r>
            <a:r>
              <a:rPr lang="zh-CN" altLang="zh-CN" dirty="0"/>
              <a:t>从表中可以看出第一行，第一列的各素分别与列表头、行表头相同，因此幺元是</a:t>
            </a:r>
            <a:r>
              <a:rPr lang="en-US" altLang="zh-CN" dirty="0"/>
              <a:t>&lt;</a:t>
            </a:r>
            <a:r>
              <a:rPr lang="zh-CN" altLang="zh-CN" dirty="0"/>
              <a:t>Φ</a:t>
            </a:r>
            <a:r>
              <a:rPr lang="en-US" altLang="zh-CN" dirty="0"/>
              <a:t>,0&gt;</a:t>
            </a:r>
            <a:r>
              <a:rPr lang="zh-CN" altLang="zh-CN" dirty="0"/>
              <a:t>。没有行、列与行表头、列表头相同，零元无。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）运算表沿对角线对称，因此有交换律。</a:t>
            </a:r>
          </a:p>
          <a:p>
            <a:pPr marL="0" indent="0">
              <a:buNone/>
            </a:pPr>
            <a:r>
              <a:rPr lang="zh-CN" altLang="zh-CN" dirty="0"/>
              <a:t>运算表有对角线元素不等于所在列表头，因此没有幂等律。</a:t>
            </a:r>
            <a:r>
              <a:rPr lang="en-US" altLang="zh-CN" dirty="0"/>
              <a:t>&lt;</a:t>
            </a:r>
            <a:r>
              <a:rPr lang="zh-CN" altLang="zh-CN" dirty="0"/>
              <a:t>Φ</a:t>
            </a:r>
            <a:r>
              <a:rPr lang="en-US" altLang="zh-CN" dirty="0"/>
              <a:t>,1&gt; ·&lt;</a:t>
            </a:r>
            <a:r>
              <a:rPr lang="zh-CN" altLang="zh-CN" dirty="0"/>
              <a:t>Φ</a:t>
            </a:r>
            <a:r>
              <a:rPr lang="en-US" altLang="zh-CN" dirty="0"/>
              <a:t>,1&gt;=&lt;</a:t>
            </a:r>
            <a:r>
              <a:rPr lang="zh-CN" altLang="zh-CN" dirty="0"/>
              <a:t>Φ</a:t>
            </a:r>
            <a:r>
              <a:rPr lang="en-US" altLang="zh-CN" dirty="0"/>
              <a:t>,2&gt;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因代数系统</a:t>
            </a:r>
            <a:r>
              <a:rPr lang="en-US" altLang="zh-CN" dirty="0"/>
              <a:t>V1</a:t>
            </a:r>
            <a:r>
              <a:rPr lang="zh-CN" altLang="zh-CN" dirty="0"/>
              <a:t>、</a:t>
            </a:r>
            <a:r>
              <a:rPr lang="en-US" altLang="zh-CN" dirty="0"/>
              <a:t>V2</a:t>
            </a:r>
            <a:r>
              <a:rPr lang="zh-CN" altLang="zh-CN" dirty="0"/>
              <a:t>有结合律，根据定理，代数系统</a:t>
            </a:r>
            <a:r>
              <a:rPr lang="en-US" altLang="zh-CN" dirty="0"/>
              <a:t>V</a:t>
            </a:r>
            <a:r>
              <a:rPr lang="zh-CN" altLang="zh-CN" dirty="0"/>
              <a:t>也有结合律。</a:t>
            </a:r>
          </a:p>
          <a:p>
            <a:pPr marL="0" indent="0">
              <a:buNone/>
            </a:pPr>
            <a:r>
              <a:rPr lang="zh-CN" altLang="zh-CN" dirty="0"/>
              <a:t>（ </a:t>
            </a:r>
            <a:r>
              <a:rPr lang="en-US" altLang="zh-CN" dirty="0"/>
              <a:t>4</a:t>
            </a:r>
            <a:r>
              <a:rPr lang="zh-CN" altLang="zh-CN" dirty="0"/>
              <a:t>）查找每行中的幺元</a:t>
            </a:r>
            <a:r>
              <a:rPr lang="en-US" altLang="zh-CN" dirty="0"/>
              <a:t>&lt;</a:t>
            </a:r>
            <a:r>
              <a:rPr lang="zh-CN" altLang="zh-CN" dirty="0"/>
              <a:t>Φ</a:t>
            </a:r>
            <a:r>
              <a:rPr lang="en-US" altLang="zh-CN" dirty="0"/>
              <a:t>,0&gt;</a:t>
            </a:r>
            <a:r>
              <a:rPr lang="zh-CN" altLang="zh-CN" dirty="0"/>
              <a:t>，有</a:t>
            </a:r>
            <a:r>
              <a:rPr lang="en-US" altLang="zh-CN" dirty="0"/>
              <a:t> &lt;</a:t>
            </a:r>
            <a:r>
              <a:rPr lang="zh-CN" altLang="zh-CN" dirty="0"/>
              <a:t>Φ</a:t>
            </a:r>
            <a:r>
              <a:rPr lang="en-US" altLang="zh-CN" dirty="0"/>
              <a:t>,0&gt;</a:t>
            </a:r>
            <a:r>
              <a:rPr lang="en-US" altLang="zh-CN" baseline="30000" dirty="0"/>
              <a:t>-1</a:t>
            </a:r>
            <a:r>
              <a:rPr lang="en-US" altLang="zh-CN" dirty="0"/>
              <a:t> = &lt;</a:t>
            </a:r>
            <a:r>
              <a:rPr lang="zh-CN" altLang="zh-CN" dirty="0"/>
              <a:t>Φ</a:t>
            </a:r>
            <a:r>
              <a:rPr lang="en-US" altLang="zh-CN" dirty="0"/>
              <a:t>,0&gt;,&lt;</a:t>
            </a:r>
            <a:r>
              <a:rPr lang="zh-CN" altLang="zh-CN" dirty="0"/>
              <a:t>Φ</a:t>
            </a:r>
            <a:r>
              <a:rPr lang="en-US" altLang="zh-CN" dirty="0"/>
              <a:t>,1&gt;</a:t>
            </a:r>
            <a:r>
              <a:rPr lang="en-US" altLang="zh-CN" baseline="30000" dirty="0"/>
              <a:t>-1</a:t>
            </a:r>
            <a:r>
              <a:rPr lang="en-US" altLang="zh-CN" dirty="0"/>
              <a:t> = &lt;</a:t>
            </a:r>
            <a:r>
              <a:rPr lang="zh-CN" altLang="zh-CN" dirty="0"/>
              <a:t>Φ</a:t>
            </a:r>
            <a:r>
              <a:rPr lang="en-US" altLang="zh-CN" dirty="0"/>
              <a:t>,2&gt;, &lt;</a:t>
            </a:r>
            <a:r>
              <a:rPr lang="zh-CN" altLang="zh-CN" dirty="0"/>
              <a:t>Φ</a:t>
            </a:r>
            <a:r>
              <a:rPr lang="en-US" altLang="zh-CN" dirty="0"/>
              <a:t>,2&gt;</a:t>
            </a:r>
            <a:r>
              <a:rPr lang="en-US" altLang="zh-CN" baseline="30000" dirty="0"/>
              <a:t>-1</a:t>
            </a:r>
            <a:r>
              <a:rPr lang="en-US" altLang="zh-CN" dirty="0"/>
              <a:t> = &lt;</a:t>
            </a:r>
            <a:r>
              <a:rPr lang="zh-CN" altLang="zh-CN" dirty="0"/>
              <a:t>Φ</a:t>
            </a:r>
            <a:r>
              <a:rPr lang="en-US" altLang="zh-CN" dirty="0"/>
              <a:t>,1&gt;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07177DF-095C-4673-B342-2F733FE8D2D3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EEC3D1-5333-431A-943E-9A5A870635DC}" type="slidenum">
              <a:rPr lang="en-US" altLang="zh-CN" sz="1200" smtClean="0">
                <a:latin typeface="Arial Black" panose="020B0A04020102020204" pitchFamily="34" charset="0"/>
              </a:rPr>
              <a:t>47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6466"/>
            <a:ext cx="80645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同态映射的定义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23850" y="1289223"/>
            <a:ext cx="82804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是二元运算。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，且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 err="1"/>
              <a:t>o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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</a:p>
        </p:txBody>
      </p:sp>
      <p:pic>
        <p:nvPicPr>
          <p:cNvPr id="849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3032125"/>
            <a:ext cx="60483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3A369D-DC1F-4B11-85C4-AD4EA12A4050}" type="slidenum">
              <a:rPr lang="en-US" altLang="zh-CN" sz="1200" smtClean="0">
                <a:latin typeface="Arial Black" panose="020B0A04020102020204" pitchFamily="34" charset="0"/>
              </a:rPr>
              <a:t>48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title"/>
          </p:nvPr>
        </p:nvSpPr>
        <p:spPr>
          <a:xfrm>
            <a:off x="435860" y="116632"/>
            <a:ext cx="7991475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更广泛的同态映射定义</a:t>
            </a:r>
          </a:p>
        </p:txBody>
      </p:sp>
      <p:sp>
        <p:nvSpPr>
          <p:cNvPr id="87044" name="Text Box 6"/>
          <p:cNvSpPr txBox="1">
            <a:spLocks noChangeArrowheads="1"/>
          </p:cNvSpPr>
          <p:nvPr/>
        </p:nvSpPr>
        <p:spPr bwMode="auto">
          <a:xfrm>
            <a:off x="457428" y="1366190"/>
            <a:ext cx="8137525" cy="205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∙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,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◊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 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/ </a:t>
            </a:r>
            <a:r>
              <a:rPr lang="en-US" altLang="zh-CN" sz="2800" b="1" dirty="0">
                <a:solidFill>
                  <a:srgbClr val="3366CC"/>
                </a:solidFill>
              </a:rPr>
              <a:t>∙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sz="2800" dirty="0">
                <a:solidFill>
                  <a:srgbClr val="3366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◊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是二元运算。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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∙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◊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664" y="3645024"/>
            <a:ext cx="81375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∙ 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∆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, ◊,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∇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是代数系统，其中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/>
              <a:t>/ </a:t>
            </a:r>
            <a:r>
              <a:rPr lang="en-US" altLang="zh-CN" sz="2800" b="1" dirty="0">
                <a:solidFill>
                  <a:srgbClr val="3366CC"/>
                </a:solidFill>
              </a:rPr>
              <a:t>∙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800" b="1" dirty="0">
                <a:sym typeface="Symbol" panose="05050102010706020507" pitchFamily="18" charset="2"/>
              </a:rPr>
              <a:t>/</a:t>
            </a:r>
            <a:r>
              <a:rPr lang="en-US" altLang="zh-CN" sz="2800" dirty="0">
                <a:solidFill>
                  <a:srgbClr val="3366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66CC"/>
                </a:solidFill>
                <a:sym typeface="Symbol" panose="05050102010706020507" pitchFamily="18" charset="2"/>
              </a:rPr>
              <a:t>◊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是二元运算。</a:t>
            </a:r>
            <a:r>
              <a:rPr lang="en-US" altLang="zh-CN" sz="2800" b="1" dirty="0">
                <a:latin typeface="Times New Roman" panose="02020603050405020304" pitchFamily="18" charset="0"/>
              </a:rPr>
              <a:t>∆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∇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是一元运算，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且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)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),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∙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)◊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),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∆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)=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∇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06F0D7-2F87-4C75-8B7F-F883B49C3DC6}" type="slidenum">
              <a:rPr lang="en-US" altLang="zh-CN" sz="1200" smtClean="0">
                <a:latin typeface="Arial Black" panose="020B0A04020102020204" pitchFamily="34" charset="0"/>
              </a:rPr>
              <a:t>49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9091" name="Text Box 2"/>
          <p:cNvSpPr txBox="1">
            <a:spLocks noChangeArrowheads="1"/>
          </p:cNvSpPr>
          <p:nvPr/>
        </p:nvSpPr>
        <p:spPr bwMode="auto">
          <a:xfrm>
            <a:off x="395536" y="612775"/>
            <a:ext cx="8064896" cy="58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-1},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令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的同态。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∙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的同态。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i="1" baseline="30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4E8E0E-6032-4212-AB42-8C542116D303}" type="slidenum">
              <a:rPr lang="en-US" altLang="zh-CN" sz="1200" smtClean="0">
                <a:latin typeface="Arial Black" panose="020B0A04020102020204" pitchFamily="34" charset="0"/>
              </a:r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4854" name="Rectangle 6"/>
          <p:cNvSpPr>
            <a:spLocks noGrp="1" noChangeArrowheads="1"/>
          </p:cNvSpPr>
          <p:nvPr>
            <p:ph type="title"/>
          </p:nvPr>
        </p:nvSpPr>
        <p:spPr>
          <a:xfrm>
            <a:off x="349250" y="85725"/>
            <a:ext cx="8229600" cy="111125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二元运算的实例（续）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51520" y="1412875"/>
            <a:ext cx="7848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表示所有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阶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≥2)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实矩阵的集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合，即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矩阵加法和乘法都是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(6)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幂集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上的二元运算：∪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∩,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187450" y="2560638"/>
          <a:ext cx="70580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3022400" imgH="23774400" progId="Equation.3">
                  <p:embed/>
                </p:oleObj>
              </mc:Choice>
              <mc:Fallback>
                <p:oleObj name="公式" r:id="rId3" imgW="103022400" imgH="2377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0638"/>
                        <a:ext cx="705802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DDC5A1-EF19-49C0-8E42-393B7FFE4460}" type="slidenum">
              <a:rPr lang="en-US" altLang="zh-CN" sz="1200" smtClean="0">
                <a:latin typeface="Arial Black" panose="020B0A04020102020204" pitchFamily="34" charset="0"/>
              </a:rPr>
              <a:t>50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76673" y="139699"/>
            <a:ext cx="8002588" cy="110013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特殊同态映射的分类</a:t>
            </a:r>
          </a:p>
        </p:txBody>
      </p:sp>
      <p:sp>
        <p:nvSpPr>
          <p:cNvPr id="91140" name="Text Box 3"/>
          <p:cNvSpPr txBox="1">
            <a:spLocks noChangeArrowheads="1"/>
          </p:cNvSpPr>
          <p:nvPr/>
        </p:nvSpPr>
        <p:spPr bwMode="auto">
          <a:xfrm>
            <a:off x="376673" y="1273726"/>
            <a:ext cx="83058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1800" b="1" dirty="0"/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的同态，则</a:t>
            </a: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下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同态像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同态映射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，也称代数系统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同构于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对于代数系统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，它到自身的同态称为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类似地可以定义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单自同态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满自同态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自同构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1141" name="Text Box 4"/>
          <p:cNvSpPr txBox="1">
            <a:spLocks noChangeArrowheads="1"/>
          </p:cNvSpPr>
          <p:nvPr/>
        </p:nvSpPr>
        <p:spPr bwMode="auto">
          <a:xfrm>
            <a:off x="7183062" y="2852936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3851920" y="3933056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31CA35-3058-462C-80FD-BCAEC368E125}" type="slidenum">
              <a:rPr lang="en-US" altLang="zh-CN" sz="1200" smtClean="0">
                <a:latin typeface="Arial Black" panose="020B0A04020102020204" pitchFamily="34" charset="0"/>
              </a:rPr>
              <a:t>51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title"/>
          </p:nvPr>
        </p:nvSpPr>
        <p:spPr>
          <a:xfrm>
            <a:off x="521837" y="231577"/>
            <a:ext cx="8064500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同态映射的实例</a:t>
            </a:r>
          </a:p>
        </p:txBody>
      </p:sp>
      <p:sp>
        <p:nvSpPr>
          <p:cNvPr id="93188" name="Text Box 5"/>
          <p:cNvSpPr txBox="1">
            <a:spLocks noChangeArrowheads="1"/>
          </p:cNvSpPr>
          <p:nvPr/>
        </p:nvSpPr>
        <p:spPr bwMode="auto">
          <a:xfrm>
            <a:off x="553751" y="1349945"/>
            <a:ext cx="8802691" cy="417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ax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那么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自同态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因为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，有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0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fr-FR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零同态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时，称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fr-FR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自同构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除此之外其他的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都是</a:t>
            </a:r>
            <a:r>
              <a:rPr lang="zh-CN" altLang="fr-FR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单自同态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C92E21-A5DA-42E2-A427-4C58DB76C8ED}" type="slidenum">
              <a:rPr lang="en-US" altLang="zh-CN" sz="1200" smtClean="0">
                <a:latin typeface="Arial Black" panose="020B0A04020102020204" pitchFamily="34" charset="0"/>
              </a:rPr>
              <a:t>52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3886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令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那么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的同态映射，因为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有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30000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不难看出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 </a:t>
            </a:r>
            <a:r>
              <a:rPr lang="zh-CN" altLang="fr-FR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是单同态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280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135937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同态映射的实例（续）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1D37A-CBAD-440A-BBF8-D871570696D1}" type="slidenum">
              <a:rPr lang="en-US" altLang="zh-CN" sz="1200" smtClean="0">
                <a:latin typeface="Arial Black" panose="020B0A04020102020204" pitchFamily="34" charset="0"/>
              </a:rPr>
              <a:t>53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27187"/>
            <a:ext cx="8207375" cy="1081088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同态映射的实例（续）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01511" y="1412776"/>
            <a:ext cx="8064127" cy="418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={0,1, … 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-1},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加。令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→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满同态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=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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8B457-CE3A-4326-8E26-99775C12F39A}" type="slidenum">
              <a:rPr lang="en-US" altLang="zh-CN" sz="1200" smtClean="0">
                <a:latin typeface="Arial Black" panose="020B0A04020102020204" pitchFamily="34" charset="0"/>
              </a:rPr>
              <a:t>54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23219"/>
            <a:ext cx="7993063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</a:t>
            </a:r>
          </a:p>
        </p:txBody>
      </p:sp>
      <p:sp>
        <p:nvSpPr>
          <p:cNvPr id="101380" name="Text Box 3"/>
          <p:cNvSpPr txBox="1">
            <a:spLocks noChangeArrowheads="1"/>
          </p:cNvSpPr>
          <p:nvPr/>
        </p:nvSpPr>
        <p:spPr bwMode="auto">
          <a:xfrm>
            <a:off x="396106" y="1428658"/>
            <a:ext cx="8135937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*,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判断下面哪些函数是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的自同态？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|    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(4)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)=1/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  (5)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 (6)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467544" y="3349072"/>
            <a:ext cx="7920037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</a:t>
            </a: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, (5), (6)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不是自同态。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是自同态，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| = |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|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| 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是自同态，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是自同态，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1/(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=1/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1/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 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0A66A6-262F-47AB-AEDE-8708C341C452}" type="slidenum">
              <a:rPr lang="en-US" altLang="zh-CN" sz="1200" smtClean="0">
                <a:latin typeface="Arial Black" panose="020B0A04020102020204" pitchFamily="34" charset="0"/>
              </a:rPr>
              <a:t>55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3427" name="Text Box 4"/>
          <p:cNvSpPr txBox="1">
            <a:spLocks noChangeArrowheads="1"/>
          </p:cNvSpPr>
          <p:nvPr/>
        </p:nvSpPr>
        <p:spPr bwMode="auto">
          <a:xfrm>
            <a:off x="468313" y="1397001"/>
            <a:ext cx="7991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a,b,c,d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={0,1,2,3}, </a:t>
            </a:r>
            <a:r>
              <a:rPr lang="zh-CN" altLang="en-US" sz="2800" b="1" dirty="0">
                <a:latin typeface="Times New Roman" panose="02020603050405020304" pitchFamily="18" charset="0"/>
              </a:rPr>
              <a:t>＊和</a:t>
            </a:r>
            <a:r>
              <a:rPr lang="en-US" altLang="zh-CN" sz="2800" b="1" dirty="0">
                <a:latin typeface="Times New Roman" panose="02020603050405020304" pitchFamily="18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运算的定义如下表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)=0,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)=1,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)=2,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)=3,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＊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</a:rPr>
              <a:t>o&gt;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同构。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2125" name="Group 109"/>
          <p:cNvGraphicFramePr>
            <a:graphicFrameLocks noGrp="1"/>
          </p:cNvGraphicFramePr>
          <p:nvPr/>
        </p:nvGraphicFramePr>
        <p:xfrm>
          <a:off x="755650" y="3284538"/>
          <a:ext cx="3240088" cy="259080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＊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    b    c    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a    b    c    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b    c    d    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c    d    a    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d    a    b    c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2108" name="Group 92"/>
          <p:cNvGraphicFramePr>
            <a:graphicFrameLocks noGrp="1"/>
          </p:cNvGraphicFramePr>
          <p:nvPr/>
        </p:nvGraphicFramePr>
        <p:xfrm>
          <a:off x="4284663" y="3284538"/>
          <a:ext cx="3240087" cy="2590800"/>
        </p:xfrm>
        <a:graphic>
          <a:graphicData uri="http://schemas.openxmlformats.org/drawingml/2006/table">
            <a:tbl>
              <a:tblPr/>
              <a:tblGrid>
                <a:gridCol w="75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0    1    2    3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0    1    2    3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1    2    3    0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2    3    0    1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3    0    1    2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3464" name="矩形 5"/>
          <p:cNvSpPr>
            <a:spLocks noChangeArrowheads="1"/>
          </p:cNvSpPr>
          <p:nvPr/>
        </p:nvSpPr>
        <p:spPr bwMode="auto">
          <a:xfrm>
            <a:off x="468313" y="333375"/>
            <a:ext cx="2680542" cy="746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</a:t>
            </a:r>
            <a:r>
              <a:rPr lang="zh-CN" altLang="en-US" sz="1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1C1473-7900-4CCE-AA75-91E9D939221A}" type="slidenum">
              <a:rPr lang="en-US" altLang="zh-CN" sz="1200" smtClean="0">
                <a:latin typeface="Arial Black" panose="020B0A04020102020204" pitchFamily="34" charset="0"/>
              </a:rPr>
              <a:t>56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pSp>
        <p:nvGrpSpPr>
          <p:cNvPr id="105475" name="Group 26"/>
          <p:cNvGrpSpPr/>
          <p:nvPr/>
        </p:nvGrpSpPr>
        <p:grpSpPr bwMode="auto">
          <a:xfrm>
            <a:off x="519113" y="1262063"/>
            <a:ext cx="6738937" cy="4929187"/>
            <a:chOff x="521" y="709"/>
            <a:chExt cx="4245" cy="3105"/>
          </a:xfrm>
        </p:grpSpPr>
        <p:graphicFrame>
          <p:nvGraphicFramePr>
            <p:cNvPr id="105488" name="Object 5"/>
            <p:cNvGraphicFramePr>
              <a:graphicFrameLocks noChangeAspect="1"/>
            </p:cNvGraphicFramePr>
            <p:nvPr/>
          </p:nvGraphicFramePr>
          <p:xfrm>
            <a:off x="521" y="709"/>
            <a:ext cx="176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435100" imgH="228600" progId="Equation.3">
                    <p:embed/>
                  </p:oleObj>
                </mc:Choice>
                <mc:Fallback>
                  <p:oleObj name="公式" r:id="rId3" imgW="14351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709"/>
                          <a:ext cx="176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9" name="Object 6"/>
            <p:cNvGraphicFramePr>
              <a:graphicFrameLocks noChangeAspect="1"/>
            </p:cNvGraphicFramePr>
            <p:nvPr/>
          </p:nvGraphicFramePr>
          <p:xfrm>
            <a:off x="541" y="1025"/>
            <a:ext cx="173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409700" imgH="228600" progId="Equation.3">
                    <p:embed/>
                  </p:oleObj>
                </mc:Choice>
                <mc:Fallback>
                  <p:oleObj name="公式" r:id="rId5" imgW="14097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" y="1025"/>
                          <a:ext cx="173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0" name="Object 7"/>
            <p:cNvGraphicFramePr>
              <a:graphicFrameLocks noChangeAspect="1"/>
            </p:cNvGraphicFramePr>
            <p:nvPr/>
          </p:nvGraphicFramePr>
          <p:xfrm>
            <a:off x="521" y="1330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422400" imgH="228600" progId="Equation.3">
                    <p:embed/>
                  </p:oleObj>
                </mc:Choice>
                <mc:Fallback>
                  <p:oleObj name="公式" r:id="rId7" imgW="14224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330"/>
                          <a:ext cx="17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1" name="Object 8"/>
            <p:cNvGraphicFramePr>
              <a:graphicFrameLocks noChangeAspect="1"/>
            </p:cNvGraphicFramePr>
            <p:nvPr/>
          </p:nvGraphicFramePr>
          <p:xfrm>
            <a:off x="523" y="1630"/>
            <a:ext cx="179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460500" imgH="228600" progId="Equation.3">
                    <p:embed/>
                  </p:oleObj>
                </mc:Choice>
                <mc:Fallback>
                  <p:oleObj name="公式" r:id="rId9" imgW="1460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630"/>
                          <a:ext cx="179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2" name="Object 9"/>
            <p:cNvGraphicFramePr>
              <a:graphicFrameLocks noChangeAspect="1"/>
            </p:cNvGraphicFramePr>
            <p:nvPr/>
          </p:nvGraphicFramePr>
          <p:xfrm>
            <a:off x="536" y="1911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422400" imgH="228600" progId="Equation.3">
                    <p:embed/>
                  </p:oleObj>
                </mc:Choice>
                <mc:Fallback>
                  <p:oleObj name="公式" r:id="rId11" imgW="14224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" y="1911"/>
                          <a:ext cx="17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3" name="Object 10"/>
            <p:cNvGraphicFramePr>
              <a:graphicFrameLocks noChangeAspect="1"/>
            </p:cNvGraphicFramePr>
            <p:nvPr/>
          </p:nvGraphicFramePr>
          <p:xfrm>
            <a:off x="532" y="2232"/>
            <a:ext cx="176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435100" imgH="228600" progId="Equation.3">
                    <p:embed/>
                  </p:oleObj>
                </mc:Choice>
                <mc:Fallback>
                  <p:oleObj name="公式" r:id="rId13" imgW="14351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2232"/>
                          <a:ext cx="176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4" name="Object 11"/>
            <p:cNvGraphicFramePr>
              <a:graphicFrameLocks noChangeAspect="1"/>
            </p:cNvGraphicFramePr>
            <p:nvPr/>
          </p:nvGraphicFramePr>
          <p:xfrm>
            <a:off x="539" y="2551"/>
            <a:ext cx="17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447800" imgH="228600" progId="Equation.3">
                    <p:embed/>
                  </p:oleObj>
                </mc:Choice>
                <mc:Fallback>
                  <p:oleObj name="公式" r:id="rId15" imgW="14478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2551"/>
                          <a:ext cx="178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5" name="Object 12"/>
            <p:cNvGraphicFramePr>
              <a:graphicFrameLocks noChangeAspect="1"/>
            </p:cNvGraphicFramePr>
            <p:nvPr/>
          </p:nvGraphicFramePr>
          <p:xfrm>
            <a:off x="521" y="2883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422400" imgH="228600" progId="Equation.3">
                    <p:embed/>
                  </p:oleObj>
                </mc:Choice>
                <mc:Fallback>
                  <p:oleObj name="公式" r:id="rId17" imgW="14224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883"/>
                          <a:ext cx="17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6" name="Object 13"/>
            <p:cNvGraphicFramePr>
              <a:graphicFrameLocks noChangeAspect="1"/>
            </p:cNvGraphicFramePr>
            <p:nvPr/>
          </p:nvGraphicFramePr>
          <p:xfrm>
            <a:off x="564" y="3206"/>
            <a:ext cx="175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422400" imgH="228600" progId="Equation.3">
                    <p:embed/>
                  </p:oleObj>
                </mc:Choice>
                <mc:Fallback>
                  <p:oleObj name="公式" r:id="rId19" imgW="14224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3206"/>
                          <a:ext cx="175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7" name="Object 14"/>
            <p:cNvGraphicFramePr>
              <a:graphicFrameLocks noChangeAspect="1"/>
            </p:cNvGraphicFramePr>
            <p:nvPr/>
          </p:nvGraphicFramePr>
          <p:xfrm>
            <a:off x="552" y="3533"/>
            <a:ext cx="178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1447800" imgH="228600" progId="Equation.3">
                    <p:embed/>
                  </p:oleObj>
                </mc:Choice>
                <mc:Fallback>
                  <p:oleObj name="公式" r:id="rId21" imgW="14478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3533"/>
                          <a:ext cx="178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8" name="Object 15"/>
            <p:cNvGraphicFramePr>
              <a:graphicFrameLocks noChangeAspect="1"/>
            </p:cNvGraphicFramePr>
            <p:nvPr/>
          </p:nvGraphicFramePr>
          <p:xfrm>
            <a:off x="2744" y="709"/>
            <a:ext cx="201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638300" imgH="228600" progId="Equation.3">
                    <p:embed/>
                  </p:oleObj>
                </mc:Choice>
                <mc:Fallback>
                  <p:oleObj name="公式" r:id="rId23" imgW="16383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709"/>
                          <a:ext cx="201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9" name="Object 16"/>
            <p:cNvGraphicFramePr>
              <a:graphicFrameLocks noChangeAspect="1"/>
            </p:cNvGraphicFramePr>
            <p:nvPr/>
          </p:nvGraphicFramePr>
          <p:xfrm>
            <a:off x="2761" y="1038"/>
            <a:ext cx="197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1600200" imgH="228600" progId="Equation.3">
                    <p:embed/>
                  </p:oleObj>
                </mc:Choice>
                <mc:Fallback>
                  <p:oleObj name="公式" r:id="rId25" imgW="16002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" y="1038"/>
                          <a:ext cx="197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0" name="Object 17"/>
            <p:cNvGraphicFramePr>
              <a:graphicFrameLocks noChangeAspect="1"/>
            </p:cNvGraphicFramePr>
            <p:nvPr/>
          </p:nvGraphicFramePr>
          <p:xfrm>
            <a:off x="2753" y="1323"/>
            <a:ext cx="20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1625600" imgH="228600" progId="Equation.3">
                    <p:embed/>
                  </p:oleObj>
                </mc:Choice>
                <mc:Fallback>
                  <p:oleObj name="公式" r:id="rId27" imgW="1625600" imgH="228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" y="1323"/>
                          <a:ext cx="200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1" name="Object 18"/>
            <p:cNvGraphicFramePr>
              <a:graphicFrameLocks noChangeAspect="1"/>
            </p:cNvGraphicFramePr>
            <p:nvPr/>
          </p:nvGraphicFramePr>
          <p:xfrm>
            <a:off x="2731" y="1629"/>
            <a:ext cx="203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1651000" imgH="228600" progId="Equation.3">
                    <p:embed/>
                  </p:oleObj>
                </mc:Choice>
                <mc:Fallback>
                  <p:oleObj name="公式" r:id="rId29" imgW="165100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1" y="1629"/>
                          <a:ext cx="2035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2" name="Object 19"/>
            <p:cNvGraphicFramePr>
              <a:graphicFrameLocks noChangeAspect="1"/>
            </p:cNvGraphicFramePr>
            <p:nvPr/>
          </p:nvGraphicFramePr>
          <p:xfrm>
            <a:off x="2730" y="1934"/>
            <a:ext cx="197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1600200" imgH="228600" progId="Equation.3">
                    <p:embed/>
                  </p:oleObj>
                </mc:Choice>
                <mc:Fallback>
                  <p:oleObj name="公式" r:id="rId31" imgW="16002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1934"/>
                          <a:ext cx="197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3" name="Object 20"/>
            <p:cNvGraphicFramePr>
              <a:graphicFrameLocks noChangeAspect="1"/>
            </p:cNvGraphicFramePr>
            <p:nvPr/>
          </p:nvGraphicFramePr>
          <p:xfrm>
            <a:off x="2734" y="2218"/>
            <a:ext cx="198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1612900" imgH="228600" progId="Equation.3">
                    <p:embed/>
                  </p:oleObj>
                </mc:Choice>
                <mc:Fallback>
                  <p:oleObj name="公式" r:id="rId33" imgW="16129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4" y="2218"/>
                          <a:ext cx="198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4" name="Object 21"/>
            <p:cNvGraphicFramePr>
              <a:graphicFrameLocks noChangeAspect="1"/>
            </p:cNvGraphicFramePr>
            <p:nvPr/>
          </p:nvGraphicFramePr>
          <p:xfrm>
            <a:off x="2751" y="2524"/>
            <a:ext cx="20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1625600" imgH="228600" progId="Equation.3">
                    <p:embed/>
                  </p:oleObj>
                </mc:Choice>
                <mc:Fallback>
                  <p:oleObj name="公式" r:id="rId35" imgW="16256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2524"/>
                          <a:ext cx="200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5" name="Object 22"/>
            <p:cNvGraphicFramePr>
              <a:graphicFrameLocks noChangeAspect="1"/>
            </p:cNvGraphicFramePr>
            <p:nvPr/>
          </p:nvGraphicFramePr>
          <p:xfrm>
            <a:off x="2744" y="2888"/>
            <a:ext cx="1988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7" imgW="1612900" imgH="228600" progId="Equation.3">
                    <p:embed/>
                  </p:oleObj>
                </mc:Choice>
                <mc:Fallback>
                  <p:oleObj name="公式" r:id="rId37" imgW="16129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888"/>
                          <a:ext cx="1988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6" name="Object 23"/>
            <p:cNvGraphicFramePr>
              <a:graphicFrameLocks noChangeAspect="1"/>
            </p:cNvGraphicFramePr>
            <p:nvPr/>
          </p:nvGraphicFramePr>
          <p:xfrm>
            <a:off x="2755" y="3204"/>
            <a:ext cx="200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9" imgW="1625600" imgH="228600" progId="Equation.3">
                    <p:embed/>
                  </p:oleObj>
                </mc:Choice>
                <mc:Fallback>
                  <p:oleObj name="公式" r:id="rId39" imgW="16256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3204"/>
                          <a:ext cx="2003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7" name="Object 24"/>
            <p:cNvGraphicFramePr>
              <a:graphicFrameLocks noChangeAspect="1"/>
            </p:cNvGraphicFramePr>
            <p:nvPr/>
          </p:nvGraphicFramePr>
          <p:xfrm>
            <a:off x="2710" y="3507"/>
            <a:ext cx="205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1" imgW="1663700" imgH="228600" progId="Equation.3">
                    <p:embed/>
                  </p:oleObj>
                </mc:Choice>
                <mc:Fallback>
                  <p:oleObj name="公式" r:id="rId41" imgW="16637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3507"/>
                          <a:ext cx="205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76" name="Text Box 25"/>
          <p:cNvSpPr txBox="1">
            <a:spLocks noChangeArrowheads="1"/>
          </p:cNvSpPr>
          <p:nvPr/>
        </p:nvSpPr>
        <p:spPr bwMode="auto">
          <a:xfrm>
            <a:off x="519113" y="6348413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因此：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＊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o&gt;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同态。</a:t>
            </a:r>
          </a:p>
        </p:txBody>
      </p:sp>
      <p:sp>
        <p:nvSpPr>
          <p:cNvPr id="105477" name="矩形 1"/>
          <p:cNvSpPr>
            <a:spLocks noChangeArrowheads="1"/>
          </p:cNvSpPr>
          <p:nvPr/>
        </p:nvSpPr>
        <p:spPr bwMode="auto">
          <a:xfrm>
            <a:off x="536575" y="487363"/>
            <a:ext cx="2019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解：因为</a:t>
            </a:r>
            <a:endParaRPr lang="zh-CN" altLang="en-US"/>
          </a:p>
        </p:txBody>
      </p:sp>
      <p:sp>
        <p:nvSpPr>
          <p:cNvPr id="105478" name="文本框 2"/>
          <p:cNvSpPr txBox="1">
            <a:spLocks noChangeArrowheads="1"/>
          </p:cNvSpPr>
          <p:nvPr/>
        </p:nvSpPr>
        <p:spPr bwMode="auto">
          <a:xfrm>
            <a:off x="3525838" y="1184275"/>
            <a:ext cx="39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79" name="文本框 26"/>
          <p:cNvSpPr txBox="1">
            <a:spLocks noChangeArrowheads="1"/>
          </p:cNvSpPr>
          <p:nvPr/>
        </p:nvSpPr>
        <p:spPr bwMode="auto">
          <a:xfrm>
            <a:off x="3525838" y="1684338"/>
            <a:ext cx="393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0" name="文本框 27"/>
          <p:cNvSpPr txBox="1">
            <a:spLocks noChangeArrowheads="1"/>
          </p:cNvSpPr>
          <p:nvPr/>
        </p:nvSpPr>
        <p:spPr bwMode="auto">
          <a:xfrm>
            <a:off x="3536950" y="2144713"/>
            <a:ext cx="393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1" name="文本框 28"/>
          <p:cNvSpPr txBox="1">
            <a:spLocks noChangeArrowheads="1"/>
          </p:cNvSpPr>
          <p:nvPr/>
        </p:nvSpPr>
        <p:spPr bwMode="auto">
          <a:xfrm>
            <a:off x="3554413" y="2682875"/>
            <a:ext cx="395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2" name="文本框 29"/>
          <p:cNvSpPr txBox="1">
            <a:spLocks noChangeArrowheads="1"/>
          </p:cNvSpPr>
          <p:nvPr/>
        </p:nvSpPr>
        <p:spPr bwMode="auto">
          <a:xfrm>
            <a:off x="3554413" y="3124200"/>
            <a:ext cx="395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3" name="文本框 30"/>
          <p:cNvSpPr txBox="1">
            <a:spLocks noChangeArrowheads="1"/>
          </p:cNvSpPr>
          <p:nvPr/>
        </p:nvSpPr>
        <p:spPr bwMode="auto">
          <a:xfrm>
            <a:off x="3536950" y="3616325"/>
            <a:ext cx="393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4" name="文本框 31"/>
          <p:cNvSpPr txBox="1">
            <a:spLocks noChangeArrowheads="1"/>
          </p:cNvSpPr>
          <p:nvPr/>
        </p:nvSpPr>
        <p:spPr bwMode="auto">
          <a:xfrm>
            <a:off x="3554413" y="4076700"/>
            <a:ext cx="395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5" name="文本框 32"/>
          <p:cNvSpPr txBox="1">
            <a:spLocks noChangeArrowheads="1"/>
          </p:cNvSpPr>
          <p:nvPr/>
        </p:nvSpPr>
        <p:spPr bwMode="auto">
          <a:xfrm>
            <a:off x="3536950" y="4602163"/>
            <a:ext cx="393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6" name="文本框 33"/>
          <p:cNvSpPr txBox="1">
            <a:spLocks noChangeArrowheads="1"/>
          </p:cNvSpPr>
          <p:nvPr/>
        </p:nvSpPr>
        <p:spPr bwMode="auto">
          <a:xfrm>
            <a:off x="3556000" y="5156200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05487" name="文本框 34"/>
          <p:cNvSpPr txBox="1">
            <a:spLocks noChangeArrowheads="1"/>
          </p:cNvSpPr>
          <p:nvPr/>
        </p:nvSpPr>
        <p:spPr bwMode="auto">
          <a:xfrm>
            <a:off x="3554413" y="5665788"/>
            <a:ext cx="395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/>
              <a:t>=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E36ADB-8CBD-4A7D-B43C-E40F4E606463}" type="slidenum">
              <a:rPr lang="en-US" altLang="zh-CN" sz="1200" smtClean="0">
                <a:latin typeface="Arial Black" panose="020B0A04020102020204" pitchFamily="34" charset="0"/>
              </a:rPr>
              <a:t>57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7523" name="Text Box 4"/>
          <p:cNvSpPr txBox="1">
            <a:spLocks noChangeArrowheads="1"/>
          </p:cNvSpPr>
          <p:nvPr/>
        </p:nvSpPr>
        <p:spPr bwMode="auto">
          <a:xfrm>
            <a:off x="569913" y="1412875"/>
            <a:ext cx="74898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因为：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 : A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B</a:t>
            </a:r>
            <a:r>
              <a:rPr lang="en-US" altLang="zh-CN" sz="1800">
                <a:sym typeface="Symbol" panose="05050102010706020507" pitchFamily="18" charset="2"/>
              </a:rPr>
              <a:t> </a:t>
            </a:r>
            <a:r>
              <a:rPr lang="zh-CN" altLang="en-US" sz="1800">
                <a:sym typeface="Symbol" panose="05050102010706020507" pitchFamily="18" charset="2"/>
              </a:rPr>
              <a:t>，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, f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显然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f </a:t>
            </a:r>
            <a:r>
              <a:rPr lang="zh-CN" altLang="en-US" sz="2800" b="1">
                <a:latin typeface="宋体" panose="02010600030101010101" pitchFamily="2" charset="-122"/>
              </a:rPr>
              <a:t>是双射函数。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107524" name="Text Box 25"/>
          <p:cNvSpPr txBox="1">
            <a:spLocks noChangeArrowheads="1"/>
          </p:cNvSpPr>
          <p:nvPr/>
        </p:nvSpPr>
        <p:spPr bwMode="auto">
          <a:xfrm>
            <a:off x="569913" y="2709863"/>
            <a:ext cx="6408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因此：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＊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</a:rPr>
              <a:t>o&gt;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98978D-E898-4511-847D-E23E77A052FA}" type="slidenum">
              <a:rPr lang="en-US" altLang="zh-CN" sz="1200" smtClean="0">
                <a:latin typeface="Arial Black" panose="020B0A04020102020204" pitchFamily="34" charset="0"/>
              </a:rPr>
              <a:t>58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6" y="99538"/>
            <a:ext cx="8135937" cy="10795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课堂练习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3188246"/>
            <a:ext cx="8675688" cy="266382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证</a:t>
            </a:r>
            <a:r>
              <a:rPr lang="zh-CN" altLang="en-US" sz="2800" b="1" dirty="0">
                <a:latin typeface="Times New Roman" panose="02020603050405020304" pitchFamily="18" charset="0"/>
              </a:rPr>
              <a:t>   用反证法。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假设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的同构，那么有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）当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x=1,y=-1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f</a:t>
            </a:r>
            <a:r>
              <a:rPr lang="en-US" altLang="zh-CN" sz="2800" b="1" dirty="0">
                <a:latin typeface="Times New Roman" panose="02020603050405020304" pitchFamily="18" charset="0"/>
              </a:rPr>
              <a:t>((1)(-1))=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，得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(1)=0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）当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x=-1,y=-1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f</a:t>
            </a:r>
            <a:r>
              <a:rPr lang="en-US" altLang="zh-CN" sz="2800" b="1" dirty="0">
                <a:latin typeface="Times New Roman" panose="02020603050405020304" pitchFamily="18" charset="0"/>
              </a:rPr>
              <a:t>((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1))=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1)=0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，又有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(1)=0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，这与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的单射性矛盾。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因此，不存在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的同构。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8549" name="Rectangle 4"/>
          <p:cNvSpPr>
            <a:spLocks noChangeArrowheads="1"/>
          </p:cNvSpPr>
          <p:nvPr/>
        </p:nvSpPr>
        <p:spPr bwMode="auto">
          <a:xfrm>
            <a:off x="432594" y="1340768"/>
            <a:ext cx="80645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,+&gt;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*, ·&gt;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，其中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为有理数集合，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</a:rPr>
              <a:t>*=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{0}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分别表示普通加法和乘法。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证明不存在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的同构。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E32B82-93BC-44E3-891E-E0E7325B3587}" type="slidenum">
              <a:rPr lang="en-US" altLang="zh-CN" sz="1200" smtClean="0">
                <a:latin typeface="Arial Black" panose="020B0A04020102020204" pitchFamily="34" charset="0"/>
              </a:rPr>
              <a:t>59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0595" name="Text Box 2"/>
          <p:cNvSpPr txBox="1">
            <a:spLocks noChangeArrowheads="1"/>
          </p:cNvSpPr>
          <p:nvPr/>
        </p:nvSpPr>
        <p:spPr bwMode="auto">
          <a:xfrm>
            <a:off x="350037" y="1340768"/>
            <a:ext cx="8568952" cy="3876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：设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&gt;</a:t>
            </a:r>
            <a:r>
              <a:rPr lang="zh-CN" altLang="en-US" b="1" dirty="0">
                <a:latin typeface="Times New Roman" panose="02020603050405020304" pitchFamily="18" charset="0"/>
              </a:rPr>
              <a:t>是代数系统，其中</a:t>
            </a:r>
            <a:r>
              <a:rPr lang="en-US" altLang="zh-CN" sz="1800" b="1" dirty="0"/>
              <a:t>o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是二元运算。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的代数常数，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的代数常数，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如果满足：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 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f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800" b="1" dirty="0" err="1"/>
              <a:t>o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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), 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 b="1" i="1" dirty="0">
                <a:latin typeface="Times New Roman" panose="02020603050405020304" pitchFamily="18" charset="0"/>
              </a:rPr>
              <a:t>k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则称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同态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323528" y="333375"/>
            <a:ext cx="76327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4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具有代数常数的同态映射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BED870-C01E-4E40-9BD2-85B14AA241D1}" type="slidenum">
              <a:rPr lang="en-US" altLang="zh-CN" sz="1200" smtClean="0">
                <a:latin typeface="Arial Black" panose="020B0A04020102020204" pitchFamily="34" charset="0"/>
              </a:r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323528" y="260648"/>
            <a:ext cx="77771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课堂练习：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343387"/>
            <a:ext cx="7777162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{1,2,…10},</a:t>
            </a:r>
            <a:r>
              <a:rPr lang="zh-CN" altLang="en-US" sz="2800" b="1" dirty="0">
                <a:latin typeface="Times New Roman" panose="02020603050405020304" pitchFamily="18" charset="0"/>
              </a:rPr>
              <a:t>问下面定义的运算∗是否为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上的二元运算。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gcd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的最大公约数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=lcm(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的最小公倍数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</a:rPr>
              <a:t>大于等于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的最小整数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4)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=max(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(5)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zh-CN" altLang="en-US" sz="2800" b="1" dirty="0">
                <a:latin typeface="Times New Roman" panose="02020603050405020304" pitchFamily="18" charset="0"/>
              </a:rPr>
              <a:t>质数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的个数，其中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答案：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(4)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是，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(5)</a:t>
            </a:r>
            <a:r>
              <a:rPr lang="zh-CN" altLang="en-US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不是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C53603-B010-48AB-85ED-098B9E7E774C}" type="slidenum">
              <a:rPr lang="en-US" altLang="zh-CN" sz="1200" smtClean="0">
                <a:latin typeface="Arial Black" panose="020B0A04020102020204" pitchFamily="34" charset="0"/>
              </a:rPr>
              <a:t>60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36954"/>
            <a:ext cx="8135937" cy="1008063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实例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8431"/>
            <a:ext cx="8229600" cy="4679950"/>
          </a:xfrm>
        </p:spPr>
        <p:txBody>
          <a:bodyPr/>
          <a:lstStyle/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zh-CN" altLang="en-US" b="1" dirty="0">
                <a:solidFill>
                  <a:schemeClr val="bg2"/>
                </a:solidFill>
              </a:rPr>
              <a:t>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=&lt;Z,+,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=&lt;Z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,0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&gt;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={0,1, … , n-1},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是模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加。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令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Z→Z</a:t>
            </a:r>
            <a:r>
              <a:rPr lang="en-US" altLang="zh-CN" b="1" i="1" baseline="-25000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  <a:b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endParaRPr lang="zh-CN" altLang="en-US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b="1" i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 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=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n</a:t>
            </a: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= 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同时，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0)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24502F-C722-45DF-A04C-E0C2971361AE}" type="slidenum">
              <a:rPr lang="en-US" altLang="zh-CN" sz="1200" smtClean="0">
                <a:latin typeface="Arial Black" panose="020B0A04020102020204" pitchFamily="34" charset="0"/>
              </a:rPr>
              <a:t>61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08962" cy="1152525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同态映射保持运算的算律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9" y="1341438"/>
            <a:ext cx="8280400" cy="5040312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, ∗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上的二元运算，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’,∗’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上对应的二元运算，如果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：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是同态，那么：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可交换的（可结合、幂等的），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则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运算也是可交换的（可结合、幂等的）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运算对∗运算是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可分配的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运算对∗’运算也是可分配的；若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dirty="0">
                <a:cs typeface="Lucida Sans Unicode" panose="020B0602030504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和∗运算是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可吸收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和∗’运算也是可吸收的。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BD7C33-9861-4519-8CD3-093C9D43B4A3}" type="slidenum">
              <a:rPr lang="en-US" altLang="zh-CN" sz="1200" smtClean="0">
                <a:latin typeface="Arial Black" panose="020B0A04020102020204" pitchFamily="34" charset="0"/>
              </a:rPr>
              <a:t>62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776"/>
            <a:ext cx="8435975" cy="38862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dirty="0">
                <a:cs typeface="Lucida Sans Unicode" panose="020B0602030504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幺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元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latin typeface="Times New Roman" panose="02020603050405020304" pitchFamily="18" charset="0"/>
              </a:rPr>
              <a:t>幺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元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若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dirty="0">
                <a:cs typeface="Lucida Sans Unicode" panose="020B0602030504020204" pitchFamily="34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零元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为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运算的零元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，若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1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关于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Lucida Sans Unicode" panose="020B0602030504020204" pitchFamily="34" charset="0"/>
              </a:rPr>
              <a:t>逆元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，则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是</a:t>
            </a:r>
            <a:r>
              <a:rPr lang="zh-CN" altLang="en-US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关于</a:t>
            </a:r>
            <a:r>
              <a:rPr lang="en-US" altLang="zh-CN" sz="2000" b="1" dirty="0">
                <a:cs typeface="Lucida Sans Unicode" panose="020B0602030504020204" pitchFamily="34" charset="0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运算的逆元。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7993062" cy="1100137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同态映射保持运算的特异元素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80B84-3085-49AD-91B1-6673FE73DDDA}" type="slidenum">
              <a:rPr lang="en-US" altLang="zh-CN" sz="1200" smtClean="0">
                <a:latin typeface="Arial Black" panose="020B0A04020102020204" pitchFamily="34" charset="0"/>
              </a:rPr>
              <a:t>63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01" y="116632"/>
            <a:ext cx="8064500" cy="10795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同态映射的性质</a:t>
            </a:r>
          </a:p>
        </p:txBody>
      </p:sp>
      <p:sp>
        <p:nvSpPr>
          <p:cNvPr id="328707" name="Rectangle 3"/>
          <p:cNvSpPr>
            <a:spLocks noChangeArrowheads="1"/>
          </p:cNvSpPr>
          <p:nvPr/>
        </p:nvSpPr>
        <p:spPr bwMode="auto">
          <a:xfrm>
            <a:off x="327501" y="1412776"/>
            <a:ext cx="8132484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说明：</a:t>
            </a: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上述性质仅在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满同态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时成立，如果不是满同态，那么相关性质在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同态像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中成立。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同态映射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不一定能保持消去律成立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·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到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 i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,&gt;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的同态，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)mod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中满足消去律，但是当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合数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中不满足消去律。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EC690-77E2-4C60-8061-8BF4E375E026}" type="slidenum">
              <a:rPr lang="en-US" altLang="zh-CN" sz="1200" smtClean="0">
                <a:latin typeface="Arial Black" panose="020B0A04020102020204" pitchFamily="34" charset="0"/>
              </a:rPr>
              <a:t>64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9811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7704138" cy="3046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3366CC"/>
                </a:solidFill>
              </a:rPr>
              <a:t>       </a:t>
            </a:r>
            <a:r>
              <a:rPr lang="zh-CN" altLang="en-US" b="1" dirty="0">
                <a:solidFill>
                  <a:srgbClr val="C00000"/>
                </a:solidFill>
              </a:rPr>
              <a:t>同构是一个重要的概念，由上题可以说明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不同形式</a:t>
            </a:r>
            <a:r>
              <a:rPr lang="zh-CN" altLang="en-US" b="1" dirty="0">
                <a:solidFill>
                  <a:srgbClr val="C00000"/>
                </a:solidFill>
              </a:rPr>
              <a:t>的代数系统，如果它们之间存在同构，可以抽象地将它们看为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本质上是一样</a:t>
            </a:r>
            <a:r>
              <a:rPr lang="zh-CN" altLang="en-US" b="1" dirty="0">
                <a:solidFill>
                  <a:srgbClr val="C00000"/>
                </a:solidFill>
              </a:rPr>
              <a:t>的代数系统，不同 之处只是所使用的符号不一样。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4" name="AutoShape 1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11188" y="476250"/>
            <a:ext cx="915987" cy="450850"/>
          </a:xfrm>
          <a:prstGeom prst="actionButtonBlank">
            <a:avLst/>
          </a:prstGeom>
          <a:solidFill>
            <a:srgbClr val="009900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lIns="46800" rIns="504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幼圆" panose="02010509060101010101" pitchFamily="49" charset="-122"/>
              </a:rPr>
              <a:t>作 业</a:t>
            </a:r>
            <a:endParaRPr lang="zh-CN" altLang="en-US" sz="2000" dirty="0">
              <a:solidFill>
                <a:srgbClr val="009900"/>
              </a:solidFill>
              <a:effectDag name="">
                <a:cont type="tree" name="">
                  <a:effect ref="fillLine"/>
                  <a:outerShdw dist="38100" dir="13500000" algn="br">
                    <a:srgbClr val="4CE54C"/>
                  </a:outerShdw>
                </a:cont>
                <a:cont type="tree" name="">
                  <a:effect ref="fillLine"/>
                  <a:outerShdw dist="38100" dir="2700000" algn="tl">
                    <a:srgbClr val="005B00"/>
                  </a:outerShdw>
                </a:cont>
                <a:effect ref="fillLine"/>
              </a:effectDag>
              <a:ea typeface="隶书" panose="02010509060101010101" pitchFamily="49" charset="-122"/>
            </a:endParaRPr>
          </a:p>
        </p:txBody>
      </p:sp>
      <p:sp>
        <p:nvSpPr>
          <p:cNvPr id="121859" name="Rectangle 13"/>
          <p:cNvSpPr>
            <a:spLocks noChangeArrowheads="1"/>
          </p:cNvSpPr>
          <p:nvPr/>
        </p:nvSpPr>
        <p:spPr bwMode="auto">
          <a:xfrm>
            <a:off x="619125" y="1557338"/>
            <a:ext cx="5827713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9.4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9.5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9.6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9.24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sym typeface="Wingdings" panose="05000000000000000000" pitchFamily="2" charset="2"/>
              </a:rPr>
              <a:t>9.27</a:t>
            </a: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30000"/>
              </a:lnSpc>
              <a:spcBef>
                <a:spcPct val="30000"/>
              </a:spcBef>
              <a:buClrTx/>
              <a:buSzTx/>
              <a:buFontTx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4A7C6D-699C-4BA9-8846-B68FD3B7DC6D}" type="slidenum">
              <a:rPr lang="en-US" altLang="zh-CN" sz="1200" smtClean="0">
                <a:latin typeface="Arial Black" panose="020B0A04020102020204" pitchFamily="34" charset="0"/>
              </a:rPr>
              <a:t>66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12546"/>
            <a:ext cx="8208962" cy="79181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9.3 </a:t>
            </a: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几个典型的代数系统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73" y="1485327"/>
            <a:ext cx="8229600" cy="3886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zh-CN" altLang="en-US" b="1"/>
              <a:t> 半群与群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D58AA0-B3A6-485E-BED7-1DDACF96AD48}" type="slidenum">
              <a:rPr lang="en-US" altLang="zh-CN" sz="1200" smtClean="0">
                <a:latin typeface="Arial Black" panose="020B0A04020102020204" pitchFamily="34" charset="0"/>
              </a:rPr>
              <a:t>67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336054"/>
            <a:ext cx="6983412" cy="4895850"/>
          </a:xfrm>
        </p:spPr>
        <p:txBody>
          <a:bodyPr/>
          <a:lstStyle/>
          <a:p>
            <a:r>
              <a:rPr lang="zh-CN" altLang="en-US" b="1" dirty="0"/>
              <a:t>半群与独异点</a:t>
            </a:r>
          </a:p>
          <a:p>
            <a:pPr lvl="1"/>
            <a:r>
              <a:rPr lang="zh-CN" altLang="en-US" sz="2400" b="1" dirty="0"/>
              <a:t>半群定义与性质</a:t>
            </a:r>
          </a:p>
          <a:p>
            <a:pPr lvl="1"/>
            <a:r>
              <a:rPr lang="zh-CN" altLang="en-US" sz="2400" b="1" dirty="0"/>
              <a:t>交换半群与独异点</a:t>
            </a:r>
          </a:p>
          <a:p>
            <a:pPr lvl="1"/>
            <a:r>
              <a:rPr lang="zh-CN" altLang="en-US" sz="2400" b="1" dirty="0"/>
              <a:t>半群与独异点的子代数和积代数</a:t>
            </a:r>
          </a:p>
          <a:p>
            <a:pPr lvl="1"/>
            <a:r>
              <a:rPr lang="zh-CN" altLang="en-US" sz="2400" b="1" dirty="0"/>
              <a:t>半群与独异点的同态</a:t>
            </a:r>
          </a:p>
          <a:p>
            <a:r>
              <a:rPr lang="zh-CN" altLang="en-US" b="1" dirty="0"/>
              <a:t>群</a:t>
            </a:r>
          </a:p>
          <a:p>
            <a:pPr lvl="1"/>
            <a:r>
              <a:rPr lang="zh-CN" altLang="en-US" sz="2400" b="1" dirty="0"/>
              <a:t>群的定义与性质</a:t>
            </a:r>
          </a:p>
          <a:p>
            <a:pPr lvl="1"/>
            <a:r>
              <a:rPr lang="zh-CN" altLang="en-US" sz="2400" b="1" dirty="0"/>
              <a:t>子群与群的直积</a:t>
            </a:r>
          </a:p>
          <a:p>
            <a:pPr lvl="1"/>
            <a:r>
              <a:rPr lang="zh-CN" altLang="en-US" sz="2400" b="1" dirty="0"/>
              <a:t>循环群</a:t>
            </a:r>
          </a:p>
          <a:p>
            <a:pPr lvl="1"/>
            <a:r>
              <a:rPr lang="zh-CN" altLang="en-US" sz="2400" b="1" dirty="0"/>
              <a:t>置换群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6351"/>
            <a:ext cx="8208962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半群与群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254000" y="1200150"/>
          <a:ext cx="8712200" cy="4657726"/>
        </p:xfrm>
        <a:graphic>
          <a:graphicData uri="http://schemas.openxmlformats.org/drawingml/2006/table">
            <a:tbl>
              <a:tblPr/>
              <a:tblGrid>
                <a:gridCol w="221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9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定义基础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◦二元运算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代数系统V=&lt;S，◦&gt;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◦可结合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可交换半群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含幺半群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（独异点)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◦含幺元，记为V=&lt;S,◦,e&gt;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含幺半群&lt;G,◦&gt;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对G中任意元素x，都有x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交换群（阿贝尔群）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群G,&lt;G,◦&gt;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00" name="Text Box 66"/>
          <p:cNvSpPr txBox="1">
            <a:spLocks noChangeArrowheads="1"/>
          </p:cNvSpPr>
          <p:nvPr/>
        </p:nvSpPr>
        <p:spPr bwMode="auto">
          <a:xfrm>
            <a:off x="254000" y="404813"/>
            <a:ext cx="350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代数系统V=&lt;S，◦&gt;</a:t>
            </a:r>
            <a:r>
              <a:rPr lang="zh-CN" altLang="en-US" sz="2400" b="1">
                <a:latin typeface="宋体" panose="02010600030101010101" pitchFamily="2" charset="-122"/>
              </a:rPr>
              <a:t> </a:t>
            </a:r>
            <a:endParaRPr lang="zh-CN" altLang="en-US" sz="1800"/>
          </a:p>
        </p:txBody>
      </p:sp>
      <p:graphicFrame>
        <p:nvGraphicFramePr>
          <p:cNvPr id="7201" name="Object 67"/>
          <p:cNvGraphicFramePr>
            <a:graphicFrameLocks noChangeAspect="1"/>
          </p:cNvGraphicFramePr>
          <p:nvPr/>
        </p:nvGraphicFramePr>
        <p:xfrm>
          <a:off x="7235825" y="436562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" imgH="115570" progId="Equation.3">
                  <p:embed/>
                </p:oleObj>
              </mc:Choice>
              <mc:Fallback>
                <p:oleObj r:id="rId2" imgW="115570" imgH="115570" progId="Equation.3">
                  <p:embed/>
                  <p:pic>
                    <p:nvPicPr>
                      <p:cNvPr id="0" name="图片 218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365625"/>
                        <a:ext cx="2889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254000" y="1200150"/>
          <a:ext cx="8712200" cy="4714902"/>
        </p:xfrm>
        <a:graphic>
          <a:graphicData uri="http://schemas.openxmlformats.org/drawingml/2006/table">
            <a:tbl>
              <a:tblPr/>
              <a:tblGrid>
                <a:gridCol w="221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定义基础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◦二元运算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Klein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四元群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阶群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有幺元）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dirty="0"/>
                        <a:t>交换律（对称性）；</a:t>
                      </a:r>
                      <a:endParaRPr lang="en-US" altLang="zh-CN" sz="2800" b="1" dirty="0"/>
                    </a:p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dirty="0"/>
                        <a:t>主对角线元素都是幺元；</a:t>
                      </a:r>
                      <a:endParaRPr lang="en-US" altLang="zh-CN" sz="2800" b="1" dirty="0"/>
                    </a:p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i="1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c </a:t>
                      </a:r>
                      <a:r>
                        <a:rPr lang="zh-CN" altLang="en-US" sz="2800" b="1" dirty="0"/>
                        <a:t>中任两个元素运算等于第三个元素</a:t>
                      </a:r>
                      <a:r>
                        <a:rPr lang="en-US" altLang="zh-CN" sz="2800" b="1" dirty="0"/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08" name="Text Box 66"/>
          <p:cNvSpPr txBox="1">
            <a:spLocks noChangeArrowheads="1"/>
          </p:cNvSpPr>
          <p:nvPr/>
        </p:nvSpPr>
        <p:spPr bwMode="auto">
          <a:xfrm>
            <a:off x="254000" y="404813"/>
            <a:ext cx="350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代数系统V=&lt;S，◦&gt;</a:t>
            </a:r>
            <a:r>
              <a:rPr lang="zh-CN" altLang="en-US" sz="2400" b="1">
                <a:latin typeface="宋体" panose="02010600030101010101" pitchFamily="2" charset="-122"/>
              </a:rPr>
              <a:t> </a:t>
            </a:r>
            <a:endParaRPr lang="zh-CN" altLang="en-US" sz="1800"/>
          </a:p>
        </p:txBody>
      </p:sp>
      <p:graphicFrame>
        <p:nvGraphicFramePr>
          <p:cNvPr id="8209" name="Object 67"/>
          <p:cNvGraphicFramePr>
            <a:graphicFrameLocks noChangeAspect="1"/>
          </p:cNvGraphicFramePr>
          <p:nvPr/>
        </p:nvGraphicFramePr>
        <p:xfrm>
          <a:off x="7235825" y="436562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" imgH="115570" progId="Equation.3">
                  <p:embed/>
                </p:oleObj>
              </mc:Choice>
              <mc:Fallback>
                <p:oleObj r:id="rId2" imgW="115570" imgH="115570" progId="Equation.3">
                  <p:embed/>
                  <p:pic>
                    <p:nvPicPr>
                      <p:cNvPr id="0" name="图片 219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365625"/>
                        <a:ext cx="2889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6036EC-C65B-4B1D-B85F-96831841EDC0}" type="slidenum">
              <a:rPr lang="en-US" altLang="zh-CN" sz="1200" smtClean="0">
                <a:latin typeface="Arial Black" panose="020B0A04020102020204" pitchFamily="34" charset="0"/>
              </a:r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1417" y="163124"/>
            <a:ext cx="7920037" cy="1008062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一元运算的定义与实例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461417" y="1323975"/>
            <a:ext cx="8225384" cy="10692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为集合，函数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上的一元运算，简称为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一元运算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68313" y="2546031"/>
            <a:ext cx="8225384" cy="39518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</a:t>
            </a:r>
          </a:p>
          <a:p>
            <a:pPr marL="514350" indent="-514350" eaLnBrk="1" hangingPunct="1">
              <a:lnSpc>
                <a:spcPct val="110000"/>
              </a:lnSpc>
              <a:buAutoNum type="arabicParenBoth"/>
              <a:defRPr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Z, Q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上的一元运算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求相反数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10000"/>
              </a:lnSpc>
              <a:buAutoNum type="arabicParenBoth"/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非零有理数集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，非零实数集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上的一元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求倒数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复数集合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上的一元运算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 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求共轭复数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幂集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全集为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求绝对补运算 </a:t>
            </a: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~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 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(5)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上所有双射函数的集合，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i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求反函数 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(6)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(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≥2 )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上，求转置矩阵 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Group 2"/>
          <p:cNvGraphicFramePr>
            <a:graphicFrameLocks noGrp="1"/>
          </p:cNvGraphicFramePr>
          <p:nvPr/>
        </p:nvGraphicFramePr>
        <p:xfrm>
          <a:off x="254000" y="1200150"/>
          <a:ext cx="8712200" cy="1593851"/>
        </p:xfrm>
        <a:graphic>
          <a:graphicData uri="http://schemas.openxmlformats.org/drawingml/2006/table">
            <a:tbl>
              <a:tblPr/>
              <a:tblGrid>
                <a:gridCol w="221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阶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|G|,G中元素个数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有限群、无限群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群G中元素x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|x|=min{k|x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=e}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k阶元，无限阶元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36" name="Text Box 36"/>
          <p:cNvSpPr txBox="1">
            <a:spLocks noChangeArrowheads="1"/>
          </p:cNvSpPr>
          <p:nvPr/>
        </p:nvSpPr>
        <p:spPr bwMode="auto">
          <a:xfrm>
            <a:off x="254000" y="404813"/>
            <a:ext cx="3738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/>
              <a:t>群的阶和群中元素的阶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Group 2"/>
          <p:cNvGraphicFramePr>
            <a:graphicFrameLocks noGrp="1"/>
          </p:cNvGraphicFramePr>
          <p:nvPr/>
        </p:nvGraphicFramePr>
        <p:xfrm>
          <a:off x="254000" y="1200150"/>
          <a:ext cx="8712200" cy="4618038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1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幂运算定义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幂运算规则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V=&lt;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b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zh-CN" altLang="en-US" sz="28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b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nm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∈</a:t>
                      </a:r>
                      <a:r>
                        <a:rPr kumimoji="0" lang="zh-CN" alt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5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独异点V=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S,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e</a:t>
                      </a:r>
                      <a:b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 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93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群&lt;S,◦&gt;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e</a:t>
                      </a:r>
                      <a:b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 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 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◦ 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-n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8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除上述外，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xy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)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b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</a:b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63" name="Text Box 43"/>
          <p:cNvSpPr txBox="1">
            <a:spLocks noChangeArrowheads="1"/>
          </p:cNvSpPr>
          <p:nvPr/>
        </p:nvSpPr>
        <p:spPr bwMode="auto">
          <a:xfrm>
            <a:off x="254000" y="404813"/>
            <a:ext cx="3027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/>
              <a:t>代数系统的幂运算</a:t>
            </a:r>
            <a:endParaRPr lang="zh-CN" altLang="en-US"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D98638-E1C3-40BE-8CAC-CB1CA366038E}" type="slidenum">
              <a:rPr lang="en-US" altLang="zh-CN" sz="1200" smtClean="0">
                <a:latin typeface="Arial Black" panose="020B0A04020102020204" pitchFamily="34" charset="0"/>
              </a:rPr>
              <a:t>72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62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半群的定义与实例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2492896"/>
            <a:ext cx="9216702" cy="48244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,+&gt;, 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都是半群，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是普通加法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）设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是大于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的正整数，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),+&gt;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),·&gt;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都是半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群，其中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·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分别表示矩阵加法和矩阵乘法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为集合的对称差运算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={0,1, …,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1}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为模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加法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 </a:t>
            </a:r>
            <a:r>
              <a:rPr lang="zh-CN" altLang="en-US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为函数的复合运算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*,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为半群，其中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为非零实数集合，</a:t>
            </a:r>
            <a:r>
              <a:rPr lang="zh-CN" altLang="en-US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运算定义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如下：</a:t>
            </a: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*,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 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4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9512" y="1371600"/>
            <a:ext cx="8210550" cy="136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 设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S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kern="0" dirty="0"/>
              <a:t>o</a:t>
            </a:r>
            <a:r>
              <a:rPr lang="en-US" altLang="zh-CN" sz="2800" b="1" kern="0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是代数系统，</a:t>
            </a:r>
            <a:r>
              <a:rPr lang="en-US" altLang="zh-CN" sz="2000" b="1" kern="0" dirty="0">
                <a:sym typeface="Symbol" panose="05050102010706020507" pitchFamily="18" charset="2"/>
              </a:rPr>
              <a:t>o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为二元运算，如果 </a:t>
            </a:r>
            <a:r>
              <a:rPr lang="zh-CN" altLang="en-US" sz="2000" b="1" kern="0" dirty="0">
                <a:sym typeface="Symbol" panose="05050102010706020507" pitchFamily="18" charset="2"/>
              </a:rPr>
              <a:t></a:t>
            </a:r>
            <a:r>
              <a:rPr lang="zh-CN" altLang="en-US" sz="2800" b="1" kern="0" dirty="0">
                <a:sym typeface="Symbol" panose="05050102010706020507" pitchFamily="18" charset="2"/>
              </a:rPr>
              <a:t>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运算是</a:t>
            </a:r>
            <a:r>
              <a:rPr lang="zh-CN" altLang="en-US" sz="2800" b="1" kern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可结合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的，则称 </a:t>
            </a:r>
            <a:r>
              <a:rPr lang="en-US" altLang="zh-CN" sz="2800" b="1" i="1" kern="0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半群</a:t>
            </a:r>
            <a:r>
              <a:rPr lang="zh-CN" altLang="en-US" sz="2800" b="1" kern="0" dirty="0">
                <a:latin typeface="Times New Roman" panose="02020603050405020304" pitchFamily="18" charset="0"/>
              </a:rPr>
              <a:t>。</a:t>
            </a:r>
            <a:endParaRPr lang="en-US" altLang="zh-CN" sz="2800" b="1" kern="0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kern="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DB1FD-774D-44B0-ACB6-FF1071DA4223}" type="slidenum">
              <a:rPr lang="en-US" altLang="zh-CN" sz="1200" smtClean="0">
                <a:latin typeface="Arial Black" panose="020B0A04020102020204" pitchFamily="34" charset="0"/>
              </a:rPr>
              <a:t>73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990" y="128951"/>
            <a:ext cx="8207375" cy="12239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元素的幂运算性质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63687"/>
            <a:ext cx="7561262" cy="45339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元素的幂运算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V=&lt;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为半群，对任意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，规定：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规则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30000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（证明方法：数学归纳法）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CE7D0E-9B7F-40DB-9E8D-4EE9EA90D163}" type="slidenum">
              <a:rPr lang="en-US" altLang="zh-CN" sz="1200" smtClean="0">
                <a:latin typeface="Arial Black" panose="020B0A04020102020204" pitchFamily="34" charset="0"/>
              </a:rPr>
              <a:t>74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2723" y="72835"/>
            <a:ext cx="8135937" cy="115252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特殊的半群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723" y="1363536"/>
            <a:ext cx="8353425" cy="4608512"/>
          </a:xfrm>
        </p:spPr>
        <p:txBody>
          <a:bodyPr/>
          <a:lstStyle/>
          <a:p>
            <a:pPr marL="621030" indent="-62103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</a:t>
            </a:r>
          </a:p>
          <a:p>
            <a:pPr marL="621030" indent="-62103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0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可交换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的，则称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交换半群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621030" indent="-62103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是关于 </a:t>
            </a:r>
            <a:r>
              <a:rPr lang="zh-CN" altLang="en-US" sz="2000" b="1" dirty="0"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运算的幺元，则称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含幺半群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，也叫做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621030" indent="-62103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独异点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 &lt;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AC2EBB-B81C-4987-9C14-0EB39B735BD5}" type="slidenum">
              <a:rPr lang="en-US" altLang="zh-CN" sz="1200" smtClean="0">
                <a:latin typeface="Arial Black" panose="020B0A04020102020204" pitchFamily="34" charset="0"/>
              </a:rPr>
              <a:t>75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-1587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独异点的幂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448" y="1484784"/>
            <a:ext cx="7775575" cy="4176712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独异点的幂运算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latin typeface="Times New Roman" panose="02020603050405020304" pitchFamily="18" charset="0"/>
              </a:rPr>
              <a:t>:      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000" b="1" dirty="0">
                <a:sym typeface="Symbol" panose="05050102010706020507" pitchFamily="18" charset="2"/>
              </a:rPr>
              <a:t>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endParaRPr lang="en-US" altLang="zh-CN" sz="2800" b="1" baseline="300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</a:rPr>
              <a:t>幂运算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812016-8A82-4648-8B56-FC0796AFE0F0}" type="slidenum">
              <a:rPr lang="en-US" altLang="zh-CN" sz="1200" smtClean="0">
                <a:latin typeface="Arial Black" panose="020B0A04020102020204" pitchFamily="34" charset="0"/>
              </a:rPr>
              <a:t>76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3038" y="-99674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交换半群和独异点的实例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5086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,+,0&gt;,&lt;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,+,0&gt;,&lt;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,+,0&gt;,&lt;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,+,0&gt;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都是交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换半群，也是独异点，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是普通加法。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是大于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的正整数，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),+&gt;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),·&gt;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都是独异点，其中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分别表示矩阵加法和矩阵乘法。加法构成交换半群，乘法不是交换半群。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(3) 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,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为交换半群和独异点，其中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为集合的对称差运算。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(4)&lt;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,0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为交换半群与独异点，其中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= {0, 1,  …, 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1}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为模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加法。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(5)&lt;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rgbClr val="003399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为独异点，不是交换半群，其中 </a:t>
            </a:r>
            <a:r>
              <a:rPr lang="zh-CN" altLang="en-US" sz="2000" b="1" dirty="0">
                <a:solidFill>
                  <a:srgbClr val="003399"/>
                </a:solidFill>
                <a:sym typeface="Symbol" panose="05050102010706020507" pitchFamily="18" charset="2"/>
              </a:rPr>
              <a:t></a:t>
            </a:r>
            <a:r>
              <a:rPr lang="zh-CN" altLang="en-US" sz="2800" b="1" dirty="0">
                <a:solidFill>
                  <a:srgbClr val="003399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为函数的复合运算。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Group 2"/>
          <p:cNvGraphicFramePr>
            <a:graphicFrameLocks noGrp="1"/>
          </p:cNvGraphicFramePr>
          <p:nvPr/>
        </p:nvGraphicFramePr>
        <p:xfrm>
          <a:off x="254000" y="1200150"/>
          <a:ext cx="8712200" cy="2825752"/>
        </p:xfrm>
        <a:graphic>
          <a:graphicData uri="http://schemas.openxmlformats.org/drawingml/2006/table">
            <a:tbl>
              <a:tblPr/>
              <a:tblGrid>
                <a:gridCol w="18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9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子代数系统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代数系统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子代数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5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子半群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独异点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子独异点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  子独异点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3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子群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子代数系统关于运算构成群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60" name="Text Box 56"/>
          <p:cNvSpPr txBox="1">
            <a:spLocks noChangeArrowheads="1"/>
          </p:cNvSpPr>
          <p:nvPr/>
        </p:nvSpPr>
        <p:spPr bwMode="auto">
          <a:xfrm>
            <a:off x="323850" y="260350"/>
            <a:ext cx="23161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子代数系统 </a:t>
            </a:r>
            <a:endParaRPr lang="zh-CN" altLang="en-US" sz="2800"/>
          </a:p>
        </p:txBody>
      </p:sp>
      <p:graphicFrame>
        <p:nvGraphicFramePr>
          <p:cNvPr id="18461" name="Object 57"/>
          <p:cNvGraphicFramePr>
            <a:graphicFrameLocks noChangeAspect="1"/>
          </p:cNvGraphicFramePr>
          <p:nvPr/>
        </p:nvGraphicFramePr>
        <p:xfrm>
          <a:off x="4645025" y="2925763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" imgH="115570" progId="Equation.3">
                  <p:embed/>
                </p:oleObj>
              </mc:Choice>
              <mc:Fallback>
                <p:oleObj r:id="rId2" imgW="115570" imgH="115570" progId="Equation.3">
                  <p:embed/>
                  <p:pic>
                    <p:nvPicPr>
                      <p:cNvPr id="0" name="图片 220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2925763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D3FEA0-15AD-40BF-9CAE-592892A2D279}" type="slidenum">
              <a:rPr lang="en-US" altLang="zh-CN" sz="1200" smtClean="0">
                <a:latin typeface="Arial Black" panose="020B0A04020102020204" pitchFamily="34" charset="0"/>
              </a:rPr>
              <a:t>78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0163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半群与独异点的子代数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301037" cy="5183906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半群的子代数称为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，独异点的子代数称为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子独异点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D60093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判断方法</a:t>
            </a:r>
            <a:r>
              <a:rPr lang="en-US" altLang="zh-CN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为半群，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的非空子集，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子半群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 </a:t>
            </a:r>
            <a:r>
              <a:rPr lang="en-US" altLang="zh-CN" sz="2000" b="1" dirty="0"/>
              <a:t>o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运算封闭。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为独异点，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子独异点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当且仅当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 </a:t>
            </a:r>
            <a:r>
              <a:rPr lang="en-US" altLang="zh-CN" sz="2000" b="1" dirty="0"/>
              <a:t>o</a:t>
            </a:r>
            <a:r>
              <a:rPr lang="en-US" altLang="zh-CN" sz="2800" b="1" dirty="0"/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运算封闭，且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Clr>
                <a:srgbClr val="D60093"/>
              </a:buClr>
              <a:buFont typeface="Wingdings" panose="05000000000000000000" pitchFamily="2" charset="2"/>
              <a:buChar char="u"/>
            </a:pP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实例：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 &lt;N,+&gt;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的子半群，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&lt;N,+,0&gt;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&lt;Z,+,0&gt;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的子独异点，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&lt;Z,+,0&gt;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的子独异点。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F7B062-0BBA-4DDD-9639-2D9BDAF22D3B}" type="slidenum">
              <a:rPr lang="en-US" altLang="zh-CN" sz="1200" smtClean="0">
                <a:latin typeface="Arial Black" panose="020B0A04020102020204" pitchFamily="34" charset="0"/>
              </a:rPr>
              <a:t>79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0291" name="Text Box 4"/>
          <p:cNvSpPr txBox="1">
            <a:spLocks noChangeArrowheads="1"/>
          </p:cNvSpPr>
          <p:nvPr/>
        </p:nvSpPr>
        <p:spPr bwMode="auto">
          <a:xfrm>
            <a:off x="500063" y="1428750"/>
            <a:ext cx="7991475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、设代数系统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,⊙&gt;,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</a:rPr>
              <a:t>二元运算⊙定义为：       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⊙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a+b+ab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证明，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,⊙&gt;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为独异点。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&lt;S, </a:t>
            </a:r>
            <a:r>
              <a:rPr lang="en-US" altLang="zh-CN" sz="2800" b="1" dirty="0"/>
              <a:t>∗</a:t>
            </a:r>
            <a:r>
              <a:rPr lang="en-US" altLang="zh-CN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为可交换独异点，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|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证明：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, ∗&gt;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 ∗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的子独异点。</a:t>
            </a:r>
          </a:p>
        </p:txBody>
      </p:sp>
      <p:sp>
        <p:nvSpPr>
          <p:cNvPr id="140292" name="矩形 3"/>
          <p:cNvSpPr>
            <a:spLocks noChangeArrowheads="1"/>
          </p:cNvSpPr>
          <p:nvPr/>
        </p:nvSpPr>
        <p:spPr bwMode="auto">
          <a:xfrm>
            <a:off x="428625" y="285750"/>
            <a:ext cx="30139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课堂练习：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45A017-A508-4525-B6BB-47B6C14A4D9B}" type="slidenum">
              <a:rPr lang="en-US" altLang="zh-CN" sz="1200" smtClean="0">
                <a:latin typeface="Arial Black" panose="020B0A04020102020204" pitchFamily="34" charset="0"/>
              </a:r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7775" y="125839"/>
            <a:ext cx="7848600" cy="1008062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二元与一元运算的表示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775" y="1425788"/>
            <a:ext cx="7920038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算符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1800" b="1" dirty="0">
                <a:solidFill>
                  <a:schemeClr val="bg2"/>
                </a:solidFill>
              </a:rPr>
              <a:t>o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, ∗, · ,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等符号表示二元或一元运算  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对二元运算</a:t>
            </a:r>
            <a:r>
              <a:rPr lang="zh-CN" altLang="en-US" sz="2800" b="1" dirty="0"/>
              <a:t> </a:t>
            </a:r>
            <a:r>
              <a:rPr lang="en-US" altLang="zh-CN" sz="1800" b="1" dirty="0">
                <a:solidFill>
                  <a:schemeClr val="bg2"/>
                </a:solidFill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，如果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运算得到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，记为  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对一元运算 </a:t>
            </a:r>
            <a:r>
              <a:rPr lang="en-US" altLang="zh-CN" sz="1800" b="1" dirty="0">
                <a:solidFill>
                  <a:schemeClr val="bg2"/>
                </a:solidFill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的运算结果记为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（注意：在同一问题中不同的运算使用不同的算符）</a:t>
            </a:r>
            <a:endParaRPr lang="en-US" altLang="zh-CN" sz="24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b="1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表示二元或一元运算的方法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公式法、 运算表法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A0FD83-E12D-417C-8D33-5C34E304E5AA}" type="slidenum">
              <a:rPr lang="en-US" altLang="zh-CN" sz="1200" smtClean="0">
                <a:latin typeface="Arial Black" panose="020B0A04020102020204" pitchFamily="34" charset="0"/>
              </a:rPr>
              <a:t>80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2339" name="Text Box 4"/>
          <p:cNvSpPr txBox="1">
            <a:spLocks noChangeArrowheads="1"/>
          </p:cNvSpPr>
          <p:nvPr/>
        </p:nvSpPr>
        <p:spPr bwMode="auto">
          <a:xfrm>
            <a:off x="571500" y="1285875"/>
            <a:ext cx="7705725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、证明： 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b,c</a:t>
            </a:r>
            <a:r>
              <a:rPr lang="en-US" altLang="zh-CN" sz="2400" b="1">
                <a:latin typeface="Times New Roman" panose="02020603050405020304" pitchFamily="18" charset="0"/>
              </a:rPr>
              <a:t>∈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 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⊙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) ⊙</a:t>
            </a:r>
            <a:r>
              <a:rPr lang="en-US" altLang="zh-CN" sz="2400" b="1" i="1">
                <a:latin typeface="Times New Roman" panose="02020603050405020304" pitchFamily="18" charset="0"/>
              </a:rPr>
              <a:t>c=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a+b+ab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</a:rPr>
              <a:t>+c+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a+b+ab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                  =a+b+c+ab+ac+bc+abc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  a</a:t>
            </a:r>
            <a:r>
              <a:rPr lang="en-US" altLang="zh-CN" sz="2400" b="1">
                <a:latin typeface="Times New Roman" panose="02020603050405020304" pitchFamily="18" charset="0"/>
              </a:rPr>
              <a:t>⊙(</a:t>
            </a:r>
            <a:r>
              <a:rPr lang="en-US" altLang="zh-CN" sz="2400" b="1" i="1">
                <a:latin typeface="Times New Roman" panose="02020603050405020304" pitchFamily="18" charset="0"/>
              </a:rPr>
              <a:t>b </a:t>
            </a:r>
            <a:r>
              <a:rPr lang="en-US" altLang="zh-CN" sz="2400" b="1">
                <a:latin typeface="Times New Roman" panose="02020603050405020304" pitchFamily="18" charset="0"/>
              </a:rPr>
              <a:t>⊙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  <a:r>
              <a:rPr lang="en-US" altLang="zh-CN" sz="2400" b="1" i="1">
                <a:latin typeface="Times New Roman" panose="02020603050405020304" pitchFamily="18" charset="0"/>
              </a:rPr>
              <a:t>=a+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b+c+bc)+a 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</a:rPr>
              <a:t>b+c+bc</a:t>
            </a:r>
            <a:r>
              <a:rPr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                      =a+b+c+ab+ac+bc+abc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所以⊙运算是可结合的， </a:t>
            </a:r>
            <a:r>
              <a:rPr lang="en-US" altLang="zh-CN" sz="2400" b="1">
                <a:solidFill>
                  <a:srgbClr val="3366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solidFill>
                  <a:srgbClr val="3366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solidFill>
                  <a:srgbClr val="3366CC"/>
                </a:solidFill>
                <a:latin typeface="Times New Roman" panose="02020603050405020304" pitchFamily="18" charset="0"/>
              </a:rPr>
              <a:t>,⊙&gt;</a:t>
            </a:r>
            <a:r>
              <a:rPr lang="zh-CN" altLang="en-US" sz="2400" b="1">
                <a:solidFill>
                  <a:srgbClr val="3366CC"/>
                </a:solidFill>
                <a:latin typeface="Times New Roman" panose="02020603050405020304" pitchFamily="18" charset="0"/>
              </a:rPr>
              <a:t>是半群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因为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⊙</a:t>
            </a:r>
            <a:r>
              <a:rPr lang="en-US" altLang="zh-CN" sz="2400" b="1" i="1">
                <a:latin typeface="Times New Roman" panose="02020603050405020304" pitchFamily="18" charset="0"/>
              </a:rPr>
              <a:t>b=a+b+ab= b</a:t>
            </a:r>
            <a:r>
              <a:rPr lang="en-US" altLang="zh-CN" sz="2400" b="1">
                <a:latin typeface="Times New Roman" panose="02020603050405020304" pitchFamily="18" charset="0"/>
              </a:rPr>
              <a:t>⊙a, ⊙</a:t>
            </a:r>
            <a:r>
              <a:rPr lang="zh-CN" altLang="en-US" sz="2400" b="1">
                <a:latin typeface="Times New Roman" panose="02020603050405020304" pitchFamily="18" charset="0"/>
              </a:rPr>
              <a:t>运算是可交换的。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设</a:t>
            </a:r>
            <a:r>
              <a:rPr lang="en-US" altLang="zh-CN" sz="2400" b="1" i="1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为</a:t>
            </a:r>
            <a:r>
              <a:rPr lang="en-US" altLang="zh-CN" sz="2400" b="1"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,⊙&gt;</a:t>
            </a:r>
            <a:r>
              <a:rPr lang="zh-CN" altLang="en-US" sz="2400" b="1">
                <a:latin typeface="Times New Roman" panose="02020603050405020304" pitchFamily="18" charset="0"/>
              </a:rPr>
              <a:t>的幺元，则有：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zh-CN" altLang="en-US" sz="2400" b="1" i="1">
                <a:latin typeface="Times New Roman" panose="02020603050405020304" pitchFamily="18" charset="0"/>
              </a:rPr>
              <a:t>            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⊙</a:t>
            </a:r>
            <a:r>
              <a:rPr lang="en-US" altLang="zh-CN" sz="2400" b="1" i="1">
                <a:latin typeface="Times New Roman" panose="02020603050405020304" pitchFamily="18" charset="0"/>
              </a:rPr>
              <a:t>e = a+e+ae = a, </a:t>
            </a:r>
            <a:r>
              <a:rPr lang="zh-CN" altLang="en-US" sz="2400" b="1">
                <a:latin typeface="Times New Roman" panose="02020603050405020304" pitchFamily="18" charset="0"/>
              </a:rPr>
              <a:t>解得</a:t>
            </a:r>
            <a:r>
              <a:rPr lang="zh-CN" altLang="en-US" sz="2400" b="1" i="1">
                <a:latin typeface="Times New Roman" panose="02020603050405020304" pitchFamily="18" charset="0"/>
              </a:rPr>
              <a:t>：</a:t>
            </a:r>
            <a:r>
              <a:rPr lang="en-US" altLang="zh-CN" sz="2400" b="1" i="1">
                <a:latin typeface="Times New Roman" panose="02020603050405020304" pitchFamily="18" charset="0"/>
              </a:rPr>
              <a:t>e = 0, </a:t>
            </a:r>
          </a:p>
          <a:p>
            <a:pPr eaLnBrk="1" hangingPunct="1">
              <a:lnSpc>
                <a:spcPct val="11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</a:t>
            </a:r>
            <a:r>
              <a:rPr lang="zh-CN" altLang="en-US" sz="2400" b="1">
                <a:latin typeface="Times New Roman" panose="02020603050405020304" pitchFamily="18" charset="0"/>
              </a:rPr>
              <a:t>由于⊙运算可交换，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</a:rPr>
              <a:t>是幺元，</a:t>
            </a:r>
            <a:r>
              <a:rPr lang="zh-CN" altLang="en-US" sz="2400" b="1">
                <a:solidFill>
                  <a:srgbClr val="3366CC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2400" b="1">
                <a:solidFill>
                  <a:srgbClr val="3366CC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solidFill>
                  <a:srgbClr val="3366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solidFill>
                  <a:srgbClr val="3366CC"/>
                </a:solidFill>
                <a:latin typeface="Times New Roman" panose="02020603050405020304" pitchFamily="18" charset="0"/>
              </a:rPr>
              <a:t>,⊙&gt;</a:t>
            </a:r>
            <a:r>
              <a:rPr lang="zh-CN" altLang="en-US" sz="2400" b="1">
                <a:solidFill>
                  <a:srgbClr val="3366CC"/>
                </a:solidFill>
                <a:latin typeface="Times New Roman" panose="02020603050405020304" pitchFamily="18" charset="0"/>
              </a:rPr>
              <a:t>是独异点。</a:t>
            </a:r>
          </a:p>
        </p:txBody>
      </p:sp>
      <p:sp>
        <p:nvSpPr>
          <p:cNvPr id="142340" name="矩形 3"/>
          <p:cNvSpPr>
            <a:spLocks noChangeArrowheads="1"/>
          </p:cNvSpPr>
          <p:nvPr/>
        </p:nvSpPr>
        <p:spPr bwMode="auto">
          <a:xfrm>
            <a:off x="557244" y="260648"/>
            <a:ext cx="1316386" cy="77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解：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7B053-4A76-47EB-944C-53504AF6803E}" type="slidenum">
              <a:rPr lang="en-US" altLang="zh-CN" sz="1200" smtClean="0">
                <a:latin typeface="Arial Black" panose="020B0A04020102020204" pitchFamily="34" charset="0"/>
              </a:rPr>
              <a:t>81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7" name="Text Box 4"/>
          <p:cNvSpPr txBox="1">
            <a:spLocks noChangeArrowheads="1"/>
          </p:cNvSpPr>
          <p:nvPr/>
        </p:nvSpPr>
        <p:spPr bwMode="auto">
          <a:xfrm>
            <a:off x="642938" y="1357313"/>
            <a:ext cx="7488237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、证明：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因为对于幺元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有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800" b="1">
                <a:latin typeface="Times New Roman" panose="02020603050405020304" pitchFamily="18" charset="0"/>
              </a:rPr>
              <a:t>=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T, T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</a:rPr>
              <a:t>的非空子集。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zh-CN" altLang="en-US" sz="2800" b="1" i="1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</a:rPr>
              <a:t>有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latin typeface="Times New Roman" panose="02020603050405020304" pitchFamily="18" charset="0"/>
              </a:rPr>
              <a:t>∗</a:t>
            </a:r>
            <a:r>
              <a:rPr lang="en-US" altLang="zh-CN" sz="2800" b="1" i="1">
                <a:latin typeface="Times New Roman" panose="02020603050405020304" pitchFamily="18" charset="0"/>
              </a:rPr>
              <a:t>a=a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latin typeface="Times New Roman" panose="02020603050405020304" pitchFamily="18" charset="0"/>
              </a:rPr>
              <a:t>∗</a:t>
            </a:r>
            <a:r>
              <a:rPr lang="en-US" altLang="zh-CN" sz="2800" b="1" i="1">
                <a:latin typeface="Times New Roman" panose="02020603050405020304" pitchFamily="18" charset="0"/>
              </a:rPr>
              <a:t>b=b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</a:rPr>
              <a:t>由于∗运算是可交换的，得：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b="1">
                <a:latin typeface="Times New Roman" panose="02020603050405020304" pitchFamily="18" charset="0"/>
              </a:rPr>
              <a:t>∗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∗(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)= 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i="1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 ∗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 ∈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zh-CN" altLang="en-US" sz="2800" b="1" i="1">
                <a:latin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zh-CN" altLang="en-US" sz="2800" b="1">
                <a:latin typeface="Times New Roman" panose="02020603050405020304" pitchFamily="18" charset="0"/>
              </a:rPr>
              <a:t>对∗运算是封闭的。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所以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 ∗&gt;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, ∗ &gt;</a:t>
            </a:r>
            <a:r>
              <a:rPr lang="zh-CN" altLang="en-US" sz="2800" b="1">
                <a:latin typeface="Times New Roman" panose="02020603050405020304" pitchFamily="18" charset="0"/>
              </a:rPr>
              <a:t>的子独异点。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FAB171-C96D-4E52-A483-EACE807F482D}" type="slidenum">
              <a:rPr lang="en-US" altLang="zh-CN"/>
              <a:t>82</a:t>
            </a:fld>
            <a:endParaRPr lang="en-US" altLang="zh-CN"/>
          </a:p>
        </p:txBody>
      </p:sp>
      <p:sp>
        <p:nvSpPr>
          <p:cNvPr id="140292" name="矩形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8625" y="285750"/>
            <a:ext cx="30139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课堂练习：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460" y="1419860"/>
            <a:ext cx="898017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3.&lt;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,0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&gt;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其中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8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= {0, 1,  …, 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1}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）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为模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加法，证明满足消去律。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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为模 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 </a:t>
            </a:r>
            <a:r>
              <a:rPr lang="zh-CN" altLang="en-US" sz="28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乘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法，证明当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为素数，满足消去律。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7B053-4A76-47EB-944C-53504AF6803E}" type="slidenum">
              <a:rPr lang="en-US" altLang="zh-CN" sz="1200" smtClean="0">
                <a:latin typeface="Arial Black" panose="020B0A04020102020204" pitchFamily="34" charset="0"/>
              </a:rPr>
              <a:t>83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7" name="Text Box 4"/>
          <p:cNvSpPr txBox="1">
            <a:spLocks noChangeArrowheads="1"/>
          </p:cNvSpPr>
          <p:nvPr/>
        </p:nvSpPr>
        <p:spPr bwMode="auto">
          <a:xfrm>
            <a:off x="755333" y="1484313"/>
            <a:ext cx="7488237" cy="385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、证明：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(x+y)mod n=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(x+z)mod 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x+y=k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n+d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x+z=k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n+d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则（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x+y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x-z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=(k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n-k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y-z=(k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-k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)n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因为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y,z</a:t>
            </a:r>
            <a:r>
              <a:rPr lang="en-US" altLang="zh-CN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ϵ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n,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|y-z|</a:t>
            </a:r>
            <a:r>
              <a:rPr lang="en-US" altLang="zh-CN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ϵ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 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∴k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-k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=0 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y=z 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满足消去律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7B053-4A76-47EB-944C-53504AF6803E}" type="slidenum">
              <a:rPr lang="en-US" altLang="zh-CN" sz="1200" smtClean="0">
                <a:latin typeface="Arial Black" panose="020B0A04020102020204" pitchFamily="34" charset="0"/>
              </a:rPr>
              <a:t>84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4387" name="Text Box 4"/>
          <p:cNvSpPr txBox="1">
            <a:spLocks noChangeArrowheads="1"/>
          </p:cNvSpPr>
          <p:nvPr/>
        </p:nvSpPr>
        <p:spPr bwMode="auto">
          <a:xfrm>
            <a:off x="642938" y="1357313"/>
            <a:ext cx="7488237" cy="441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、证明：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若</a:t>
            </a:r>
            <a:r>
              <a:rPr lang="en-US" altLang="zh-CN" sz="2400" b="1">
                <a:latin typeface="Times New Roman" panose="02020603050405020304" pitchFamily="18" charset="0"/>
              </a:rPr>
              <a:t>(x*y)mod n=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(x*z)mod 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x*y=k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n+d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x*z=k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n+d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则（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x*y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x*z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=(k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n-k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y-z=(k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-k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)n/x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因为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y,z</a:t>
            </a:r>
            <a:r>
              <a:rPr lang="en-US" altLang="zh-CN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ϵ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n,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|y-z|</a:t>
            </a:r>
            <a:r>
              <a:rPr lang="en-US" altLang="zh-CN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ϵ</a:t>
            </a:r>
            <a:r>
              <a:rPr lang="en-US" altLang="zh-CN" sz="2400" b="1" i="1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Z</a:t>
            </a:r>
            <a:r>
              <a:rPr lang="en-US" altLang="zh-CN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n </a:t>
            </a:r>
            <a:r>
              <a:rPr lang="zh-CN" altLang="en-US" sz="2400" b="1" i="1" baseline="-25000" dirty="0">
                <a:solidFill>
                  <a:srgbClr val="003399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又因为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是素数，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n/x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不能整除</a:t>
            </a:r>
            <a:endParaRPr lang="en-US" altLang="zh-CN" sz="2400" b="1"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∴k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-k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=0 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y=z </a:t>
            </a:r>
            <a:r>
              <a:rPr lang="zh-CN" altLang="en-US" sz="2400" b="1">
                <a:latin typeface="Times New Roman" panose="02020603050405020304" pitchFamily="18" charset="0"/>
                <a:sym typeface="+mn-ea"/>
              </a:rPr>
              <a:t>满足消去律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Group 2"/>
          <p:cNvGraphicFramePr>
            <a:graphicFrameLocks noGrp="1"/>
          </p:cNvGraphicFramePr>
          <p:nvPr/>
        </p:nvGraphicFramePr>
        <p:xfrm>
          <a:off x="254000" y="1200150"/>
          <a:ext cx="8712200" cy="3524252"/>
        </p:xfrm>
        <a:graphic>
          <a:graphicData uri="http://schemas.openxmlformats.org/drawingml/2006/table">
            <a:tbl>
              <a:tblPr/>
              <a:tblGrid>
                <a:gridCol w="184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代数系统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代数系统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积代数V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×V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2=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&lt;S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×S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,·&gt;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,◦&gt;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,*&gt;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积半群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V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×V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=&lt;S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×S</a:t>
                      </a:r>
                      <a:r>
                        <a:rPr kumimoji="0" lang="zh-CN" altLang="en-US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,·&gt;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36" name="Text Box 66"/>
          <p:cNvSpPr txBox="1">
            <a:spLocks noChangeArrowheads="1"/>
          </p:cNvSpPr>
          <p:nvPr/>
        </p:nvSpPr>
        <p:spPr bwMode="auto">
          <a:xfrm>
            <a:off x="254000" y="260350"/>
            <a:ext cx="2671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积代数、同态 </a:t>
            </a:r>
            <a:endParaRPr lang="zh-CN" altLang="en-US" sz="2800"/>
          </a:p>
        </p:txBody>
      </p:sp>
      <p:graphicFrame>
        <p:nvGraphicFramePr>
          <p:cNvPr id="21537" name="Object 67"/>
          <p:cNvGraphicFramePr>
            <a:graphicFrameLocks noChangeAspect="1"/>
          </p:cNvGraphicFramePr>
          <p:nvPr/>
        </p:nvGraphicFramePr>
        <p:xfrm>
          <a:off x="5210175" y="2420938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1670" imgH="203835" progId="Equation.3">
                  <p:embed/>
                </p:oleObj>
              </mc:Choice>
              <mc:Fallback>
                <p:oleObj r:id="rId2" imgW="661670" imgH="203835" progId="Equation.3">
                  <p:embed/>
                  <p:pic>
                    <p:nvPicPr>
                      <p:cNvPr id="0" name="图片 221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2420938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68"/>
          <p:cNvGraphicFramePr>
            <a:graphicFrameLocks noChangeAspect="1"/>
          </p:cNvGraphicFramePr>
          <p:nvPr/>
        </p:nvGraphicFramePr>
        <p:xfrm>
          <a:off x="5210175" y="4149725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1670" imgH="203835" progId="Equation.3">
                  <p:embed/>
                </p:oleObj>
              </mc:Choice>
              <mc:Fallback>
                <p:oleObj r:id="rId2" imgW="661670" imgH="203835" progId="Equation.3">
                  <p:embed/>
                  <p:pic>
                    <p:nvPicPr>
                      <p:cNvPr id="0" name="图片 221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0175" y="4149725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Text Box 69"/>
          <p:cNvSpPr txBox="1">
            <a:spLocks noChangeArrowheads="1"/>
          </p:cNvSpPr>
          <p:nvPr/>
        </p:nvSpPr>
        <p:spPr bwMode="auto">
          <a:xfrm>
            <a:off x="352425" y="5229225"/>
            <a:ext cx="77597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同理可定义独异点的积代数和同态,注意幺元。 </a:t>
            </a:r>
            <a:endParaRPr lang="zh-CN" altLang="en-US" sz="2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2C9968-FE52-4111-A3BA-262C5078960F}" type="slidenum">
              <a:rPr lang="en-US" altLang="zh-CN" sz="1200" smtClean="0">
                <a:latin typeface="Arial Black" panose="020B0A04020102020204" pitchFamily="34" charset="0"/>
              </a:rPr>
              <a:t>86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9157" y="-30162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半群与独异点的积代数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1438"/>
            <a:ext cx="10373450" cy="48244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设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=&lt;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,∗&gt;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或独异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点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，令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，定义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3600" b="1" dirty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</a:rPr>
              <a:t>·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运算如下：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·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= &lt;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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∗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Times New Roman" panose="02020603050405020304" pitchFamily="18" charset="0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积半群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直积</a:t>
            </a:r>
            <a:r>
              <a:rPr lang="zh-CN" altLang="en-US" sz="2800" b="1" dirty="0">
                <a:latin typeface="Times New Roman" panose="02020603050405020304" pitchFamily="18" charset="0"/>
              </a:rPr>
              <a:t>），记作 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000" b="1" dirty="0">
                <a:sym typeface="Symbol" panose="05050102010706020507" pitchFamily="18" charset="2"/>
              </a:rPr>
              <a:t>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,∗,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是独异点，则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 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Times New Roman" panose="02020603050405020304" pitchFamily="18" charset="0"/>
              </a:rPr>
              <a:t> · </a:t>
            </a:r>
            <a:r>
              <a:rPr lang="en-US" altLang="zh-CN" sz="2800" b="1" dirty="0">
                <a:latin typeface="Times New Roman" panose="02020603050405020304" pitchFamily="18" charset="0"/>
              </a:rPr>
              <a:t>,&lt;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也是独异点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称为独异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点的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积独异点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直积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654BDD-9E58-43D4-8C5C-61B7E193B8F0}" type="slidenum">
              <a:rPr lang="en-US" altLang="zh-CN" sz="1200" smtClean="0">
                <a:latin typeface="Arial Black" panose="020B0A04020102020204" pitchFamily="34" charset="0"/>
              </a:rPr>
              <a:t>87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半群和独异点的同态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08816"/>
            <a:ext cx="8281987" cy="4897437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,∗&gt;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是半群，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。若对任意的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有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*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半群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，简称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</a:rPr>
              <a:t>=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,∗,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是独异点，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若对任意的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MT Extra" panose="05050102010205020202" pitchFamily="18" charset="2"/>
              </a:rPr>
              <a:t>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∗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且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 =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2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独异点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同态映射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，简称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同态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 txBox="1">
            <a:spLocks noGrp="1"/>
          </p:cNvSpPr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88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同态的实例</a:t>
            </a:r>
          </a:p>
        </p:txBody>
      </p:sp>
      <p:sp>
        <p:nvSpPr>
          <p:cNvPr id="23556" name="Rectangle 3"/>
          <p:cNvSpPr>
            <a:spLocks noGrp="1"/>
          </p:cNvSpPr>
          <p:nvPr>
            <p:ph type="body" idx="4294967295"/>
          </p:nvPr>
        </p:nvSpPr>
        <p:spPr>
          <a:xfrm>
            <a:off x="428625" y="1428750"/>
            <a:ext cx="8607425" cy="42481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设半群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= &lt;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,·&gt;，独异点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= &lt;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,·,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&gt;. 其中 · 为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矩阵乘法，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e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2 阶单位矩阵, </a:t>
            </a: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令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：SS,                              。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1）证明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是半群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的自同态；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2）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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2800" b="1" dirty="0">
                <a:latin typeface="Times New Roman" panose="02020603050405020304" pitchFamily="18" charset="0"/>
              </a:rPr>
              <a:t>独异点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baseline="-25000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的自同态吗？若不是，说明原因。</a:t>
            </a:r>
          </a:p>
        </p:txBody>
      </p:sp>
      <p:sp>
        <p:nvSpPr>
          <p:cNvPr id="2355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2500313" y="2571750"/>
          <a:ext cx="302418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88110" imgH="458470" progId="Equation.3">
                  <p:embed/>
                </p:oleObj>
              </mc:Choice>
              <mc:Fallback>
                <p:oleObj r:id="rId3" imgW="1388110" imgH="45847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0313" y="2571750"/>
                        <a:ext cx="3024187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643188" y="3929063"/>
          <a:ext cx="25923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60475" imgH="458470" progId="Equation.3">
                  <p:embed/>
                </p:oleObj>
              </mc:Choice>
              <mc:Fallback>
                <p:oleObj r:id="rId5" imgW="1260475" imgH="45847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3188" y="3929063"/>
                        <a:ext cx="2592387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 txBox="1">
            <a:spLocks noGrp="1"/>
          </p:cNvSpPr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89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同态的实例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 idx="4294967295"/>
          </p:nvPr>
        </p:nvSpPr>
        <p:spPr>
          <a:xfrm>
            <a:off x="428625" y="1428750"/>
            <a:ext cx="8351838" cy="42481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（1）证明略。证明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(AB)=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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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(B)</a:t>
            </a:r>
            <a:endParaRPr lang="zh-CN" altLang="en-US" sz="28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（2）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不是独异点 V2 的自同态，因为它没有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将 V2 的幺元映到 V2 的幺元.</a:t>
            </a:r>
          </a:p>
        </p:txBody>
      </p:sp>
      <p:sp>
        <p:nvSpPr>
          <p:cNvPr id="24581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A9889D-B20D-4D3B-9C01-B2A11FAF4200}" type="slidenum">
              <a:rPr lang="en-US" altLang="zh-CN" sz="1200" smtClean="0">
                <a:latin typeface="Arial Black" panose="020B0A04020102020204" pitchFamily="34" charset="0"/>
              </a:r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67544" y="2340722"/>
            <a:ext cx="8856984" cy="266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为实数集合，如下定义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上的二元运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算 ∗：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∗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那么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∗ 4 = 3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0.5 ∗ (-3) = 0.5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endParaRPr lang="zh-CN" altLang="en-US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2949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7558088" cy="915987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二元与一元运算的表示（续）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7544" y="1484784"/>
            <a:ext cx="8856984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公式法：</a:t>
            </a: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95263" y="228600"/>
            <a:ext cx="80152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课堂作业</a:t>
            </a:r>
          </a:p>
        </p:txBody>
      </p:sp>
      <p:sp>
        <p:nvSpPr>
          <p:cNvPr id="25603" name="文本框 5"/>
          <p:cNvSpPr txBox="1"/>
          <p:nvPr/>
        </p:nvSpPr>
        <p:spPr>
          <a:xfrm>
            <a:off x="468313" y="1484313"/>
            <a:ext cx="8424862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Arial" panose="020B0604020202020204" pitchFamily="34" charset="0"/>
              </a:rPr>
              <a:t>设</a:t>
            </a:r>
            <a:r>
              <a:rPr lang="en-US" altLang="zh-CN" sz="3200" dirty="0">
                <a:latin typeface="Arial" panose="020B0604020202020204" pitchFamily="34" charset="0"/>
              </a:rPr>
              <a:t>s={a,b},A={0,1},V1=&lt;P(s),U&gt;,V2=&lt;A,</a:t>
            </a:r>
            <a:r>
              <a:rPr lang="en-US" altLang="zh-CN" sz="3200" dirty="0">
                <a:latin typeface="宋体" panose="02010600030101010101" pitchFamily="2" charset="-122"/>
              </a:rPr>
              <a:t>∨&gt;</a:t>
            </a:r>
            <a:r>
              <a:rPr lang="zh-CN" altLang="en-US" sz="3200" dirty="0">
                <a:latin typeface="宋体" panose="02010600030101010101" pitchFamily="2" charset="-122"/>
              </a:rPr>
              <a:t>。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5604" name="文本框 6"/>
          <p:cNvSpPr txBox="1"/>
          <p:nvPr/>
        </p:nvSpPr>
        <p:spPr>
          <a:xfrm>
            <a:off x="539750" y="2587625"/>
            <a:ext cx="792003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</a:rPr>
              <a:t>1</a:t>
            </a:r>
            <a:r>
              <a:rPr lang="zh-CN" altLang="en-US" sz="3200" dirty="0">
                <a:latin typeface="Arial" panose="020B0604020202020204" pitchFamily="34" charset="0"/>
              </a:rPr>
              <a:t>）证明</a:t>
            </a:r>
            <a:r>
              <a:rPr lang="en-US" altLang="zh-CN" sz="3200" dirty="0">
                <a:latin typeface="Arial" panose="020B0604020202020204" pitchFamily="34" charset="0"/>
              </a:rPr>
              <a:t>V1</a:t>
            </a:r>
            <a:r>
              <a:rPr lang="zh-CN" altLang="en-US" sz="3200" dirty="0">
                <a:latin typeface="Arial" panose="020B0604020202020204" pitchFamily="34" charset="0"/>
              </a:rPr>
              <a:t>、</a:t>
            </a:r>
            <a:r>
              <a:rPr lang="en-US" altLang="zh-CN" sz="3200" dirty="0">
                <a:latin typeface="Arial" panose="020B0604020202020204" pitchFamily="34" charset="0"/>
              </a:rPr>
              <a:t>V2</a:t>
            </a:r>
            <a:r>
              <a:rPr lang="zh-CN" altLang="en-US" sz="3200" dirty="0">
                <a:latin typeface="Arial" panose="020B0604020202020204" pitchFamily="34" charset="0"/>
              </a:rPr>
              <a:t>是独异点。</a:t>
            </a:r>
          </a:p>
        </p:txBody>
      </p:sp>
      <p:sp>
        <p:nvSpPr>
          <p:cNvPr id="25605" name="文本框 7"/>
          <p:cNvSpPr txBox="1"/>
          <p:nvPr/>
        </p:nvSpPr>
        <p:spPr>
          <a:xfrm>
            <a:off x="557213" y="3302000"/>
            <a:ext cx="79216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</a:rPr>
              <a:t>2</a:t>
            </a:r>
            <a:r>
              <a:rPr lang="zh-CN" altLang="en-US" sz="3200" dirty="0">
                <a:latin typeface="Arial" panose="020B0604020202020204" pitchFamily="34" charset="0"/>
              </a:rPr>
              <a:t>）构造从</a:t>
            </a:r>
            <a:r>
              <a:rPr lang="en-US" altLang="zh-CN" sz="3200" dirty="0">
                <a:latin typeface="Arial" panose="020B0604020202020204" pitchFamily="34" charset="0"/>
              </a:rPr>
              <a:t>V1</a:t>
            </a:r>
            <a:r>
              <a:rPr lang="zh-CN" altLang="en-US" sz="3200" dirty="0">
                <a:latin typeface="Arial" panose="020B0604020202020204" pitchFamily="34" charset="0"/>
              </a:rPr>
              <a:t>到</a:t>
            </a:r>
            <a:r>
              <a:rPr lang="en-US" altLang="zh-CN" sz="3200" dirty="0">
                <a:latin typeface="Arial" panose="020B0604020202020204" pitchFamily="34" charset="0"/>
              </a:rPr>
              <a:t>V2</a:t>
            </a:r>
            <a:r>
              <a:rPr lang="zh-CN" altLang="en-US" sz="3200" dirty="0">
                <a:latin typeface="Arial" panose="020B0604020202020204" pitchFamily="34" charset="0"/>
              </a:rPr>
              <a:t>的满同态。</a:t>
            </a:r>
          </a:p>
        </p:txBody>
      </p:sp>
      <p:sp>
        <p:nvSpPr>
          <p:cNvPr id="25606" name="文本框 8"/>
          <p:cNvSpPr txBox="1"/>
          <p:nvPr/>
        </p:nvSpPr>
        <p:spPr>
          <a:xfrm>
            <a:off x="523875" y="4113213"/>
            <a:ext cx="7921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</a:rPr>
              <a:t>3</a:t>
            </a:r>
            <a:r>
              <a:rPr lang="zh-CN" altLang="en-US" sz="3200" dirty="0">
                <a:latin typeface="Arial" panose="020B0604020202020204" pitchFamily="34" charset="0"/>
              </a:rPr>
              <a:t>）计算</a:t>
            </a:r>
            <a:r>
              <a:rPr lang="en-US" altLang="zh-CN" sz="3200" dirty="0">
                <a:latin typeface="Arial" panose="020B0604020202020204" pitchFamily="34" charset="0"/>
              </a:rPr>
              <a:t>V1</a:t>
            </a:r>
            <a:r>
              <a:rPr lang="zh-CN" altLang="en-US" sz="3200" dirty="0">
                <a:latin typeface="Arial" panose="020B0604020202020204" pitchFamily="34" charset="0"/>
              </a:rPr>
              <a:t>中</a:t>
            </a:r>
            <a:r>
              <a:rPr lang="en-US" altLang="zh-CN" sz="3200" dirty="0">
                <a:latin typeface="Arial" panose="020B0604020202020204" pitchFamily="34" charset="0"/>
              </a:rPr>
              <a:t>{a}</a:t>
            </a:r>
            <a:r>
              <a:rPr lang="zh-CN" altLang="en-US" sz="3200" dirty="0">
                <a:latin typeface="Arial" panose="020B0604020202020204" pitchFamily="34" charset="0"/>
              </a:rPr>
              <a:t>元素的幂。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FAB171-C96D-4E52-A483-EACE807F482D}" type="slidenum">
              <a:rPr lang="en-US" altLang="zh-CN"/>
              <a:t>91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9750" y="1412875"/>
            <a:ext cx="8662035" cy="359156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DE2DAB-8BBD-49D9-BC9E-BE2AC8A7AF89}" type="slidenum">
              <a:rPr lang="en-US" altLang="zh-CN" sz="1200" smtClean="0">
                <a:latin typeface="Arial Black" panose="020B0A04020102020204" pitchFamily="34" charset="0"/>
              </a:rPr>
              <a:t>92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850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群的定义与性质</a:t>
            </a:r>
          </a:p>
        </p:txBody>
      </p:sp>
      <p:sp>
        <p:nvSpPr>
          <p:cNvPr id="1505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5354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/>
              <a:t>群的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r>
              <a:rPr lang="zh-CN" altLang="en-US" sz="2800" b="1" dirty="0"/>
              <a:t>与实例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群中的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术语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有限群、无限群与群的阶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Abel</a:t>
            </a:r>
            <a:r>
              <a:rPr lang="zh-CN" altLang="en-US" sz="2400" b="1" dirty="0"/>
              <a:t>群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群中元素的幂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元素的阶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/>
              <a:t>群的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性质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幂运算规则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群方程的解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消去律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群的运算表的排列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Group 2"/>
          <p:cNvGraphicFramePr>
            <a:graphicFrameLocks noGrp="1"/>
          </p:cNvGraphicFramePr>
          <p:nvPr/>
        </p:nvGraphicFramePr>
        <p:xfrm>
          <a:off x="254000" y="1200150"/>
          <a:ext cx="8712200" cy="4657726"/>
        </p:xfrm>
        <a:graphic>
          <a:graphicData uri="http://schemas.openxmlformats.org/drawingml/2006/table">
            <a:tbl>
              <a:tblPr/>
              <a:tblGrid>
                <a:gridCol w="221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9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定义基础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◦二元运算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	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代数系统V=&lt;S，◦&gt;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◦可结合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6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交换半群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含幺半群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（独异点)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半群V=&lt;S，◦&gt; 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◦含幺元，记为V=&lt;S,◦,e&gt;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85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含幺半群&lt;G,◦,e&gt;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对G中任意元素x，都有x</a:t>
                      </a:r>
                      <a:r>
                        <a:rPr kumimoji="0" lang="zh-CN" altLang="en-US" sz="2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1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交换群（阿贝尔群）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群G,&lt;G,◦&gt;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◦可交换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52" name="Text Box 66"/>
          <p:cNvSpPr txBox="1">
            <a:spLocks noChangeArrowheads="1"/>
          </p:cNvSpPr>
          <p:nvPr/>
        </p:nvSpPr>
        <p:spPr bwMode="auto">
          <a:xfrm>
            <a:off x="254000" y="404813"/>
            <a:ext cx="350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代数系统V=&lt;S，◦&gt;</a:t>
            </a:r>
            <a:r>
              <a:rPr lang="zh-CN" altLang="en-US" sz="2400" b="1">
                <a:latin typeface="宋体" panose="02010600030101010101" pitchFamily="2" charset="-122"/>
              </a:rPr>
              <a:t> </a:t>
            </a:r>
            <a:endParaRPr lang="zh-CN" altLang="en-US" sz="1800"/>
          </a:p>
        </p:txBody>
      </p:sp>
      <p:graphicFrame>
        <p:nvGraphicFramePr>
          <p:cNvPr id="30753" name="Object 67"/>
          <p:cNvGraphicFramePr>
            <a:graphicFrameLocks noChangeAspect="1"/>
          </p:cNvGraphicFramePr>
          <p:nvPr/>
        </p:nvGraphicFramePr>
        <p:xfrm>
          <a:off x="7235825" y="435292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" imgH="115570" progId="Equation.3">
                  <p:embed/>
                </p:oleObj>
              </mc:Choice>
              <mc:Fallback>
                <p:oleObj r:id="rId2" imgW="115570" imgH="115570" progId="Equation.3">
                  <p:embed/>
                  <p:pic>
                    <p:nvPicPr>
                      <p:cNvPr id="0" name="图片 222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352925"/>
                        <a:ext cx="2889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254000" y="1200150"/>
          <a:ext cx="8712200" cy="4714902"/>
        </p:xfrm>
        <a:graphic>
          <a:graphicData uri="http://schemas.openxmlformats.org/drawingml/2006/table">
            <a:tbl>
              <a:tblPr/>
              <a:tblGrid>
                <a:gridCol w="221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9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定义基础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◦二元运算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9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Klein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四元群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阶群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有幺元）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dirty="0"/>
                        <a:t>交换律（对称性）；</a:t>
                      </a:r>
                      <a:endParaRPr lang="en-US" altLang="zh-CN" sz="2800" b="1" dirty="0"/>
                    </a:p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dirty="0"/>
                        <a:t>主对角线元素都是幺元；</a:t>
                      </a:r>
                      <a:endParaRPr lang="en-US" altLang="zh-CN" sz="2800" b="1" dirty="0"/>
                    </a:p>
                    <a:p>
                      <a:pPr ea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Char char="•"/>
                      </a:pPr>
                      <a:r>
                        <a:rPr lang="zh-CN" altLang="en-US" sz="2800" b="1" i="1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c </a:t>
                      </a:r>
                      <a:r>
                        <a:rPr lang="zh-CN" altLang="en-US" sz="2800" b="1" dirty="0"/>
                        <a:t>中任两个元素运算等于第三个元素</a:t>
                      </a:r>
                      <a:r>
                        <a:rPr lang="en-US" altLang="zh-CN" sz="2800" b="1" dirty="0"/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60" name="Text Box 66"/>
          <p:cNvSpPr txBox="1">
            <a:spLocks noChangeArrowheads="1"/>
          </p:cNvSpPr>
          <p:nvPr/>
        </p:nvSpPr>
        <p:spPr bwMode="auto">
          <a:xfrm>
            <a:off x="254000" y="404813"/>
            <a:ext cx="350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代数系统V=&lt;S，◦&gt;</a:t>
            </a:r>
            <a:r>
              <a:rPr lang="zh-CN" altLang="en-US" sz="2400" b="1">
                <a:latin typeface="宋体" panose="02010600030101010101" pitchFamily="2" charset="-122"/>
              </a:rPr>
              <a:t> </a:t>
            </a:r>
            <a:endParaRPr lang="zh-CN" altLang="en-US" sz="1800"/>
          </a:p>
        </p:txBody>
      </p:sp>
      <p:graphicFrame>
        <p:nvGraphicFramePr>
          <p:cNvPr id="31761" name="Object 67"/>
          <p:cNvGraphicFramePr>
            <a:graphicFrameLocks noChangeAspect="1"/>
          </p:cNvGraphicFramePr>
          <p:nvPr/>
        </p:nvGraphicFramePr>
        <p:xfrm>
          <a:off x="7235825" y="436562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" imgH="115570" progId="Equation.3">
                  <p:embed/>
                </p:oleObj>
              </mc:Choice>
              <mc:Fallback>
                <p:oleObj r:id="rId2" imgW="115570" imgH="115570" progId="Equation.3">
                  <p:embed/>
                  <p:pic>
                    <p:nvPicPr>
                      <p:cNvPr id="0" name="图片 223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365625"/>
                        <a:ext cx="2889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BF91C8-9670-458F-B77D-8EB24F6EBD6E}" type="slidenum">
              <a:rPr lang="en-US" altLang="zh-CN" sz="1200" smtClean="0">
                <a:latin typeface="Arial Black" panose="020B0A04020102020204" pitchFamily="34" charset="0"/>
              </a:rPr>
              <a:t>95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985" y="0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群的定义与实例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850" y="1371600"/>
            <a:ext cx="8481629" cy="475138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ym typeface="MT Extra" panose="05050102010205020202" pitchFamily="18" charset="2"/>
              </a:rPr>
              <a:t>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代数系统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为二元运算。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zh-CN" altLang="en-US" sz="1800" b="1" dirty="0">
                <a:latin typeface="Times New Roman" panose="02020603050405020304" pitchFamily="18" charset="0"/>
              </a:rPr>
              <a:t> 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ym typeface="MT Extra" panose="05050102010205020202" pitchFamily="18" charset="2"/>
              </a:rPr>
              <a:t>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运算是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可结合</a:t>
            </a:r>
            <a:r>
              <a:rPr lang="zh-CN" altLang="en-US" sz="2800" b="1" dirty="0">
                <a:latin typeface="Times New Roman" panose="02020603050405020304" pitchFamily="18" charset="0"/>
              </a:rPr>
              <a:t>的，存在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幺元 </a:t>
            </a:r>
            <a:r>
              <a:rPr lang="en-US" altLang="zh-CN" sz="28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，并且对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的任何元素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都有 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群的实例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是群；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不是群。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),+&gt;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是群，而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·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不是群 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(3)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是群，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为对称差运算。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(4)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是群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 0,1, …,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为模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加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405" y="602107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+mn-ea"/>
              </a:rPr>
              <a:t>群没有零元！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 txBox="1">
            <a:spLocks noGrp="1"/>
          </p:cNvSpPr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  <a:t>96</a:t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428625" y="1428750"/>
            <a:ext cx="8858250" cy="48958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思考下面半群哪些是群？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）&lt;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i="1" baseline="30000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◦</a:t>
            </a:r>
            <a:r>
              <a:rPr lang="zh-CN" altLang="en-US" sz="2800" b="1" dirty="0">
                <a:latin typeface="Times New Roman" panose="02020603050405020304" pitchFamily="18" charset="0"/>
              </a:rPr>
              <a:t>&gt;，其中 </a:t>
            </a:r>
            <a:r>
              <a:rPr lang="zh-CN" altLang="en-US" sz="2800" b="1" dirty="0">
                <a:sym typeface="Symbol" panose="05050102010706020507" pitchFamily="18" charset="2"/>
              </a:rPr>
              <a:t>◦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为函数的复合运算.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）&lt;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*,</a:t>
            </a:r>
            <a:r>
              <a:rPr lang="zh-CN" altLang="en-US" sz="2800" b="1" dirty="0">
                <a:sym typeface="Symbol" panose="05050102010706020507" pitchFamily="18" charset="2"/>
              </a:rPr>
              <a:t>◦</a:t>
            </a:r>
            <a:r>
              <a:rPr lang="zh-CN" altLang="en-US" sz="2800" b="1" dirty="0">
                <a:latin typeface="Times New Roman" panose="02020603050405020304" pitchFamily="18" charset="0"/>
              </a:rPr>
              <a:t>&gt;，其中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*为非零实数集合，</a:t>
            </a:r>
            <a:r>
              <a:rPr lang="zh-CN" altLang="en-US" sz="2800" b="1" dirty="0">
                <a:sym typeface="Symbol" panose="05050102010706020507" pitchFamily="18" charset="2"/>
              </a:rPr>
              <a:t>◦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运算定义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如下：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∈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*,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ym typeface="Symbol" panose="05050102010706020507" pitchFamily="18" charset="2"/>
              </a:rPr>
              <a:t>◦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y</a:t>
            </a:r>
          </a:p>
          <a:p>
            <a:pPr marL="609600" indent="-609600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解：</a:t>
            </a:r>
          </a:p>
          <a:p>
            <a:pPr marL="609600" indent="-609600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) &lt;</a:t>
            </a:r>
            <a:r>
              <a:rPr lang="zh-CN" altLang="en-US" sz="2800" b="1" i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i="1" baseline="30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b="1" dirty="0">
                <a:sym typeface="Symbol" panose="05050102010706020507" pitchFamily="18" charset="2"/>
              </a:rPr>
              <a:t>◦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&gt;不是群.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) &lt;</a:t>
            </a:r>
            <a:r>
              <a:rPr lang="zh-CN" altLang="en-US" sz="2800" b="1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*,</a:t>
            </a:r>
            <a:r>
              <a:rPr lang="zh-CN" altLang="en-US" sz="2800" b="1" dirty="0">
                <a:sym typeface="Symbol" panose="05050102010706020507" pitchFamily="18" charset="2"/>
              </a:rPr>
              <a:t>◦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&gt;不是群.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3716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/>
              <a:t>群实例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1A2E60-4F57-4244-964B-B79F32ED0162}" type="slidenum">
              <a:rPr lang="en-US" altLang="zh-CN" sz="1200" smtClean="0">
                <a:latin typeface="Arial Black" panose="020B0A04020102020204" pitchFamily="34" charset="0"/>
              </a:rPr>
              <a:t>97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3603" name="Text Box 4"/>
          <p:cNvSpPr txBox="1">
            <a:spLocks noChangeArrowheads="1"/>
          </p:cNvSpPr>
          <p:nvPr/>
        </p:nvSpPr>
        <p:spPr bwMode="auto">
          <a:xfrm>
            <a:off x="395536" y="1333068"/>
            <a:ext cx="74295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、代数系统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dirty="0"/>
              <a:t>∗</a:t>
            </a:r>
            <a:r>
              <a:rPr lang="en-US" altLang="en-US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是否是半群、独异点、群？如果是独异点或群，指出它们的幺元。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/>
              <a:t>∗</a:t>
            </a:r>
            <a:r>
              <a:rPr lang="en-US" altLang="en-US" sz="1800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=max(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53604" name="Object 5"/>
          <p:cNvGraphicFramePr>
            <a:graphicFrameLocks noChangeAspect="1"/>
          </p:cNvGraphicFramePr>
          <p:nvPr/>
        </p:nvGraphicFramePr>
        <p:xfrm>
          <a:off x="1332211" y="3383810"/>
          <a:ext cx="4968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09800" imgH="241300" progId="Equation.3">
                  <p:embed/>
                </p:oleObj>
              </mc:Choice>
              <mc:Fallback>
                <p:oleObj name="公式" r:id="rId3" imgW="22098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211" y="3383810"/>
                        <a:ext cx="49688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6"/>
          <p:cNvGraphicFramePr>
            <a:graphicFrameLocks noChangeAspect="1"/>
          </p:cNvGraphicFramePr>
          <p:nvPr/>
        </p:nvGraphicFramePr>
        <p:xfrm>
          <a:off x="1296492" y="4041514"/>
          <a:ext cx="50403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74900" imgH="469900" progId="Equation.3">
                  <p:embed/>
                </p:oleObj>
              </mc:Choice>
              <mc:Fallback>
                <p:oleObj name="公式" r:id="rId5" imgW="23749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92" y="4041514"/>
                        <a:ext cx="504031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1535" y="231046"/>
            <a:ext cx="74295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4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课堂练习：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83363" y="6697663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DFFBD-C4BB-4742-B251-C50B392D6ECA}" type="slidenum">
              <a:rPr lang="en-US" altLang="zh-CN" sz="1200" smtClean="0">
                <a:latin typeface="Arial Black" panose="020B0A04020102020204" pitchFamily="34" charset="0"/>
              </a:rPr>
              <a:t>98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428625" y="1285875"/>
            <a:ext cx="80010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</a:rPr>
              <a:t>）满足结合律，存在幺元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，但不是每个元素都有逆元，故是独异点。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</a:rPr>
              <a:t>）满足结合律，存在幺元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，不是每个元素都有逆元，故是独异点。</a:t>
            </a:r>
          </a:p>
        </p:txBody>
      </p:sp>
      <p:graphicFrame>
        <p:nvGraphicFramePr>
          <p:cNvPr id="155652" name="Object 5"/>
          <p:cNvGraphicFramePr>
            <a:graphicFrameLocks noChangeAspect="1"/>
          </p:cNvGraphicFramePr>
          <p:nvPr/>
        </p:nvGraphicFramePr>
        <p:xfrm>
          <a:off x="500063" y="3143250"/>
          <a:ext cx="821055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56000" imgH="952500" progId="Equation.3">
                  <p:embed/>
                </p:oleObj>
              </mc:Choice>
              <mc:Fallback>
                <p:oleObj name="公式" r:id="rId2" imgW="3556000" imgH="952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143250"/>
                        <a:ext cx="8210550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3" name="Object 6"/>
          <p:cNvGraphicFramePr>
            <a:graphicFrameLocks noChangeAspect="1"/>
          </p:cNvGraphicFramePr>
          <p:nvPr/>
        </p:nvGraphicFramePr>
        <p:xfrm>
          <a:off x="500063" y="5357813"/>
          <a:ext cx="74009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27400" imgH="469900" progId="Equation.3">
                  <p:embed/>
                </p:oleObj>
              </mc:Choice>
              <mc:Fallback>
                <p:oleObj name="公式" r:id="rId4" imgW="33274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357813"/>
                        <a:ext cx="74009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矩形 5"/>
          <p:cNvSpPr>
            <a:spLocks noChangeArrowheads="1"/>
          </p:cNvSpPr>
          <p:nvPr/>
        </p:nvSpPr>
        <p:spPr bwMode="auto">
          <a:xfrm>
            <a:off x="571500" y="357188"/>
            <a:ext cx="1214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33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解：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9F539-BCDE-4E59-8A63-C2F2E0A6A983}" type="slidenum">
              <a:rPr lang="en-US" altLang="zh-CN" sz="1200" smtClean="0">
                <a:latin typeface="Arial Black" panose="020B0A04020102020204" pitchFamily="34" charset="0"/>
              </a:rPr>
              <a:t>99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323" y="8005"/>
            <a:ext cx="8229600" cy="13716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Klein</a:t>
            </a:r>
            <a:r>
              <a:rPr lang="zh-CN" altLang="en-US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四元群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7848600" cy="1223963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上的运算由下表给出，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称为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Klein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四元群</a:t>
            </a:r>
            <a:endParaRPr lang="zh-CN" altLang="en-US" sz="28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39992" name="Group 24"/>
          <p:cNvGraphicFramePr>
            <a:graphicFrameLocks noGrp="1"/>
          </p:cNvGraphicFramePr>
          <p:nvPr>
            <p:ph sz="half" idx="2"/>
          </p:nvPr>
        </p:nvGraphicFramePr>
        <p:xfrm>
          <a:off x="684213" y="3068638"/>
          <a:ext cx="2952750" cy="276542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e    a    b    c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43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e    a    b    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a    e    c    b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b    c    e    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c    b    a    e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688" name="Text Box 25"/>
          <p:cNvSpPr txBox="1">
            <a:spLocks noChangeArrowheads="1"/>
          </p:cNvSpPr>
          <p:nvPr/>
        </p:nvSpPr>
        <p:spPr bwMode="auto">
          <a:xfrm>
            <a:off x="4191000" y="2349500"/>
            <a:ext cx="4608513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运算表特征：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中</a:t>
            </a:r>
            <a:r>
              <a:rPr lang="zh-CN" altLang="en-US" sz="2800" b="1" dirty="0"/>
              <a:t>的幺元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dirty="0"/>
              <a:t>对称性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运算可交换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dirty="0"/>
              <a:t>主对角线元素都是幺元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 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每个元素是自己的逆元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0"/>
              </a:spcBef>
              <a:buSzPct val="65000"/>
              <a:buFont typeface="Wingdings" panose="05000000000000000000" pitchFamily="2" charset="2"/>
              <a:buChar char="u"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/>
              <a:t>中任两个元素运算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/>
              <a:t>  都等于第三个元素</a:t>
            </a:r>
            <a:r>
              <a:rPr lang="en-US" altLang="zh-CN" sz="2800" b="1" dirty="0"/>
              <a:t>.</a:t>
            </a:r>
            <a:r>
              <a:rPr lang="en-US" altLang="zh-CN" sz="2400" b="1" dirty="0"/>
              <a:t>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kyMzhhOGFmNjRiMjNhY2VmMGQ0ZDIyZTljMDJlY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ixel">
  <a:themeElements>
    <a:clrScheme name="2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1759</TotalTime>
  <Words>20935</Words>
  <Application>Microsoft Office PowerPoint</Application>
  <PresentationFormat>全屏显示(4:3)</PresentationFormat>
  <Paragraphs>1933</Paragraphs>
  <Slides>136</Slides>
  <Notes>106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136</vt:i4>
      </vt:variant>
    </vt:vector>
  </HeadingPairs>
  <TitlesOfParts>
    <vt:vector size="155" baseType="lpstr">
      <vt:lpstr>ˎ̥</vt:lpstr>
      <vt:lpstr>黑体</vt:lpstr>
      <vt:lpstr>华文宋体</vt:lpstr>
      <vt:lpstr>隶书</vt:lpstr>
      <vt:lpstr>宋体</vt:lpstr>
      <vt:lpstr>微软雅黑</vt:lpstr>
      <vt:lpstr>幼圆</vt:lpstr>
      <vt:lpstr>Arial</vt:lpstr>
      <vt:lpstr>Arial Black</vt:lpstr>
      <vt:lpstr>Lucida Sans Unicode</vt:lpstr>
      <vt:lpstr>MT Extra</vt:lpstr>
      <vt:lpstr>Symbol</vt:lpstr>
      <vt:lpstr>Times New Roman</vt:lpstr>
      <vt:lpstr>Wingdings</vt:lpstr>
      <vt:lpstr>Pixel</vt:lpstr>
      <vt:lpstr>2_Pixel</vt:lpstr>
      <vt:lpstr>公式</vt:lpstr>
      <vt:lpstr>Equation.3</vt:lpstr>
      <vt:lpstr>位图图像</vt:lpstr>
      <vt:lpstr>第9章 代数系统简介</vt:lpstr>
      <vt:lpstr>9.1  二元运算及其性质</vt:lpstr>
      <vt:lpstr>二元运算的定义及其实例</vt:lpstr>
      <vt:lpstr>二元运算的实例</vt:lpstr>
      <vt:lpstr>二元运算的实例（续）</vt:lpstr>
      <vt:lpstr>PowerPoint 演示文稿</vt:lpstr>
      <vt:lpstr>一元运算的定义与实例</vt:lpstr>
      <vt:lpstr>二元与一元运算的表示</vt:lpstr>
      <vt:lpstr>二元与一元运算的表示（续）</vt:lpstr>
      <vt:lpstr>PowerPoint 演示文稿</vt:lpstr>
      <vt:lpstr>运算表的实例</vt:lpstr>
      <vt:lpstr>运算表的实例（续）</vt:lpstr>
      <vt:lpstr>二元运算的性质</vt:lpstr>
      <vt:lpstr>实例分析</vt:lpstr>
      <vt:lpstr>二元运算的性质（续）</vt:lpstr>
      <vt:lpstr>PowerPoint 演示文稿</vt:lpstr>
      <vt:lpstr>二元运算的特异元素</vt:lpstr>
      <vt:lpstr>二元运算的特异元素(续)</vt:lpstr>
      <vt:lpstr>PowerPoint 演示文稿</vt:lpstr>
      <vt:lpstr>二元运算的特异元素（续）</vt:lpstr>
      <vt:lpstr>二元运算的特异元素（续）</vt:lpstr>
      <vt:lpstr>二元运算的特异元素（续）</vt:lpstr>
      <vt:lpstr>二元运算的特异元素（续）</vt:lpstr>
      <vt:lpstr>实例分析</vt:lpstr>
      <vt:lpstr>PowerPoint 演示文稿</vt:lpstr>
      <vt:lpstr>PowerPoint 演示文稿</vt:lpstr>
      <vt:lpstr>惟一性定理（续）</vt:lpstr>
      <vt:lpstr>消去律</vt:lpstr>
      <vt:lpstr>课堂练习</vt:lpstr>
      <vt:lpstr>PowerPoint 演示文稿</vt:lpstr>
      <vt:lpstr>由运算表判别算律的一般方法</vt:lpstr>
      <vt:lpstr>例题分析</vt:lpstr>
      <vt:lpstr>例题分析（续）</vt:lpstr>
      <vt:lpstr>PowerPoint 演示文稿</vt:lpstr>
      <vt:lpstr>PowerPoint 演示文稿</vt:lpstr>
      <vt:lpstr>9.2  代数系统</vt:lpstr>
      <vt:lpstr>代数系统定义与实例</vt:lpstr>
      <vt:lpstr>实例</vt:lpstr>
      <vt:lpstr>子代数</vt:lpstr>
      <vt:lpstr>关于子代数的术语</vt:lpstr>
      <vt:lpstr>PowerPoint 演示文稿</vt:lpstr>
      <vt:lpstr>积代数</vt:lpstr>
      <vt:lpstr>积代数的性质</vt:lpstr>
      <vt:lpstr>课堂作业</vt:lpstr>
      <vt:lpstr>PowerPoint 演示文稿</vt:lpstr>
      <vt:lpstr>PowerPoint 演示文稿</vt:lpstr>
      <vt:lpstr>同态映射的定义</vt:lpstr>
      <vt:lpstr>更广泛的同态映射定义</vt:lpstr>
      <vt:lpstr>PowerPoint 演示文稿</vt:lpstr>
      <vt:lpstr>特殊同态映射的分类</vt:lpstr>
      <vt:lpstr>同态映射的实例</vt:lpstr>
      <vt:lpstr>同态映射的实例（续）</vt:lpstr>
      <vt:lpstr>同态映射的实例（续）</vt:lpstr>
      <vt:lpstr>课堂练习</vt:lpstr>
      <vt:lpstr>PowerPoint 演示文稿</vt:lpstr>
      <vt:lpstr>PowerPoint 演示文稿</vt:lpstr>
      <vt:lpstr>PowerPoint 演示文稿</vt:lpstr>
      <vt:lpstr>课堂练习</vt:lpstr>
      <vt:lpstr>PowerPoint 演示文稿</vt:lpstr>
      <vt:lpstr>实例</vt:lpstr>
      <vt:lpstr>同态映射保持运算的算律</vt:lpstr>
      <vt:lpstr>同态映射保持运算的特异元素</vt:lpstr>
      <vt:lpstr>同态映射的性质</vt:lpstr>
      <vt:lpstr>PowerPoint 演示文稿</vt:lpstr>
      <vt:lpstr>PowerPoint 演示文稿</vt:lpstr>
      <vt:lpstr>9.3 几个典型的代数系统</vt:lpstr>
      <vt:lpstr>半群与群</vt:lpstr>
      <vt:lpstr>PowerPoint 演示文稿</vt:lpstr>
      <vt:lpstr>PowerPoint 演示文稿</vt:lpstr>
      <vt:lpstr>PowerPoint 演示文稿</vt:lpstr>
      <vt:lpstr>PowerPoint 演示文稿</vt:lpstr>
      <vt:lpstr>半群的定义与实例</vt:lpstr>
      <vt:lpstr>元素的幂运算性质</vt:lpstr>
      <vt:lpstr>特殊的半群</vt:lpstr>
      <vt:lpstr>独异点的幂</vt:lpstr>
      <vt:lpstr>交换半群和独异点的实例</vt:lpstr>
      <vt:lpstr>PowerPoint 演示文稿</vt:lpstr>
      <vt:lpstr>半群与独异点的子代数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半群与独异点的积代数</vt:lpstr>
      <vt:lpstr>半群和独异点的同态</vt:lpstr>
      <vt:lpstr>同态的实例</vt:lpstr>
      <vt:lpstr>同态的实例</vt:lpstr>
      <vt:lpstr>PowerPoint 演示文稿</vt:lpstr>
      <vt:lpstr>PowerPoint 演示文稿</vt:lpstr>
      <vt:lpstr>群的定义与性质</vt:lpstr>
      <vt:lpstr>PowerPoint 演示文稿</vt:lpstr>
      <vt:lpstr>PowerPoint 演示文稿</vt:lpstr>
      <vt:lpstr>群的定义与实例</vt:lpstr>
      <vt:lpstr>群实例</vt:lpstr>
      <vt:lpstr>PowerPoint 演示文稿</vt:lpstr>
      <vt:lpstr>PowerPoint 演示文稿</vt:lpstr>
      <vt:lpstr>Klein四元群</vt:lpstr>
      <vt:lpstr>群中的术语</vt:lpstr>
      <vt:lpstr>实例</vt:lpstr>
      <vt:lpstr>群中的术语（续）</vt:lpstr>
      <vt:lpstr>PowerPoint 演示文稿</vt:lpstr>
      <vt:lpstr>群中的术语（续）</vt:lpstr>
      <vt:lpstr>PowerPoint 演示文稿</vt:lpstr>
      <vt:lpstr>群的性质---幂运算规则</vt:lpstr>
      <vt:lpstr>PowerPoint 演示文稿</vt:lpstr>
      <vt:lpstr>群的性质---群方程存在唯一解</vt:lpstr>
      <vt:lpstr>群的性质---消去律</vt:lpstr>
      <vt:lpstr>群的性质---运算表排列规则</vt:lpstr>
      <vt:lpstr>子群的定义</vt:lpstr>
      <vt:lpstr>子群判定定理</vt:lpstr>
      <vt:lpstr>重要子群</vt:lpstr>
      <vt:lpstr>实例</vt:lpstr>
      <vt:lpstr>重要子群（续）</vt:lpstr>
      <vt:lpstr>循环群的定义</vt:lpstr>
      <vt:lpstr>循环群的分类</vt:lpstr>
      <vt:lpstr>循环群的生成元</vt:lpstr>
      <vt:lpstr>生成元的实例</vt:lpstr>
      <vt:lpstr>循环群的子群</vt:lpstr>
      <vt:lpstr>循环子群的实例</vt:lpstr>
      <vt:lpstr>课堂练习</vt:lpstr>
      <vt:lpstr>n元置换的定义</vt:lpstr>
      <vt:lpstr>n元置换的表示</vt:lpstr>
      <vt:lpstr>k 阶轮换与对换</vt:lpstr>
      <vt:lpstr>n元置换分解为轮换</vt:lpstr>
      <vt:lpstr>分解实例</vt:lpstr>
      <vt:lpstr>n元置换的乘法与求逆</vt:lpstr>
      <vt:lpstr>n元置换群及其实例</vt:lpstr>
      <vt:lpstr>S3 的运算表</vt:lpstr>
      <vt:lpstr>S3的子群</vt:lpstr>
      <vt:lpstr>练习</vt:lpstr>
      <vt:lpstr>练习</vt:lpstr>
      <vt:lpstr>练习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Wenjun Lee</cp:lastModifiedBy>
  <cp:revision>540</cp:revision>
  <cp:lastPrinted>2113-01-01T00:00:00Z</cp:lastPrinted>
  <dcterms:created xsi:type="dcterms:W3CDTF">2004-11-29T12:10:00Z</dcterms:created>
  <dcterms:modified xsi:type="dcterms:W3CDTF">2024-12-12T15:00:13Z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A3F3A1ED3B0147348A6136395B09A2E4_12</vt:lpwstr>
  </property>
  <property fmtid="{D5CDD505-2E9C-101B-9397-08002B2CF9AE}" pid="4" name="KSOProductBuildVer">
    <vt:lpwstr>2052-12.1.0.15946</vt:lpwstr>
  </property>
</Properties>
</file>