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9"/>
  </p:notesMasterIdLst>
  <p:sldIdLst>
    <p:sldId id="294" r:id="rId7"/>
    <p:sldId id="295" r:id="rId8"/>
    <p:sldId id="296" r:id="rId10"/>
    <p:sldId id="297" r:id="rId11"/>
    <p:sldId id="299" r:id="rId12"/>
    <p:sldId id="300" r:id="rId13"/>
    <p:sldId id="301" r:id="rId14"/>
    <p:sldId id="302" r:id="rId15"/>
    <p:sldId id="303" r:id="rId16"/>
    <p:sldId id="304" r:id="rId17"/>
    <p:sldId id="305" r:id="rId18"/>
    <p:sldId id="330" r:id="rId19"/>
    <p:sldId id="331" r:id="rId20"/>
    <p:sldId id="332" r:id="rId21"/>
    <p:sldId id="333" r:id="rId22"/>
    <p:sldId id="334" r:id="rId23"/>
    <p:sldId id="286" r:id="rId24"/>
    <p:sldId id="306" r:id="rId25"/>
    <p:sldId id="307" r:id="rId26"/>
    <p:sldId id="308" r:id="rId27"/>
    <p:sldId id="258" r:id="rId28"/>
    <p:sldId id="326" r:id="rId29"/>
    <p:sldId id="261" r:id="rId30"/>
    <p:sldId id="262" r:id="rId31"/>
    <p:sldId id="287" r:id="rId32"/>
    <p:sldId id="293" r:id="rId33"/>
    <p:sldId id="264" r:id="rId34"/>
    <p:sldId id="265" r:id="rId35"/>
    <p:sldId id="288" r:id="rId36"/>
    <p:sldId id="290" r:id="rId37"/>
    <p:sldId id="289" r:id="rId38"/>
    <p:sldId id="266" r:id="rId39"/>
    <p:sldId id="311" r:id="rId40"/>
    <p:sldId id="291" r:id="rId41"/>
    <p:sldId id="267" r:id="rId42"/>
    <p:sldId id="268" r:id="rId43"/>
    <p:sldId id="312" r:id="rId44"/>
    <p:sldId id="313" r:id="rId45"/>
    <p:sldId id="270" r:id="rId46"/>
    <p:sldId id="335" r:id="rId47"/>
    <p:sldId id="292" r:id="rId48"/>
    <p:sldId id="271" r:id="rId49"/>
    <p:sldId id="272" r:id="rId50"/>
    <p:sldId id="273" r:id="rId51"/>
    <p:sldId id="274" r:id="rId52"/>
    <p:sldId id="314" r:id="rId53"/>
    <p:sldId id="275" r:id="rId54"/>
    <p:sldId id="276" r:id="rId55"/>
    <p:sldId id="336" r:id="rId56"/>
    <p:sldId id="315" r:id="rId57"/>
    <p:sldId id="316" r:id="rId58"/>
    <p:sldId id="317" r:id="rId59"/>
    <p:sldId id="318" r:id="rId60"/>
    <p:sldId id="319" r:id="rId61"/>
    <p:sldId id="320" r:id="rId62"/>
    <p:sldId id="321" r:id="rId63"/>
    <p:sldId id="322" r:id="rId64"/>
    <p:sldId id="323" r:id="rId65"/>
    <p:sldId id="337" r:id="rId66"/>
    <p:sldId id="325" r:id="rId67"/>
    <p:sldId id="339" r:id="rId68"/>
    <p:sldId id="327" r:id="rId69"/>
    <p:sldId id="341" r:id="rId70"/>
    <p:sldId id="329" r:id="rId71"/>
    <p:sldId id="328" r:id="rId72"/>
  </p:sldIdLst>
  <p:sldSz cx="9144000" cy="6858000" type="screen4x3"/>
  <p:notesSz cx="6858000" cy="9144000"/>
  <p:custDataLst>
    <p:tags r:id="rId76"/>
  </p:custDataLst>
  <p:defaultTextStyle>
    <a:defPPr>
      <a:defRPr lang="zh-CN"/>
    </a:defPPr>
    <a:lvl1pPr algn="ctr" rtl="0" fontAlgn="base">
      <a:spcBef>
        <a:spcPct val="0"/>
      </a:spcBef>
      <a:spcAft>
        <a:spcPct val="0"/>
      </a:spcAft>
      <a:defRPr sz="4400" b="1"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sz="4400" b="1"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sz="4400" b="1"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sz="4400" b="1"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sz="4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3366CC"/>
    <a:srgbClr val="FF3300"/>
    <a:srgbClr val="D9F1FF"/>
    <a:srgbClr val="E5ECFF"/>
    <a:srgbClr val="0033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652" autoAdjust="0"/>
  </p:normalViewPr>
  <p:slideViewPr>
    <p:cSldViewPr>
      <p:cViewPr varScale="1">
        <p:scale>
          <a:sx n="50" d="100"/>
          <a:sy n="50" d="100"/>
        </p:scale>
        <p:origin x="-195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2.xml"/><Relationship Id="rId76" Type="http://schemas.openxmlformats.org/officeDocument/2006/relationships/tags" Target="tags/tag3.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a:defRPr sz="1200"/>
            </a:lvl1pPr>
          </a:lstStyle>
          <a:p>
            <a:pPr>
              <a:defRPr/>
            </a:pPr>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200"/>
            </a:lvl1pPr>
          </a:lstStyle>
          <a:p>
            <a:pPr>
              <a:defRPr/>
            </a:pPr>
            <a:endParaRPr lang="en-US"/>
          </a:p>
        </p:txBody>
      </p:sp>
      <p:sp>
        <p:nvSpPr>
          <p:cNvPr id="6349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1200"/>
            </a:lvl1pPr>
          </a:lstStyle>
          <a:p>
            <a:pPr>
              <a:defRPr/>
            </a:pPr>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a:lvl1pPr>
          </a:lstStyle>
          <a:p>
            <a:pPr>
              <a:defRPr/>
            </a:pPr>
            <a:fld id="{0B1ACAA8-315A-4BBD-8B04-C5449FA7393E}"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B1ACAA8-315A-4BBD-8B04-C5449FA7393E}"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a:noFill/>
        </p:spPr>
        <p:txBody>
          <a:bodyPr/>
          <a:lstStyle/>
          <a:p>
            <a:r>
              <a:rPr lang="zh-CN" altLang="en-US" smtClean="0"/>
              <a:t>公元前</a:t>
            </a:r>
            <a:r>
              <a:rPr lang="en-US" altLang="zh-CN" smtClean="0"/>
              <a:t>4</a:t>
            </a:r>
            <a:r>
              <a:rPr lang="zh-CN" altLang="en-US" smtClean="0"/>
              <a:t>世纪，古希腊麦加拉哲学派的欧布利德斯把“说谎者悖论”表述为：“我正在说的是谎话。”这是真正严格的悖论。</a:t>
            </a:r>
            <a:br>
              <a:rPr lang="zh-CN" altLang="en-US" smtClean="0"/>
            </a:br>
            <a:endParaRPr lang="zh-CN" altLang="en-US" smtClean="0"/>
          </a:p>
        </p:txBody>
      </p:sp>
      <p:sp>
        <p:nvSpPr>
          <p:cNvPr id="64516" name="灯片编号占位符 3"/>
          <p:cNvSpPr>
            <a:spLocks noGrp="1"/>
          </p:cNvSpPr>
          <p:nvPr>
            <p:ph type="sldNum" sz="quarter" idx="5"/>
          </p:nvPr>
        </p:nvSpPr>
        <p:spPr>
          <a:noFill/>
        </p:spPr>
        <p:txBody>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fld id="{C5090691-0C61-4D6D-8579-7F787CD19DB1}" type="slidenum">
              <a:rPr lang="en-US" altLang="zh-CN" sz="1200" smtClean="0"/>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zh-CN" altLang="en-US" smtClean="0"/>
          </a:p>
        </p:txBody>
      </p:sp>
      <p:sp>
        <p:nvSpPr>
          <p:cNvPr id="65540" name="灯片编号占位符 3"/>
          <p:cNvSpPr>
            <a:spLocks noGrp="1"/>
          </p:cNvSpPr>
          <p:nvPr>
            <p:ph type="sldNum" sz="quarter" idx="5"/>
          </p:nvPr>
        </p:nvSpPr>
        <p:spPr>
          <a:noFill/>
        </p:spPr>
        <p:txBody>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fld id="{789C2521-8DAF-4B1F-8863-D51DCF390F0F}" type="slidenum">
              <a:rPr lang="en-US" altLang="zh-CN" sz="1200" smtClean="0"/>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D1CDE89E-BC99-4572-8975-7F0EEC739D0A}"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75A85FB3-BC74-4C34-8441-29270ABCAFAF}"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FB972DBD-1EAD-4EF5-B5C5-626CFF1BB41E}"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9"/>
          <p:cNvSpPr>
            <a:spLocks noGrp="1" noChangeArrowheads="1"/>
          </p:cNvSpPr>
          <p:nvPr>
            <p:ph type="sldNum" sz="quarter" idx="10"/>
          </p:nvPr>
        </p:nvSpPr>
        <p:spPr/>
        <p:txBody>
          <a:bodyPr/>
          <a:lstStyle>
            <a:lvl1pPr>
              <a:defRPr/>
            </a:lvl1pPr>
          </a:lstStyle>
          <a:p>
            <a:pPr>
              <a:defRPr/>
            </a:pPr>
            <a:fld id="{7034E21D-AE4C-44B8-91D7-8DB4F0DA89FE}"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9"/>
          <p:cNvSpPr>
            <a:spLocks noGrp="1" noChangeArrowheads="1"/>
          </p:cNvSpPr>
          <p:nvPr>
            <p:ph type="sldNum" sz="quarter" idx="10"/>
          </p:nvPr>
        </p:nvSpPr>
        <p:spPr/>
        <p:txBody>
          <a:bodyPr/>
          <a:lstStyle>
            <a:lvl1pPr>
              <a:defRPr/>
            </a:lvl1pPr>
          </a:lstStyle>
          <a:p>
            <a:pPr>
              <a:defRPr/>
            </a:pPr>
            <a:fld id="{A5176D9B-32E3-4346-8FFF-FF4D2853D976}"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9"/>
          <p:cNvSpPr>
            <a:spLocks noGrp="1" noChangeArrowheads="1"/>
          </p:cNvSpPr>
          <p:nvPr>
            <p:ph type="sldNum" sz="quarter" idx="10"/>
          </p:nvPr>
        </p:nvSpPr>
        <p:spPr/>
        <p:txBody>
          <a:bodyPr/>
          <a:lstStyle>
            <a:lvl1pPr>
              <a:defRPr/>
            </a:lvl1pPr>
          </a:lstStyle>
          <a:p>
            <a:pPr>
              <a:defRPr/>
            </a:pPr>
            <a:fld id="{A0F8124F-468A-4F12-8A9C-24340A03BAA3}"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9"/>
          <p:cNvSpPr>
            <a:spLocks noGrp="1" noChangeArrowheads="1"/>
          </p:cNvSpPr>
          <p:nvPr>
            <p:ph type="sldNum" sz="quarter" idx="10"/>
          </p:nvPr>
        </p:nvSpPr>
        <p:spPr/>
        <p:txBody>
          <a:bodyPr/>
          <a:lstStyle>
            <a:lvl1pPr>
              <a:defRPr/>
            </a:lvl1pPr>
          </a:lstStyle>
          <a:p>
            <a:pPr>
              <a:defRPr/>
            </a:pPr>
            <a:fld id="{A6EC271B-D88B-44F6-A441-5F97DB11778A}"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9"/>
          <p:cNvSpPr>
            <a:spLocks noGrp="1" noChangeArrowheads="1"/>
          </p:cNvSpPr>
          <p:nvPr>
            <p:ph type="sldNum" sz="quarter" idx="10"/>
          </p:nvPr>
        </p:nvSpPr>
        <p:spPr/>
        <p:txBody>
          <a:bodyPr/>
          <a:lstStyle>
            <a:lvl1pPr>
              <a:defRPr/>
            </a:lvl1pPr>
          </a:lstStyle>
          <a:p>
            <a:pPr>
              <a:defRPr/>
            </a:pPr>
            <a:fld id="{F584BDC3-D4D3-4085-A2D0-7E5BFF6B347C}"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9"/>
          <p:cNvSpPr>
            <a:spLocks noGrp="1" noChangeArrowheads="1"/>
          </p:cNvSpPr>
          <p:nvPr>
            <p:ph type="sldNum" sz="quarter" idx="10"/>
          </p:nvPr>
        </p:nvSpPr>
        <p:spPr/>
        <p:txBody>
          <a:bodyPr/>
          <a:lstStyle>
            <a:lvl1pPr>
              <a:defRPr/>
            </a:lvl1pPr>
          </a:lstStyle>
          <a:p>
            <a:pPr>
              <a:defRPr/>
            </a:pPr>
            <a:fld id="{8CB6A962-1928-4C51-B1B6-62264632BE4F}"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9"/>
          <p:cNvSpPr>
            <a:spLocks noGrp="1" noChangeArrowheads="1"/>
          </p:cNvSpPr>
          <p:nvPr>
            <p:ph type="sldNum" sz="quarter" idx="10"/>
          </p:nvPr>
        </p:nvSpPr>
        <p:spPr/>
        <p:txBody>
          <a:bodyPr/>
          <a:lstStyle>
            <a:lvl1pPr>
              <a:defRPr/>
            </a:lvl1pPr>
          </a:lstStyle>
          <a:p>
            <a:pPr>
              <a:defRPr/>
            </a:pPr>
            <a:fld id="{E8BA1CCB-93D5-433D-B154-D9C7967ED53F}"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9"/>
          <p:cNvSpPr>
            <a:spLocks noGrp="1" noChangeArrowheads="1"/>
          </p:cNvSpPr>
          <p:nvPr>
            <p:ph type="sldNum" sz="quarter" idx="10"/>
          </p:nvPr>
        </p:nvSpPr>
        <p:spPr/>
        <p:txBody>
          <a:bodyPr/>
          <a:lstStyle>
            <a:lvl1pPr>
              <a:defRPr/>
            </a:lvl1pPr>
          </a:lstStyle>
          <a:p>
            <a:pPr>
              <a:defRPr/>
            </a:pPr>
            <a:fld id="{AC960779-2D97-482E-9550-D1153E23AAD7}"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1CF03F62-682E-4C39-9DC1-DDEB1803F2C3}"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9"/>
          <p:cNvSpPr>
            <a:spLocks noGrp="1" noChangeArrowheads="1"/>
          </p:cNvSpPr>
          <p:nvPr>
            <p:ph type="sldNum" sz="quarter" idx="10"/>
          </p:nvPr>
        </p:nvSpPr>
        <p:spPr/>
        <p:txBody>
          <a:bodyPr/>
          <a:lstStyle>
            <a:lvl1pPr>
              <a:defRPr/>
            </a:lvl1pPr>
          </a:lstStyle>
          <a:p>
            <a:pPr>
              <a:defRPr/>
            </a:pPr>
            <a:fld id="{10CCF11F-6E9D-4675-9DFC-2497F28D99A7}"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9"/>
          <p:cNvSpPr>
            <a:spLocks noGrp="1" noChangeArrowheads="1"/>
          </p:cNvSpPr>
          <p:nvPr>
            <p:ph type="sldNum" sz="quarter" idx="10"/>
          </p:nvPr>
        </p:nvSpPr>
        <p:spPr/>
        <p:txBody>
          <a:bodyPr/>
          <a:lstStyle>
            <a:lvl1pPr>
              <a:defRPr/>
            </a:lvl1pPr>
          </a:lstStyle>
          <a:p>
            <a:pPr>
              <a:defRPr/>
            </a:pPr>
            <a:fld id="{58BE5FCB-E3F6-408B-B3F8-C0C39A5E3CE3}"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0"/>
            <a:ext cx="56769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9"/>
          <p:cNvSpPr>
            <a:spLocks noGrp="1" noChangeArrowheads="1"/>
          </p:cNvSpPr>
          <p:nvPr>
            <p:ph type="sldNum" sz="quarter" idx="10"/>
          </p:nvPr>
        </p:nvSpPr>
        <p:spPr/>
        <p:txBody>
          <a:bodyPr/>
          <a:lstStyle>
            <a:lvl1pPr>
              <a:defRPr/>
            </a:lvl1pPr>
          </a:lstStyle>
          <a:p>
            <a:pPr>
              <a:defRPr/>
            </a:pPr>
            <a:fld id="{97DE497B-D39B-4911-8B2B-E12D2F54FFF7}"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A254E467-2B6F-4232-8700-EE81453D94C5}" type="slidenum">
              <a:rPr lang="en-US"/>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2482705A-68E1-4F85-817F-11CBAAD28800}" type="slidenum">
              <a:rPr lang="en-US"/>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6"/>
          <p:cNvSpPr>
            <a:spLocks noGrp="1" noChangeArrowheads="1"/>
          </p:cNvSpPr>
          <p:nvPr>
            <p:ph type="dt" sz="half"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15354141-AA2C-46A4-A855-A345F114A60A}" type="slidenum">
              <a:rPr lang="en-US"/>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6"/>
          <p:cNvSpPr>
            <a:spLocks noGrp="1" noChangeArrowheads="1"/>
          </p:cNvSpPr>
          <p:nvPr>
            <p:ph type="dt" sz="half"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4B6E22AC-F47A-4BEB-8AEC-8A69C75FEBF0}" type="slidenum">
              <a:rPr lang="en-US"/>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6"/>
          <p:cNvSpPr>
            <a:spLocks noGrp="1" noChangeArrowheads="1"/>
          </p:cNvSpPr>
          <p:nvPr>
            <p:ph type="dt" sz="half" idx="10"/>
          </p:nvPr>
        </p:nvSpPr>
        <p:spPr/>
        <p:txBody>
          <a:bodyPr/>
          <a:lstStyle>
            <a:lvl1pPr>
              <a:defRPr/>
            </a:lvl1pPr>
          </a:lstStyle>
          <a:p>
            <a:pPr>
              <a:defRPr/>
            </a:pPr>
            <a:endParaRPr lang="en-US"/>
          </a:p>
        </p:txBody>
      </p:sp>
      <p:sp>
        <p:nvSpPr>
          <p:cNvPr id="8" name="Rectangle 17"/>
          <p:cNvSpPr>
            <a:spLocks noGrp="1" noChangeArrowheads="1"/>
          </p:cNvSpPr>
          <p:nvPr>
            <p:ph type="ftr" sz="quarter" idx="11"/>
          </p:nvPr>
        </p:nvSpPr>
        <p:spPr/>
        <p:txBody>
          <a:bodyPr/>
          <a:lstStyle>
            <a:lvl1pPr>
              <a:defRPr/>
            </a:lvl1pPr>
          </a:lstStyle>
          <a:p>
            <a:pPr>
              <a:defRPr/>
            </a:pPr>
            <a:endParaRPr lang="en-US"/>
          </a:p>
        </p:txBody>
      </p:sp>
      <p:sp>
        <p:nvSpPr>
          <p:cNvPr id="9" name="Rectangle 18"/>
          <p:cNvSpPr>
            <a:spLocks noGrp="1" noChangeArrowheads="1"/>
          </p:cNvSpPr>
          <p:nvPr>
            <p:ph type="sldNum" sz="quarter" idx="12"/>
          </p:nvPr>
        </p:nvSpPr>
        <p:spPr/>
        <p:txBody>
          <a:bodyPr/>
          <a:lstStyle>
            <a:lvl1pPr>
              <a:defRPr/>
            </a:lvl1pPr>
          </a:lstStyle>
          <a:p>
            <a:pPr>
              <a:defRPr/>
            </a:pPr>
            <a:fld id="{AB57A215-4B6A-4D29-994A-ECC13193B492}" type="slidenum">
              <a:rPr lang="en-US"/>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p:txBody>
          <a:bodyPr/>
          <a:lstStyle>
            <a:lvl1pPr>
              <a:defRPr/>
            </a:lvl1pPr>
          </a:lstStyle>
          <a:p>
            <a:pPr>
              <a:defRPr/>
            </a:pPr>
            <a:endParaRPr lang="en-US"/>
          </a:p>
        </p:txBody>
      </p:sp>
      <p:sp>
        <p:nvSpPr>
          <p:cNvPr id="4" name="Rectangle 17"/>
          <p:cNvSpPr>
            <a:spLocks noGrp="1" noChangeArrowheads="1"/>
          </p:cNvSpPr>
          <p:nvPr>
            <p:ph type="ftr" sz="quarter" idx="11"/>
          </p:nvPr>
        </p:nvSpPr>
        <p:spPr/>
        <p:txBody>
          <a:bodyPr/>
          <a:lstStyle>
            <a:lvl1pPr>
              <a:defRPr/>
            </a:lvl1pPr>
          </a:lstStyle>
          <a:p>
            <a:pPr>
              <a:defRPr/>
            </a:pPr>
            <a:endParaRPr lang="en-US"/>
          </a:p>
        </p:txBody>
      </p:sp>
      <p:sp>
        <p:nvSpPr>
          <p:cNvPr id="5" name="Rectangle 18"/>
          <p:cNvSpPr>
            <a:spLocks noGrp="1" noChangeArrowheads="1"/>
          </p:cNvSpPr>
          <p:nvPr>
            <p:ph type="sldNum" sz="quarter" idx="12"/>
          </p:nvPr>
        </p:nvSpPr>
        <p:spPr/>
        <p:txBody>
          <a:bodyPr/>
          <a:lstStyle>
            <a:lvl1pPr>
              <a:defRPr/>
            </a:lvl1pPr>
          </a:lstStyle>
          <a:p>
            <a:pPr>
              <a:defRPr/>
            </a:pPr>
            <a:fld id="{C1A4C8F7-3352-485B-9047-A503EBD48346}" type="slidenum">
              <a:rPr lang="en-US"/>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p:txBody>
          <a:bodyPr/>
          <a:lstStyle>
            <a:lvl1pPr>
              <a:defRPr/>
            </a:lvl1pPr>
          </a:lstStyle>
          <a:p>
            <a:pPr>
              <a:defRPr/>
            </a:pPr>
            <a:endParaRPr lang="en-US"/>
          </a:p>
        </p:txBody>
      </p:sp>
      <p:sp>
        <p:nvSpPr>
          <p:cNvPr id="3" name="Rectangle 17"/>
          <p:cNvSpPr>
            <a:spLocks noGrp="1" noChangeArrowheads="1"/>
          </p:cNvSpPr>
          <p:nvPr>
            <p:ph type="ftr" sz="quarter" idx="11"/>
          </p:nvPr>
        </p:nvSpPr>
        <p:spPr/>
        <p:txBody>
          <a:bodyPr/>
          <a:lstStyle>
            <a:lvl1pPr>
              <a:defRPr/>
            </a:lvl1pPr>
          </a:lstStyle>
          <a:p>
            <a:pPr>
              <a:defRPr/>
            </a:pPr>
            <a:endParaRPr lang="en-US"/>
          </a:p>
        </p:txBody>
      </p:sp>
      <p:sp>
        <p:nvSpPr>
          <p:cNvPr id="4" name="Rectangle 18"/>
          <p:cNvSpPr>
            <a:spLocks noGrp="1" noChangeArrowheads="1"/>
          </p:cNvSpPr>
          <p:nvPr>
            <p:ph type="sldNum" sz="quarter" idx="12"/>
          </p:nvPr>
        </p:nvSpPr>
        <p:spPr/>
        <p:txBody>
          <a:bodyPr/>
          <a:lstStyle>
            <a:lvl1pPr>
              <a:defRPr/>
            </a:lvl1pPr>
          </a:lstStyle>
          <a:p>
            <a:pPr>
              <a:defRPr/>
            </a:pPr>
            <a:fld id="{0E3263FC-0380-4402-B087-00CF27853FC3}"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F7C1024-EE40-4F19-AF76-DA597E524522}" type="slidenum">
              <a:rPr lang="en-US"/>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6"/>
          <p:cNvSpPr>
            <a:spLocks noGrp="1" noChangeArrowheads="1"/>
          </p:cNvSpPr>
          <p:nvPr>
            <p:ph type="dt" sz="half"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51110548-C740-447F-80F3-65FC7D34DC69}" type="slidenum">
              <a:rPr lang="en-US"/>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6"/>
          <p:cNvSpPr>
            <a:spLocks noGrp="1" noChangeArrowheads="1"/>
          </p:cNvSpPr>
          <p:nvPr>
            <p:ph type="dt" sz="half"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05192BA1-322A-442D-AD61-C19155B2D26D}" type="slidenum">
              <a:rPr lang="en-US"/>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405F47BB-70B9-4315-ACD0-5DF9052E757A}" type="slidenum">
              <a:rPr lang="en-US"/>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half"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63603A4C-2561-41D4-A711-4DC655A95AC6}" type="slidenum">
              <a:rPr lang="en-US"/>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4"/>
          <p:cNvSpPr>
            <a:spLocks noGrp="1" noChangeArrowheads="1"/>
          </p:cNvSpPr>
          <p:nvPr>
            <p:ph type="sldNum" sz="quarter" idx="10"/>
          </p:nvPr>
        </p:nvSpPr>
        <p:spPr/>
        <p:txBody>
          <a:bodyPr/>
          <a:lstStyle>
            <a:lvl1pPr>
              <a:defRPr/>
            </a:lvl1pPr>
          </a:lstStyle>
          <a:p>
            <a:pPr>
              <a:defRPr/>
            </a:pPr>
            <a:fld id="{4398067C-0287-4716-BD6B-F52FCF22BEE0}" type="slidenum">
              <a:rPr lang="en-US"/>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p:txBody>
          <a:bodyPr/>
          <a:lstStyle>
            <a:lvl1pPr>
              <a:defRPr/>
            </a:lvl1pPr>
          </a:lstStyle>
          <a:p>
            <a:pPr>
              <a:defRPr/>
            </a:pPr>
            <a:fld id="{3DB227CA-0E4A-4434-85A3-39985984FB22}" type="slidenum">
              <a:rPr lang="en-US"/>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4"/>
          <p:cNvSpPr>
            <a:spLocks noGrp="1" noChangeArrowheads="1"/>
          </p:cNvSpPr>
          <p:nvPr>
            <p:ph type="sldNum" sz="quarter" idx="10"/>
          </p:nvPr>
        </p:nvSpPr>
        <p:spPr/>
        <p:txBody>
          <a:bodyPr/>
          <a:lstStyle>
            <a:lvl1pPr>
              <a:defRPr/>
            </a:lvl1pPr>
          </a:lstStyle>
          <a:p>
            <a:pPr>
              <a:defRPr/>
            </a:pPr>
            <a:fld id="{7EBE799C-76D5-4005-9A60-817FB6FA4207}" type="slidenum">
              <a:rPr lang="en-US"/>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noChangeArrowheads="1"/>
          </p:cNvSpPr>
          <p:nvPr>
            <p:ph type="sldNum" sz="quarter" idx="10"/>
          </p:nvPr>
        </p:nvSpPr>
        <p:spPr/>
        <p:txBody>
          <a:bodyPr/>
          <a:lstStyle>
            <a:lvl1pPr>
              <a:defRPr/>
            </a:lvl1pPr>
          </a:lstStyle>
          <a:p>
            <a:pPr>
              <a:defRPr/>
            </a:pPr>
            <a:fld id="{82D31691-CCA1-4385-B5A0-5B3D81E9E32C}" type="slidenum">
              <a:rPr lang="en-US"/>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4"/>
          <p:cNvSpPr>
            <a:spLocks noGrp="1" noChangeArrowheads="1"/>
          </p:cNvSpPr>
          <p:nvPr>
            <p:ph type="sldNum" sz="quarter" idx="10"/>
          </p:nvPr>
        </p:nvSpPr>
        <p:spPr/>
        <p:txBody>
          <a:bodyPr/>
          <a:lstStyle>
            <a:lvl1pPr>
              <a:defRPr/>
            </a:lvl1pPr>
          </a:lstStyle>
          <a:p>
            <a:pPr>
              <a:defRPr/>
            </a:pPr>
            <a:fld id="{6682D115-5BB6-4BEE-ACFD-2F6AD238D628}" type="slidenum">
              <a:rPr lang="en-US"/>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4"/>
          <p:cNvSpPr>
            <a:spLocks noGrp="1" noChangeArrowheads="1"/>
          </p:cNvSpPr>
          <p:nvPr>
            <p:ph type="sldNum" sz="quarter" idx="10"/>
          </p:nvPr>
        </p:nvSpPr>
        <p:spPr/>
        <p:txBody>
          <a:bodyPr/>
          <a:lstStyle>
            <a:lvl1pPr>
              <a:defRPr/>
            </a:lvl1pPr>
          </a:lstStyle>
          <a:p>
            <a:pPr>
              <a:defRPr/>
            </a:pPr>
            <a:fld id="{20BC8D88-1B19-4B11-9ADB-EAEE1962EA4A}"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E9F14B47-3802-437D-A7B7-DB982B2494BA}"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4"/>
          <p:cNvSpPr>
            <a:spLocks noGrp="1" noChangeArrowheads="1"/>
          </p:cNvSpPr>
          <p:nvPr>
            <p:ph type="sldNum" sz="quarter" idx="10"/>
          </p:nvPr>
        </p:nvSpPr>
        <p:spPr/>
        <p:txBody>
          <a:bodyPr/>
          <a:lstStyle>
            <a:lvl1pPr>
              <a:defRPr/>
            </a:lvl1pPr>
          </a:lstStyle>
          <a:p>
            <a:pPr>
              <a:defRPr/>
            </a:pPr>
            <a:fld id="{F47F2A18-5703-4CB5-AA9F-48FCCAEBA643}" type="slidenum">
              <a:rPr lang="en-US"/>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noChangeArrowheads="1"/>
          </p:cNvSpPr>
          <p:nvPr>
            <p:ph type="sldNum" sz="quarter" idx="10"/>
          </p:nvPr>
        </p:nvSpPr>
        <p:spPr/>
        <p:txBody>
          <a:bodyPr/>
          <a:lstStyle>
            <a:lvl1pPr>
              <a:defRPr/>
            </a:lvl1pPr>
          </a:lstStyle>
          <a:p>
            <a:pPr>
              <a:defRPr/>
            </a:pPr>
            <a:fld id="{901BCD37-72F8-49FC-AA18-27F90EDCA8CE}" type="slidenum">
              <a:rPr lang="en-US"/>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noChangeArrowheads="1"/>
          </p:cNvSpPr>
          <p:nvPr>
            <p:ph type="sldNum" sz="quarter" idx="10"/>
          </p:nvPr>
        </p:nvSpPr>
        <p:spPr/>
        <p:txBody>
          <a:bodyPr/>
          <a:lstStyle>
            <a:lvl1pPr>
              <a:defRPr/>
            </a:lvl1pPr>
          </a:lstStyle>
          <a:p>
            <a:pPr>
              <a:defRPr/>
            </a:pPr>
            <a:fld id="{B912B5F9-ED23-4088-9766-0A9899F53443}" type="slidenum">
              <a:rPr lang="en-US"/>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p:txBody>
          <a:bodyPr/>
          <a:lstStyle>
            <a:lvl1pPr>
              <a:defRPr/>
            </a:lvl1pPr>
          </a:lstStyle>
          <a:p>
            <a:pPr>
              <a:defRPr/>
            </a:pPr>
            <a:fld id="{1DEF4D87-BA21-42B5-B774-2FD8E9ED4A61}" type="slidenum">
              <a:rPr lang="en-US"/>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4"/>
          <p:cNvSpPr>
            <a:spLocks noGrp="1" noChangeArrowheads="1"/>
          </p:cNvSpPr>
          <p:nvPr>
            <p:ph type="sldNum" sz="quarter" idx="10"/>
          </p:nvPr>
        </p:nvSpPr>
        <p:spPr/>
        <p:txBody>
          <a:bodyPr/>
          <a:lstStyle>
            <a:lvl1pPr>
              <a:defRPr/>
            </a:lvl1pPr>
          </a:lstStyle>
          <a:p>
            <a:pPr>
              <a:defRPr/>
            </a:pPr>
            <a:fld id="{FBC8E26E-ED47-4ABD-985F-4801297E1C13}" type="slidenum">
              <a:rPr lang="en-US"/>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quarter"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DBBB9C-8810-4104-B1D6-B04E92E45DE0}" type="slidenum">
              <a:rPr lang="en-US"/>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quarter"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DA83DEF4-DD36-4476-8522-8F58BA3F3C5A}" type="slidenum">
              <a:rPr lang="en-US"/>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6"/>
          <p:cNvSpPr>
            <a:spLocks noGrp="1" noChangeArrowheads="1"/>
          </p:cNvSpPr>
          <p:nvPr>
            <p:ph type="dt" sz="quarter"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FB457C10-7C62-41DE-9455-8D507C6C8B2A}" type="slidenum">
              <a:rPr lang="en-US"/>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7526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6"/>
          <p:cNvSpPr>
            <a:spLocks noGrp="1" noChangeArrowheads="1"/>
          </p:cNvSpPr>
          <p:nvPr>
            <p:ph type="dt" sz="quarter"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D723FA43-D48F-4692-9C30-004F841FDDE5}" type="slidenum">
              <a:rPr lang="en-US"/>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6"/>
          <p:cNvSpPr>
            <a:spLocks noGrp="1" noChangeArrowheads="1"/>
          </p:cNvSpPr>
          <p:nvPr>
            <p:ph type="dt" sz="quarter" idx="10"/>
          </p:nvPr>
        </p:nvSpPr>
        <p:spPr/>
        <p:txBody>
          <a:bodyPr/>
          <a:lstStyle>
            <a:lvl1pPr>
              <a:defRPr/>
            </a:lvl1pPr>
          </a:lstStyle>
          <a:p>
            <a:pPr>
              <a:defRPr/>
            </a:pPr>
            <a:endParaRPr lang="en-US"/>
          </a:p>
        </p:txBody>
      </p:sp>
      <p:sp>
        <p:nvSpPr>
          <p:cNvPr id="8" name="Rectangle 17"/>
          <p:cNvSpPr>
            <a:spLocks noGrp="1" noChangeArrowheads="1"/>
          </p:cNvSpPr>
          <p:nvPr>
            <p:ph type="ftr" sz="quarter" idx="11"/>
          </p:nvPr>
        </p:nvSpPr>
        <p:spPr/>
        <p:txBody>
          <a:bodyPr/>
          <a:lstStyle>
            <a:lvl1pPr>
              <a:defRPr/>
            </a:lvl1pPr>
          </a:lstStyle>
          <a:p>
            <a:pPr>
              <a:defRPr/>
            </a:pPr>
            <a:endParaRPr lang="en-US"/>
          </a:p>
        </p:txBody>
      </p:sp>
      <p:sp>
        <p:nvSpPr>
          <p:cNvPr id="9" name="Rectangle 18"/>
          <p:cNvSpPr>
            <a:spLocks noGrp="1" noChangeArrowheads="1"/>
          </p:cNvSpPr>
          <p:nvPr>
            <p:ph type="sldNum" sz="quarter" idx="12"/>
          </p:nvPr>
        </p:nvSpPr>
        <p:spPr/>
        <p:txBody>
          <a:bodyPr/>
          <a:lstStyle>
            <a:lvl1pPr>
              <a:defRPr/>
            </a:lvl1pPr>
          </a:lstStyle>
          <a:p>
            <a:pPr>
              <a:defRPr/>
            </a:pPr>
            <a:fld id="{AF6295B6-C71F-45EF-92F8-00E919D1546D}"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3E85B948-B215-437E-AC68-298AADA1C6AB}" type="slidenum">
              <a:rPr lang="en-US"/>
            </a:fld>
            <a:endParaRPr lang="en-US"/>
          </a:p>
        </p:txBody>
      </p:sp>
      <p:sp>
        <p:nvSpPr>
          <p:cNvPr id="9"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quarter" idx="10"/>
          </p:nvPr>
        </p:nvSpPr>
        <p:spPr/>
        <p:txBody>
          <a:bodyPr/>
          <a:lstStyle>
            <a:lvl1pPr>
              <a:defRPr/>
            </a:lvl1pPr>
          </a:lstStyle>
          <a:p>
            <a:pPr>
              <a:defRPr/>
            </a:pPr>
            <a:endParaRPr lang="en-US"/>
          </a:p>
        </p:txBody>
      </p:sp>
      <p:sp>
        <p:nvSpPr>
          <p:cNvPr id="4" name="Rectangle 17"/>
          <p:cNvSpPr>
            <a:spLocks noGrp="1" noChangeArrowheads="1"/>
          </p:cNvSpPr>
          <p:nvPr>
            <p:ph type="ftr" sz="quarter" idx="11"/>
          </p:nvPr>
        </p:nvSpPr>
        <p:spPr/>
        <p:txBody>
          <a:bodyPr/>
          <a:lstStyle>
            <a:lvl1pPr>
              <a:defRPr/>
            </a:lvl1pPr>
          </a:lstStyle>
          <a:p>
            <a:pPr>
              <a:defRPr/>
            </a:pPr>
            <a:endParaRPr lang="en-US"/>
          </a:p>
        </p:txBody>
      </p:sp>
      <p:sp>
        <p:nvSpPr>
          <p:cNvPr id="5" name="Rectangle 18"/>
          <p:cNvSpPr>
            <a:spLocks noGrp="1" noChangeArrowheads="1"/>
          </p:cNvSpPr>
          <p:nvPr>
            <p:ph type="sldNum" sz="quarter" idx="12"/>
          </p:nvPr>
        </p:nvSpPr>
        <p:spPr/>
        <p:txBody>
          <a:bodyPr/>
          <a:lstStyle>
            <a:lvl1pPr>
              <a:defRPr/>
            </a:lvl1pPr>
          </a:lstStyle>
          <a:p>
            <a:pPr>
              <a:defRPr/>
            </a:pPr>
            <a:fld id="{D0A71429-A762-4A63-8D6C-363E7FEC8A3C}" type="slidenum">
              <a:rPr lang="en-US"/>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quarter" idx="10"/>
          </p:nvPr>
        </p:nvSpPr>
        <p:spPr/>
        <p:txBody>
          <a:bodyPr/>
          <a:lstStyle>
            <a:lvl1pPr>
              <a:defRPr/>
            </a:lvl1pPr>
          </a:lstStyle>
          <a:p>
            <a:pPr>
              <a:defRPr/>
            </a:pPr>
            <a:endParaRPr lang="en-US"/>
          </a:p>
        </p:txBody>
      </p:sp>
      <p:sp>
        <p:nvSpPr>
          <p:cNvPr id="3" name="Rectangle 17"/>
          <p:cNvSpPr>
            <a:spLocks noGrp="1" noChangeArrowheads="1"/>
          </p:cNvSpPr>
          <p:nvPr>
            <p:ph type="ftr" sz="quarter" idx="11"/>
          </p:nvPr>
        </p:nvSpPr>
        <p:spPr/>
        <p:txBody>
          <a:bodyPr/>
          <a:lstStyle>
            <a:lvl1pPr>
              <a:defRPr/>
            </a:lvl1pPr>
          </a:lstStyle>
          <a:p>
            <a:pPr>
              <a:defRPr/>
            </a:pPr>
            <a:endParaRPr lang="en-US"/>
          </a:p>
        </p:txBody>
      </p:sp>
      <p:sp>
        <p:nvSpPr>
          <p:cNvPr id="4" name="Rectangle 18"/>
          <p:cNvSpPr>
            <a:spLocks noGrp="1" noChangeArrowheads="1"/>
          </p:cNvSpPr>
          <p:nvPr>
            <p:ph type="sldNum" sz="quarter" idx="12"/>
          </p:nvPr>
        </p:nvSpPr>
        <p:spPr/>
        <p:txBody>
          <a:bodyPr/>
          <a:lstStyle>
            <a:lvl1pPr>
              <a:defRPr/>
            </a:lvl1pPr>
          </a:lstStyle>
          <a:p>
            <a:pPr>
              <a:defRPr/>
            </a:pPr>
            <a:fld id="{554F1134-F48E-4CEF-BFDD-960653E16BFE}" type="slidenum">
              <a:rPr lang="en-US"/>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6"/>
          <p:cNvSpPr>
            <a:spLocks noGrp="1" noChangeArrowheads="1"/>
          </p:cNvSpPr>
          <p:nvPr>
            <p:ph type="dt" sz="quarter"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E1FF65A3-3F6C-46AB-B4B6-AC490EED6796}" type="slidenum">
              <a:rPr lang="en-US"/>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6"/>
          <p:cNvSpPr>
            <a:spLocks noGrp="1" noChangeArrowheads="1"/>
          </p:cNvSpPr>
          <p:nvPr>
            <p:ph type="dt" sz="quarter" idx="10"/>
          </p:nvPr>
        </p:nvSpPr>
        <p:spPr/>
        <p:txBody>
          <a:bodyPr/>
          <a:lstStyle>
            <a:lvl1pPr>
              <a:defRPr/>
            </a:lvl1pPr>
          </a:lstStyle>
          <a:p>
            <a:pPr>
              <a:defRPr/>
            </a:pPr>
            <a:endParaRPr lang="en-US"/>
          </a:p>
        </p:txBody>
      </p:sp>
      <p:sp>
        <p:nvSpPr>
          <p:cNvPr id="6" name="Rectangle 17"/>
          <p:cNvSpPr>
            <a:spLocks noGrp="1" noChangeArrowheads="1"/>
          </p:cNvSpPr>
          <p:nvPr>
            <p:ph type="ftr" sz="quarter" idx="11"/>
          </p:nvPr>
        </p:nvSpPr>
        <p:spPr/>
        <p:txBody>
          <a:bodyPr/>
          <a:lstStyle>
            <a:lvl1pPr>
              <a:defRPr/>
            </a:lvl1pPr>
          </a:lstStyle>
          <a:p>
            <a:pPr>
              <a:defRPr/>
            </a:pPr>
            <a:endParaRPr lang="en-US"/>
          </a:p>
        </p:txBody>
      </p:sp>
      <p:sp>
        <p:nvSpPr>
          <p:cNvPr id="7" name="Rectangle 18"/>
          <p:cNvSpPr>
            <a:spLocks noGrp="1" noChangeArrowheads="1"/>
          </p:cNvSpPr>
          <p:nvPr>
            <p:ph type="sldNum" sz="quarter" idx="12"/>
          </p:nvPr>
        </p:nvSpPr>
        <p:spPr/>
        <p:txBody>
          <a:bodyPr/>
          <a:lstStyle>
            <a:lvl1pPr>
              <a:defRPr/>
            </a:lvl1pPr>
          </a:lstStyle>
          <a:p>
            <a:pPr>
              <a:defRPr/>
            </a:pPr>
            <a:fld id="{8AB320C4-9B74-4FA7-B9F9-4A111B504B0C}" type="slidenum">
              <a:rPr lang="en-US"/>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quarter"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0779449-830C-4390-A986-8D34C4DEC9DD}" type="slidenum">
              <a:rPr lang="en-US"/>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762000"/>
            <a:ext cx="56769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6"/>
          <p:cNvSpPr>
            <a:spLocks noGrp="1" noChangeArrowheads="1"/>
          </p:cNvSpPr>
          <p:nvPr>
            <p:ph type="dt" sz="quarter" idx="10"/>
          </p:nvPr>
        </p:nvSpPr>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962B67CD-496F-4D38-89B3-20CDF8E521CD}"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0CED38DB-D1D8-45DC-86CD-FD9A46B9091E}" type="slidenum">
              <a:rPr lang="en-US"/>
            </a:fld>
            <a:endParaRPr lang="en-US"/>
          </a:p>
        </p:txBody>
      </p:sp>
      <p:sp>
        <p:nvSpPr>
          <p:cNvPr id="5"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C8A20EDC-C453-41FD-8F36-7D961D881E82}" type="slidenum">
              <a:rPr lang="en-US"/>
            </a:fld>
            <a:endParaRPr lang="en-US"/>
          </a:p>
        </p:txBody>
      </p:sp>
      <p:sp>
        <p:nvSpPr>
          <p:cNvPr id="4"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79B93770-9D42-4B32-9DCA-140799A30517}"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834489F9-8364-4C22-AD58-438B1F6682BD}" type="slidenum">
              <a:rPr lang="en-US"/>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b="0"/>
            </a:lvl1pPr>
          </a:lstStyle>
          <a:p>
            <a:pPr>
              <a:defRPr/>
            </a:pPr>
            <a:endParaRPr lang="en-US"/>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atin typeface="Arial Black" panose="020B0A04020102020204" pitchFamily="34" charset="0"/>
              </a:defRPr>
            </a:lvl1pPr>
          </a:lstStyle>
          <a:p>
            <a:pPr>
              <a:defRPr/>
            </a:pPr>
            <a:fld id="{4C8D4FBF-2147-48EF-9DB8-AB520AE663EA}" type="slidenum">
              <a:rPr lang="en-US"/>
            </a:fld>
            <a:endParaRPr lang="en-US"/>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1200" b="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2pPr>
      <a:lvl3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3pPr>
      <a:lvl4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4pPr>
      <a:lvl5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5pPr>
      <a:lvl6pPr marL="4572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6pPr>
      <a:lvl7pPr marL="9144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7pPr>
      <a:lvl8pPr marL="13716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8pPr>
      <a:lvl9pPr marL="18288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177800" y="230188"/>
            <a:ext cx="203200" cy="6503987"/>
            <a:chOff x="0" y="0"/>
            <a:chExt cx="128" cy="4097"/>
          </a:xfrm>
        </p:grpSpPr>
        <p:sp>
          <p:nvSpPr>
            <p:cNvPr id="2066" name="Rectangle 3"/>
            <p:cNvSpPr>
              <a:spLocks noChangeArrowheads="1"/>
            </p:cNvSpPr>
            <p:nvPr/>
          </p:nvSpPr>
          <p:spPr bwMode="auto">
            <a:xfrm flipH="1">
              <a:off x="80" y="17"/>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ChangeArrowheads="1"/>
            </p:cNvSpPr>
            <p:nvPr/>
          </p:nvSpPr>
          <p:spPr bwMode="auto">
            <a:xfrm>
              <a:off x="0" y="0"/>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Times New Roman" panose="02020603050405020304" pitchFamily="18" charset="0"/>
              </a:endParaRPr>
            </a:p>
          </p:txBody>
        </p:sp>
      </p:grpSp>
      <p:grpSp>
        <p:nvGrpSpPr>
          <p:cNvPr id="2051" name="Group 5"/>
          <p:cNvGrpSpPr/>
          <p:nvPr/>
        </p:nvGrpSpPr>
        <p:grpSpPr bwMode="auto">
          <a:xfrm flipH="1">
            <a:off x="8718550" y="469900"/>
            <a:ext cx="74613" cy="6159500"/>
            <a:chOff x="0" y="0"/>
            <a:chExt cx="125" cy="4037"/>
          </a:xfrm>
        </p:grpSpPr>
        <p:sp>
          <p:nvSpPr>
            <p:cNvPr id="3" name="Rectangle 6"/>
            <p:cNvSpPr>
              <a:spLocks noChangeArrowheads="1"/>
            </p:cNvSpPr>
            <p:nvPr/>
          </p:nvSpPr>
          <p:spPr bwMode="auto">
            <a:xfrm rot="10800000" flipH="1" flipV="1">
              <a:off x="82" y="0"/>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5" name="Rectangle 7"/>
            <p:cNvSpPr>
              <a:spLocks noChangeArrowheads="1"/>
            </p:cNvSpPr>
            <p:nvPr/>
          </p:nvSpPr>
          <p:spPr bwMode="auto">
            <a:xfrm rot="10800000" flipV="1">
              <a:off x="0" y="101"/>
              <a:ext cx="48"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052" name="Group 8"/>
          <p:cNvGrpSpPr/>
          <p:nvPr/>
        </p:nvGrpSpPr>
        <p:grpSpPr bwMode="auto">
          <a:xfrm>
            <a:off x="412750" y="6477000"/>
            <a:ext cx="8686800" cy="228600"/>
            <a:chOff x="0" y="0"/>
            <a:chExt cx="5472" cy="144"/>
          </a:xfrm>
        </p:grpSpPr>
        <p:sp>
          <p:nvSpPr>
            <p:cNvPr id="2062" name="Rectangle 9"/>
            <p:cNvSpPr>
              <a:spLocks noChangeArrowheads="1"/>
            </p:cNvSpPr>
            <p:nvPr/>
          </p:nvSpPr>
          <p:spPr bwMode="auto">
            <a:xfrm rot="5400000" flipV="1">
              <a:off x="2712" y="-2712"/>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3" name="Rectangle 10"/>
            <p:cNvSpPr>
              <a:spLocks noChangeArrowheads="1"/>
            </p:cNvSpPr>
            <p:nvPr/>
          </p:nvSpPr>
          <p:spPr bwMode="auto">
            <a:xfrm rot="5400000" flipV="1">
              <a:off x="2654" y="-2558"/>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2053" name="Group 11"/>
          <p:cNvGrpSpPr/>
          <p:nvPr/>
        </p:nvGrpSpPr>
        <p:grpSpPr bwMode="auto">
          <a:xfrm>
            <a:off x="0" y="447675"/>
            <a:ext cx="8745538" cy="161925"/>
            <a:chOff x="0" y="0"/>
            <a:chExt cx="5509" cy="102"/>
          </a:xfrm>
        </p:grpSpPr>
        <p:sp>
          <p:nvSpPr>
            <p:cNvPr id="2060" name="Rectangle 12"/>
            <p:cNvSpPr>
              <a:spLocks noChangeArrowheads="1"/>
            </p:cNvSpPr>
            <p:nvPr/>
          </p:nvSpPr>
          <p:spPr bwMode="auto">
            <a:xfrm rot="5400000" flipV="1">
              <a:off x="2803" y="-2604"/>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61" name="Rectangle 13"/>
            <p:cNvSpPr>
              <a:spLocks noChangeArrowheads="1"/>
            </p:cNvSpPr>
            <p:nvPr/>
          </p:nvSpPr>
          <p:spPr bwMode="auto">
            <a:xfrm rot="5400000" flipV="1">
              <a:off x="2733" y="-2733"/>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2054" name="Rectangle 14"/>
          <p:cNvSpPr>
            <a:spLocks noGrp="1" noChangeArrowheads="1"/>
          </p:cNvSpPr>
          <p:nvPr>
            <p:ph type="title"/>
          </p:nvPr>
        </p:nvSpPr>
        <p:spPr bwMode="auto">
          <a:xfrm>
            <a:off x="685800" y="762000"/>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2055" name="Rectangle 15"/>
          <p:cNvSpPr>
            <a:spLocks noGrp="1" noChangeArrowheads="1"/>
          </p:cNvSpPr>
          <p:nvPr>
            <p:ph type="body" idx="1"/>
          </p:nvPr>
        </p:nvSpPr>
        <p:spPr bwMode="auto">
          <a:xfrm>
            <a:off x="685800" y="1752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p:txBody>
      </p:sp>
      <p:sp>
        <p:nvSpPr>
          <p:cNvPr id="2064" name="Text Box 16"/>
          <p:cNvSpPr txBox="1">
            <a:spLocks noChangeArrowheads="1"/>
          </p:cNvSpPr>
          <p:nvPr/>
        </p:nvSpPr>
        <p:spPr bwMode="auto">
          <a:xfrm>
            <a:off x="441325" y="73025"/>
            <a:ext cx="8397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800" smtClean="0">
                <a:solidFill>
                  <a:schemeClr val="tx2"/>
                </a:solidFill>
                <a:latin typeface="宋体" panose="02010600030101010101" pitchFamily="2" charset="-122"/>
              </a:rPr>
              <a:t>第一章  命题逻辑</a:t>
            </a:r>
            <a:r>
              <a:rPr lang="zh-CN" altLang="en-US" sz="2000" smtClean="0">
                <a:solidFill>
                  <a:schemeClr val="tx2"/>
                </a:solidFill>
                <a:latin typeface="隶书" panose="02010509060101010101" pitchFamily="49" charset="-122"/>
                <a:ea typeface="隶书" panose="02010509060101010101" pitchFamily="49" charset="-122"/>
              </a:rPr>
              <a:t> </a:t>
            </a:r>
            <a:endParaRPr lang="zh-CN" altLang="en-US" sz="2000" smtClean="0">
              <a:solidFill>
                <a:schemeClr val="tx2"/>
              </a:solidFill>
              <a:latin typeface="隶书" panose="02010509060101010101" pitchFamily="49" charset="-122"/>
              <a:ea typeface="隶书" panose="02010509060101010101" pitchFamily="49" charset="-122"/>
            </a:endParaRPr>
          </a:p>
        </p:txBody>
      </p:sp>
      <p:sp>
        <p:nvSpPr>
          <p:cNvPr id="2057" name="Line 17"/>
          <p:cNvSpPr>
            <a:spLocks noChangeShapeType="1"/>
          </p:cNvSpPr>
          <p:nvPr/>
        </p:nvSpPr>
        <p:spPr bwMode="auto">
          <a:xfrm>
            <a:off x="914400" y="304800"/>
            <a:ext cx="1676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8" name="Line 18"/>
          <p:cNvSpPr>
            <a:spLocks noChangeShapeType="1"/>
          </p:cNvSpPr>
          <p:nvPr/>
        </p:nvSpPr>
        <p:spPr bwMode="auto">
          <a:xfrm flipH="1">
            <a:off x="6781800" y="304800"/>
            <a:ext cx="1676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67" name="Rectangle 19"/>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sz="1400" b="0">
                <a:latin typeface="Times New Roman" panose="02020603050405020304" pitchFamily="18" charset="0"/>
              </a:defRPr>
            </a:lvl1pPr>
          </a:lstStyle>
          <a:p>
            <a:pPr>
              <a:defRPr/>
            </a:pPr>
            <a:fld id="{C6E67126-30B2-4B3A-9261-7BA83C64AE6C}" type="slidenum">
              <a:rPr lang="en-US"/>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6pPr>
      <a:lvl7pPr marL="9144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7pPr>
      <a:lvl8pPr marL="13716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8pPr>
      <a:lvl9pPr marL="18288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Clr>
          <a:schemeClr val="accent1"/>
        </a:buClr>
        <a:buChar char="•"/>
        <a:defRPr sz="2800" b="1">
          <a:solidFill>
            <a:srgbClr val="080808"/>
          </a:solidFill>
          <a:latin typeface="+mn-lt"/>
          <a:ea typeface="+mn-ea"/>
          <a:cs typeface="+mn-cs"/>
        </a:defRPr>
      </a:lvl1pPr>
      <a:lvl2pPr marL="86360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2827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701800" indent="-228600" algn="l" rtl="0" eaLnBrk="0" fontAlgn="base" hangingPunct="0">
        <a:spcBef>
          <a:spcPct val="20000"/>
        </a:spcBef>
        <a:spcAft>
          <a:spcPct val="0"/>
        </a:spcAft>
        <a:buClr>
          <a:schemeClr val="folHlink"/>
        </a:buClr>
        <a:buChar char="–"/>
        <a:defRPr sz="2000">
          <a:solidFill>
            <a:schemeClr val="tx1"/>
          </a:solidFill>
          <a:latin typeface="+mn-lt"/>
          <a:ea typeface="+mn-ea"/>
        </a:defRPr>
      </a:lvl4pPr>
      <a:lvl5pPr marL="21209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78100" indent="-228600" algn="l" rtl="0" eaLnBrk="0" fontAlgn="base" hangingPunct="0">
        <a:spcBef>
          <a:spcPct val="20000"/>
        </a:spcBef>
        <a:spcAft>
          <a:spcPct val="0"/>
        </a:spcAft>
        <a:buClr>
          <a:schemeClr val="accent1"/>
        </a:buClr>
        <a:buChar char="»"/>
        <a:defRPr sz="2000">
          <a:solidFill>
            <a:schemeClr val="tx1"/>
          </a:solidFill>
          <a:latin typeface="+mn-lt"/>
          <a:ea typeface="+mn-ea"/>
        </a:defRPr>
      </a:lvl6pPr>
      <a:lvl7pPr marL="3035300" indent="-228600" algn="l" rtl="0" eaLnBrk="0" fontAlgn="base" hangingPunct="0">
        <a:spcBef>
          <a:spcPct val="20000"/>
        </a:spcBef>
        <a:spcAft>
          <a:spcPct val="0"/>
        </a:spcAft>
        <a:buClr>
          <a:schemeClr val="accent1"/>
        </a:buClr>
        <a:buChar char="»"/>
        <a:defRPr sz="2000">
          <a:solidFill>
            <a:schemeClr val="tx1"/>
          </a:solidFill>
          <a:latin typeface="+mn-lt"/>
          <a:ea typeface="+mn-ea"/>
        </a:defRPr>
      </a:lvl7pPr>
      <a:lvl8pPr marL="3492500" indent="-228600" algn="l" rtl="0" eaLnBrk="0" fontAlgn="base" hangingPunct="0">
        <a:spcBef>
          <a:spcPct val="20000"/>
        </a:spcBef>
        <a:spcAft>
          <a:spcPct val="0"/>
        </a:spcAft>
        <a:buClr>
          <a:schemeClr val="accent1"/>
        </a:buClr>
        <a:buChar char="»"/>
        <a:defRPr sz="2000">
          <a:solidFill>
            <a:schemeClr val="tx1"/>
          </a:solidFill>
          <a:latin typeface="+mn-lt"/>
          <a:ea typeface="+mn-ea"/>
        </a:defRPr>
      </a:lvl8pPr>
      <a:lvl9pPr marL="3949700" indent="-228600" algn="l" rtl="0" eaLnBrk="0" fontAlgn="base" hangingPunct="0">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bwMode="auto">
          <a:xfrm>
            <a:off x="0" y="0"/>
            <a:ext cx="9144000" cy="6858000"/>
            <a:chOff x="0" y="0"/>
            <a:chExt cx="5760" cy="4320"/>
          </a:xfrm>
        </p:grpSpPr>
        <p:sp>
          <p:nvSpPr>
            <p:cNvPr id="3080"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anose="02020603050405020304" pitchFamily="18" charset="0"/>
              </a:endParaRPr>
            </a:p>
          </p:txBody>
        </p:sp>
        <p:sp>
          <p:nvSpPr>
            <p:cNvPr id="3081"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grpSp>
          <p:nvGrpSpPr>
            <p:cNvPr id="3082" name="Group 5"/>
            <p:cNvGrpSpPr/>
            <p:nvPr/>
          </p:nvGrpSpPr>
          <p:grpSpPr bwMode="auto">
            <a:xfrm>
              <a:off x="0" y="672"/>
              <a:ext cx="1806" cy="1989"/>
              <a:chOff x="0" y="0"/>
              <a:chExt cx="1806" cy="1989"/>
            </a:xfrm>
          </p:grpSpPr>
          <p:sp>
            <p:nvSpPr>
              <p:cNvPr id="3083"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4"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5"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6"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7"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8"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089"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grpSp>
      </p:grpSp>
      <p:sp>
        <p:nvSpPr>
          <p:cNvPr id="3075"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3076"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3090"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1200" b="0"/>
            </a:lvl1pPr>
          </a:lstStyle>
          <a:p>
            <a:pPr>
              <a:defRPr/>
            </a:pPr>
            <a:endParaRPr lang="en-US"/>
          </a:p>
        </p:txBody>
      </p:sp>
      <p:sp>
        <p:nvSpPr>
          <p:cNvPr id="3091"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b="0"/>
            </a:lvl1pPr>
          </a:lstStyle>
          <a:p>
            <a:pPr>
              <a:defRPr/>
            </a:pPr>
            <a:endParaRPr lang="en-US"/>
          </a:p>
        </p:txBody>
      </p:sp>
      <p:sp>
        <p:nvSpPr>
          <p:cNvPr id="3092"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atin typeface="Arial Black" panose="020B0A04020102020204" pitchFamily="34" charset="0"/>
              </a:defRPr>
            </a:lvl1pPr>
          </a:lstStyle>
          <a:p>
            <a:pPr>
              <a:defRPr/>
            </a:pPr>
            <a:fld id="{2F27B0F9-EB33-4AFB-BD3C-E58A9A276609}" type="slidenum">
              <a:rPr lang="en-US"/>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2pPr>
      <a:lvl3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3pPr>
      <a:lvl4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4pPr>
      <a:lvl5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5pPr>
      <a:lvl6pPr marL="4572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6pPr>
      <a:lvl7pPr marL="9144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7pPr>
      <a:lvl8pPr marL="13716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8pPr>
      <a:lvl9pPr marL="18288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bwMode="auto">
          <a:xfrm>
            <a:off x="0" y="0"/>
            <a:ext cx="9144000" cy="546100"/>
            <a:chOff x="0" y="0"/>
            <a:chExt cx="5760" cy="344"/>
          </a:xfrm>
        </p:grpSpPr>
        <p:sp>
          <p:nvSpPr>
            <p:cNvPr id="410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b="0">
                <a:latin typeface="Times New Roman" panose="02020603050405020304" pitchFamily="18" charset="0"/>
              </a:endParaRPr>
            </a:p>
          </p:txBody>
        </p:sp>
        <p:sp>
          <p:nvSpPr>
            <p:cNvPr id="410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410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410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hlink"/>
                </a:solidFill>
              </a:endParaRPr>
            </a:p>
          </p:txBody>
        </p:sp>
        <p:sp>
          <p:nvSpPr>
            <p:cNvPr id="410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2400" b="0">
                <a:latin typeface="Times New Roman" panose="02020603050405020304" pitchFamily="18" charset="0"/>
              </a:endParaRPr>
            </a:p>
          </p:txBody>
        </p:sp>
        <p:sp>
          <p:nvSpPr>
            <p:cNvPr id="410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sp>
          <p:nvSpPr>
            <p:cNvPr id="2"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endParaRPr lang="zh-CN" altLang="en-US" sz="1800" b="0">
                <a:solidFill>
                  <a:schemeClr val="accent2"/>
                </a:solidFill>
              </a:endParaRPr>
            </a:p>
          </p:txBody>
        </p:sp>
      </p:grpSp>
      <p:sp>
        <p:nvSpPr>
          <p:cNvPr id="409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410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4110" name="灯片编号占位符 4"/>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200" b="0">
                <a:latin typeface="Arial Black" panose="020B0A04020102020204" pitchFamily="34" charset="0"/>
              </a:defRPr>
            </a:lvl1pPr>
          </a:lstStyle>
          <a:p>
            <a:pPr>
              <a:defRPr/>
            </a:pPr>
            <a:fld id="{8630C8D7-2DEB-4C67-A06E-6F6D97E0D497}" type="slidenum">
              <a:rPr lang="en-US"/>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600" b="1">
          <a:solidFill>
            <a:schemeClr val="tx1"/>
          </a:solidFill>
          <a:latin typeface="+mj-lt"/>
          <a:ea typeface="+mj-ea"/>
          <a:cs typeface="+mj-cs"/>
        </a:defRPr>
      </a:lvl1pPr>
      <a:lvl2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2pPr>
      <a:lvl3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3pPr>
      <a:lvl4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4pPr>
      <a:lvl5pPr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5pPr>
      <a:lvl6pPr marL="4572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6pPr>
      <a:lvl7pPr marL="9144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7pPr>
      <a:lvl8pPr marL="13716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8pPr>
      <a:lvl9pPr marL="1828800" algn="l" rtl="0" eaLnBrk="0" fontAlgn="base" hangingPunct="0">
        <a:spcBef>
          <a:spcPct val="0"/>
        </a:spcBef>
        <a:spcAft>
          <a:spcPct val="0"/>
        </a:spcAft>
        <a:defRPr sz="4600" b="1">
          <a:solidFill>
            <a:schemeClr val="tx1"/>
          </a:solidFill>
          <a:latin typeface="Arial" panose="020B0604020202020204" pitchFamily="34" charset="0"/>
          <a:ea typeface="幼圆" panose="02010509060101010101" pitchFamily="49" charset="-122"/>
        </a:defRPr>
      </a:lvl9pPr>
    </p:titleStyle>
    <p:bodyStyle>
      <a:lvl1pPr marL="342900" indent="-342900" algn="l" rtl="0" eaLnBrk="0" fontAlgn="base" hangingPunct="0">
        <a:lnSpc>
          <a:spcPct val="110000"/>
        </a:lnSpc>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5122" name="Group 2"/>
          <p:cNvGrpSpPr/>
          <p:nvPr/>
        </p:nvGrpSpPr>
        <p:grpSpPr bwMode="auto">
          <a:xfrm>
            <a:off x="177800" y="230188"/>
            <a:ext cx="203200" cy="6503987"/>
            <a:chOff x="0" y="0"/>
            <a:chExt cx="128" cy="4097"/>
          </a:xfrm>
        </p:grpSpPr>
        <p:sp>
          <p:nvSpPr>
            <p:cNvPr id="2" name="Rectangle 3"/>
            <p:cNvSpPr>
              <a:spLocks noChangeArrowheads="1"/>
            </p:cNvSpPr>
            <p:nvPr/>
          </p:nvSpPr>
          <p:spPr bwMode="auto">
            <a:xfrm flipH="1">
              <a:off x="80" y="17"/>
              <a:ext cx="48" cy="4080"/>
            </a:xfrm>
            <a:prstGeom prst="rect">
              <a:avLst/>
            </a:prstGeom>
            <a:gradFill rotWithShape="0">
              <a:gsLst>
                <a:gs pos="0">
                  <a:schemeClr val="bg1"/>
                </a:gs>
                <a:gs pos="100000">
                  <a:schemeClr val="fo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 name="Rectangle 4"/>
            <p:cNvSpPr>
              <a:spLocks noChangeArrowheads="1"/>
            </p:cNvSpPr>
            <p:nvPr/>
          </p:nvSpPr>
          <p:spPr bwMode="auto">
            <a:xfrm>
              <a:off x="0" y="0"/>
              <a:ext cx="48" cy="3941"/>
            </a:xfrm>
            <a:prstGeom prst="rect">
              <a:avLst/>
            </a:prstGeom>
            <a:gradFill rotWithShape="0">
              <a:gsLst>
                <a:gs pos="0">
                  <a:schemeClr val="bg1"/>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b="0">
                <a:latin typeface="Times New Roman" panose="02020603050405020304" pitchFamily="18" charset="0"/>
              </a:endParaRPr>
            </a:p>
          </p:txBody>
        </p:sp>
      </p:grpSp>
      <p:grpSp>
        <p:nvGrpSpPr>
          <p:cNvPr id="5125" name="Group 5"/>
          <p:cNvGrpSpPr/>
          <p:nvPr/>
        </p:nvGrpSpPr>
        <p:grpSpPr bwMode="auto">
          <a:xfrm>
            <a:off x="8793163" y="220663"/>
            <a:ext cx="198437" cy="6408737"/>
            <a:chOff x="0" y="0"/>
            <a:chExt cx="125" cy="4037"/>
          </a:xfrm>
        </p:grpSpPr>
        <p:sp>
          <p:nvSpPr>
            <p:cNvPr id="5135" name="Rectangle 6"/>
            <p:cNvSpPr>
              <a:spLocks noChangeArrowheads="1"/>
            </p:cNvSpPr>
            <p:nvPr/>
          </p:nvSpPr>
          <p:spPr bwMode="auto">
            <a:xfrm rot="10800000" flipH="1" flipV="1">
              <a:off x="82" y="0"/>
              <a:ext cx="43" cy="3989"/>
            </a:xfrm>
            <a:prstGeom prst="rect">
              <a:avLst/>
            </a:prstGeom>
            <a:gradFill rotWithShape="0">
              <a:gsLst>
                <a:gs pos="0">
                  <a:schemeClr val="accent1"/>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 name="Rectangle 7"/>
            <p:cNvSpPr>
              <a:spLocks noChangeArrowheads="1"/>
            </p:cNvSpPr>
            <p:nvPr/>
          </p:nvSpPr>
          <p:spPr bwMode="auto">
            <a:xfrm rot="10800000" flipV="1">
              <a:off x="0" y="101"/>
              <a:ext cx="49" cy="3936"/>
            </a:xfrm>
            <a:prstGeom prst="rect">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128" name="Group 8"/>
          <p:cNvGrpSpPr/>
          <p:nvPr/>
        </p:nvGrpSpPr>
        <p:grpSpPr bwMode="auto">
          <a:xfrm>
            <a:off x="412750" y="6477000"/>
            <a:ext cx="8686800" cy="228600"/>
            <a:chOff x="0" y="0"/>
            <a:chExt cx="5472" cy="144"/>
          </a:xfrm>
        </p:grpSpPr>
        <p:sp>
          <p:nvSpPr>
            <p:cNvPr id="5133" name="Rectangle 9"/>
            <p:cNvSpPr>
              <a:spLocks noChangeArrowheads="1"/>
            </p:cNvSpPr>
            <p:nvPr/>
          </p:nvSpPr>
          <p:spPr bwMode="auto">
            <a:xfrm rot="5400000" flipV="1">
              <a:off x="2712" y="-2712"/>
              <a:ext cx="48" cy="5472"/>
            </a:xfrm>
            <a:prstGeom prst="rect">
              <a:avLst/>
            </a:prstGeom>
            <a:gradFill rotWithShape="0">
              <a:gsLst>
                <a:gs pos="0">
                  <a:schemeClr val="bg1"/>
                </a:gs>
                <a:gs pos="100000">
                  <a:schemeClr val="accent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34" name="Rectangle 10"/>
            <p:cNvSpPr>
              <a:spLocks noChangeArrowheads="1"/>
            </p:cNvSpPr>
            <p:nvPr/>
          </p:nvSpPr>
          <p:spPr bwMode="auto">
            <a:xfrm rot="5400000" flipV="1">
              <a:off x="2654" y="-2558"/>
              <a:ext cx="48" cy="5355"/>
            </a:xfrm>
            <a:prstGeom prst="rect">
              <a:avLst/>
            </a:prstGeom>
            <a:gradFill rotWithShape="0">
              <a:gsLst>
                <a:gs pos="0">
                  <a:schemeClr val="bg1"/>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grpSp>
        <p:nvGrpSpPr>
          <p:cNvPr id="5131" name="Group 11"/>
          <p:cNvGrpSpPr/>
          <p:nvPr/>
        </p:nvGrpSpPr>
        <p:grpSpPr bwMode="auto">
          <a:xfrm>
            <a:off x="76200" y="176213"/>
            <a:ext cx="8745538" cy="161925"/>
            <a:chOff x="0" y="0"/>
            <a:chExt cx="5509" cy="102"/>
          </a:xfrm>
        </p:grpSpPr>
        <p:sp>
          <p:nvSpPr>
            <p:cNvPr id="5" name="Rectangle 12"/>
            <p:cNvSpPr>
              <a:spLocks noChangeArrowheads="1"/>
            </p:cNvSpPr>
            <p:nvPr/>
          </p:nvSpPr>
          <p:spPr bwMode="auto">
            <a:xfrm rot="5400000" flipV="1">
              <a:off x="2803" y="-2604"/>
              <a:ext cx="37" cy="5371"/>
            </a:xfrm>
            <a:prstGeom prst="rect">
              <a:avLst/>
            </a:prstGeom>
            <a:gradFill rotWithShape="0">
              <a:gsLst>
                <a:gs pos="0">
                  <a:schemeClr va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32" name="Rectangle 13"/>
            <p:cNvSpPr>
              <a:spLocks noChangeArrowheads="1"/>
            </p:cNvSpPr>
            <p:nvPr/>
          </p:nvSpPr>
          <p:spPr bwMode="auto">
            <a:xfrm rot="5400000" flipV="1">
              <a:off x="2735" y="-2735"/>
              <a:ext cx="38" cy="5509"/>
            </a:xfrm>
            <a:prstGeom prst="rect">
              <a:avLst/>
            </a:prstGeom>
            <a:gradFill rotWithShape="0">
              <a:gsLst>
                <a:gs pos="0">
                  <a:schemeClr val="accent1"/>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5126" name="Rectangle 14"/>
          <p:cNvSpPr>
            <a:spLocks noGrp="1" noChangeArrowheads="1"/>
          </p:cNvSpPr>
          <p:nvPr>
            <p:ph type="title"/>
          </p:nvPr>
        </p:nvSpPr>
        <p:spPr bwMode="auto">
          <a:xfrm>
            <a:off x="685800" y="762000"/>
            <a:ext cx="7162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smtClean="0"/>
              <a:t>单击此处编辑母版标题样式</a:t>
            </a:r>
            <a:endParaRPr lang="zh-CN" smtClean="0"/>
          </a:p>
        </p:txBody>
      </p:sp>
      <p:sp>
        <p:nvSpPr>
          <p:cNvPr id="5127" name="Rectangle 15"/>
          <p:cNvSpPr>
            <a:spLocks noGrp="1" noChangeArrowheads="1"/>
          </p:cNvSpPr>
          <p:nvPr>
            <p:ph type="body" idx="1"/>
          </p:nvPr>
        </p:nvSpPr>
        <p:spPr bwMode="auto">
          <a:xfrm>
            <a:off x="685800" y="17526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p:txBody>
      </p:sp>
      <p:sp>
        <p:nvSpPr>
          <p:cNvPr id="5136" name="Rectangle 16"/>
          <p:cNvSpPr>
            <a:spLocks noGrp="1" noChangeArrowheads="1"/>
          </p:cNvSpPr>
          <p:nvPr>
            <p:ph type="dt" sz="quarter" idx="2"/>
          </p:nvPr>
        </p:nvSpPr>
        <p:spPr bwMode="auto">
          <a:xfrm>
            <a:off x="439738" y="5989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400" b="0">
                <a:latin typeface="Times New Roman" panose="02020603050405020304" pitchFamily="18" charset="0"/>
              </a:defRPr>
            </a:lvl1pPr>
          </a:lstStyle>
          <a:p>
            <a:pPr>
              <a:defRPr/>
            </a:pPr>
            <a:endParaRPr lang="en-US"/>
          </a:p>
        </p:txBody>
      </p:sp>
      <p:sp>
        <p:nvSpPr>
          <p:cNvPr id="5137" name="Rectangle 17"/>
          <p:cNvSpPr>
            <a:spLocks noGrp="1" noChangeArrowheads="1"/>
          </p:cNvSpPr>
          <p:nvPr>
            <p:ph type="ftr" sz="quarter" idx="3"/>
          </p:nvPr>
        </p:nvSpPr>
        <p:spPr bwMode="auto">
          <a:xfrm>
            <a:off x="3135313" y="600233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400" b="0">
                <a:latin typeface="Times New Roman" panose="02020603050405020304" pitchFamily="18" charset="0"/>
              </a:defRPr>
            </a:lvl1pPr>
          </a:lstStyle>
          <a:p>
            <a:pPr>
              <a:defRPr/>
            </a:pPr>
            <a:endParaRPr lang="en-US"/>
          </a:p>
        </p:txBody>
      </p:sp>
      <p:sp>
        <p:nvSpPr>
          <p:cNvPr id="5138" name="Rectangle 18"/>
          <p:cNvSpPr>
            <a:spLocks noGrp="1" noChangeArrowheads="1"/>
          </p:cNvSpPr>
          <p:nvPr>
            <p:ph type="sldNum" sz="quarter" idx="4"/>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sz="1400" b="0">
                <a:latin typeface="Times New Roman" panose="02020603050405020304" pitchFamily="18" charset="0"/>
              </a:defRPr>
            </a:lvl1pPr>
          </a:lstStyle>
          <a:p>
            <a:pPr>
              <a:defRPr/>
            </a:pPr>
            <a:fld id="{6A8FFAC2-B7EA-4F82-A67A-27A73D4F0533}" type="slidenum">
              <a:rPr lang="en-US"/>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5128"/>
                                        </p:tgtEl>
                                        <p:attrNameLst>
                                          <p:attrName>style.visibility</p:attrName>
                                        </p:attrNameLst>
                                      </p:cBhvr>
                                      <p:to>
                                        <p:strVal val="visible"/>
                                      </p:to>
                                    </p:set>
                                    <p:anim calcmode="lin" valueType="num">
                                      <p:cBhvr additive="base">
                                        <p:cTn id="12" dur="500" fill="hold"/>
                                        <p:tgtEl>
                                          <p:spTgt spid="5128"/>
                                        </p:tgtEl>
                                        <p:attrNameLst>
                                          <p:attrName>ppt_x</p:attrName>
                                        </p:attrNameLst>
                                      </p:cBhvr>
                                      <p:tavLst>
                                        <p:tav tm="0">
                                          <p:val>
                                            <p:strVal val="0-#ppt_w/2"/>
                                          </p:val>
                                        </p:tav>
                                        <p:tav tm="100000">
                                          <p:val>
                                            <p:strVal val="#ppt_x"/>
                                          </p:val>
                                        </p:tav>
                                      </p:tavLst>
                                    </p:anim>
                                    <p:anim calcmode="lin" valueType="num">
                                      <p:cBhvr additive="base">
                                        <p:cTn id="13" dur="500" fill="hold"/>
                                        <p:tgtEl>
                                          <p:spTgt spid="512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125"/>
                                        </p:tgtEl>
                                        <p:attrNameLst>
                                          <p:attrName>style.visibility</p:attrName>
                                        </p:attrNameLst>
                                      </p:cBhvr>
                                      <p:to>
                                        <p:strVal val="visible"/>
                                      </p:to>
                                    </p:set>
                                    <p:anim calcmode="lin" valueType="num">
                                      <p:cBhvr additive="base">
                                        <p:cTn id="17" dur="500" fill="hold"/>
                                        <p:tgtEl>
                                          <p:spTgt spid="5125"/>
                                        </p:tgtEl>
                                        <p:attrNameLst>
                                          <p:attrName>ppt_x</p:attrName>
                                        </p:attrNameLst>
                                      </p:cBhvr>
                                      <p:tavLst>
                                        <p:tav tm="0">
                                          <p:val>
                                            <p:strVal val="#ppt_x"/>
                                          </p:val>
                                        </p:tav>
                                        <p:tav tm="100000">
                                          <p:val>
                                            <p:strVal val="#ppt_x"/>
                                          </p:val>
                                        </p:tav>
                                      </p:tavLst>
                                    </p:anim>
                                    <p:anim calcmode="lin" valueType="num">
                                      <p:cBhvr additive="base">
                                        <p:cTn id="18" dur="500" fill="hold"/>
                                        <p:tgtEl>
                                          <p:spTgt spid="512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5131"/>
                                        </p:tgtEl>
                                        <p:attrNameLst>
                                          <p:attrName>style.visibility</p:attrName>
                                        </p:attrNameLst>
                                      </p:cBhvr>
                                      <p:to>
                                        <p:strVal val="visible"/>
                                      </p:to>
                                    </p:set>
                                    <p:anim calcmode="lin" valueType="num">
                                      <p:cBhvr additive="base">
                                        <p:cTn id="22" dur="500" fill="hold"/>
                                        <p:tgtEl>
                                          <p:spTgt spid="5131"/>
                                        </p:tgtEl>
                                        <p:attrNameLst>
                                          <p:attrName>ppt_x</p:attrName>
                                        </p:attrNameLst>
                                      </p:cBhvr>
                                      <p:tavLst>
                                        <p:tav tm="0">
                                          <p:val>
                                            <p:strVal val="1+#ppt_w/2"/>
                                          </p:val>
                                        </p:tav>
                                        <p:tav tm="100000">
                                          <p:val>
                                            <p:strVal val="#ppt_x"/>
                                          </p:val>
                                        </p:tav>
                                      </p:tavLst>
                                    </p:anim>
                                    <p:anim calcmode="lin" valueType="num">
                                      <p:cBhvr additive="base">
                                        <p:cTn id="23" dur="500" fill="hold"/>
                                        <p:tgtEl>
                                          <p:spTgt spid="51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5pPr>
      <a:lvl6pPr marL="4572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6pPr>
      <a:lvl7pPr marL="9144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7pPr>
      <a:lvl8pPr marL="13716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8pPr>
      <a:lvl9pPr marL="1828800" algn="ctr" rtl="0" eaLnBrk="0" fontAlgn="base" hangingPunct="0">
        <a:spcBef>
          <a:spcPct val="0"/>
        </a:spcBef>
        <a:spcAft>
          <a:spcPct val="0"/>
        </a:spcAft>
        <a:defRPr sz="36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Clr>
          <a:schemeClr val="accent1"/>
        </a:buClr>
        <a:buChar char="•"/>
        <a:defRPr sz="2800" b="1">
          <a:solidFill>
            <a:srgbClr val="080808"/>
          </a:solidFill>
          <a:latin typeface="+mn-lt"/>
          <a:ea typeface="+mn-ea"/>
          <a:cs typeface="+mn-cs"/>
        </a:defRPr>
      </a:lvl1pPr>
      <a:lvl2pPr marL="863600" indent="-285750" algn="l" rtl="0" eaLnBrk="0" fontAlgn="base" hangingPunct="0">
        <a:spcBef>
          <a:spcPct val="20000"/>
        </a:spcBef>
        <a:spcAft>
          <a:spcPct val="0"/>
        </a:spcAft>
        <a:buClr>
          <a:schemeClr val="hlink"/>
        </a:buClr>
        <a:buChar char="–"/>
        <a:defRPr sz="2400">
          <a:solidFill>
            <a:schemeClr val="tx1"/>
          </a:solidFill>
          <a:latin typeface="+mn-lt"/>
          <a:ea typeface="+mn-ea"/>
        </a:defRPr>
      </a:lvl2pPr>
      <a:lvl3pPr marL="1282700" indent="-228600" algn="l" rtl="0" eaLnBrk="0" fontAlgn="base" hangingPunct="0">
        <a:spcBef>
          <a:spcPct val="20000"/>
        </a:spcBef>
        <a:spcAft>
          <a:spcPct val="0"/>
        </a:spcAft>
        <a:buClr>
          <a:schemeClr val="accent1"/>
        </a:buClr>
        <a:buChar char="•"/>
        <a:defRPr sz="2400">
          <a:solidFill>
            <a:schemeClr val="tx1"/>
          </a:solidFill>
          <a:latin typeface="+mn-lt"/>
          <a:ea typeface="+mn-ea"/>
        </a:defRPr>
      </a:lvl3pPr>
      <a:lvl4pPr marL="1701800" indent="-228600" algn="l" rtl="0" eaLnBrk="0" fontAlgn="base" hangingPunct="0">
        <a:spcBef>
          <a:spcPct val="20000"/>
        </a:spcBef>
        <a:spcAft>
          <a:spcPct val="0"/>
        </a:spcAft>
        <a:buClr>
          <a:schemeClr val="folHlink"/>
        </a:buClr>
        <a:buChar char="–"/>
        <a:defRPr sz="2000">
          <a:solidFill>
            <a:schemeClr val="tx1"/>
          </a:solidFill>
          <a:latin typeface="+mn-lt"/>
          <a:ea typeface="+mn-ea"/>
        </a:defRPr>
      </a:lvl4pPr>
      <a:lvl5pPr marL="2120900" indent="-228600" algn="l" rtl="0" eaLnBrk="0" fontAlgn="base" hangingPunct="0">
        <a:spcBef>
          <a:spcPct val="20000"/>
        </a:spcBef>
        <a:spcAft>
          <a:spcPct val="0"/>
        </a:spcAft>
        <a:buClr>
          <a:schemeClr val="accent1"/>
        </a:buClr>
        <a:buChar char="»"/>
        <a:defRPr sz="2000">
          <a:solidFill>
            <a:schemeClr val="tx1"/>
          </a:solidFill>
          <a:latin typeface="+mn-lt"/>
          <a:ea typeface="+mn-ea"/>
        </a:defRPr>
      </a:lvl5pPr>
      <a:lvl6pPr marL="2578100" indent="-228600" algn="l" rtl="0" eaLnBrk="0" fontAlgn="base" hangingPunct="0">
        <a:spcBef>
          <a:spcPct val="20000"/>
        </a:spcBef>
        <a:spcAft>
          <a:spcPct val="0"/>
        </a:spcAft>
        <a:buClr>
          <a:schemeClr val="accent1"/>
        </a:buClr>
        <a:buChar char="»"/>
        <a:defRPr sz="2000">
          <a:solidFill>
            <a:schemeClr val="tx1"/>
          </a:solidFill>
          <a:latin typeface="+mn-lt"/>
          <a:ea typeface="+mn-ea"/>
        </a:defRPr>
      </a:lvl6pPr>
      <a:lvl7pPr marL="3035300" indent="-228600" algn="l" rtl="0" eaLnBrk="0" fontAlgn="base" hangingPunct="0">
        <a:spcBef>
          <a:spcPct val="20000"/>
        </a:spcBef>
        <a:spcAft>
          <a:spcPct val="0"/>
        </a:spcAft>
        <a:buClr>
          <a:schemeClr val="accent1"/>
        </a:buClr>
        <a:buChar char="»"/>
        <a:defRPr sz="2000">
          <a:solidFill>
            <a:schemeClr val="tx1"/>
          </a:solidFill>
          <a:latin typeface="+mn-lt"/>
          <a:ea typeface="+mn-ea"/>
        </a:defRPr>
      </a:lvl7pPr>
      <a:lvl8pPr marL="3492500" indent="-228600" algn="l" rtl="0" eaLnBrk="0" fontAlgn="base" hangingPunct="0">
        <a:spcBef>
          <a:spcPct val="20000"/>
        </a:spcBef>
        <a:spcAft>
          <a:spcPct val="0"/>
        </a:spcAft>
        <a:buClr>
          <a:schemeClr val="accent1"/>
        </a:buClr>
        <a:buChar char="»"/>
        <a:defRPr sz="2000">
          <a:solidFill>
            <a:schemeClr val="tx1"/>
          </a:solidFill>
          <a:latin typeface="+mn-lt"/>
          <a:ea typeface="+mn-ea"/>
        </a:defRPr>
      </a:lvl8pPr>
      <a:lvl9pPr marL="3949700" indent="-228600" algn="l" rtl="0" eaLnBrk="0" fontAlgn="base" hangingPunct="0">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1.xml"/><Relationship Id="rId1" Type="http://schemas.openxmlformats.org/officeDocument/2006/relationships/hyperlink" Target="http://wenku.baidu.com/link?url=86dSSjgN8Gl32QDXgqt3HWq668TMxSTlxvz3Eh6EsTuR1t0E-_xarE3p-mrfglB9OWN5ind5iUK1psJd23_SIcK7GaRyTWsJiy4GPdNJf-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AD822D80-49CB-48E5-A6C1-C62FE2620F3C}"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6147" name="Rectangle 2"/>
          <p:cNvSpPr>
            <a:spLocks noGrp="1" noChangeArrowheads="1"/>
          </p:cNvSpPr>
          <p:nvPr>
            <p:ph type="ctrTitle" idx="4294967295"/>
          </p:nvPr>
        </p:nvSpPr>
        <p:spPr>
          <a:xfrm>
            <a:off x="685800" y="1981200"/>
            <a:ext cx="7989888" cy="1879600"/>
          </a:xfrm>
        </p:spPr>
        <p:txBody>
          <a:bodyPr anchor="ctr"/>
          <a:lstStyle/>
          <a:p>
            <a:pPr eaLnBrk="1" hangingPunct="1"/>
            <a:r>
              <a:rPr lang="zh-CN" altLang="en-US" sz="7200" smtClean="0">
                <a:solidFill>
                  <a:srgbClr val="0000FF"/>
                </a:solidFill>
                <a:ea typeface="黑体" panose="02010609060101010101" pitchFamily="49" charset="-122"/>
              </a:rPr>
              <a:t>离 散 数 学</a:t>
            </a:r>
            <a:br>
              <a:rPr lang="zh-CN" altLang="en-US" sz="7200" smtClean="0">
                <a:solidFill>
                  <a:srgbClr val="0000FF"/>
                </a:solidFill>
                <a:ea typeface="黑体" panose="02010609060101010101" pitchFamily="49" charset="-122"/>
              </a:rPr>
            </a:br>
            <a:r>
              <a:rPr lang="zh-CN" altLang="en-US" sz="5400" smtClean="0">
                <a:solidFill>
                  <a:schemeClr val="tx1"/>
                </a:solidFill>
                <a:latin typeface="方正舒体" panose="02010601030101010101" pitchFamily="2" charset="-122"/>
                <a:ea typeface="方正舒体" panose="02010601030101010101" pitchFamily="2" charset="-122"/>
              </a:rPr>
              <a:t> </a:t>
            </a:r>
            <a:r>
              <a:rPr lang="en-US" altLang="zh-CN" sz="5400" smtClean="0">
                <a:solidFill>
                  <a:schemeClr val="tx1"/>
                </a:solidFill>
                <a:latin typeface="方正舒体" panose="02010601030101010101" pitchFamily="2" charset="-122"/>
                <a:ea typeface="方正舒体" panose="02010601030101010101" pitchFamily="2" charset="-122"/>
              </a:rPr>
              <a:t>Discrete Mathematics</a:t>
            </a:r>
            <a:endParaRPr lang="en-US" altLang="zh-CN" sz="5400" smtClean="0">
              <a:solidFill>
                <a:schemeClr val="tx1"/>
              </a:solidFill>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5601AF8F-0171-47A7-94F3-53DD74C56BBD}"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5363" name="Rectangle 2"/>
          <p:cNvSpPr>
            <a:spLocks noGrp="1" noChangeArrowheads="1"/>
          </p:cNvSpPr>
          <p:nvPr>
            <p:ph type="subTitle" idx="4294967295"/>
          </p:nvPr>
        </p:nvSpPr>
        <p:spPr>
          <a:xfrm>
            <a:off x="642938" y="1214438"/>
            <a:ext cx="7632700" cy="4176712"/>
          </a:xfrm>
          <a:solidFill>
            <a:schemeClr val="bg1"/>
          </a:solidFill>
          <a:ln w="57150" cmpd="thinThick">
            <a:solidFill>
              <a:schemeClr val="tx1"/>
            </a:solidFill>
            <a:miter lim="800000"/>
          </a:ln>
          <a:effectLst>
            <a:outerShdw dist="107763" dir="13500000" algn="ctr" rotWithShape="0">
              <a:schemeClr val="bg2"/>
            </a:outerShdw>
          </a:effectLst>
        </p:spPr>
        <p:txBody>
          <a:bodyPr/>
          <a:lstStyle/>
          <a:p>
            <a:pPr marL="0" indent="384175" eaLnBrk="1" hangingPunct="1">
              <a:buFontTx/>
              <a:buNone/>
            </a:pPr>
            <a:r>
              <a:rPr lang="zh-CN" altLang="en-US" sz="3200" b="0" dirty="0" smtClean="0"/>
              <a:t>上课时间：</a:t>
            </a:r>
            <a:endParaRPr lang="zh-CN" altLang="en-US" sz="3200" b="0" dirty="0" smtClean="0"/>
          </a:p>
          <a:p>
            <a:pPr marL="860425" lvl="1" eaLnBrk="1" hangingPunct="1">
              <a:lnSpc>
                <a:spcPct val="120000"/>
              </a:lnSpc>
              <a:buFontTx/>
              <a:buNone/>
            </a:pPr>
            <a:r>
              <a:rPr lang="en-US" altLang="zh-CN" b="1" dirty="0" smtClean="0"/>
              <a:t>1~18</a:t>
            </a:r>
            <a:r>
              <a:rPr lang="zh-CN" altLang="en-US" b="1" dirty="0" smtClean="0"/>
              <a:t>周</a:t>
            </a:r>
            <a:endParaRPr lang="zh-CN" altLang="en-US" b="1" dirty="0" smtClean="0"/>
          </a:p>
          <a:p>
            <a:pPr marL="860425" lvl="1" eaLnBrk="1" hangingPunct="1">
              <a:lnSpc>
                <a:spcPct val="120000"/>
              </a:lnSpc>
              <a:buFontTx/>
              <a:buNone/>
            </a:pPr>
            <a:endParaRPr lang="en-US" altLang="zh-CN" b="1" dirty="0" smtClean="0"/>
          </a:p>
          <a:p>
            <a:pPr marL="860425" lvl="1" eaLnBrk="1" hangingPunct="1">
              <a:lnSpc>
                <a:spcPct val="120000"/>
              </a:lnSpc>
              <a:buFontTx/>
              <a:buNone/>
            </a:pPr>
            <a:endParaRPr lang="zh-CN" altLang="en-US" b="1" dirty="0" smtClean="0"/>
          </a:p>
          <a:p>
            <a:pPr marL="860425" lvl="1" eaLnBrk="1" hangingPunct="1">
              <a:lnSpc>
                <a:spcPct val="120000"/>
              </a:lnSpc>
              <a:buFontTx/>
              <a:buNone/>
            </a:pPr>
            <a:r>
              <a:rPr lang="zh-CN" altLang="en-US" sz="3200" dirty="0" smtClean="0">
                <a:solidFill>
                  <a:srgbClr val="080808"/>
                </a:solidFill>
              </a:rPr>
              <a:t>考核：</a:t>
            </a:r>
            <a:endParaRPr lang="zh-CN" altLang="en-US" sz="3200" dirty="0" smtClean="0">
              <a:solidFill>
                <a:srgbClr val="080808"/>
              </a:solidFill>
            </a:endParaRPr>
          </a:p>
          <a:p>
            <a:pPr marL="860425" lvl="1" eaLnBrk="1" hangingPunct="1">
              <a:lnSpc>
                <a:spcPct val="120000"/>
              </a:lnSpc>
              <a:buFontTx/>
              <a:buNone/>
            </a:pPr>
            <a:r>
              <a:rPr lang="zh-CN" altLang="en-US" b="1" dirty="0" smtClean="0"/>
              <a:t>平时：</a:t>
            </a:r>
            <a:r>
              <a:rPr lang="en-US" altLang="zh-CN" b="1" dirty="0" smtClean="0"/>
              <a:t>30%</a:t>
            </a:r>
            <a:r>
              <a:rPr lang="zh-CN" altLang="en-US" b="1" dirty="0" smtClean="0"/>
              <a:t>（作业</a:t>
            </a:r>
            <a:r>
              <a:rPr lang="en-US" altLang="zh-CN" b="1" dirty="0" smtClean="0"/>
              <a:t>+</a:t>
            </a:r>
            <a:r>
              <a:rPr lang="zh-CN" altLang="en-US" b="1" dirty="0" smtClean="0"/>
              <a:t>考勤）</a:t>
            </a:r>
            <a:endParaRPr lang="zh-CN" altLang="en-US" b="1" dirty="0" smtClean="0"/>
          </a:p>
          <a:p>
            <a:pPr marL="860425" lvl="1" eaLnBrk="1" hangingPunct="1">
              <a:lnSpc>
                <a:spcPct val="120000"/>
              </a:lnSpc>
              <a:buFontTx/>
              <a:buNone/>
            </a:pPr>
            <a:r>
              <a:rPr lang="zh-CN" altLang="en-US" b="1" dirty="0" smtClean="0"/>
              <a:t>考试：</a:t>
            </a:r>
            <a:r>
              <a:rPr lang="en-US" altLang="zh-CN" b="1" dirty="0" smtClean="0"/>
              <a:t>70%</a:t>
            </a:r>
            <a:endParaRPr lang="en-US" altLang="zh-CN" b="1"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smtClean="0">
                <a:solidFill>
                  <a:schemeClr val="tx1"/>
                </a:solidFill>
              </a:rPr>
              <a:t>教学内容</a:t>
            </a:r>
            <a:r>
              <a:rPr lang="en-US" altLang="zh-CN" sz="4400" smtClean="0">
                <a:solidFill>
                  <a:schemeClr val="tx1"/>
                </a:solidFill>
              </a:rPr>
              <a:t>:</a:t>
            </a:r>
            <a:endParaRPr lang="en-US" altLang="zh-CN" sz="4400" smtClean="0">
              <a:solidFill>
                <a:schemeClr val="tx1"/>
              </a:solidFill>
            </a:endParaRPr>
          </a:p>
        </p:txBody>
      </p:sp>
      <p:sp>
        <p:nvSpPr>
          <p:cNvPr id="16388" name="Rectangle 1027"/>
          <p:cNvSpPr>
            <a:spLocks noGrp="1" noChangeArrowheads="1"/>
          </p:cNvSpPr>
          <p:nvPr>
            <p:ph type="subTitle" idx="4294967295"/>
          </p:nvPr>
        </p:nvSpPr>
        <p:spPr>
          <a:xfrm>
            <a:off x="971550" y="1450975"/>
            <a:ext cx="7272338" cy="4752975"/>
          </a:xfrm>
        </p:spPr>
        <p:txBody>
          <a:bodyPr/>
          <a:lstStyle/>
          <a:p>
            <a:pPr marL="0" indent="190500" eaLnBrk="1" hangingPunct="1">
              <a:buFontTx/>
              <a:buNone/>
            </a:pPr>
            <a:r>
              <a:rPr lang="en-US" altLang="zh-CN" dirty="0" smtClean="0"/>
              <a:t> </a:t>
            </a:r>
            <a:endParaRPr lang="en-US" altLang="zh-CN" dirty="0" smtClean="0"/>
          </a:p>
          <a:p>
            <a:pPr marL="0" indent="190500" eaLnBrk="1" hangingPunct="1">
              <a:buFontTx/>
              <a:buNone/>
            </a:pPr>
            <a:r>
              <a:rPr lang="zh-CN" altLang="en-US" dirty="0" smtClean="0"/>
              <a:t>数理逻辑（</a:t>
            </a:r>
            <a:r>
              <a:rPr lang="en-US" altLang="zh-CN" dirty="0" smtClean="0"/>
              <a:t>Mathematics Logic</a:t>
            </a:r>
            <a:r>
              <a:rPr lang="zh-CN" altLang="en-US" dirty="0" smtClean="0"/>
              <a:t>）</a:t>
            </a:r>
            <a:endParaRPr lang="zh-CN" altLang="en-US" dirty="0" smtClean="0"/>
          </a:p>
          <a:p>
            <a:pPr marL="0" indent="190500" eaLnBrk="1" hangingPunct="1">
              <a:buFontTx/>
              <a:buNone/>
            </a:pPr>
            <a:r>
              <a:rPr lang="zh-CN" altLang="en-US" dirty="0" smtClean="0"/>
              <a:t>集合论（</a:t>
            </a:r>
            <a:r>
              <a:rPr lang="en-US" altLang="zh-CN" dirty="0" smtClean="0"/>
              <a:t>Sets</a:t>
            </a:r>
            <a:r>
              <a:rPr lang="zh-CN" altLang="en-US" dirty="0" smtClean="0"/>
              <a:t>）</a:t>
            </a:r>
            <a:endParaRPr lang="zh-CN" altLang="en-US" dirty="0" smtClean="0"/>
          </a:p>
          <a:p>
            <a:pPr marL="0" indent="190500" eaLnBrk="1" hangingPunct="1">
              <a:buFontTx/>
              <a:buNone/>
            </a:pPr>
            <a:r>
              <a:rPr lang="zh-CN" altLang="en-US" dirty="0" smtClean="0"/>
              <a:t>图论（</a:t>
            </a:r>
            <a:r>
              <a:rPr lang="en-US" altLang="zh-CN" dirty="0" smtClean="0"/>
              <a:t>Graph Theory</a:t>
            </a:r>
            <a:r>
              <a:rPr lang="zh-CN" altLang="en-US" dirty="0" smtClean="0"/>
              <a:t>）</a:t>
            </a:r>
            <a:endParaRPr lang="en-US" altLang="zh-CN" dirty="0" smtClean="0"/>
          </a:p>
          <a:p>
            <a:pPr marL="0" indent="190500" eaLnBrk="1" hangingPunct="1">
              <a:buFontTx/>
              <a:buNone/>
            </a:pPr>
            <a:r>
              <a:rPr lang="zh-CN" altLang="en-US" dirty="0" smtClean="0">
                <a:hlinkClick r:id="rId1"/>
              </a:rPr>
              <a:t>代数结构（</a:t>
            </a:r>
            <a:r>
              <a:rPr lang="en-US" altLang="zh-CN" dirty="0" smtClean="0">
                <a:hlinkClick r:id="rId1"/>
              </a:rPr>
              <a:t>Algebra Structure</a:t>
            </a:r>
            <a:r>
              <a:rPr lang="zh-CN" altLang="en-US" dirty="0" smtClean="0">
                <a:hlinkClick r:id="rId1"/>
              </a:rPr>
              <a:t>）</a:t>
            </a:r>
            <a:endParaRPr lang="zh-CN" altLang="en-US" dirty="0" smtClean="0"/>
          </a:p>
          <a:p>
            <a:pPr marL="0" indent="190500" eaLnBrk="1" hangingPunct="1">
              <a:buFontTx/>
              <a:buNone/>
            </a:pPr>
            <a:endParaRPr lang="zh-CN" altLang="en-US" dirty="0" smtClean="0"/>
          </a:p>
          <a:p>
            <a:pPr marL="0" indent="190500" eaLnBrk="1" hangingPunct="1">
              <a:buFontTx/>
              <a:buNone/>
            </a:pPr>
            <a:r>
              <a:rPr lang="zh-CN" altLang="en-US" dirty="0" smtClean="0"/>
              <a:t> </a:t>
            </a:r>
            <a:r>
              <a:rPr lang="zh-CN" altLang="en-US" dirty="0" smtClean="0">
                <a:solidFill>
                  <a:srgbClr val="FF0000"/>
                </a:solidFill>
              </a:rPr>
              <a:t>组合论（</a:t>
            </a:r>
            <a:r>
              <a:rPr lang="en-US" altLang="zh-CN" dirty="0" smtClean="0">
                <a:solidFill>
                  <a:srgbClr val="FF0000"/>
                </a:solidFill>
              </a:rPr>
              <a:t>Combination</a:t>
            </a:r>
            <a:r>
              <a:rPr lang="zh-CN" altLang="en-US" dirty="0" smtClean="0">
                <a:solidFill>
                  <a:srgbClr val="FF0000"/>
                </a:solidFill>
              </a:rPr>
              <a:t>） </a:t>
            </a:r>
            <a:endParaRPr lang="zh-CN" altLang="en-US" dirty="0" smtClean="0">
              <a:solidFill>
                <a:srgbClr val="FF00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数理逻辑</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endParaRPr lang="en-US" altLang="zh-CN" dirty="0" smtClean="0"/>
          </a:p>
          <a:p>
            <a:pPr marL="0" indent="190500" eaLnBrk="1" hangingPunct="1">
              <a:buFontTx/>
              <a:buNone/>
            </a:pPr>
            <a:r>
              <a:rPr lang="zh-CN" altLang="en-US" dirty="0" smtClean="0"/>
              <a:t>  是</a:t>
            </a:r>
            <a:r>
              <a:rPr lang="zh-CN" altLang="en-US" dirty="0"/>
              <a:t>用数学方法研究逻辑或形式逻辑的学科</a:t>
            </a:r>
            <a:r>
              <a:rPr lang="zh-CN" altLang="en-US" dirty="0" smtClean="0"/>
              <a:t>。</a:t>
            </a:r>
            <a:endParaRPr lang="en-US" altLang="zh-CN" dirty="0" smtClean="0"/>
          </a:p>
          <a:p>
            <a:pPr marL="0" indent="190500" eaLnBrk="1" hangingPunct="1">
              <a:buFontTx/>
              <a:buNone/>
            </a:pPr>
            <a:r>
              <a:rPr lang="en-US" altLang="zh-CN" dirty="0"/>
              <a:t> </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逻辑推理：谁</a:t>
            </a:r>
            <a:r>
              <a:rPr lang="zh-CN" altLang="en-US" dirty="0"/>
              <a:t>做的好事</a:t>
            </a:r>
            <a:endParaRPr lang="zh-CN" alt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集合论</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endParaRPr lang="en-US" altLang="zh-CN" dirty="0" smtClean="0"/>
          </a:p>
          <a:p>
            <a:pPr marL="0" indent="190500" eaLnBrk="1" hangingPunct="1">
              <a:buFontTx/>
              <a:buNone/>
            </a:pPr>
            <a:r>
              <a:rPr lang="zh-CN" altLang="en-US" dirty="0" smtClean="0"/>
              <a:t>  研究对象是一般集合。</a:t>
            </a:r>
            <a:r>
              <a:rPr lang="zh-CN" altLang="en-US" dirty="0"/>
              <a:t> 现代数学几乎所有的分支都会用到集合这个概念</a:t>
            </a:r>
            <a:endParaRPr lang="en-US" altLang="zh-CN" dirty="0"/>
          </a:p>
          <a:p>
            <a:pPr marL="0" indent="190500" eaLnBrk="1" hangingPunct="1">
              <a:buFontTx/>
              <a:buNone/>
            </a:pPr>
            <a:r>
              <a:rPr lang="en-US" altLang="zh-CN" dirty="0"/>
              <a:t> </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集合计数</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代数结构</a:t>
            </a:r>
            <a:r>
              <a:rPr lang="en-US" altLang="zh-CN" sz="4400" dirty="0" smtClean="0">
                <a:solidFill>
                  <a:schemeClr val="tx1"/>
                </a:solidFill>
              </a:rPr>
              <a:t>/</a:t>
            </a:r>
            <a:r>
              <a:rPr lang="zh-CN" altLang="en-US" sz="4400" dirty="0" smtClean="0">
                <a:solidFill>
                  <a:schemeClr val="tx1"/>
                </a:solidFill>
              </a:rPr>
              <a:t>系统</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8424936" cy="4752975"/>
          </a:xfrm>
        </p:spPr>
        <p:txBody>
          <a:bodyPr/>
          <a:lstStyle/>
          <a:p>
            <a:pPr marL="0" indent="190500" eaLnBrk="1" hangingPunct="1">
              <a:buFontTx/>
              <a:buNone/>
            </a:pPr>
            <a:r>
              <a:rPr lang="en-US" altLang="zh-CN" dirty="0" smtClean="0"/>
              <a:t> </a:t>
            </a:r>
            <a:endParaRPr lang="en-US" altLang="zh-CN" dirty="0" smtClean="0"/>
          </a:p>
          <a:p>
            <a:pPr marL="0" indent="190500" eaLnBrk="1" hangingPunct="1">
              <a:buFontTx/>
              <a:buNone/>
            </a:pPr>
            <a:r>
              <a:rPr lang="zh-CN" altLang="en-US" dirty="0" smtClean="0"/>
              <a:t>  集合和集合上的运算构成代数系统。</a:t>
            </a:r>
            <a:endParaRPr lang="en-US" altLang="zh-CN" dirty="0" smtClean="0"/>
          </a:p>
          <a:p>
            <a:pPr marL="0" indent="190500" eaLnBrk="1" hangingPunct="1">
              <a:buFontTx/>
              <a:buNone/>
            </a:pPr>
            <a:r>
              <a:rPr lang="en-US" altLang="zh-CN" dirty="0"/>
              <a:t> </a:t>
            </a:r>
            <a:r>
              <a:rPr lang="en-US" altLang="zh-CN" dirty="0" smtClean="0"/>
              <a:t> </a:t>
            </a:r>
            <a:r>
              <a:rPr lang="zh-CN" altLang="en-US" dirty="0" smtClean="0"/>
              <a:t>特殊代数系统</a:t>
            </a:r>
            <a:r>
              <a:rPr lang="en-US" altLang="zh-CN" dirty="0" smtClean="0"/>
              <a:t>: </a:t>
            </a:r>
            <a:r>
              <a:rPr lang="zh-CN" altLang="en-US" dirty="0" smtClean="0"/>
              <a:t>群、半群、格等。</a:t>
            </a:r>
            <a:endParaRPr lang="en-US" altLang="zh-CN" dirty="0" smtClean="0"/>
          </a:p>
          <a:p>
            <a:pPr marL="0" indent="190500" eaLnBrk="1" hangingPunct="1">
              <a:buFontTx/>
              <a:buNone/>
            </a:pPr>
            <a:endParaRPr lang="en-US" altLang="zh-CN" dirty="0"/>
          </a:p>
          <a:p>
            <a:pPr marL="0" indent="190500" eaLnBrk="1" hangingPunct="1">
              <a:buFontTx/>
              <a:buNone/>
            </a:pPr>
            <a:endParaRPr lang="zh-CN" alt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smtClean="0">
                <a:solidFill>
                  <a:schemeClr val="tx1"/>
                </a:solidFill>
              </a:rPr>
              <a:t>代数结构</a:t>
            </a:r>
            <a:r>
              <a:rPr lang="en-US" altLang="zh-CN" sz="4400" dirty="0" smtClean="0">
                <a:solidFill>
                  <a:schemeClr val="tx1"/>
                </a:solidFill>
              </a:rPr>
              <a:t>/</a:t>
            </a:r>
            <a:r>
              <a:rPr lang="zh-CN" altLang="en-US" sz="4400" dirty="0" smtClean="0">
                <a:solidFill>
                  <a:schemeClr val="tx1"/>
                </a:solidFill>
              </a:rPr>
              <a:t>系统</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23850" y="1547813"/>
            <a:ext cx="8424936" cy="4752975"/>
          </a:xfrm>
        </p:spPr>
        <p:txBody>
          <a:bodyPr/>
          <a:lstStyle/>
          <a:p>
            <a:r>
              <a:rPr lang="zh-CN" altLang="en-US" dirty="0" smtClean="0"/>
              <a:t>格</a:t>
            </a:r>
            <a:r>
              <a:rPr lang="zh-CN" altLang="en-US" dirty="0"/>
              <a:t>与布尔代数的理论成为电子计算机硬件设计和通讯系统设计中的重要工具。</a:t>
            </a:r>
            <a:endParaRPr lang="en-US" altLang="zh-CN" dirty="0"/>
          </a:p>
          <a:p>
            <a:r>
              <a:rPr lang="zh-CN" altLang="en-US" dirty="0"/>
              <a:t>半群</a:t>
            </a:r>
            <a:r>
              <a:rPr lang="zh-CN" altLang="en-US" dirty="0" smtClean="0"/>
              <a:t>理论在自动机</a:t>
            </a:r>
            <a:r>
              <a:rPr lang="zh-CN" altLang="en-US" dirty="0"/>
              <a:t>和</a:t>
            </a:r>
            <a:r>
              <a:rPr lang="zh-CN" altLang="en-US" dirty="0" smtClean="0"/>
              <a:t>形式语言研究、密码学中发挥了重要作用。</a:t>
            </a:r>
            <a:endParaRPr lang="en-US" altLang="zh-CN" dirty="0"/>
          </a:p>
          <a:p>
            <a:r>
              <a:rPr lang="zh-CN" altLang="en-US" dirty="0"/>
              <a:t>关系代数理论是最流行的关系数据库的理论模型。</a:t>
            </a:r>
            <a:endParaRPr lang="en-US" altLang="zh-CN" dirty="0"/>
          </a:p>
          <a:p>
            <a:r>
              <a:rPr lang="zh-CN" altLang="en-US" dirty="0"/>
              <a:t>格论是计算机语言的形式语义的理论基础。</a:t>
            </a:r>
            <a:endParaRPr lang="zh-CN" altLang="en-US" dirty="0"/>
          </a:p>
          <a:p>
            <a:pPr marL="0" indent="190500" eaLnBrk="1" hangingPunct="1">
              <a:buFontTx/>
              <a:buNone/>
            </a:pPr>
            <a:endParaRPr lang="zh-CN" alt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2DD03267-77DD-437F-8BFA-4EE32DDAF302}"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6387" name="Rectangle 1026"/>
          <p:cNvSpPr>
            <a:spLocks noGrp="1" noChangeArrowheads="1"/>
          </p:cNvSpPr>
          <p:nvPr>
            <p:ph type="ctrTitle" idx="4294967295"/>
          </p:nvPr>
        </p:nvSpPr>
        <p:spPr>
          <a:xfrm>
            <a:off x="323850" y="404813"/>
            <a:ext cx="7772400" cy="1143000"/>
          </a:xfrm>
        </p:spPr>
        <p:txBody>
          <a:bodyPr anchor="ctr"/>
          <a:lstStyle/>
          <a:p>
            <a:pPr algn="l" eaLnBrk="1" hangingPunct="1"/>
            <a:r>
              <a:rPr lang="zh-CN" altLang="en-US" sz="4400" dirty="0">
                <a:solidFill>
                  <a:schemeClr val="tx1"/>
                </a:solidFill>
              </a:rPr>
              <a:t>图</a:t>
            </a:r>
            <a:r>
              <a:rPr lang="zh-CN" altLang="en-US" sz="4400" dirty="0" smtClean="0">
                <a:solidFill>
                  <a:schemeClr val="tx1"/>
                </a:solidFill>
              </a:rPr>
              <a:t>论</a:t>
            </a:r>
            <a:endParaRPr lang="en-US" altLang="zh-CN" sz="4400" dirty="0" smtClean="0">
              <a:solidFill>
                <a:schemeClr val="tx1"/>
              </a:solidFill>
            </a:endParaRPr>
          </a:p>
        </p:txBody>
      </p:sp>
      <p:sp>
        <p:nvSpPr>
          <p:cNvPr id="16388" name="Rectangle 1027"/>
          <p:cNvSpPr>
            <a:spLocks noGrp="1" noChangeArrowheads="1"/>
          </p:cNvSpPr>
          <p:nvPr>
            <p:ph type="subTitle" idx="4294967295"/>
          </p:nvPr>
        </p:nvSpPr>
        <p:spPr>
          <a:xfrm>
            <a:off x="395536" y="1454150"/>
            <a:ext cx="7272338" cy="4752975"/>
          </a:xfrm>
        </p:spPr>
        <p:txBody>
          <a:bodyPr/>
          <a:lstStyle/>
          <a:p>
            <a:pPr marL="0" indent="190500" eaLnBrk="1" hangingPunct="1">
              <a:buFontTx/>
              <a:buNone/>
            </a:pPr>
            <a:r>
              <a:rPr lang="en-US" altLang="zh-CN" dirty="0" smtClean="0"/>
              <a:t> </a:t>
            </a:r>
            <a:endParaRPr lang="en-US" altLang="zh-CN" dirty="0" smtClean="0"/>
          </a:p>
          <a:p>
            <a:pPr marL="0" indent="190500" eaLnBrk="1" hangingPunct="1">
              <a:buFontTx/>
              <a:buNone/>
            </a:pPr>
            <a:r>
              <a:rPr lang="zh-CN" altLang="en-US" dirty="0" smtClean="0"/>
              <a:t>   图的基本概念和术语</a:t>
            </a:r>
            <a:endParaRPr lang="en-US" altLang="zh-CN" dirty="0"/>
          </a:p>
          <a:p>
            <a:pPr marL="0" indent="190500" eaLnBrk="1" hangingPunct="1">
              <a:buFontTx/>
              <a:buNone/>
            </a:pPr>
            <a:r>
              <a:rPr lang="en-US" altLang="zh-CN" dirty="0"/>
              <a:t> </a:t>
            </a:r>
            <a:endParaRPr lang="zh-CN" alt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idx="4294967295"/>
          </p:nvPr>
        </p:nvSpPr>
        <p:spPr>
          <a:xfrm>
            <a:off x="2971800" y="1828800"/>
            <a:ext cx="6019800" cy="2209800"/>
          </a:xfrm>
        </p:spPr>
        <p:txBody>
          <a:bodyPr/>
          <a:lstStyle/>
          <a:p>
            <a:pPr eaLnBrk="1" hangingPunct="1"/>
            <a:r>
              <a:rPr lang="zh-CN" sz="6200" b="0" smtClean="0">
                <a:solidFill>
                  <a:srgbClr val="FFFFFF"/>
                </a:solidFill>
              </a:rPr>
              <a:t>离散数学</a:t>
            </a:r>
            <a:endParaRPr lang="zh-CN" sz="6200" b="0" smtClean="0">
              <a:solidFill>
                <a:srgbClr val="FFFFFF"/>
              </a:solidFill>
            </a:endParaRPr>
          </a:p>
        </p:txBody>
      </p:sp>
      <p:sp>
        <p:nvSpPr>
          <p:cNvPr id="17411" name="Rectangle 3"/>
          <p:cNvSpPr>
            <a:spLocks noGrp="1" noChangeArrowheads="1"/>
          </p:cNvSpPr>
          <p:nvPr>
            <p:ph type="subTitle" idx="4294967295"/>
          </p:nvPr>
        </p:nvSpPr>
        <p:spPr>
          <a:xfrm>
            <a:off x="2971800" y="4267200"/>
            <a:ext cx="6019800" cy="1752600"/>
          </a:xfrm>
        </p:spPr>
        <p:txBody>
          <a:bodyPr/>
          <a:lstStyle/>
          <a:p>
            <a:pPr marL="0" indent="0" algn="ctr" eaLnBrk="1" hangingPunct="1">
              <a:buFont typeface="Wingdings" panose="05000000000000000000" pitchFamily="2" charset="2"/>
              <a:buNone/>
            </a:pPr>
            <a:r>
              <a:rPr lang="zh-CN" altLang="en-US" sz="3400" dirty="0" smtClean="0"/>
              <a:t>杜智华</a:t>
            </a:r>
            <a:endParaRPr lang="en-US" sz="3400" dirty="0" smtClean="0"/>
          </a:p>
          <a:p>
            <a:pPr marL="0" indent="0" algn="ctr" eaLnBrk="1" hangingPunct="1">
              <a:buFont typeface="Wingdings" panose="05000000000000000000" pitchFamily="2" charset="2"/>
              <a:buNone/>
            </a:pPr>
            <a:r>
              <a:rPr lang="en-US" altLang="zh-CN" sz="3400" dirty="0" smtClean="0"/>
              <a:t>duzh@szu.edu.cn</a:t>
            </a:r>
            <a:endParaRPr lang="en-US" altLang="zh-CN" sz="3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zh-CN" sz="4000" smtClean="0"/>
              <a:t>数理逻辑部分</a:t>
            </a:r>
            <a:endParaRPr lang="zh-CN" sz="4000" smtClean="0"/>
          </a:p>
        </p:txBody>
      </p:sp>
      <p:sp>
        <p:nvSpPr>
          <p:cNvPr id="18435" name="Rectangle 3"/>
          <p:cNvSpPr>
            <a:spLocks noGrp="1" noChangeArrowheads="1"/>
          </p:cNvSpPr>
          <p:nvPr>
            <p:ph idx="4294967295"/>
          </p:nvPr>
        </p:nvSpPr>
        <p:spPr/>
        <p:txBody>
          <a:bodyPr/>
          <a:lstStyle/>
          <a:p>
            <a:pPr eaLnBrk="1" hangingPunct="1">
              <a:spcBef>
                <a:spcPct val="150000"/>
              </a:spcBef>
              <a:buFont typeface="Wingdings" panose="05000000000000000000" pitchFamily="2" charset="2"/>
              <a:buNone/>
            </a:pPr>
            <a:r>
              <a:rPr lang="zh-CN" altLang="en-US" b="0" smtClean="0">
                <a:latin typeface="Times New Roman" panose="02020603050405020304" pitchFamily="18" charset="0"/>
              </a:rPr>
              <a:t>第</a:t>
            </a:r>
            <a:r>
              <a:rPr lang="en-US" altLang="zh-CN" b="0" smtClean="0">
                <a:latin typeface="Times New Roman" panose="02020603050405020304" pitchFamily="18" charset="0"/>
              </a:rPr>
              <a:t>1</a:t>
            </a:r>
            <a:r>
              <a:rPr lang="zh-CN" altLang="en-US" b="0" smtClean="0">
                <a:latin typeface="Times New Roman" panose="02020603050405020304" pitchFamily="18" charset="0"/>
              </a:rPr>
              <a:t>章  命题逻辑</a:t>
            </a:r>
            <a:endParaRPr lang="zh-CN" altLang="en-US" b="0" smtClean="0">
              <a:latin typeface="Times New Roman" panose="02020603050405020304" pitchFamily="18" charset="0"/>
            </a:endParaRPr>
          </a:p>
          <a:p>
            <a:pPr eaLnBrk="1" hangingPunct="1">
              <a:spcBef>
                <a:spcPct val="150000"/>
              </a:spcBef>
              <a:buFont typeface="Wingdings" panose="05000000000000000000" pitchFamily="2" charset="2"/>
              <a:buNone/>
            </a:pPr>
            <a:r>
              <a:rPr lang="zh-CN" altLang="en-US" b="0" smtClean="0">
                <a:latin typeface="Times New Roman" panose="02020603050405020304" pitchFamily="18" charset="0"/>
              </a:rPr>
              <a:t>第</a:t>
            </a:r>
            <a:r>
              <a:rPr lang="en-US" altLang="zh-CN" b="0" smtClean="0">
                <a:latin typeface="Times New Roman" panose="02020603050405020304" pitchFamily="18" charset="0"/>
              </a:rPr>
              <a:t>2</a:t>
            </a:r>
            <a:r>
              <a:rPr lang="zh-CN" altLang="en-US" b="0" smtClean="0">
                <a:latin typeface="Times New Roman" panose="02020603050405020304" pitchFamily="18" charset="0"/>
              </a:rPr>
              <a:t>章  一阶逻辑</a:t>
            </a:r>
            <a:endParaRPr lang="zh-CN" altLang="en-US" b="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4294967295"/>
          </p:nvPr>
        </p:nvSpPr>
        <p:spPr>
          <a:xfrm>
            <a:off x="428625" y="1500188"/>
            <a:ext cx="8229600" cy="3886200"/>
          </a:xfrm>
        </p:spPr>
        <p:txBody>
          <a:bodyPr/>
          <a:lstStyle/>
          <a:p>
            <a:pPr eaLnBrk="1" hangingPunct="1">
              <a:lnSpc>
                <a:spcPct val="100000"/>
              </a:lnSpc>
              <a:buFont typeface="Wingdings" panose="05000000000000000000" pitchFamily="2" charset="2"/>
              <a:buNone/>
            </a:pPr>
            <a:r>
              <a:rPr lang="zh-CN" altLang="en-US" sz="2800" b="0" dirty="0" smtClean="0">
                <a:latin typeface="Times New Roman" panose="02020603050405020304" pitchFamily="18" charset="0"/>
              </a:rPr>
              <a:t>有一个仓库被盗，公安人员经侦察，怀疑甲乙丙丁</a:t>
            </a:r>
            <a:endParaRPr lang="en-US" sz="2800" b="0" dirty="0" smtClean="0">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800" b="0" dirty="0" smtClean="0">
                <a:latin typeface="Times New Roman" panose="02020603050405020304" pitchFamily="18" charset="0"/>
              </a:rPr>
              <a:t>四人作案。又经细查，知道这四人中只有两人作案。</a:t>
            </a:r>
            <a:endParaRPr lang="en-US" sz="2800" b="0" dirty="0" smtClean="0">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800" b="0" dirty="0" smtClean="0">
                <a:latin typeface="Times New Roman" panose="02020603050405020304" pitchFamily="18" charset="0"/>
              </a:rPr>
              <a:t>在盗窃案发生的那段时间，可靠的线索有：</a:t>
            </a:r>
            <a:endParaRPr lang="en-US" sz="2800" b="0" dirty="0" smtClean="0">
              <a:latin typeface="Times New Roman" panose="02020603050405020304" pitchFamily="18" charset="0"/>
            </a:endParaRPr>
          </a:p>
          <a:p>
            <a:pPr eaLnBrk="1" hangingPunct="1">
              <a:lnSpc>
                <a:spcPct val="100000"/>
              </a:lnSpc>
              <a:buFont typeface="Wingdings" panose="05000000000000000000" pitchFamily="2" charset="2"/>
              <a:buNone/>
            </a:pPr>
            <a:r>
              <a:rPr lang="en-US" sz="2800" b="0" dirty="0" smtClean="0">
                <a:solidFill>
                  <a:srgbClr val="080808"/>
                </a:solidFill>
                <a:latin typeface="Times New Roman" panose="02020603050405020304" pitchFamily="18" charset="0"/>
              </a:rPr>
              <a:t>     </a:t>
            </a:r>
            <a:r>
              <a:rPr lang="zh-CN" altLang="en-US" sz="2800" dirty="0" smtClean="0">
                <a:solidFill>
                  <a:srgbClr val="080808"/>
                </a:solidFill>
                <a:latin typeface="Times New Roman" panose="02020603050405020304" pitchFamily="18" charset="0"/>
              </a:rPr>
              <a:t>甲乙两人有且只有一个人去过仓库</a:t>
            </a:r>
            <a:endParaRPr lang="en-US" sz="2800" dirty="0" smtClean="0">
              <a:solidFill>
                <a:srgbClr val="080808"/>
              </a:solidFill>
              <a:latin typeface="Times New Roman" panose="02020603050405020304" pitchFamily="18" charset="0"/>
            </a:endParaRPr>
          </a:p>
          <a:p>
            <a:pPr lvl="1" eaLnBrk="1" hangingPunct="1">
              <a:buFont typeface="Wingdings" panose="05000000000000000000" pitchFamily="2" charset="2"/>
              <a:buNone/>
            </a:pPr>
            <a:r>
              <a:rPr lang="zh-CN" altLang="en-US" dirty="0" smtClean="0">
                <a:solidFill>
                  <a:srgbClr val="080808"/>
                </a:solidFill>
                <a:latin typeface="Times New Roman" panose="02020603050405020304" pitchFamily="18" charset="0"/>
              </a:rPr>
              <a:t>乙和丁不会同时去仓库</a:t>
            </a:r>
            <a:endParaRPr lang="en-US" dirty="0" smtClean="0">
              <a:solidFill>
                <a:srgbClr val="080808"/>
              </a:solidFill>
              <a:latin typeface="Times New Roman" panose="02020603050405020304" pitchFamily="18" charset="0"/>
            </a:endParaRPr>
          </a:p>
          <a:p>
            <a:pPr lvl="1" eaLnBrk="1" hangingPunct="1">
              <a:buFont typeface="Wingdings" panose="05000000000000000000" pitchFamily="2" charset="2"/>
              <a:buNone/>
            </a:pPr>
            <a:r>
              <a:rPr lang="zh-CN" altLang="en-US" dirty="0" smtClean="0">
                <a:solidFill>
                  <a:srgbClr val="080808"/>
                </a:solidFill>
                <a:latin typeface="Times New Roman" panose="02020603050405020304" pitchFamily="18" charset="0"/>
              </a:rPr>
              <a:t>丙若去仓库，丁必一同去</a:t>
            </a:r>
            <a:endParaRPr lang="en-US" dirty="0" smtClean="0">
              <a:solidFill>
                <a:srgbClr val="080808"/>
              </a:solidFill>
              <a:latin typeface="Times New Roman" panose="02020603050405020304" pitchFamily="18" charset="0"/>
            </a:endParaRPr>
          </a:p>
          <a:p>
            <a:pPr lvl="1" eaLnBrk="1" hangingPunct="1">
              <a:buFont typeface="Wingdings" panose="05000000000000000000" pitchFamily="2" charset="2"/>
              <a:buNone/>
            </a:pPr>
            <a:r>
              <a:rPr lang="zh-CN" altLang="en-US" dirty="0" smtClean="0">
                <a:solidFill>
                  <a:srgbClr val="080808"/>
                </a:solidFill>
                <a:latin typeface="Times New Roman" panose="02020603050405020304" pitchFamily="18" charset="0"/>
              </a:rPr>
              <a:t>丁若没去仓库，则甲也没去</a:t>
            </a:r>
            <a:endParaRPr lang="zh-CN" altLang="en-US" dirty="0" smtClean="0">
              <a:solidFill>
                <a:srgbClr val="080808"/>
              </a:solidFill>
              <a:latin typeface="Times New Roman" panose="02020603050405020304" pitchFamily="18" charset="0"/>
            </a:endParaRPr>
          </a:p>
          <a:p>
            <a:pPr eaLnBrk="1" hangingPunct="1">
              <a:lnSpc>
                <a:spcPct val="100000"/>
              </a:lnSpc>
              <a:buFont typeface="Wingdings" panose="05000000000000000000" pitchFamily="2" charset="2"/>
              <a:buNone/>
            </a:pPr>
            <a:r>
              <a:rPr lang="zh-CN" altLang="en-US" sz="2800" b="0" dirty="0" smtClean="0">
                <a:latin typeface="Times New Roman" panose="02020603050405020304" pitchFamily="18" charset="0"/>
              </a:rPr>
              <a:t>试判断到底是哪两个人作案呢？</a:t>
            </a:r>
            <a:endParaRPr lang="zh-CN" altLang="en-US" sz="2800" b="0" dirty="0" smtClean="0">
              <a:latin typeface="Times New Roman" panose="02020603050405020304" pitchFamily="18" charset="0"/>
            </a:endParaRPr>
          </a:p>
        </p:txBody>
      </p:sp>
      <p:sp>
        <p:nvSpPr>
          <p:cNvPr id="19459" name="TextBox 5"/>
          <p:cNvSpPr txBox="1">
            <a:spLocks noChangeArrowheads="1"/>
          </p:cNvSpPr>
          <p:nvPr/>
        </p:nvSpPr>
        <p:spPr bwMode="auto">
          <a:xfrm>
            <a:off x="571500" y="500063"/>
            <a:ext cx="2214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a:t>引例：</a:t>
            </a:r>
            <a:endParaRPr lang="zh-CN" altLang="en-US" sz="32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C1AFFBC5-D1FA-46A9-A462-B9705D590559}"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7171" name="Rectangle 4"/>
          <p:cNvSpPr>
            <a:spLocks noChangeArrowheads="1"/>
          </p:cNvSpPr>
          <p:nvPr/>
        </p:nvSpPr>
        <p:spPr bwMode="auto">
          <a:xfrm>
            <a:off x="250825" y="692150"/>
            <a:ext cx="8382000" cy="439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gn="l">
              <a:lnSpc>
                <a:spcPct val="120000"/>
              </a:lnSpc>
              <a:spcBef>
                <a:spcPct val="20000"/>
              </a:spcBef>
              <a:buClr>
                <a:schemeClr val="accent1"/>
              </a:buClr>
            </a:pPr>
            <a:r>
              <a:rPr lang="zh-CN" altLang="en-US" sz="3200" dirty="0"/>
              <a:t>杜智华</a:t>
            </a:r>
            <a:endParaRPr lang="en-US" sz="3200" dirty="0"/>
          </a:p>
          <a:p>
            <a:pPr indent="187325" algn="l">
              <a:lnSpc>
                <a:spcPct val="120000"/>
              </a:lnSpc>
              <a:spcBef>
                <a:spcPct val="20000"/>
              </a:spcBef>
              <a:buClr>
                <a:schemeClr val="accent1"/>
              </a:buClr>
            </a:pPr>
            <a:r>
              <a:rPr lang="zh-CN" altLang="en-US" sz="3200" dirty="0"/>
              <a:t>联系方式：</a:t>
            </a:r>
            <a:endParaRPr lang="zh-CN" altLang="en-US" sz="3200" dirty="0"/>
          </a:p>
          <a:p>
            <a:pPr indent="187325" algn="l">
              <a:lnSpc>
                <a:spcPct val="120000"/>
              </a:lnSpc>
              <a:spcBef>
                <a:spcPct val="20000"/>
              </a:spcBef>
              <a:buClr>
                <a:schemeClr val="accent1"/>
              </a:buClr>
            </a:pPr>
            <a:r>
              <a:rPr lang="en-US" altLang="zh-CN" sz="3600" dirty="0"/>
              <a:t>Tel</a:t>
            </a:r>
            <a:r>
              <a:rPr lang="zh-CN" altLang="en-US" sz="3600" dirty="0" smtClean="0"/>
              <a:t>：</a:t>
            </a:r>
            <a:r>
              <a:rPr lang="en-US" altLang="zh-CN" sz="3600" dirty="0" smtClean="0"/>
              <a:t>13480639937</a:t>
            </a:r>
            <a:endParaRPr lang="en-US" altLang="zh-CN" sz="3600" dirty="0" smtClean="0"/>
          </a:p>
          <a:p>
            <a:pPr indent="187325" algn="l">
              <a:lnSpc>
                <a:spcPct val="120000"/>
              </a:lnSpc>
              <a:spcBef>
                <a:spcPct val="20000"/>
              </a:spcBef>
              <a:buClr>
                <a:schemeClr val="accent1"/>
              </a:buClr>
            </a:pPr>
            <a:r>
              <a:rPr lang="en-US" altLang="zh-CN" sz="3600" dirty="0" smtClean="0"/>
              <a:t>Email</a:t>
            </a:r>
            <a:r>
              <a:rPr lang="en-US" altLang="zh-CN" sz="3600" dirty="0"/>
              <a:t>: </a:t>
            </a:r>
            <a:r>
              <a:rPr lang="en-US" altLang="zh-CN" sz="3600" dirty="0" smtClean="0"/>
              <a:t>duzh@szu.edu.cn</a:t>
            </a:r>
            <a:endParaRPr lang="en-US" altLang="zh-CN" sz="3600" dirty="0"/>
          </a:p>
          <a:p>
            <a:pPr indent="187325" algn="l">
              <a:lnSpc>
                <a:spcPct val="120000"/>
              </a:lnSpc>
              <a:spcBef>
                <a:spcPct val="20000"/>
              </a:spcBef>
              <a:buClr>
                <a:schemeClr val="accent1"/>
              </a:buClr>
            </a:pPr>
            <a:r>
              <a:rPr lang="en-US" altLang="zh-CN" sz="3600" dirty="0"/>
              <a:t>Office: </a:t>
            </a:r>
            <a:r>
              <a:rPr lang="zh-CN" altLang="en-US" sz="3600" dirty="0"/>
              <a:t>南</a:t>
            </a:r>
            <a:r>
              <a:rPr lang="zh-CN" altLang="en-US" sz="3600" dirty="0" smtClean="0"/>
              <a:t>区计软大楼</a:t>
            </a:r>
            <a:r>
              <a:rPr lang="en-US" altLang="zh-CN" sz="3600" dirty="0" smtClean="0"/>
              <a:t>1027</a:t>
            </a:r>
            <a:r>
              <a:rPr lang="zh-CN" altLang="en-US" sz="3600" dirty="0" smtClean="0"/>
              <a:t>房间</a:t>
            </a:r>
            <a:endParaRPr lang="zh-CN" altLang="en-US" sz="3600" dirty="0"/>
          </a:p>
          <a:p>
            <a:pPr indent="187325">
              <a:lnSpc>
                <a:spcPct val="120000"/>
              </a:lnSpc>
              <a:spcBef>
                <a:spcPct val="20000"/>
              </a:spcBef>
              <a:buClr>
                <a:schemeClr val="accent1"/>
              </a:buClr>
            </a:pPr>
            <a:r>
              <a:rPr lang="zh-CN" altLang="en-US" sz="3200" dirty="0"/>
              <a:t>         </a:t>
            </a:r>
            <a:endParaRPr lang="zh-CN" altLang="en-US" sz="3200" dirty="0"/>
          </a:p>
        </p:txBody>
      </p:sp>
    </p:spTree>
    <p:custDataLst>
      <p:tags r:id="rId1"/>
    </p:custDataLst>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6"/>
          <p:cNvSpPr txBox="1">
            <a:spLocks noChangeArrowheads="1"/>
          </p:cNvSpPr>
          <p:nvPr/>
        </p:nvSpPr>
        <p:spPr bwMode="auto">
          <a:xfrm>
            <a:off x="428625" y="857250"/>
            <a:ext cx="8286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a:t>数理逻辑研究中心问题是推理。</a:t>
            </a:r>
            <a:endParaRPr lang="zh-CN" altLang="en-US" sz="2800"/>
          </a:p>
        </p:txBody>
      </p:sp>
      <p:sp>
        <p:nvSpPr>
          <p:cNvPr id="20483" name="TextBox 7"/>
          <p:cNvSpPr txBox="1">
            <a:spLocks noChangeArrowheads="1"/>
          </p:cNvSpPr>
          <p:nvPr/>
        </p:nvSpPr>
        <p:spPr bwMode="auto">
          <a:xfrm>
            <a:off x="500063" y="1785938"/>
            <a:ext cx="82867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lnSpc>
                <a:spcPts val="3500"/>
              </a:lnSpc>
              <a:spcAft>
                <a:spcPts val="600"/>
              </a:spcAft>
            </a:pPr>
            <a:r>
              <a:rPr lang="zh-CN" altLang="en-US" sz="2800"/>
              <a:t>推理是从前提导出结论的思维过程，前提是指已知</a:t>
            </a:r>
            <a:endParaRPr lang="en-US" sz="2800"/>
          </a:p>
          <a:p>
            <a:pPr algn="l" eaLnBrk="1" hangingPunct="1">
              <a:lnSpc>
                <a:spcPts val="3500"/>
              </a:lnSpc>
              <a:spcAft>
                <a:spcPts val="600"/>
              </a:spcAft>
            </a:pPr>
            <a:r>
              <a:rPr lang="zh-CN" altLang="en-US" sz="2800"/>
              <a:t>的命题公式，结论是从前提出发应用推理规则推出</a:t>
            </a:r>
            <a:endParaRPr lang="en-US" sz="2800"/>
          </a:p>
          <a:p>
            <a:pPr algn="l" eaLnBrk="1" hangingPunct="1">
              <a:lnSpc>
                <a:spcPts val="3500"/>
              </a:lnSpc>
              <a:spcAft>
                <a:spcPts val="600"/>
              </a:spcAft>
            </a:pPr>
            <a:r>
              <a:rPr lang="zh-CN" altLang="en-US" sz="2800"/>
              <a:t>的命题公式。</a:t>
            </a:r>
            <a:endParaRPr lang="zh-CN" altLang="en-US" sz="28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457200" y="457200"/>
            <a:ext cx="8229600" cy="1447800"/>
          </a:xfrm>
        </p:spPr>
        <p:txBody>
          <a:bodyPr/>
          <a:lstStyle/>
          <a:p>
            <a:pPr eaLnBrk="1" hangingPunct="1"/>
            <a:r>
              <a:rPr lang="zh-CN" altLang="en-US" smtClean="0">
                <a:latin typeface="宋体" panose="02010600030101010101" pitchFamily="2" charset="-122"/>
              </a:rPr>
              <a:t>第</a:t>
            </a:r>
            <a:r>
              <a:rPr lang="en-US" altLang="zh-CN" smtClean="0">
                <a:latin typeface="Times New Roman" panose="02020603050405020304" pitchFamily="18" charset="0"/>
              </a:rPr>
              <a:t>1</a:t>
            </a:r>
            <a:r>
              <a:rPr lang="zh-CN" altLang="en-US" smtClean="0">
                <a:latin typeface="宋体" panose="02010600030101010101" pitchFamily="2" charset="-122"/>
              </a:rPr>
              <a:t>章 命题逻辑</a:t>
            </a:r>
            <a:r>
              <a:rPr lang="zh-CN" altLang="en-US" b="0" smtClean="0"/>
              <a:t> </a:t>
            </a:r>
            <a:endParaRPr lang="zh-CN" altLang="en-US" b="0" smtClean="0"/>
          </a:p>
        </p:txBody>
      </p:sp>
      <p:sp>
        <p:nvSpPr>
          <p:cNvPr id="4" name="Rectangle 3"/>
          <p:cNvSpPr txBox="1">
            <a:spLocks noChangeArrowheads="1"/>
          </p:cNvSpPr>
          <p:nvPr/>
        </p:nvSpPr>
        <p:spPr bwMode="auto">
          <a:xfrm>
            <a:off x="374650" y="1773238"/>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楷体_GB2312" pitchFamily="1" charset="-122"/>
              </a:defRPr>
            </a:lvl2pPr>
            <a:lvl3pPr marL="1143000" indent="-228600" algn="l" rtl="0" eaLnBrk="0" fontAlgn="base" hangingPunct="0">
              <a:lnSpc>
                <a:spcPct val="110000"/>
              </a:lnSpc>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eaLnBrk="0" fontAlgn="base" hangingPunct="0">
              <a:lnSpc>
                <a:spcPct val="110000"/>
              </a:lnSpc>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a:lstStyle>
          <a:p>
            <a:pPr algn="just" eaLnBrk="1" hangingPunct="1">
              <a:spcBef>
                <a:spcPct val="50000"/>
              </a:spcBef>
              <a:buFont typeface="Wingdings" panose="05000000000000000000" pitchFamily="2" charset="2"/>
              <a:buNone/>
              <a:defRPr/>
            </a:pPr>
            <a:r>
              <a:rPr lang="en-US" sz="2800" dirty="0" smtClean="0">
                <a:solidFill>
                  <a:schemeClr val="bg2">
                    <a:lumMod val="60000"/>
                    <a:lumOff val="40000"/>
                  </a:schemeClr>
                </a:solidFill>
                <a:latin typeface="Times New Roman" panose="02020603050405020304" pitchFamily="18" charset="0"/>
              </a:rPr>
              <a:t>1.1 </a:t>
            </a:r>
            <a:r>
              <a:rPr lang="zh-CN" altLang="en-US" sz="2800" dirty="0" smtClean="0">
                <a:solidFill>
                  <a:schemeClr val="bg2">
                    <a:lumMod val="60000"/>
                    <a:lumOff val="40000"/>
                  </a:schemeClr>
                </a:solidFill>
                <a:latin typeface="Times New Roman" panose="02020603050405020304" pitchFamily="18" charset="0"/>
              </a:rPr>
              <a:t>命题符号化及联结词</a:t>
            </a:r>
            <a:endParaRPr lang="zh-CN" altLang="en-US" sz="2800" dirty="0" smtClean="0">
              <a:solidFill>
                <a:schemeClr val="bg2">
                  <a:lumMod val="60000"/>
                  <a:lumOff val="40000"/>
                </a:schemeClr>
              </a:solidFill>
              <a:latin typeface="Times New Roman" panose="02020603050405020304" pitchFamily="18" charset="0"/>
              <a:cs typeface="Times New Roman" panose="02020603050405020304" pitchFamily="18" charset="0"/>
            </a:endParaRPr>
          </a:p>
          <a:p>
            <a:pPr algn="just" eaLnBrk="1" hangingPunct="1">
              <a:spcBef>
                <a:spcPct val="50000"/>
              </a:spcBef>
              <a:buFont typeface="Wingdings" panose="05000000000000000000" pitchFamily="2" charset="2"/>
              <a:buNone/>
              <a:defRPr/>
            </a:pPr>
            <a:r>
              <a:rPr lang="en-US" sz="2800" dirty="0" smtClean="0">
                <a:latin typeface="Times New Roman" panose="02020603050405020304" pitchFamily="18" charset="0"/>
              </a:rPr>
              <a:t>1.2 </a:t>
            </a:r>
            <a:r>
              <a:rPr lang="zh-CN" altLang="en-US" sz="2800" dirty="0" smtClean="0">
                <a:latin typeface="Times New Roman" panose="02020603050405020304" pitchFamily="18" charset="0"/>
              </a:rPr>
              <a:t>命题公式及分类</a:t>
            </a:r>
            <a:endParaRPr lang="zh-CN" altLang="en-US" sz="2800" dirty="0" smtClean="0">
              <a:latin typeface="Times New Roman" panose="02020603050405020304" pitchFamily="18" charset="0"/>
              <a:cs typeface="Times New Roman" panose="02020603050405020304" pitchFamily="18" charset="0"/>
            </a:endParaRPr>
          </a:p>
          <a:p>
            <a:pPr algn="just" eaLnBrk="1" hangingPunct="1">
              <a:spcBef>
                <a:spcPct val="50000"/>
              </a:spcBef>
              <a:buFont typeface="Wingdings" panose="05000000000000000000" pitchFamily="2" charset="2"/>
              <a:buNone/>
              <a:defRPr/>
            </a:pPr>
            <a:r>
              <a:rPr lang="en-US" sz="2800" dirty="0" smtClean="0">
                <a:latin typeface="Times New Roman" panose="02020603050405020304" pitchFamily="18" charset="0"/>
              </a:rPr>
              <a:t>1.3 </a:t>
            </a:r>
            <a:r>
              <a:rPr lang="zh-CN" altLang="en-US" sz="2800" dirty="0" smtClean="0">
                <a:latin typeface="Times New Roman" panose="02020603050405020304" pitchFamily="18" charset="0"/>
              </a:rPr>
              <a:t>等值演算</a:t>
            </a:r>
            <a:endParaRPr lang="en-US" altLang="zh-CN" sz="2800" dirty="0" smtClean="0">
              <a:latin typeface="Times New Roman" panose="02020603050405020304" pitchFamily="18" charset="0"/>
            </a:endParaRPr>
          </a:p>
          <a:p>
            <a:pPr algn="just" eaLnBrk="1" hangingPunct="1">
              <a:spcBef>
                <a:spcPct val="50000"/>
              </a:spcBef>
              <a:buFont typeface="Wingdings" panose="05000000000000000000" pitchFamily="2" charset="2"/>
              <a:buNone/>
              <a:defRPr/>
            </a:pPr>
            <a:r>
              <a:rPr lang="en-US" altLang="zh-CN" sz="2800" dirty="0" smtClean="0">
                <a:latin typeface="Times New Roman" panose="02020603050405020304" pitchFamily="18" charset="0"/>
              </a:rPr>
              <a:t>1.4 </a:t>
            </a:r>
            <a:r>
              <a:rPr lang="zh-CN" altLang="en-US" sz="2800" dirty="0" smtClean="0">
                <a:latin typeface="Times New Roman" panose="02020603050405020304" pitchFamily="18" charset="0"/>
              </a:rPr>
              <a:t>范式</a:t>
            </a:r>
            <a:endParaRPr lang="zh-CN" altLang="en-US" sz="2800" dirty="0" smtClean="0">
              <a:latin typeface="Times New Roman" panose="02020603050405020304" pitchFamily="18" charset="0"/>
            </a:endParaRPr>
          </a:p>
          <a:p>
            <a:pPr algn="just" eaLnBrk="1" hangingPunct="1">
              <a:spcBef>
                <a:spcPct val="50000"/>
              </a:spcBef>
              <a:buFont typeface="Wingdings" panose="05000000000000000000" pitchFamily="2" charset="2"/>
              <a:buNone/>
              <a:defRPr/>
            </a:pPr>
            <a:r>
              <a:rPr lang="en-US" sz="2800" dirty="0" smtClean="0">
                <a:latin typeface="Times New Roman" panose="02020603050405020304" pitchFamily="18" charset="0"/>
              </a:rPr>
              <a:t>1.5 </a:t>
            </a:r>
            <a:r>
              <a:rPr lang="zh-CN" altLang="en-US" sz="2800" dirty="0" smtClean="0">
                <a:latin typeface="Times New Roman" panose="02020603050405020304" pitchFamily="18" charset="0"/>
              </a:rPr>
              <a:t>联结词全功能集</a:t>
            </a:r>
            <a:endParaRPr lang="zh-CN" altLang="en-US" sz="2800" dirty="0" smtClean="0">
              <a:latin typeface="Times New Roman" panose="02020603050405020304" pitchFamily="18" charset="0"/>
            </a:endParaRPr>
          </a:p>
          <a:p>
            <a:pPr algn="just" eaLnBrk="1" hangingPunct="1">
              <a:spcBef>
                <a:spcPct val="50000"/>
              </a:spcBef>
              <a:buFont typeface="Wingdings" panose="05000000000000000000" pitchFamily="2" charset="2"/>
              <a:buNone/>
              <a:defRPr/>
            </a:pPr>
            <a:r>
              <a:rPr lang="en-US" sz="2800" dirty="0" smtClean="0">
                <a:latin typeface="Times New Roman" panose="02020603050405020304" pitchFamily="18" charset="0"/>
              </a:rPr>
              <a:t>1.6 </a:t>
            </a:r>
            <a:r>
              <a:rPr lang="zh-CN" altLang="en-US" sz="2800" dirty="0" smtClean="0">
                <a:latin typeface="Times New Roman" panose="02020603050405020304" pitchFamily="18" charset="0"/>
              </a:rPr>
              <a:t>组合电路</a:t>
            </a:r>
            <a:endParaRPr lang="zh-CN" altLang="en-US" sz="2800" dirty="0" smtClean="0">
              <a:latin typeface="Times New Roman" panose="02020603050405020304" pitchFamily="18" charset="0"/>
              <a:cs typeface="Times New Roman" panose="02020603050405020304" pitchFamily="18" charset="0"/>
            </a:endParaRPr>
          </a:p>
          <a:p>
            <a:pPr algn="just" eaLnBrk="1" hangingPunct="1">
              <a:spcBef>
                <a:spcPct val="50000"/>
              </a:spcBef>
              <a:buFont typeface="Wingdings" panose="05000000000000000000" pitchFamily="2" charset="2"/>
              <a:buNone/>
              <a:defRPr/>
            </a:pPr>
            <a:r>
              <a:rPr lang="en-US" sz="2800" dirty="0" smtClean="0">
                <a:latin typeface="Times New Roman" panose="02020603050405020304" pitchFamily="18" charset="0"/>
              </a:rPr>
              <a:t>1.7 </a:t>
            </a:r>
            <a:r>
              <a:rPr lang="zh-CN" altLang="en-US" sz="2800" dirty="0" smtClean="0">
                <a:latin typeface="Times New Roman" panose="02020603050405020304" pitchFamily="18" charset="0"/>
              </a:rPr>
              <a:t>推理理论</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fld id="{7725A325-0FF9-49E4-AA47-DE735FF8F8F9}" type="slidenum">
              <a:rPr lang="en-US" altLang="zh-CN" sz="1200" b="0"/>
            </a:fld>
            <a:endParaRPr lang="en-US" altLang="zh-CN" sz="1200" b="0"/>
          </a:p>
        </p:txBody>
      </p:sp>
      <p:sp>
        <p:nvSpPr>
          <p:cNvPr id="22531" name="Rectangle 2"/>
          <p:cNvSpPr>
            <a:spLocks noGrp="1" noChangeArrowheads="1"/>
          </p:cNvSpPr>
          <p:nvPr>
            <p:ph type="title" idx="4294967295"/>
          </p:nvPr>
        </p:nvSpPr>
        <p:spPr>
          <a:xfrm>
            <a:off x="457200" y="457200"/>
            <a:ext cx="8229600" cy="1042988"/>
          </a:xfrm>
        </p:spPr>
        <p:txBody>
          <a:bodyPr/>
          <a:lstStyle/>
          <a:p>
            <a:pPr eaLnBrk="1" hangingPunct="1"/>
            <a:r>
              <a:rPr lang="en-US" altLang="zh-CN" smtClean="0">
                <a:latin typeface="Times New Roman" panose="02020603050405020304" pitchFamily="18" charset="0"/>
              </a:rPr>
              <a:t>1.1</a:t>
            </a:r>
            <a:r>
              <a:rPr lang="en-US" altLang="zh-CN" smtClean="0">
                <a:latin typeface="宋体" panose="02010600030101010101" pitchFamily="2" charset="-122"/>
              </a:rPr>
              <a:t> </a:t>
            </a:r>
            <a:r>
              <a:rPr lang="zh-CN" altLang="en-US" smtClean="0">
                <a:latin typeface="宋体" panose="02010600030101010101" pitchFamily="2" charset="-122"/>
              </a:rPr>
              <a:t>命题符号化及联结词</a:t>
            </a:r>
            <a:r>
              <a:rPr lang="zh-CN" altLang="en-US" smtClean="0"/>
              <a:t> </a:t>
            </a:r>
            <a:endParaRPr lang="zh-CN" altLang="en-US" smtClean="0"/>
          </a:p>
        </p:txBody>
      </p:sp>
      <p:sp>
        <p:nvSpPr>
          <p:cNvPr id="22532" name="Rectangle 3"/>
          <p:cNvSpPr>
            <a:spLocks noGrp="1" noChangeArrowheads="1"/>
          </p:cNvSpPr>
          <p:nvPr>
            <p:ph type="body" idx="4294967295"/>
          </p:nvPr>
        </p:nvSpPr>
        <p:spPr>
          <a:xfrm>
            <a:off x="457200" y="1971675"/>
            <a:ext cx="8229600" cy="3886200"/>
          </a:xfrm>
        </p:spPr>
        <p:txBody>
          <a:bodyPr/>
          <a:lstStyle/>
          <a:p>
            <a:pPr marL="0" indent="0" algn="just" eaLnBrk="1" hangingPunct="1">
              <a:buSzPct val="70000"/>
            </a:pPr>
            <a:r>
              <a:rPr lang="zh-CN" altLang="zh-CN" smtClean="0">
                <a:latin typeface="宋体" panose="02010600030101010101" pitchFamily="2" charset="-122"/>
              </a:rPr>
              <a:t> </a:t>
            </a:r>
            <a:r>
              <a:rPr lang="zh-CN" smtClean="0">
                <a:latin typeface="宋体" panose="02010600030101010101" pitchFamily="2" charset="-122"/>
              </a:rPr>
              <a:t>命题与真值</a:t>
            </a:r>
            <a:endParaRPr lang="zh-CN" smtClean="0">
              <a:latin typeface="Times New Roman" panose="02020603050405020304" pitchFamily="18" charset="0"/>
              <a:cs typeface="Times New Roman" panose="02020603050405020304" pitchFamily="18" charset="0"/>
            </a:endParaRPr>
          </a:p>
          <a:p>
            <a:pPr marL="0" indent="0" algn="just" eaLnBrk="1" hangingPunct="1">
              <a:buSzPct val="70000"/>
            </a:pPr>
            <a:r>
              <a:rPr lang="zh-CN" smtClean="0">
                <a:latin typeface="宋体" panose="02010600030101010101" pitchFamily="2" charset="-122"/>
              </a:rPr>
              <a:t> 原子命题</a:t>
            </a:r>
            <a:endParaRPr lang="zh-CN" smtClean="0">
              <a:latin typeface="Times New Roman" panose="02020603050405020304" pitchFamily="18" charset="0"/>
              <a:cs typeface="Times New Roman" panose="02020603050405020304" pitchFamily="18" charset="0"/>
            </a:endParaRPr>
          </a:p>
          <a:p>
            <a:pPr marL="0" indent="0" algn="just" eaLnBrk="1" hangingPunct="1">
              <a:buSzPct val="70000"/>
            </a:pPr>
            <a:r>
              <a:rPr lang="zh-CN" smtClean="0">
                <a:latin typeface="宋体" panose="02010600030101010101" pitchFamily="2" charset="-122"/>
              </a:rPr>
              <a:t> 复合命题</a:t>
            </a:r>
            <a:endParaRPr lang="zh-CN" smtClean="0">
              <a:latin typeface="Times New Roman" panose="02020603050405020304" pitchFamily="18" charset="0"/>
              <a:cs typeface="Times New Roman" panose="02020603050405020304" pitchFamily="18" charset="0"/>
            </a:endParaRPr>
          </a:p>
          <a:p>
            <a:pPr marL="0" indent="0" eaLnBrk="1" hangingPunct="1">
              <a:buSzPct val="70000"/>
            </a:pPr>
            <a:r>
              <a:rPr lang="zh-CN" smtClean="0">
                <a:latin typeface="宋体" panose="02010600030101010101" pitchFamily="2" charset="-122"/>
              </a:rPr>
              <a:t> 联结词</a:t>
            </a:r>
            <a:r>
              <a:rPr lang="zh-CN" smtClean="0"/>
              <a:t> </a:t>
            </a:r>
            <a:endParaRPr lang="zh-CN"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457200" y="457200"/>
            <a:ext cx="8229600" cy="1143000"/>
          </a:xfrm>
        </p:spPr>
        <p:txBody>
          <a:bodyPr/>
          <a:lstStyle/>
          <a:p>
            <a:pPr eaLnBrk="1" hangingPunct="1"/>
            <a:r>
              <a:rPr lang="zh-CN" smtClean="0">
                <a:latin typeface="宋体" panose="02010600030101010101" pitchFamily="2" charset="-122"/>
              </a:rPr>
              <a:t>命题与真值</a:t>
            </a:r>
            <a:r>
              <a:rPr lang="zh-CN" b="0" smtClean="0"/>
              <a:t> </a:t>
            </a:r>
            <a:endParaRPr lang="zh-CN" b="0" smtClean="0"/>
          </a:p>
        </p:txBody>
      </p:sp>
      <p:sp>
        <p:nvSpPr>
          <p:cNvPr id="23555" name="Rectangle 3"/>
          <p:cNvSpPr>
            <a:spLocks noGrp="1" noChangeArrowheads="1"/>
          </p:cNvSpPr>
          <p:nvPr>
            <p:ph idx="4294967295"/>
          </p:nvPr>
        </p:nvSpPr>
        <p:spPr>
          <a:xfrm>
            <a:off x="539750" y="1700213"/>
            <a:ext cx="8153400" cy="4476750"/>
          </a:xfrm>
        </p:spPr>
        <p:txBody>
          <a:bodyPr/>
          <a:lstStyle/>
          <a:p>
            <a:pPr algn="just" eaLnBrk="1" hangingPunct="1">
              <a:lnSpc>
                <a:spcPct val="100000"/>
              </a:lnSpc>
              <a:buFont typeface="Wingdings" panose="05000000000000000000" pitchFamily="2" charset="2"/>
              <a:buNone/>
            </a:pPr>
            <a:r>
              <a:rPr lang="zh-CN" altLang="en-US" sz="2800" smtClean="0">
                <a:solidFill>
                  <a:srgbClr val="FF3300"/>
                </a:solidFill>
                <a:latin typeface="宋体" panose="02010600030101010101" pitchFamily="2" charset="-122"/>
              </a:rPr>
              <a:t>命题</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能判断真假</a:t>
            </a:r>
            <a:r>
              <a:rPr lang="zh-CN" altLang="en-US" sz="2800" smtClean="0">
                <a:latin typeface="宋体" panose="02010600030101010101" pitchFamily="2" charset="-122"/>
              </a:rPr>
              <a:t>的陈述句</a:t>
            </a:r>
            <a:r>
              <a:rPr lang="en-US" altLang="zh-CN" sz="2400" smtClean="0">
                <a:latin typeface="宋体" panose="02010600030101010101" pitchFamily="2" charset="-122"/>
              </a:rPr>
              <a:t>(</a:t>
            </a:r>
            <a:r>
              <a:rPr lang="zh-CN" altLang="en-US" sz="2400" smtClean="0">
                <a:latin typeface="宋体" panose="02010600030101010101" pitchFamily="2" charset="-122"/>
              </a:rPr>
              <a:t>具有唯一真值的陈述句</a:t>
            </a:r>
            <a:r>
              <a:rPr lang="en-US" altLang="zh-CN" sz="2400" smtClean="0">
                <a:latin typeface="宋体" panose="02010600030101010101" pitchFamily="2" charset="-122"/>
              </a:rPr>
              <a:t>)</a:t>
            </a:r>
            <a:endParaRPr lang="en-US" altLang="zh-CN" sz="24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solidFill>
                  <a:srgbClr val="FF3300"/>
                </a:solidFill>
                <a:latin typeface="宋体" panose="02010600030101010101" pitchFamily="2" charset="-122"/>
              </a:rPr>
              <a:t>命题的真值</a:t>
            </a:r>
            <a:r>
              <a:rPr lang="en-US" altLang="zh-CN" sz="2800" smtClean="0">
                <a:latin typeface="Times New Roman" panose="02020603050405020304" pitchFamily="18" charset="0"/>
              </a:rPr>
              <a:t>: </a:t>
            </a:r>
            <a:r>
              <a:rPr lang="zh-CN" altLang="en-US" sz="2800" smtClean="0">
                <a:latin typeface="宋体" panose="02010600030101010101" pitchFamily="2" charset="-122"/>
              </a:rPr>
              <a:t>判断的结果</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solidFill>
                  <a:srgbClr val="FF3300"/>
                </a:solidFill>
                <a:latin typeface="宋体" panose="02010600030101010101" pitchFamily="2" charset="-122"/>
              </a:rPr>
              <a:t>真值的取值</a:t>
            </a:r>
            <a:r>
              <a:rPr lang="en-US" altLang="zh-CN" sz="2800" smtClean="0">
                <a:latin typeface="Times New Roman" panose="02020603050405020304" pitchFamily="18" charset="0"/>
              </a:rPr>
              <a:t>: </a:t>
            </a:r>
            <a:r>
              <a:rPr lang="zh-CN" altLang="en-US" sz="2800" smtClean="0">
                <a:latin typeface="宋体" panose="02010600030101010101" pitchFamily="2" charset="-122"/>
              </a:rPr>
              <a:t>真与假</a:t>
            </a:r>
            <a:endParaRPr lang="zh-CN" altLang="en-US" sz="2800" smtClean="0">
              <a:latin typeface="宋体" panose="02010600030101010101" pitchFamily="2" charset="-122"/>
            </a:endParaRPr>
          </a:p>
          <a:p>
            <a:pPr algn="just" eaLnBrk="1" hangingPunct="1">
              <a:lnSpc>
                <a:spcPct val="100000"/>
              </a:lnSpc>
              <a:buFont typeface="Wingdings" panose="05000000000000000000" pitchFamily="2" charset="2"/>
              <a:buNone/>
            </a:pPr>
            <a:r>
              <a:rPr lang="zh-CN" altLang="en-US" sz="2800" smtClean="0">
                <a:solidFill>
                  <a:srgbClr val="FF3300"/>
                </a:solidFill>
                <a:latin typeface="宋体" panose="02010600030101010101" pitchFamily="2" charset="-122"/>
              </a:rPr>
              <a:t>真命题</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真值为真的命题</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判断为正确</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solidFill>
                  <a:srgbClr val="FF3300"/>
                </a:solidFill>
                <a:latin typeface="宋体" panose="02010600030101010101" pitchFamily="2" charset="-122"/>
              </a:rPr>
              <a:t>假命题</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真值为假的命题</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判断为错误</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endParaRPr lang="en-US" sz="1600" smtClean="0">
              <a:solidFill>
                <a:srgbClr val="FF0066"/>
              </a:solidFill>
              <a:latin typeface="宋体" panose="02010600030101010101" pitchFamily="2" charset="-122"/>
            </a:endParaRPr>
          </a:p>
          <a:p>
            <a:pPr algn="just" eaLnBrk="1" hangingPunct="1">
              <a:lnSpc>
                <a:spcPct val="100000"/>
              </a:lnSpc>
              <a:buFont typeface="Wingdings" panose="05000000000000000000" pitchFamily="2" charset="2"/>
              <a:buNone/>
            </a:pPr>
            <a:r>
              <a:rPr lang="zh-CN" altLang="en-US" sz="2800" smtClean="0">
                <a:solidFill>
                  <a:srgbClr val="660066"/>
                </a:solidFill>
                <a:latin typeface="宋体" panose="02010600030101010101" pitchFamily="2" charset="-122"/>
              </a:rPr>
              <a:t>注意</a:t>
            </a:r>
            <a:r>
              <a:rPr lang="en-US" altLang="zh-CN" sz="2800" smtClean="0">
                <a:solidFill>
                  <a:srgbClr val="660066"/>
                </a:solidFill>
                <a:latin typeface="Times New Roman" panose="02020603050405020304" pitchFamily="18" charset="0"/>
              </a:rPr>
              <a:t>:</a:t>
            </a:r>
            <a:r>
              <a:rPr lang="en-US" altLang="zh-CN" sz="2800" smtClean="0">
                <a:latin typeface="Times New Roman" panose="02020603050405020304" pitchFamily="18" charset="0"/>
              </a:rPr>
              <a:t>  </a:t>
            </a:r>
            <a:r>
              <a:rPr lang="zh-CN" altLang="en-US" sz="2800" smtClean="0">
                <a:latin typeface="宋体" panose="02010600030101010101" pitchFamily="2" charset="-122"/>
              </a:rPr>
              <a:t>感叹句、祈使句、疑问句都不是命题</a:t>
            </a:r>
            <a:endParaRPr lang="zh-CN" altLang="en-US" sz="2800" smtClean="0">
              <a:latin typeface="宋体" panose="02010600030101010101" pitchFamily="2" charset="-122"/>
              <a:cs typeface="Times New Roman" panose="02020603050405020304" pitchFamily="18" charset="0"/>
            </a:endParaRPr>
          </a:p>
          <a:p>
            <a:pPr eaLnBrk="1" hangingPunct="1">
              <a:lnSpc>
                <a:spcPct val="100000"/>
              </a:lnSpc>
              <a:buFont typeface="Wingdings" panose="05000000000000000000" pitchFamily="2" charset="2"/>
              <a:buNone/>
            </a:pPr>
            <a:r>
              <a:rPr lang="zh-CN" altLang="en-US" sz="2800" smtClean="0">
                <a:latin typeface="宋体" panose="02010600030101010101" pitchFamily="2" charset="-122"/>
              </a:rPr>
              <a:t>陈述句中的悖论以及判断结果不惟一确定的也不是</a:t>
            </a:r>
            <a:endParaRPr lang="zh-CN" altLang="en-US" sz="2800" smtClean="0">
              <a:latin typeface="宋体" panose="02010600030101010101" pitchFamily="2" charset="-122"/>
            </a:endParaRPr>
          </a:p>
          <a:p>
            <a:pPr eaLnBrk="1" hangingPunct="1">
              <a:lnSpc>
                <a:spcPct val="100000"/>
              </a:lnSpc>
              <a:buFont typeface="Wingdings" panose="05000000000000000000" pitchFamily="2" charset="2"/>
              <a:buNone/>
            </a:pPr>
            <a:r>
              <a:rPr lang="zh-CN" altLang="en-US" sz="2800" smtClean="0">
                <a:latin typeface="宋体" panose="02010600030101010101" pitchFamily="2" charset="-122"/>
              </a:rPr>
              <a:t>命题</a:t>
            </a:r>
            <a:r>
              <a:rPr lang="zh-CN" altLang="en-US" sz="2800" b="0" smtClean="0">
                <a:latin typeface="宋体" panose="02010600030101010101" pitchFamily="2" charset="-122"/>
              </a:rPr>
              <a:t> </a:t>
            </a:r>
            <a:endParaRPr lang="zh-CN" altLang="en-US" sz="2800" b="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457200" y="457200"/>
            <a:ext cx="8229600" cy="76200"/>
          </a:xfrm>
        </p:spPr>
        <p:txBody>
          <a:bodyPr/>
          <a:lstStyle/>
          <a:p>
            <a:pPr eaLnBrk="1" hangingPunct="1"/>
            <a:r>
              <a:rPr lang="en-US" altLang="zh-CN" b="0" smtClean="0"/>
              <a:t>                        </a:t>
            </a:r>
            <a:endParaRPr lang="en-US" altLang="zh-CN" b="0" smtClean="0"/>
          </a:p>
        </p:txBody>
      </p:sp>
      <p:sp>
        <p:nvSpPr>
          <p:cNvPr id="24579" name="Rectangle 3"/>
          <p:cNvSpPr>
            <a:spLocks noGrp="1" noChangeArrowheads="1"/>
          </p:cNvSpPr>
          <p:nvPr>
            <p:ph idx="4294967295"/>
          </p:nvPr>
        </p:nvSpPr>
        <p:spPr>
          <a:xfrm>
            <a:off x="684213" y="1052513"/>
            <a:ext cx="7775575" cy="4800600"/>
          </a:xfrm>
          <a:solidFill>
            <a:srgbClr val="D9F1FF"/>
          </a:solidFill>
          <a:ln w="28575">
            <a:solidFill>
              <a:srgbClr val="003399"/>
            </a:solidFill>
            <a:miter lim="800000"/>
          </a:ln>
        </p:spPr>
        <p:txBody>
          <a:bodyPr/>
          <a:lstStyle/>
          <a:p>
            <a:pPr algn="just" eaLnBrk="1" hangingPunct="1">
              <a:lnSpc>
                <a:spcPct val="120000"/>
              </a:lnSpc>
              <a:buFont typeface="Wingdings" panose="05000000000000000000" pitchFamily="2" charset="2"/>
              <a:buNone/>
            </a:pPr>
            <a:r>
              <a:rPr lang="zh-CN" altLang="en-US" sz="2800" smtClean="0">
                <a:latin typeface="宋体" panose="02010600030101010101" pitchFamily="2" charset="-122"/>
              </a:rPr>
              <a:t>例</a:t>
            </a: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宋体" panose="02010600030101010101" pitchFamily="2" charset="-122"/>
              </a:rPr>
              <a:t>下列句子中那些是命题？</a:t>
            </a:r>
            <a:r>
              <a:rPr lang="zh-CN" altLang="en-US" sz="2800" smtClean="0">
                <a:latin typeface="Times New Roman" panose="02020603050405020304" pitchFamily="18" charset="0"/>
                <a:cs typeface="Times New Roman" panose="02020603050405020304" pitchFamily="18" charset="0"/>
              </a:rPr>
              <a:t>  </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是无理数</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2)   2 + 5 </a:t>
            </a:r>
            <a:r>
              <a:rPr lang="zh-CN" altLang="en-US"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8.</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3)   </a:t>
            </a:r>
            <a:r>
              <a:rPr lang="en-US" altLang="zh-CN" sz="2800" i="1" smtClean="0">
                <a:latin typeface="Times New Roman" panose="02020603050405020304" pitchFamily="18" charset="0"/>
                <a:cs typeface="Times New Roman" panose="02020603050405020304" pitchFamily="18" charset="0"/>
              </a:rPr>
              <a:t>x</a:t>
            </a:r>
            <a:r>
              <a:rPr lang="en-US" altLang="zh-CN" sz="2800" smtClean="0">
                <a:latin typeface="Times New Roman" panose="02020603050405020304" pitchFamily="18" charset="0"/>
                <a:cs typeface="Times New Roman" panose="02020603050405020304" pitchFamily="18" charset="0"/>
              </a:rPr>
              <a:t> + 5 </a:t>
            </a:r>
            <a:r>
              <a:rPr lang="zh-CN" altLang="en-US" sz="2800" smtClean="0">
                <a:latin typeface="Times New Roman" panose="02020603050405020304" pitchFamily="18" charset="0"/>
              </a:rPr>
              <a:t>＞</a:t>
            </a: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3.</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(4)   </a:t>
            </a:r>
            <a:r>
              <a:rPr lang="zh-CN" altLang="en-US" sz="2800" smtClean="0">
                <a:latin typeface="Times New Roman" panose="02020603050405020304" pitchFamily="18" charset="0"/>
              </a:rPr>
              <a:t>你有铅笔吗？</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5)  </a:t>
            </a:r>
            <a:r>
              <a:rPr lang="zh-CN" altLang="en-US" sz="2800" smtClean="0">
                <a:latin typeface="Times New Roman" panose="02020603050405020304" pitchFamily="18" charset="0"/>
              </a:rPr>
              <a:t>这只兔子跑得真快呀！</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(6)  </a:t>
            </a:r>
            <a:r>
              <a:rPr lang="zh-CN" altLang="en-US" sz="2800" smtClean="0">
                <a:latin typeface="Times New Roman" panose="02020603050405020304" pitchFamily="18" charset="0"/>
              </a:rPr>
              <a:t>请不要讲话！</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20000"/>
              </a:lnSpc>
              <a:buFont typeface="Wingdings" panose="05000000000000000000" pitchFamily="2" charset="2"/>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(7)  </a:t>
            </a:r>
            <a:r>
              <a:rPr lang="zh-CN" altLang="en-US" sz="2800" smtClean="0">
                <a:latin typeface="Times New Roman" panose="02020603050405020304" pitchFamily="18" charset="0"/>
              </a:rPr>
              <a:t>我正在说谎话</a:t>
            </a:r>
            <a:r>
              <a:rPr lang="en-US" altLang="zh-CN" sz="2800" smtClean="0">
                <a:latin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p:txBody>
      </p:sp>
      <p:sp>
        <p:nvSpPr>
          <p:cNvPr id="25604" name="Text Box 4"/>
          <p:cNvSpPr txBox="1">
            <a:spLocks noChangeArrowheads="1"/>
          </p:cNvSpPr>
          <p:nvPr/>
        </p:nvSpPr>
        <p:spPr bwMode="auto">
          <a:xfrm>
            <a:off x="6227763" y="1614488"/>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真命题</a:t>
            </a:r>
            <a:endParaRPr lang="zh-CN" altLang="en-US" sz="2800">
              <a:latin typeface="宋体" panose="02010600030101010101" pitchFamily="2" charset="-122"/>
            </a:endParaRPr>
          </a:p>
        </p:txBody>
      </p:sp>
      <p:sp>
        <p:nvSpPr>
          <p:cNvPr id="25605" name="Text Box 5"/>
          <p:cNvSpPr txBox="1">
            <a:spLocks noChangeArrowheads="1"/>
          </p:cNvSpPr>
          <p:nvPr/>
        </p:nvSpPr>
        <p:spPr bwMode="auto">
          <a:xfrm>
            <a:off x="6227763" y="2262188"/>
            <a:ext cx="152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假命题</a:t>
            </a:r>
            <a:endParaRPr lang="zh-CN" altLang="en-US" sz="2800">
              <a:latin typeface="宋体" panose="02010600030101010101" pitchFamily="2" charset="-122"/>
            </a:endParaRPr>
          </a:p>
        </p:txBody>
      </p:sp>
      <p:sp>
        <p:nvSpPr>
          <p:cNvPr id="25606" name="Text Box 6"/>
          <p:cNvSpPr txBox="1">
            <a:spLocks noChangeArrowheads="1"/>
          </p:cNvSpPr>
          <p:nvPr/>
        </p:nvSpPr>
        <p:spPr bwMode="auto">
          <a:xfrm>
            <a:off x="6227763" y="28384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真值不确定</a:t>
            </a:r>
            <a:endParaRPr lang="zh-CN" altLang="en-US" sz="2800">
              <a:latin typeface="宋体" panose="02010600030101010101" pitchFamily="2" charset="-122"/>
            </a:endParaRPr>
          </a:p>
        </p:txBody>
      </p:sp>
      <p:sp>
        <p:nvSpPr>
          <p:cNvPr id="25607" name="Text Box 7"/>
          <p:cNvSpPr txBox="1">
            <a:spLocks noChangeArrowheads="1"/>
          </p:cNvSpPr>
          <p:nvPr/>
        </p:nvSpPr>
        <p:spPr bwMode="auto">
          <a:xfrm>
            <a:off x="6227763" y="3414713"/>
            <a:ext cx="2362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疑问句</a:t>
            </a:r>
            <a:endParaRPr lang="zh-CN" altLang="en-US" sz="2800">
              <a:latin typeface="宋体" panose="02010600030101010101" pitchFamily="2" charset="-122"/>
            </a:endParaRPr>
          </a:p>
        </p:txBody>
      </p:sp>
      <p:sp>
        <p:nvSpPr>
          <p:cNvPr id="25608" name="Text Box 8"/>
          <p:cNvSpPr txBox="1">
            <a:spLocks noChangeArrowheads="1"/>
          </p:cNvSpPr>
          <p:nvPr/>
        </p:nvSpPr>
        <p:spPr bwMode="auto">
          <a:xfrm>
            <a:off x="6227763" y="3990975"/>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感叹句</a:t>
            </a:r>
            <a:endParaRPr lang="zh-CN" altLang="en-US" sz="2800">
              <a:latin typeface="宋体" panose="02010600030101010101" pitchFamily="2" charset="-122"/>
            </a:endParaRPr>
          </a:p>
        </p:txBody>
      </p:sp>
      <p:sp>
        <p:nvSpPr>
          <p:cNvPr id="25609" name="Text Box 9"/>
          <p:cNvSpPr txBox="1">
            <a:spLocks noChangeArrowheads="1"/>
          </p:cNvSpPr>
          <p:nvPr/>
        </p:nvSpPr>
        <p:spPr bwMode="auto">
          <a:xfrm>
            <a:off x="6227763" y="4638675"/>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a:latin typeface="宋体" panose="02010600030101010101" pitchFamily="2" charset="-122"/>
              </a:rPr>
              <a:t>祈使句</a:t>
            </a:r>
            <a:endParaRPr lang="zh-CN" altLang="en-US" sz="2800">
              <a:latin typeface="宋体" panose="02010600030101010101" pitchFamily="2" charset="-122"/>
            </a:endParaRPr>
          </a:p>
        </p:txBody>
      </p:sp>
      <p:sp>
        <p:nvSpPr>
          <p:cNvPr id="25610" name="Text Box 10"/>
          <p:cNvSpPr txBox="1">
            <a:spLocks noChangeArrowheads="1"/>
          </p:cNvSpPr>
          <p:nvPr/>
        </p:nvSpPr>
        <p:spPr bwMode="auto">
          <a:xfrm>
            <a:off x="6227763" y="5214938"/>
            <a:ext cx="2209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zh-CN" altLang="en-US" sz="2800" dirty="0" smtClean="0"/>
              <a:t>悖论</a:t>
            </a:r>
            <a:endParaRPr lang="zh-CN" altLang="en-US" sz="2800" dirty="0"/>
          </a:p>
        </p:txBody>
      </p:sp>
      <p:sp>
        <p:nvSpPr>
          <p:cNvPr id="25611" name="Text Box 11"/>
          <p:cNvSpPr txBox="1">
            <a:spLocks noChangeArrowheads="1"/>
          </p:cNvSpPr>
          <p:nvPr/>
        </p:nvSpPr>
        <p:spPr bwMode="auto">
          <a:xfrm>
            <a:off x="5580063" y="5876925"/>
            <a:ext cx="324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pPr>
            <a:r>
              <a:rPr lang="en-US" altLang="zh-CN" sz="2800">
                <a:latin typeface="Times New Roman" panose="02020603050405020304" pitchFamily="18" charset="0"/>
              </a:rPr>
              <a:t>(3)~(7)</a:t>
            </a:r>
            <a:r>
              <a:rPr lang="zh-CN" altLang="en-US" sz="2800"/>
              <a:t>都不是命题</a:t>
            </a:r>
            <a:endParaRPr lang="zh-CN" altLang="en-US" sz="2800"/>
          </a:p>
        </p:txBody>
      </p:sp>
      <p:graphicFrame>
        <p:nvGraphicFramePr>
          <p:cNvPr id="24588" name="Object 12"/>
          <p:cNvGraphicFramePr>
            <a:graphicFrameLocks noChangeAspect="1"/>
          </p:cNvGraphicFramePr>
          <p:nvPr/>
        </p:nvGraphicFramePr>
        <p:xfrm>
          <a:off x="1476375" y="1758950"/>
          <a:ext cx="577850" cy="517525"/>
        </p:xfrm>
        <a:graphic>
          <a:graphicData uri="http://schemas.openxmlformats.org/presentationml/2006/ole">
            <mc:AlternateContent xmlns:mc="http://schemas.openxmlformats.org/markup-compatibility/2006">
              <mc:Choice xmlns:v="urn:schemas-microsoft-com:vml" Requires="v">
                <p:oleObj spid="_x0000_s24645" name="" r:id="rId1" imgW="241300" imgH="215900" progId="Equation.3">
                  <p:embed/>
                </p:oleObj>
              </mc:Choice>
              <mc:Fallback>
                <p:oleObj name="" r:id="rId1" imgW="241300" imgH="2159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758950"/>
                        <a:ext cx="57785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0-#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5"/>
                                        </p:tgtEl>
                                        <p:attrNameLst>
                                          <p:attrName>style.visibility</p:attrName>
                                        </p:attrNameLst>
                                      </p:cBhvr>
                                      <p:to>
                                        <p:strVal val="visible"/>
                                      </p:to>
                                    </p:set>
                                    <p:anim calcmode="lin" valueType="num">
                                      <p:cBhvr additive="base">
                                        <p:cTn id="13" dur="500" fill="hold"/>
                                        <p:tgtEl>
                                          <p:spTgt spid="25605"/>
                                        </p:tgtEl>
                                        <p:attrNameLst>
                                          <p:attrName>ppt_x</p:attrName>
                                        </p:attrNameLst>
                                      </p:cBhvr>
                                      <p:tavLst>
                                        <p:tav tm="0">
                                          <p:val>
                                            <p:strVal val="0-#ppt_w/2"/>
                                          </p:val>
                                        </p:tav>
                                        <p:tav tm="100000">
                                          <p:val>
                                            <p:strVal val="#ppt_x"/>
                                          </p:val>
                                        </p:tav>
                                      </p:tavLst>
                                    </p:anim>
                                    <p:anim calcmode="lin" valueType="num">
                                      <p:cBhvr additive="base">
                                        <p:cTn id="14"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0-#ppt_w/2"/>
                                          </p:val>
                                        </p:tav>
                                        <p:tav tm="100000">
                                          <p:val>
                                            <p:strVal val="#ppt_x"/>
                                          </p:val>
                                        </p:tav>
                                      </p:tavLst>
                                    </p:anim>
                                    <p:anim calcmode="lin" valueType="num">
                                      <p:cBhvr additive="base">
                                        <p:cTn id="20"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0-#ppt_w/2"/>
                                          </p:val>
                                        </p:tav>
                                        <p:tav tm="100000">
                                          <p:val>
                                            <p:strVal val="#ppt_x"/>
                                          </p:val>
                                        </p:tav>
                                      </p:tavLst>
                                    </p:anim>
                                    <p:anim calcmode="lin" valueType="num">
                                      <p:cBhvr additive="base">
                                        <p:cTn id="26" dur="500" fill="hold"/>
                                        <p:tgtEl>
                                          <p:spTgt spid="2560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8"/>
                                        </p:tgtEl>
                                        <p:attrNameLst>
                                          <p:attrName>style.visibility</p:attrName>
                                        </p:attrNameLst>
                                      </p:cBhvr>
                                      <p:to>
                                        <p:strVal val="visible"/>
                                      </p:to>
                                    </p:set>
                                    <p:anim calcmode="lin" valueType="num">
                                      <p:cBhvr additive="base">
                                        <p:cTn id="31" dur="500" fill="hold"/>
                                        <p:tgtEl>
                                          <p:spTgt spid="25608"/>
                                        </p:tgtEl>
                                        <p:attrNameLst>
                                          <p:attrName>ppt_x</p:attrName>
                                        </p:attrNameLst>
                                      </p:cBhvr>
                                      <p:tavLst>
                                        <p:tav tm="0">
                                          <p:val>
                                            <p:strVal val="0-#ppt_w/2"/>
                                          </p:val>
                                        </p:tav>
                                        <p:tav tm="100000">
                                          <p:val>
                                            <p:strVal val="#ppt_x"/>
                                          </p:val>
                                        </p:tav>
                                      </p:tavLst>
                                    </p:anim>
                                    <p:anim calcmode="lin" valueType="num">
                                      <p:cBhvr additive="base">
                                        <p:cTn id="32"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9"/>
                                        </p:tgtEl>
                                        <p:attrNameLst>
                                          <p:attrName>style.visibility</p:attrName>
                                        </p:attrNameLst>
                                      </p:cBhvr>
                                      <p:to>
                                        <p:strVal val="visible"/>
                                      </p:to>
                                    </p:set>
                                    <p:anim calcmode="lin" valueType="num">
                                      <p:cBhvr additive="base">
                                        <p:cTn id="37" dur="500" fill="hold"/>
                                        <p:tgtEl>
                                          <p:spTgt spid="25609"/>
                                        </p:tgtEl>
                                        <p:attrNameLst>
                                          <p:attrName>ppt_x</p:attrName>
                                        </p:attrNameLst>
                                      </p:cBhvr>
                                      <p:tavLst>
                                        <p:tav tm="0">
                                          <p:val>
                                            <p:strVal val="0-#ppt_w/2"/>
                                          </p:val>
                                        </p:tav>
                                        <p:tav tm="100000">
                                          <p:val>
                                            <p:strVal val="#ppt_x"/>
                                          </p:val>
                                        </p:tav>
                                      </p:tavLst>
                                    </p:anim>
                                    <p:anim calcmode="lin" valueType="num">
                                      <p:cBhvr additive="base">
                                        <p:cTn id="38" dur="500" fill="hold"/>
                                        <p:tgtEl>
                                          <p:spTgt spid="2560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10"/>
                                        </p:tgtEl>
                                        <p:attrNameLst>
                                          <p:attrName>style.visibility</p:attrName>
                                        </p:attrNameLst>
                                      </p:cBhvr>
                                      <p:to>
                                        <p:strVal val="visible"/>
                                      </p:to>
                                    </p:set>
                                    <p:anim calcmode="lin" valueType="num">
                                      <p:cBhvr additive="base">
                                        <p:cTn id="43" dur="500" fill="hold"/>
                                        <p:tgtEl>
                                          <p:spTgt spid="25610"/>
                                        </p:tgtEl>
                                        <p:attrNameLst>
                                          <p:attrName>ppt_x</p:attrName>
                                        </p:attrNameLst>
                                      </p:cBhvr>
                                      <p:tavLst>
                                        <p:tav tm="0">
                                          <p:val>
                                            <p:strVal val="0-#ppt_w/2"/>
                                          </p:val>
                                        </p:tav>
                                        <p:tav tm="100000">
                                          <p:val>
                                            <p:strVal val="#ppt_x"/>
                                          </p:val>
                                        </p:tav>
                                      </p:tavLst>
                                    </p:anim>
                                    <p:anim calcmode="lin" valueType="num">
                                      <p:cBhvr additive="base">
                                        <p:cTn id="44"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611"/>
                                        </p:tgtEl>
                                        <p:attrNameLst>
                                          <p:attrName>style.visibility</p:attrName>
                                        </p:attrNameLst>
                                      </p:cBhvr>
                                      <p:to>
                                        <p:strVal val="visible"/>
                                      </p:to>
                                    </p:set>
                                    <p:anim calcmode="lin" valueType="num">
                                      <p:cBhvr additive="base">
                                        <p:cTn id="49" dur="500" fill="hold"/>
                                        <p:tgtEl>
                                          <p:spTgt spid="25611"/>
                                        </p:tgtEl>
                                        <p:attrNameLst>
                                          <p:attrName>ppt_x</p:attrName>
                                        </p:attrNameLst>
                                      </p:cBhvr>
                                      <p:tavLst>
                                        <p:tav tm="0">
                                          <p:val>
                                            <p:strVal val="0-#ppt_w/2"/>
                                          </p:val>
                                        </p:tav>
                                        <p:tav tm="100000">
                                          <p:val>
                                            <p:strVal val="#ppt_x"/>
                                          </p:val>
                                        </p:tav>
                                      </p:tavLst>
                                    </p:anim>
                                    <p:anim calcmode="lin" valueType="num">
                                      <p:cBhvr additive="base">
                                        <p:cTn id="50" dur="500" fill="hold"/>
                                        <p:tgtEl>
                                          <p:spTgt spid="25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5" grpId="0" autoUpdateAnimBg="0"/>
      <p:bldP spid="25606" grpId="0" autoUpdateAnimBg="0"/>
      <p:bldP spid="25607" grpId="0" autoUpdateAnimBg="0"/>
      <p:bldP spid="25608" grpId="0" autoUpdateAnimBg="0"/>
      <p:bldP spid="25609" grpId="0" autoUpdateAnimBg="0"/>
      <p:bldP spid="25610" grpId="0" autoUpdateAnimBg="0"/>
      <p:bldP spid="256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smtClean="0"/>
              <a:t>命题</a:t>
            </a:r>
            <a:endParaRPr lang="zh-CN" smtClean="0"/>
          </a:p>
        </p:txBody>
      </p:sp>
      <p:sp>
        <p:nvSpPr>
          <p:cNvPr id="25603" name="Rectangle 3"/>
          <p:cNvSpPr>
            <a:spLocks noGrp="1" noChangeArrowheads="1"/>
          </p:cNvSpPr>
          <p:nvPr>
            <p:ph idx="4294967295"/>
          </p:nvPr>
        </p:nvSpPr>
        <p:spPr/>
        <p:txBody>
          <a:bodyPr/>
          <a:lstStyle/>
          <a:p>
            <a:pPr eaLnBrk="1" hangingPunct="1"/>
            <a:r>
              <a:rPr lang="zh-CN" altLang="en-US" smtClean="0"/>
              <a:t>判断一个句子是否为命题：</a:t>
            </a:r>
            <a:endParaRPr lang="zh-CN" altLang="en-US" smtClean="0"/>
          </a:p>
          <a:p>
            <a:pPr lvl="1" eaLnBrk="1" hangingPunct="1"/>
            <a:r>
              <a:rPr lang="zh-CN" altLang="en-US" smtClean="0"/>
              <a:t>首先看它是否为陈述句</a:t>
            </a:r>
            <a:endParaRPr lang="zh-CN" altLang="en-US" smtClean="0"/>
          </a:p>
          <a:p>
            <a:pPr lvl="1" eaLnBrk="1" hangingPunct="1"/>
            <a:r>
              <a:rPr lang="zh-CN" altLang="en-US" smtClean="0"/>
              <a:t>然后看它的真值是否唯一</a:t>
            </a:r>
            <a:endParaRPr lang="zh-CN" altLang="en-US" smtClean="0"/>
          </a:p>
          <a:p>
            <a:pPr eaLnBrk="1" hangingPunct="1"/>
            <a:endParaRPr lang="zh-CN" altLang="en-US" smtClean="0"/>
          </a:p>
          <a:p>
            <a:pPr eaLnBrk="1" hangingPunct="1">
              <a:buFont typeface="Wingdings" panose="05000000000000000000" pitchFamily="2" charset="2"/>
              <a:buNone/>
            </a:pPr>
            <a:r>
              <a:rPr lang="zh-CN" altLang="en-US" smtClean="0">
                <a:solidFill>
                  <a:srgbClr val="660066"/>
                </a:solidFill>
              </a:rPr>
              <a:t>注意：</a:t>
            </a:r>
            <a:r>
              <a:rPr lang="zh-CN" altLang="en-US" smtClean="0"/>
              <a:t>真值是否唯一与是否知道它的真值是</a:t>
            </a:r>
            <a:endParaRPr lang="zh-CN" altLang="en-US" smtClean="0"/>
          </a:p>
          <a:p>
            <a:pPr eaLnBrk="1" hangingPunct="1">
              <a:buFont typeface="Wingdings" panose="05000000000000000000" pitchFamily="2" charset="2"/>
              <a:buNone/>
            </a:pPr>
            <a:r>
              <a:rPr lang="en-US" smtClean="0"/>
              <a:t>           </a:t>
            </a:r>
            <a:r>
              <a:rPr lang="zh-CN" altLang="en-US" smtClean="0"/>
              <a:t>两回事</a:t>
            </a:r>
            <a:endParaRPr lang="zh-CN" altLang="en-US" smtClean="0"/>
          </a:p>
        </p:txBody>
      </p:sp>
      <p:sp>
        <p:nvSpPr>
          <p:cNvPr id="4" name="TextBox 3"/>
          <p:cNvSpPr txBox="1"/>
          <p:nvPr/>
        </p:nvSpPr>
        <p:spPr>
          <a:xfrm>
            <a:off x="6156176" y="5949280"/>
            <a:ext cx="2376264" cy="584775"/>
          </a:xfrm>
          <a:prstGeom prst="rect">
            <a:avLst/>
          </a:prstGeom>
          <a:noFill/>
        </p:spPr>
        <p:txBody>
          <a:bodyPr wrap="square" rtlCol="0">
            <a:spAutoFit/>
          </a:bodyPr>
          <a:lstStyle/>
          <a:p>
            <a:r>
              <a:rPr lang="zh-CN" altLang="en-US" sz="3200" dirty="0" smtClean="0">
                <a:solidFill>
                  <a:srgbClr val="FF0000"/>
                </a:solidFill>
              </a:rPr>
              <a:t>存在外星人</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dirty="0" smtClean="0"/>
              <a:t>案例：聪明的囚徒</a:t>
            </a:r>
            <a:endParaRPr lang="zh-CN" dirty="0" smtClean="0"/>
          </a:p>
        </p:txBody>
      </p:sp>
      <p:sp>
        <p:nvSpPr>
          <p:cNvPr id="26627" name="Rectangle 3"/>
          <p:cNvSpPr>
            <a:spLocks noGrp="1" noChangeArrowheads="1"/>
          </p:cNvSpPr>
          <p:nvPr>
            <p:ph idx="4294967295"/>
          </p:nvPr>
        </p:nvSpPr>
        <p:spPr/>
        <p:txBody>
          <a:bodyPr/>
          <a:lstStyle/>
          <a:p>
            <a:pPr eaLnBrk="1" hangingPunct="1"/>
            <a:r>
              <a:rPr lang="zh-CN" sz="2800" dirty="0" smtClean="0"/>
              <a:t>古时候有个国王，他自作聪明的做出了一个对处死囚犯的规定：囚徒可以任意说出一句话，而且这句话是马上可以验证其真假的。如果囚徒说的是真话，就绞死，如果说的是假话，就砍头。很多囚徒要么被绞死，要么被砍头。但有一个聪明的囚徒，他说了一句巧妙的话，结果使国王既不能绞死他，也不能砍他头，只好放了他。你知道这个囚徒说的是什么话么？</a:t>
            </a:r>
            <a:endParaRPr lang="zh-CN" sz="2800" dirty="0" smtClean="0"/>
          </a:p>
        </p:txBody>
      </p:sp>
      <p:sp>
        <p:nvSpPr>
          <p:cNvPr id="2" name="TextBox 1"/>
          <p:cNvSpPr txBox="1"/>
          <p:nvPr/>
        </p:nvSpPr>
        <p:spPr>
          <a:xfrm>
            <a:off x="6156176" y="5949280"/>
            <a:ext cx="2376264" cy="584775"/>
          </a:xfrm>
          <a:prstGeom prst="rect">
            <a:avLst/>
          </a:prstGeom>
          <a:noFill/>
        </p:spPr>
        <p:txBody>
          <a:bodyPr wrap="square" rtlCol="0">
            <a:spAutoFit/>
          </a:bodyPr>
          <a:lstStyle/>
          <a:p>
            <a:r>
              <a:rPr lang="zh-CN" altLang="en-US" sz="3200" dirty="0" smtClean="0">
                <a:solidFill>
                  <a:srgbClr val="FF0000"/>
                </a:solidFill>
              </a:rPr>
              <a:t>我被砍头</a:t>
            </a:r>
            <a:endParaRPr lang="zh-CN" altLang="en-US"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457200"/>
            <a:ext cx="8229600" cy="1524000"/>
          </a:xfrm>
        </p:spPr>
        <p:txBody>
          <a:bodyPr/>
          <a:lstStyle/>
          <a:p>
            <a:pPr eaLnBrk="1" hangingPunct="1"/>
            <a:r>
              <a:rPr lang="zh-CN" sz="4200" smtClean="0">
                <a:latin typeface="宋体" panose="02010600030101010101" pitchFamily="2" charset="-122"/>
              </a:rPr>
              <a:t>命题的分类</a:t>
            </a:r>
            <a:r>
              <a:rPr lang="zh-CN" sz="4200" b="0" smtClean="0">
                <a:latin typeface="Times New Roman" panose="02020603050405020304" pitchFamily="18" charset="0"/>
                <a:cs typeface="Times New Roman" panose="02020603050405020304" pitchFamily="18" charset="0"/>
              </a:rPr>
              <a:t> </a:t>
            </a:r>
            <a:endParaRPr lang="zh-CN" sz="4200" b="0" smtClean="0">
              <a:latin typeface="Times New Roman" panose="02020603050405020304" pitchFamily="18" charset="0"/>
              <a:cs typeface="Times New Roman" panose="02020603050405020304" pitchFamily="18" charset="0"/>
            </a:endParaRPr>
          </a:p>
        </p:txBody>
      </p:sp>
      <p:sp>
        <p:nvSpPr>
          <p:cNvPr id="27651" name="Rectangle 3"/>
          <p:cNvSpPr>
            <a:spLocks noGrp="1" noChangeArrowheads="1"/>
          </p:cNvSpPr>
          <p:nvPr>
            <p:ph idx="4294967295"/>
          </p:nvPr>
        </p:nvSpPr>
        <p:spPr>
          <a:xfrm>
            <a:off x="468313" y="1989138"/>
            <a:ext cx="8229600" cy="4248150"/>
          </a:xfrm>
        </p:spPr>
        <p:txBody>
          <a:bodyPr/>
          <a:lstStyle/>
          <a:p>
            <a:pPr algn="just" eaLnBrk="1" hangingPunct="1">
              <a:buFont typeface="Wingdings" panose="05000000000000000000" pitchFamily="2" charset="2"/>
              <a:buNone/>
            </a:pPr>
            <a:r>
              <a:rPr lang="en-US" altLang="zh-CN" smtClean="0">
                <a:solidFill>
                  <a:srgbClr val="660066"/>
                </a:solidFill>
                <a:latin typeface="宋体" panose="02010600030101010101" pitchFamily="2" charset="-122"/>
              </a:rPr>
              <a:t>1.</a:t>
            </a:r>
            <a:r>
              <a:rPr lang="zh-CN" altLang="en-US" smtClean="0">
                <a:solidFill>
                  <a:srgbClr val="660066"/>
                </a:solidFill>
                <a:latin typeface="宋体" panose="02010600030101010101" pitchFamily="2" charset="-122"/>
              </a:rPr>
              <a:t>简单命题</a:t>
            </a:r>
            <a:r>
              <a:rPr lang="en-US" altLang="zh-CN" smtClean="0">
                <a:solidFill>
                  <a:srgbClr val="660066"/>
                </a:solidFill>
                <a:latin typeface="宋体" panose="02010600030101010101" pitchFamily="2" charset="-122"/>
              </a:rPr>
              <a:t>(</a:t>
            </a:r>
            <a:r>
              <a:rPr lang="zh-CN" altLang="en-US" smtClean="0">
                <a:solidFill>
                  <a:srgbClr val="660066"/>
                </a:solidFill>
                <a:latin typeface="宋体" panose="02010600030101010101" pitchFamily="2" charset="-122"/>
              </a:rPr>
              <a:t>原子命题</a:t>
            </a:r>
            <a:r>
              <a:rPr lang="en-US" altLang="zh-CN" smtClean="0">
                <a:solidFill>
                  <a:srgbClr val="660066"/>
                </a:solidFill>
                <a:latin typeface="宋体" panose="02010600030101010101" pitchFamily="2" charset="-122"/>
              </a:rPr>
              <a:t>)</a:t>
            </a:r>
            <a:r>
              <a:rPr lang="zh-CN" altLang="en-US" smtClean="0">
                <a:solidFill>
                  <a:srgbClr val="660066"/>
                </a:solidFill>
                <a:latin typeface="宋体" panose="02010600030101010101" pitchFamily="2" charset="-122"/>
              </a:rPr>
              <a:t>：</a:t>
            </a:r>
            <a:endParaRPr lang="zh-CN" altLang="en-US" smtClean="0">
              <a:solidFill>
                <a:srgbClr val="660066"/>
              </a:solidFill>
              <a:latin typeface="宋体" panose="02010600030101010101" pitchFamily="2" charset="-122"/>
            </a:endParaRPr>
          </a:p>
          <a:p>
            <a:pPr algn="just" eaLnBrk="1" hangingPunct="1">
              <a:buFont typeface="Wingdings" panose="05000000000000000000" pitchFamily="2" charset="2"/>
              <a:buNone/>
            </a:pPr>
            <a:r>
              <a:rPr lang="zh-CN" altLang="en-US" smtClean="0">
                <a:latin typeface="宋体" panose="02010600030101010101" pitchFamily="2" charset="-122"/>
              </a:rPr>
              <a:t>      简单陈述句构成的命题。</a:t>
            </a:r>
            <a:endParaRPr lang="en-US" smtClean="0">
              <a:latin typeface="宋体" panose="02010600030101010101" pitchFamily="2" charset="-122"/>
            </a:endParaRPr>
          </a:p>
          <a:p>
            <a:pPr algn="just" eaLnBrk="1" hangingPunct="1">
              <a:buFont typeface="Wingdings" panose="05000000000000000000" pitchFamily="2" charset="2"/>
              <a:buNone/>
            </a:pPr>
            <a:r>
              <a:rPr lang="en-US" smtClean="0">
                <a:latin typeface="宋体" panose="02010600030101010101" pitchFamily="2" charset="-122"/>
                <a:cs typeface="Times New Roman" panose="02020603050405020304" pitchFamily="18" charset="0"/>
              </a:rPr>
              <a:t>      </a:t>
            </a:r>
            <a:r>
              <a:rPr lang="zh-CN" altLang="en-US" smtClean="0">
                <a:latin typeface="宋体" panose="02010600030101010101" pitchFamily="2" charset="-122"/>
                <a:cs typeface="Times New Roman" panose="02020603050405020304" pitchFamily="18" charset="0"/>
              </a:rPr>
              <a:t>不能分解为更简单的句子。</a:t>
            </a:r>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smtClean="0">
                <a:latin typeface="宋体" panose="02010600030101010101" pitchFamily="2" charset="-122"/>
              </a:rPr>
              <a:t>简单命题符号化</a:t>
            </a:r>
            <a:r>
              <a:rPr lang="zh-CN" b="0" smtClean="0"/>
              <a:t> </a:t>
            </a:r>
            <a:endParaRPr lang="zh-CN" b="0" smtClean="0"/>
          </a:p>
        </p:txBody>
      </p:sp>
      <p:grpSp>
        <p:nvGrpSpPr>
          <p:cNvPr id="29699" name="Group 3"/>
          <p:cNvGrpSpPr/>
          <p:nvPr/>
        </p:nvGrpSpPr>
        <p:grpSpPr bwMode="auto">
          <a:xfrm>
            <a:off x="609600" y="1900238"/>
            <a:ext cx="8229600" cy="4195762"/>
            <a:chOff x="0" y="0"/>
            <a:chExt cx="5184" cy="2643"/>
          </a:xfrm>
        </p:grpSpPr>
        <p:graphicFrame>
          <p:nvGraphicFramePr>
            <p:cNvPr id="28676" name="Object 4"/>
            <p:cNvGraphicFramePr>
              <a:graphicFrameLocks noChangeAspect="1"/>
            </p:cNvGraphicFramePr>
            <p:nvPr/>
          </p:nvGraphicFramePr>
          <p:xfrm>
            <a:off x="636" y="1961"/>
            <a:ext cx="316" cy="283"/>
          </p:xfrm>
          <a:graphic>
            <a:graphicData uri="http://schemas.openxmlformats.org/presentationml/2006/ole">
              <mc:AlternateContent xmlns:mc="http://schemas.openxmlformats.org/markup-compatibility/2006">
                <mc:Choice xmlns:v="urn:schemas-microsoft-com:vml" Requires="v">
                  <p:oleObj spid="_x0000_s28734" name="" r:id="rId1" imgW="241300" imgH="215900" progId="Equation.3">
                    <p:embed/>
                  </p:oleObj>
                </mc:Choice>
                <mc:Fallback>
                  <p:oleObj name="" r:id="rId1" imgW="241300"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 y="1961"/>
                          <a:ext cx="31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7" name="Text Box 5"/>
            <p:cNvSpPr txBox="1">
              <a:spLocks noChangeArrowheads="1"/>
            </p:cNvSpPr>
            <p:nvPr/>
          </p:nvSpPr>
          <p:spPr bwMode="auto">
            <a:xfrm>
              <a:off x="0" y="0"/>
              <a:ext cx="5184" cy="2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lnSpc>
                  <a:spcPct val="120000"/>
                </a:lnSpc>
                <a:spcBef>
                  <a:spcPct val="20000"/>
                </a:spcBef>
                <a:buClr>
                  <a:schemeClr val="bg2"/>
                </a:buClr>
                <a:buSzPct val="75000"/>
                <a:buFont typeface="Wingdings" panose="05000000000000000000" pitchFamily="2" charset="2"/>
                <a:buNone/>
              </a:pPr>
              <a:r>
                <a:rPr lang="zh-CN" altLang="en-US" sz="2800" dirty="0">
                  <a:latin typeface="宋体" panose="02010600030101010101" pitchFamily="2" charset="-122"/>
                </a:rPr>
                <a:t>用小写英文字母 </a:t>
              </a:r>
              <a:r>
                <a:rPr lang="en-US" altLang="zh-CN" sz="2800" i="1" dirty="0">
                  <a:latin typeface="Times New Roman" panose="02020603050405020304" pitchFamily="18" charset="0"/>
                  <a:cs typeface="Times New Roman" panose="02020603050405020304" pitchFamily="18" charset="0"/>
                </a:rPr>
                <a:t>p, q, r, </a:t>
              </a:r>
              <a:r>
                <a:rPr lang="en-US" altLang="zh-CN" sz="2800" dirty="0"/>
                <a:t>…</a:t>
              </a:r>
              <a:r>
                <a:rPr lang="en-US" altLang="zh-CN" sz="2800" dirty="0">
                  <a:latin typeface="宋体" panose="02010600030101010101" pitchFamily="2" charset="-122"/>
                </a:rPr>
                <a:t> ,</a:t>
              </a:r>
              <a:r>
                <a:rPr lang="en-US" altLang="zh-CN" sz="2800" i="1" dirty="0" err="1">
                  <a:latin typeface="Times New Roman" panose="02020603050405020304" pitchFamily="18" charset="0"/>
                  <a:cs typeface="Times New Roman" panose="02020603050405020304" pitchFamily="18" charset="0"/>
                </a:rPr>
                <a:t>p</a:t>
              </a:r>
              <a:r>
                <a:rPr lang="en-US" altLang="zh-CN" sz="2800" i="1" baseline="-30000" dirty="0" err="1">
                  <a:latin typeface="Times New Roman" panose="02020603050405020304" pitchFamily="18" charset="0"/>
                  <a:cs typeface="Times New Roman" panose="02020603050405020304" pitchFamily="18" charset="0"/>
                </a:rPr>
                <a:t>i</a:t>
              </a:r>
              <a:r>
                <a:rPr lang="en-US" altLang="zh-CN" sz="2800" dirty="0" err="1">
                  <a:latin typeface="宋体" panose="02010600030101010101" pitchFamily="2" charset="-122"/>
                </a:rPr>
                <a:t>,</a:t>
              </a:r>
              <a:r>
                <a:rPr lang="en-US" altLang="zh-CN" sz="2800" i="1" dirty="0" err="1">
                  <a:latin typeface="Times New Roman" panose="02020603050405020304" pitchFamily="18" charset="0"/>
                  <a:cs typeface="Times New Roman" panose="02020603050405020304" pitchFamily="18" charset="0"/>
                </a:rPr>
                <a:t>q</a:t>
              </a:r>
              <a:r>
                <a:rPr lang="en-US" altLang="zh-CN" sz="2800" i="1" baseline="-30000" dirty="0" err="1">
                  <a:latin typeface="Times New Roman" panose="02020603050405020304" pitchFamily="18" charset="0"/>
                  <a:cs typeface="Times New Roman" panose="02020603050405020304" pitchFamily="18" charset="0"/>
                </a:rPr>
                <a:t>i</a:t>
              </a:r>
              <a:r>
                <a:rPr lang="en-US" altLang="zh-CN" sz="2800" dirty="0" err="1">
                  <a:latin typeface="宋体" panose="02010600030101010101" pitchFamily="2" charset="-122"/>
                </a:rPr>
                <a:t>,</a:t>
              </a:r>
              <a:r>
                <a:rPr lang="en-US" altLang="zh-CN" sz="2800" i="1" dirty="0" err="1">
                  <a:latin typeface="Times New Roman" panose="02020603050405020304" pitchFamily="18" charset="0"/>
                  <a:cs typeface="Times New Roman" panose="02020603050405020304" pitchFamily="18" charset="0"/>
                </a:rPr>
                <a:t>r</a:t>
              </a:r>
              <a:r>
                <a:rPr lang="en-US" altLang="zh-CN" sz="2800" i="1" baseline="-300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cs typeface="Times New Roman" panose="02020603050405020304" pitchFamily="18" charset="0"/>
                </a:rPr>
                <a:t>i</a:t>
              </a:r>
              <a:r>
                <a:rPr lang="en-US" altLang="zh-CN" sz="2800" dirty="0">
                  <a:latin typeface="宋体" panose="02010600030101010101" pitchFamily="2" charset="-122"/>
                </a:rPr>
                <a:t>≥</a:t>
              </a:r>
              <a:r>
                <a:rPr lang="en-US" altLang="zh-CN" sz="2800" dirty="0">
                  <a:latin typeface="Times New Roman" panose="02020603050405020304" pitchFamily="18" charset="0"/>
                  <a:cs typeface="Times New Roman" panose="02020603050405020304" pitchFamily="18" charset="0"/>
                </a:rPr>
                <a:t>1</a:t>
              </a:r>
              <a:r>
                <a:rPr lang="zh-CN" altLang="en-US" sz="2800" dirty="0">
                  <a:latin typeface="宋体" panose="02010600030101010101" pitchFamily="2" charset="-122"/>
                </a:rPr>
                <a:t>）表示</a:t>
              </a:r>
              <a:endParaRPr lang="zh-CN" altLang="en-US" sz="2800" dirty="0">
                <a:latin typeface="宋体" panose="02010600030101010101" pitchFamily="2" charset="-122"/>
              </a:endParaRPr>
            </a:p>
            <a:p>
              <a:pPr algn="l" eaLnBrk="1" hangingPunct="1">
                <a:lnSpc>
                  <a:spcPct val="120000"/>
                </a:lnSpc>
                <a:spcBef>
                  <a:spcPct val="20000"/>
                </a:spcBef>
                <a:buClr>
                  <a:schemeClr val="bg2"/>
                </a:buClr>
                <a:buSzPct val="75000"/>
                <a:buFont typeface="Wingdings" panose="05000000000000000000" pitchFamily="2" charset="2"/>
                <a:buNone/>
              </a:pPr>
              <a:r>
                <a:rPr lang="zh-CN" altLang="en-US" sz="2800" dirty="0">
                  <a:latin typeface="宋体" panose="02010600030101010101" pitchFamily="2" charset="-122"/>
                </a:rPr>
                <a:t>简单命题</a:t>
              </a: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bg2"/>
                </a:buClr>
                <a:buSzPct val="75000"/>
                <a:buFont typeface="Wingdings" panose="05000000000000000000" pitchFamily="2" charset="2"/>
                <a:buNone/>
              </a:pPr>
              <a:r>
                <a:rPr lang="zh-CN" altLang="en-US" sz="2800" dirty="0">
                  <a:latin typeface="宋体" panose="02010600030101010101" pitchFamily="2" charset="-122"/>
                </a:rPr>
                <a:t>用</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rPr>
                <a:t>”</a:t>
              </a:r>
              <a:r>
                <a:rPr lang="zh-CN" altLang="en-US" sz="2800" dirty="0">
                  <a:latin typeface="宋体" panose="02010600030101010101" pitchFamily="2" charset="-122"/>
                </a:rPr>
                <a:t>表示真，用</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0</a:t>
              </a:r>
              <a:r>
                <a:rPr lang="en-US" altLang="zh-CN" sz="2800" dirty="0">
                  <a:latin typeface="Times New Roman" panose="02020603050405020304" pitchFamily="18" charset="0"/>
                </a:rPr>
                <a:t>”</a:t>
              </a:r>
              <a:r>
                <a:rPr lang="zh-CN" altLang="en-US" sz="2800" dirty="0">
                  <a:latin typeface="宋体" panose="02010600030101010101" pitchFamily="2" charset="-122"/>
                </a:rPr>
                <a:t>表示假</a:t>
              </a:r>
              <a:endParaRPr lang="zh-CN" altLang="en-US" sz="2800" dirty="0">
                <a:latin typeface="宋体" panose="02010600030101010101" pitchFamily="2" charset="-122"/>
              </a:endParaRPr>
            </a:p>
            <a:p>
              <a:pPr algn="just" eaLnBrk="1" hangingPunct="1">
                <a:lnSpc>
                  <a:spcPct val="120000"/>
                </a:lnSpc>
                <a:spcBef>
                  <a:spcPct val="20000"/>
                </a:spcBef>
                <a:buClr>
                  <a:schemeClr val="bg2"/>
                </a:buClr>
                <a:buSzPct val="75000"/>
                <a:buFont typeface="Wingdings" panose="05000000000000000000" pitchFamily="2" charset="2"/>
                <a:buNone/>
              </a:pP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bg2"/>
                </a:buClr>
                <a:buSzPct val="75000"/>
                <a:buFont typeface="Wingdings" panose="05000000000000000000" pitchFamily="2" charset="2"/>
                <a:buNone/>
              </a:pPr>
              <a:r>
                <a:rPr lang="zh-CN" altLang="en-US" sz="2800" dirty="0">
                  <a:solidFill>
                    <a:schemeClr val="bg2"/>
                  </a:solidFill>
                  <a:latin typeface="宋体" panose="02010600030101010101" pitchFamily="2" charset="-122"/>
                </a:rPr>
                <a:t>例如，令</a:t>
              </a:r>
              <a:endParaRPr lang="zh-CN" altLang="en-US" sz="2800" dirty="0">
                <a:solidFill>
                  <a:schemeClr val="bg2"/>
                </a:solidFill>
                <a:latin typeface="Times New Roman" panose="02020603050405020304" pitchFamily="18" charset="0"/>
                <a:cs typeface="Times New Roman" panose="02020603050405020304" pitchFamily="18" charset="0"/>
              </a:endParaRPr>
            </a:p>
            <a:p>
              <a:pPr algn="just" eaLnBrk="1" hangingPunct="1">
                <a:lnSpc>
                  <a:spcPct val="120000"/>
                </a:lnSpc>
                <a:spcBef>
                  <a:spcPct val="20000"/>
                </a:spcBef>
                <a:buClr>
                  <a:schemeClr val="bg2"/>
                </a:buClr>
                <a:buSzPct val="75000"/>
                <a:buFont typeface="Wingdings" panose="05000000000000000000" pitchFamily="2" charset="2"/>
                <a:buNone/>
              </a:pPr>
              <a:r>
                <a:rPr lang="zh-CN" altLang="en-US" sz="2800" i="1" dirty="0">
                  <a:solidFill>
                    <a:schemeClr val="bg2"/>
                  </a:solidFill>
                  <a:latin typeface="Times New Roman" panose="02020603050405020304" pitchFamily="18" charset="0"/>
                  <a:cs typeface="Times New Roman" panose="02020603050405020304" pitchFamily="18" charset="0"/>
                </a:rPr>
                <a:t>      </a:t>
              </a:r>
              <a:r>
                <a:rPr lang="en-US" altLang="zh-CN" sz="2800" i="1" dirty="0">
                  <a:solidFill>
                    <a:schemeClr val="bg2"/>
                  </a:solidFill>
                  <a:latin typeface="Times New Roman" panose="02020603050405020304" pitchFamily="18" charset="0"/>
                  <a:cs typeface="Times New Roman" panose="02020603050405020304" pitchFamily="18" charset="0"/>
                </a:rPr>
                <a:t>p</a:t>
              </a:r>
              <a:r>
                <a:rPr lang="zh-CN" altLang="en-US" sz="2800" dirty="0">
                  <a:solidFill>
                    <a:schemeClr val="bg2"/>
                  </a:solidFill>
                  <a:latin typeface="宋体" panose="02010600030101010101" pitchFamily="2" charset="-122"/>
                </a:rPr>
                <a:t>：  是有理数，则 </a:t>
              </a:r>
              <a:r>
                <a:rPr lang="en-US" altLang="zh-CN" sz="2800" i="1" dirty="0">
                  <a:solidFill>
                    <a:schemeClr val="bg2"/>
                  </a:solidFill>
                  <a:latin typeface="Times New Roman" panose="02020603050405020304" pitchFamily="18" charset="0"/>
                  <a:cs typeface="Times New Roman" panose="02020603050405020304" pitchFamily="18" charset="0"/>
                </a:rPr>
                <a:t>p </a:t>
              </a:r>
              <a:r>
                <a:rPr lang="zh-CN" altLang="en-US" sz="2800" dirty="0">
                  <a:solidFill>
                    <a:schemeClr val="bg2"/>
                  </a:solidFill>
                  <a:latin typeface="宋体" panose="02010600030101010101" pitchFamily="2" charset="-122"/>
                </a:rPr>
                <a:t>的真值为 </a:t>
              </a:r>
              <a:r>
                <a:rPr lang="en-US" altLang="zh-CN" sz="2800" dirty="0">
                  <a:solidFill>
                    <a:schemeClr val="bg2"/>
                  </a:solidFill>
                  <a:latin typeface="Times New Roman" panose="02020603050405020304" pitchFamily="18" charset="0"/>
                  <a:cs typeface="Times New Roman" panose="02020603050405020304" pitchFamily="18" charset="0"/>
                </a:rPr>
                <a:t>0</a:t>
              </a:r>
              <a:endParaRPr lang="en-US" altLang="zh-CN" sz="2800" dirty="0">
                <a:solidFill>
                  <a:schemeClr val="bg2"/>
                </a:solidFill>
                <a:latin typeface="Times New Roman" panose="02020603050405020304" pitchFamily="18" charset="0"/>
                <a:cs typeface="Times New Roman" panose="02020603050405020304" pitchFamily="18" charset="0"/>
              </a:endParaRPr>
            </a:p>
            <a:p>
              <a:pPr algn="l" eaLnBrk="1" hangingPunct="1">
                <a:lnSpc>
                  <a:spcPct val="120000"/>
                </a:lnSpc>
                <a:spcBef>
                  <a:spcPct val="20000"/>
                </a:spcBef>
                <a:buClr>
                  <a:schemeClr val="bg2"/>
                </a:buClr>
                <a:buSzPct val="75000"/>
                <a:buFont typeface="Wingdings" panose="05000000000000000000" pitchFamily="2" charset="2"/>
                <a:buNone/>
              </a:pPr>
              <a:r>
                <a:rPr lang="en-US" sz="2800" i="1" dirty="0">
                  <a:solidFill>
                    <a:schemeClr val="bg2"/>
                  </a:solidFill>
                  <a:latin typeface="Times New Roman" panose="02020603050405020304" pitchFamily="18" charset="0"/>
                  <a:cs typeface="Times New Roman" panose="02020603050405020304" pitchFamily="18" charset="0"/>
                </a:rPr>
                <a:t>      </a:t>
              </a:r>
              <a:r>
                <a:rPr lang="en-US" altLang="zh-CN" sz="2800" i="1" dirty="0">
                  <a:solidFill>
                    <a:schemeClr val="bg2"/>
                  </a:solidFill>
                  <a:latin typeface="Times New Roman" panose="02020603050405020304" pitchFamily="18" charset="0"/>
                  <a:cs typeface="Times New Roman" panose="02020603050405020304" pitchFamily="18" charset="0"/>
                </a:rPr>
                <a:t>q</a:t>
              </a:r>
              <a:r>
                <a:rPr lang="zh-CN" altLang="en-US" sz="2800" dirty="0">
                  <a:solidFill>
                    <a:schemeClr val="bg2"/>
                  </a:solidFill>
                  <a:latin typeface="宋体" panose="02010600030101010101" pitchFamily="2" charset="-122"/>
                </a:rPr>
                <a:t>：</a:t>
              </a:r>
              <a:r>
                <a:rPr lang="en-US" altLang="zh-CN" sz="2800" dirty="0">
                  <a:solidFill>
                    <a:schemeClr val="bg2"/>
                  </a:solidFill>
                  <a:latin typeface="Times New Roman" panose="02020603050405020304" pitchFamily="18" charset="0"/>
                  <a:cs typeface="Times New Roman" panose="02020603050405020304" pitchFamily="18" charset="0"/>
                </a:rPr>
                <a:t>2 + 5 = </a:t>
              </a:r>
              <a:r>
                <a:rPr lang="en-US" altLang="zh-CN" sz="2800" dirty="0" smtClean="0">
                  <a:solidFill>
                    <a:schemeClr val="bg2"/>
                  </a:solidFill>
                  <a:latin typeface="Times New Roman" panose="02020603050405020304" pitchFamily="18" charset="0"/>
                  <a:cs typeface="Times New Roman" panose="02020603050405020304" pitchFamily="18" charset="0"/>
                </a:rPr>
                <a:t>7</a:t>
              </a:r>
              <a:r>
                <a:rPr lang="zh-CN" altLang="en-US" sz="2800" dirty="0" smtClean="0">
                  <a:solidFill>
                    <a:schemeClr val="bg2"/>
                  </a:solidFill>
                  <a:latin typeface="宋体" panose="02010600030101010101" pitchFamily="2" charset="-122"/>
                </a:rPr>
                <a:t>，</a:t>
              </a:r>
              <a:r>
                <a:rPr lang="zh-CN" altLang="en-US" sz="2800" dirty="0">
                  <a:solidFill>
                    <a:schemeClr val="bg2"/>
                  </a:solidFill>
                  <a:latin typeface="宋体" panose="02010600030101010101" pitchFamily="2" charset="-122"/>
                </a:rPr>
                <a:t>则 </a:t>
              </a:r>
              <a:r>
                <a:rPr lang="en-US" altLang="zh-CN" sz="2800" i="1" dirty="0">
                  <a:solidFill>
                    <a:schemeClr val="bg2"/>
                  </a:solidFill>
                  <a:latin typeface="Times New Roman" panose="02020603050405020304" pitchFamily="18" charset="0"/>
                  <a:cs typeface="Times New Roman" panose="02020603050405020304" pitchFamily="18" charset="0"/>
                </a:rPr>
                <a:t>q </a:t>
              </a:r>
              <a:r>
                <a:rPr lang="zh-CN" altLang="en-US" sz="2800" dirty="0">
                  <a:solidFill>
                    <a:schemeClr val="bg2"/>
                  </a:solidFill>
                  <a:latin typeface="宋体" panose="02010600030101010101" pitchFamily="2" charset="-122"/>
                </a:rPr>
                <a:t>的真值为 </a:t>
              </a:r>
              <a:r>
                <a:rPr lang="en-US" altLang="zh-CN" sz="2800" dirty="0">
                  <a:solidFill>
                    <a:schemeClr val="bg2"/>
                  </a:solidFill>
                  <a:latin typeface="Times New Roman" panose="02020603050405020304" pitchFamily="18" charset="0"/>
                  <a:cs typeface="Times New Roman" panose="02020603050405020304" pitchFamily="18" charset="0"/>
                </a:rPr>
                <a:t>1</a:t>
              </a:r>
              <a:r>
                <a:rPr lang="en-US" altLang="zh-CN" sz="2800" dirty="0">
                  <a:solidFill>
                    <a:schemeClr val="bg2"/>
                  </a:solidFill>
                </a:rPr>
                <a:t> </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smtClean="0">
                <a:latin typeface="宋体" panose="02010600030101010101" pitchFamily="2" charset="-122"/>
              </a:rPr>
              <a:t>命题符号化</a:t>
            </a:r>
            <a:endParaRPr lang="zh-CN" smtClean="0">
              <a:latin typeface="宋体" panose="02010600030101010101" pitchFamily="2" charset="-122"/>
            </a:endParaRPr>
          </a:p>
        </p:txBody>
      </p:sp>
      <p:sp>
        <p:nvSpPr>
          <p:cNvPr id="29699" name="Rectangle 3"/>
          <p:cNvSpPr>
            <a:spLocks noGrp="1" noChangeArrowheads="1"/>
          </p:cNvSpPr>
          <p:nvPr>
            <p:ph idx="4294967295"/>
          </p:nvPr>
        </p:nvSpPr>
        <p:spPr/>
        <p:txBody>
          <a:bodyPr/>
          <a:lstStyle/>
          <a:p>
            <a:pPr eaLnBrk="1" hangingPunct="1">
              <a:buFont typeface="Wingdings" panose="05000000000000000000" pitchFamily="2" charset="2"/>
              <a:buNone/>
            </a:pPr>
            <a:r>
              <a:rPr lang="zh-CN" altLang="en-US" smtClean="0"/>
              <a:t>例：将下列命题符号化</a:t>
            </a:r>
            <a:endParaRPr lang="zh-CN" altLang="en-US" smtClean="0"/>
          </a:p>
          <a:p>
            <a:pPr eaLnBrk="1" hangingPunct="1">
              <a:buFont typeface="Wingdings" panose="05000000000000000000" pitchFamily="2" charset="2"/>
              <a:buNone/>
            </a:pPr>
            <a:r>
              <a:rPr lang="en-US" altLang="zh-CN" sz="2800" smtClean="0"/>
              <a:t>(1) </a:t>
            </a:r>
            <a:r>
              <a:rPr lang="zh-CN" altLang="en-US" sz="2800" smtClean="0"/>
              <a:t>深圳不是中国的首都。</a:t>
            </a:r>
            <a:endParaRPr lang="zh-CN" altLang="en-US" sz="2800" smtClean="0"/>
          </a:p>
          <a:p>
            <a:pPr eaLnBrk="1" hangingPunct="1">
              <a:buFont typeface="Wingdings" panose="05000000000000000000" pitchFamily="2" charset="2"/>
              <a:buNone/>
            </a:pPr>
            <a:r>
              <a:rPr lang="en-US" altLang="zh-CN" sz="2800" smtClean="0"/>
              <a:t>(2) </a:t>
            </a:r>
            <a:r>
              <a:rPr lang="zh-CN" altLang="en-US" sz="2800" smtClean="0"/>
              <a:t>张三虽然学习努力但成绩并不优秀。</a:t>
            </a:r>
            <a:r>
              <a:rPr lang="zh-CN" altLang="en-US" smtClean="0"/>
              <a:t> </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397F0D2C-7106-44F3-BA10-C08D6B249B60}"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8195" name="Rectangle 3"/>
          <p:cNvSpPr>
            <a:spLocks noGrp="1" noChangeArrowheads="1"/>
          </p:cNvSpPr>
          <p:nvPr>
            <p:ph type="subTitle" idx="4294967295"/>
          </p:nvPr>
        </p:nvSpPr>
        <p:spPr>
          <a:xfrm>
            <a:off x="571500" y="4221088"/>
            <a:ext cx="6400800" cy="1000125"/>
          </a:xfrm>
        </p:spPr>
        <p:txBody>
          <a:bodyPr/>
          <a:lstStyle/>
          <a:p>
            <a:pPr marL="0" indent="187325" algn="ctr" eaLnBrk="1" hangingPunct="1">
              <a:buFontTx/>
              <a:buNone/>
            </a:pPr>
            <a:r>
              <a:rPr lang="zh-CN" sz="3200" dirty="0" smtClean="0"/>
              <a:t>辞海：研究离散结构的数学分科。</a:t>
            </a:r>
            <a:endParaRPr lang="en-US" altLang="zh-CN" sz="3200" dirty="0" smtClean="0"/>
          </a:p>
        </p:txBody>
      </p:sp>
      <p:sp>
        <p:nvSpPr>
          <p:cNvPr id="8196" name="Rectangle 4"/>
          <p:cNvSpPr>
            <a:spLocks noChangeArrowheads="1"/>
          </p:cNvSpPr>
          <p:nvPr/>
        </p:nvSpPr>
        <p:spPr bwMode="auto">
          <a:xfrm>
            <a:off x="250825" y="69215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187325" algn="l">
              <a:lnSpc>
                <a:spcPct val="120000"/>
              </a:lnSpc>
              <a:spcBef>
                <a:spcPct val="20000"/>
              </a:spcBef>
              <a:buClr>
                <a:schemeClr val="accent1"/>
              </a:buClr>
            </a:pPr>
            <a:r>
              <a:rPr lang="en-US" altLang="zh-CN" sz="3200" dirty="0"/>
              <a:t> Discrete Math.</a:t>
            </a:r>
            <a:endParaRPr lang="en-US" altLang="zh-CN" sz="3200" dirty="0"/>
          </a:p>
          <a:p>
            <a:pPr indent="187325" algn="l">
              <a:lnSpc>
                <a:spcPct val="120000"/>
              </a:lnSpc>
              <a:spcBef>
                <a:spcPct val="20000"/>
              </a:spcBef>
              <a:buClr>
                <a:schemeClr val="accent1"/>
              </a:buClr>
            </a:pPr>
            <a:r>
              <a:rPr lang="en-US" altLang="zh-CN" sz="3600" dirty="0"/>
              <a:t> </a:t>
            </a:r>
            <a:r>
              <a:rPr lang="zh-CN" altLang="en-US" sz="3600" dirty="0"/>
              <a:t>离散数学</a:t>
            </a:r>
            <a:endParaRPr lang="zh-CN" altLang="en-US" sz="3600" dirty="0"/>
          </a:p>
          <a:p>
            <a:pPr indent="187325" algn="l">
              <a:lnSpc>
                <a:spcPct val="120000"/>
              </a:lnSpc>
              <a:spcBef>
                <a:spcPct val="20000"/>
              </a:spcBef>
              <a:buClr>
                <a:schemeClr val="accent1"/>
              </a:buClr>
            </a:pPr>
            <a:r>
              <a:rPr lang="zh-CN" altLang="en-US" sz="3200" dirty="0"/>
              <a:t>         研究离散量的结构及其相互关系的数学</a:t>
            </a:r>
            <a:r>
              <a:rPr lang="en-US" sz="3200" dirty="0"/>
              <a:t>   </a:t>
            </a:r>
            <a:endParaRPr lang="en-US" sz="3200" dirty="0"/>
          </a:p>
          <a:p>
            <a:pPr indent="187325" algn="l">
              <a:lnSpc>
                <a:spcPct val="120000"/>
              </a:lnSpc>
              <a:spcBef>
                <a:spcPct val="20000"/>
              </a:spcBef>
              <a:buClr>
                <a:schemeClr val="accent1"/>
              </a:buClr>
            </a:pPr>
            <a:r>
              <a:rPr lang="en-US" sz="3200" dirty="0"/>
              <a:t>  </a:t>
            </a:r>
            <a:r>
              <a:rPr lang="zh-CN" altLang="en-US" sz="3200" dirty="0"/>
              <a:t>学科，是现代数学的一个重要分支。</a:t>
            </a:r>
            <a:endParaRPr lang="zh-CN" altLang="en-US" dirty="0"/>
          </a:p>
        </p:txBody>
      </p:sp>
      <p:sp>
        <p:nvSpPr>
          <p:cNvPr id="5" name="矩形 4"/>
          <p:cNvSpPr/>
          <p:nvPr/>
        </p:nvSpPr>
        <p:spPr>
          <a:xfrm>
            <a:off x="611560" y="4955684"/>
            <a:ext cx="8136904" cy="1569660"/>
          </a:xfrm>
          <a:prstGeom prst="rect">
            <a:avLst/>
          </a:prstGeom>
        </p:spPr>
        <p:txBody>
          <a:bodyPr wrap="square">
            <a:spAutoFit/>
          </a:bodyPr>
          <a:lstStyle/>
          <a:p>
            <a:pPr indent="187325">
              <a:lnSpc>
                <a:spcPct val="150000"/>
              </a:lnSpc>
            </a:pPr>
            <a:r>
              <a:rPr lang="zh-CN" altLang="en-US" sz="3200" dirty="0" smtClean="0"/>
              <a:t>    离散的含义是指不同的连接在一起的元素，研究对象一般是有限个或可数个元素。</a:t>
            </a:r>
            <a:endParaRPr lang="zh-CN" altLang="zh-CN" sz="3200" dirty="0" smtClean="0"/>
          </a:p>
        </p:txBody>
      </p:sp>
    </p:spTree>
    <p:custDataLst>
      <p:tags r:id="rId1"/>
    </p:custDataLst>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4294967295"/>
          </p:nvPr>
        </p:nvSpPr>
        <p:spPr>
          <a:xfrm>
            <a:off x="428625" y="785813"/>
            <a:ext cx="8229600" cy="4471987"/>
          </a:xfrm>
        </p:spPr>
        <p:txBody>
          <a:bodyPr/>
          <a:lstStyle/>
          <a:p>
            <a:pPr eaLnBrk="1" hangingPunct="1"/>
            <a:r>
              <a:rPr lang="zh-CN" altLang="en-US" sz="2800" smtClean="0"/>
              <a:t>由此我们进一步明确指出：</a:t>
            </a:r>
            <a:endParaRPr lang="zh-CN" altLang="en-US" sz="2800" smtClean="0"/>
          </a:p>
          <a:p>
            <a:pPr eaLnBrk="1" hangingPunct="1">
              <a:buFont typeface="Wingdings" panose="05000000000000000000" pitchFamily="2" charset="2"/>
              <a:buNone/>
            </a:pPr>
            <a:r>
              <a:rPr lang="zh-CN" altLang="en-US" sz="2800" smtClean="0"/>
              <a:t>          </a:t>
            </a:r>
            <a:r>
              <a:rPr lang="zh-CN" altLang="en-US" sz="2800" smtClean="0">
                <a:solidFill>
                  <a:schemeClr val="bg2"/>
                </a:solidFill>
              </a:rPr>
              <a:t>原子命题是用肯定语气表达的具有真假意义的简单陈述句。</a:t>
            </a:r>
            <a:endParaRPr lang="zh-CN" altLang="en-US" sz="2800" smtClean="0">
              <a:solidFill>
                <a:schemeClr val="bg2"/>
              </a:solidFill>
            </a:endParaRPr>
          </a:p>
          <a:p>
            <a:pPr eaLnBrk="1" hangingPunct="1">
              <a:buFont typeface="Wingdings" panose="05000000000000000000" pitchFamily="2" charset="2"/>
              <a:buNone/>
            </a:pPr>
            <a:r>
              <a:rPr lang="zh-CN" altLang="en-US" sz="2800" smtClean="0"/>
              <a:t>        上述例题中。直接令</a:t>
            </a:r>
            <a:r>
              <a:rPr lang="en-US" altLang="zh-CN" sz="2800" smtClean="0"/>
              <a:t>p</a:t>
            </a:r>
            <a:r>
              <a:rPr lang="zh-CN" altLang="en-US" sz="2800" smtClean="0"/>
              <a:t>表示“深圳不是中国的首都”。来做符号化，是不符合要求的。</a:t>
            </a:r>
            <a:endParaRPr lang="zh-CN" altLang="en-US" sz="2800" smtClean="0"/>
          </a:p>
          <a:p>
            <a:pPr eaLnBrk="1" hangingPunct="1">
              <a:buFont typeface="Wingdings" panose="05000000000000000000" pitchFamily="2" charset="2"/>
              <a:buNone/>
            </a:pPr>
            <a:r>
              <a:rPr lang="zh-CN" altLang="en-US" sz="2800" smtClean="0"/>
              <a:t>        在上述第</a:t>
            </a:r>
            <a:r>
              <a:rPr lang="en-US" altLang="zh-CN" sz="2800" smtClean="0"/>
              <a:t>2</a:t>
            </a:r>
            <a:r>
              <a:rPr lang="zh-CN" altLang="en-US" sz="2800" smtClean="0"/>
              <a:t>个命题中，如果简单地用一个符号</a:t>
            </a:r>
            <a:r>
              <a:rPr lang="en-US" altLang="zh-CN" sz="2800" smtClean="0"/>
              <a:t>p</a:t>
            </a:r>
            <a:r>
              <a:rPr lang="zh-CN" altLang="en-US" sz="2800" smtClean="0"/>
              <a:t>表示“张三虽然学习努力但成绩并不优秀”做符号化就更不符合符号化的要求了。</a:t>
            </a:r>
            <a:endParaRPr lang="zh-CN" altLang="en-US" sz="280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457200"/>
            <a:ext cx="8229600" cy="1524000"/>
          </a:xfrm>
        </p:spPr>
        <p:txBody>
          <a:bodyPr/>
          <a:lstStyle/>
          <a:p>
            <a:pPr eaLnBrk="1" hangingPunct="1"/>
            <a:r>
              <a:rPr lang="zh-CN" sz="4200" smtClean="0">
                <a:latin typeface="宋体" panose="02010600030101010101" pitchFamily="2" charset="-122"/>
              </a:rPr>
              <a:t>命题的分类</a:t>
            </a:r>
            <a:r>
              <a:rPr lang="zh-CN" sz="4200" b="0" smtClean="0">
                <a:latin typeface="Times New Roman" panose="02020603050405020304" pitchFamily="18" charset="0"/>
                <a:cs typeface="Times New Roman" panose="02020603050405020304" pitchFamily="18" charset="0"/>
              </a:rPr>
              <a:t> </a:t>
            </a:r>
            <a:endParaRPr lang="zh-CN" sz="4200" b="0" smtClean="0">
              <a:latin typeface="Times New Roman" panose="02020603050405020304" pitchFamily="18" charset="0"/>
              <a:cs typeface="Times New Roman" panose="02020603050405020304" pitchFamily="18" charset="0"/>
            </a:endParaRPr>
          </a:p>
        </p:txBody>
      </p:sp>
      <p:sp>
        <p:nvSpPr>
          <p:cNvPr id="31747" name="Rectangle 3"/>
          <p:cNvSpPr>
            <a:spLocks noGrp="1" noChangeArrowheads="1"/>
          </p:cNvSpPr>
          <p:nvPr>
            <p:ph idx="4294967295"/>
          </p:nvPr>
        </p:nvSpPr>
        <p:spPr>
          <a:xfrm>
            <a:off x="468313" y="1989138"/>
            <a:ext cx="8229600" cy="4248150"/>
          </a:xfrm>
        </p:spPr>
        <p:txBody>
          <a:bodyPr/>
          <a:lstStyle/>
          <a:p>
            <a:pPr algn="just" eaLnBrk="1" hangingPunct="1">
              <a:buFont typeface="Wingdings" panose="05000000000000000000" pitchFamily="2" charset="2"/>
              <a:buNone/>
            </a:pPr>
            <a:r>
              <a:rPr lang="en-US" altLang="zh-CN" smtClean="0">
                <a:solidFill>
                  <a:schemeClr val="bg2"/>
                </a:solidFill>
                <a:latin typeface="宋体" panose="02010600030101010101" pitchFamily="2" charset="-122"/>
              </a:rPr>
              <a:t>2.   </a:t>
            </a:r>
            <a:r>
              <a:rPr lang="zh-CN" altLang="en-US" smtClean="0">
                <a:solidFill>
                  <a:schemeClr val="bg2"/>
                </a:solidFill>
                <a:latin typeface="宋体" panose="02010600030101010101" pitchFamily="2" charset="-122"/>
              </a:rPr>
              <a:t>复合命题：</a:t>
            </a:r>
            <a:endParaRPr lang="zh-CN" altLang="en-US" smtClean="0">
              <a:solidFill>
                <a:schemeClr val="bg2"/>
              </a:solidFill>
              <a:latin typeface="宋体" panose="02010600030101010101" pitchFamily="2" charset="-122"/>
            </a:endParaRPr>
          </a:p>
          <a:p>
            <a:pPr eaLnBrk="1" hangingPunct="1">
              <a:buFont typeface="Wingdings" panose="05000000000000000000" pitchFamily="2" charset="2"/>
              <a:buNone/>
            </a:pPr>
            <a:r>
              <a:rPr lang="zh-CN" altLang="en-US" smtClean="0">
                <a:latin typeface="宋体" panose="02010600030101010101" pitchFamily="2" charset="-122"/>
              </a:rPr>
              <a:t>     由简单命题与</a:t>
            </a:r>
            <a:r>
              <a:rPr lang="zh-CN" altLang="en-US" smtClean="0">
                <a:solidFill>
                  <a:schemeClr val="bg2"/>
                </a:solidFill>
                <a:latin typeface="宋体" panose="02010600030101010101" pitchFamily="2" charset="-122"/>
              </a:rPr>
              <a:t>联结词</a:t>
            </a:r>
            <a:r>
              <a:rPr lang="zh-CN" altLang="en-US" smtClean="0">
                <a:latin typeface="宋体" panose="02010600030101010101" pitchFamily="2" charset="-122"/>
              </a:rPr>
              <a:t>按一定规则复合</a:t>
            </a:r>
            <a:endParaRPr lang="en-US" smtClean="0">
              <a:latin typeface="宋体" panose="02010600030101010101" pitchFamily="2" charset="-122"/>
            </a:endParaRPr>
          </a:p>
          <a:p>
            <a:pPr eaLnBrk="1" hangingPunct="1">
              <a:buFont typeface="Wingdings" panose="05000000000000000000" pitchFamily="2" charset="2"/>
              <a:buNone/>
            </a:pPr>
            <a:r>
              <a:rPr lang="zh-CN" altLang="en-US" smtClean="0">
                <a:latin typeface="宋体" panose="02010600030101010101" pitchFamily="2" charset="-122"/>
              </a:rPr>
              <a:t>     而成的命题</a:t>
            </a:r>
            <a:r>
              <a:rPr lang="zh-CN" altLang="en-US" smtClean="0">
                <a:latin typeface="Times New Roman" panose="02020603050405020304" pitchFamily="18" charset="0"/>
                <a:cs typeface="Times New Roman" panose="02020603050405020304" pitchFamily="18" charset="0"/>
              </a:rPr>
              <a:t> </a:t>
            </a:r>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333375"/>
            <a:ext cx="8229600" cy="1243013"/>
          </a:xfrm>
        </p:spPr>
        <p:txBody>
          <a:bodyPr/>
          <a:lstStyle/>
          <a:p>
            <a:pPr eaLnBrk="1" hangingPunct="1"/>
            <a:r>
              <a:rPr lang="zh-CN" smtClean="0">
                <a:latin typeface="宋体" panose="02010600030101010101" pitchFamily="2" charset="-122"/>
              </a:rPr>
              <a:t>联结词与复合命题</a:t>
            </a:r>
            <a:r>
              <a:rPr lang="zh-CN" sz="4200" b="0" smtClean="0"/>
              <a:t> </a:t>
            </a:r>
            <a:endParaRPr lang="zh-CN" sz="4200" b="0" smtClean="0"/>
          </a:p>
        </p:txBody>
      </p:sp>
      <p:sp>
        <p:nvSpPr>
          <p:cNvPr id="32771" name="Rectangle 3"/>
          <p:cNvSpPr>
            <a:spLocks noGrp="1" noChangeArrowheads="1"/>
          </p:cNvSpPr>
          <p:nvPr>
            <p:ph idx="4294967295"/>
          </p:nvPr>
        </p:nvSpPr>
        <p:spPr>
          <a:xfrm>
            <a:off x="571500" y="1428750"/>
            <a:ext cx="8135938" cy="2228850"/>
          </a:xfrm>
        </p:spPr>
        <p:txBody>
          <a:bodyPr/>
          <a:lstStyle/>
          <a:p>
            <a:pPr marL="533400" indent="-533400" algn="just" eaLnBrk="1" hangingPunct="1">
              <a:buFont typeface="Wingdings" panose="05000000000000000000" pitchFamily="2" charset="2"/>
              <a:buNone/>
            </a:pPr>
            <a:r>
              <a:rPr lang="en-US" altLang="zh-CN" sz="2800" dirty="0" smtClean="0">
                <a:latin typeface="Times New Roman" panose="02020603050405020304" pitchFamily="18" charset="0"/>
              </a:rPr>
              <a:t>1.</a:t>
            </a:r>
            <a:r>
              <a:rPr lang="zh-CN" altLang="en-US" sz="2800" dirty="0" smtClean="0">
                <a:solidFill>
                  <a:srgbClr val="003399"/>
                </a:solidFill>
                <a:latin typeface="Times New Roman" panose="02020603050405020304" pitchFamily="18" charset="0"/>
              </a:rPr>
              <a:t>否定式与否定联结词“</a:t>
            </a:r>
            <a:r>
              <a:rPr lang="zh-CN" altLang="en-US" sz="2800" dirty="0" smtClean="0">
                <a:solidFill>
                  <a:srgbClr val="003399"/>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smtClean="0">
                <a:solidFill>
                  <a:srgbClr val="003399"/>
                </a:solidFill>
                <a:latin typeface="Times New Roman" panose="02020603050405020304" pitchFamily="18" charset="0"/>
              </a:rPr>
              <a:t>”</a:t>
            </a:r>
            <a:endParaRPr lang="zh-CN" altLang="en-US" sz="2800" dirty="0" smtClean="0">
              <a:solidFill>
                <a:srgbClr val="003399"/>
              </a:solidFill>
              <a:latin typeface="Times New Roman" panose="02020603050405020304" pitchFamily="18" charset="0"/>
            </a:endParaRPr>
          </a:p>
          <a:p>
            <a:pPr marL="533400" indent="-533400" algn="just" eaLnBrk="1" hangingPunct="1">
              <a:buFont typeface="Wingdings" panose="05000000000000000000" pitchFamily="2" charset="2"/>
              <a:buNone/>
            </a:pPr>
            <a:r>
              <a:rPr lang="zh-CN" altLang="en-US" sz="2400" dirty="0" smtClean="0">
                <a:latin typeface="宋体" panose="02010600030101010101" pitchFamily="2" charset="-122"/>
              </a:rPr>
              <a:t>  </a:t>
            </a:r>
            <a:r>
              <a:rPr lang="zh-CN" altLang="en-US" sz="2400" dirty="0" smtClean="0">
                <a:solidFill>
                  <a:srgbClr val="FF3300"/>
                </a:solidFill>
                <a:latin typeface="宋体" panose="02010600030101010101" pitchFamily="2" charset="-122"/>
              </a:rPr>
              <a:t>定义</a:t>
            </a:r>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latin typeface="宋体" panose="02010600030101010101" pitchFamily="2" charset="-122"/>
              </a:rPr>
              <a:t>设</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为命题，复合命题 </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非</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rPr>
              <a:t>”</a:t>
            </a:r>
            <a:r>
              <a:rPr lang="zh-CN" altLang="en-US" sz="2400" dirty="0" smtClean="0">
                <a:latin typeface="宋体" panose="02010600030101010101" pitchFamily="2" charset="-122"/>
              </a:rPr>
              <a:t>（或 </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的否定</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a:t>
            </a:r>
            <a:endParaRPr lang="en-US" sz="2400" dirty="0" smtClean="0">
              <a:latin typeface="宋体" panose="02010600030101010101" pitchFamily="2" charset="-122"/>
            </a:endParaRPr>
          </a:p>
          <a:p>
            <a:pPr marL="533400" indent="-533400" algn="just" eaLnBrk="1" hangingPunct="1">
              <a:buFont typeface="Wingdings" panose="05000000000000000000" pitchFamily="2" charset="2"/>
              <a:buNone/>
            </a:pPr>
            <a:r>
              <a:rPr lang="en-US" sz="2400" dirty="0" smtClean="0">
                <a:latin typeface="宋体" panose="02010600030101010101" pitchFamily="2" charset="-122"/>
              </a:rPr>
              <a:t>  </a:t>
            </a:r>
            <a:r>
              <a:rPr lang="zh-CN" altLang="en-US" sz="2400" dirty="0" smtClean="0">
                <a:latin typeface="宋体" panose="02010600030101010101" pitchFamily="2" charset="-122"/>
              </a:rPr>
              <a:t>称为</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的</a:t>
            </a:r>
            <a:r>
              <a:rPr lang="zh-CN" altLang="en-US" sz="2400" dirty="0" smtClean="0">
                <a:solidFill>
                  <a:srgbClr val="FF3300"/>
                </a:solidFill>
                <a:latin typeface="宋体" panose="02010600030101010101" pitchFamily="2" charset="-122"/>
              </a:rPr>
              <a:t>否定式</a:t>
            </a:r>
            <a:r>
              <a:rPr lang="zh-CN" altLang="en-US" sz="2400" dirty="0" smtClean="0">
                <a:latin typeface="宋体" panose="02010600030101010101" pitchFamily="2" charset="-122"/>
              </a:rPr>
              <a:t>，记作</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，符号</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smtClean="0">
                <a:latin typeface="宋体" panose="02010600030101010101" pitchFamily="2" charset="-122"/>
              </a:rPr>
              <a:t>称作</a:t>
            </a:r>
            <a:r>
              <a:rPr lang="zh-CN" altLang="en-US" sz="2400" dirty="0" smtClean="0">
                <a:solidFill>
                  <a:srgbClr val="FF3300"/>
                </a:solidFill>
                <a:latin typeface="宋体" panose="02010600030101010101" pitchFamily="2" charset="-122"/>
              </a:rPr>
              <a:t>否定联结词</a:t>
            </a:r>
            <a:r>
              <a:rPr lang="zh-CN" altLang="en-US" sz="2400" dirty="0" smtClean="0">
                <a:latin typeface="宋体" panose="02010600030101010101" pitchFamily="2" charset="-122"/>
              </a:rPr>
              <a:t>，并规</a:t>
            </a:r>
            <a:endParaRPr lang="zh-CN" altLang="en-US" sz="2400" dirty="0" smtClean="0">
              <a:latin typeface="宋体" panose="02010600030101010101" pitchFamily="2" charset="-122"/>
            </a:endParaRPr>
          </a:p>
          <a:p>
            <a:pPr marL="533400" indent="-533400" algn="just" eaLnBrk="1" hangingPunct="1">
              <a:buFont typeface="Wingdings" panose="05000000000000000000" pitchFamily="2" charset="2"/>
              <a:buNone/>
            </a:pPr>
            <a:r>
              <a:rPr lang="zh-CN" altLang="en-US" sz="2400" dirty="0" smtClean="0">
                <a:latin typeface="宋体" panose="02010600030101010101" pitchFamily="2" charset="-122"/>
              </a:rPr>
              <a:t>  定</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i="1" dirty="0" smtClean="0">
                <a:latin typeface="Times New Roman" panose="02020603050405020304" pitchFamily="18" charset="0"/>
                <a:cs typeface="Times New Roman" panose="02020603050405020304" pitchFamily="18" charset="0"/>
              </a:rPr>
              <a:t>p</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宋体" panose="02010600030101010101" pitchFamily="2" charset="-122"/>
              </a:rPr>
              <a:t>为真当且仅当</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为假。</a:t>
            </a:r>
            <a:endParaRPr lang="zh-CN" altLang="en-US" sz="2400" b="0" dirty="0" smtClean="0"/>
          </a:p>
          <a:p>
            <a:pPr marL="533400" indent="-533400" algn="just" eaLnBrk="1" hangingPunct="1">
              <a:buFont typeface="Wingdings" panose="05000000000000000000" pitchFamily="2" charset="2"/>
              <a:buNone/>
            </a:pPr>
            <a:endParaRPr lang="zh-CN" altLang="en-US" sz="2400" dirty="0" smtClean="0">
              <a:latin typeface="宋体" panose="02010600030101010101" pitchFamily="2" charset="-122"/>
            </a:endParaRPr>
          </a:p>
          <a:p>
            <a:pPr marL="533400" indent="-533400" algn="just" eaLnBrk="1" hangingPunct="1">
              <a:buFont typeface="Wingdings" panose="05000000000000000000" pitchFamily="2" charset="2"/>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33796" name="Group 4"/>
          <p:cNvGraphicFramePr>
            <a:graphicFrameLocks noGrp="1"/>
          </p:cNvGraphicFramePr>
          <p:nvPr/>
        </p:nvGraphicFramePr>
        <p:xfrm>
          <a:off x="3786188" y="3673475"/>
          <a:ext cx="1785937" cy="1112838"/>
        </p:xfrm>
        <a:graphic>
          <a:graphicData uri="http://schemas.openxmlformats.org/drawingml/2006/table">
            <a:tbl>
              <a:tblPr/>
              <a:tblGrid>
                <a:gridCol w="893762"/>
                <a:gridCol w="892175"/>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p</a:t>
                      </a:r>
                      <a:endParaRPr kumimoji="0" 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sym typeface="Symbol" panose="05050102010706020507" pitchFamily="18" charset="2"/>
                        </a:rPr>
                        <a:t></a:t>
                      </a:r>
                      <a:r>
                        <a:rPr kumimoji="0" 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p</a:t>
                      </a:r>
                      <a:endParaRPr kumimoji="0" lang="en-US" sz="1800" b="1"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r>
              <a:tr h="3698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0</a:t>
                      </a:r>
                      <a:endPar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endPar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ECECFF"/>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1</a:t>
                      </a:r>
                      <a:endPar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0</a:t>
                      </a:r>
                      <a:endParaRPr kumimoji="0" lang="en-US" sz="18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endParaRPr>
                    </a:p>
                  </a:txBody>
                  <a:tcPr horzOverflow="overflow">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solidFill>
                      <a:srgbClr val="F6F6FF"/>
                    </a:solidFill>
                  </a:tcPr>
                </a:tc>
              </a:tr>
            </a:tbl>
          </a:graphicData>
        </a:graphic>
      </p:graphicFrame>
      <p:sp>
        <p:nvSpPr>
          <p:cNvPr id="32786" name="矩形 6"/>
          <p:cNvSpPr>
            <a:spLocks noChangeArrowheads="1"/>
          </p:cNvSpPr>
          <p:nvPr/>
        </p:nvSpPr>
        <p:spPr bwMode="auto">
          <a:xfrm>
            <a:off x="857250" y="5000625"/>
            <a:ext cx="85725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3400" indent="-533400" algn="l">
              <a:spcAft>
                <a:spcPts val="600"/>
              </a:spcAft>
              <a:buFont typeface="Wingdings" panose="05000000000000000000" pitchFamily="2" charset="2"/>
              <a:buNone/>
            </a:pPr>
            <a:r>
              <a:rPr lang="zh-CN" altLang="en-US" sz="2400" dirty="0"/>
              <a:t>例：</a:t>
            </a:r>
            <a:r>
              <a:rPr lang="zh-CN" altLang="en-US" sz="2400" b="0" dirty="0"/>
              <a:t>将下列命题符号化。</a:t>
            </a:r>
            <a:endParaRPr lang="en-US" sz="2400" b="0" dirty="0"/>
          </a:p>
          <a:p>
            <a:pPr marL="533400" indent="-533400" algn="l">
              <a:spcAft>
                <a:spcPts val="600"/>
              </a:spcAft>
              <a:buFont typeface="Wingdings" panose="05000000000000000000" pitchFamily="2" charset="2"/>
              <a:buNone/>
            </a:pPr>
            <a:r>
              <a:rPr lang="zh-CN" altLang="en-US" sz="2400" dirty="0"/>
              <a:t> （</a:t>
            </a:r>
            <a:r>
              <a:rPr lang="en-US" altLang="zh-CN" sz="2400" dirty="0"/>
              <a:t>1</a:t>
            </a:r>
            <a:r>
              <a:rPr lang="zh-CN" altLang="en-US" sz="2400" dirty="0"/>
              <a:t>）深圳不是中国的首都。</a:t>
            </a:r>
            <a:endParaRPr lang="zh-CN" altLang="en-US" sz="2400" dirty="0"/>
          </a:p>
        </p:txBody>
      </p:sp>
      <p:sp>
        <p:nvSpPr>
          <p:cNvPr id="6" name="矩形 6"/>
          <p:cNvSpPr>
            <a:spLocks noChangeArrowheads="1"/>
          </p:cNvSpPr>
          <p:nvPr/>
        </p:nvSpPr>
        <p:spPr bwMode="auto">
          <a:xfrm>
            <a:off x="827584" y="5908675"/>
            <a:ext cx="8572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533400" indent="-533400" algn="l">
              <a:spcAft>
                <a:spcPts val="600"/>
              </a:spcAft>
              <a:buFont typeface="Wingdings" panose="05000000000000000000" pitchFamily="2" charset="2"/>
              <a:buNone/>
            </a:pPr>
            <a:r>
              <a:rPr lang="zh-CN" altLang="en-US" sz="2400" dirty="0" smtClean="0"/>
              <a:t>           </a:t>
            </a:r>
            <a:r>
              <a:rPr lang="en-US" altLang="zh-CN" sz="2400" dirty="0" smtClean="0"/>
              <a:t>p : </a:t>
            </a:r>
            <a:r>
              <a:rPr lang="zh-CN" altLang="en-US" sz="2400" dirty="0" smtClean="0"/>
              <a:t>深圳是</a:t>
            </a:r>
            <a:r>
              <a:rPr lang="zh-CN" altLang="en-US" sz="2400" dirty="0"/>
              <a:t>中国的首都</a:t>
            </a:r>
            <a:r>
              <a:rPr lang="zh-CN" altLang="en-US" sz="2400" dirty="0" smtClean="0"/>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p : </a:t>
            </a:r>
            <a:r>
              <a:rPr lang="zh-CN" altLang="en-US" sz="2400" dirty="0" smtClean="0">
                <a:latin typeface="Times New Roman" panose="02020603050405020304" pitchFamily="18" charset="0"/>
                <a:cs typeface="Times New Roman" panose="02020603050405020304" pitchFamily="18" charset="0"/>
                <a:sym typeface="Symbol" panose="05050102010706020507" pitchFamily="18" charset="2"/>
              </a:rPr>
              <a:t>深圳不是中国的首都</a:t>
            </a:r>
            <a:r>
              <a:rPr lang="zh-CN" altLang="en-US" sz="2400" dirty="0" smtClean="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500063" y="642938"/>
            <a:ext cx="7162800" cy="838200"/>
          </a:xfrm>
        </p:spPr>
        <p:txBody>
          <a:bodyPr/>
          <a:lstStyle/>
          <a:p>
            <a:pPr eaLnBrk="1" hangingPunct="1"/>
            <a:r>
              <a:rPr lang="zh-CN" smtClean="0">
                <a:latin typeface="宋体" panose="02010600030101010101" pitchFamily="2" charset="-122"/>
              </a:rPr>
              <a:t>联结词与复合命题 </a:t>
            </a:r>
            <a:endParaRPr lang="zh-CN" smtClean="0">
              <a:latin typeface="宋体" panose="02010600030101010101" pitchFamily="2" charset="-122"/>
            </a:endParaRPr>
          </a:p>
        </p:txBody>
      </p:sp>
      <p:sp>
        <p:nvSpPr>
          <p:cNvPr id="33795" name="Rectangle 3"/>
          <p:cNvSpPr>
            <a:spLocks noGrp="1" noChangeArrowheads="1"/>
          </p:cNvSpPr>
          <p:nvPr>
            <p:ph type="body" sz="half" idx="4294967295"/>
          </p:nvPr>
        </p:nvSpPr>
        <p:spPr>
          <a:xfrm>
            <a:off x="357188" y="1571625"/>
            <a:ext cx="8572500" cy="2613025"/>
          </a:xfrm>
        </p:spPr>
        <p:txBody>
          <a:bodyPr/>
          <a:lstStyle/>
          <a:p>
            <a:pPr marL="533400" indent="-533400" algn="just" eaLnBrk="1" hangingPunct="1">
              <a:buFont typeface="Wingdings" panose="05000000000000000000" pitchFamily="2" charset="2"/>
              <a:buNone/>
            </a:pPr>
            <a:r>
              <a:rPr lang="en-US" altLang="zh-CN" b="0" dirty="0" smtClean="0">
                <a:latin typeface="Times New Roman" panose="02020603050405020304" pitchFamily="18" charset="0"/>
              </a:rPr>
              <a:t>2.</a:t>
            </a:r>
            <a:r>
              <a:rPr lang="zh-CN" altLang="en-US" sz="2800" dirty="0" smtClean="0">
                <a:solidFill>
                  <a:srgbClr val="003399"/>
                </a:solidFill>
                <a:latin typeface="Times New Roman" panose="02020603050405020304" pitchFamily="18" charset="0"/>
              </a:rPr>
              <a:t>合取式与合取联结词“∧”</a:t>
            </a:r>
            <a:endParaRPr lang="zh-CN" altLang="en-US" sz="2800" dirty="0" smtClean="0">
              <a:solidFill>
                <a:srgbClr val="003399"/>
              </a:solidFill>
              <a:latin typeface="Times New Roman" panose="02020603050405020304" pitchFamily="18" charset="0"/>
            </a:endParaRPr>
          </a:p>
          <a:p>
            <a:pPr marL="533400" indent="-533400" algn="just" eaLnBrk="1" hangingPunct="1">
              <a:buFont typeface="Wingdings" panose="05000000000000000000" pitchFamily="2" charset="2"/>
              <a:buNone/>
            </a:pPr>
            <a:r>
              <a:rPr lang="zh-CN" altLang="en-US" sz="2000" b="0" dirty="0" smtClean="0">
                <a:latin typeface="宋体" panose="02010600030101010101" pitchFamily="2" charset="-122"/>
              </a:rPr>
              <a:t>   </a:t>
            </a:r>
            <a:r>
              <a:rPr lang="zh-CN" altLang="en-US" sz="2400" dirty="0" smtClean="0">
                <a:solidFill>
                  <a:srgbClr val="FF3300"/>
                </a:solidFill>
                <a:latin typeface="宋体" panose="02010600030101010101" pitchFamily="2" charset="-122"/>
              </a:rPr>
              <a:t>定义</a:t>
            </a:r>
            <a:r>
              <a:rPr lang="zh-CN" altLang="en-US" sz="2400" dirty="0" smtClean="0">
                <a:latin typeface="Times New Roman" panose="02020603050405020304" pitchFamily="18" charset="0"/>
                <a:cs typeface="Times New Roman" panose="02020603050405020304" pitchFamily="18" charset="0"/>
              </a:rPr>
              <a:t> </a:t>
            </a:r>
            <a:r>
              <a:rPr lang="zh-CN" altLang="en-US" sz="2400" dirty="0" smtClean="0">
                <a:latin typeface="宋体" panose="02010600030101010101" pitchFamily="2" charset="-122"/>
              </a:rPr>
              <a:t>设</a:t>
            </a:r>
            <a:r>
              <a:rPr lang="en-US" altLang="zh-CN" sz="2400" i="1" dirty="0" err="1" smtClean="0">
                <a:latin typeface="Times New Roman" panose="02020603050405020304" pitchFamily="18" charset="0"/>
                <a:cs typeface="Times New Roman" panose="02020603050405020304" pitchFamily="18" charset="0"/>
              </a:rPr>
              <a:t>p</a:t>
            </a:r>
            <a:r>
              <a:rPr lang="en-US" altLang="zh-CN" sz="2400" dirty="0" err="1" smtClean="0">
                <a:latin typeface="宋体" panose="02010600030101010101" pitchFamily="2" charset="-122"/>
              </a:rPr>
              <a:t>,</a:t>
            </a:r>
            <a:r>
              <a:rPr lang="en-US" altLang="zh-CN" sz="2400" i="1" dirty="0" err="1" smtClean="0">
                <a:latin typeface="Times New Roman" panose="02020603050405020304" pitchFamily="18" charset="0"/>
                <a:cs typeface="Times New Roman" panose="02020603050405020304" pitchFamily="18" charset="0"/>
              </a:rPr>
              <a:t>q</a:t>
            </a:r>
            <a:r>
              <a:rPr lang="zh-CN" altLang="en-US" sz="2400" dirty="0" smtClean="0">
                <a:latin typeface="宋体" panose="02010600030101010101" pitchFamily="2" charset="-122"/>
              </a:rPr>
              <a:t>为二命题</a:t>
            </a:r>
            <a:r>
              <a:rPr lang="en-US" altLang="zh-CN" sz="2400" dirty="0" smtClean="0">
                <a:latin typeface="宋体" panose="02010600030101010101" pitchFamily="2" charset="-122"/>
              </a:rPr>
              <a:t>,</a:t>
            </a:r>
            <a:r>
              <a:rPr lang="zh-CN" altLang="en-US" sz="2400" dirty="0" smtClean="0">
                <a:latin typeface="宋体" panose="02010600030101010101" pitchFamily="2" charset="-122"/>
              </a:rPr>
              <a:t>复合命题</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并且</a:t>
            </a:r>
            <a:r>
              <a:rPr lang="en-US" altLang="zh-CN" sz="2400" i="1" dirty="0" smtClean="0">
                <a:latin typeface="Times New Roman" panose="02020603050405020304" pitchFamily="18" charset="0"/>
                <a:cs typeface="Times New Roman" panose="02020603050405020304" pitchFamily="18" charset="0"/>
              </a:rPr>
              <a:t>q</a:t>
            </a:r>
            <a:r>
              <a:rPr lang="en-US" altLang="zh-CN" sz="2400" dirty="0" smtClean="0">
                <a:latin typeface="Times New Roman" panose="02020603050405020304" pitchFamily="18" charset="0"/>
              </a:rPr>
              <a:t>”</a:t>
            </a:r>
            <a:r>
              <a:rPr lang="en-US" altLang="zh-CN" sz="2400" dirty="0" smtClean="0">
                <a:latin typeface="宋体" panose="02010600030101010101" pitchFamily="2" charset="-122"/>
              </a:rPr>
              <a:t>(</a:t>
            </a:r>
            <a:r>
              <a:rPr lang="zh-CN" altLang="en-US" sz="2400" dirty="0" smtClean="0">
                <a:latin typeface="宋体" panose="02010600030101010101" pitchFamily="2" charset="-122"/>
              </a:rPr>
              <a:t>或</a:t>
            </a:r>
            <a:r>
              <a:rPr lang="zh-CN" altLang="en-US" sz="2400" dirty="0" smtClean="0">
                <a:latin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与</a:t>
            </a:r>
            <a:r>
              <a:rPr lang="en-US" altLang="zh-CN" sz="2400" i="1" dirty="0" smtClean="0">
                <a:latin typeface="Times New Roman" panose="02020603050405020304" pitchFamily="18" charset="0"/>
                <a:cs typeface="Times New Roman" panose="02020603050405020304" pitchFamily="18" charset="0"/>
              </a:rPr>
              <a:t>q</a:t>
            </a:r>
            <a:r>
              <a:rPr lang="en-US" altLang="zh-CN" sz="2400" dirty="0" smtClean="0">
                <a:latin typeface="Times New Roman" panose="02020603050405020304" pitchFamily="18" charset="0"/>
              </a:rPr>
              <a:t>”</a:t>
            </a:r>
            <a:r>
              <a:rPr lang="en-US" altLang="zh-CN" sz="2400" dirty="0" smtClean="0">
                <a:latin typeface="宋体" panose="02010600030101010101" pitchFamily="2" charset="-122"/>
              </a:rPr>
              <a:t>)</a:t>
            </a:r>
            <a:r>
              <a:rPr lang="zh-CN" altLang="en-US" sz="2400" dirty="0" smtClean="0">
                <a:latin typeface="宋体" panose="02010600030101010101" pitchFamily="2" charset="-122"/>
              </a:rPr>
              <a:t>称</a:t>
            </a:r>
            <a:endParaRPr lang="en-US" sz="2400" dirty="0" smtClean="0">
              <a:latin typeface="宋体" panose="02010600030101010101" pitchFamily="2" charset="-122"/>
            </a:endParaRPr>
          </a:p>
          <a:p>
            <a:pPr marL="533400" indent="-533400" algn="just" eaLnBrk="1" hangingPunct="1">
              <a:buFont typeface="Wingdings" panose="05000000000000000000" pitchFamily="2" charset="2"/>
              <a:buNone/>
            </a:pPr>
            <a:r>
              <a:rPr lang="zh-CN" altLang="en-US" sz="2400" dirty="0" smtClean="0">
                <a:latin typeface="宋体" panose="02010600030101010101" pitchFamily="2" charset="-122"/>
              </a:rPr>
              <a:t>为</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与</a:t>
            </a:r>
            <a:r>
              <a:rPr lang="en-US" altLang="zh-CN" sz="2400" i="1" dirty="0" smtClean="0">
                <a:latin typeface="Times New Roman" panose="02020603050405020304" pitchFamily="18" charset="0"/>
                <a:cs typeface="Times New Roman" panose="02020603050405020304" pitchFamily="18" charset="0"/>
              </a:rPr>
              <a:t>q</a:t>
            </a:r>
            <a:r>
              <a:rPr lang="zh-CN" altLang="en-US" sz="2400" dirty="0" smtClean="0">
                <a:latin typeface="宋体" panose="02010600030101010101" pitchFamily="2" charset="-122"/>
              </a:rPr>
              <a:t>的</a:t>
            </a:r>
            <a:r>
              <a:rPr lang="zh-CN" altLang="en-US" sz="2400" dirty="0" smtClean="0">
                <a:solidFill>
                  <a:srgbClr val="FF3300"/>
                </a:solidFill>
                <a:latin typeface="宋体" panose="02010600030101010101" pitchFamily="2" charset="-122"/>
              </a:rPr>
              <a:t>合取式</a:t>
            </a:r>
            <a:r>
              <a:rPr lang="zh-CN" altLang="en-US" sz="2400" dirty="0" smtClean="0">
                <a:latin typeface="宋体" panose="02010600030101010101" pitchFamily="2" charset="-122"/>
              </a:rPr>
              <a:t>，记作</a:t>
            </a:r>
            <a:r>
              <a:rPr lang="en-US" altLang="zh-CN" sz="2400" i="1" dirty="0" err="1" smtClean="0">
                <a:latin typeface="Times New Roman" panose="02020603050405020304" pitchFamily="18" charset="0"/>
                <a:cs typeface="Times New Roman" panose="02020603050405020304" pitchFamily="18" charset="0"/>
              </a:rPr>
              <a:t>p</a:t>
            </a:r>
            <a:r>
              <a:rPr lang="en-US" altLang="zh-CN" sz="2400" dirty="0" err="1" smtClean="0">
                <a:latin typeface="宋体" panose="02010600030101010101" pitchFamily="2" charset="-122"/>
              </a:rPr>
              <a:t>∧</a:t>
            </a:r>
            <a:r>
              <a:rPr lang="en-US" altLang="zh-CN" sz="2400" i="1" dirty="0" err="1" smtClean="0">
                <a:latin typeface="Times New Roman" panose="02020603050405020304" pitchFamily="18" charset="0"/>
                <a:cs typeface="Times New Roman" panose="02020603050405020304" pitchFamily="18" charset="0"/>
              </a:rPr>
              <a:t>q</a:t>
            </a:r>
            <a:r>
              <a:rPr lang="en-US" altLang="zh-CN" sz="2400" dirty="0" smtClean="0">
                <a:latin typeface="宋体" panose="02010600030101010101" pitchFamily="2" charset="-122"/>
              </a:rPr>
              <a:t>. ∧</a:t>
            </a:r>
            <a:r>
              <a:rPr lang="zh-CN" altLang="en-US" sz="2400" dirty="0" smtClean="0">
                <a:latin typeface="宋体" panose="02010600030101010101" pitchFamily="2" charset="-122"/>
              </a:rPr>
              <a:t>称作</a:t>
            </a:r>
            <a:r>
              <a:rPr lang="zh-CN" altLang="en-US" sz="2400" dirty="0" smtClean="0">
                <a:solidFill>
                  <a:srgbClr val="FF3300"/>
                </a:solidFill>
                <a:latin typeface="宋体" panose="02010600030101010101" pitchFamily="2" charset="-122"/>
              </a:rPr>
              <a:t>合取联结词</a:t>
            </a:r>
            <a:r>
              <a:rPr lang="zh-CN" altLang="en-US" sz="2400" dirty="0" smtClean="0">
                <a:latin typeface="宋体" panose="02010600030101010101" pitchFamily="2" charset="-122"/>
              </a:rPr>
              <a:t>，并规定</a:t>
            </a:r>
            <a:r>
              <a:rPr lang="zh-CN" altLang="en-US" sz="2400" i="1" dirty="0" smtClean="0">
                <a:latin typeface="Times New Roman" panose="02020603050405020304" pitchFamily="18" charset="0"/>
                <a:cs typeface="Times New Roman" panose="02020603050405020304" pitchFamily="18" charset="0"/>
              </a:rPr>
              <a:t> </a:t>
            </a:r>
            <a:r>
              <a:rPr lang="en-US" altLang="zh-CN" sz="2400" i="1" dirty="0" err="1" smtClean="0">
                <a:latin typeface="Times New Roman" panose="02020603050405020304" pitchFamily="18" charset="0"/>
                <a:cs typeface="Times New Roman" panose="02020603050405020304" pitchFamily="18" charset="0"/>
              </a:rPr>
              <a:t>p</a:t>
            </a:r>
            <a:r>
              <a:rPr lang="en-US" altLang="zh-CN" sz="2400" dirty="0" err="1" smtClean="0">
                <a:latin typeface="宋体" panose="02010600030101010101" pitchFamily="2" charset="-122"/>
              </a:rPr>
              <a:t>∧</a:t>
            </a:r>
            <a:r>
              <a:rPr lang="en-US" altLang="zh-CN" sz="2400" i="1" dirty="0" err="1" smtClean="0">
                <a:latin typeface="Times New Roman" panose="02020603050405020304" pitchFamily="18" charset="0"/>
                <a:cs typeface="Times New Roman" panose="02020603050405020304" pitchFamily="18" charset="0"/>
              </a:rPr>
              <a:t>q</a:t>
            </a:r>
            <a:endParaRPr lang="en-US" altLang="zh-CN" sz="2400" i="1" dirty="0" smtClean="0">
              <a:latin typeface="Times New Roman" panose="02020603050405020304" pitchFamily="18" charset="0"/>
              <a:cs typeface="Times New Roman" panose="02020603050405020304" pitchFamily="18" charset="0"/>
            </a:endParaRPr>
          </a:p>
          <a:p>
            <a:pPr marL="533400" indent="-533400" algn="just" eaLnBrk="1" hangingPunct="1">
              <a:buFont typeface="Wingdings" panose="05000000000000000000" pitchFamily="2" charset="2"/>
              <a:buNone/>
            </a:pPr>
            <a:r>
              <a:rPr lang="zh-CN" altLang="en-US" sz="2400" dirty="0" smtClean="0">
                <a:latin typeface="宋体" panose="02010600030101010101" pitchFamily="2" charset="-122"/>
              </a:rPr>
              <a:t>为真当且仅当</a:t>
            </a:r>
            <a:r>
              <a:rPr lang="en-US" altLang="zh-CN" sz="2400" i="1" dirty="0" smtClean="0">
                <a:latin typeface="Times New Roman" panose="02020603050405020304" pitchFamily="18" charset="0"/>
                <a:cs typeface="Times New Roman" panose="02020603050405020304" pitchFamily="18" charset="0"/>
              </a:rPr>
              <a:t>p</a:t>
            </a:r>
            <a:r>
              <a:rPr lang="zh-CN" altLang="en-US" sz="2400" dirty="0" smtClean="0">
                <a:latin typeface="宋体" panose="02010600030101010101" pitchFamily="2" charset="-122"/>
              </a:rPr>
              <a:t>与</a:t>
            </a:r>
            <a:r>
              <a:rPr lang="en-US" altLang="zh-CN" sz="2400" i="1" dirty="0" smtClean="0">
                <a:latin typeface="Times New Roman" panose="02020603050405020304" pitchFamily="18" charset="0"/>
                <a:cs typeface="Times New Roman" panose="02020603050405020304" pitchFamily="18" charset="0"/>
              </a:rPr>
              <a:t>q</a:t>
            </a:r>
            <a:r>
              <a:rPr lang="zh-CN" altLang="en-US" sz="2400" dirty="0" smtClean="0">
                <a:latin typeface="宋体" panose="02010600030101010101" pitchFamily="2" charset="-122"/>
              </a:rPr>
              <a:t>同时为真。</a:t>
            </a:r>
            <a:endParaRPr lang="zh-CN" altLang="en-US" sz="2400" dirty="0" smtClean="0">
              <a:latin typeface="Times New Roman" panose="02020603050405020304" pitchFamily="18" charset="0"/>
              <a:cs typeface="Times New Roman" panose="02020603050405020304" pitchFamily="18" charset="0"/>
            </a:endParaRPr>
          </a:p>
          <a:p>
            <a:pPr marL="533400" indent="-533400" algn="just" eaLnBrk="1" hangingPunct="1">
              <a:buFont typeface="Wingdings" panose="05000000000000000000" pitchFamily="2" charset="2"/>
              <a:buNone/>
            </a:pPr>
            <a:r>
              <a:rPr lang="zh-CN" altLang="en-US" sz="2400" dirty="0" smtClean="0">
                <a:solidFill>
                  <a:srgbClr val="000000"/>
                </a:solidFill>
                <a:latin typeface="宋体" panose="02010600030101010101" pitchFamily="2" charset="-122"/>
              </a:rPr>
              <a:t>  </a:t>
            </a:r>
            <a:r>
              <a:rPr lang="zh-CN" altLang="en-US" sz="2400" dirty="0" smtClean="0">
                <a:solidFill>
                  <a:srgbClr val="FF3300"/>
                </a:solidFill>
                <a:latin typeface="宋体" panose="02010600030101010101" pitchFamily="2" charset="-122"/>
              </a:rPr>
              <a:t>注意：</a:t>
            </a:r>
            <a:r>
              <a:rPr lang="zh-CN" altLang="en-US" sz="2400" dirty="0" smtClean="0">
                <a:solidFill>
                  <a:srgbClr val="000000"/>
                </a:solidFill>
                <a:latin typeface="宋体" panose="02010600030101010101" pitchFamily="2" charset="-122"/>
              </a:rPr>
              <a:t>描述合取式的灵活性与多样性；</a:t>
            </a:r>
            <a:endParaRPr lang="en-US" sz="2400" dirty="0" smtClean="0">
              <a:solidFill>
                <a:srgbClr val="000000"/>
              </a:solidFill>
              <a:latin typeface="宋体" panose="02010600030101010101" pitchFamily="2" charset="-122"/>
            </a:endParaRPr>
          </a:p>
          <a:p>
            <a:pPr marL="533400" indent="-533400" algn="just" eaLnBrk="1" hangingPunct="1">
              <a:buFont typeface="Wingdings" panose="05000000000000000000" pitchFamily="2" charset="2"/>
              <a:buNone/>
            </a:pPr>
            <a:r>
              <a:rPr lang="en-US" sz="2400" dirty="0" smtClean="0">
                <a:solidFill>
                  <a:srgbClr val="000000"/>
                </a:solidFill>
                <a:latin typeface="宋体" panose="02010600030101010101" pitchFamily="2" charset="-122"/>
              </a:rPr>
              <a:t>        </a:t>
            </a:r>
            <a:r>
              <a:rPr lang="zh-CN" altLang="en-US" sz="2400" dirty="0" smtClean="0">
                <a:solidFill>
                  <a:srgbClr val="000000"/>
                </a:solidFill>
                <a:latin typeface="宋体" panose="02010600030101010101" pitchFamily="2" charset="-122"/>
              </a:rPr>
              <a:t>分清简单命题与复合命题 。</a:t>
            </a:r>
            <a:endParaRPr lang="zh-CN" altLang="en-US" sz="2400" dirty="0" smtClean="0">
              <a:solidFill>
                <a:srgbClr val="000000"/>
              </a:solidFill>
              <a:latin typeface="宋体" panose="02010600030101010101" pitchFamily="2" charset="-122"/>
            </a:endParaRPr>
          </a:p>
        </p:txBody>
      </p:sp>
      <p:graphicFrame>
        <p:nvGraphicFramePr>
          <p:cNvPr id="34820" name="Group 4"/>
          <p:cNvGraphicFramePr>
            <a:graphicFrameLocks noGrp="1"/>
          </p:cNvGraphicFramePr>
          <p:nvPr>
            <p:ph sz="half" idx="4294967295"/>
          </p:nvPr>
        </p:nvGraphicFramePr>
        <p:xfrm>
          <a:off x="5715000" y="4286250"/>
          <a:ext cx="3016250" cy="2192340"/>
        </p:xfrm>
        <a:graphic>
          <a:graphicData uri="http://schemas.openxmlformats.org/drawingml/2006/table">
            <a:tbl>
              <a:tblPr/>
              <a:tblGrid>
                <a:gridCol w="1131888"/>
                <a:gridCol w="941387"/>
                <a:gridCol w="942975"/>
              </a:tblGrid>
              <a:tr h="5095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q</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r>
                        <a:rPr kumimoji="0" lang="en-US" sz="1800" b="0" i="0" u="none" strike="noStrike" cap="none" normalizeH="0" baseline="0" smtClean="0">
                          <a:ln>
                            <a:noFill/>
                          </a:ln>
                          <a:solidFill>
                            <a:srgbClr val="080808"/>
                          </a:solidFill>
                          <a:effectLst/>
                          <a:latin typeface="宋体" panose="02010600030101010101" pitchFamily="2" charset="-122"/>
                          <a:ea typeface="宋体" panose="02010600030101010101" pitchFamily="2" charset="-122"/>
                        </a:rPr>
                        <a:t>∧</a:t>
                      </a: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 q</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 calcmode="lin" valueType="num">
                                      <p:cBhvr additive="base">
                                        <p:cTn id="7" dur="500" fill="hold"/>
                                        <p:tgtEl>
                                          <p:spTgt spid="34820"/>
                                        </p:tgtEl>
                                        <p:attrNameLst>
                                          <p:attrName>ppt_x</p:attrName>
                                        </p:attrNameLst>
                                      </p:cBhvr>
                                      <p:tavLst>
                                        <p:tav tm="0">
                                          <p:val>
                                            <p:strVal val="0-#ppt_w/2"/>
                                          </p:val>
                                        </p:tav>
                                        <p:tav tm="100000">
                                          <p:val>
                                            <p:strVal val="#ppt_x"/>
                                          </p:val>
                                        </p:tav>
                                      </p:tavLst>
                                    </p:anim>
                                    <p:anim calcmode="lin" valueType="num">
                                      <p:cBhvr additive="base">
                                        <p:cTn id="8" dur="500" fill="hold"/>
                                        <p:tgtEl>
                                          <p:spTgt spid="34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4294967295"/>
          </p:nvPr>
        </p:nvSpPr>
        <p:spPr>
          <a:xfrm>
            <a:off x="179512" y="610568"/>
            <a:ext cx="8135938" cy="1345902"/>
          </a:xfrm>
        </p:spPr>
        <p:txBody>
          <a:bodyPr/>
          <a:lstStyle/>
          <a:p>
            <a:pPr marL="533400" indent="-533400" eaLnBrk="1" hangingPunct="1">
              <a:buFont typeface="Wingdings" panose="05000000000000000000" pitchFamily="2" charset="2"/>
              <a:buNone/>
            </a:pPr>
            <a:r>
              <a:rPr lang="zh-CN" altLang="en-US" sz="2800" dirty="0" smtClean="0"/>
              <a:t>例：将下列命题符号化</a:t>
            </a:r>
            <a:endParaRPr lang="zh-CN" altLang="en-US" sz="2800" dirty="0" smtClean="0"/>
          </a:p>
          <a:p>
            <a:pPr marL="533400" indent="-533400" eaLnBrk="1" hangingPunct="1">
              <a:buFont typeface="Wingdings" panose="05000000000000000000" pitchFamily="2" charset="2"/>
              <a:buNone/>
            </a:pPr>
            <a:r>
              <a:rPr lang="zh-CN" altLang="en-US" sz="2800" dirty="0" smtClean="0"/>
              <a:t>     </a:t>
            </a:r>
            <a:r>
              <a:rPr lang="en-US" altLang="zh-CN" sz="2800" dirty="0" smtClean="0"/>
              <a:t>(2) </a:t>
            </a:r>
            <a:r>
              <a:rPr lang="zh-CN" altLang="en-US" sz="2800" dirty="0" smtClean="0"/>
              <a:t>张三虽然学习努力但成绩并不优秀。</a:t>
            </a:r>
            <a:endParaRPr lang="zh-CN" altLang="en-US" sz="2800" dirty="0" smtClean="0"/>
          </a:p>
        </p:txBody>
      </p:sp>
      <p:sp>
        <p:nvSpPr>
          <p:cNvPr id="2" name="矩形 1"/>
          <p:cNvSpPr/>
          <p:nvPr/>
        </p:nvSpPr>
        <p:spPr>
          <a:xfrm>
            <a:off x="971600" y="1956470"/>
            <a:ext cx="4572000" cy="523220"/>
          </a:xfrm>
          <a:prstGeom prst="rect">
            <a:avLst/>
          </a:prstGeom>
        </p:spPr>
        <p:txBody>
          <a:bodyPr>
            <a:spAutoFit/>
          </a:bodyPr>
          <a:lstStyle/>
          <a:p>
            <a:pPr marL="533400" indent="-533400" algn="l" eaLnBrk="1" hangingPunct="1">
              <a:buFont typeface="Wingdings" panose="05000000000000000000" pitchFamily="2" charset="2"/>
              <a:buNone/>
            </a:pPr>
            <a:r>
              <a:rPr lang="en-US" altLang="zh-CN" sz="2800" dirty="0" smtClean="0"/>
              <a:t>p : </a:t>
            </a:r>
            <a:r>
              <a:rPr lang="zh-CN" altLang="en-US" sz="2800" dirty="0"/>
              <a:t>张</a:t>
            </a:r>
            <a:r>
              <a:rPr lang="zh-CN" altLang="en-US" sz="2800" dirty="0" smtClean="0"/>
              <a:t>三学习努力</a:t>
            </a:r>
            <a:endParaRPr lang="zh-CN" altLang="en-US" sz="2800" dirty="0"/>
          </a:p>
        </p:txBody>
      </p:sp>
      <p:sp>
        <p:nvSpPr>
          <p:cNvPr id="4" name="矩形 3"/>
          <p:cNvSpPr/>
          <p:nvPr/>
        </p:nvSpPr>
        <p:spPr>
          <a:xfrm>
            <a:off x="971600" y="2545740"/>
            <a:ext cx="4572000" cy="523220"/>
          </a:xfrm>
          <a:prstGeom prst="rect">
            <a:avLst/>
          </a:prstGeom>
        </p:spPr>
        <p:txBody>
          <a:bodyPr>
            <a:spAutoFit/>
          </a:bodyPr>
          <a:lstStyle/>
          <a:p>
            <a:pPr marL="533400" indent="-533400" algn="l" eaLnBrk="1" hangingPunct="1">
              <a:buFont typeface="Wingdings" panose="05000000000000000000" pitchFamily="2" charset="2"/>
              <a:buNone/>
            </a:pPr>
            <a:r>
              <a:rPr lang="en-US" altLang="zh-CN" sz="2800" dirty="0"/>
              <a:t>q</a:t>
            </a:r>
            <a:r>
              <a:rPr lang="en-US" altLang="zh-CN" sz="2800" dirty="0" smtClean="0"/>
              <a:t> : </a:t>
            </a:r>
            <a:r>
              <a:rPr lang="zh-CN" altLang="en-US" sz="2800" dirty="0"/>
              <a:t>张</a:t>
            </a:r>
            <a:r>
              <a:rPr lang="zh-CN" altLang="en-US" sz="2800" dirty="0" smtClean="0"/>
              <a:t>三成绩优秀</a:t>
            </a:r>
            <a:endParaRPr lang="zh-CN" altLang="en-US" sz="2800" dirty="0"/>
          </a:p>
        </p:txBody>
      </p:sp>
      <p:sp>
        <p:nvSpPr>
          <p:cNvPr id="3" name="矩形 2"/>
          <p:cNvSpPr/>
          <p:nvPr/>
        </p:nvSpPr>
        <p:spPr>
          <a:xfrm>
            <a:off x="899592" y="3337828"/>
            <a:ext cx="6984776" cy="523220"/>
          </a:xfrm>
          <a:prstGeom prst="rect">
            <a:avLst/>
          </a:prstGeom>
        </p:spPr>
        <p:txBody>
          <a:bodyPr wrap="square">
            <a:spAutoFit/>
          </a:bodyPr>
          <a:lstStyle/>
          <a:p>
            <a:pPr marL="533400" indent="-533400" eaLnBrk="1" hangingPunct="1">
              <a:buFont typeface="Wingdings" panose="05000000000000000000" pitchFamily="2" charset="2"/>
              <a:buNone/>
            </a:pPr>
            <a:r>
              <a:rPr lang="zh-CN" altLang="en-US" sz="2800" dirty="0"/>
              <a:t>张三虽然学习努力但成绩并不</a:t>
            </a:r>
            <a:r>
              <a:rPr lang="zh-CN" altLang="en-US" sz="2800" dirty="0" smtClean="0"/>
              <a:t>优秀：</a:t>
            </a: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smtClean="0">
                <a:latin typeface="Times New Roman" panose="02020603050405020304" pitchFamily="18" charset="0"/>
                <a:cs typeface="Times New Roman" panose="02020603050405020304" pitchFamily="18" charset="0"/>
                <a:sym typeface="Symbol" panose="05050102010706020507" pitchFamily="18" charset="2"/>
              </a:rPr>
              <a:t>q</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4294967295"/>
          </p:nvPr>
        </p:nvSpPr>
        <p:spPr>
          <a:xfrm>
            <a:off x="785813" y="714375"/>
            <a:ext cx="7632700" cy="5256213"/>
          </a:xfrm>
          <a:solidFill>
            <a:srgbClr val="D9F1FF"/>
          </a:solidFill>
          <a:ln w="28575">
            <a:solidFill>
              <a:srgbClr val="003399"/>
            </a:solidFill>
            <a:miter lim="800000"/>
          </a:ln>
        </p:spPr>
        <p:txBody>
          <a:bodyPr/>
          <a:lstStyle/>
          <a:p>
            <a:pPr algn="just" eaLnBrk="1" hangingPunct="1">
              <a:lnSpc>
                <a:spcPct val="100000"/>
              </a:lnSpc>
              <a:buFont typeface="Wingdings" panose="05000000000000000000" pitchFamily="2" charset="2"/>
              <a:buNone/>
            </a:pPr>
            <a:r>
              <a:rPr lang="en-US" altLang="zh-CN" sz="2800" smtClean="0">
                <a:latin typeface="Times New Roman" panose="02020603050405020304" pitchFamily="18" charset="0"/>
              </a:rPr>
              <a:t> </a:t>
            </a:r>
            <a:r>
              <a:rPr lang="zh-CN" altLang="en-US" sz="2800" smtClean="0">
                <a:latin typeface="Times New Roman" panose="02020603050405020304" pitchFamily="18" charset="0"/>
              </a:rPr>
              <a:t>例：</a:t>
            </a: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将下列命题符号化</a:t>
            </a:r>
            <a:r>
              <a:rPr lang="en-US" altLang="zh-CN" sz="2800" smtClean="0">
                <a:latin typeface="Times New Roman" panose="02020603050405020304" pitchFamily="18" charset="0"/>
                <a:cs typeface="Times New Roman" panose="02020603050405020304" pitchFamily="18" charset="0"/>
              </a:rPr>
              <a:t>.   </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(1) </a:t>
            </a:r>
            <a:r>
              <a:rPr lang="zh-CN" altLang="en-US" sz="2800" smtClean="0">
                <a:latin typeface="Times New Roman" panose="02020603050405020304" pitchFamily="18" charset="0"/>
              </a:rPr>
              <a:t>王晓既用功又聪明</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(2) </a:t>
            </a:r>
            <a:r>
              <a:rPr lang="zh-CN" altLang="en-US" sz="2800" smtClean="0">
                <a:latin typeface="Times New Roman" panose="02020603050405020304" pitchFamily="18" charset="0"/>
              </a:rPr>
              <a:t>王晓不仅聪明，而且用功</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(3) </a:t>
            </a:r>
            <a:r>
              <a:rPr lang="zh-CN" altLang="en-US" sz="2800" smtClean="0">
                <a:latin typeface="Times New Roman" panose="02020603050405020304" pitchFamily="18" charset="0"/>
              </a:rPr>
              <a:t>王晓虽然聪明，但不用功</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(4)</a:t>
            </a: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张辉与王丽都是三好生</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(5) </a:t>
            </a:r>
            <a:r>
              <a:rPr lang="zh-CN" altLang="en-US" sz="2800" smtClean="0">
                <a:latin typeface="Times New Roman" panose="02020603050405020304" pitchFamily="18" charset="0"/>
              </a:rPr>
              <a:t>张辉与王丽是同学</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zh-CN" altLang="en-US" sz="2800" smtClean="0">
                <a:latin typeface="Times New Roman" panose="02020603050405020304" pitchFamily="18" charset="0"/>
              </a:rPr>
              <a:t>解：</a:t>
            </a: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令</a:t>
            </a:r>
            <a:r>
              <a:rPr lang="zh-CN" altLang="en-US"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p</a:t>
            </a:r>
            <a:r>
              <a:rPr lang="zh-CN" altLang="en-US" sz="2800" smtClean="0">
                <a:latin typeface="Times New Roman" panose="02020603050405020304" pitchFamily="18" charset="0"/>
              </a:rPr>
              <a:t>：王晓用功，</a:t>
            </a:r>
            <a:r>
              <a:rPr lang="en-US" altLang="zh-CN" sz="2800" i="1" smtClean="0">
                <a:latin typeface="Times New Roman" panose="02020603050405020304" pitchFamily="18" charset="0"/>
                <a:cs typeface="Times New Roman" panose="02020603050405020304" pitchFamily="18" charset="0"/>
              </a:rPr>
              <a:t>q</a:t>
            </a:r>
            <a:r>
              <a:rPr lang="zh-CN" altLang="en-US" sz="2800" smtClean="0">
                <a:latin typeface="Times New Roman" panose="02020603050405020304" pitchFamily="18" charset="0"/>
              </a:rPr>
              <a:t>：王晓聪明，则</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rPr>
              <a:t>(1)  </a:t>
            </a:r>
            <a:r>
              <a:rPr lang="en-US" altLang="zh-CN" sz="2800" i="1"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rPr>
              <a:t>∧</a:t>
            </a:r>
            <a:r>
              <a:rPr lang="en-US" altLang="zh-CN" sz="2800" i="1" smtClean="0">
                <a:latin typeface="Times New Roman" panose="02020603050405020304" pitchFamily="18" charset="0"/>
                <a:cs typeface="Times New Roman" panose="02020603050405020304" pitchFamily="18" charset="0"/>
              </a:rPr>
              <a:t>q</a:t>
            </a:r>
            <a:endParaRPr lang="en-US" altLang="zh-CN" sz="2800" i="1"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     (2)  </a:t>
            </a:r>
            <a:r>
              <a:rPr lang="en-US" altLang="zh-CN" sz="2800" i="1"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rPr>
              <a:t>∧</a:t>
            </a:r>
            <a:r>
              <a:rPr lang="en-US" altLang="zh-CN" sz="2800" i="1" smtClean="0">
                <a:latin typeface="Times New Roman" panose="02020603050405020304" pitchFamily="18" charset="0"/>
                <a:cs typeface="Times New Roman" panose="02020603050405020304" pitchFamily="18" charset="0"/>
              </a:rPr>
              <a:t>q</a:t>
            </a:r>
            <a:endParaRPr lang="en-US" altLang="zh-CN" sz="2800" i="1"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     (3)  q</a:t>
            </a:r>
            <a:r>
              <a:rPr lang="en-US" altLang="zh-CN" sz="2800" smtClean="0">
                <a:latin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6866">
                                            <p:txEl>
                                              <p:pRg st="6" end="6"/>
                                            </p:txEl>
                                          </p:spTgt>
                                        </p:tgtEl>
                                        <p:attrNameLst>
                                          <p:attrName>style.visibility</p:attrName>
                                        </p:attrNameLst>
                                      </p:cBhvr>
                                      <p:to>
                                        <p:strVal val="visible"/>
                                      </p:to>
                                    </p:set>
                                    <p:anim calcmode="discrete" valueType="clr">
                                      <p:cBhvr override="childStyle">
                                        <p:cTn id="7" dur="80"/>
                                        <p:tgtEl>
                                          <p:spTgt spid="36866">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6866">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36866">
                                            <p:txEl>
                                              <p:pRg st="6" end="6"/>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6866">
                                            <p:txEl>
                                              <p:pRg st="7" end="7"/>
                                            </p:txEl>
                                          </p:spTgt>
                                        </p:tgtEl>
                                        <p:attrNameLst>
                                          <p:attrName>style.visibility</p:attrName>
                                        </p:attrNameLst>
                                      </p:cBhvr>
                                      <p:to>
                                        <p:strVal val="visible"/>
                                      </p:to>
                                    </p:set>
                                    <p:anim calcmode="discrete" valueType="clr">
                                      <p:cBhvr override="childStyle">
                                        <p:cTn id="14" dur="80"/>
                                        <p:tgtEl>
                                          <p:spTgt spid="36866">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6866">
                                            <p:txEl>
                                              <p:pRg st="7" end="7"/>
                                            </p:txEl>
                                          </p:spTgt>
                                        </p:tgtEl>
                                        <p:attrNameLst>
                                          <p:attrName>fillcolor</p:attrName>
                                        </p:attrNameLst>
                                      </p:cBhvr>
                                      <p:tavLst>
                                        <p:tav tm="0">
                                          <p:val>
                                            <p:clrVal>
                                              <a:schemeClr val="accent2"/>
                                            </p:clrVal>
                                          </p:val>
                                        </p:tav>
                                        <p:tav tm="50000">
                                          <p:val>
                                            <p:clrVal>
                                              <a:schemeClr val="hlink"/>
                                            </p:clrVal>
                                          </p:val>
                                        </p:tav>
                                      </p:tavLst>
                                    </p:anim>
                                    <p:set>
                                      <p:cBhvr>
                                        <p:cTn id="16" dur="80"/>
                                        <p:tgtEl>
                                          <p:spTgt spid="36866">
                                            <p:txEl>
                                              <p:pRg st="7" end="7"/>
                                            </p:txEl>
                                          </p:spTgt>
                                        </p:tgtEl>
                                        <p:attrNameLst>
                                          <p:attrName>fill.type</p:attrName>
                                        </p:attrNameLst>
                                      </p:cBhvr>
                                      <p:to>
                                        <p:strVal val="solid"/>
                                      </p:to>
                                    </p:set>
                                  </p:childTnLst>
                                </p:cTn>
                              </p:par>
                            </p:childTnLst>
                          </p:cTn>
                        </p:par>
                        <p:par>
                          <p:cTn id="17" fill="hold">
                            <p:stCondLst>
                              <p:cond delay="56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36866">
                                            <p:txEl>
                                              <p:pRg st="8" end="8"/>
                                            </p:txEl>
                                          </p:spTgt>
                                        </p:tgtEl>
                                        <p:attrNameLst>
                                          <p:attrName>style.visibility</p:attrName>
                                        </p:attrNameLst>
                                      </p:cBhvr>
                                      <p:to>
                                        <p:strVal val="visible"/>
                                      </p:to>
                                    </p:set>
                                    <p:anim calcmode="discrete" valueType="clr">
                                      <p:cBhvr override="childStyle">
                                        <p:cTn id="20" dur="80"/>
                                        <p:tgtEl>
                                          <p:spTgt spid="36866">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36866">
                                            <p:txEl>
                                              <p:pRg st="8" end="8"/>
                                            </p:txEl>
                                          </p:spTgt>
                                        </p:tgtEl>
                                        <p:attrNameLst>
                                          <p:attrName>fillcolor</p:attrName>
                                        </p:attrNameLst>
                                      </p:cBhvr>
                                      <p:tavLst>
                                        <p:tav tm="0">
                                          <p:val>
                                            <p:clrVal>
                                              <a:schemeClr val="accent2"/>
                                            </p:clrVal>
                                          </p:val>
                                        </p:tav>
                                        <p:tav tm="50000">
                                          <p:val>
                                            <p:clrVal>
                                              <a:schemeClr val="hlink"/>
                                            </p:clrVal>
                                          </p:val>
                                        </p:tav>
                                      </p:tavLst>
                                    </p:anim>
                                    <p:set>
                                      <p:cBhvr>
                                        <p:cTn id="22" dur="80"/>
                                        <p:tgtEl>
                                          <p:spTgt spid="36866">
                                            <p:txEl>
                                              <p:pRg st="8" end="8"/>
                                            </p:txEl>
                                          </p:spTgt>
                                        </p:tgtEl>
                                        <p:attrNameLst>
                                          <p:attrName>fill.type</p:attrName>
                                        </p:attrNameLst>
                                      </p:cBhvr>
                                      <p:to>
                                        <p:strVal val="solid"/>
                                      </p:to>
                                    </p:set>
                                  </p:childTnLst>
                                </p:cTn>
                              </p:par>
                            </p:childTnLst>
                          </p:cTn>
                        </p:par>
                        <p:par>
                          <p:cTn id="23" fill="hold">
                            <p:stCondLst>
                              <p:cond delay="112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36866">
                                            <p:txEl>
                                              <p:pRg st="9" end="9"/>
                                            </p:txEl>
                                          </p:spTgt>
                                        </p:tgtEl>
                                        <p:attrNameLst>
                                          <p:attrName>style.visibility</p:attrName>
                                        </p:attrNameLst>
                                      </p:cBhvr>
                                      <p:to>
                                        <p:strVal val="visible"/>
                                      </p:to>
                                    </p:set>
                                    <p:anim calcmode="discrete" valueType="clr">
                                      <p:cBhvr override="childStyle">
                                        <p:cTn id="26" dur="80"/>
                                        <p:tgtEl>
                                          <p:spTgt spid="36866">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36866">
                                            <p:txEl>
                                              <p:pRg st="9" end="9"/>
                                            </p:txEl>
                                          </p:spTgt>
                                        </p:tgtEl>
                                        <p:attrNameLst>
                                          <p:attrName>fillcolor</p:attrName>
                                        </p:attrNameLst>
                                      </p:cBhvr>
                                      <p:tavLst>
                                        <p:tav tm="0">
                                          <p:val>
                                            <p:clrVal>
                                              <a:schemeClr val="accent2"/>
                                            </p:clrVal>
                                          </p:val>
                                        </p:tav>
                                        <p:tav tm="50000">
                                          <p:val>
                                            <p:clrVal>
                                              <a:schemeClr val="hlink"/>
                                            </p:clrVal>
                                          </p:val>
                                        </p:tav>
                                      </p:tavLst>
                                    </p:anim>
                                    <p:set>
                                      <p:cBhvr>
                                        <p:cTn id="28" dur="80"/>
                                        <p:tgtEl>
                                          <p:spTgt spid="36866">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457200" y="609600"/>
            <a:ext cx="8229600" cy="1066800"/>
          </a:xfrm>
        </p:spPr>
        <p:txBody>
          <a:bodyPr/>
          <a:lstStyle/>
          <a:p>
            <a:pPr eaLnBrk="1" hangingPunct="1"/>
            <a:r>
              <a:rPr lang="en-US" altLang="zh-CN" sz="4200" smtClean="0"/>
              <a:t> </a:t>
            </a:r>
            <a:r>
              <a:rPr lang="zh-CN" altLang="en-US" smtClean="0">
                <a:latin typeface="Times New Roman" panose="02020603050405020304" pitchFamily="18" charset="0"/>
              </a:rPr>
              <a:t>例 </a:t>
            </a:r>
            <a:r>
              <a:rPr lang="en-US" altLang="zh-CN" smtClean="0">
                <a:latin typeface="Times New Roman" panose="02020603050405020304" pitchFamily="18" charset="0"/>
              </a:rPr>
              <a:t>(</a:t>
            </a:r>
            <a:r>
              <a:rPr lang="zh-CN" altLang="en-US" smtClean="0">
                <a:latin typeface="Times New Roman" panose="02020603050405020304" pitchFamily="18" charset="0"/>
              </a:rPr>
              <a:t>续</a:t>
            </a:r>
            <a:r>
              <a:rPr lang="en-US" altLang="zh-CN" smtClean="0">
                <a:latin typeface="Times New Roman" panose="02020603050405020304" pitchFamily="18" charset="0"/>
              </a:rPr>
              <a:t>)</a:t>
            </a:r>
            <a:r>
              <a:rPr lang="en-US" altLang="zh-CN" sz="4200" b="0" smtClean="0"/>
              <a:t>       </a:t>
            </a:r>
            <a:endParaRPr lang="en-US" altLang="zh-CN" sz="4200" b="0" smtClean="0"/>
          </a:p>
        </p:txBody>
      </p:sp>
      <p:sp>
        <p:nvSpPr>
          <p:cNvPr id="36867" name="Rectangle 3"/>
          <p:cNvSpPr>
            <a:spLocks noGrp="1" noChangeArrowheads="1"/>
          </p:cNvSpPr>
          <p:nvPr>
            <p:ph idx="4294967295"/>
          </p:nvPr>
        </p:nvSpPr>
        <p:spPr>
          <a:xfrm>
            <a:off x="755650" y="1916113"/>
            <a:ext cx="7646988" cy="1752600"/>
          </a:xfrm>
          <a:solidFill>
            <a:srgbClr val="D9F1FF"/>
          </a:solidFill>
          <a:ln w="28575">
            <a:solidFill>
              <a:srgbClr val="003399"/>
            </a:solidFill>
            <a:miter lim="800000"/>
          </a:ln>
        </p:spPr>
        <p:txBody>
          <a:bodyPr/>
          <a:lstStyle/>
          <a:p>
            <a:pPr algn="just" eaLnBrk="1" hangingPunct="1">
              <a:buFont typeface="Wingdings" panose="05000000000000000000" pitchFamily="2" charset="2"/>
              <a:buNone/>
            </a:pP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(4) </a:t>
            </a:r>
            <a:r>
              <a:rPr lang="zh-CN" altLang="en-US" sz="2800" dirty="0" smtClean="0">
                <a:latin typeface="Times New Roman" panose="02020603050405020304" pitchFamily="18" charset="0"/>
              </a:rPr>
              <a:t>令</a:t>
            </a:r>
            <a:r>
              <a:rPr lang="zh-CN" altLang="en-US"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r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rPr>
              <a:t>张辉是三好学生，</a:t>
            </a:r>
            <a:r>
              <a:rPr lang="en-US" altLang="zh-CN" sz="2800" i="1" dirty="0" smtClean="0">
                <a:latin typeface="Times New Roman" panose="02020603050405020304" pitchFamily="18" charset="0"/>
                <a:cs typeface="Times New Roman" panose="02020603050405020304" pitchFamily="18" charset="0"/>
              </a:rPr>
              <a:t>s </a:t>
            </a:r>
            <a:r>
              <a:rPr lang="en-US" altLang="zh-CN" sz="2800"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rPr>
              <a:t>王丽是三好学生</a:t>
            </a:r>
            <a:endParaRPr lang="zh-CN" altLang="en-US" sz="28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z="2800" dirty="0" smtClean="0">
                <a:latin typeface="Times New Roman" panose="02020603050405020304" pitchFamily="18" charset="0"/>
              </a:rPr>
              <a:t>   </a:t>
            </a:r>
            <a:r>
              <a:rPr lang="en-US" altLang="zh-CN" sz="2800" dirty="0">
                <a:latin typeface="Times New Roman" panose="02020603050405020304" pitchFamily="18" charset="0"/>
              </a:rPr>
              <a:t> </a:t>
            </a:r>
            <a:r>
              <a:rPr lang="en-US" altLang="zh-CN" sz="2800" dirty="0" smtClean="0">
                <a:latin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 </a:t>
            </a:r>
            <a:r>
              <a:rPr lang="en-US" altLang="zh-CN" sz="2800" i="1" dirty="0" err="1" smtClean="0">
                <a:latin typeface="Times New Roman" panose="02020603050405020304" pitchFamily="18" charset="0"/>
                <a:cs typeface="Times New Roman" panose="02020603050405020304" pitchFamily="18" charset="0"/>
              </a:rPr>
              <a:t>r</a:t>
            </a:r>
            <a:r>
              <a:rPr lang="en-US" altLang="zh-CN" sz="2800" dirty="0" err="1" smtClean="0">
                <a:latin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s</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altLang="zh-CN" sz="2800" dirty="0" smtClean="0">
                <a:latin typeface="Times New Roman" panose="02020603050405020304" pitchFamily="18" charset="0"/>
              </a:rPr>
              <a:t>   (5)  </a:t>
            </a:r>
            <a:r>
              <a:rPr lang="zh-CN" altLang="en-US" sz="2800" dirty="0" smtClean="0">
                <a:latin typeface="Times New Roman" panose="02020603050405020304" pitchFamily="18" charset="0"/>
              </a:rPr>
              <a:t>令</a:t>
            </a:r>
            <a:r>
              <a:rPr lang="zh-CN" altLang="en-US" sz="2800"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rPr>
              <a:t>t </a:t>
            </a:r>
            <a:r>
              <a:rPr lang="en-US" altLang="zh-CN" sz="2800" dirty="0" smtClean="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rPr>
              <a:t>张辉与王丽是同学，</a:t>
            </a:r>
            <a:r>
              <a:rPr lang="en-US" altLang="zh-CN" sz="2800" i="1" dirty="0" smtClean="0">
                <a:latin typeface="Times New Roman" panose="02020603050405020304" pitchFamily="18" charset="0"/>
                <a:cs typeface="Times New Roman" panose="02020603050405020304" pitchFamily="18" charset="0"/>
              </a:rPr>
              <a:t>t </a:t>
            </a:r>
            <a:r>
              <a:rPr lang="zh-CN" altLang="en-US" sz="2800" dirty="0" smtClean="0">
                <a:latin typeface="Times New Roman" panose="02020603050405020304" pitchFamily="18" charset="0"/>
              </a:rPr>
              <a:t>是简单命题</a:t>
            </a:r>
            <a:r>
              <a:rPr lang="zh-CN" altLang="en-US" sz="28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p:txBody>
      </p:sp>
      <p:sp>
        <p:nvSpPr>
          <p:cNvPr id="37892" name="Text Box 4"/>
          <p:cNvSpPr txBox="1">
            <a:spLocks noChangeArrowheads="1"/>
          </p:cNvSpPr>
          <p:nvPr/>
        </p:nvSpPr>
        <p:spPr bwMode="auto">
          <a:xfrm>
            <a:off x="755650" y="4005263"/>
            <a:ext cx="79200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Clr>
                <a:schemeClr val="bg2"/>
              </a:buClr>
              <a:buSzPct val="75000"/>
              <a:buFont typeface="Wingdings" panose="05000000000000000000" pitchFamily="2" charset="2"/>
              <a:buNone/>
            </a:pPr>
            <a:r>
              <a:rPr lang="zh-CN" altLang="en-US" sz="2800" dirty="0">
                <a:latin typeface="Times New Roman" panose="02020603050405020304" pitchFamily="18" charset="0"/>
              </a:rPr>
              <a:t>说明</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rPr>
              <a:t>    </a:t>
            </a:r>
            <a:r>
              <a:rPr lang="en-US" altLang="zh-CN"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Times New Roman" panose="02020603050405020304" pitchFamily="18" charset="0"/>
              </a:rPr>
              <a:t>说明描述合取式的灵活性与多样性</a:t>
            </a:r>
            <a:r>
              <a:rPr lang="en-US" altLang="zh-CN"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rPr>
              <a:t>    </a:t>
            </a:r>
            <a:r>
              <a:rPr lang="en-US" altLang="zh-CN" sz="2800" dirty="0">
                <a:latin typeface="Times New Roman" panose="02020603050405020304" pitchFamily="18" charset="0"/>
              </a:rPr>
              <a:t>(5) </a:t>
            </a:r>
            <a:r>
              <a:rPr lang="zh-CN" altLang="en-US" sz="2800" dirty="0">
                <a:latin typeface="Times New Roman" panose="02020603050405020304" pitchFamily="18" charset="0"/>
              </a:rPr>
              <a:t>中“与”联结的是句子的主语成分，因而</a:t>
            </a:r>
            <a:r>
              <a:rPr lang="en-US" altLang="zh-CN"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5)</a:t>
            </a:r>
            <a:endParaRPr lang="en-US" altLang="zh-CN" sz="2800" dirty="0">
              <a:latin typeface="Times New Roman" panose="02020603050405020304" pitchFamily="18" charset="0"/>
              <a:cs typeface="Times New Roman" panose="02020603050405020304" pitchFamily="18" charset="0"/>
            </a:endParaRPr>
          </a:p>
          <a:p>
            <a:pPr algn="just" eaLnBrk="1" hangingPunct="1">
              <a:spcBef>
                <a:spcPct val="20000"/>
              </a:spcBef>
              <a:buClr>
                <a:schemeClr val="bg2"/>
              </a:buClr>
              <a:buSzPct val="75000"/>
              <a:buFont typeface="Wingdings" panose="05000000000000000000" pitchFamily="2" charset="2"/>
              <a:buNone/>
            </a:pPr>
            <a:r>
              <a:rPr lang="zh-CN" altLang="en-US" sz="2800" dirty="0">
                <a:latin typeface="Times New Roman" panose="02020603050405020304" pitchFamily="18" charset="0"/>
              </a:rPr>
              <a:t>中句子是简单命题</a:t>
            </a:r>
            <a:r>
              <a:rPr lang="en-US" altLang="zh-CN" sz="2800" dirty="0">
                <a:latin typeface="Times New Roman" panose="02020603050405020304" pitchFamily="18" charset="0"/>
              </a:rPr>
              <a:t>.</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7892"/>
                                        </p:tgtEl>
                                        <p:attrNameLst>
                                          <p:attrName>style.visibility</p:attrName>
                                        </p:attrNameLst>
                                      </p:cBhvr>
                                      <p:to>
                                        <p:strVal val="visible"/>
                                      </p:to>
                                    </p:set>
                                    <p:animEffect transition="in" filter="box(in)">
                                      <p:cBhvr>
                                        <p:cTn id="11"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81013" y="500063"/>
            <a:ext cx="7162800" cy="838200"/>
          </a:xfrm>
        </p:spPr>
        <p:txBody>
          <a:bodyPr/>
          <a:lstStyle/>
          <a:p>
            <a:pPr eaLnBrk="1" hangingPunct="1"/>
            <a:r>
              <a:rPr lang="zh-CN" altLang="en-US" smtClean="0">
                <a:latin typeface="宋体" panose="02010600030101010101" pitchFamily="2" charset="-122"/>
              </a:rPr>
              <a:t>联结词与复合命题</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endParaRPr lang="en-US" altLang="zh-CN" smtClean="0">
              <a:latin typeface="宋体" panose="02010600030101010101" pitchFamily="2" charset="-122"/>
            </a:endParaRPr>
          </a:p>
        </p:txBody>
      </p:sp>
      <p:sp>
        <p:nvSpPr>
          <p:cNvPr id="37891" name="Rectangle 3"/>
          <p:cNvSpPr>
            <a:spLocks noGrp="1" noChangeArrowheads="1"/>
          </p:cNvSpPr>
          <p:nvPr>
            <p:ph type="body" sz="half" idx="4294967295"/>
          </p:nvPr>
        </p:nvSpPr>
        <p:spPr>
          <a:xfrm>
            <a:off x="357188" y="2017713"/>
            <a:ext cx="8135937" cy="1625600"/>
          </a:xfrm>
        </p:spPr>
        <p:txBody>
          <a:bodyPr/>
          <a:lstStyle/>
          <a:p>
            <a:pPr algn="just" eaLnBrk="1" hangingPunct="1">
              <a:lnSpc>
                <a:spcPct val="100000"/>
              </a:lnSpc>
              <a:buFont typeface="Wingdings" panose="05000000000000000000" pitchFamily="2" charset="2"/>
              <a:buNone/>
            </a:pPr>
            <a:r>
              <a:rPr lang="en-US" altLang="zh-CN" sz="2800" b="0" smtClean="0">
                <a:latin typeface="Times New Roman" panose="02020603050405020304" pitchFamily="18" charset="0"/>
                <a:ea typeface="黑体" panose="02010609060101010101" pitchFamily="49" charset="-122"/>
              </a:rPr>
              <a:t>  </a:t>
            </a:r>
            <a:r>
              <a:rPr lang="zh-CN" altLang="en-US" sz="2800" b="0" smtClean="0">
                <a:solidFill>
                  <a:srgbClr val="FF3300"/>
                </a:solidFill>
                <a:latin typeface="Times New Roman" panose="02020603050405020304" pitchFamily="18" charset="0"/>
                <a:ea typeface="黑体" panose="02010609060101010101" pitchFamily="49" charset="-122"/>
              </a:rPr>
              <a:t>定义</a:t>
            </a:r>
            <a:r>
              <a:rPr lang="zh-CN" altLang="en-US" sz="2800" b="0" smtClean="0">
                <a:latin typeface="Times New Roman" panose="02020603050405020304" pitchFamily="18" charset="0"/>
                <a:ea typeface="黑体" panose="02010609060101010101" pitchFamily="49" charset="-122"/>
              </a:rPr>
              <a:t> 设 </a:t>
            </a:r>
            <a:r>
              <a:rPr lang="en-US" altLang="zh-CN" sz="2800" b="0" i="1" smtClean="0">
                <a:latin typeface="Times New Roman" panose="02020603050405020304" pitchFamily="18" charset="0"/>
                <a:ea typeface="黑体" panose="02010609060101010101" pitchFamily="49" charset="-122"/>
              </a:rPr>
              <a:t>p,q</a:t>
            </a:r>
            <a:r>
              <a:rPr lang="zh-CN" altLang="en-US" sz="2800" b="0" smtClean="0">
                <a:latin typeface="Times New Roman" panose="02020603050405020304" pitchFamily="18" charset="0"/>
                <a:ea typeface="黑体" panose="02010609060101010101" pitchFamily="49" charset="-122"/>
              </a:rPr>
              <a:t>为二命题，复合命题“</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或</a:t>
            </a:r>
            <a:r>
              <a:rPr lang="en-US" altLang="zh-CN" sz="2800" b="0" i="1" smtClean="0">
                <a:latin typeface="Times New Roman" panose="02020603050405020304" pitchFamily="18" charset="0"/>
                <a:ea typeface="黑体" panose="02010609060101010101" pitchFamily="49" charset="-122"/>
              </a:rPr>
              <a:t>q</a:t>
            </a:r>
            <a:r>
              <a:rPr lang="en-US" altLang="zh-CN" sz="2800" b="0" smtClean="0">
                <a:latin typeface="Times New Roman" panose="02020603050405020304" pitchFamily="18" charset="0"/>
                <a:ea typeface="黑体" panose="02010609060101010101" pitchFamily="49" charset="-122"/>
              </a:rPr>
              <a:t>”</a:t>
            </a:r>
            <a:r>
              <a:rPr lang="zh-CN" altLang="en-US" sz="2800" b="0" smtClean="0">
                <a:latin typeface="Times New Roman" panose="02020603050405020304" pitchFamily="18" charset="0"/>
                <a:ea typeface="黑体" panose="02010609060101010101" pitchFamily="49" charset="-122"/>
              </a:rPr>
              <a:t>称作</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与</a:t>
            </a:r>
            <a:r>
              <a:rPr lang="en-US" altLang="zh-CN" sz="2800" b="0" i="1" smtClean="0">
                <a:latin typeface="Times New Roman" panose="02020603050405020304" pitchFamily="18" charset="0"/>
                <a:ea typeface="黑体" panose="02010609060101010101" pitchFamily="49" charset="-122"/>
              </a:rPr>
              <a:t>q</a:t>
            </a:r>
            <a:endParaRPr lang="en-US" altLang="zh-CN" sz="2800" b="0" i="1" smtClean="0">
              <a:latin typeface="Times New Roman" panose="02020603050405020304" pitchFamily="18" charset="0"/>
              <a:ea typeface="黑体" panose="02010609060101010101" pitchFamily="49" charset="-122"/>
            </a:endParaRPr>
          </a:p>
          <a:p>
            <a:pPr algn="just" eaLnBrk="1" hangingPunct="1">
              <a:lnSpc>
                <a:spcPct val="100000"/>
              </a:lnSpc>
              <a:buFont typeface="Wingdings" panose="05000000000000000000" pitchFamily="2" charset="2"/>
              <a:buNone/>
            </a:pPr>
            <a:r>
              <a:rPr lang="en-US" sz="2800" b="0" smtClean="0">
                <a:latin typeface="Times New Roman" panose="02020603050405020304" pitchFamily="18" charset="0"/>
                <a:ea typeface="黑体" panose="02010609060101010101" pitchFamily="49" charset="-122"/>
              </a:rPr>
              <a:t>  </a:t>
            </a:r>
            <a:r>
              <a:rPr lang="zh-CN" altLang="en-US" sz="2800" b="0" smtClean="0">
                <a:latin typeface="Times New Roman" panose="02020603050405020304" pitchFamily="18" charset="0"/>
                <a:ea typeface="黑体" panose="02010609060101010101" pitchFamily="49" charset="-122"/>
              </a:rPr>
              <a:t>的</a:t>
            </a:r>
            <a:r>
              <a:rPr lang="zh-CN" altLang="en-US" sz="2800" b="0" smtClean="0">
                <a:solidFill>
                  <a:srgbClr val="FF3300"/>
                </a:solidFill>
                <a:latin typeface="Times New Roman" panose="02020603050405020304" pitchFamily="18" charset="0"/>
                <a:ea typeface="黑体" panose="02010609060101010101" pitchFamily="49" charset="-122"/>
              </a:rPr>
              <a:t>析取式</a:t>
            </a:r>
            <a:r>
              <a:rPr lang="zh-CN" altLang="en-US" sz="2800" b="0" smtClean="0">
                <a:latin typeface="Times New Roman" panose="02020603050405020304" pitchFamily="18" charset="0"/>
                <a:ea typeface="黑体" panose="02010609060101010101" pitchFamily="49" charset="-122"/>
              </a:rPr>
              <a:t>，记作</a:t>
            </a:r>
            <a:r>
              <a:rPr lang="en-US" altLang="zh-CN" sz="2800" b="0" i="1" smtClean="0">
                <a:latin typeface="Times New Roman" panose="02020603050405020304" pitchFamily="18" charset="0"/>
                <a:ea typeface="黑体" panose="02010609060101010101" pitchFamily="49" charset="-122"/>
              </a:rPr>
              <a:t>p</a:t>
            </a:r>
            <a:r>
              <a:rPr lang="en-US" altLang="zh-CN" sz="2800" b="0" smtClean="0">
                <a:latin typeface="Times New Roman" panose="02020603050405020304" pitchFamily="18" charset="0"/>
                <a:ea typeface="黑体" panose="02010609060101010101" pitchFamily="49" charset="-122"/>
              </a:rPr>
              <a:t>∨</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，∨称作</a:t>
            </a:r>
            <a:r>
              <a:rPr lang="zh-CN" altLang="en-US" sz="2800" b="0" smtClean="0">
                <a:solidFill>
                  <a:srgbClr val="FF3300"/>
                </a:solidFill>
                <a:latin typeface="Times New Roman" panose="02020603050405020304" pitchFamily="18" charset="0"/>
                <a:ea typeface="黑体" panose="02010609060101010101" pitchFamily="49" charset="-122"/>
              </a:rPr>
              <a:t>析取联结词</a:t>
            </a:r>
            <a:r>
              <a:rPr lang="zh-CN" altLang="en-US" sz="2800" b="0" smtClean="0">
                <a:latin typeface="Times New Roman" panose="02020603050405020304" pitchFamily="18" charset="0"/>
                <a:ea typeface="黑体" panose="02010609060101010101" pitchFamily="49" charset="-122"/>
              </a:rPr>
              <a:t>，并规</a:t>
            </a:r>
            <a:endParaRPr lang="zh-CN" altLang="en-US" sz="2800" b="0" smtClean="0">
              <a:latin typeface="Times New Roman" panose="02020603050405020304" pitchFamily="18" charset="0"/>
              <a:ea typeface="黑体" panose="02010609060101010101" pitchFamily="49" charset="-122"/>
            </a:endParaRPr>
          </a:p>
          <a:p>
            <a:pPr algn="just" eaLnBrk="1" hangingPunct="1">
              <a:lnSpc>
                <a:spcPct val="100000"/>
              </a:lnSpc>
              <a:buFont typeface="Wingdings" panose="05000000000000000000" pitchFamily="2" charset="2"/>
              <a:buNone/>
            </a:pPr>
            <a:r>
              <a:rPr lang="zh-CN" altLang="en-US" sz="2800" b="0" smtClean="0">
                <a:latin typeface="Times New Roman" panose="02020603050405020304" pitchFamily="18" charset="0"/>
                <a:ea typeface="黑体" panose="02010609060101010101" pitchFamily="49" charset="-122"/>
              </a:rPr>
              <a:t>  定</a:t>
            </a:r>
            <a:r>
              <a:rPr lang="en-US" altLang="zh-CN" sz="2800" b="0" i="1" smtClean="0">
                <a:latin typeface="Times New Roman" panose="02020603050405020304" pitchFamily="18" charset="0"/>
                <a:ea typeface="黑体" panose="02010609060101010101" pitchFamily="49" charset="-122"/>
              </a:rPr>
              <a:t>p</a:t>
            </a:r>
            <a:r>
              <a:rPr lang="en-US" altLang="zh-CN" sz="2800" b="0" smtClean="0">
                <a:latin typeface="Times New Roman" panose="02020603050405020304" pitchFamily="18" charset="0"/>
                <a:ea typeface="黑体" panose="02010609060101010101" pitchFamily="49" charset="-122"/>
              </a:rPr>
              <a:t>∨</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为假当且仅当</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与</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同时为假</a:t>
            </a:r>
            <a:r>
              <a:rPr lang="en-US" altLang="zh-CN" sz="2800" b="0" smtClean="0">
                <a:latin typeface="Times New Roman" panose="02020603050405020304" pitchFamily="18" charset="0"/>
                <a:ea typeface="黑体" panose="02010609060101010101" pitchFamily="49" charset="-122"/>
              </a:rPr>
              <a:t>.</a:t>
            </a:r>
            <a:endParaRPr lang="en-US" altLang="zh-CN" sz="2800" b="0" smtClean="0">
              <a:latin typeface="Times New Roman" panose="02020603050405020304" pitchFamily="18" charset="0"/>
              <a:ea typeface="黑体" panose="02010609060101010101" pitchFamily="49" charset="-122"/>
            </a:endParaRPr>
          </a:p>
        </p:txBody>
      </p:sp>
      <p:graphicFrame>
        <p:nvGraphicFramePr>
          <p:cNvPr id="38916" name="Group 4"/>
          <p:cNvGraphicFramePr>
            <a:graphicFrameLocks noGrp="1"/>
          </p:cNvGraphicFramePr>
          <p:nvPr>
            <p:ph sz="half" idx="4294967295"/>
          </p:nvPr>
        </p:nvGraphicFramePr>
        <p:xfrm>
          <a:off x="2752725" y="3968750"/>
          <a:ext cx="4248150" cy="2103440"/>
        </p:xfrm>
        <a:graphic>
          <a:graphicData uri="http://schemas.openxmlformats.org/drawingml/2006/table">
            <a:tbl>
              <a:tblPr/>
              <a:tblGrid>
                <a:gridCol w="1593850"/>
                <a:gridCol w="1325563"/>
                <a:gridCol w="1328737"/>
              </a:tblGrid>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q</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 </a:t>
                      </a:r>
                      <a:r>
                        <a:rPr kumimoji="0" lang="en-US" sz="1800" b="0" i="0" u="none" strike="noStrike" cap="none" normalizeH="0" baseline="0" smtClean="0">
                          <a:ln>
                            <a:noFill/>
                          </a:ln>
                          <a:solidFill>
                            <a:srgbClr val="080808"/>
                          </a:solidFill>
                          <a:effectLst/>
                          <a:latin typeface="宋体" panose="02010600030101010101" pitchFamily="2" charset="-122"/>
                          <a:ea typeface="宋体" panose="02010600030101010101" pitchFamily="2" charset="-122"/>
                        </a:rPr>
                        <a:t>∨</a:t>
                      </a: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 q</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18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18" name="灯片编号占位符 4"/>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807C8F90-CFA0-4ECB-98D0-12D3063F38D3}" type="slidenum">
              <a:rPr lang="en-US" altLang="zh-CN" sz="1200" b="0">
                <a:latin typeface="Arial Black" panose="020B0A04020102020204" pitchFamily="34" charset="0"/>
              </a:rPr>
            </a:fld>
            <a:endParaRPr lang="en-US" altLang="zh-CN" sz="1200" b="0">
              <a:latin typeface="Arial Black" panose="020B0A04020102020204" pitchFamily="34" charset="0"/>
            </a:endParaRPr>
          </a:p>
        </p:txBody>
      </p:sp>
      <p:sp>
        <p:nvSpPr>
          <p:cNvPr id="37919" name="Text Box 5"/>
          <p:cNvSpPr txBox="1">
            <a:spLocks noChangeArrowheads="1"/>
          </p:cNvSpPr>
          <p:nvPr/>
        </p:nvSpPr>
        <p:spPr bwMode="auto">
          <a:xfrm>
            <a:off x="693738" y="1414463"/>
            <a:ext cx="437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3.</a:t>
            </a:r>
            <a:r>
              <a:rPr lang="zh-CN" altLang="en-US" sz="2800">
                <a:solidFill>
                  <a:srgbClr val="003399"/>
                </a:solidFill>
                <a:latin typeface="Times New Roman" panose="02020603050405020304" pitchFamily="18" charset="0"/>
              </a:rPr>
              <a:t>析取式与析取联结词“∨”</a:t>
            </a:r>
            <a:endParaRPr lang="zh-CN" altLang="en-US" sz="2800">
              <a:solidFill>
                <a:srgbClr val="003399"/>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28625" y="714375"/>
            <a:ext cx="7705725" cy="2854325"/>
          </a:xfrm>
          <a:prstGeom prst="rect">
            <a:avLst/>
          </a:prstGeom>
          <a:solidFill>
            <a:srgbClr val="D9F1FF"/>
          </a:solidFill>
          <a:ln w="28575">
            <a:solidFill>
              <a:srgbClr val="003399"/>
            </a:solidFill>
            <a:miter lim="800000"/>
          </a:ln>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20000"/>
              </a:spcBef>
              <a:buClr>
                <a:schemeClr val="bg2"/>
              </a:buClr>
              <a:buSzPct val="75000"/>
              <a:buFont typeface="Wingdings" panose="05000000000000000000" pitchFamily="2" charset="2"/>
              <a:buNone/>
            </a:pPr>
            <a:r>
              <a:rPr lang="zh-CN" altLang="en-US" sz="2800" dirty="0">
                <a:latin typeface="宋体" panose="02010600030101010101" pitchFamily="2" charset="-122"/>
              </a:rPr>
              <a:t>例：将下列命题符号化。</a:t>
            </a:r>
            <a:endParaRPr lang="zh-CN" altLang="en-US" sz="2800" dirty="0">
              <a:latin typeface="Times New Roman" panose="02020603050405020304" pitchFamily="18" charset="0"/>
              <a:cs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  2</a:t>
            </a:r>
            <a:r>
              <a:rPr lang="zh-CN" altLang="en-US" sz="2800" dirty="0">
                <a:latin typeface="宋体" panose="02010600030101010101" pitchFamily="2" charset="-122"/>
              </a:rPr>
              <a:t>或</a:t>
            </a:r>
            <a:r>
              <a:rPr lang="en-US" altLang="zh-CN" sz="2800" dirty="0">
                <a:latin typeface="Times New Roman" panose="02020603050405020304" pitchFamily="18" charset="0"/>
                <a:cs typeface="Times New Roman" panose="02020603050405020304" pitchFamily="18" charset="0"/>
              </a:rPr>
              <a:t>4</a:t>
            </a:r>
            <a:r>
              <a:rPr lang="zh-CN" altLang="en-US" sz="2800" dirty="0">
                <a:latin typeface="宋体" panose="02010600030101010101" pitchFamily="2" charset="-122"/>
              </a:rPr>
              <a:t>是素数</a:t>
            </a:r>
            <a:r>
              <a:rPr lang="zh-CN"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(2)  2</a:t>
            </a:r>
            <a:r>
              <a:rPr lang="zh-CN" altLang="en-US" sz="2800" dirty="0">
                <a:latin typeface="宋体" panose="02010600030101010101" pitchFamily="2" charset="-122"/>
              </a:rPr>
              <a:t>或</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宋体" panose="02010600030101010101" pitchFamily="2" charset="-122"/>
              </a:rPr>
              <a:t>是素数</a:t>
            </a:r>
            <a:r>
              <a:rPr lang="zh-CN"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(3)  4</a:t>
            </a:r>
            <a:r>
              <a:rPr lang="zh-CN" altLang="en-US" sz="2800" dirty="0">
                <a:latin typeface="宋体" panose="02010600030101010101" pitchFamily="2" charset="-122"/>
              </a:rPr>
              <a:t>或</a:t>
            </a:r>
            <a:r>
              <a:rPr lang="en-US" altLang="zh-CN" sz="2800" dirty="0">
                <a:latin typeface="Times New Roman" panose="02020603050405020304" pitchFamily="18" charset="0"/>
                <a:cs typeface="Times New Roman" panose="02020603050405020304" pitchFamily="18" charset="0"/>
              </a:rPr>
              <a:t>6</a:t>
            </a:r>
            <a:r>
              <a:rPr lang="zh-CN" altLang="en-US" sz="2800" dirty="0">
                <a:latin typeface="宋体" panose="02010600030101010101" pitchFamily="2" charset="-122"/>
              </a:rPr>
              <a:t>是素数</a:t>
            </a:r>
            <a:r>
              <a:rPr lang="zh-CN"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eaLnBrk="1" hangingPunct="1">
              <a:lnSpc>
                <a:spcPct val="90000"/>
              </a:lnSpc>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(4)  </a:t>
            </a:r>
            <a:r>
              <a:rPr lang="zh-CN" altLang="en-US" sz="2800" dirty="0">
                <a:latin typeface="宋体" panose="02010600030101010101" pitchFamily="2" charset="-122"/>
              </a:rPr>
              <a:t>小元元只能拿一个苹果或一个梨</a:t>
            </a:r>
            <a:r>
              <a:rPr lang="zh-CN" alt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l" eaLnBrk="1" hangingPunct="1">
              <a:lnSpc>
                <a:spcPct val="90000"/>
              </a:lnSpc>
              <a:spcBef>
                <a:spcPct val="20000"/>
              </a:spcBef>
              <a:buClr>
                <a:schemeClr val="bg2"/>
              </a:buClr>
              <a:buSzPct val="75000"/>
              <a:buFont typeface="Wingdings" panose="05000000000000000000" pitchFamily="2" charset="2"/>
              <a:buNone/>
            </a:pPr>
            <a:r>
              <a:rPr lang="en-US" sz="2800" dirty="0">
                <a:latin typeface="Times New Roman" panose="02020603050405020304" pitchFamily="18" charset="0"/>
              </a:rPr>
              <a:t>   </a:t>
            </a:r>
            <a:r>
              <a:rPr lang="en-US" altLang="zh-CN" sz="2800" dirty="0">
                <a:latin typeface="Times New Roman" panose="02020603050405020304" pitchFamily="18" charset="0"/>
              </a:rPr>
              <a:t>(5)  </a:t>
            </a:r>
            <a:r>
              <a:rPr lang="zh-CN" altLang="en-US" sz="2800" dirty="0">
                <a:latin typeface="宋体" panose="02010600030101010101" pitchFamily="2" charset="-122"/>
              </a:rPr>
              <a:t>王晓红生于</a:t>
            </a:r>
            <a:r>
              <a:rPr lang="en-US" altLang="zh-CN" sz="2800" dirty="0">
                <a:latin typeface="Times New Roman" panose="02020603050405020304" pitchFamily="18" charset="0"/>
                <a:cs typeface="Times New Roman" panose="02020603050405020304" pitchFamily="18" charset="0"/>
              </a:rPr>
              <a:t>1975</a:t>
            </a:r>
            <a:r>
              <a:rPr lang="zh-CN" altLang="en-US" sz="2800" dirty="0">
                <a:latin typeface="宋体" panose="02010600030101010101" pitchFamily="2" charset="-122"/>
              </a:rPr>
              <a:t>年或</a:t>
            </a:r>
            <a:r>
              <a:rPr lang="en-US" altLang="zh-CN" sz="2800" dirty="0">
                <a:latin typeface="Times New Roman" panose="02020603050405020304" pitchFamily="18" charset="0"/>
                <a:cs typeface="Times New Roman" panose="02020603050405020304" pitchFamily="18" charset="0"/>
              </a:rPr>
              <a:t>1976</a:t>
            </a:r>
            <a:r>
              <a:rPr lang="zh-CN" altLang="en-US" sz="2800" dirty="0">
                <a:latin typeface="宋体" panose="02010600030101010101" pitchFamily="2" charset="-122"/>
              </a:rPr>
              <a:t>年</a:t>
            </a:r>
            <a:r>
              <a:rPr lang="zh-CN" altLang="en-US" sz="2800" dirty="0">
                <a:latin typeface="Times New Roman" panose="02020603050405020304" pitchFamily="18" charset="0"/>
                <a:cs typeface="Times New Roman" panose="02020603050405020304" pitchFamily="18" charset="0"/>
              </a:rPr>
              <a:t>。</a:t>
            </a:r>
            <a:endParaRPr lang="en-US" sz="2800" dirty="0"/>
          </a:p>
        </p:txBody>
      </p:sp>
      <p:sp>
        <p:nvSpPr>
          <p:cNvPr id="39939" name="Oval 6"/>
          <p:cNvSpPr>
            <a:spLocks noChangeArrowheads="1"/>
          </p:cNvSpPr>
          <p:nvPr/>
        </p:nvSpPr>
        <p:spPr bwMode="auto">
          <a:xfrm>
            <a:off x="6286500" y="3786188"/>
            <a:ext cx="2303463" cy="1368425"/>
          </a:xfrm>
          <a:prstGeom prst="ellipse">
            <a:avLst/>
          </a:prstGeom>
          <a:solidFill>
            <a:srgbClr val="FFCC99"/>
          </a:solidFill>
          <a:ln w="9525">
            <a:solidFill>
              <a:schemeClr val="tx1"/>
            </a:solidFill>
            <a:round/>
          </a:ln>
        </p:spPr>
        <p:txBody>
          <a:bodyPr wrap="none" anchor="ctr"/>
          <a:lstStyle/>
          <a:p>
            <a:r>
              <a:rPr lang="zh-CN" altLang="en-US" sz="2800">
                <a:solidFill>
                  <a:srgbClr val="660066"/>
                </a:solidFill>
              </a:rPr>
              <a:t>注意区分相容</a:t>
            </a:r>
            <a:endParaRPr lang="zh-CN" altLang="en-US" sz="2800">
              <a:solidFill>
                <a:srgbClr val="660066"/>
              </a:solidFill>
            </a:endParaRPr>
          </a:p>
          <a:p>
            <a:r>
              <a:rPr lang="zh-CN" altLang="en-US" sz="2800">
                <a:solidFill>
                  <a:srgbClr val="660066"/>
                </a:solidFill>
              </a:rPr>
              <a:t>或与排斥或</a:t>
            </a:r>
            <a:endParaRPr lang="zh-CN" altLang="en-US" sz="2800">
              <a:solidFill>
                <a:srgbClr val="66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diamond(in)">
                                      <p:cBhvr>
                                        <p:cTn id="7" dur="2000"/>
                                        <p:tgtEl>
                                          <p:spTgt spid="39938"/>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39939"/>
                                        </p:tgtEl>
                                        <p:attrNameLst>
                                          <p:attrName>style.visibility</p:attrName>
                                        </p:attrNameLst>
                                      </p:cBhvr>
                                      <p:to>
                                        <p:strVal val="visible"/>
                                      </p:to>
                                    </p:set>
                                    <p:animEffect transition="in" filter="diamond(in)">
                                      <p:cBhvr>
                                        <p:cTn id="11" dur="20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nimBg="1" autoUpdateAnimBg="0"/>
      <p:bldP spid="39939"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4294967295"/>
          </p:nvPr>
        </p:nvSpPr>
        <p:spPr>
          <a:xfrm>
            <a:off x="468313" y="981075"/>
            <a:ext cx="7920037" cy="5472113"/>
          </a:xfrm>
          <a:solidFill>
            <a:srgbClr val="D9F1FF"/>
          </a:solidFill>
          <a:ln w="28575">
            <a:solidFill>
              <a:srgbClr val="003399"/>
            </a:solidFill>
            <a:miter lim="800000"/>
          </a:ln>
        </p:spPr>
        <p:txBody>
          <a:bodyPr/>
          <a:lstStyle/>
          <a:p>
            <a:pPr eaLnBrk="1" hangingPunct="1">
              <a:spcBef>
                <a:spcPct val="0"/>
              </a:spcBef>
              <a:buFont typeface="Wingdings" panose="05000000000000000000" pitchFamily="2" charset="2"/>
              <a:buNone/>
            </a:pPr>
            <a:r>
              <a:rPr lang="zh-CN" altLang="en-US" sz="2600" dirty="0" smtClean="0">
                <a:latin typeface="宋体" panose="02010600030101010101" pitchFamily="2" charset="-122"/>
              </a:rPr>
              <a:t>解：令 </a:t>
            </a:r>
            <a:r>
              <a:rPr lang="en-US" altLang="zh-CN" sz="2600" i="1" dirty="0" smtClean="0">
                <a:latin typeface="Times New Roman" panose="02020603050405020304" pitchFamily="18" charset="0"/>
                <a:cs typeface="Times New Roman" panose="02020603050405020304" pitchFamily="18" charset="0"/>
              </a:rPr>
              <a:t>p</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2</a:t>
            </a:r>
            <a:r>
              <a:rPr lang="zh-CN" altLang="en-US" sz="2600" dirty="0" smtClean="0">
                <a:latin typeface="Times New Roman" panose="02020603050405020304" pitchFamily="18" charset="0"/>
              </a:rPr>
              <a:t>是素数</a:t>
            </a:r>
            <a:r>
              <a:rPr lang="en-US" altLang="zh-CN" sz="2600" dirty="0" smtClean="0">
                <a:latin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q</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3</a:t>
            </a:r>
            <a:r>
              <a:rPr lang="zh-CN" altLang="en-US" sz="2600" dirty="0" smtClean="0">
                <a:latin typeface="Times New Roman" panose="02020603050405020304" pitchFamily="18" charset="0"/>
              </a:rPr>
              <a:t>是素数</a:t>
            </a:r>
            <a:r>
              <a:rPr lang="en-US" altLang="zh-CN" sz="2600" dirty="0" smtClean="0">
                <a:latin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r</a:t>
            </a:r>
            <a:r>
              <a:rPr lang="en-US" altLang="zh-CN" sz="2600" dirty="0" smtClean="0">
                <a:latin typeface="Times New Roman" panose="02020603050405020304" pitchFamily="18" charset="0"/>
                <a:cs typeface="Times New Roman" panose="02020603050405020304" pitchFamily="18" charset="0"/>
              </a:rPr>
              <a:t>:4</a:t>
            </a:r>
            <a:r>
              <a:rPr lang="zh-CN" altLang="en-US" sz="2600" dirty="0" smtClean="0">
                <a:latin typeface="Times New Roman" panose="02020603050405020304" pitchFamily="18" charset="0"/>
              </a:rPr>
              <a:t>是素数</a:t>
            </a:r>
            <a:r>
              <a:rPr lang="en-US" altLang="zh-CN" sz="2600" dirty="0" smtClean="0">
                <a:latin typeface="Times New Roman" panose="02020603050405020304" pitchFamily="18" charset="0"/>
              </a:rPr>
              <a:t>, </a:t>
            </a:r>
            <a:r>
              <a:rPr lang="en-US" altLang="zh-CN" sz="2600" i="1" dirty="0" smtClean="0">
                <a:latin typeface="Times New Roman" panose="02020603050405020304" pitchFamily="18" charset="0"/>
                <a:cs typeface="Times New Roman" panose="02020603050405020304" pitchFamily="18" charset="0"/>
              </a:rPr>
              <a:t>s</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6</a:t>
            </a:r>
            <a:r>
              <a:rPr lang="zh-CN" altLang="en-US" sz="2600" dirty="0" smtClean="0">
                <a:latin typeface="宋体" panose="02010600030101010101" pitchFamily="2" charset="-122"/>
              </a:rPr>
              <a:t>是素数</a:t>
            </a:r>
            <a:r>
              <a:rPr lang="en-US" altLang="zh-CN" sz="2600" dirty="0" smtClean="0">
                <a:latin typeface="宋体" panose="02010600030101010101" pitchFamily="2" charset="-122"/>
              </a:rPr>
              <a:t>,</a:t>
            </a:r>
            <a:endParaRPr lang="en-US" altLang="zh-CN" sz="2600" dirty="0" smtClean="0">
              <a:latin typeface="宋体" panose="02010600030101010101" pitchFamily="2" charset="-122"/>
            </a:endParaRPr>
          </a:p>
          <a:p>
            <a:pPr eaLnBrk="1" hangingPunct="1">
              <a:spcBef>
                <a:spcPct val="0"/>
              </a:spcBef>
              <a:buFont typeface="Wingdings" panose="05000000000000000000" pitchFamily="2" charset="2"/>
              <a:buNone/>
            </a:pPr>
            <a:r>
              <a:rPr lang="en-US" altLang="zh-CN" sz="1000" dirty="0" smtClean="0">
                <a:latin typeface="Times New Roman" panose="02020603050405020304" pitchFamily="18" charset="0"/>
                <a:cs typeface="Times New Roman" panose="02020603050405020304" pitchFamily="18" charset="0"/>
              </a:rPr>
              <a:t>    </a:t>
            </a:r>
            <a:endParaRPr lang="en-US" altLang="zh-CN" sz="10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600" dirty="0" smtClean="0">
                <a:latin typeface="Times New Roman" panose="02020603050405020304" pitchFamily="18" charset="0"/>
                <a:cs typeface="Times New Roman" panose="02020603050405020304" pitchFamily="18" charset="0"/>
              </a:rPr>
              <a:t>      </a:t>
            </a:r>
            <a:endParaRPr lang="en-US" altLang="zh-CN" sz="2400" dirty="0" smtClean="0"/>
          </a:p>
        </p:txBody>
      </p:sp>
      <p:sp>
        <p:nvSpPr>
          <p:cNvPr id="2" name="矩形 1"/>
          <p:cNvSpPr/>
          <p:nvPr/>
        </p:nvSpPr>
        <p:spPr bwMode="auto">
          <a:xfrm>
            <a:off x="1259632" y="1628800"/>
            <a:ext cx="259228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 </a:t>
            </a: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a:t>
            </a:r>
            <a:r>
              <a:rPr lang="en-US" altLang="zh-CN" sz="2800" dirty="0"/>
              <a:t> </a:t>
            </a:r>
            <a:r>
              <a:rPr lang="en-US" altLang="zh-CN" sz="2800" dirty="0" smtClean="0"/>
              <a:t>4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bwMode="auto">
          <a:xfrm>
            <a:off x="1259632" y="2188637"/>
            <a:ext cx="259228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 </a:t>
            </a: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a:t>
            </a:r>
            <a:r>
              <a:rPr lang="en-US" altLang="zh-CN" sz="2800" dirty="0"/>
              <a:t> 3</a:t>
            </a:r>
            <a:r>
              <a:rPr lang="en-US" altLang="zh-CN" sz="2800" dirty="0" smtClean="0"/>
              <a:t>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bwMode="auto">
          <a:xfrm>
            <a:off x="1259632" y="2780928"/>
            <a:ext cx="259228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800" dirty="0"/>
              <a:t>4</a:t>
            </a:r>
            <a:r>
              <a:rPr kumimoji="0" lang="en-US" altLang="zh-CN"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或</a:t>
            </a:r>
            <a:r>
              <a:rPr lang="en-US" altLang="zh-CN" sz="2800" dirty="0"/>
              <a:t> </a:t>
            </a:r>
            <a:r>
              <a:rPr lang="en-US" altLang="zh-CN" sz="2800" dirty="0" smtClean="0"/>
              <a:t>6 </a:t>
            </a:r>
            <a:r>
              <a:rPr lang="zh-CN" altLang="en-US" sz="2800" dirty="0" smtClean="0"/>
              <a:t>是素数：</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bwMode="auto">
          <a:xfrm>
            <a:off x="3834205" y="1628800"/>
            <a:ext cx="1097835"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r</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5148064" y="1628800"/>
            <a:ext cx="187220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800" dirty="0" smtClean="0"/>
              <a:t>，真值</a:t>
            </a:r>
            <a:r>
              <a:rPr lang="en-US" altLang="zh-CN" sz="2800" dirty="0"/>
              <a:t>1</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834205" y="2132856"/>
            <a:ext cx="1097835"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800" dirty="0" smtClean="0"/>
              <a:t>p </a:t>
            </a:r>
            <a:r>
              <a:rPr lang="en-US" altLang="zh-CN" sz="2800" dirty="0" smtClean="0">
                <a:latin typeface="Times New Roman" panose="02020603050405020304" pitchFamily="18" charset="0"/>
                <a:cs typeface="Times New Roman" panose="02020603050405020304" pitchFamily="18" charset="0"/>
              </a:rPr>
              <a:t>˅ q</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9" name="矩形 8"/>
          <p:cNvSpPr/>
          <p:nvPr/>
        </p:nvSpPr>
        <p:spPr bwMode="auto">
          <a:xfrm>
            <a:off x="5148064" y="2132856"/>
            <a:ext cx="187220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800" dirty="0" smtClean="0"/>
              <a:t>，真值</a:t>
            </a:r>
            <a:r>
              <a:rPr lang="en-US" altLang="zh-CN" sz="2800" dirty="0"/>
              <a:t>1</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3834205" y="2708920"/>
            <a:ext cx="1097835"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en-US" altLang="zh-CN" sz="2800" dirty="0"/>
              <a:t>r</a:t>
            </a:r>
            <a:r>
              <a:rPr lang="en-US" altLang="zh-CN" sz="2800" dirty="0" smtClean="0"/>
              <a:t> </a:t>
            </a:r>
            <a:r>
              <a:rPr lang="en-US" altLang="zh-CN" sz="2800" dirty="0" smtClean="0">
                <a:latin typeface="Times New Roman" panose="02020603050405020304" pitchFamily="18" charset="0"/>
                <a:cs typeface="Times New Roman" panose="02020603050405020304" pitchFamily="18" charset="0"/>
              </a:rPr>
              <a:t>˅ s</a:t>
            </a:r>
            <a:r>
              <a:rPr lang="en-US" altLang="zh-CN" sz="2800" dirty="0" smtClean="0"/>
              <a:t> </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5148064" y="2708920"/>
            <a:ext cx="1872208" cy="5760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r>
              <a:rPr lang="zh-CN" altLang="en-US" sz="2800" dirty="0" smtClean="0"/>
              <a:t>，真值</a:t>
            </a:r>
            <a:r>
              <a:rPr lang="en-US" altLang="zh-CN" sz="2800" dirty="0" smtClean="0"/>
              <a:t>0</a:t>
            </a:r>
            <a:endParaRPr kumimoji="0" lang="zh-CN" altLang="en-US" sz="2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80A94650-66D4-411F-981C-66908462FFD1}"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9219" name="Rectangle 3"/>
          <p:cNvSpPr>
            <a:spLocks noGrp="1" noChangeArrowheads="1"/>
          </p:cNvSpPr>
          <p:nvPr>
            <p:ph type="subTitle" idx="4294967295"/>
          </p:nvPr>
        </p:nvSpPr>
        <p:spPr>
          <a:xfrm>
            <a:off x="468313" y="549275"/>
            <a:ext cx="7119937" cy="5256213"/>
          </a:xfrm>
        </p:spPr>
        <p:txBody>
          <a:bodyPr/>
          <a:lstStyle/>
          <a:p>
            <a:pPr marL="0" indent="187325" defTabSz="222250" eaLnBrk="1" hangingPunct="1">
              <a:lnSpc>
                <a:spcPct val="110000"/>
              </a:lnSpc>
              <a:buFontTx/>
              <a:buNone/>
            </a:pPr>
            <a:r>
              <a:rPr lang="zh-CN" altLang="en-US" smtClean="0"/>
              <a:t>离散数学的内容：</a:t>
            </a:r>
            <a:endParaRPr lang="zh-CN" altLang="en-US" smtClean="0"/>
          </a:p>
          <a:p>
            <a:pPr marL="0" indent="187325" defTabSz="222250" eaLnBrk="1" hangingPunct="1">
              <a:lnSpc>
                <a:spcPct val="110000"/>
              </a:lnSpc>
              <a:buFontTx/>
              <a:buNone/>
            </a:pPr>
            <a:r>
              <a:rPr lang="zh-CN" altLang="en-US" smtClean="0"/>
              <a:t>          数理逻辑（</a:t>
            </a:r>
            <a:r>
              <a:rPr lang="en-US" altLang="zh-CN" smtClean="0"/>
              <a:t>Mathematics Logic)</a:t>
            </a:r>
            <a:endParaRPr lang="en-US" altLang="zh-CN" smtClean="0"/>
          </a:p>
          <a:p>
            <a:pPr marL="0" indent="187325" defTabSz="222250" eaLnBrk="1" hangingPunct="1">
              <a:lnSpc>
                <a:spcPct val="110000"/>
              </a:lnSpc>
              <a:buFontTx/>
              <a:buNone/>
            </a:pPr>
            <a:r>
              <a:rPr lang="en-US" smtClean="0"/>
              <a:t>          </a:t>
            </a:r>
            <a:r>
              <a:rPr lang="zh-CN" altLang="en-US" smtClean="0"/>
              <a:t>集合论</a:t>
            </a:r>
            <a:r>
              <a:rPr lang="en-US" altLang="zh-CN" smtClean="0"/>
              <a:t>(Sets)</a:t>
            </a:r>
            <a:endParaRPr lang="en-US" altLang="zh-CN" smtClean="0"/>
          </a:p>
          <a:p>
            <a:pPr marL="0" indent="187325" defTabSz="222250" eaLnBrk="1" hangingPunct="1">
              <a:lnSpc>
                <a:spcPct val="110000"/>
              </a:lnSpc>
              <a:buFontTx/>
              <a:buNone/>
            </a:pPr>
            <a:r>
              <a:rPr lang="en-US" smtClean="0"/>
              <a:t>          </a:t>
            </a:r>
            <a:r>
              <a:rPr lang="zh-CN" altLang="en-US" smtClean="0"/>
              <a:t>代数结构（</a:t>
            </a:r>
            <a:r>
              <a:rPr lang="en-US" altLang="zh-CN" smtClean="0"/>
              <a:t>Algbra Structure)</a:t>
            </a:r>
            <a:endParaRPr lang="en-US" altLang="zh-CN" smtClean="0"/>
          </a:p>
          <a:p>
            <a:pPr marL="0" indent="187325" defTabSz="222250" eaLnBrk="1" hangingPunct="1">
              <a:lnSpc>
                <a:spcPct val="110000"/>
              </a:lnSpc>
              <a:buFontTx/>
              <a:buNone/>
            </a:pPr>
            <a:r>
              <a:rPr lang="en-US" smtClean="0"/>
              <a:t>          </a:t>
            </a:r>
            <a:r>
              <a:rPr lang="zh-CN" altLang="en-US" smtClean="0"/>
              <a:t>图论（</a:t>
            </a:r>
            <a:r>
              <a:rPr lang="en-US" altLang="zh-CN" smtClean="0"/>
              <a:t>Graph Theory)</a:t>
            </a:r>
            <a:endParaRPr lang="en-US" altLang="zh-CN" smtClean="0"/>
          </a:p>
          <a:p>
            <a:pPr marL="0" indent="187325" defTabSz="222250" eaLnBrk="1" hangingPunct="1">
              <a:lnSpc>
                <a:spcPct val="110000"/>
              </a:lnSpc>
              <a:buFontTx/>
              <a:buNone/>
            </a:pPr>
            <a:r>
              <a:rPr lang="en-US" smtClean="0"/>
              <a:t>          </a:t>
            </a:r>
            <a:r>
              <a:rPr lang="zh-CN" altLang="en-US" smtClean="0">
                <a:solidFill>
                  <a:srgbClr val="FF3300"/>
                </a:solidFill>
              </a:rPr>
              <a:t>组合论（</a:t>
            </a:r>
            <a:r>
              <a:rPr lang="en-US" altLang="zh-CN" smtClean="0">
                <a:solidFill>
                  <a:srgbClr val="FF3300"/>
                </a:solidFill>
              </a:rPr>
              <a:t>Combination)</a:t>
            </a:r>
            <a:endParaRPr lang="en-US" altLang="zh-CN" smtClean="0">
              <a:solidFill>
                <a:srgbClr val="FF3300"/>
              </a:solidFill>
            </a:endParaRPr>
          </a:p>
          <a:p>
            <a:pPr marL="0" indent="187325" defTabSz="222250" eaLnBrk="1" hangingPunct="1">
              <a:lnSpc>
                <a:spcPct val="110000"/>
              </a:lnSpc>
              <a:buFontTx/>
              <a:buNone/>
            </a:pPr>
            <a:r>
              <a:rPr lang="en-US" smtClean="0">
                <a:solidFill>
                  <a:srgbClr val="FF3300"/>
                </a:solidFill>
              </a:rPr>
              <a:t>          </a:t>
            </a:r>
            <a:r>
              <a:rPr lang="zh-CN" altLang="en-US" smtClean="0">
                <a:solidFill>
                  <a:srgbClr val="FF3300"/>
                </a:solidFill>
              </a:rPr>
              <a:t>线性代数</a:t>
            </a:r>
            <a:r>
              <a:rPr lang="en-US" altLang="zh-CN" smtClean="0">
                <a:solidFill>
                  <a:srgbClr val="FF3300"/>
                </a:solidFill>
              </a:rPr>
              <a:t>(Linear Algbra )</a:t>
            </a:r>
            <a:endParaRPr lang="en-US" altLang="zh-CN" smtClean="0">
              <a:solidFill>
                <a:srgbClr val="FF3300"/>
              </a:solidFill>
            </a:endParaRPr>
          </a:p>
          <a:p>
            <a:pPr marL="0" indent="187325" defTabSz="222250" eaLnBrk="1" hangingPunct="1">
              <a:lnSpc>
                <a:spcPct val="110000"/>
              </a:lnSpc>
              <a:buFontTx/>
              <a:buNone/>
            </a:pPr>
            <a:r>
              <a:rPr lang="en-US" smtClean="0">
                <a:solidFill>
                  <a:srgbClr val="FF3300"/>
                </a:solidFill>
              </a:rPr>
              <a:t>          </a:t>
            </a:r>
            <a:r>
              <a:rPr lang="zh-CN" altLang="en-US" smtClean="0">
                <a:solidFill>
                  <a:srgbClr val="FF3300"/>
                </a:solidFill>
              </a:rPr>
              <a:t>概率论（</a:t>
            </a:r>
            <a:r>
              <a:rPr lang="en-US" altLang="zh-CN" smtClean="0">
                <a:solidFill>
                  <a:srgbClr val="FF3300"/>
                </a:solidFill>
              </a:rPr>
              <a:t>Propobility Theory)</a:t>
            </a:r>
            <a:r>
              <a:rPr lang="en-US" altLang="zh-CN" smtClean="0">
                <a:solidFill>
                  <a:srgbClr val="FF3300"/>
                </a:solidFill>
                <a:latin typeface="Times New Roman" panose="02020603050405020304" pitchFamily="18" charset="0"/>
              </a:rPr>
              <a:t>……</a:t>
            </a:r>
            <a:endParaRPr lang="en-US" altLang="zh-CN" b="0" smtClean="0">
              <a:solidFill>
                <a:srgbClr val="FF3300"/>
              </a:solidFill>
            </a:endParaRPr>
          </a:p>
          <a:p>
            <a:pPr marL="0" indent="187325" defTabSz="222250" eaLnBrk="1" hangingPunct="1">
              <a:lnSpc>
                <a:spcPct val="110000"/>
              </a:lnSpc>
              <a:buFontTx/>
              <a:buNone/>
            </a:pPr>
            <a:r>
              <a:rPr lang="en-US" altLang="zh-CN" smtClean="0"/>
              <a:t>      </a:t>
            </a:r>
            <a:endParaRPr lang="en-US" altLang="zh-CN"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4294967295"/>
          </p:nvPr>
        </p:nvSpPr>
        <p:spPr>
          <a:xfrm>
            <a:off x="468313" y="981075"/>
            <a:ext cx="7920037" cy="5472113"/>
          </a:xfrm>
          <a:solidFill>
            <a:srgbClr val="D9F1FF"/>
          </a:solidFill>
          <a:ln w="28575">
            <a:solidFill>
              <a:srgbClr val="003399"/>
            </a:solidFill>
            <a:miter lim="800000"/>
          </a:ln>
        </p:spPr>
        <p:txBody>
          <a:bodyPr/>
          <a:lstStyle/>
          <a:p>
            <a:pPr eaLnBrk="1" hangingPunct="1">
              <a:spcBef>
                <a:spcPct val="0"/>
              </a:spcBef>
              <a:buFont typeface="Wingdings" panose="05000000000000000000" pitchFamily="2" charset="2"/>
              <a:buNone/>
            </a:pPr>
            <a:r>
              <a:rPr lang="en-US" altLang="zh-CN" sz="1000" dirty="0" smtClean="0">
                <a:latin typeface="Times New Roman" panose="02020603050405020304" pitchFamily="18" charset="0"/>
                <a:cs typeface="Times New Roman" panose="02020603050405020304" pitchFamily="18" charset="0"/>
              </a:rPr>
              <a:t>   </a:t>
            </a:r>
            <a:endParaRPr lang="en-US" altLang="zh-CN" sz="10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宋体" panose="02010600030101010101" pitchFamily="2" charset="-122"/>
              </a:rPr>
              <a:t>而 </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4), (5) </a:t>
            </a:r>
            <a:r>
              <a:rPr lang="zh-CN" altLang="en-US" sz="2600" dirty="0" smtClean="0">
                <a:latin typeface="宋体" panose="02010600030101010101" pitchFamily="2" charset="-122"/>
              </a:rPr>
              <a:t>为排斥或</a:t>
            </a:r>
            <a:r>
              <a:rPr lang="en-US" altLang="zh-CN"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sz="2600" dirty="0" smtClean="0">
                <a:latin typeface="Times New Roman" panose="02020603050405020304" pitchFamily="18" charset="0"/>
                <a:cs typeface="Times New Roman" panose="02020603050405020304" pitchFamily="18" charset="0"/>
              </a:rPr>
              <a:t>    </a:t>
            </a:r>
            <a:r>
              <a:rPr lang="zh-CN" altLang="en-US" sz="2600" dirty="0" smtClean="0">
                <a:latin typeface="宋体" panose="02010600030101010101" pitchFamily="2" charset="-122"/>
              </a:rPr>
              <a:t>令 </a:t>
            </a:r>
            <a:r>
              <a:rPr lang="en-US" altLang="zh-CN" sz="2600" i="1" dirty="0" smtClean="0">
                <a:latin typeface="Times New Roman" panose="02020603050405020304" pitchFamily="18" charset="0"/>
                <a:cs typeface="Times New Roman" panose="02020603050405020304" pitchFamily="18" charset="0"/>
              </a:rPr>
              <a:t>t </a:t>
            </a:r>
            <a:r>
              <a:rPr lang="en-US" altLang="zh-CN" sz="2600" dirty="0" smtClean="0">
                <a:latin typeface="Times New Roman" panose="02020603050405020304" pitchFamily="18" charset="0"/>
              </a:rPr>
              <a:t>:</a:t>
            </a:r>
            <a:r>
              <a:rPr lang="zh-CN" altLang="en-US" sz="2600" dirty="0" smtClean="0">
                <a:latin typeface="宋体" panose="02010600030101010101" pitchFamily="2" charset="-122"/>
              </a:rPr>
              <a:t>小元元拿一个苹果，</a:t>
            </a:r>
            <a:r>
              <a:rPr lang="en-US" altLang="zh-CN" sz="2600" i="1" dirty="0" smtClean="0">
                <a:latin typeface="Times New Roman" panose="02020603050405020304" pitchFamily="18" charset="0"/>
                <a:cs typeface="Times New Roman" panose="02020603050405020304" pitchFamily="18" charset="0"/>
              </a:rPr>
              <a:t>u</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宋体" panose="02010600030101010101" pitchFamily="2" charset="-122"/>
              </a:rPr>
              <a:t>小元元拿一个梨，</a:t>
            </a:r>
            <a:endParaRPr lang="zh-CN" altLang="en-US" sz="2600" dirty="0" smtClean="0">
              <a:latin typeface="宋体" panose="02010600030101010101" pitchFamily="2" charset="-122"/>
            </a:endParaRPr>
          </a:p>
          <a:p>
            <a:pPr eaLnBrk="1" hangingPunct="1">
              <a:spcBef>
                <a:spcPct val="0"/>
              </a:spcBef>
              <a:buFont typeface="Wingdings" panose="05000000000000000000" pitchFamily="2" charset="2"/>
              <a:buNone/>
            </a:pPr>
            <a:r>
              <a:rPr lang="zh-CN" altLang="en-US" sz="2600" dirty="0" smtClean="0">
                <a:latin typeface="宋体" panose="02010600030101010101" pitchFamily="2" charset="-122"/>
              </a:rPr>
              <a:t>  则 </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4) </a:t>
            </a:r>
            <a:r>
              <a:rPr lang="zh-CN" altLang="en-US" sz="2600" dirty="0" smtClean="0">
                <a:latin typeface="宋体" panose="02010600030101010101" pitchFamily="2" charset="-122"/>
              </a:rPr>
              <a:t>符号化为  </a:t>
            </a:r>
            <a:r>
              <a:rPr lang="zh-CN" altLang="en-US" sz="2600" dirty="0" smtClean="0">
                <a:latin typeface="Times New Roman" panose="02020603050405020304" pitchFamily="18" charset="0"/>
                <a:cs typeface="Times New Roman" panose="02020603050405020304" pitchFamily="18" charset="0"/>
              </a:rPr>
              <a:t> </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t</a:t>
            </a:r>
            <a:r>
              <a:rPr lang="en-US" altLang="zh-CN" sz="2600" dirty="0" smtClean="0">
                <a:latin typeface="宋体" panose="02010600030101010101" pitchFamily="2" charset="-122"/>
              </a:rPr>
              <a:t>∧</a:t>
            </a:r>
            <a:r>
              <a:rPr lang="en-US" altLang="zh-CN" sz="2600" dirty="0" smtClean="0">
                <a:latin typeface="Times New Roman" panose="02020603050405020304" pitchFamily="18" charset="0"/>
                <a:sym typeface="Symbol" panose="05050102010706020507" pitchFamily="18" charset="2"/>
              </a:rPr>
              <a:t></a:t>
            </a:r>
            <a:r>
              <a:rPr lang="en-US" altLang="zh-CN" sz="2600" i="1" dirty="0" smtClean="0">
                <a:latin typeface="Times New Roman" panose="02020603050405020304" pitchFamily="18" charset="0"/>
                <a:cs typeface="Times New Roman" panose="02020603050405020304" pitchFamily="18" charset="0"/>
              </a:rPr>
              <a:t>u</a:t>
            </a:r>
            <a:r>
              <a:rPr lang="en-US" altLang="zh-CN" sz="2600" dirty="0" smtClean="0">
                <a:latin typeface="Times New Roman" panose="02020603050405020304" pitchFamily="18" charset="0"/>
                <a:cs typeface="Times New Roman" panose="02020603050405020304" pitchFamily="18" charset="0"/>
              </a:rPr>
              <a:t>) </a:t>
            </a:r>
            <a:r>
              <a:rPr lang="en-US" altLang="zh-CN" sz="2600" dirty="0" smtClean="0">
                <a:latin typeface="宋体" panose="02010600030101010101" pitchFamily="2" charset="-122"/>
              </a:rPr>
              <a:t>∨</a:t>
            </a:r>
            <a:r>
              <a:rPr lang="en-US" altLang="zh-CN"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sym typeface="Symbol" panose="05050102010706020507" pitchFamily="18" charset="2"/>
              </a:rPr>
              <a:t></a:t>
            </a:r>
            <a:r>
              <a:rPr lang="en-US" altLang="zh-CN" sz="2600" i="1" dirty="0" err="1" smtClean="0">
                <a:latin typeface="Times New Roman" panose="02020603050405020304" pitchFamily="18" charset="0"/>
                <a:cs typeface="Times New Roman" panose="02020603050405020304" pitchFamily="18" charset="0"/>
              </a:rPr>
              <a:t>t</a:t>
            </a:r>
            <a:r>
              <a:rPr lang="en-US" altLang="zh-CN" sz="2600" dirty="0" err="1" smtClean="0">
                <a:latin typeface="宋体" panose="02010600030101010101" pitchFamily="2" charset="-122"/>
              </a:rPr>
              <a:t>∧</a:t>
            </a:r>
            <a:r>
              <a:rPr lang="en-US" altLang="zh-CN" sz="2600" i="1" dirty="0" err="1" smtClean="0">
                <a:latin typeface="Times New Roman" panose="02020603050405020304" pitchFamily="18" charset="0"/>
                <a:cs typeface="Times New Roman" panose="02020603050405020304" pitchFamily="18" charset="0"/>
              </a:rPr>
              <a:t>u</a:t>
            </a:r>
            <a:r>
              <a:rPr lang="en-US" altLang="zh-CN"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endParaRPr lang="en-US" altLang="zh-CN" sz="26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600" dirty="0" smtClean="0">
                <a:latin typeface="Times New Roman" panose="02020603050405020304" pitchFamily="18" charset="0"/>
                <a:cs typeface="Times New Roman" panose="02020603050405020304" pitchFamily="18" charset="0"/>
              </a:rPr>
              <a:t>    </a:t>
            </a:r>
            <a:r>
              <a:rPr lang="zh-CN" altLang="en-US" sz="2600" dirty="0" smtClean="0">
                <a:latin typeface="宋体" panose="02010600030101010101" pitchFamily="2" charset="-122"/>
              </a:rPr>
              <a:t>令</a:t>
            </a:r>
            <a:r>
              <a:rPr lang="en-US" altLang="zh-CN" sz="2600" i="1" dirty="0" smtClean="0">
                <a:latin typeface="Times New Roman" panose="02020603050405020304" pitchFamily="18" charset="0"/>
                <a:cs typeface="Times New Roman" panose="02020603050405020304" pitchFamily="18" charset="0"/>
              </a:rPr>
              <a:t>v </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宋体" panose="02010600030101010101" pitchFamily="2" charset="-122"/>
              </a:rPr>
              <a:t>王晓红生于</a:t>
            </a:r>
            <a:r>
              <a:rPr lang="en-US" altLang="zh-CN" sz="2600" dirty="0" smtClean="0">
                <a:latin typeface="Times New Roman" panose="02020603050405020304" pitchFamily="18" charset="0"/>
                <a:cs typeface="Times New Roman" panose="02020603050405020304" pitchFamily="18" charset="0"/>
              </a:rPr>
              <a:t>1975</a:t>
            </a:r>
            <a:r>
              <a:rPr lang="zh-CN" altLang="en-US" sz="2600" dirty="0" smtClean="0">
                <a:latin typeface="宋体" panose="02010600030101010101" pitchFamily="2" charset="-122"/>
              </a:rPr>
              <a:t>年</a:t>
            </a:r>
            <a:r>
              <a:rPr lang="en-US" altLang="zh-CN" sz="2600" dirty="0" smtClean="0">
                <a:latin typeface="宋体" panose="02010600030101010101" pitchFamily="2" charset="-122"/>
              </a:rPr>
              <a:t>,</a:t>
            </a:r>
            <a:r>
              <a:rPr lang="en-US" altLang="zh-CN" sz="2600" i="1" dirty="0" smtClean="0">
                <a:latin typeface="Times New Roman" panose="02020603050405020304" pitchFamily="18" charset="0"/>
                <a:cs typeface="Times New Roman" panose="02020603050405020304" pitchFamily="18" charset="0"/>
              </a:rPr>
              <a:t>w</a:t>
            </a:r>
            <a:r>
              <a:rPr lang="en-US" altLang="zh-CN" sz="2600" dirty="0" smtClean="0">
                <a:latin typeface="宋体" panose="02010600030101010101" pitchFamily="2" charset="-122"/>
              </a:rPr>
              <a:t>:</a:t>
            </a:r>
            <a:r>
              <a:rPr lang="zh-CN" altLang="en-US" sz="2600" dirty="0" smtClean="0">
                <a:latin typeface="宋体" panose="02010600030101010101" pitchFamily="2" charset="-122"/>
              </a:rPr>
              <a:t>王晓红生于</a:t>
            </a:r>
            <a:r>
              <a:rPr lang="en-US" altLang="zh-CN" sz="2600" dirty="0" smtClean="0">
                <a:latin typeface="Times New Roman" panose="02020603050405020304" pitchFamily="18" charset="0"/>
                <a:cs typeface="Times New Roman" panose="02020603050405020304" pitchFamily="18" charset="0"/>
              </a:rPr>
              <a:t>1976</a:t>
            </a:r>
            <a:r>
              <a:rPr lang="zh-CN" altLang="en-US" sz="2600" dirty="0" smtClean="0">
                <a:latin typeface="宋体" panose="02010600030101010101" pitchFamily="2" charset="-122"/>
              </a:rPr>
              <a:t>年</a:t>
            </a:r>
            <a:r>
              <a:rPr lang="en-US" altLang="zh-CN" sz="2600" dirty="0" smtClean="0">
                <a:latin typeface="宋体" panose="02010600030101010101" pitchFamily="2" charset="-122"/>
              </a:rPr>
              <a:t>,</a:t>
            </a:r>
            <a:r>
              <a:rPr lang="zh-CN" altLang="en-US" sz="2600" dirty="0" smtClean="0">
                <a:latin typeface="宋体" panose="02010600030101010101" pitchFamily="2" charset="-122"/>
              </a:rPr>
              <a:t>则 </a:t>
            </a:r>
            <a:r>
              <a:rPr lang="en-US" altLang="zh-CN" sz="2600" dirty="0" smtClean="0">
                <a:latin typeface="Times New Roman" panose="02020603050405020304" pitchFamily="18" charset="0"/>
              </a:rPr>
              <a:t>(</a:t>
            </a:r>
            <a:r>
              <a:rPr lang="en-US" altLang="zh-CN" sz="2600" dirty="0" smtClean="0">
                <a:latin typeface="Times New Roman" panose="02020603050405020304" pitchFamily="18" charset="0"/>
                <a:cs typeface="Times New Roman" panose="02020603050405020304" pitchFamily="18" charset="0"/>
              </a:rPr>
              <a:t>5) </a:t>
            </a:r>
            <a:r>
              <a:rPr lang="zh-CN" altLang="en-US" sz="2600" dirty="0" smtClean="0">
                <a:latin typeface="宋体" panose="02010600030101010101" pitchFamily="2" charset="-122"/>
              </a:rPr>
              <a:t>既可符号化为 </a:t>
            </a:r>
            <a:r>
              <a:rPr lang="en-US" altLang="zh-CN" sz="2600" dirty="0" smtClean="0">
                <a:latin typeface="Times New Roman" panose="02020603050405020304" pitchFamily="18" charset="0"/>
                <a:cs typeface="Times New Roman" panose="02020603050405020304" pitchFamily="18" charset="0"/>
              </a:rPr>
              <a:t>(</a:t>
            </a:r>
            <a:r>
              <a:rPr lang="en-US" altLang="zh-CN" sz="2600" i="1" dirty="0" smtClean="0">
                <a:latin typeface="Times New Roman" panose="02020603050405020304" pitchFamily="18" charset="0"/>
                <a:cs typeface="Times New Roman" panose="02020603050405020304" pitchFamily="18" charset="0"/>
              </a:rPr>
              <a:t>v</a:t>
            </a:r>
            <a:r>
              <a:rPr lang="en-US" altLang="zh-CN" sz="2600" dirty="0" smtClean="0">
                <a:latin typeface="宋体" panose="02010600030101010101" pitchFamily="2" charset="-122"/>
              </a:rPr>
              <a:t>∧</a:t>
            </a:r>
            <a:r>
              <a:rPr lang="en-US" altLang="zh-CN" sz="2600" dirty="0" smtClean="0">
                <a:latin typeface="Times New Roman" panose="02020603050405020304" pitchFamily="18" charset="0"/>
                <a:sym typeface="Symbol" panose="05050102010706020507" pitchFamily="18" charset="2"/>
              </a:rPr>
              <a:t></a:t>
            </a:r>
            <a:r>
              <a:rPr lang="en-US" altLang="zh-CN" sz="2600" i="1" dirty="0" smtClean="0">
                <a:latin typeface="Times New Roman" panose="02020603050405020304" pitchFamily="18" charset="0"/>
                <a:cs typeface="Times New Roman" panose="02020603050405020304" pitchFamily="18" charset="0"/>
              </a:rPr>
              <a:t>w</a:t>
            </a:r>
            <a:r>
              <a:rPr lang="en-US" altLang="zh-CN" sz="2600" dirty="0" smtClean="0">
                <a:latin typeface="Times New Roman" panose="02020603050405020304" pitchFamily="18" charset="0"/>
                <a:cs typeface="Times New Roman" panose="02020603050405020304" pitchFamily="18" charset="0"/>
              </a:rPr>
              <a:t>)</a:t>
            </a:r>
            <a:r>
              <a:rPr lang="en-US" altLang="zh-CN" sz="2600" dirty="0" smtClean="0">
                <a:latin typeface="宋体" panose="02010600030101010101" pitchFamily="2" charset="-122"/>
              </a:rPr>
              <a:t>∨</a:t>
            </a:r>
            <a:r>
              <a:rPr lang="en-US" altLang="zh-CN" sz="2600" dirty="0" smtClean="0">
                <a:latin typeface="Times New Roman" panose="02020603050405020304" pitchFamily="18" charset="0"/>
                <a:cs typeface="Times New Roman" panose="02020603050405020304" pitchFamily="18" charset="0"/>
              </a:rPr>
              <a:t>(</a:t>
            </a:r>
            <a:r>
              <a:rPr lang="en-US" altLang="zh-CN" sz="2600" dirty="0" smtClean="0">
                <a:latin typeface="Times New Roman" panose="02020603050405020304" pitchFamily="18" charset="0"/>
                <a:sym typeface="Symbol" panose="05050102010706020507" pitchFamily="18" charset="2"/>
              </a:rPr>
              <a:t></a:t>
            </a:r>
            <a:r>
              <a:rPr lang="en-US" altLang="zh-CN" sz="2600" i="1" dirty="0" err="1" smtClean="0">
                <a:latin typeface="Times New Roman" panose="02020603050405020304" pitchFamily="18" charset="0"/>
                <a:cs typeface="Times New Roman" panose="02020603050405020304" pitchFamily="18" charset="0"/>
              </a:rPr>
              <a:t>v</a:t>
            </a:r>
            <a:r>
              <a:rPr lang="en-US" altLang="zh-CN" sz="2600" dirty="0" err="1" smtClean="0">
                <a:latin typeface="宋体" panose="02010600030101010101" pitchFamily="2" charset="-122"/>
              </a:rPr>
              <a:t>∧</a:t>
            </a:r>
            <a:r>
              <a:rPr lang="en-US" altLang="zh-CN" sz="2600" i="1" dirty="0" err="1" smtClean="0">
                <a:latin typeface="Times New Roman" panose="02020603050405020304" pitchFamily="18" charset="0"/>
                <a:cs typeface="Times New Roman" panose="02020603050405020304" pitchFamily="18" charset="0"/>
              </a:rPr>
              <a:t>w</a:t>
            </a:r>
            <a:r>
              <a:rPr lang="en-US" altLang="zh-CN" sz="2600" dirty="0" smtClean="0">
                <a:latin typeface="Times New Roman" panose="02020603050405020304" pitchFamily="18" charset="0"/>
                <a:cs typeface="Times New Roman" panose="02020603050405020304" pitchFamily="18" charset="0"/>
              </a:rPr>
              <a:t>)</a:t>
            </a:r>
            <a:r>
              <a:rPr lang="zh-CN" altLang="en-US" sz="2600" dirty="0" smtClean="0">
                <a:latin typeface="Times New Roman" panose="02020603050405020304" pitchFamily="18" charset="0"/>
                <a:cs typeface="Times New Roman" panose="02020603050405020304" pitchFamily="18" charset="0"/>
              </a:rPr>
              <a:t>。</a:t>
            </a:r>
            <a:endParaRPr lang="en-US" altLang="zh-CN" sz="2600" dirty="0" smtClean="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600" dirty="0" smtClean="0">
                <a:latin typeface="Times New Roman" panose="02020603050405020304" pitchFamily="18" charset="0"/>
                <a:cs typeface="Times New Roman" panose="02020603050405020304" pitchFamily="18" charset="0"/>
              </a:rPr>
              <a:t>    </a:t>
            </a:r>
            <a:endParaRPr lang="en-US" altLang="zh-CN" sz="2600" dirty="0">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600" dirty="0" smtClean="0">
                <a:latin typeface="Times New Roman" panose="02020603050405020304" pitchFamily="18" charset="0"/>
                <a:cs typeface="Times New Roman" panose="02020603050405020304" pitchFamily="18" charset="0"/>
              </a:rPr>
              <a:t>    (5) </a:t>
            </a:r>
            <a:r>
              <a:rPr lang="zh-CN" altLang="en-US" sz="2600" dirty="0" smtClean="0">
                <a:latin typeface="宋体" panose="02010600030101010101" pitchFamily="2" charset="-122"/>
              </a:rPr>
              <a:t>又可符号化为 </a:t>
            </a:r>
            <a:r>
              <a:rPr lang="en-US" altLang="zh-CN" sz="2600" i="1" dirty="0" err="1" smtClean="0">
                <a:latin typeface="Times New Roman" panose="02020603050405020304" pitchFamily="18" charset="0"/>
                <a:cs typeface="Times New Roman" panose="02020603050405020304" pitchFamily="18" charset="0"/>
              </a:rPr>
              <a:t>v</a:t>
            </a:r>
            <a:r>
              <a:rPr lang="en-US" altLang="zh-CN" sz="2600" dirty="0" err="1" smtClean="0">
                <a:latin typeface="宋体" panose="02010600030101010101" pitchFamily="2" charset="-122"/>
              </a:rPr>
              <a:t>∨</a:t>
            </a:r>
            <a:r>
              <a:rPr lang="en-US" altLang="zh-CN" sz="2600" i="1" dirty="0" err="1" smtClean="0">
                <a:latin typeface="Times New Roman" panose="02020603050405020304" pitchFamily="18" charset="0"/>
                <a:cs typeface="Times New Roman" panose="02020603050405020304" pitchFamily="18" charset="0"/>
              </a:rPr>
              <a:t>w</a:t>
            </a:r>
            <a:r>
              <a:rPr lang="en-US" altLang="zh-CN" sz="2600" dirty="0" smtClean="0">
                <a:latin typeface="Times New Roman" panose="02020603050405020304" pitchFamily="18" charset="0"/>
                <a:cs typeface="Times New Roman" panose="02020603050405020304" pitchFamily="18" charset="0"/>
              </a:rPr>
              <a:t> , </a:t>
            </a:r>
            <a:r>
              <a:rPr lang="zh-CN" altLang="en-US" sz="2600" dirty="0" smtClean="0">
                <a:latin typeface="宋体" panose="02010600030101010101" pitchFamily="2" charset="-122"/>
              </a:rPr>
              <a:t>为什么</a:t>
            </a:r>
            <a:r>
              <a:rPr lang="en-US" altLang="zh-CN" sz="2600" dirty="0" smtClean="0">
                <a:latin typeface="Times New Roman" panose="02020603050405020304" pitchFamily="18" charset="0"/>
                <a:cs typeface="Times New Roman" panose="02020603050405020304" pitchFamily="18" charset="0"/>
              </a:rPr>
              <a:t>?</a:t>
            </a:r>
            <a:r>
              <a:rPr lang="en-US" altLang="zh-CN" sz="2400" dirty="0" smtClean="0"/>
              <a:t> </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zh-CN" smtClean="0"/>
              <a:t>析取联结词</a:t>
            </a:r>
            <a:endParaRPr lang="zh-CN" smtClean="0"/>
          </a:p>
        </p:txBody>
      </p:sp>
      <p:sp>
        <p:nvSpPr>
          <p:cNvPr id="40963" name="Rectangle 3"/>
          <p:cNvSpPr>
            <a:spLocks noGrp="1" noChangeArrowheads="1"/>
          </p:cNvSpPr>
          <p:nvPr>
            <p:ph idx="4294967295"/>
          </p:nvPr>
        </p:nvSpPr>
        <p:spPr/>
        <p:txBody>
          <a:bodyPr/>
          <a:lstStyle/>
          <a:p>
            <a:pPr eaLnBrk="1" hangingPunct="1"/>
            <a:r>
              <a:rPr lang="zh-CN" altLang="en-US" smtClean="0"/>
              <a:t>在使用析取联结词时：</a:t>
            </a:r>
            <a:endParaRPr lang="zh-CN" altLang="en-US" smtClean="0"/>
          </a:p>
          <a:p>
            <a:pPr lvl="1" eaLnBrk="1" hangingPunct="1"/>
            <a:r>
              <a:rPr lang="zh-CN" altLang="en-US" smtClean="0"/>
              <a:t>首先分析表达的是相容或还是排斥或</a:t>
            </a:r>
            <a:endParaRPr lang="zh-CN" altLang="en-US" smtClean="0"/>
          </a:p>
          <a:p>
            <a:pPr lvl="1" eaLnBrk="1" hangingPunct="1"/>
            <a:r>
              <a:rPr lang="zh-CN" altLang="en-US" smtClean="0"/>
              <a:t>若是相容或，以及</a:t>
            </a:r>
            <a:r>
              <a:rPr lang="en-US" altLang="zh-CN" sz="3000" i="1" smtClean="0">
                <a:latin typeface="Times New Roman" panose="02020603050405020304" pitchFamily="18" charset="0"/>
                <a:cs typeface="Times New Roman" panose="02020603050405020304" pitchFamily="18" charset="0"/>
              </a:rPr>
              <a:t>p</a:t>
            </a:r>
            <a:r>
              <a:rPr lang="en-US" altLang="zh-CN" sz="3000" smtClean="0">
                <a:latin typeface="Times New Roman" panose="02020603050405020304" pitchFamily="18" charset="0"/>
                <a:cs typeface="Times New Roman" panose="02020603050405020304" pitchFamily="18" charset="0"/>
              </a:rPr>
              <a:t>, </a:t>
            </a:r>
            <a:r>
              <a:rPr lang="en-US" altLang="zh-CN" sz="3000" i="1" smtClean="0">
                <a:latin typeface="Times New Roman" panose="02020603050405020304" pitchFamily="18" charset="0"/>
                <a:cs typeface="Times New Roman" panose="02020603050405020304" pitchFamily="18" charset="0"/>
              </a:rPr>
              <a:t>q</a:t>
            </a:r>
            <a:r>
              <a:rPr lang="zh-CN" altLang="en-US" sz="3000" smtClean="0">
                <a:latin typeface="Times New Roman" panose="02020603050405020304" pitchFamily="18" charset="0"/>
                <a:cs typeface="Times New Roman" panose="02020603050405020304" pitchFamily="18" charset="0"/>
              </a:rPr>
              <a:t>不能同时为真的排斥或，均可直接符号化为</a:t>
            </a:r>
            <a:r>
              <a:rPr lang="en-US" altLang="zh-CN" sz="3000" i="1" smtClean="0">
                <a:latin typeface="Times New Roman" panose="02020603050405020304" pitchFamily="18" charset="0"/>
                <a:cs typeface="Times New Roman" panose="02020603050405020304" pitchFamily="18" charset="0"/>
              </a:rPr>
              <a:t>p</a:t>
            </a:r>
            <a:r>
              <a:rPr lang="en-US" altLang="zh-CN" sz="3000" smtClean="0">
                <a:latin typeface="宋体" panose="02010600030101010101" pitchFamily="2" charset="-122"/>
              </a:rPr>
              <a:t>∨</a:t>
            </a:r>
            <a:r>
              <a:rPr lang="en-US" altLang="zh-CN" sz="3000" i="1" smtClean="0">
                <a:latin typeface="Times New Roman" panose="02020603050405020304" pitchFamily="18" charset="0"/>
                <a:cs typeface="Times New Roman" panose="02020603050405020304" pitchFamily="18" charset="0"/>
              </a:rPr>
              <a:t>q</a:t>
            </a:r>
            <a:r>
              <a:rPr lang="zh-CN" altLang="en-US" sz="3000" smtClean="0">
                <a:latin typeface="Times New Roman" panose="02020603050405020304" pitchFamily="18" charset="0"/>
                <a:cs typeface="Times New Roman" panose="02020603050405020304" pitchFamily="18" charset="0"/>
              </a:rPr>
              <a:t>的形式</a:t>
            </a:r>
            <a:endParaRPr lang="zh-CN" altLang="en-US" sz="30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357188" y="214313"/>
            <a:ext cx="8229600" cy="1243012"/>
          </a:xfrm>
        </p:spPr>
        <p:txBody>
          <a:bodyPr/>
          <a:lstStyle/>
          <a:p>
            <a:pPr eaLnBrk="1" hangingPunct="1"/>
            <a:r>
              <a:rPr lang="zh-CN" altLang="en-US" smtClean="0">
                <a:latin typeface="宋体" panose="02010600030101010101" pitchFamily="2" charset="-122"/>
              </a:rPr>
              <a:t>联结词与复合命题</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endParaRPr lang="en-US" altLang="zh-CN" smtClean="0">
              <a:latin typeface="宋体" panose="02010600030101010101" pitchFamily="2" charset="-122"/>
            </a:endParaRPr>
          </a:p>
        </p:txBody>
      </p:sp>
      <p:sp>
        <p:nvSpPr>
          <p:cNvPr id="41987" name="Rectangle 3"/>
          <p:cNvSpPr>
            <a:spLocks noGrp="1" noChangeArrowheads="1"/>
          </p:cNvSpPr>
          <p:nvPr>
            <p:ph idx="4294967295"/>
          </p:nvPr>
        </p:nvSpPr>
        <p:spPr>
          <a:xfrm>
            <a:off x="79375" y="2000250"/>
            <a:ext cx="8064500" cy="2803525"/>
          </a:xfrm>
        </p:spPr>
        <p:txBody>
          <a:bodyPr/>
          <a:lstStyle/>
          <a:p>
            <a:pPr algn="just" eaLnBrk="1" hangingPunct="1">
              <a:lnSpc>
                <a:spcPct val="130000"/>
              </a:lnSpc>
              <a:buFont typeface="Wingdings" panose="05000000000000000000" pitchFamily="2" charset="2"/>
              <a:buNone/>
            </a:pPr>
            <a:r>
              <a:rPr lang="en-US" altLang="zh-CN" b="0" smtClean="0">
                <a:latin typeface="Times New Roman" panose="02020603050405020304" pitchFamily="18" charset="0"/>
                <a:ea typeface="黑体" panose="02010609060101010101" pitchFamily="49" charset="-122"/>
              </a:rPr>
              <a:t>   </a:t>
            </a:r>
            <a:r>
              <a:rPr lang="zh-CN" altLang="en-US" sz="2800" b="0" smtClean="0">
                <a:solidFill>
                  <a:srgbClr val="FF3300"/>
                </a:solidFill>
                <a:latin typeface="Times New Roman" panose="02020603050405020304" pitchFamily="18" charset="0"/>
                <a:ea typeface="黑体" panose="02010609060101010101" pitchFamily="49" charset="-122"/>
              </a:rPr>
              <a:t>定义</a:t>
            </a:r>
            <a:r>
              <a:rPr lang="zh-CN" altLang="en-US" sz="2800" b="0" smtClean="0">
                <a:latin typeface="Times New Roman" panose="02020603050405020304" pitchFamily="18" charset="0"/>
                <a:ea typeface="黑体" panose="02010609060101010101" pitchFamily="49" charset="-122"/>
              </a:rPr>
              <a:t> 设 </a:t>
            </a:r>
            <a:r>
              <a:rPr lang="en-US" altLang="zh-CN" sz="2800" b="0" i="1" smtClean="0">
                <a:latin typeface="Times New Roman" panose="02020603050405020304" pitchFamily="18" charset="0"/>
                <a:ea typeface="黑体" panose="02010609060101010101" pitchFamily="49" charset="-122"/>
              </a:rPr>
              <a:t>p,q</a:t>
            </a:r>
            <a:r>
              <a:rPr lang="zh-CN" altLang="en-US" sz="2800" b="0" smtClean="0">
                <a:latin typeface="Times New Roman" panose="02020603050405020304" pitchFamily="18" charset="0"/>
                <a:ea typeface="黑体" panose="02010609060101010101" pitchFamily="49" charset="-122"/>
              </a:rPr>
              <a:t>为二命题，复合命题 “如果</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则</a:t>
            </a:r>
            <a:r>
              <a:rPr lang="en-US" altLang="zh-CN" sz="2800" b="0" i="1" smtClean="0">
                <a:latin typeface="Times New Roman" panose="02020603050405020304" pitchFamily="18" charset="0"/>
                <a:ea typeface="黑体" panose="02010609060101010101" pitchFamily="49" charset="-122"/>
              </a:rPr>
              <a:t>q</a:t>
            </a:r>
            <a:r>
              <a:rPr lang="en-US" altLang="zh-CN" sz="2800" b="0" smtClean="0">
                <a:latin typeface="Times New Roman" panose="02020603050405020304" pitchFamily="18" charset="0"/>
                <a:ea typeface="黑体" panose="02010609060101010101" pitchFamily="49" charset="-122"/>
              </a:rPr>
              <a:t>” </a:t>
            </a:r>
            <a:r>
              <a:rPr lang="zh-CN" altLang="en-US" sz="2800" b="0" smtClean="0">
                <a:latin typeface="Times New Roman" panose="02020603050405020304" pitchFamily="18" charset="0"/>
                <a:ea typeface="黑体" panose="02010609060101010101" pitchFamily="49" charset="-122"/>
              </a:rPr>
              <a:t>称作</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与</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的</a:t>
            </a:r>
            <a:r>
              <a:rPr lang="zh-CN" altLang="en-US" sz="2800" b="0" smtClean="0">
                <a:solidFill>
                  <a:srgbClr val="FF3300"/>
                </a:solidFill>
                <a:latin typeface="Times New Roman" panose="02020603050405020304" pitchFamily="18" charset="0"/>
                <a:ea typeface="黑体" panose="02010609060101010101" pitchFamily="49" charset="-122"/>
              </a:rPr>
              <a:t>蕴涵式</a:t>
            </a:r>
            <a:r>
              <a:rPr lang="zh-CN" altLang="en-US" sz="2800" b="0" smtClean="0">
                <a:latin typeface="Times New Roman" panose="02020603050405020304" pitchFamily="18" charset="0"/>
                <a:ea typeface="黑体" panose="02010609060101010101" pitchFamily="49" charset="-122"/>
              </a:rPr>
              <a:t>，记作</a:t>
            </a:r>
            <a:r>
              <a:rPr lang="en-US" altLang="zh-CN" sz="2800" b="0" i="1" smtClean="0">
                <a:latin typeface="Times New Roman" panose="02020603050405020304" pitchFamily="18" charset="0"/>
                <a:ea typeface="黑体" panose="02010609060101010101" pitchFamily="49" charset="-122"/>
              </a:rPr>
              <a:t>p</a:t>
            </a:r>
            <a:r>
              <a:rPr lang="en-US" altLang="zh-CN" sz="2800" b="0" smtClean="0">
                <a:latin typeface="Times New Roman" panose="02020603050405020304" pitchFamily="18" charset="0"/>
                <a:ea typeface="黑体" panose="02010609060101010101" pitchFamily="49" charset="-122"/>
                <a:sym typeface="Symbol" panose="05050102010706020507" pitchFamily="18" charset="2"/>
              </a:rPr>
              <a:t></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，并称</a:t>
            </a:r>
            <a:r>
              <a:rPr lang="en-US" altLang="zh-CN" sz="2800" b="0" i="1" smtClean="0">
                <a:latin typeface="Times New Roman" panose="02020603050405020304" pitchFamily="18" charset="0"/>
                <a:ea typeface="黑体" panose="02010609060101010101" pitchFamily="49" charset="-122"/>
              </a:rPr>
              <a:t>p</a:t>
            </a:r>
            <a:r>
              <a:rPr lang="zh-CN" altLang="en-US" sz="2800" b="0" smtClean="0">
                <a:latin typeface="Times New Roman" panose="02020603050405020304" pitchFamily="18" charset="0"/>
                <a:ea typeface="黑体" panose="02010609060101010101" pitchFamily="49" charset="-122"/>
              </a:rPr>
              <a:t>是蕴涵式的</a:t>
            </a:r>
            <a:r>
              <a:rPr lang="zh-CN" altLang="en-US" sz="2800" b="0" smtClean="0">
                <a:solidFill>
                  <a:srgbClr val="FF3300"/>
                </a:solidFill>
                <a:latin typeface="Times New Roman" panose="02020603050405020304" pitchFamily="18" charset="0"/>
                <a:ea typeface="黑体" panose="02010609060101010101" pitchFamily="49" charset="-122"/>
              </a:rPr>
              <a:t>前件</a:t>
            </a:r>
            <a:r>
              <a:rPr lang="zh-CN" altLang="en-US" sz="2800" b="0" smtClean="0">
                <a:latin typeface="Times New Roman" panose="02020603050405020304" pitchFamily="18" charset="0"/>
                <a:ea typeface="黑体" panose="02010609060101010101" pitchFamily="49" charset="-122"/>
              </a:rPr>
              <a:t>，</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为蕴涵式的</a:t>
            </a:r>
            <a:r>
              <a:rPr lang="zh-CN" altLang="en-US" sz="2800" b="0" smtClean="0">
                <a:solidFill>
                  <a:srgbClr val="FF3300"/>
                </a:solidFill>
                <a:latin typeface="Times New Roman" panose="02020603050405020304" pitchFamily="18" charset="0"/>
                <a:ea typeface="黑体" panose="02010609060101010101" pitchFamily="49" charset="-122"/>
              </a:rPr>
              <a:t>后件</a:t>
            </a:r>
            <a:r>
              <a:rPr lang="en-US" altLang="zh-CN" sz="2800" b="0" smtClean="0">
                <a:latin typeface="Times New Roman" panose="02020603050405020304" pitchFamily="18" charset="0"/>
                <a:ea typeface="黑体" panose="02010609060101010101" pitchFamily="49" charset="-122"/>
              </a:rPr>
              <a:t>. </a:t>
            </a:r>
            <a:r>
              <a:rPr lang="en-US" altLang="zh-CN" sz="2800" b="0" smtClean="0">
                <a:latin typeface="Times New Roman" panose="02020603050405020304" pitchFamily="18" charset="0"/>
                <a:ea typeface="黑体" panose="02010609060101010101" pitchFamily="49" charset="-122"/>
                <a:sym typeface="Symbol" panose="05050102010706020507" pitchFamily="18" charset="2"/>
              </a:rPr>
              <a:t></a:t>
            </a:r>
            <a:r>
              <a:rPr lang="zh-CN" altLang="en-US" sz="2800" b="0" smtClean="0">
                <a:latin typeface="Times New Roman" panose="02020603050405020304" pitchFamily="18" charset="0"/>
                <a:ea typeface="黑体" panose="02010609060101010101" pitchFamily="49" charset="-122"/>
              </a:rPr>
              <a:t>称作</a:t>
            </a:r>
            <a:r>
              <a:rPr lang="zh-CN" altLang="en-US" sz="2800" b="0" smtClean="0">
                <a:solidFill>
                  <a:srgbClr val="FF3300"/>
                </a:solidFill>
                <a:latin typeface="Times New Roman" panose="02020603050405020304" pitchFamily="18" charset="0"/>
                <a:ea typeface="黑体" panose="02010609060101010101" pitchFamily="49" charset="-122"/>
              </a:rPr>
              <a:t>蕴涵联结词</a:t>
            </a:r>
            <a:r>
              <a:rPr lang="zh-CN" altLang="en-US" sz="2800" b="0" smtClean="0">
                <a:latin typeface="Times New Roman" panose="02020603050405020304" pitchFamily="18" charset="0"/>
                <a:ea typeface="黑体" panose="02010609060101010101" pitchFamily="49" charset="-122"/>
              </a:rPr>
              <a:t>，并规定，</a:t>
            </a:r>
            <a:r>
              <a:rPr lang="en-US" altLang="zh-CN" sz="2800" b="0" i="1" smtClean="0">
                <a:latin typeface="Times New Roman" panose="02020603050405020304" pitchFamily="18" charset="0"/>
                <a:ea typeface="黑体" panose="02010609060101010101" pitchFamily="49" charset="-122"/>
              </a:rPr>
              <a:t>p</a:t>
            </a:r>
            <a:r>
              <a:rPr lang="en-US" altLang="zh-CN" sz="2800" b="0" smtClean="0">
                <a:latin typeface="Times New Roman" panose="02020603050405020304" pitchFamily="18" charset="0"/>
                <a:ea typeface="黑体" panose="02010609060101010101" pitchFamily="49" charset="-122"/>
                <a:sym typeface="Symbol" panose="05050102010706020507" pitchFamily="18" charset="2"/>
              </a:rPr>
              <a:t></a:t>
            </a:r>
            <a:r>
              <a:rPr lang="en-US" altLang="zh-CN" sz="2800" b="0" i="1" smtClean="0">
                <a:latin typeface="Times New Roman" panose="02020603050405020304" pitchFamily="18" charset="0"/>
                <a:ea typeface="黑体" panose="02010609060101010101" pitchFamily="49" charset="-122"/>
              </a:rPr>
              <a:t>q</a:t>
            </a:r>
            <a:r>
              <a:rPr lang="zh-CN" altLang="en-US" sz="2800" b="0" smtClean="0">
                <a:latin typeface="Times New Roman" panose="02020603050405020304" pitchFamily="18" charset="0"/>
                <a:ea typeface="黑体" panose="02010609060101010101" pitchFamily="49" charset="-122"/>
              </a:rPr>
              <a:t>为假当且仅当 </a:t>
            </a:r>
            <a:r>
              <a:rPr lang="en-US" altLang="zh-CN" sz="2800" b="0" i="1" smtClean="0">
                <a:latin typeface="Times New Roman" panose="02020603050405020304" pitchFamily="18" charset="0"/>
                <a:ea typeface="黑体" panose="02010609060101010101" pitchFamily="49" charset="-122"/>
              </a:rPr>
              <a:t>p </a:t>
            </a:r>
            <a:r>
              <a:rPr lang="zh-CN" altLang="en-US" sz="2800" b="0" smtClean="0">
                <a:latin typeface="Times New Roman" panose="02020603050405020304" pitchFamily="18" charset="0"/>
                <a:ea typeface="黑体" panose="02010609060101010101" pitchFamily="49" charset="-122"/>
              </a:rPr>
              <a:t>为真 </a:t>
            </a:r>
            <a:r>
              <a:rPr lang="en-US" altLang="zh-CN" sz="2800" b="0" i="1" smtClean="0">
                <a:latin typeface="Times New Roman" panose="02020603050405020304" pitchFamily="18" charset="0"/>
                <a:ea typeface="黑体" panose="02010609060101010101" pitchFamily="49" charset="-122"/>
              </a:rPr>
              <a:t>q </a:t>
            </a:r>
            <a:r>
              <a:rPr lang="zh-CN" altLang="en-US" sz="2800" b="0" smtClean="0">
                <a:latin typeface="Times New Roman" panose="02020603050405020304" pitchFamily="18" charset="0"/>
                <a:ea typeface="黑体" panose="02010609060101010101" pitchFamily="49" charset="-122"/>
              </a:rPr>
              <a:t>为假</a:t>
            </a:r>
            <a:r>
              <a:rPr lang="en-US" altLang="zh-CN" sz="2800" b="0" smtClean="0">
                <a:latin typeface="Times New Roman" panose="02020603050405020304" pitchFamily="18" charset="0"/>
                <a:ea typeface="黑体" panose="02010609060101010101" pitchFamily="49" charset="-122"/>
              </a:rPr>
              <a:t>.</a:t>
            </a:r>
            <a:endParaRPr lang="en-US" altLang="zh-CN" sz="2800" b="0" smtClean="0">
              <a:latin typeface="Times New Roman" panose="02020603050405020304" pitchFamily="18" charset="0"/>
              <a:ea typeface="黑体" panose="02010609060101010101" pitchFamily="49" charset="-122"/>
            </a:endParaRPr>
          </a:p>
        </p:txBody>
      </p:sp>
      <p:sp>
        <p:nvSpPr>
          <p:cNvPr id="41988" name="Text Box 4"/>
          <p:cNvSpPr txBox="1">
            <a:spLocks noChangeArrowheads="1"/>
          </p:cNvSpPr>
          <p:nvPr/>
        </p:nvSpPr>
        <p:spPr bwMode="auto">
          <a:xfrm>
            <a:off x="500063" y="1357313"/>
            <a:ext cx="4371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Times New Roman" panose="02020603050405020304" pitchFamily="18" charset="0"/>
              </a:rPr>
              <a:t>4.</a:t>
            </a:r>
            <a:r>
              <a:rPr lang="zh-CN" altLang="en-US" sz="2800">
                <a:solidFill>
                  <a:srgbClr val="003399"/>
                </a:solidFill>
                <a:latin typeface="Times New Roman" panose="02020603050405020304" pitchFamily="18" charset="0"/>
              </a:rPr>
              <a:t>蕴涵式与蕴涵联结词“</a:t>
            </a:r>
            <a:r>
              <a:rPr lang="zh-CN" altLang="en-US" sz="2800">
                <a:solidFill>
                  <a:srgbClr val="003399"/>
                </a:solidFill>
                <a:latin typeface="Times New Roman" panose="02020603050405020304" pitchFamily="18" charset="0"/>
                <a:sym typeface="Symbol" panose="05050102010706020507" pitchFamily="18" charset="2"/>
              </a:rPr>
              <a:t></a:t>
            </a:r>
            <a:r>
              <a:rPr lang="zh-CN" altLang="en-US" sz="2800">
                <a:solidFill>
                  <a:srgbClr val="003399"/>
                </a:solidFill>
                <a:latin typeface="Times New Roman" panose="02020603050405020304" pitchFamily="18" charset="0"/>
              </a:rPr>
              <a:t>”</a:t>
            </a:r>
            <a:endParaRPr lang="zh-CN" altLang="en-US" sz="2800">
              <a:solidFill>
                <a:srgbClr val="003399"/>
              </a:solidFill>
              <a:latin typeface="Times New Roman" panose="02020603050405020304" pitchFamily="18" charset="0"/>
            </a:endParaRPr>
          </a:p>
        </p:txBody>
      </p:sp>
      <p:graphicFrame>
        <p:nvGraphicFramePr>
          <p:cNvPr id="43013" name="Group 5"/>
          <p:cNvGraphicFramePr>
            <a:graphicFrameLocks noGrp="1"/>
          </p:cNvGraphicFramePr>
          <p:nvPr/>
        </p:nvGraphicFramePr>
        <p:xfrm>
          <a:off x="5500688" y="4429125"/>
          <a:ext cx="3381375" cy="2293938"/>
        </p:xfrm>
        <a:graphic>
          <a:graphicData uri="http://schemas.openxmlformats.org/drawingml/2006/table">
            <a:tbl>
              <a:tblPr/>
              <a:tblGrid>
                <a:gridCol w="1268412"/>
                <a:gridCol w="1055688"/>
                <a:gridCol w="1057275"/>
              </a:tblGrid>
              <a:tr h="465138">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q</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 </a:t>
                      </a:r>
                      <a:r>
                        <a:rPr kumimoji="0" lang="en-US" sz="2000" b="0" i="0" u="none" strike="noStrike" cap="none" normalizeH="0" baseline="0" smtClean="0">
                          <a:ln>
                            <a:noFill/>
                          </a:ln>
                          <a:solidFill>
                            <a:srgbClr val="080808"/>
                          </a:solidFill>
                          <a:effectLst/>
                          <a:latin typeface="宋体" panose="02010600030101010101" pitchFamily="2" charset="-122"/>
                          <a:ea typeface="宋体" panose="02010600030101010101" pitchFamily="2" charset="-122"/>
                        </a:rPr>
                        <a:t>→</a:t>
                      </a: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 q</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539750" y="333375"/>
            <a:ext cx="8229600" cy="1152525"/>
          </a:xfrm>
        </p:spPr>
        <p:txBody>
          <a:bodyPr/>
          <a:lstStyle/>
          <a:p>
            <a:pPr eaLnBrk="1" hangingPunct="1"/>
            <a:r>
              <a:rPr lang="zh-CN" altLang="en-US" smtClean="0">
                <a:latin typeface="宋体" panose="02010600030101010101" pitchFamily="2" charset="-122"/>
              </a:rPr>
              <a:t>蕴涵联结词</a:t>
            </a:r>
            <a:endParaRPr lang="en-US" smtClean="0">
              <a:latin typeface="宋体" panose="02010600030101010101" pitchFamily="2" charset="-122"/>
            </a:endParaRPr>
          </a:p>
        </p:txBody>
      </p:sp>
      <p:sp>
        <p:nvSpPr>
          <p:cNvPr id="43011" name="Rectangle 3"/>
          <p:cNvSpPr>
            <a:spLocks noGrp="1" noChangeArrowheads="1"/>
          </p:cNvSpPr>
          <p:nvPr>
            <p:ph idx="4294967295"/>
          </p:nvPr>
        </p:nvSpPr>
        <p:spPr>
          <a:xfrm>
            <a:off x="684213" y="1484313"/>
            <a:ext cx="7559675" cy="4895850"/>
          </a:xfrm>
        </p:spPr>
        <p:txBody>
          <a:bodyPr/>
          <a:lstStyle/>
          <a:p>
            <a:pPr algn="just" eaLnBrk="1" hangingPunct="1">
              <a:lnSpc>
                <a:spcPct val="100000"/>
              </a:lnSpc>
            </a:pPr>
            <a:r>
              <a:rPr lang="en-US" altLang="zh-CN" sz="2800" i="1"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cs typeface="Times New Roman" panose="02020603050405020304" pitchFamily="18" charset="0"/>
              </a:rPr>
              <a:t>q </a:t>
            </a:r>
            <a:r>
              <a:rPr lang="zh-CN" altLang="en-US" sz="2800" smtClean="0">
                <a:latin typeface="宋体" panose="02010600030101010101" pitchFamily="2" charset="-122"/>
              </a:rPr>
              <a:t>的逻辑关系：</a:t>
            </a:r>
            <a:r>
              <a:rPr lang="en-US" altLang="zh-CN" sz="2800" i="1" smtClean="0">
                <a:latin typeface="Times New Roman" panose="02020603050405020304" pitchFamily="18" charset="0"/>
                <a:cs typeface="Times New Roman" panose="02020603050405020304" pitchFamily="18" charset="0"/>
              </a:rPr>
              <a:t>q </a:t>
            </a:r>
            <a:r>
              <a:rPr lang="zh-CN" altLang="en-US" sz="2800" smtClean="0">
                <a:latin typeface="宋体" panose="02010600030101010101" pitchFamily="2" charset="-122"/>
              </a:rPr>
              <a:t>为 </a:t>
            </a:r>
            <a:r>
              <a:rPr lang="en-US" altLang="zh-CN" sz="2800" i="1" smtClean="0">
                <a:latin typeface="Times New Roman" panose="02020603050405020304" pitchFamily="18" charset="0"/>
                <a:cs typeface="Times New Roman" panose="02020603050405020304" pitchFamily="18" charset="0"/>
              </a:rPr>
              <a:t>p </a:t>
            </a:r>
            <a:r>
              <a:rPr lang="zh-CN" altLang="en-US" sz="2800" smtClean="0">
                <a:latin typeface="宋体" panose="02010600030101010101" pitchFamily="2" charset="-122"/>
              </a:rPr>
              <a:t>的必要条件或是</a:t>
            </a:r>
            <a:r>
              <a:rPr lang="en-US" altLang="zh-CN" sz="2800" i="1" smtClean="0">
                <a:latin typeface="Times New Roman" panose="02020603050405020304" pitchFamily="18" charset="0"/>
                <a:cs typeface="Times New Roman" panose="02020603050405020304" pitchFamily="18" charset="0"/>
              </a:rPr>
              <a:t>p</a:t>
            </a:r>
            <a:r>
              <a:rPr lang="zh-CN" altLang="en-US" sz="2800" smtClean="0">
                <a:latin typeface="Times New Roman" panose="02020603050405020304" pitchFamily="18" charset="0"/>
                <a:cs typeface="Times New Roman" panose="02020603050405020304" pitchFamily="18" charset="0"/>
              </a:rPr>
              <a:t>为</a:t>
            </a:r>
            <a:r>
              <a:rPr lang="en-US" altLang="zh-CN" sz="2800" i="1" smtClean="0">
                <a:latin typeface="Times New Roman" panose="02020603050405020304" pitchFamily="18" charset="0"/>
                <a:cs typeface="Times New Roman" panose="02020603050405020304" pitchFamily="18" charset="0"/>
              </a:rPr>
              <a:t>q </a:t>
            </a:r>
            <a:r>
              <a:rPr lang="zh-CN" altLang="en-US" sz="2800" smtClean="0">
                <a:latin typeface="Times New Roman" panose="02020603050405020304" pitchFamily="18" charset="0"/>
                <a:cs typeface="Times New Roman" panose="02020603050405020304" pitchFamily="18" charset="0"/>
              </a:rPr>
              <a:t>的充分条件</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400" smtClean="0">
                <a:solidFill>
                  <a:srgbClr val="660066"/>
                </a:solidFill>
                <a:latin typeface="Times New Roman" panose="02020603050405020304" pitchFamily="18" charset="0"/>
              </a:rPr>
              <a:t>“</a:t>
            </a:r>
            <a:r>
              <a:rPr lang="zh-CN" altLang="en-US" sz="2400" smtClean="0">
                <a:solidFill>
                  <a:srgbClr val="660066"/>
                </a:solidFill>
                <a:latin typeface="宋体" panose="02010600030101010101" pitchFamily="2" charset="-122"/>
              </a:rPr>
              <a:t>如果 </a:t>
            </a:r>
            <a:r>
              <a:rPr lang="en-US" altLang="zh-CN" sz="2400" i="1" smtClean="0">
                <a:solidFill>
                  <a:srgbClr val="660066"/>
                </a:solidFill>
                <a:latin typeface="Times New Roman" panose="02020603050405020304" pitchFamily="18" charset="0"/>
                <a:cs typeface="Times New Roman" panose="02020603050405020304" pitchFamily="18" charset="0"/>
              </a:rPr>
              <a:t>p</a:t>
            </a:r>
            <a:r>
              <a:rPr lang="zh-CN" altLang="en-US" sz="2400" smtClean="0">
                <a:solidFill>
                  <a:srgbClr val="660066"/>
                </a:solidFill>
                <a:latin typeface="宋体" panose="02010600030101010101" pitchFamily="2" charset="-122"/>
              </a:rPr>
              <a:t>，则 </a:t>
            </a:r>
            <a:r>
              <a:rPr lang="en-US" altLang="zh-CN" sz="2400" i="1" smtClean="0">
                <a:solidFill>
                  <a:srgbClr val="660066"/>
                </a:solidFill>
                <a:latin typeface="Times New Roman" panose="02020603050405020304" pitchFamily="18" charset="0"/>
                <a:cs typeface="Times New Roman" panose="02020603050405020304" pitchFamily="18" charset="0"/>
              </a:rPr>
              <a:t>q ” </a:t>
            </a:r>
            <a:r>
              <a:rPr lang="zh-CN" altLang="en-US" sz="2400" smtClean="0">
                <a:solidFill>
                  <a:srgbClr val="660066"/>
                </a:solidFill>
                <a:latin typeface="宋体" panose="02010600030101010101" pitchFamily="2" charset="-122"/>
              </a:rPr>
              <a:t>的不同表述法很多：</a:t>
            </a:r>
            <a:endParaRPr lang="zh-CN" altLang="en-US"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400" smtClean="0">
                <a:solidFill>
                  <a:srgbClr val="660066"/>
                </a:solidFill>
                <a:latin typeface="宋体" panose="02010600030101010101" pitchFamily="2" charset="-122"/>
              </a:rPr>
              <a:t>   若 </a:t>
            </a:r>
            <a:r>
              <a:rPr lang="en-US" altLang="zh-CN" sz="2400" i="1" smtClean="0">
                <a:solidFill>
                  <a:srgbClr val="660066"/>
                </a:solidFill>
                <a:latin typeface="Times New Roman" panose="02020603050405020304" pitchFamily="18" charset="0"/>
                <a:cs typeface="Times New Roman" panose="02020603050405020304" pitchFamily="18" charset="0"/>
              </a:rPr>
              <a:t>p</a:t>
            </a:r>
            <a:r>
              <a:rPr lang="zh-CN" altLang="en-US" sz="2400" smtClean="0">
                <a:solidFill>
                  <a:srgbClr val="660066"/>
                </a:solidFill>
                <a:latin typeface="宋体" panose="02010600030101010101" pitchFamily="2" charset="-122"/>
              </a:rPr>
              <a:t>，就 </a:t>
            </a:r>
            <a:r>
              <a:rPr lang="en-US" altLang="zh-CN" sz="2400" i="1" smtClean="0">
                <a:solidFill>
                  <a:srgbClr val="660066"/>
                </a:solidFill>
                <a:latin typeface="Times New Roman" panose="02020603050405020304" pitchFamily="18" charset="0"/>
                <a:cs typeface="Times New Roman" panose="02020603050405020304" pitchFamily="18" charset="0"/>
              </a:rPr>
              <a:t>q</a:t>
            </a:r>
            <a:endParaRPr lang="en-US" altLang="zh-CN"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400" smtClean="0">
                <a:solidFill>
                  <a:srgbClr val="660066"/>
                </a:solidFill>
                <a:latin typeface="宋体" panose="02010600030101010101" pitchFamily="2" charset="-122"/>
              </a:rPr>
              <a:t>   </a:t>
            </a:r>
            <a:r>
              <a:rPr lang="zh-CN" altLang="en-US" sz="2400" smtClean="0">
                <a:solidFill>
                  <a:srgbClr val="660066"/>
                </a:solidFill>
                <a:latin typeface="宋体" panose="02010600030101010101" pitchFamily="2" charset="-122"/>
              </a:rPr>
              <a:t>只要 </a:t>
            </a:r>
            <a:r>
              <a:rPr lang="en-US" altLang="zh-CN" sz="2400" i="1" smtClean="0">
                <a:solidFill>
                  <a:srgbClr val="660066"/>
                </a:solidFill>
                <a:latin typeface="Times New Roman" panose="02020603050405020304" pitchFamily="18" charset="0"/>
                <a:cs typeface="Times New Roman" panose="02020603050405020304" pitchFamily="18" charset="0"/>
              </a:rPr>
              <a:t>p</a:t>
            </a:r>
            <a:r>
              <a:rPr lang="zh-CN" altLang="en-US" sz="2400" smtClean="0">
                <a:solidFill>
                  <a:srgbClr val="660066"/>
                </a:solidFill>
                <a:latin typeface="宋体" panose="02010600030101010101" pitchFamily="2" charset="-122"/>
              </a:rPr>
              <a:t>，就 </a:t>
            </a:r>
            <a:r>
              <a:rPr lang="en-US" altLang="zh-CN" sz="2400" i="1" smtClean="0">
                <a:solidFill>
                  <a:srgbClr val="660066"/>
                </a:solidFill>
                <a:latin typeface="Times New Roman" panose="02020603050405020304" pitchFamily="18" charset="0"/>
                <a:cs typeface="Times New Roman" panose="02020603050405020304" pitchFamily="18" charset="0"/>
              </a:rPr>
              <a:t>q</a:t>
            </a:r>
            <a:endParaRPr lang="en-US" altLang="zh-CN"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400" i="1" smtClean="0">
                <a:solidFill>
                  <a:srgbClr val="660066"/>
                </a:solidFill>
                <a:latin typeface="Times New Roman" panose="02020603050405020304" pitchFamily="18" charset="0"/>
                <a:cs typeface="Times New Roman" panose="02020603050405020304" pitchFamily="18" charset="0"/>
              </a:rPr>
              <a:t>       p </a:t>
            </a:r>
            <a:r>
              <a:rPr lang="zh-CN" altLang="en-US" sz="2400" smtClean="0">
                <a:solidFill>
                  <a:srgbClr val="660066"/>
                </a:solidFill>
                <a:latin typeface="宋体" panose="02010600030101010101" pitchFamily="2" charset="-122"/>
              </a:rPr>
              <a:t>仅当 </a:t>
            </a:r>
            <a:r>
              <a:rPr lang="en-US" altLang="zh-CN" sz="2400" i="1" smtClean="0">
                <a:solidFill>
                  <a:srgbClr val="660066"/>
                </a:solidFill>
                <a:latin typeface="Times New Roman" panose="02020603050405020304" pitchFamily="18" charset="0"/>
                <a:cs typeface="Times New Roman" panose="02020603050405020304" pitchFamily="18" charset="0"/>
              </a:rPr>
              <a:t>q</a:t>
            </a:r>
            <a:endParaRPr lang="en-US" altLang="zh-CN"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400" smtClean="0">
                <a:solidFill>
                  <a:srgbClr val="660066"/>
                </a:solidFill>
                <a:latin typeface="宋体" panose="02010600030101010101" pitchFamily="2" charset="-122"/>
              </a:rPr>
              <a:t>   </a:t>
            </a:r>
            <a:r>
              <a:rPr lang="zh-CN" altLang="en-US" sz="2400" smtClean="0">
                <a:solidFill>
                  <a:srgbClr val="660066"/>
                </a:solidFill>
                <a:latin typeface="宋体" panose="02010600030101010101" pitchFamily="2" charset="-122"/>
              </a:rPr>
              <a:t>只有 </a:t>
            </a:r>
            <a:r>
              <a:rPr lang="en-US" altLang="zh-CN" sz="2400" i="1" smtClean="0">
                <a:solidFill>
                  <a:srgbClr val="660066"/>
                </a:solidFill>
                <a:latin typeface="Times New Roman" panose="02020603050405020304" pitchFamily="18" charset="0"/>
                <a:cs typeface="Times New Roman" panose="02020603050405020304" pitchFamily="18" charset="0"/>
              </a:rPr>
              <a:t>q </a:t>
            </a:r>
            <a:r>
              <a:rPr lang="en-US" altLang="zh-CN" sz="2400" smtClean="0">
                <a:solidFill>
                  <a:srgbClr val="660066"/>
                </a:solidFill>
                <a:latin typeface="Times New Roman" panose="02020603050405020304" pitchFamily="18" charset="0"/>
                <a:cs typeface="Times New Roman" panose="02020603050405020304" pitchFamily="18" charset="0"/>
              </a:rPr>
              <a:t> </a:t>
            </a:r>
            <a:r>
              <a:rPr lang="zh-CN" altLang="en-US" sz="2400" smtClean="0">
                <a:solidFill>
                  <a:srgbClr val="660066"/>
                </a:solidFill>
                <a:latin typeface="宋体" panose="02010600030101010101" pitchFamily="2" charset="-122"/>
              </a:rPr>
              <a:t>才 </a:t>
            </a:r>
            <a:r>
              <a:rPr lang="en-US" altLang="zh-CN" sz="2400" i="1" smtClean="0">
                <a:solidFill>
                  <a:srgbClr val="660066"/>
                </a:solidFill>
                <a:latin typeface="Times New Roman" panose="02020603050405020304" pitchFamily="18" charset="0"/>
                <a:cs typeface="Times New Roman" panose="02020603050405020304" pitchFamily="18" charset="0"/>
              </a:rPr>
              <a:t>p</a:t>
            </a:r>
            <a:endParaRPr lang="en-US" altLang="zh-CN"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en-US" altLang="zh-CN" sz="2400" smtClean="0">
                <a:solidFill>
                  <a:srgbClr val="660066"/>
                </a:solidFill>
                <a:latin typeface="宋体" panose="02010600030101010101" pitchFamily="2" charset="-122"/>
              </a:rPr>
              <a:t>   </a:t>
            </a:r>
            <a:r>
              <a:rPr lang="zh-CN" altLang="en-US" sz="2400" smtClean="0">
                <a:solidFill>
                  <a:srgbClr val="660066"/>
                </a:solidFill>
                <a:latin typeface="宋体" panose="02010600030101010101" pitchFamily="2" charset="-122"/>
              </a:rPr>
              <a:t>除非 </a:t>
            </a:r>
            <a:r>
              <a:rPr lang="en-US" altLang="zh-CN" sz="2400" i="1" smtClean="0">
                <a:solidFill>
                  <a:srgbClr val="660066"/>
                </a:solidFill>
                <a:latin typeface="Times New Roman" panose="02020603050405020304" pitchFamily="18" charset="0"/>
                <a:cs typeface="Times New Roman" panose="02020603050405020304" pitchFamily="18" charset="0"/>
              </a:rPr>
              <a:t>q, </a:t>
            </a:r>
            <a:r>
              <a:rPr lang="zh-CN" altLang="en-US" sz="2400" smtClean="0">
                <a:solidFill>
                  <a:srgbClr val="660066"/>
                </a:solidFill>
                <a:latin typeface="宋体" panose="02010600030101010101" pitchFamily="2" charset="-122"/>
              </a:rPr>
              <a:t>才 </a:t>
            </a:r>
            <a:r>
              <a:rPr lang="en-US" altLang="zh-CN" sz="2400" i="1" smtClean="0">
                <a:solidFill>
                  <a:srgbClr val="660066"/>
                </a:solidFill>
                <a:latin typeface="Times New Roman" panose="02020603050405020304" pitchFamily="18" charset="0"/>
                <a:cs typeface="Times New Roman" panose="02020603050405020304" pitchFamily="18" charset="0"/>
              </a:rPr>
              <a:t>p   </a:t>
            </a:r>
            <a:r>
              <a:rPr lang="zh-CN" altLang="en-US" sz="2400" smtClean="0">
                <a:solidFill>
                  <a:srgbClr val="660066"/>
                </a:solidFill>
                <a:latin typeface="宋体" panose="02010600030101010101" pitchFamily="2" charset="-122"/>
              </a:rPr>
              <a:t>或  除非 </a:t>
            </a:r>
            <a:r>
              <a:rPr lang="en-US" altLang="zh-CN" sz="2400" i="1" smtClean="0">
                <a:solidFill>
                  <a:srgbClr val="660066"/>
                </a:solidFill>
                <a:latin typeface="Times New Roman" panose="02020603050405020304" pitchFamily="18" charset="0"/>
                <a:cs typeface="Times New Roman" panose="02020603050405020304" pitchFamily="18" charset="0"/>
              </a:rPr>
              <a:t>q, </a:t>
            </a:r>
            <a:r>
              <a:rPr lang="zh-CN" altLang="en-US" sz="2400" smtClean="0">
                <a:solidFill>
                  <a:srgbClr val="660066"/>
                </a:solidFill>
                <a:latin typeface="宋体" panose="02010600030101010101" pitchFamily="2" charset="-122"/>
              </a:rPr>
              <a:t>否则非 </a:t>
            </a:r>
            <a:r>
              <a:rPr lang="en-US" altLang="zh-CN" sz="2400" i="1" smtClean="0">
                <a:solidFill>
                  <a:srgbClr val="660066"/>
                </a:solidFill>
                <a:latin typeface="Times New Roman" panose="02020603050405020304" pitchFamily="18" charset="0"/>
                <a:cs typeface="Times New Roman" panose="02020603050405020304" pitchFamily="18" charset="0"/>
              </a:rPr>
              <a:t>p</a:t>
            </a:r>
            <a:r>
              <a:rPr lang="zh-CN" altLang="en-US" sz="2400" smtClean="0">
                <a:solidFill>
                  <a:srgbClr val="660066"/>
                </a:solidFill>
                <a:latin typeface="宋体" panose="02010600030101010101" pitchFamily="2" charset="-122"/>
              </a:rPr>
              <a:t>，</a:t>
            </a:r>
            <a:endParaRPr lang="zh-CN" altLang="en-US" sz="2400" smtClean="0">
              <a:solidFill>
                <a:srgbClr val="660066"/>
              </a:solidFill>
              <a:latin typeface="Times New Roman" panose="02020603050405020304" pitchFamily="18" charset="0"/>
              <a:cs typeface="Times New Roman" panose="02020603050405020304" pitchFamily="18" charset="0"/>
            </a:endParaRPr>
          </a:p>
          <a:p>
            <a:pPr algn="just" eaLnBrk="1" hangingPunct="1">
              <a:lnSpc>
                <a:spcPct val="100000"/>
              </a:lnSpc>
            </a:pPr>
            <a:r>
              <a:rPr lang="zh-CN" altLang="en-US" sz="2800" smtClean="0">
                <a:latin typeface="宋体" panose="02010600030101010101" pitchFamily="2" charset="-122"/>
              </a:rPr>
              <a:t>注意：当 </a:t>
            </a:r>
            <a:r>
              <a:rPr lang="en-US" altLang="zh-CN" sz="2800" i="1" smtClean="0">
                <a:latin typeface="Times New Roman" panose="02020603050405020304" pitchFamily="18" charset="0"/>
                <a:cs typeface="Times New Roman" panose="02020603050405020304" pitchFamily="18" charset="0"/>
              </a:rPr>
              <a:t>p </a:t>
            </a:r>
            <a:r>
              <a:rPr lang="zh-CN" altLang="en-US" sz="2800" smtClean="0">
                <a:latin typeface="宋体" panose="02010600030101010101" pitchFamily="2" charset="-122"/>
              </a:rPr>
              <a:t>为假时，</a:t>
            </a:r>
            <a:r>
              <a:rPr lang="en-US" altLang="zh-CN" sz="2800" i="1"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cs typeface="Times New Roman" panose="02020603050405020304" pitchFamily="18" charset="0"/>
              </a:rPr>
              <a:t>q </a:t>
            </a:r>
            <a:r>
              <a:rPr lang="zh-CN" altLang="en-US" sz="2800" smtClean="0">
                <a:latin typeface="宋体" panose="02010600030101010101" pitchFamily="2" charset="-122"/>
              </a:rPr>
              <a:t>为真</a:t>
            </a:r>
            <a:endParaRPr lang="zh-CN" altLang="en-US" sz="2800" smtClean="0">
              <a:latin typeface="Times New Roman" panose="02020603050405020304" pitchFamily="18" charset="0"/>
              <a:cs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latin typeface="宋体" panose="02010600030101010101" pitchFamily="2" charset="-122"/>
              </a:rPr>
              <a:t>常出现的错误：不分充分与必要条件</a:t>
            </a:r>
            <a:endParaRPr lang="zh-CN" altLang="en-US" sz="28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457200" y="457200"/>
            <a:ext cx="8229600" cy="152400"/>
          </a:xfrm>
        </p:spPr>
        <p:txBody>
          <a:bodyPr/>
          <a:lstStyle/>
          <a:p>
            <a:pPr eaLnBrk="1" hangingPunct="1"/>
            <a:r>
              <a:rPr lang="en-US" altLang="zh-CN" b="0" smtClean="0"/>
              <a:t>                </a:t>
            </a:r>
            <a:endParaRPr lang="en-US" altLang="zh-CN" b="0" smtClean="0"/>
          </a:p>
        </p:txBody>
      </p:sp>
      <p:sp>
        <p:nvSpPr>
          <p:cNvPr id="44035" name="Rectangle 3"/>
          <p:cNvSpPr>
            <a:spLocks noGrp="1" noChangeArrowheads="1"/>
          </p:cNvSpPr>
          <p:nvPr>
            <p:ph idx="4294967295"/>
          </p:nvPr>
        </p:nvSpPr>
        <p:spPr>
          <a:xfrm>
            <a:off x="755650" y="836613"/>
            <a:ext cx="7632700" cy="5181600"/>
          </a:xfrm>
          <a:solidFill>
            <a:srgbClr val="D9F1FF"/>
          </a:solidFill>
          <a:ln w="28575">
            <a:solidFill>
              <a:srgbClr val="003399"/>
            </a:solidFill>
            <a:miter lim="800000"/>
          </a:ln>
        </p:spPr>
        <p:txBody>
          <a:bodyPr/>
          <a:lstStyle/>
          <a:p>
            <a:pPr algn="just" eaLnBrk="1" hangingPunct="1">
              <a:lnSpc>
                <a:spcPct val="100000"/>
              </a:lnSpc>
              <a:buFont typeface="Wingdings" panose="05000000000000000000" pitchFamily="2" charset="2"/>
              <a:buNone/>
            </a:pPr>
            <a:r>
              <a:rPr lang="zh-CN" altLang="en-US" sz="2800" smtClean="0">
                <a:latin typeface="Times New Roman" panose="02020603050405020304" pitchFamily="18" charset="0"/>
              </a:rPr>
              <a:t>例：设 </a:t>
            </a:r>
            <a:r>
              <a:rPr lang="en-US" altLang="zh-CN" sz="2800" i="1" smtClean="0">
                <a:latin typeface="宋体" panose="02010600030101010101" pitchFamily="2" charset="-122"/>
              </a:rPr>
              <a:t>p</a:t>
            </a:r>
            <a:r>
              <a:rPr lang="en-US" altLang="zh-CN" sz="2800" smtClean="0">
                <a:latin typeface="宋体" panose="02010600030101010101" pitchFamily="2" charset="-122"/>
              </a:rPr>
              <a:t>:</a:t>
            </a:r>
            <a:r>
              <a:rPr lang="zh-CN" altLang="en-US" sz="2800" smtClean="0">
                <a:latin typeface="Times New Roman" panose="02020603050405020304" pitchFamily="18" charset="0"/>
              </a:rPr>
              <a:t>天冷，</a:t>
            </a:r>
            <a:r>
              <a:rPr lang="en-US" altLang="zh-CN" sz="2800" i="1" smtClean="0">
                <a:latin typeface="宋体" panose="02010600030101010101" pitchFamily="2" charset="-122"/>
              </a:rPr>
              <a:t>q</a:t>
            </a:r>
            <a:r>
              <a:rPr lang="en-US" altLang="zh-CN" sz="2800" smtClean="0">
                <a:latin typeface="宋体" panose="02010600030101010101" pitchFamily="2" charset="-122"/>
              </a:rPr>
              <a:t>:</a:t>
            </a:r>
            <a:r>
              <a:rPr lang="zh-CN" altLang="en-US" sz="2800" smtClean="0">
                <a:latin typeface="Times New Roman" panose="02020603050405020304" pitchFamily="18" charset="0"/>
              </a:rPr>
              <a:t>小王穿羽绒服，</a:t>
            </a:r>
            <a:endParaRPr lang="zh-CN" altLang="en-US"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zh-CN" altLang="en-US" sz="2800" smtClean="0">
                <a:latin typeface="Times New Roman" panose="02020603050405020304" pitchFamily="18" charset="0"/>
              </a:rPr>
              <a:t>      将下列命题符号化</a:t>
            </a:r>
            <a:r>
              <a:rPr lang="zh-CN" altLang="en-US" sz="2800" smtClean="0">
                <a:latin typeface="宋体" panose="02010600030101010101" pitchFamily="2" charset="-122"/>
              </a:rPr>
              <a:t>   </a:t>
            </a:r>
            <a:endParaRPr lang="zh-CN" altLang="en-US" sz="2800" smtClean="0">
              <a:latin typeface="宋体" panose="02010600030101010101" pitchFamily="2" charset="-122"/>
            </a:endParaRPr>
          </a:p>
          <a:p>
            <a:pPr algn="just" eaLnBrk="1" hangingPunct="1">
              <a:lnSpc>
                <a:spcPct val="10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(1)  </a:t>
            </a:r>
            <a:r>
              <a:rPr lang="zh-CN" altLang="en-US" sz="2800" smtClean="0">
                <a:latin typeface="Times New Roman" panose="02020603050405020304" pitchFamily="18" charset="0"/>
              </a:rPr>
              <a:t>只要天冷，小王就穿羽绒服</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(2)  </a:t>
            </a:r>
            <a:r>
              <a:rPr lang="zh-CN" altLang="en-US" sz="2800" smtClean="0">
                <a:latin typeface="Times New Roman" panose="02020603050405020304" pitchFamily="18" charset="0"/>
              </a:rPr>
              <a:t>因为天冷，所以小王穿羽绒服</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(3)  </a:t>
            </a:r>
            <a:r>
              <a:rPr lang="zh-CN" altLang="en-US" sz="2800" smtClean="0">
                <a:latin typeface="Times New Roman" panose="02020603050405020304" pitchFamily="18" charset="0"/>
              </a:rPr>
              <a:t>若小王不穿羽绒服，则天不冷</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(4)  </a:t>
            </a:r>
            <a:r>
              <a:rPr lang="zh-CN" altLang="en-US" sz="2800" smtClean="0">
                <a:latin typeface="Times New Roman" panose="02020603050405020304" pitchFamily="18" charset="0"/>
              </a:rPr>
              <a:t>只有天冷，小王才穿羽绒服</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(5)  </a:t>
            </a:r>
            <a:r>
              <a:rPr lang="zh-CN" altLang="en-US" sz="2800" smtClean="0">
                <a:latin typeface="Times New Roman" panose="02020603050405020304" pitchFamily="18" charset="0"/>
              </a:rPr>
              <a:t>除非天冷，小王才穿羽绒服</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(6)  </a:t>
            </a:r>
            <a:r>
              <a:rPr lang="zh-CN" altLang="en-US" sz="2800" smtClean="0">
                <a:latin typeface="Times New Roman" panose="02020603050405020304" pitchFamily="18" charset="0"/>
              </a:rPr>
              <a:t>除非小王穿羽绒服，否则天不冷</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(7)  </a:t>
            </a:r>
            <a:r>
              <a:rPr lang="zh-CN" altLang="en-US" sz="2800" smtClean="0">
                <a:latin typeface="Times New Roman" panose="02020603050405020304" pitchFamily="18" charset="0"/>
              </a:rPr>
              <a:t>如果天不冷，则小王不穿羽绒服</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eaLnBrk="1" hangingPunct="1">
              <a:lnSpc>
                <a:spcPct val="100000"/>
              </a:lnSpc>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(8)  </a:t>
            </a:r>
            <a:r>
              <a:rPr lang="zh-CN" altLang="en-US" sz="2800" smtClean="0">
                <a:latin typeface="Times New Roman" panose="02020603050405020304" pitchFamily="18" charset="0"/>
              </a:rPr>
              <a:t>小王穿羽绒服仅当天冷的时候</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p:txBody>
      </p:sp>
      <p:sp>
        <p:nvSpPr>
          <p:cNvPr id="45060" name="Text Box 4"/>
          <p:cNvSpPr txBox="1">
            <a:spLocks noChangeArrowheads="1"/>
          </p:cNvSpPr>
          <p:nvPr/>
        </p:nvSpPr>
        <p:spPr bwMode="auto">
          <a:xfrm>
            <a:off x="755650" y="6021388"/>
            <a:ext cx="746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Times New Roman" panose="02020603050405020304" pitchFamily="18" charset="0"/>
              </a:rPr>
              <a:t>注意：</a:t>
            </a:r>
            <a:r>
              <a:rPr lang="zh-CN" altLang="en-US" sz="2800">
                <a:latin typeface="宋体" panose="02010600030101010101" pitchFamily="2" charset="-122"/>
              </a:rPr>
              <a:t> </a:t>
            </a:r>
            <a:r>
              <a:rPr lang="en-US" altLang="zh-CN" sz="2800" i="1">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q </a:t>
            </a:r>
            <a:r>
              <a:rPr lang="zh-CN" altLang="en-US" sz="2800">
                <a:latin typeface="Times New Roman" panose="02020603050405020304" pitchFamily="18" charset="0"/>
              </a:rPr>
              <a:t>与 </a:t>
            </a:r>
            <a:r>
              <a:rPr lang="zh-CN" altLang="en-US"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sym typeface="Symbol" panose="05050102010706020507" pitchFamily="18" charset="2"/>
              </a:rPr>
              <a:t>qp</a:t>
            </a:r>
            <a:r>
              <a:rPr lang="en-US" altLang="zh-CN" sz="2800" i="1">
                <a:latin typeface="宋体" panose="02010600030101010101" pitchFamily="2" charset="-122"/>
              </a:rPr>
              <a:t> </a:t>
            </a:r>
            <a:r>
              <a:rPr lang="zh-CN" altLang="en-US" sz="2800">
                <a:latin typeface="Times New Roman" panose="02020603050405020304" pitchFamily="18" charset="0"/>
              </a:rPr>
              <a:t>等值（真值相同） </a:t>
            </a:r>
            <a:endParaRPr lang="zh-CN" altLang="en-US" sz="2800" i="1">
              <a:latin typeface="宋体" panose="02010600030101010101" pitchFamily="2" charset="-122"/>
            </a:endParaRPr>
          </a:p>
        </p:txBody>
      </p:sp>
      <p:sp>
        <p:nvSpPr>
          <p:cNvPr id="45061" name="Text Box 5"/>
          <p:cNvSpPr txBox="1">
            <a:spLocks noChangeArrowheads="1"/>
          </p:cNvSpPr>
          <p:nvPr/>
        </p:nvSpPr>
        <p:spPr bwMode="auto">
          <a:xfrm>
            <a:off x="6961188" y="1762125"/>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q</a:t>
            </a:r>
            <a:endParaRPr lang="en-US" altLang="zh-CN" sz="2800" i="1">
              <a:latin typeface="Times New Roman" panose="02020603050405020304" pitchFamily="18" charset="0"/>
            </a:endParaRPr>
          </a:p>
        </p:txBody>
      </p:sp>
      <p:sp>
        <p:nvSpPr>
          <p:cNvPr id="45062" name="Text Box 6"/>
          <p:cNvSpPr txBox="1">
            <a:spLocks noChangeArrowheads="1"/>
          </p:cNvSpPr>
          <p:nvPr/>
        </p:nvSpPr>
        <p:spPr bwMode="auto">
          <a:xfrm>
            <a:off x="6884988" y="2295525"/>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q</a:t>
            </a:r>
            <a:endParaRPr lang="en-US" altLang="zh-CN" sz="2800" i="1">
              <a:latin typeface="Times New Roman" panose="02020603050405020304" pitchFamily="18" charset="0"/>
            </a:endParaRPr>
          </a:p>
        </p:txBody>
      </p:sp>
      <p:sp>
        <p:nvSpPr>
          <p:cNvPr id="45063" name="Text Box 7"/>
          <p:cNvSpPr txBox="1">
            <a:spLocks noChangeArrowheads="1"/>
          </p:cNvSpPr>
          <p:nvPr/>
        </p:nvSpPr>
        <p:spPr bwMode="auto">
          <a:xfrm>
            <a:off x="6808788" y="27527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q</a:t>
            </a:r>
            <a:endParaRPr lang="en-US" altLang="zh-CN" sz="2800" i="1">
              <a:latin typeface="Times New Roman" panose="02020603050405020304" pitchFamily="18" charset="0"/>
            </a:endParaRPr>
          </a:p>
        </p:txBody>
      </p:sp>
      <p:sp>
        <p:nvSpPr>
          <p:cNvPr id="45064" name="Text Box 8"/>
          <p:cNvSpPr txBox="1">
            <a:spLocks noChangeArrowheads="1"/>
          </p:cNvSpPr>
          <p:nvPr/>
        </p:nvSpPr>
        <p:spPr bwMode="auto">
          <a:xfrm>
            <a:off x="6732588" y="4276725"/>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p</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q</a:t>
            </a:r>
            <a:endParaRPr lang="en-US" altLang="zh-CN" sz="2800" i="1">
              <a:latin typeface="Times New Roman" panose="02020603050405020304" pitchFamily="18" charset="0"/>
            </a:endParaRPr>
          </a:p>
        </p:txBody>
      </p:sp>
      <p:sp>
        <p:nvSpPr>
          <p:cNvPr id="45065" name="Text Box 9"/>
          <p:cNvSpPr txBox="1">
            <a:spLocks noChangeArrowheads="1"/>
          </p:cNvSpPr>
          <p:nvPr/>
        </p:nvSpPr>
        <p:spPr bwMode="auto">
          <a:xfrm>
            <a:off x="7113588" y="3286125"/>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i="1">
                <a:latin typeface="Times New Roman" panose="02020603050405020304" pitchFamily="18" charset="0"/>
              </a:rPr>
              <a:t>q</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p</a:t>
            </a:r>
            <a:r>
              <a:rPr lang="en-US" altLang="zh-CN" sz="2800" i="1">
                <a:latin typeface="宋体" panose="02010600030101010101" pitchFamily="2" charset="-122"/>
              </a:rPr>
              <a:t> </a:t>
            </a:r>
            <a:endParaRPr lang="en-US" altLang="zh-CN" sz="2800" i="1">
              <a:latin typeface="宋体" panose="02010600030101010101" pitchFamily="2" charset="-122"/>
            </a:endParaRPr>
          </a:p>
        </p:txBody>
      </p:sp>
      <p:sp>
        <p:nvSpPr>
          <p:cNvPr id="45066" name="Rectangle 10"/>
          <p:cNvSpPr>
            <a:spLocks noChangeArrowheads="1"/>
          </p:cNvSpPr>
          <p:nvPr/>
        </p:nvSpPr>
        <p:spPr bwMode="auto">
          <a:xfrm>
            <a:off x="7113588" y="3819525"/>
            <a:ext cx="1046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q</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p</a:t>
            </a:r>
            <a:endParaRPr lang="en-US" altLang="zh-CN" sz="2800" i="1">
              <a:latin typeface="Times New Roman" panose="02020603050405020304" pitchFamily="18" charset="0"/>
            </a:endParaRPr>
          </a:p>
        </p:txBody>
      </p:sp>
      <p:sp>
        <p:nvSpPr>
          <p:cNvPr id="45067" name="Rectangle 11"/>
          <p:cNvSpPr>
            <a:spLocks noChangeArrowheads="1"/>
          </p:cNvSpPr>
          <p:nvPr/>
        </p:nvSpPr>
        <p:spPr bwMode="auto">
          <a:xfrm>
            <a:off x="7037388" y="4824413"/>
            <a:ext cx="11985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q</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p</a:t>
            </a:r>
            <a:endParaRPr lang="en-US" altLang="zh-CN" sz="2800" i="1">
              <a:latin typeface="Times New Roman" panose="02020603050405020304" pitchFamily="18" charset="0"/>
            </a:endParaRPr>
          </a:p>
        </p:txBody>
      </p:sp>
      <p:sp>
        <p:nvSpPr>
          <p:cNvPr id="45068" name="Rectangle 12"/>
          <p:cNvSpPr>
            <a:spLocks noChangeArrowheads="1"/>
          </p:cNvSpPr>
          <p:nvPr/>
        </p:nvSpPr>
        <p:spPr bwMode="auto">
          <a:xfrm>
            <a:off x="7058025" y="5357813"/>
            <a:ext cx="1122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i="1">
                <a:latin typeface="Times New Roman" panose="02020603050405020304" pitchFamily="18" charset="0"/>
              </a:rPr>
              <a:t>q</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p</a:t>
            </a:r>
            <a:endParaRPr lang="en-US" altLang="zh-CN" sz="2800" i="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 calcmode="lin" valueType="num">
                                      <p:cBhvr additive="base">
                                        <p:cTn id="7" dur="500" fill="hold"/>
                                        <p:tgtEl>
                                          <p:spTgt spid="45061"/>
                                        </p:tgtEl>
                                        <p:attrNameLst>
                                          <p:attrName>ppt_x</p:attrName>
                                        </p:attrNameLst>
                                      </p:cBhvr>
                                      <p:tavLst>
                                        <p:tav tm="0">
                                          <p:val>
                                            <p:strVal val="0-#ppt_w/2"/>
                                          </p:val>
                                        </p:tav>
                                        <p:tav tm="100000">
                                          <p:val>
                                            <p:strVal val="#ppt_x"/>
                                          </p:val>
                                        </p:tav>
                                      </p:tavLst>
                                    </p:anim>
                                    <p:anim calcmode="lin" valueType="num">
                                      <p:cBhvr additive="base">
                                        <p:cTn id="8" dur="500" fill="hold"/>
                                        <p:tgtEl>
                                          <p:spTgt spid="450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2"/>
                                        </p:tgtEl>
                                        <p:attrNameLst>
                                          <p:attrName>style.visibility</p:attrName>
                                        </p:attrNameLst>
                                      </p:cBhvr>
                                      <p:to>
                                        <p:strVal val="visible"/>
                                      </p:to>
                                    </p:set>
                                    <p:anim calcmode="lin" valueType="num">
                                      <p:cBhvr additive="base">
                                        <p:cTn id="13" dur="500" fill="hold"/>
                                        <p:tgtEl>
                                          <p:spTgt spid="45062"/>
                                        </p:tgtEl>
                                        <p:attrNameLst>
                                          <p:attrName>ppt_x</p:attrName>
                                        </p:attrNameLst>
                                      </p:cBhvr>
                                      <p:tavLst>
                                        <p:tav tm="0">
                                          <p:val>
                                            <p:strVal val="0-#ppt_w/2"/>
                                          </p:val>
                                        </p:tav>
                                        <p:tav tm="100000">
                                          <p:val>
                                            <p:strVal val="#ppt_x"/>
                                          </p:val>
                                        </p:tav>
                                      </p:tavLst>
                                    </p:anim>
                                    <p:anim calcmode="lin" valueType="num">
                                      <p:cBhvr additive="base">
                                        <p:cTn id="14"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63"/>
                                        </p:tgtEl>
                                        <p:attrNameLst>
                                          <p:attrName>style.visibility</p:attrName>
                                        </p:attrNameLst>
                                      </p:cBhvr>
                                      <p:to>
                                        <p:strVal val="visible"/>
                                      </p:to>
                                    </p:set>
                                    <p:anim calcmode="lin" valueType="num">
                                      <p:cBhvr additive="base">
                                        <p:cTn id="19" dur="500" fill="hold"/>
                                        <p:tgtEl>
                                          <p:spTgt spid="45063"/>
                                        </p:tgtEl>
                                        <p:attrNameLst>
                                          <p:attrName>ppt_x</p:attrName>
                                        </p:attrNameLst>
                                      </p:cBhvr>
                                      <p:tavLst>
                                        <p:tav tm="0">
                                          <p:val>
                                            <p:strVal val="0-#ppt_w/2"/>
                                          </p:val>
                                        </p:tav>
                                        <p:tav tm="100000">
                                          <p:val>
                                            <p:strVal val="#ppt_x"/>
                                          </p:val>
                                        </p:tav>
                                      </p:tavLst>
                                    </p:anim>
                                    <p:anim calcmode="lin" valueType="num">
                                      <p:cBhvr additive="base">
                                        <p:cTn id="20" dur="500" fill="hold"/>
                                        <p:tgtEl>
                                          <p:spTgt spid="4506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5"/>
                                        </p:tgtEl>
                                        <p:attrNameLst>
                                          <p:attrName>style.visibility</p:attrName>
                                        </p:attrNameLst>
                                      </p:cBhvr>
                                      <p:to>
                                        <p:strVal val="visible"/>
                                      </p:to>
                                    </p:set>
                                    <p:anim calcmode="lin" valueType="num">
                                      <p:cBhvr additive="base">
                                        <p:cTn id="25" dur="500" fill="hold"/>
                                        <p:tgtEl>
                                          <p:spTgt spid="45065"/>
                                        </p:tgtEl>
                                        <p:attrNameLst>
                                          <p:attrName>ppt_x</p:attrName>
                                        </p:attrNameLst>
                                      </p:cBhvr>
                                      <p:tavLst>
                                        <p:tav tm="0">
                                          <p:val>
                                            <p:strVal val="0-#ppt_w/2"/>
                                          </p:val>
                                        </p:tav>
                                        <p:tav tm="100000">
                                          <p:val>
                                            <p:strVal val="#ppt_x"/>
                                          </p:val>
                                        </p:tav>
                                      </p:tavLst>
                                    </p:anim>
                                    <p:anim calcmode="lin" valueType="num">
                                      <p:cBhvr additive="base">
                                        <p:cTn id="26" dur="500" fill="hold"/>
                                        <p:tgtEl>
                                          <p:spTgt spid="450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6"/>
                                        </p:tgtEl>
                                        <p:attrNameLst>
                                          <p:attrName>style.visibility</p:attrName>
                                        </p:attrNameLst>
                                      </p:cBhvr>
                                      <p:to>
                                        <p:strVal val="visible"/>
                                      </p:to>
                                    </p:set>
                                    <p:anim calcmode="lin" valueType="num">
                                      <p:cBhvr additive="base">
                                        <p:cTn id="31" dur="500" fill="hold"/>
                                        <p:tgtEl>
                                          <p:spTgt spid="45066"/>
                                        </p:tgtEl>
                                        <p:attrNameLst>
                                          <p:attrName>ppt_x</p:attrName>
                                        </p:attrNameLst>
                                      </p:cBhvr>
                                      <p:tavLst>
                                        <p:tav tm="0">
                                          <p:val>
                                            <p:strVal val="0-#ppt_w/2"/>
                                          </p:val>
                                        </p:tav>
                                        <p:tav tm="100000">
                                          <p:val>
                                            <p:strVal val="#ppt_x"/>
                                          </p:val>
                                        </p:tav>
                                      </p:tavLst>
                                    </p:anim>
                                    <p:anim calcmode="lin" valueType="num">
                                      <p:cBhvr additive="base">
                                        <p:cTn id="32" dur="500" fill="hold"/>
                                        <p:tgtEl>
                                          <p:spTgt spid="4506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64"/>
                                        </p:tgtEl>
                                        <p:attrNameLst>
                                          <p:attrName>style.visibility</p:attrName>
                                        </p:attrNameLst>
                                      </p:cBhvr>
                                      <p:to>
                                        <p:strVal val="visible"/>
                                      </p:to>
                                    </p:set>
                                    <p:anim calcmode="lin" valueType="num">
                                      <p:cBhvr additive="base">
                                        <p:cTn id="37" dur="500" fill="hold"/>
                                        <p:tgtEl>
                                          <p:spTgt spid="45064"/>
                                        </p:tgtEl>
                                        <p:attrNameLst>
                                          <p:attrName>ppt_x</p:attrName>
                                        </p:attrNameLst>
                                      </p:cBhvr>
                                      <p:tavLst>
                                        <p:tav tm="0">
                                          <p:val>
                                            <p:strVal val="0-#ppt_w/2"/>
                                          </p:val>
                                        </p:tav>
                                        <p:tav tm="100000">
                                          <p:val>
                                            <p:strVal val="#ppt_x"/>
                                          </p:val>
                                        </p:tav>
                                      </p:tavLst>
                                    </p:anim>
                                    <p:anim calcmode="lin" valueType="num">
                                      <p:cBhvr additive="base">
                                        <p:cTn id="38"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5067"/>
                                        </p:tgtEl>
                                        <p:attrNameLst>
                                          <p:attrName>style.visibility</p:attrName>
                                        </p:attrNameLst>
                                      </p:cBhvr>
                                      <p:to>
                                        <p:strVal val="visible"/>
                                      </p:to>
                                    </p:set>
                                    <p:anim calcmode="lin" valueType="num">
                                      <p:cBhvr additive="base">
                                        <p:cTn id="43" dur="500" fill="hold"/>
                                        <p:tgtEl>
                                          <p:spTgt spid="45067"/>
                                        </p:tgtEl>
                                        <p:attrNameLst>
                                          <p:attrName>ppt_x</p:attrName>
                                        </p:attrNameLst>
                                      </p:cBhvr>
                                      <p:tavLst>
                                        <p:tav tm="0">
                                          <p:val>
                                            <p:strVal val="0-#ppt_w/2"/>
                                          </p:val>
                                        </p:tav>
                                        <p:tav tm="100000">
                                          <p:val>
                                            <p:strVal val="#ppt_x"/>
                                          </p:val>
                                        </p:tav>
                                      </p:tavLst>
                                    </p:anim>
                                    <p:anim calcmode="lin" valueType="num">
                                      <p:cBhvr additive="base">
                                        <p:cTn id="44" dur="500" fill="hold"/>
                                        <p:tgtEl>
                                          <p:spTgt spid="4506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5068"/>
                                        </p:tgtEl>
                                        <p:attrNameLst>
                                          <p:attrName>style.visibility</p:attrName>
                                        </p:attrNameLst>
                                      </p:cBhvr>
                                      <p:to>
                                        <p:strVal val="visible"/>
                                      </p:to>
                                    </p:set>
                                    <p:anim calcmode="lin" valueType="num">
                                      <p:cBhvr additive="base">
                                        <p:cTn id="49" dur="500" fill="hold"/>
                                        <p:tgtEl>
                                          <p:spTgt spid="45068"/>
                                        </p:tgtEl>
                                        <p:attrNameLst>
                                          <p:attrName>ppt_x</p:attrName>
                                        </p:attrNameLst>
                                      </p:cBhvr>
                                      <p:tavLst>
                                        <p:tav tm="0">
                                          <p:val>
                                            <p:strVal val="0-#ppt_w/2"/>
                                          </p:val>
                                        </p:tav>
                                        <p:tav tm="100000">
                                          <p:val>
                                            <p:strVal val="#ppt_x"/>
                                          </p:val>
                                        </p:tav>
                                      </p:tavLst>
                                    </p:anim>
                                    <p:anim calcmode="lin" valueType="num">
                                      <p:cBhvr additive="base">
                                        <p:cTn id="50"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5060"/>
                                        </p:tgtEl>
                                        <p:attrNameLst>
                                          <p:attrName>style.visibility</p:attrName>
                                        </p:attrNameLst>
                                      </p:cBhvr>
                                      <p:to>
                                        <p:strVal val="visible"/>
                                      </p:to>
                                    </p:set>
                                    <p:anim calcmode="lin" valueType="num">
                                      <p:cBhvr additive="base">
                                        <p:cTn id="55" dur="500" fill="hold"/>
                                        <p:tgtEl>
                                          <p:spTgt spid="45060"/>
                                        </p:tgtEl>
                                        <p:attrNameLst>
                                          <p:attrName>ppt_x</p:attrName>
                                        </p:attrNameLst>
                                      </p:cBhvr>
                                      <p:tavLst>
                                        <p:tav tm="0">
                                          <p:val>
                                            <p:strVal val="0-#ppt_w/2"/>
                                          </p:val>
                                        </p:tav>
                                        <p:tav tm="100000">
                                          <p:val>
                                            <p:strVal val="#ppt_x"/>
                                          </p:val>
                                        </p:tav>
                                      </p:tavLst>
                                    </p:anim>
                                    <p:anim calcmode="lin" valueType="num">
                                      <p:cBhvr additive="base">
                                        <p:cTn id="56" dur="500" fill="hold"/>
                                        <p:tgtEl>
                                          <p:spTgt spid="45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62" grpId="0" autoUpdateAnimBg="0"/>
      <p:bldP spid="45063" grpId="0" autoUpdateAnimBg="0"/>
      <p:bldP spid="45064" grpId="0" autoUpdateAnimBg="0"/>
      <p:bldP spid="45065" grpId="0" autoUpdateAnimBg="0"/>
      <p:bldP spid="45066" grpId="0" autoUpdateAnimBg="0"/>
      <p:bldP spid="45067" grpId="0" autoUpdateAnimBg="0"/>
      <p:bldP spid="4506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285750" y="185738"/>
            <a:ext cx="8229600" cy="1243012"/>
          </a:xfrm>
        </p:spPr>
        <p:txBody>
          <a:bodyPr/>
          <a:lstStyle/>
          <a:p>
            <a:pPr eaLnBrk="1" hangingPunct="1"/>
            <a:r>
              <a:rPr lang="zh-CN" altLang="en-US" smtClean="0">
                <a:latin typeface="宋体" panose="02010600030101010101" pitchFamily="2" charset="-122"/>
              </a:rPr>
              <a:t>联结词与复合命题</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endParaRPr lang="en-US" altLang="zh-CN" smtClean="0">
              <a:latin typeface="宋体" panose="02010600030101010101" pitchFamily="2" charset="-122"/>
            </a:endParaRPr>
          </a:p>
        </p:txBody>
      </p:sp>
      <p:sp>
        <p:nvSpPr>
          <p:cNvPr id="45059" name="Rectangle 3"/>
          <p:cNvSpPr>
            <a:spLocks noGrp="1" noChangeArrowheads="1"/>
          </p:cNvSpPr>
          <p:nvPr>
            <p:ph idx="4294967295"/>
          </p:nvPr>
        </p:nvSpPr>
        <p:spPr>
          <a:xfrm>
            <a:off x="214313" y="1928813"/>
            <a:ext cx="8643937" cy="3816350"/>
          </a:xfrm>
        </p:spPr>
        <p:txBody>
          <a:bodyPr/>
          <a:lstStyle/>
          <a:p>
            <a:pPr algn="just" eaLnBrk="1" hangingPunct="1">
              <a:buFont typeface="Wingdings" panose="05000000000000000000" pitchFamily="2" charset="2"/>
              <a:buNone/>
            </a:pPr>
            <a:r>
              <a:rPr lang="zh-CN" altLang="en-US" sz="2800" smtClean="0">
                <a:solidFill>
                  <a:srgbClr val="FF3300"/>
                </a:solidFill>
                <a:latin typeface="Times New Roman" panose="02020603050405020304" pitchFamily="18" charset="0"/>
              </a:rPr>
              <a:t>定义</a:t>
            </a:r>
            <a:r>
              <a:rPr lang="zh-CN" altLang="en-US" sz="2800" smtClean="0">
                <a:latin typeface="Times New Roman" panose="02020603050405020304" pitchFamily="18" charset="0"/>
              </a:rPr>
              <a:t> 设</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为二命题，复合命题 “</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当且仅当</a:t>
            </a:r>
            <a:r>
              <a:rPr lang="en-US" altLang="zh-CN" sz="2800" i="1" smtClean="0">
                <a:latin typeface="Times New Roman" panose="02020603050405020304" pitchFamily="18" charset="0"/>
              </a:rPr>
              <a:t>q</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称作</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与</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的</a:t>
            </a:r>
            <a:r>
              <a:rPr lang="zh-CN" altLang="en-US" sz="2800" smtClean="0">
                <a:solidFill>
                  <a:srgbClr val="FF3300"/>
                </a:solidFill>
                <a:latin typeface="Times New Roman" panose="02020603050405020304" pitchFamily="18" charset="0"/>
              </a:rPr>
              <a:t>等价式</a:t>
            </a:r>
            <a:r>
              <a:rPr lang="zh-CN" altLang="en-US" sz="2800" smtClean="0">
                <a:latin typeface="Times New Roman" panose="02020603050405020304" pitchFamily="18" charset="0"/>
              </a:rPr>
              <a:t>，记作</a:t>
            </a:r>
            <a:r>
              <a:rPr lang="en-US" altLang="zh-CN" sz="2800" i="1" smtClean="0">
                <a:latin typeface="Times New Roman" panose="02020603050405020304" pitchFamily="18" charset="0"/>
              </a:rPr>
              <a:t>p</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a:t>
            </a:r>
            <a:r>
              <a:rPr lang="zh-CN" altLang="en-US" sz="2800" smtClean="0">
                <a:latin typeface="Times New Roman" panose="02020603050405020304" pitchFamily="18" charset="0"/>
                <a:sym typeface="Symbol" panose="05050102010706020507" pitchFamily="18" charset="2"/>
              </a:rPr>
              <a:t></a:t>
            </a:r>
            <a:r>
              <a:rPr lang="zh-CN" altLang="en-US" sz="2800" smtClean="0">
                <a:latin typeface="Times New Roman" panose="02020603050405020304" pitchFamily="18" charset="0"/>
              </a:rPr>
              <a:t>称作</a:t>
            </a:r>
            <a:r>
              <a:rPr lang="zh-CN" altLang="en-US" sz="2800" smtClean="0">
                <a:solidFill>
                  <a:srgbClr val="FF3300"/>
                </a:solidFill>
                <a:latin typeface="Times New Roman" panose="02020603050405020304" pitchFamily="18" charset="0"/>
              </a:rPr>
              <a:t>等价联结词</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并</a:t>
            </a:r>
            <a:r>
              <a:rPr lang="en-US" altLang="zh-CN" sz="2800" i="1" smtClean="0">
                <a:latin typeface="Times New Roman" panose="02020603050405020304" pitchFamily="18" charset="0"/>
              </a:rPr>
              <a:t>p</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规为真当且仅当</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与</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同时为真或同时为假</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buFont typeface="Wingdings" panose="05000000000000000000" pitchFamily="2" charset="2"/>
              <a:buNone/>
            </a:pPr>
            <a:endParaRPr lang="en-US" sz="1200" smtClean="0">
              <a:latin typeface="Times New Roman" panose="02020603050405020304" pitchFamily="18" charset="0"/>
            </a:endParaRPr>
          </a:p>
          <a:p>
            <a:pPr algn="just" eaLnBrk="1" hangingPunct="1">
              <a:buFont typeface="Wingdings" panose="05000000000000000000" pitchFamily="2" charset="2"/>
              <a:buNone/>
            </a:pPr>
            <a:r>
              <a:rPr lang="zh-CN" altLang="en-US" sz="2800" smtClean="0">
                <a:latin typeface="Times New Roman" panose="02020603050405020304" pitchFamily="18" charset="0"/>
              </a:rPr>
              <a:t>说明</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eaLnBrk="1" hangingPunct="1">
              <a:buFont typeface="Wingdings" panose="05000000000000000000" pitchFamily="2" charset="2"/>
              <a:buNone/>
            </a:pPr>
            <a:r>
              <a:rPr lang="en-US" sz="2800" smtClean="0">
                <a:latin typeface="Times New Roman" panose="02020603050405020304" pitchFamily="18" charset="0"/>
              </a:rPr>
              <a:t>  </a:t>
            </a:r>
            <a:r>
              <a:rPr lang="en-US" altLang="zh-CN" sz="2800" smtClean="0">
                <a:latin typeface="Times New Roman" panose="02020603050405020304" pitchFamily="18" charset="0"/>
              </a:rPr>
              <a:t>(1) </a:t>
            </a:r>
            <a:r>
              <a:rPr lang="en-US" altLang="zh-CN" sz="2800" i="1" smtClean="0">
                <a:latin typeface="Times New Roman" panose="02020603050405020304" pitchFamily="18" charset="0"/>
              </a:rPr>
              <a:t>p</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q </a:t>
            </a:r>
            <a:r>
              <a:rPr lang="zh-CN" altLang="en-US" sz="2800" smtClean="0">
                <a:latin typeface="Times New Roman" panose="02020603050405020304" pitchFamily="18" charset="0"/>
              </a:rPr>
              <a:t>的逻辑关系</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与</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互为充分必要条件</a:t>
            </a:r>
            <a:endParaRPr lang="zh-CN" altLang="en-US" sz="2800" smtClean="0">
              <a:latin typeface="Times New Roman" panose="02020603050405020304" pitchFamily="18" charset="0"/>
            </a:endParaRPr>
          </a:p>
          <a:p>
            <a:pPr algn="just" eaLnBrk="1" hangingPunct="1">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(2) </a:t>
            </a:r>
            <a:r>
              <a:rPr lang="en-US" altLang="zh-CN" sz="2800" i="1" smtClean="0">
                <a:latin typeface="Times New Roman" panose="02020603050405020304" pitchFamily="18" charset="0"/>
              </a:rPr>
              <a:t>p</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为真当且仅当</a:t>
            </a:r>
            <a:r>
              <a:rPr lang="en-US" altLang="zh-CN" sz="2800" i="1" smtClean="0">
                <a:latin typeface="Times New Roman" panose="02020603050405020304" pitchFamily="18" charset="0"/>
              </a:rPr>
              <a:t>p</a:t>
            </a:r>
            <a:r>
              <a:rPr lang="zh-CN" altLang="en-US" sz="2800" smtClean="0">
                <a:latin typeface="Times New Roman" panose="02020603050405020304" pitchFamily="18" charset="0"/>
              </a:rPr>
              <a:t>与</a:t>
            </a:r>
            <a:r>
              <a:rPr lang="en-US" altLang="zh-CN" sz="2800" i="1" smtClean="0">
                <a:latin typeface="Times New Roman" panose="02020603050405020304" pitchFamily="18" charset="0"/>
              </a:rPr>
              <a:t>q</a:t>
            </a:r>
            <a:r>
              <a:rPr lang="zh-CN" altLang="en-US" sz="2800" smtClean="0">
                <a:latin typeface="Times New Roman" panose="02020603050405020304" pitchFamily="18" charset="0"/>
              </a:rPr>
              <a:t>同真或同假</a:t>
            </a:r>
            <a:endParaRPr lang="zh-CN" altLang="en-US" sz="2800" smtClean="0">
              <a:latin typeface="Times New Roman" panose="02020603050405020304" pitchFamily="18" charset="0"/>
            </a:endParaRPr>
          </a:p>
        </p:txBody>
      </p:sp>
      <p:sp>
        <p:nvSpPr>
          <p:cNvPr id="45060" name="Text Box 4"/>
          <p:cNvSpPr txBox="1">
            <a:spLocks noChangeArrowheads="1"/>
          </p:cNvSpPr>
          <p:nvPr/>
        </p:nvSpPr>
        <p:spPr bwMode="auto">
          <a:xfrm>
            <a:off x="536575" y="1285875"/>
            <a:ext cx="4392613"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bg2"/>
              </a:buClr>
              <a:buSzPct val="75000"/>
              <a:buFont typeface="Wingdings" panose="05000000000000000000" pitchFamily="2" charset="2"/>
              <a:buNone/>
            </a:pPr>
            <a:r>
              <a:rPr lang="en-US" altLang="zh-CN" sz="2800">
                <a:latin typeface="Times New Roman" panose="02020603050405020304" pitchFamily="18" charset="0"/>
              </a:rPr>
              <a:t>5.</a:t>
            </a:r>
            <a:r>
              <a:rPr lang="zh-CN" altLang="en-US" sz="2800">
                <a:solidFill>
                  <a:srgbClr val="003399"/>
                </a:solidFill>
                <a:latin typeface="Times New Roman" panose="02020603050405020304" pitchFamily="18" charset="0"/>
              </a:rPr>
              <a:t>等价式与等价联结词“</a:t>
            </a:r>
            <a:r>
              <a:rPr lang="zh-CN" altLang="en-US" sz="2800">
                <a:solidFill>
                  <a:srgbClr val="003399"/>
                </a:solidFill>
                <a:latin typeface="Times New Roman" panose="02020603050405020304" pitchFamily="18" charset="0"/>
                <a:sym typeface="Symbol" panose="05050102010706020507" pitchFamily="18" charset="2"/>
              </a:rPr>
              <a:t></a:t>
            </a:r>
            <a:r>
              <a:rPr lang="zh-CN" altLang="en-US" sz="2800">
                <a:solidFill>
                  <a:srgbClr val="003399"/>
                </a:solidFill>
                <a:latin typeface="Times New Roman" panose="02020603050405020304" pitchFamily="18" charset="0"/>
              </a:rPr>
              <a:t>”</a:t>
            </a:r>
            <a:endParaRPr lang="zh-CN" altLang="en-US" sz="28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357188" y="571500"/>
            <a:ext cx="7162800" cy="838200"/>
          </a:xfrm>
        </p:spPr>
        <p:txBody>
          <a:bodyPr/>
          <a:lstStyle/>
          <a:p>
            <a:pPr eaLnBrk="1" hangingPunct="1"/>
            <a:r>
              <a:rPr lang="zh-CN" altLang="en-US" smtClean="0">
                <a:latin typeface="宋体" panose="02010600030101010101" pitchFamily="2" charset="-122"/>
              </a:rPr>
              <a:t>等价联结词</a:t>
            </a:r>
            <a:endParaRPr lang="en-US" smtClean="0">
              <a:latin typeface="宋体" panose="02010600030101010101" pitchFamily="2" charset="-122"/>
            </a:endParaRPr>
          </a:p>
        </p:txBody>
      </p:sp>
      <p:graphicFrame>
        <p:nvGraphicFramePr>
          <p:cNvPr id="47107" name="Group 3"/>
          <p:cNvGraphicFramePr>
            <a:graphicFrameLocks noGrp="1"/>
          </p:cNvGraphicFramePr>
          <p:nvPr>
            <p:ph sz="half" idx="4294967295"/>
          </p:nvPr>
        </p:nvGraphicFramePr>
        <p:xfrm>
          <a:off x="2857500" y="1785938"/>
          <a:ext cx="3238500" cy="2286000"/>
        </p:xfrm>
        <a:graphic>
          <a:graphicData uri="http://schemas.openxmlformats.org/drawingml/2006/table">
            <a:tbl>
              <a:tblPr/>
              <a:tblGrid>
                <a:gridCol w="1214438"/>
                <a:gridCol w="1011237"/>
                <a:gridCol w="1012825"/>
              </a:tblGrid>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q</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p</a:t>
                      </a: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sym typeface="Symbol" panose="05050102010706020507" pitchFamily="18" charset="2"/>
                        </a:rPr>
                        <a:t></a:t>
                      </a: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 q</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0</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accent1"/>
                        </a:buClr>
                        <a:buSzTx/>
                        <a:buFontTx/>
                        <a:buNone/>
                      </a:pPr>
                      <a:r>
                        <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rPr>
                        <a:t>1</a:t>
                      </a:r>
                      <a:endParaRPr kumimoji="0" lang="en-US" sz="2000" b="0" i="0" u="none" strike="noStrike" cap="none" normalizeH="0" baseline="0" smtClean="0">
                        <a:ln>
                          <a:noFill/>
                        </a:ln>
                        <a:solidFill>
                          <a:srgbClr val="080808"/>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09" name="灯片编号占位符 4"/>
          <p:cNvSpPr txBox="1">
            <a:spLocks noGrp="1" noChangeArrowheads="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C830015A-B2E5-4718-BC34-899A6C45A9A5}" type="slidenum">
              <a:rPr lang="en-US" altLang="zh-CN" sz="1200" b="0">
                <a:latin typeface="Arial Black" panose="020B0A04020102020204" pitchFamily="34" charset="0"/>
              </a:rPr>
            </a:fld>
            <a:endParaRPr lang="en-US" altLang="zh-CN" sz="1200" b="0">
              <a:latin typeface="Arial Black" panose="020B0A040201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0-#ppt_w/2"/>
                                          </p:val>
                                        </p:tav>
                                        <p:tav tm="100000">
                                          <p:val>
                                            <p:strVal val="#ppt_x"/>
                                          </p:val>
                                        </p:tav>
                                      </p:tavLst>
                                    </p:anim>
                                    <p:anim calcmode="lin" valueType="num">
                                      <p:cBhvr additive="base">
                                        <p:cTn id="8" dur="500" fill="hold"/>
                                        <p:tgtEl>
                                          <p:spTgt spid="4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4294967295"/>
          </p:nvPr>
        </p:nvSpPr>
        <p:spPr>
          <a:xfrm>
            <a:off x="827088" y="1125538"/>
            <a:ext cx="7561262" cy="5111750"/>
          </a:xfrm>
          <a:solidFill>
            <a:srgbClr val="D9F1FF"/>
          </a:solidFill>
          <a:ln w="28575">
            <a:solidFill>
              <a:srgbClr val="003399"/>
            </a:solidFill>
            <a:miter lim="800000"/>
          </a:ln>
        </p:spPr>
        <p:txBody>
          <a:bodyPr/>
          <a:lstStyle/>
          <a:p>
            <a:pPr algn="just" eaLnBrk="1" hangingPunct="1">
              <a:buFont typeface="Wingdings" panose="05000000000000000000" pitchFamily="2" charset="2"/>
              <a:buNone/>
            </a:pPr>
            <a:r>
              <a:rPr lang="zh-CN" altLang="en-US" smtClean="0">
                <a:latin typeface="宋体" panose="02010600030101010101" pitchFamily="2" charset="-122"/>
              </a:rPr>
              <a:t>例：</a:t>
            </a:r>
            <a:r>
              <a:rPr lang="zh-CN" altLang="en-US" smtClean="0">
                <a:latin typeface="Times New Roman" panose="02020603050405020304" pitchFamily="18" charset="0"/>
                <a:cs typeface="Times New Roman" panose="02020603050405020304" pitchFamily="18" charset="0"/>
              </a:rPr>
              <a:t>  </a:t>
            </a:r>
            <a:r>
              <a:rPr lang="zh-CN" altLang="en-US" smtClean="0">
                <a:latin typeface="宋体" panose="02010600030101010101" pitchFamily="2" charset="-122"/>
              </a:rPr>
              <a:t>求下列复合命题的真值</a:t>
            </a:r>
            <a:endParaRPr lang="zh-CN" altLang="en-US"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1)  2 + 2 </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4 </a:t>
            </a:r>
            <a:r>
              <a:rPr lang="zh-CN" altLang="en-US" smtClean="0">
                <a:latin typeface="Times New Roman" panose="02020603050405020304" pitchFamily="18" charset="0"/>
              </a:rPr>
              <a:t>当且仅当 </a:t>
            </a:r>
            <a:r>
              <a:rPr lang="en-US" altLang="zh-CN" smtClean="0">
                <a:latin typeface="Times New Roman" panose="02020603050405020304" pitchFamily="18" charset="0"/>
                <a:cs typeface="Times New Roman" panose="02020603050405020304" pitchFamily="18" charset="0"/>
              </a:rPr>
              <a:t>3 + 3 </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6.</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mtClean="0">
                <a:latin typeface="Times New Roman" panose="02020603050405020304" pitchFamily="18" charset="0"/>
              </a:rPr>
              <a:t>   </a:t>
            </a:r>
            <a:r>
              <a:rPr lang="en-US" altLang="zh-CN" smtClean="0">
                <a:latin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2)  2 + 2 </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4 </a:t>
            </a:r>
            <a:r>
              <a:rPr lang="zh-CN" altLang="en-US" smtClean="0">
                <a:latin typeface="Times New Roman" panose="02020603050405020304" pitchFamily="18" charset="0"/>
              </a:rPr>
              <a:t>当且仅当 </a:t>
            </a:r>
            <a:r>
              <a:rPr lang="en-US" altLang="zh-CN" smtClean="0">
                <a:latin typeface="Times New Roman" panose="02020603050405020304" pitchFamily="18" charset="0"/>
                <a:cs typeface="Times New Roman" panose="02020603050405020304" pitchFamily="18" charset="0"/>
              </a:rPr>
              <a:t>3 </a:t>
            </a:r>
            <a:r>
              <a:rPr lang="zh-CN" altLang="en-US" smtClean="0">
                <a:latin typeface="Times New Roman" panose="02020603050405020304" pitchFamily="18" charset="0"/>
              </a:rPr>
              <a:t>是偶数</a:t>
            </a:r>
            <a:r>
              <a:rPr lang="en-US" altLang="zh-CN"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mtClean="0">
                <a:latin typeface="Times New Roman" panose="02020603050405020304" pitchFamily="18" charset="0"/>
              </a:rPr>
              <a:t>   </a:t>
            </a:r>
            <a:r>
              <a:rPr lang="en-US" altLang="zh-CN" smtClean="0">
                <a:latin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3)  2 + 2 </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4 </a:t>
            </a:r>
            <a:r>
              <a:rPr lang="zh-CN" altLang="en-US" smtClean="0">
                <a:latin typeface="Times New Roman" panose="02020603050405020304" pitchFamily="18" charset="0"/>
              </a:rPr>
              <a:t>当且仅当 太阳从东方升起</a:t>
            </a:r>
            <a:r>
              <a:rPr lang="en-US" altLang="zh-CN"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mtClean="0">
                <a:latin typeface="Times New Roman" panose="02020603050405020304" pitchFamily="18" charset="0"/>
              </a:rPr>
              <a:t>   </a:t>
            </a:r>
            <a:r>
              <a:rPr lang="en-US" altLang="zh-CN" smtClean="0">
                <a:latin typeface="Times New Roman" panose="02020603050405020304" pitchFamily="18" charset="0"/>
              </a:rPr>
              <a:t>(</a:t>
            </a:r>
            <a:r>
              <a:rPr lang="en-US" altLang="zh-CN" smtClean="0">
                <a:latin typeface="Times New Roman" panose="02020603050405020304" pitchFamily="18" charset="0"/>
                <a:cs typeface="Times New Roman" panose="02020603050405020304" pitchFamily="18" charset="0"/>
              </a:rPr>
              <a:t>4)  2 + 2 </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4 </a:t>
            </a:r>
            <a:r>
              <a:rPr lang="zh-CN" altLang="en-US" smtClean="0">
                <a:latin typeface="Times New Roman" panose="02020603050405020304" pitchFamily="18" charset="0"/>
              </a:rPr>
              <a:t>当且仅当 美国位于非洲</a:t>
            </a:r>
            <a:r>
              <a:rPr lang="en-US" altLang="zh-CN" smtClean="0">
                <a:latin typeface="Times New Roman" panose="02020603050405020304" pitchFamily="18" charset="0"/>
                <a:cs typeface="Times New Roman" panose="02020603050405020304" pitchFamily="18" charset="0"/>
              </a:rPr>
              <a:t>.</a:t>
            </a:r>
            <a:endParaRPr lang="en-US" altLang="zh-CN"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mtClean="0">
                <a:latin typeface="宋体" panose="02010600030101010101" pitchFamily="2" charset="-122"/>
              </a:rPr>
              <a:t> </a:t>
            </a:r>
            <a:r>
              <a:rPr lang="zh-CN" altLang="en-US" smtClean="0">
                <a:latin typeface="宋体" panose="02010600030101010101" pitchFamily="2" charset="-122"/>
              </a:rPr>
              <a:t>它们的真值分别为 </a:t>
            </a:r>
            <a:r>
              <a:rPr lang="en-US" altLang="zh-CN" smtClean="0">
                <a:latin typeface="Times New Roman" panose="02020603050405020304" pitchFamily="18" charset="0"/>
                <a:cs typeface="Times New Roman" panose="02020603050405020304" pitchFamily="18" charset="0"/>
              </a:rPr>
              <a:t>1</a:t>
            </a:r>
            <a:r>
              <a:rPr lang="zh-CN" altLang="en-US" smtClean="0">
                <a:latin typeface="宋体" panose="02010600030101010101" pitchFamily="2" charset="-122"/>
              </a:rPr>
              <a:t>，</a:t>
            </a:r>
            <a:r>
              <a:rPr lang="en-US" altLang="zh-CN" smtClean="0">
                <a:latin typeface="Times New Roman" panose="02020603050405020304" pitchFamily="18" charset="0"/>
                <a:cs typeface="Times New Roman" panose="02020603050405020304" pitchFamily="18" charset="0"/>
              </a:rPr>
              <a:t>0</a:t>
            </a:r>
            <a:r>
              <a:rPr lang="zh-CN" altLang="en-US" smtClean="0">
                <a:latin typeface="宋体" panose="02010600030101010101" pitchFamily="2" charset="-122"/>
              </a:rPr>
              <a:t>，</a:t>
            </a:r>
            <a:r>
              <a:rPr lang="en-US" altLang="zh-CN" smtClean="0">
                <a:latin typeface="Times New Roman" panose="02020603050405020304" pitchFamily="18" charset="0"/>
                <a:cs typeface="Times New Roman" panose="02020603050405020304" pitchFamily="18" charset="0"/>
              </a:rPr>
              <a:t>1</a:t>
            </a:r>
            <a:r>
              <a:rPr lang="zh-CN" altLang="en-US" smtClean="0">
                <a:latin typeface="宋体" panose="02010600030101010101" pitchFamily="2" charset="-122"/>
              </a:rPr>
              <a:t>，</a:t>
            </a:r>
            <a:r>
              <a:rPr lang="en-US" altLang="zh-CN" smtClean="0">
                <a:latin typeface="Times New Roman" panose="02020603050405020304" pitchFamily="18" charset="0"/>
                <a:cs typeface="Times New Roman" panose="02020603050405020304" pitchFamily="18" charset="0"/>
              </a:rPr>
              <a:t>0.</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48130">
                                            <p:txEl>
                                              <p:pRg st="6" end="6"/>
                                            </p:txEl>
                                          </p:spTgt>
                                        </p:tgtEl>
                                        <p:attrNameLst>
                                          <p:attrName>style.visibility</p:attrName>
                                        </p:attrNameLst>
                                      </p:cBhvr>
                                      <p:to>
                                        <p:strVal val="visible"/>
                                      </p:to>
                                    </p:set>
                                    <p:anim calcmode="discrete" valueType="clr">
                                      <p:cBhvr override="childStyle">
                                        <p:cTn id="7" dur="80"/>
                                        <p:tgtEl>
                                          <p:spTgt spid="48130">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48130">
                                            <p:txEl>
                                              <p:pRg st="6" end="6"/>
                                            </p:txEl>
                                          </p:spTgt>
                                        </p:tgtEl>
                                        <p:attrNameLst>
                                          <p:attrName>fillcolor</p:attrName>
                                        </p:attrNameLst>
                                      </p:cBhvr>
                                      <p:tavLst>
                                        <p:tav tm="0">
                                          <p:val>
                                            <p:clrVal>
                                              <a:schemeClr val="accent2"/>
                                            </p:clrVal>
                                          </p:val>
                                        </p:tav>
                                        <p:tav tm="50000">
                                          <p:val>
                                            <p:clrVal>
                                              <a:schemeClr val="hlink"/>
                                            </p:clrVal>
                                          </p:val>
                                        </p:tav>
                                      </p:tavLst>
                                    </p:anim>
                                    <p:set>
                                      <p:cBhvr>
                                        <p:cTn id="9" dur="80"/>
                                        <p:tgtEl>
                                          <p:spTgt spid="48130">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57188" y="209550"/>
            <a:ext cx="8229600" cy="1219200"/>
          </a:xfrm>
        </p:spPr>
        <p:txBody>
          <a:bodyPr/>
          <a:lstStyle/>
          <a:p>
            <a:pPr eaLnBrk="1" hangingPunct="1"/>
            <a:r>
              <a:rPr lang="zh-CN" altLang="en-US" smtClean="0">
                <a:latin typeface="宋体" panose="02010600030101010101" pitchFamily="2" charset="-122"/>
              </a:rPr>
              <a:t>联结词与复合命题</a:t>
            </a:r>
            <a:r>
              <a:rPr lang="en-US" altLang="zh-CN" smtClean="0">
                <a:latin typeface="宋体" panose="02010600030101010101" pitchFamily="2" charset="-122"/>
              </a:rPr>
              <a:t>(</a:t>
            </a:r>
            <a:r>
              <a:rPr lang="zh-CN" altLang="en-US" smtClean="0">
                <a:latin typeface="宋体" panose="02010600030101010101" pitchFamily="2" charset="-122"/>
              </a:rPr>
              <a:t>续</a:t>
            </a:r>
            <a:r>
              <a:rPr lang="en-US" altLang="zh-CN" smtClean="0">
                <a:latin typeface="宋体" panose="02010600030101010101" pitchFamily="2" charset="-122"/>
              </a:rPr>
              <a:t>)</a:t>
            </a:r>
            <a:endParaRPr lang="en-US" altLang="zh-CN" smtClean="0">
              <a:latin typeface="宋体" panose="02010600030101010101" pitchFamily="2" charset="-122"/>
            </a:endParaRPr>
          </a:p>
        </p:txBody>
      </p:sp>
      <p:sp>
        <p:nvSpPr>
          <p:cNvPr id="48131" name="Rectangle 3"/>
          <p:cNvSpPr>
            <a:spLocks noGrp="1" noChangeArrowheads="1"/>
          </p:cNvSpPr>
          <p:nvPr>
            <p:ph idx="4294967295"/>
          </p:nvPr>
        </p:nvSpPr>
        <p:spPr>
          <a:xfrm>
            <a:off x="500063" y="1463675"/>
            <a:ext cx="8358187" cy="4679950"/>
          </a:xfrm>
        </p:spPr>
        <p:txBody>
          <a:bodyPr/>
          <a:lstStyle/>
          <a:p>
            <a:pPr eaLnBrk="1" hangingPunct="1">
              <a:buFont typeface="Wingdings" panose="05000000000000000000" pitchFamily="2" charset="2"/>
              <a:buNone/>
            </a:pPr>
            <a:r>
              <a:rPr lang="zh-CN" altLang="en-US" sz="2800" smtClean="0">
                <a:latin typeface="宋体" panose="02010600030101010101" pitchFamily="2" charset="-122"/>
              </a:rPr>
              <a:t>以上给出了</a:t>
            </a:r>
            <a:r>
              <a:rPr lang="en-US" altLang="zh-CN" sz="2800" smtClean="0">
                <a:latin typeface="Times New Roman" panose="02020603050405020304" pitchFamily="18" charset="0"/>
                <a:cs typeface="Times New Roman" panose="02020603050405020304" pitchFamily="18" charset="0"/>
              </a:rPr>
              <a:t>5</a:t>
            </a:r>
            <a:r>
              <a:rPr lang="zh-CN" altLang="en-US" sz="2800" smtClean="0">
                <a:latin typeface="宋体" panose="02010600030101010101" pitchFamily="2" charset="-122"/>
              </a:rPr>
              <a:t>个联结词：</a:t>
            </a:r>
            <a:r>
              <a:rPr lang="zh-CN" altLang="en-US"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zh-CN" altLang="en-US" sz="2800" smtClean="0">
                <a:latin typeface="宋体" panose="02010600030101010101" pitchFamily="2" charset="-122"/>
              </a:rPr>
              <a:t>，组成一个联</a:t>
            </a:r>
            <a:endParaRPr lang="en-US" sz="2800" smtClean="0">
              <a:latin typeface="宋体" panose="02010600030101010101" pitchFamily="2" charset="-122"/>
            </a:endParaRPr>
          </a:p>
          <a:p>
            <a:pPr eaLnBrk="1" hangingPunct="1">
              <a:buFont typeface="Wingdings" panose="05000000000000000000" pitchFamily="2" charset="2"/>
              <a:buNone/>
            </a:pPr>
            <a:r>
              <a:rPr lang="zh-CN" altLang="en-US" sz="2800" smtClean="0">
                <a:latin typeface="宋体" panose="02010600030101010101" pitchFamily="2" charset="-122"/>
              </a:rPr>
              <a:t>结词集合</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宋体" panose="02010600030101010101" pitchFamily="2" charset="-122"/>
              </a:rPr>
              <a:t>，</a:t>
            </a:r>
            <a:endParaRPr lang="zh-CN" altLang="en-US" sz="2800" smtClean="0">
              <a:latin typeface="宋体" panose="02010600030101010101" pitchFamily="2" charset="-122"/>
            </a:endParaRPr>
          </a:p>
          <a:p>
            <a:pPr eaLnBrk="1" hangingPunct="1">
              <a:buFont typeface="Wingdings" panose="05000000000000000000" pitchFamily="2" charset="2"/>
              <a:buNone/>
            </a:pPr>
            <a:r>
              <a:rPr lang="zh-CN" altLang="en-US" sz="2800" smtClean="0">
                <a:latin typeface="宋体" panose="02010600030101010101" pitchFamily="2" charset="-122"/>
              </a:rPr>
              <a:t>  </a:t>
            </a:r>
            <a:endParaRPr lang="zh-CN" altLang="en-US" sz="2800" smtClean="0">
              <a:latin typeface="宋体" panose="02010600030101010101" pitchFamily="2" charset="-122"/>
            </a:endParaRPr>
          </a:p>
          <a:p>
            <a:pPr eaLnBrk="1" hangingPunct="1">
              <a:buFont typeface="Wingdings" panose="05000000000000000000" pitchFamily="2" charset="2"/>
              <a:buNone/>
            </a:pPr>
            <a:r>
              <a:rPr lang="zh-CN" altLang="en-US" sz="2800" smtClean="0">
                <a:latin typeface="宋体" panose="02010600030101010101" pitchFamily="2" charset="-122"/>
              </a:rPr>
              <a:t>联结词的优先顺序为：</a:t>
            </a:r>
            <a:r>
              <a:rPr lang="zh-CN" altLang="en-US"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宋体" panose="02010600030101010101" pitchFamily="2" charset="-122"/>
              </a:rPr>
              <a:t>如果出现的联</a:t>
            </a:r>
            <a:endParaRPr lang="en-US" sz="2800" smtClean="0">
              <a:latin typeface="宋体" panose="02010600030101010101" pitchFamily="2" charset="-122"/>
            </a:endParaRPr>
          </a:p>
          <a:p>
            <a:pPr eaLnBrk="1" hangingPunct="1">
              <a:buFont typeface="Wingdings" panose="05000000000000000000" pitchFamily="2" charset="2"/>
              <a:buNone/>
            </a:pPr>
            <a:r>
              <a:rPr lang="zh-CN" altLang="en-US" sz="2800" smtClean="0">
                <a:latin typeface="宋体" panose="02010600030101010101" pitchFamily="2" charset="-122"/>
              </a:rPr>
              <a:t>结词同级，又无括号时，则按从左到右的顺序运算</a:t>
            </a:r>
            <a:r>
              <a:rPr lang="en-US" altLang="zh-CN" sz="2800" smtClean="0">
                <a:latin typeface="Times New Roman" panose="02020603050405020304" pitchFamily="18" charset="0"/>
              </a:rPr>
              <a:t>;</a:t>
            </a:r>
            <a:r>
              <a:rPr lang="en-US" altLang="zh-CN" sz="2800" smtClean="0">
                <a:latin typeface="宋体" panose="02010600030101010101" pitchFamily="2" charset="-122"/>
              </a:rPr>
              <a:t> </a:t>
            </a:r>
            <a:endParaRPr lang="en-US" altLang="zh-CN" sz="2800" smtClean="0">
              <a:latin typeface="宋体" panose="02010600030101010101" pitchFamily="2" charset="-122"/>
            </a:endParaRPr>
          </a:p>
          <a:p>
            <a:pPr eaLnBrk="1" hangingPunct="1">
              <a:buFont typeface="Wingdings" panose="05000000000000000000" pitchFamily="2" charset="2"/>
              <a:buNone/>
            </a:pPr>
            <a:r>
              <a:rPr lang="zh-CN" altLang="en-US" sz="2800" smtClean="0">
                <a:latin typeface="宋体" panose="02010600030101010101" pitchFamily="2" charset="-122"/>
              </a:rPr>
              <a:t>若遇有括号时，应该先进行括号中的运算</a:t>
            </a:r>
            <a:r>
              <a:rPr lang="zh-CN" altLang="en-US" sz="2800" smtClean="0">
                <a:latin typeface="Times New Roman" panose="02020603050405020304" pitchFamily="18" charset="0"/>
                <a:cs typeface="Times New Roman" panose="02020603050405020304" pitchFamily="18" charset="0"/>
              </a:rPr>
              <a:t>。</a:t>
            </a:r>
            <a:endParaRPr lang="en-US" sz="2800" smtClean="0">
              <a:solidFill>
                <a:srgbClr val="660066"/>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357188" y="209550"/>
            <a:ext cx="8229600" cy="1219200"/>
          </a:xfrm>
        </p:spPr>
        <p:txBody>
          <a:bodyPr/>
          <a:lstStyle/>
          <a:p>
            <a:pPr eaLnBrk="1" hangingPunct="1"/>
            <a:r>
              <a:rPr lang="zh-CN" altLang="en-US" dirty="0" smtClean="0">
                <a:latin typeface="宋体" panose="02010600030101010101" pitchFamily="2" charset="-122"/>
              </a:rPr>
              <a:t>练习</a:t>
            </a:r>
            <a:endParaRPr lang="en-US" altLang="zh-CN" dirty="0" smtClean="0">
              <a:latin typeface="宋体" panose="02010600030101010101" pitchFamily="2" charset="-122"/>
            </a:endParaRPr>
          </a:p>
        </p:txBody>
      </p:sp>
      <p:sp>
        <p:nvSpPr>
          <p:cNvPr id="48131" name="Rectangle 3"/>
          <p:cNvSpPr>
            <a:spLocks noGrp="1" noChangeArrowheads="1"/>
          </p:cNvSpPr>
          <p:nvPr>
            <p:ph idx="4294967295"/>
          </p:nvPr>
        </p:nvSpPr>
        <p:spPr>
          <a:xfrm>
            <a:off x="500063" y="1463675"/>
            <a:ext cx="8358187" cy="4679950"/>
          </a:xfrm>
        </p:spPr>
        <p:txBody>
          <a:bodyPr/>
          <a:lstStyle/>
          <a:p>
            <a:pPr eaLnBrk="1" hangingPunct="1">
              <a:buFont typeface="Wingdings" panose="05000000000000000000" pitchFamily="2" charset="2"/>
              <a:buNone/>
            </a:pPr>
            <a:r>
              <a:rPr lang="en-US" altLang="zh-CN" sz="2800" dirty="0" smtClean="0">
                <a:latin typeface="宋体" panose="02010600030101010101" pitchFamily="2" charset="-122"/>
              </a:rPr>
              <a:t>1</a:t>
            </a:r>
            <a:r>
              <a:rPr lang="zh-CN" altLang="en-US" sz="2800" dirty="0" smtClean="0">
                <a:latin typeface="宋体" panose="02010600030101010101" pitchFamily="2" charset="-122"/>
              </a:rPr>
              <a:t>）命题符号化</a:t>
            </a:r>
            <a:r>
              <a:rPr lang="en-US" altLang="zh-CN" sz="2800" dirty="0" smtClean="0">
                <a:latin typeface="宋体" panose="02010600030101010101" pitchFamily="2" charset="-122"/>
              </a:rPr>
              <a:t>:</a:t>
            </a:r>
            <a:r>
              <a:rPr lang="zh-CN" altLang="en-US" sz="2800" dirty="0" smtClean="0">
                <a:latin typeface="宋体" panose="02010600030101010101" pitchFamily="2" charset="-122"/>
              </a:rPr>
              <a:t>两圆面积相等当且仅当两圆半径相</a:t>
            </a:r>
            <a:endParaRPr lang="en-US" altLang="zh-CN" sz="2800" dirty="0" smtClean="0">
              <a:latin typeface="宋体" panose="02010600030101010101" pitchFamily="2" charset="-122"/>
            </a:endParaRPr>
          </a:p>
          <a:p>
            <a:pPr eaLnBrk="1" hangingPunct="1">
              <a:buFont typeface="Wingdings" panose="05000000000000000000" pitchFamily="2" charset="2"/>
              <a:buNone/>
            </a:pPr>
            <a:r>
              <a:rPr lang="en-US" altLang="zh-CN" sz="2800" dirty="0">
                <a:latin typeface="宋体" panose="02010600030101010101" pitchFamily="2" charset="-122"/>
              </a:rPr>
              <a:t> </a:t>
            </a:r>
            <a:r>
              <a:rPr lang="en-US" altLang="zh-CN" sz="2800" dirty="0" smtClean="0">
                <a:latin typeface="宋体" panose="02010600030101010101" pitchFamily="2" charset="-122"/>
              </a:rPr>
              <a:t>  </a:t>
            </a:r>
            <a:r>
              <a:rPr lang="zh-CN" altLang="en-US" sz="2800" dirty="0" smtClean="0">
                <a:latin typeface="宋体" panose="02010600030101010101" pitchFamily="2" charset="-122"/>
              </a:rPr>
              <a:t>等。</a:t>
            </a:r>
            <a:endParaRPr lang="en-US" altLang="zh-CN" sz="2800" dirty="0" smtClean="0">
              <a:latin typeface="宋体" panose="02010600030101010101" pitchFamily="2" charset="-122"/>
            </a:endParaRPr>
          </a:p>
          <a:p>
            <a:pPr eaLnBrk="1" hangingPunct="1">
              <a:buFont typeface="Wingdings" panose="05000000000000000000" pitchFamily="2" charset="2"/>
              <a:buNone/>
            </a:pPr>
            <a:r>
              <a:rPr lang="en-US" altLang="zh-CN" sz="2800" dirty="0" smtClean="0">
                <a:latin typeface="宋体" panose="02010600030101010101" pitchFamily="2" charset="-122"/>
              </a:rPr>
              <a:t>2) </a:t>
            </a:r>
            <a:r>
              <a:rPr lang="zh-CN" altLang="en-US" sz="2800" dirty="0" smtClean="0">
                <a:latin typeface="宋体" panose="02010600030101010101" pitchFamily="2" charset="-122"/>
              </a:rPr>
              <a:t>说明</a:t>
            </a:r>
            <a:r>
              <a:rPr lang="en-US" altLang="zh-CN" sz="2800" dirty="0" err="1" smtClean="0">
                <a:latin typeface="宋体" panose="02010600030101010101" pitchFamily="2" charset="-122"/>
              </a:rPr>
              <a:t>p</a:t>
            </a:r>
            <a:r>
              <a:rPr lang="en-US" altLang="zh-CN" sz="2800" dirty="0" err="1" smtClean="0">
                <a:latin typeface="Times New Roman" panose="02020603050405020304" pitchFamily="18" charset="0"/>
                <a:cs typeface="Times New Roman" panose="02020603050405020304" pitchFamily="18" charset="0"/>
              </a:rPr>
              <a:t>˅q</a:t>
            </a:r>
            <a:r>
              <a:rPr lang="en-US" altLang="zh-CN" sz="2800" dirty="0" smtClean="0">
                <a:latin typeface="Times New Roman" panose="02020603050405020304" pitchFamily="18" charset="0"/>
                <a:cs typeface="Times New Roman" panose="02020603050405020304" pitchFamily="18" charset="0"/>
              </a:rPr>
              <a:t>-&gt;</a:t>
            </a:r>
            <a:r>
              <a:rPr lang="en-US" altLang="zh-CN" sz="2800" dirty="0" err="1" smtClean="0">
                <a:latin typeface="Times New Roman" panose="02020603050405020304" pitchFamily="18" charset="0"/>
                <a:cs typeface="Times New Roman" panose="02020603050405020304" pitchFamily="18" charset="0"/>
              </a:rPr>
              <a:t>p˅r</a:t>
            </a:r>
            <a:r>
              <a:rPr lang="zh-CN" altLang="en-US" sz="2800" dirty="0" smtClean="0">
                <a:latin typeface="Times New Roman" panose="02020603050405020304" pitchFamily="18" charset="0"/>
                <a:cs typeface="Times New Roman" panose="02020603050405020304" pitchFamily="18" charset="0"/>
              </a:rPr>
              <a:t>的</a:t>
            </a:r>
            <a:r>
              <a:rPr lang="zh-CN" altLang="en-US" sz="2800" dirty="0" smtClean="0">
                <a:latin typeface="宋体" panose="02010600030101010101" pitchFamily="2" charset="-122"/>
              </a:rPr>
              <a:t>计算顺序。</a:t>
            </a:r>
            <a:endParaRPr lang="en-US" altLang="zh-CN" sz="2800" dirty="0" smtClean="0">
              <a:latin typeface="宋体" panose="02010600030101010101" pitchFamily="2" charset="-122"/>
            </a:endParaRPr>
          </a:p>
          <a:p>
            <a:pPr eaLnBrk="1" hangingPunct="1">
              <a:buFont typeface="Wingdings" panose="05000000000000000000" pitchFamily="2" charset="2"/>
              <a:buNone/>
            </a:pPr>
            <a:r>
              <a:rPr lang="en-US" altLang="zh-CN" sz="2800" dirty="0" smtClean="0">
                <a:latin typeface="宋体" panose="02010600030101010101" pitchFamily="2" charset="-122"/>
              </a:rPr>
              <a:t>3</a:t>
            </a:r>
            <a:r>
              <a:rPr lang="zh-CN" altLang="en-US" sz="2800" dirty="0" smtClean="0">
                <a:latin typeface="宋体" panose="02010600030101010101" pitchFamily="2" charset="-122"/>
              </a:rPr>
              <a:t>）说明</a:t>
            </a:r>
            <a:r>
              <a:rPr lang="en-US" altLang="zh-CN" sz="2800" dirty="0" err="1" smtClean="0">
                <a:latin typeface="宋体" panose="02010600030101010101" pitchFamily="2" charset="-122"/>
              </a:rPr>
              <a:t>p</a:t>
            </a:r>
            <a:r>
              <a:rPr lang="en-US" altLang="zh-CN" sz="2800" dirty="0" err="1" smtClean="0">
                <a:latin typeface="Times New Roman" panose="02020603050405020304" pitchFamily="18" charset="0"/>
                <a:cs typeface="Times New Roman" panose="02020603050405020304" pitchFamily="18" charset="0"/>
              </a:rPr>
              <a:t>˅q˄r</a:t>
            </a:r>
            <a:r>
              <a:rPr lang="zh-CN" altLang="en-US" sz="2800" dirty="0" smtClean="0">
                <a:latin typeface="Times New Roman" panose="02020603050405020304" pitchFamily="18" charset="0"/>
                <a:cs typeface="Times New Roman" panose="02020603050405020304" pitchFamily="18" charset="0"/>
              </a:rPr>
              <a:t>的计算顺序。</a:t>
            </a:r>
            <a:endParaRPr lang="en-US" altLang="zh-CN" sz="28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34BE5BB6-5E45-4301-88E1-3C5A3D79CF4A}"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0243" name="Rectangle 3"/>
          <p:cNvSpPr>
            <a:spLocks noGrp="1" noChangeArrowheads="1"/>
          </p:cNvSpPr>
          <p:nvPr>
            <p:ph type="subTitle" idx="4294967295"/>
          </p:nvPr>
        </p:nvSpPr>
        <p:spPr>
          <a:xfrm>
            <a:off x="395288" y="549275"/>
            <a:ext cx="8424862" cy="5759450"/>
          </a:xfrm>
          <a:solidFill>
            <a:schemeClr val="bg1"/>
          </a:solidFill>
          <a:ln w="57150" cmpd="thinThick">
            <a:solidFill>
              <a:schemeClr val="bg2"/>
            </a:solidFill>
            <a:miter lim="800000"/>
          </a:ln>
          <a:effectLst>
            <a:outerShdw dist="107763" dir="13500000" algn="ctr" rotWithShape="0">
              <a:schemeClr val="bg2"/>
            </a:outerShdw>
          </a:effectLst>
        </p:spPr>
        <p:txBody>
          <a:bodyPr/>
          <a:lstStyle/>
          <a:p>
            <a:pPr marL="0" indent="568325" eaLnBrk="1" hangingPunct="1">
              <a:lnSpc>
                <a:spcPct val="190000"/>
              </a:lnSpc>
              <a:buFontTx/>
              <a:buNone/>
            </a:pPr>
            <a:r>
              <a:rPr lang="zh-CN" sz="3200" smtClean="0">
                <a:solidFill>
                  <a:schemeClr val="hlink"/>
                </a:solidFill>
              </a:rPr>
              <a:t>离散数学课程设置：</a:t>
            </a:r>
            <a:endParaRPr lang="zh-CN" sz="3200" smtClean="0">
              <a:solidFill>
                <a:schemeClr val="hlink"/>
              </a:solidFill>
            </a:endParaRP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计算机系核心课程</a:t>
            </a:r>
            <a:endParaRPr lang="zh-CN" sz="3200" smtClean="0">
              <a:solidFill>
                <a:schemeClr val="hlink"/>
              </a:solidFill>
            </a:endParaRP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信息类专业必修课程</a:t>
            </a:r>
            <a:endParaRPr lang="zh-CN" sz="3200" smtClean="0">
              <a:solidFill>
                <a:schemeClr val="hlink"/>
              </a:solidFill>
            </a:endParaRPr>
          </a:p>
          <a:p>
            <a:pPr marL="0" indent="568325" eaLnBrk="1" hangingPunct="1">
              <a:lnSpc>
                <a:spcPct val="190000"/>
              </a:lnSpc>
              <a:buFontTx/>
              <a:buNone/>
            </a:pPr>
            <a:r>
              <a:rPr lang="zh-CN" altLang="zh-CN" sz="3200" smtClean="0">
                <a:solidFill>
                  <a:schemeClr val="hlink"/>
                </a:solidFill>
              </a:rPr>
              <a:t>       </a:t>
            </a:r>
            <a:r>
              <a:rPr lang="zh-CN" sz="3200" smtClean="0">
                <a:solidFill>
                  <a:schemeClr val="hlink"/>
                </a:solidFill>
              </a:rPr>
              <a:t>其它类专业的重要选修课程</a:t>
            </a:r>
            <a:endParaRPr lang="zh-CN" sz="3200" smtClean="0">
              <a:solidFill>
                <a:schemeClr val="hlink"/>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r>
              <a:rPr lang="en-US" altLang="zh-CN" smtClean="0">
                <a:latin typeface="Times New Roman" panose="02020603050405020304" pitchFamily="18" charset="0"/>
              </a:rPr>
              <a:t>1.2  </a:t>
            </a:r>
            <a:r>
              <a:rPr lang="zh-CN" altLang="en-US" smtClean="0">
                <a:latin typeface="Times New Roman" panose="02020603050405020304" pitchFamily="18" charset="0"/>
              </a:rPr>
              <a:t>命题公式及分类</a:t>
            </a:r>
            <a:endParaRPr lang="zh-CN" altLang="en-US" smtClean="0">
              <a:latin typeface="Times New Roman" panose="02020603050405020304" pitchFamily="18" charset="0"/>
            </a:endParaRPr>
          </a:p>
        </p:txBody>
      </p:sp>
      <p:sp>
        <p:nvSpPr>
          <p:cNvPr id="49155" name="Rectangle 3"/>
          <p:cNvSpPr>
            <a:spLocks noGrp="1" noChangeArrowheads="1"/>
          </p:cNvSpPr>
          <p:nvPr>
            <p:ph idx="4294967295"/>
          </p:nvPr>
        </p:nvSpPr>
        <p:spPr>
          <a:xfrm>
            <a:off x="684213" y="1700213"/>
            <a:ext cx="7926387" cy="4471987"/>
          </a:xfrm>
        </p:spPr>
        <p:txBody>
          <a:bodyPr/>
          <a:lstStyle/>
          <a:p>
            <a:pPr>
              <a:buSzPct val="125000"/>
              <a:buFont typeface="Wingdings" panose="05000000000000000000" pitchFamily="2" charset="2"/>
              <a:buChar char="§"/>
            </a:pPr>
            <a:r>
              <a:rPr lang="zh-CN" smtClean="0">
                <a:latin typeface="Times New Roman" panose="02020603050405020304" pitchFamily="18" charset="0"/>
              </a:rPr>
              <a:t>命题变项与合式公式</a:t>
            </a:r>
            <a:endParaRPr lang="zh-CN" smtClean="0">
              <a:latin typeface="Times New Roman" panose="02020603050405020304" pitchFamily="18" charset="0"/>
            </a:endParaRPr>
          </a:p>
          <a:p>
            <a:pPr>
              <a:buSzPct val="125000"/>
              <a:buFont typeface="Wingdings" panose="05000000000000000000" pitchFamily="2" charset="2"/>
              <a:buChar char="§"/>
            </a:pPr>
            <a:r>
              <a:rPr lang="zh-CN" smtClean="0">
                <a:latin typeface="Times New Roman" panose="02020603050405020304" pitchFamily="18" charset="0"/>
              </a:rPr>
              <a:t>公式的赋值</a:t>
            </a:r>
            <a:endParaRPr lang="zh-CN" smtClean="0">
              <a:latin typeface="Times New Roman" panose="02020603050405020304" pitchFamily="18" charset="0"/>
            </a:endParaRPr>
          </a:p>
          <a:p>
            <a:pPr>
              <a:buSzPct val="125000"/>
              <a:buFont typeface="Wingdings" panose="05000000000000000000" pitchFamily="2" charset="2"/>
              <a:buChar char="§"/>
            </a:pPr>
            <a:r>
              <a:rPr lang="zh-CN" smtClean="0">
                <a:latin typeface="Times New Roman" panose="02020603050405020304" pitchFamily="18" charset="0"/>
              </a:rPr>
              <a:t>真值表</a:t>
            </a:r>
            <a:endParaRPr lang="zh-CN" smtClean="0">
              <a:latin typeface="Times New Roman" panose="02020603050405020304" pitchFamily="18" charset="0"/>
            </a:endParaRPr>
          </a:p>
          <a:p>
            <a:pPr>
              <a:buSzPct val="125000"/>
              <a:buFont typeface="Wingdings" panose="05000000000000000000" pitchFamily="2" charset="2"/>
              <a:buChar char="§"/>
            </a:pPr>
            <a:r>
              <a:rPr lang="zh-CN" smtClean="0">
                <a:latin typeface="Times New Roman" panose="02020603050405020304" pitchFamily="18" charset="0"/>
              </a:rPr>
              <a:t>命题的分类</a:t>
            </a:r>
            <a:endParaRPr lang="zh-CN" smtClean="0">
              <a:latin typeface="Times New Roman" panose="02020603050405020304" pitchFamily="18" charset="0"/>
            </a:endParaRPr>
          </a:p>
          <a:p>
            <a:pPr>
              <a:buFont typeface="Wingdings" panose="05000000000000000000" pitchFamily="2" charset="2"/>
              <a:buNone/>
            </a:pPr>
            <a:r>
              <a:rPr lang="zh-CN" altLang="zh-CN" smtClean="0">
                <a:latin typeface="Times New Roman" panose="02020603050405020304" pitchFamily="18" charset="0"/>
              </a:rPr>
              <a:t>        </a:t>
            </a:r>
            <a:r>
              <a:rPr lang="zh-CN" smtClean="0">
                <a:latin typeface="Times New Roman" panose="02020603050405020304" pitchFamily="18" charset="0"/>
              </a:rPr>
              <a:t>重言式</a:t>
            </a:r>
            <a:endParaRPr lang="zh-CN" smtClean="0">
              <a:latin typeface="Times New Roman" panose="02020603050405020304" pitchFamily="18" charset="0"/>
            </a:endParaRPr>
          </a:p>
          <a:p>
            <a:pPr>
              <a:buFont typeface="Wingdings" panose="05000000000000000000" pitchFamily="2" charset="2"/>
              <a:buNone/>
            </a:pPr>
            <a:r>
              <a:rPr lang="zh-CN" altLang="zh-CN" smtClean="0">
                <a:latin typeface="Times New Roman" panose="02020603050405020304" pitchFamily="18" charset="0"/>
              </a:rPr>
              <a:t>        </a:t>
            </a:r>
            <a:r>
              <a:rPr lang="zh-CN" smtClean="0">
                <a:latin typeface="Times New Roman" panose="02020603050405020304" pitchFamily="18" charset="0"/>
              </a:rPr>
              <a:t>矛盾式</a:t>
            </a:r>
            <a:endParaRPr lang="zh-CN" smtClean="0">
              <a:latin typeface="Times New Roman" panose="02020603050405020304" pitchFamily="18" charset="0"/>
            </a:endParaRPr>
          </a:p>
          <a:p>
            <a:pPr>
              <a:buFont typeface="Wingdings" panose="05000000000000000000" pitchFamily="2" charset="2"/>
              <a:buNone/>
            </a:pPr>
            <a:r>
              <a:rPr lang="zh-CN" altLang="zh-CN" smtClean="0">
                <a:latin typeface="Times New Roman" panose="02020603050405020304" pitchFamily="18" charset="0"/>
              </a:rPr>
              <a:t>        </a:t>
            </a:r>
            <a:r>
              <a:rPr lang="zh-CN" smtClean="0">
                <a:latin typeface="Times New Roman" panose="02020603050405020304" pitchFamily="18" charset="0"/>
              </a:rPr>
              <a:t>可满足式</a:t>
            </a:r>
            <a:endParaRPr lang="zh-CN"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457200" y="457200"/>
            <a:ext cx="8229600" cy="762000"/>
          </a:xfrm>
        </p:spPr>
        <p:txBody>
          <a:bodyPr/>
          <a:lstStyle/>
          <a:p>
            <a:r>
              <a:rPr lang="zh-CN" smtClean="0">
                <a:latin typeface="宋体" panose="02010600030101010101" pitchFamily="2" charset="-122"/>
              </a:rPr>
              <a:t>命题变项与合式公式</a:t>
            </a:r>
            <a:r>
              <a:rPr lang="zh-CN" sz="4200" b="0" smtClean="0"/>
              <a:t> </a:t>
            </a:r>
            <a:endParaRPr lang="zh-CN" sz="4200" b="0" smtClean="0"/>
          </a:p>
        </p:txBody>
      </p:sp>
      <p:sp>
        <p:nvSpPr>
          <p:cNvPr id="50179" name="Rectangle 3"/>
          <p:cNvSpPr>
            <a:spLocks noGrp="1" noChangeArrowheads="1"/>
          </p:cNvSpPr>
          <p:nvPr>
            <p:ph idx="4294967295"/>
          </p:nvPr>
        </p:nvSpPr>
        <p:spPr>
          <a:xfrm>
            <a:off x="684213" y="1412875"/>
            <a:ext cx="7775575" cy="5029200"/>
          </a:xfrm>
        </p:spPr>
        <p:txBody>
          <a:bodyPr/>
          <a:lstStyle/>
          <a:p>
            <a:pPr marL="609600" indent="-609600" algn="just">
              <a:buFont typeface="Wingdings" panose="05000000000000000000" pitchFamily="2" charset="2"/>
              <a:buNone/>
            </a:pPr>
            <a:r>
              <a:rPr lang="zh-CN" altLang="en-US" smtClean="0">
                <a:solidFill>
                  <a:srgbClr val="FF0000"/>
                </a:solidFill>
                <a:latin typeface="宋体" panose="02010600030101010101" pitchFamily="2" charset="-122"/>
              </a:rPr>
              <a:t>命题常项</a:t>
            </a:r>
            <a:r>
              <a:rPr lang="zh-CN" altLang="en-US" smtClean="0">
                <a:latin typeface="宋体" panose="02010600030101010101" pitchFamily="2" charset="-122"/>
              </a:rPr>
              <a:t>：简单命题</a:t>
            </a:r>
            <a:endParaRPr lang="zh-CN" altLang="en-US" smtClean="0">
              <a:latin typeface="Times New Roman" panose="02020603050405020304" pitchFamily="18" charset="0"/>
              <a:cs typeface="Times New Roman" panose="02020603050405020304" pitchFamily="18" charset="0"/>
            </a:endParaRPr>
          </a:p>
          <a:p>
            <a:pPr marL="609600" indent="-609600" algn="just">
              <a:buFont typeface="Wingdings" panose="05000000000000000000" pitchFamily="2" charset="2"/>
              <a:buNone/>
            </a:pPr>
            <a:r>
              <a:rPr lang="zh-CN" altLang="en-US" smtClean="0">
                <a:solidFill>
                  <a:srgbClr val="FF0000"/>
                </a:solidFill>
                <a:latin typeface="宋体" panose="02010600030101010101" pitchFamily="2" charset="-122"/>
              </a:rPr>
              <a:t>命题变项</a:t>
            </a:r>
            <a:r>
              <a:rPr lang="zh-CN" altLang="en-US" smtClean="0">
                <a:latin typeface="宋体" panose="02010600030101010101" pitchFamily="2" charset="-122"/>
              </a:rPr>
              <a:t>：真值不确定的陈述句</a:t>
            </a:r>
            <a:endParaRPr lang="zh-CN" altLang="en-US" smtClean="0">
              <a:latin typeface="宋体" panose="02010600030101010101" pitchFamily="2" charset="-122"/>
            </a:endParaRPr>
          </a:p>
          <a:p>
            <a:pPr marL="609600" indent="-609600" algn="just">
              <a:buFont typeface="Wingdings" panose="05000000000000000000" pitchFamily="2" charset="2"/>
              <a:buNone/>
            </a:pPr>
            <a:endParaRPr lang="zh-CN" altLang="en-US" smtClean="0">
              <a:latin typeface="Times New Roman" panose="02020603050405020304" pitchFamily="18" charset="0"/>
              <a:cs typeface="Times New Roman" panose="02020603050405020304" pitchFamily="18" charset="0"/>
            </a:endParaRPr>
          </a:p>
          <a:p>
            <a:pPr marL="609600" indent="-609600" algn="just">
              <a:buFont typeface="Wingdings" panose="05000000000000000000" pitchFamily="2" charset="2"/>
              <a:buNone/>
            </a:pPr>
            <a:r>
              <a:rPr lang="zh-CN" altLang="en-US" smtClean="0">
                <a:solidFill>
                  <a:srgbClr val="FF0000"/>
                </a:solidFill>
                <a:latin typeface="宋体" panose="02010600030101010101" pitchFamily="2" charset="-122"/>
                <a:cs typeface="Times New Roman" panose="02020603050405020304" pitchFamily="18" charset="0"/>
              </a:rPr>
              <a:t>命题公式</a:t>
            </a:r>
            <a:r>
              <a:rPr lang="zh-CN" altLang="en-US" smtClean="0">
                <a:latin typeface="Times New Roman" panose="02020603050405020304" pitchFamily="18" charset="0"/>
                <a:cs typeface="Times New Roman" panose="02020603050405020304" pitchFamily="18" charset="0"/>
              </a:rPr>
              <a:t>：由命题常项、命题变项、联结</a:t>
            </a:r>
            <a:endParaRPr lang="en-US" smtClean="0">
              <a:latin typeface="Times New Roman" panose="02020603050405020304" pitchFamily="18" charset="0"/>
              <a:cs typeface="Times New Roman" panose="02020603050405020304" pitchFamily="18" charset="0"/>
            </a:endParaRPr>
          </a:p>
          <a:p>
            <a:pPr marL="609600" indent="-609600" algn="just">
              <a:buFont typeface="Wingdings" panose="05000000000000000000" pitchFamily="2" charset="2"/>
              <a:buNone/>
            </a:pPr>
            <a:r>
              <a:rPr lang="en-US" smtClean="0">
                <a:latin typeface="Times New Roman" panose="02020603050405020304" pitchFamily="18" charset="0"/>
                <a:cs typeface="Times New Roman" panose="02020603050405020304" pitchFamily="18" charset="0"/>
              </a:rPr>
              <a:t>                     </a:t>
            </a:r>
            <a:r>
              <a:rPr lang="zh-CN" altLang="en-US" smtClean="0">
                <a:latin typeface="Times New Roman" panose="02020603050405020304" pitchFamily="18" charset="0"/>
                <a:cs typeface="Times New Roman" panose="02020603050405020304" pitchFamily="18" charset="0"/>
              </a:rPr>
              <a:t>词、括号 组成的复合命题</a:t>
            </a:r>
            <a:endParaRPr lang="zh-CN" altLang="en-US"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457200" y="457200"/>
            <a:ext cx="8229600" cy="762000"/>
          </a:xfrm>
        </p:spPr>
        <p:txBody>
          <a:bodyPr/>
          <a:lstStyle/>
          <a:p>
            <a:r>
              <a:rPr lang="zh-CN" smtClean="0">
                <a:latin typeface="宋体" panose="02010600030101010101" pitchFamily="2" charset="-122"/>
              </a:rPr>
              <a:t>命题变项与合式公式</a:t>
            </a:r>
            <a:r>
              <a:rPr lang="zh-CN" sz="4200" b="0" smtClean="0"/>
              <a:t> </a:t>
            </a:r>
            <a:endParaRPr lang="zh-CN" sz="4200" b="0" smtClean="0"/>
          </a:p>
        </p:txBody>
      </p:sp>
      <p:sp>
        <p:nvSpPr>
          <p:cNvPr id="51203" name="Rectangle 3"/>
          <p:cNvSpPr>
            <a:spLocks noGrp="1" noChangeArrowheads="1"/>
          </p:cNvSpPr>
          <p:nvPr>
            <p:ph idx="4294967295"/>
          </p:nvPr>
        </p:nvSpPr>
        <p:spPr>
          <a:xfrm>
            <a:off x="684213" y="1412875"/>
            <a:ext cx="7775575" cy="5029200"/>
          </a:xfrm>
        </p:spPr>
        <p:txBody>
          <a:bodyPr/>
          <a:lstStyle/>
          <a:p>
            <a:pPr marL="609600" indent="-609600" algn="just">
              <a:buFont typeface="Wingdings" panose="05000000000000000000" pitchFamily="2" charset="2"/>
              <a:buNone/>
            </a:pPr>
            <a:r>
              <a:rPr lang="zh-CN" altLang="en-US" sz="2800" smtClean="0">
                <a:solidFill>
                  <a:srgbClr val="FF0000"/>
                </a:solidFill>
                <a:latin typeface="Times New Roman" panose="02020603050405020304" pitchFamily="18" charset="0"/>
              </a:rPr>
              <a:t>定义：合式公式 </a:t>
            </a:r>
            <a:r>
              <a:rPr lang="en-US" altLang="zh-CN" sz="2800" smtClean="0">
                <a:solidFill>
                  <a:srgbClr val="FF0000"/>
                </a:solidFill>
                <a:latin typeface="Times New Roman" panose="02020603050405020304" pitchFamily="18" charset="0"/>
              </a:rPr>
              <a:t>(</a:t>
            </a:r>
            <a:r>
              <a:rPr lang="zh-CN" altLang="en-US" sz="2800" smtClean="0">
                <a:solidFill>
                  <a:srgbClr val="FF0000"/>
                </a:solidFill>
                <a:latin typeface="Times New Roman" panose="02020603050405020304" pitchFamily="18" charset="0"/>
              </a:rPr>
              <a:t>命题公式</a:t>
            </a:r>
            <a:r>
              <a:rPr lang="en-US" altLang="zh-CN" sz="2800" smtClean="0">
                <a:solidFill>
                  <a:srgbClr val="FF0000"/>
                </a:solidFill>
                <a:latin typeface="Times New Roman" panose="02020603050405020304" pitchFamily="18" charset="0"/>
              </a:rPr>
              <a:t>, </a:t>
            </a:r>
            <a:r>
              <a:rPr lang="zh-CN" altLang="en-US" sz="2800" smtClean="0">
                <a:solidFill>
                  <a:srgbClr val="FF0000"/>
                </a:solidFill>
                <a:latin typeface="Times New Roman" panose="02020603050405020304" pitchFamily="18" charset="0"/>
              </a:rPr>
              <a:t>公式</a:t>
            </a:r>
            <a:r>
              <a:rPr lang="en-US" altLang="zh-CN" sz="2800" smtClean="0">
                <a:solidFill>
                  <a:srgbClr val="FF0000"/>
                </a:solidFill>
                <a:latin typeface="Times New Roman" panose="02020603050405020304" pitchFamily="18" charset="0"/>
              </a:rPr>
              <a:t>) </a:t>
            </a:r>
            <a:r>
              <a:rPr lang="zh-CN" altLang="en-US" sz="2800" smtClean="0">
                <a:latin typeface="Times New Roman" panose="02020603050405020304" pitchFamily="18" charset="0"/>
              </a:rPr>
              <a:t>递归定义：</a:t>
            </a:r>
            <a:endParaRPr lang="zh-CN" altLang="en-US" sz="2800" smtClean="0">
              <a:latin typeface="Times New Roman" panose="02020603050405020304" pitchFamily="18" charset="0"/>
            </a:endParaRPr>
          </a:p>
          <a:p>
            <a:pPr marL="609600" indent="-609600" algn="just">
              <a:buFont typeface="Wingdings" panose="05000000000000000000" pitchFamily="2" charset="2"/>
              <a:buNone/>
            </a:pPr>
            <a:r>
              <a:rPr lang="en-US" altLang="zh-CN" sz="2800" smtClean="0">
                <a:latin typeface="Times New Roman" panose="02020603050405020304" pitchFamily="18" charset="0"/>
              </a:rPr>
              <a:t>(1) </a:t>
            </a:r>
            <a:r>
              <a:rPr lang="zh-CN" altLang="en-US" sz="2800" smtClean="0">
                <a:latin typeface="Times New Roman" panose="02020603050405020304" pitchFamily="18" charset="0"/>
              </a:rPr>
              <a:t>单个命题常项或变项 </a:t>
            </a:r>
            <a:r>
              <a:rPr lang="en-US" altLang="zh-CN" sz="2800" i="1" smtClean="0">
                <a:latin typeface="Times New Roman" panose="02020603050405020304" pitchFamily="18" charset="0"/>
              </a:rPr>
              <a:t>p,q,r</a:t>
            </a:r>
            <a:r>
              <a:rPr lang="en-US" altLang="zh-CN" sz="2800" smtClean="0">
                <a:latin typeface="Times New Roman" panose="02020603050405020304" pitchFamily="18" charset="0"/>
              </a:rPr>
              <a:t>,</a:t>
            </a:r>
            <a:r>
              <a:rPr lang="en-US" altLang="zh-CN" sz="2800" smtClean="0"/>
              <a:t>…</a:t>
            </a:r>
            <a:r>
              <a:rPr lang="en-US" altLang="zh-CN" sz="2800" smtClean="0">
                <a:latin typeface="宋体" panose="02010600030101010101" pitchFamily="2" charset="-122"/>
              </a:rPr>
              <a:t>,</a:t>
            </a:r>
            <a:r>
              <a:rPr lang="en-US" altLang="zh-CN" sz="2800" i="1" smtClean="0">
                <a:latin typeface="Times New Roman" panose="02020603050405020304" pitchFamily="18" charset="0"/>
              </a:rPr>
              <a:t>p</a:t>
            </a:r>
            <a:r>
              <a:rPr lang="en-US" altLang="zh-CN" sz="2800" i="1" baseline="-30000" smtClean="0">
                <a:latin typeface="Times New Roman" panose="02020603050405020304" pitchFamily="18" charset="0"/>
              </a:rPr>
              <a:t>i </a:t>
            </a:r>
            <a:r>
              <a:rPr lang="en-US" altLang="zh-CN" sz="2800" i="1" smtClean="0">
                <a:latin typeface="Times New Roman" panose="02020603050405020304" pitchFamily="18" charset="0"/>
              </a:rPr>
              <a:t>,q</a:t>
            </a:r>
            <a:r>
              <a:rPr lang="en-US" altLang="zh-CN" sz="2800" i="1" baseline="-30000" smtClean="0">
                <a:latin typeface="Times New Roman" panose="02020603050405020304" pitchFamily="18" charset="0"/>
              </a:rPr>
              <a:t>i </a:t>
            </a:r>
            <a:r>
              <a:rPr lang="en-US" altLang="zh-CN" sz="2800" i="1" smtClean="0">
                <a:latin typeface="Times New Roman" panose="02020603050405020304" pitchFamily="18" charset="0"/>
              </a:rPr>
              <a:t>,r</a:t>
            </a:r>
            <a:r>
              <a:rPr lang="en-US" altLang="zh-CN" sz="2800" i="1" baseline="-30000" smtClean="0">
                <a:latin typeface="Times New Roman" panose="02020603050405020304" pitchFamily="18" charset="0"/>
              </a:rPr>
              <a:t>i </a:t>
            </a:r>
            <a:r>
              <a:rPr lang="en-US" altLang="zh-CN" sz="2800" smtClean="0">
                <a:latin typeface="Times New Roman" panose="02020603050405020304" pitchFamily="18" charset="0"/>
              </a:rPr>
              <a:t>,</a:t>
            </a:r>
            <a:r>
              <a:rPr lang="en-US" altLang="zh-CN" sz="2800" smtClean="0"/>
              <a:t>…</a:t>
            </a:r>
            <a:r>
              <a:rPr lang="en-US" altLang="zh-CN" sz="2800" smtClean="0">
                <a:latin typeface="Times New Roman" panose="02020603050405020304" pitchFamily="18" charset="0"/>
              </a:rPr>
              <a:t>,0,1</a:t>
            </a:r>
            <a:endParaRPr lang="en-US" altLang="zh-CN" sz="2800" smtClean="0">
              <a:latin typeface="Times New Roman" panose="02020603050405020304" pitchFamily="18" charset="0"/>
            </a:endParaRPr>
          </a:p>
          <a:p>
            <a:pPr marL="609600" indent="-609600" algn="just">
              <a:buFont typeface="Wingdings" panose="05000000000000000000" pitchFamily="2" charset="2"/>
              <a:buNone/>
            </a:pPr>
            <a:r>
              <a:rPr lang="en-US" altLang="zh-CN" sz="2800" smtClean="0">
                <a:latin typeface="宋体" panose="02010600030101010101" pitchFamily="2" charset="-122"/>
              </a:rPr>
              <a:t>   </a:t>
            </a:r>
            <a:r>
              <a:rPr lang="zh-CN" altLang="en-US" sz="2800" smtClean="0">
                <a:latin typeface="宋体" panose="02010600030101010101" pitchFamily="2" charset="-122"/>
              </a:rPr>
              <a:t>是</a:t>
            </a:r>
            <a:r>
              <a:rPr lang="zh-CN" altLang="en-US" sz="2800" smtClean="0">
                <a:latin typeface="Times New Roman" panose="02020603050405020304" pitchFamily="18" charset="0"/>
              </a:rPr>
              <a:t>合式公式</a:t>
            </a:r>
            <a:endParaRPr lang="zh-CN" altLang="en-US" sz="2800" smtClean="0">
              <a:latin typeface="Times New Roman" panose="02020603050405020304" pitchFamily="18" charset="0"/>
            </a:endParaRPr>
          </a:p>
          <a:p>
            <a:pPr marL="609600" indent="-609600" algn="just">
              <a:buFont typeface="Wingdings" panose="05000000000000000000" pitchFamily="2" charset="2"/>
              <a:buNone/>
            </a:pPr>
            <a:r>
              <a:rPr lang="en-US" altLang="zh-CN" sz="2800" smtClean="0">
                <a:latin typeface="Times New Roman" panose="02020603050405020304" pitchFamily="18" charset="0"/>
              </a:rPr>
              <a:t>(2) </a:t>
            </a:r>
            <a:r>
              <a:rPr lang="zh-CN" altLang="en-US" sz="2800" smtClean="0">
                <a:latin typeface="Times New Roman" panose="02020603050405020304" pitchFamily="18" charset="0"/>
              </a:rPr>
              <a:t>若</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是合式公式，则 </a:t>
            </a:r>
            <a:r>
              <a:rPr lang="en-US" altLang="zh-CN" sz="2800" smtClean="0">
                <a:latin typeface="Times New Roman" panose="02020603050405020304" pitchFamily="18" charset="0"/>
              </a:rPr>
              <a:t>(</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也是合式公式</a:t>
            </a:r>
            <a:endParaRPr lang="zh-CN" altLang="en-US" sz="2800" smtClean="0">
              <a:latin typeface="Times New Roman" panose="02020603050405020304" pitchFamily="18" charset="0"/>
            </a:endParaRPr>
          </a:p>
          <a:p>
            <a:pPr marL="609600" indent="-609600" algn="just">
              <a:buFont typeface="Wingdings" panose="05000000000000000000" pitchFamily="2" charset="2"/>
              <a:buNone/>
            </a:pPr>
            <a:r>
              <a:rPr lang="en-US" altLang="zh-CN" sz="2800" smtClean="0">
                <a:latin typeface="Times New Roman" panose="02020603050405020304" pitchFamily="18" charset="0"/>
              </a:rPr>
              <a:t>(3) </a:t>
            </a:r>
            <a:r>
              <a:rPr lang="zh-CN" altLang="en-US" sz="2800" smtClean="0">
                <a:latin typeface="Times New Roman" panose="02020603050405020304" pitchFamily="18" charset="0"/>
              </a:rPr>
              <a:t>若</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B</a:t>
            </a:r>
            <a:r>
              <a:rPr lang="zh-CN" altLang="en-US" sz="2800" smtClean="0">
                <a:latin typeface="Times New Roman" panose="02020603050405020304" pitchFamily="18" charset="0"/>
              </a:rPr>
              <a:t>是合式公式，则</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A</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也是合式公式</a:t>
            </a:r>
            <a:endParaRPr lang="zh-CN" altLang="en-US" sz="2800" smtClean="0">
              <a:latin typeface="Times New Roman" panose="02020603050405020304" pitchFamily="18" charset="0"/>
            </a:endParaRPr>
          </a:p>
          <a:p>
            <a:pPr marL="609600" indent="-609600" algn="just">
              <a:buFont typeface="Wingdings" panose="05000000000000000000" pitchFamily="2" charset="2"/>
              <a:buNone/>
            </a:pPr>
            <a:r>
              <a:rPr lang="en-US" altLang="zh-CN" sz="2800" smtClean="0">
                <a:latin typeface="Times New Roman" panose="02020603050405020304" pitchFamily="18" charset="0"/>
              </a:rPr>
              <a:t>(4) </a:t>
            </a:r>
            <a:r>
              <a:rPr lang="zh-CN" altLang="en-US" sz="2800" smtClean="0">
                <a:latin typeface="Times New Roman" panose="02020603050405020304" pitchFamily="18" charset="0"/>
              </a:rPr>
              <a:t>只有有限次地应用</a:t>
            </a:r>
            <a:r>
              <a:rPr lang="en-US" altLang="zh-CN" sz="2800" smtClean="0">
                <a:latin typeface="Times New Roman" panose="02020603050405020304" pitchFamily="18" charset="0"/>
              </a:rPr>
              <a:t>(1)~(3)</a:t>
            </a:r>
            <a:r>
              <a:rPr lang="zh-CN" altLang="en-US" sz="2800" smtClean="0">
                <a:latin typeface="Times New Roman" panose="02020603050405020304" pitchFamily="18" charset="0"/>
              </a:rPr>
              <a:t>形成的符号串才是合式公式</a:t>
            </a:r>
            <a:endParaRPr lang="zh-CN" altLang="en-US" sz="2800" smtClean="0">
              <a:latin typeface="Times New Roman" panose="02020603050405020304" pitchFamily="18" charset="0"/>
            </a:endParaRPr>
          </a:p>
          <a:p>
            <a:pPr marL="609600" indent="-609600" algn="just">
              <a:buFont typeface="Wingdings" panose="05000000000000000000" pitchFamily="2" charset="2"/>
              <a:buNone/>
            </a:pPr>
            <a:r>
              <a:rPr lang="zh-CN" altLang="en-US" sz="2800" smtClean="0">
                <a:latin typeface="Times New Roman" panose="02020603050405020304" pitchFamily="18" charset="0"/>
              </a:rPr>
              <a:t>说明</a:t>
            </a:r>
            <a:r>
              <a:rPr lang="en-US" altLang="zh-CN" sz="2800" smtClean="0">
                <a:latin typeface="Times New Roman" panose="02020603050405020304" pitchFamily="18" charset="0"/>
              </a:rPr>
              <a:t>: (</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A</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等的</a:t>
            </a:r>
            <a:r>
              <a:rPr lang="zh-CN" altLang="en-US" sz="2800" smtClean="0">
                <a:latin typeface="宋体" panose="02010600030101010101" pitchFamily="2" charset="-122"/>
              </a:rPr>
              <a:t>外层括号可以省去</a:t>
            </a:r>
            <a:r>
              <a:rPr lang="zh-CN" altLang="en-US" sz="2800" smtClean="0">
                <a:latin typeface="Times New Roman" panose="02020603050405020304" pitchFamily="18" charset="0"/>
                <a:cs typeface="Times New Roman" panose="02020603050405020304" pitchFamily="18" charset="0"/>
              </a:rPr>
              <a:t> </a:t>
            </a:r>
            <a:endParaRPr lang="zh-CN" altLang="en-US" sz="280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457200" y="457200"/>
            <a:ext cx="8229600" cy="1143000"/>
          </a:xfrm>
        </p:spPr>
        <p:txBody>
          <a:bodyPr/>
          <a:lstStyle/>
          <a:p>
            <a:r>
              <a:rPr lang="zh-CN" smtClean="0">
                <a:latin typeface="Times New Roman" panose="02020603050405020304" pitchFamily="18" charset="0"/>
              </a:rPr>
              <a:t>合式公式的层次</a:t>
            </a:r>
            <a:r>
              <a:rPr lang="zh-CN" smtClean="0"/>
              <a:t> </a:t>
            </a:r>
            <a:endParaRPr lang="zh-CN" smtClean="0"/>
          </a:p>
        </p:txBody>
      </p:sp>
      <p:sp>
        <p:nvSpPr>
          <p:cNvPr id="52227" name="Rectangle 3"/>
          <p:cNvSpPr>
            <a:spLocks noGrp="1" noChangeArrowheads="1"/>
          </p:cNvSpPr>
          <p:nvPr>
            <p:ph idx="4294967295"/>
          </p:nvPr>
        </p:nvSpPr>
        <p:spPr>
          <a:xfrm>
            <a:off x="611188" y="1628775"/>
            <a:ext cx="7921625" cy="4343400"/>
          </a:xfrm>
        </p:spPr>
        <p:txBody>
          <a:bodyPr/>
          <a:lstStyle/>
          <a:p>
            <a:pPr algn="just">
              <a:lnSpc>
                <a:spcPct val="90000"/>
              </a:lnSpc>
              <a:buFont typeface="Wingdings" panose="05000000000000000000" pitchFamily="2" charset="2"/>
              <a:buNone/>
            </a:pPr>
            <a:r>
              <a:rPr lang="zh-CN" altLang="en-US" sz="2800" smtClean="0">
                <a:solidFill>
                  <a:srgbClr val="FF0000"/>
                </a:solidFill>
                <a:latin typeface="Times New Roman" panose="02020603050405020304" pitchFamily="18" charset="0"/>
              </a:rPr>
              <a:t>定义</a:t>
            </a:r>
            <a:r>
              <a:rPr lang="zh-CN" altLang="en-US" sz="2800" smtClean="0">
                <a:latin typeface="Times New Roman" panose="02020603050405020304" pitchFamily="18" charset="0"/>
              </a:rPr>
              <a:t> </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en-US" altLang="zh-CN" sz="2800" smtClean="0">
                <a:latin typeface="Times New Roman" panose="02020603050405020304" pitchFamily="18" charset="0"/>
              </a:rPr>
              <a:t>(1) </a:t>
            </a:r>
            <a:r>
              <a:rPr lang="zh-CN" altLang="en-US" sz="2800" smtClean="0">
                <a:latin typeface="Times New Roman" panose="02020603050405020304" pitchFamily="18" charset="0"/>
              </a:rPr>
              <a:t>若公式</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是单个的命题变项</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则称</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为</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层公式</a:t>
            </a:r>
            <a:r>
              <a:rPr lang="en-US" altLang="zh-CN" sz="2800" smtClean="0">
                <a:latin typeface="Times New Roman" panose="02020603050405020304" pitchFamily="18" charset="0"/>
              </a:rPr>
              <a:t>.</a:t>
            </a:r>
            <a:endParaRPr lang="en-US" altLang="zh-CN" sz="2800" smtClean="0">
              <a:latin typeface="Times New Roman" panose="02020603050405020304" pitchFamily="18" charset="0"/>
            </a:endParaRPr>
          </a:p>
          <a:p>
            <a:pPr algn="just">
              <a:lnSpc>
                <a:spcPct val="90000"/>
              </a:lnSpc>
              <a:buFont typeface="Wingdings" panose="05000000000000000000" pitchFamily="2" charset="2"/>
              <a:buNone/>
            </a:pPr>
            <a:r>
              <a:rPr lang="en-US" altLang="zh-CN" sz="2800" smtClean="0">
                <a:latin typeface="Times New Roman" panose="02020603050405020304" pitchFamily="18" charset="0"/>
              </a:rPr>
              <a:t>(2) </a:t>
            </a:r>
            <a:r>
              <a:rPr lang="zh-CN" altLang="en-US" sz="2800" smtClean="0">
                <a:latin typeface="Times New Roman" panose="02020603050405020304" pitchFamily="18" charset="0"/>
              </a:rPr>
              <a:t>称</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是</a:t>
            </a:r>
            <a:r>
              <a:rPr lang="en-US" altLang="zh-CN" sz="2800" i="1" smtClean="0">
                <a:latin typeface="Times New Roman" panose="02020603050405020304" pitchFamily="18" charset="0"/>
              </a:rPr>
              <a:t>n</a:t>
            </a:r>
            <a:r>
              <a:rPr lang="en-US" altLang="zh-CN" sz="2800" smtClean="0">
                <a:latin typeface="Times New Roman" panose="02020603050405020304" pitchFamily="18" charset="0"/>
              </a:rPr>
              <a:t>+1(</a:t>
            </a:r>
            <a:r>
              <a:rPr lang="en-US" altLang="zh-CN" sz="2800" i="1" smtClean="0">
                <a:latin typeface="Times New Roman" panose="02020603050405020304" pitchFamily="18" charset="0"/>
              </a:rPr>
              <a:t>n</a:t>
            </a:r>
            <a:r>
              <a:rPr lang="en-US" altLang="zh-CN" sz="2800" smtClean="0">
                <a:latin typeface="Times New Roman" panose="02020603050405020304" pitchFamily="18" charset="0"/>
              </a:rPr>
              <a:t>≥0)</a:t>
            </a:r>
            <a:r>
              <a:rPr lang="zh-CN" altLang="en-US" sz="2800" smtClean="0">
                <a:latin typeface="Times New Roman" panose="02020603050405020304" pitchFamily="18" charset="0"/>
              </a:rPr>
              <a:t>层公式是指下面情况之一：</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B</a:t>
            </a:r>
            <a:r>
              <a:rPr lang="zh-CN" altLang="en-US" sz="2800" smtClean="0">
                <a:latin typeface="Times New Roman" panose="02020603050405020304" pitchFamily="18" charset="0"/>
              </a:rPr>
              <a:t>是</a:t>
            </a:r>
            <a:r>
              <a:rPr lang="en-US" altLang="zh-CN" sz="2800" i="1" smtClean="0">
                <a:latin typeface="Times New Roman" panose="02020603050405020304" pitchFamily="18" charset="0"/>
              </a:rPr>
              <a:t>n</a:t>
            </a:r>
            <a:r>
              <a:rPr lang="zh-CN" altLang="en-US" sz="2800" smtClean="0">
                <a:latin typeface="Times New Roman" panose="02020603050405020304" pitchFamily="18" charset="0"/>
              </a:rPr>
              <a:t>层公式；</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C</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其中</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C</a:t>
            </a:r>
            <a:r>
              <a:rPr lang="zh-CN" altLang="en-US" sz="2800" smtClean="0">
                <a:latin typeface="Times New Roman" panose="02020603050405020304" pitchFamily="18" charset="0"/>
              </a:rPr>
              <a:t>分别为</a:t>
            </a:r>
            <a:r>
              <a:rPr lang="en-US" altLang="zh-CN" sz="2800" i="1" smtClean="0">
                <a:latin typeface="Times New Roman" panose="02020603050405020304" pitchFamily="18" charset="0"/>
              </a:rPr>
              <a:t>i</a:t>
            </a:r>
            <a:r>
              <a:rPr lang="zh-CN" altLang="en-US" sz="2800" smtClean="0">
                <a:latin typeface="Times New Roman" panose="02020603050405020304" pitchFamily="18" charset="0"/>
              </a:rPr>
              <a:t>层和</a:t>
            </a:r>
            <a:r>
              <a:rPr lang="en-US" altLang="zh-CN" sz="2800" i="1" smtClean="0">
                <a:latin typeface="Times New Roman" panose="02020603050405020304" pitchFamily="18" charset="0"/>
              </a:rPr>
              <a:t>j</a:t>
            </a:r>
            <a:r>
              <a:rPr lang="zh-CN" altLang="en-US" sz="2800" smtClean="0">
                <a:latin typeface="Times New Roman" panose="02020603050405020304" pitchFamily="18" charset="0"/>
              </a:rPr>
              <a:t>层公式，且</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i="1" smtClean="0">
                <a:latin typeface="Times New Roman" panose="02020603050405020304" pitchFamily="18" charset="0"/>
              </a:rPr>
              <a:t>           </a:t>
            </a:r>
            <a:r>
              <a:rPr lang="en-US" altLang="zh-CN" sz="2800" i="1" smtClean="0">
                <a:latin typeface="Times New Roman" panose="02020603050405020304" pitchFamily="18" charset="0"/>
              </a:rPr>
              <a:t>n</a:t>
            </a:r>
            <a:r>
              <a:rPr lang="en-US" altLang="zh-CN" sz="2800" smtClean="0">
                <a:latin typeface="Times New Roman" panose="02020603050405020304" pitchFamily="18" charset="0"/>
              </a:rPr>
              <a:t>=max(</a:t>
            </a:r>
            <a:r>
              <a:rPr lang="en-US" altLang="zh-CN" sz="2800" i="1" smtClean="0">
                <a:latin typeface="Times New Roman" panose="02020603050405020304" pitchFamily="18" charset="0"/>
              </a:rPr>
              <a:t>i</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j</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c</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C</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其中</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C</a:t>
            </a:r>
            <a:r>
              <a:rPr lang="zh-CN" altLang="en-US" sz="2800" smtClean="0">
                <a:latin typeface="Times New Roman" panose="02020603050405020304" pitchFamily="18" charset="0"/>
              </a:rPr>
              <a:t>的层次及</a:t>
            </a:r>
            <a:r>
              <a:rPr lang="en-US" altLang="zh-CN" sz="2800" i="1" smtClean="0">
                <a:latin typeface="Times New Roman" panose="02020603050405020304" pitchFamily="18" charset="0"/>
              </a:rPr>
              <a:t>n</a:t>
            </a:r>
            <a:r>
              <a:rPr lang="zh-CN" altLang="en-US" sz="2800" smtClean="0">
                <a:latin typeface="Times New Roman" panose="02020603050405020304" pitchFamily="18" charset="0"/>
              </a:rPr>
              <a:t>同</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d</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C</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其中</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C</a:t>
            </a:r>
            <a:r>
              <a:rPr lang="zh-CN" altLang="en-US" sz="2800" smtClean="0">
                <a:latin typeface="Times New Roman" panose="02020603050405020304" pitchFamily="18" charset="0"/>
              </a:rPr>
              <a:t>的层次及</a:t>
            </a:r>
            <a:r>
              <a:rPr lang="en-US" altLang="zh-CN" sz="2800" i="1" smtClean="0">
                <a:latin typeface="Times New Roman" panose="02020603050405020304" pitchFamily="18" charset="0"/>
              </a:rPr>
              <a:t>n</a:t>
            </a:r>
            <a:r>
              <a:rPr lang="zh-CN" altLang="en-US" sz="2800" smtClean="0">
                <a:latin typeface="Times New Roman" panose="02020603050405020304" pitchFamily="18" charset="0"/>
              </a:rPr>
              <a:t>同</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zh-CN" altLang="en-US" sz="2800" smtClean="0">
                <a:latin typeface="Times New Roman" panose="02020603050405020304" pitchFamily="18" charset="0"/>
              </a:rPr>
              <a:t>；</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     </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e</a:t>
            </a:r>
            <a:r>
              <a:rPr lang="en-US" altLang="zh-CN" sz="2800" smtClean="0">
                <a:latin typeface="Times New Roman" panose="02020603050405020304" pitchFamily="18" charset="0"/>
              </a:rPr>
              <a:t>) </a:t>
            </a:r>
            <a:r>
              <a:rPr lang="en-US" altLang="zh-CN" sz="2800" i="1" smtClean="0">
                <a:latin typeface="Times New Roman" panose="02020603050405020304" pitchFamily="18" charset="0"/>
              </a:rPr>
              <a:t>A</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sym typeface="Symbol" panose="05050102010706020507" pitchFamily="18" charset="2"/>
              </a:rPr>
              <a:t></a:t>
            </a:r>
            <a:r>
              <a:rPr lang="en-US" altLang="zh-CN" sz="2800" i="1" smtClean="0">
                <a:latin typeface="Times New Roman" panose="02020603050405020304" pitchFamily="18" charset="0"/>
              </a:rPr>
              <a:t>C</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其中</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C</a:t>
            </a:r>
            <a:r>
              <a:rPr lang="zh-CN" altLang="en-US" sz="2800" smtClean="0">
                <a:latin typeface="Times New Roman" panose="02020603050405020304" pitchFamily="18" charset="0"/>
              </a:rPr>
              <a:t>的层次及</a:t>
            </a:r>
            <a:r>
              <a:rPr lang="en-US" altLang="zh-CN" sz="2800" i="1" smtClean="0">
                <a:latin typeface="Times New Roman" panose="02020603050405020304" pitchFamily="18" charset="0"/>
              </a:rPr>
              <a:t>n</a:t>
            </a:r>
            <a:r>
              <a:rPr lang="zh-CN" altLang="en-US" sz="2800" smtClean="0">
                <a:latin typeface="Times New Roman" panose="02020603050405020304" pitchFamily="18" charset="0"/>
              </a:rPr>
              <a:t>同</a:t>
            </a:r>
            <a:r>
              <a:rPr lang="en-US" altLang="zh-CN" sz="2800" smtClean="0">
                <a:latin typeface="Times New Roman" panose="02020603050405020304" pitchFamily="18" charset="0"/>
              </a:rPr>
              <a:t>(</a:t>
            </a:r>
            <a:r>
              <a:rPr lang="en-US" altLang="zh-CN" sz="2800" i="1" smtClean="0">
                <a:latin typeface="Times New Roman" panose="02020603050405020304" pitchFamily="18" charset="0"/>
              </a:rPr>
              <a:t>b</a:t>
            </a:r>
            <a:r>
              <a:rPr lang="en-US" altLang="zh-CN" sz="2800" smtClean="0">
                <a:latin typeface="Times New Roman" panose="02020603050405020304" pitchFamily="18" charset="0"/>
              </a:rPr>
              <a:t>). </a:t>
            </a:r>
            <a:endParaRPr lang="en-US" altLang="zh-CN" sz="28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457200" y="457200"/>
            <a:ext cx="8229600" cy="1143000"/>
          </a:xfrm>
        </p:spPr>
        <p:txBody>
          <a:bodyPr/>
          <a:lstStyle/>
          <a:p>
            <a:r>
              <a:rPr lang="zh-CN" altLang="en-US" smtClean="0">
                <a:latin typeface="Times New Roman" panose="02020603050405020304" pitchFamily="18" charset="0"/>
              </a:rPr>
              <a:t>合式公式的层次 </a:t>
            </a:r>
            <a:r>
              <a:rPr lang="en-US" altLang="zh-CN" smtClean="0">
                <a:latin typeface="Times New Roman" panose="02020603050405020304" pitchFamily="18" charset="0"/>
              </a:rPr>
              <a:t>(</a:t>
            </a:r>
            <a:r>
              <a:rPr lang="zh-CN" altLang="en-US" smtClean="0">
                <a:latin typeface="Times New Roman" panose="02020603050405020304" pitchFamily="18" charset="0"/>
              </a:rPr>
              <a:t>续</a:t>
            </a:r>
            <a:r>
              <a:rPr lang="en-US" altLang="zh-CN" smtClean="0">
                <a:latin typeface="Times New Roman" panose="02020603050405020304" pitchFamily="18" charset="0"/>
              </a:rPr>
              <a:t>)</a:t>
            </a:r>
            <a:endParaRPr lang="en-US" altLang="zh-CN" smtClean="0">
              <a:latin typeface="Times New Roman" panose="02020603050405020304" pitchFamily="18" charset="0"/>
            </a:endParaRPr>
          </a:p>
        </p:txBody>
      </p:sp>
      <p:sp>
        <p:nvSpPr>
          <p:cNvPr id="53251" name="Rectangle 3"/>
          <p:cNvSpPr>
            <a:spLocks noGrp="1" noChangeArrowheads="1"/>
          </p:cNvSpPr>
          <p:nvPr>
            <p:ph idx="4294967295"/>
          </p:nvPr>
        </p:nvSpPr>
        <p:spPr>
          <a:xfrm>
            <a:off x="755650" y="1916113"/>
            <a:ext cx="7345363" cy="4105275"/>
          </a:xfrm>
          <a:solidFill>
            <a:srgbClr val="D9F1FF"/>
          </a:solidFill>
          <a:ln w="28575">
            <a:solidFill>
              <a:srgbClr val="003399"/>
            </a:solidFill>
            <a:miter lim="800000"/>
          </a:ln>
        </p:spPr>
        <p:txBody>
          <a:bodyPr/>
          <a:lstStyle/>
          <a:p>
            <a:pPr>
              <a:buFont typeface="Wingdings" panose="05000000000000000000" pitchFamily="2" charset="2"/>
              <a:buNone/>
            </a:pPr>
            <a:r>
              <a:rPr lang="en-US" altLang="zh-CN" smtClean="0">
                <a:latin typeface="Times New Roman" panose="02020603050405020304" pitchFamily="18" charset="0"/>
              </a:rPr>
              <a:t>  </a:t>
            </a:r>
            <a:r>
              <a:rPr lang="zh-CN" altLang="en-US" smtClean="0">
                <a:latin typeface="Times New Roman" panose="02020603050405020304" pitchFamily="18" charset="0"/>
              </a:rPr>
              <a:t>例如：  公式</a:t>
            </a:r>
            <a:endParaRPr lang="zh-CN" altLang="en-US" smtClean="0">
              <a:latin typeface="Times New Roman" panose="02020603050405020304" pitchFamily="18" charset="0"/>
            </a:endParaRPr>
          </a:p>
          <a:p>
            <a:pPr>
              <a:buFont typeface="Wingdings" panose="05000000000000000000" pitchFamily="2" charset="2"/>
              <a:buNone/>
            </a:pPr>
            <a:r>
              <a:rPr lang="zh-CN" altLang="en-US" i="1" smtClean="0">
                <a:latin typeface="Times New Roman" panose="02020603050405020304" pitchFamily="18" charset="0"/>
              </a:rPr>
              <a:t>         </a:t>
            </a:r>
            <a:r>
              <a:rPr lang="en-US" altLang="zh-CN" i="1" smtClean="0">
                <a:latin typeface="Times New Roman" panose="02020603050405020304" pitchFamily="18" charset="0"/>
              </a:rPr>
              <a:t>p                                            </a:t>
            </a:r>
            <a:r>
              <a:rPr lang="en-US" altLang="zh-CN" smtClean="0">
                <a:latin typeface="Times New Roman" panose="02020603050405020304" pitchFamily="18" charset="0"/>
              </a:rPr>
              <a:t>0</a:t>
            </a:r>
            <a:r>
              <a:rPr lang="zh-CN" altLang="en-US" smtClean="0">
                <a:latin typeface="Times New Roman" panose="02020603050405020304" pitchFamily="18" charset="0"/>
              </a:rPr>
              <a:t>层</a:t>
            </a:r>
            <a:endParaRPr lang="zh-CN" altLang="en-US" smtClean="0">
              <a:latin typeface="Times New Roman" panose="02020603050405020304" pitchFamily="18" charset="0"/>
            </a:endParaRPr>
          </a:p>
          <a:p>
            <a:pPr>
              <a:buFont typeface="Wingdings" panose="05000000000000000000" pitchFamily="2" charset="2"/>
              <a:buNone/>
            </a:pPr>
            <a:r>
              <a:rPr lang="zh-CN" altLang="en-US" i="1" smtClean="0">
                <a:latin typeface="Times New Roman" panose="02020603050405020304" pitchFamily="18" charset="0"/>
              </a:rPr>
              <a:t>      </a:t>
            </a:r>
            <a:r>
              <a:rPr lang="zh-CN" altLang="en-US"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a:t>
            </a:r>
            <a:r>
              <a:rPr lang="en-US" altLang="zh-CN" smtClean="0">
                <a:latin typeface="Times New Roman" panose="02020603050405020304" pitchFamily="18" charset="0"/>
              </a:rPr>
              <a:t>                                            1</a:t>
            </a:r>
            <a:r>
              <a:rPr lang="zh-CN" altLang="en-US" smtClean="0">
                <a:latin typeface="Times New Roman" panose="02020603050405020304" pitchFamily="18" charset="0"/>
              </a:rPr>
              <a:t>层</a:t>
            </a:r>
            <a:endParaRPr lang="zh-CN" altLang="en-US" smtClean="0">
              <a:latin typeface="Times New Roman" panose="02020603050405020304" pitchFamily="18" charset="0"/>
            </a:endParaRPr>
          </a:p>
          <a:p>
            <a:pPr>
              <a:buFont typeface="Wingdings" panose="05000000000000000000" pitchFamily="2" charset="2"/>
              <a:buNone/>
            </a:pPr>
            <a:r>
              <a:rPr lang="zh-CN" altLang="en-US" i="1" smtClean="0">
                <a:latin typeface="Times New Roman" panose="02020603050405020304" pitchFamily="18" charset="0"/>
              </a:rPr>
              <a:t>      </a:t>
            </a:r>
            <a:r>
              <a:rPr lang="zh-CN" altLang="en-US"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2</a:t>
            </a:r>
            <a:r>
              <a:rPr lang="zh-CN" altLang="en-US" smtClean="0">
                <a:latin typeface="Times New Roman" panose="02020603050405020304" pitchFamily="18" charset="0"/>
              </a:rPr>
              <a:t>层</a:t>
            </a:r>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sym typeface="Symbol" panose="05050102010706020507" pitchFamily="18" charset="2"/>
              </a:rPr>
              <a:t>      </a:t>
            </a:r>
            <a:r>
              <a:rPr lang="en-US" altLang="zh-CN" smtClean="0">
                <a:latin typeface="Times New Roman" panose="02020603050405020304" pitchFamily="18" charset="0"/>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                              3</a:t>
            </a:r>
            <a:r>
              <a:rPr lang="zh-CN" altLang="en-US" smtClean="0">
                <a:latin typeface="Times New Roman" panose="02020603050405020304" pitchFamily="18" charset="0"/>
              </a:rPr>
              <a:t>层</a:t>
            </a:r>
            <a:endParaRPr lang="zh-CN" altLang="en-US" smtClean="0">
              <a:latin typeface="Times New Roman" panose="02020603050405020304" pitchFamily="18" charset="0"/>
            </a:endParaRPr>
          </a:p>
          <a:p>
            <a:pPr>
              <a:buFont typeface="Wingdings" panose="05000000000000000000" pitchFamily="2" charset="2"/>
              <a:buNone/>
            </a:pPr>
            <a:r>
              <a:rPr lang="zh-CN" altLang="en-US" i="1" smtClean="0">
                <a:latin typeface="Times New Roman" panose="02020603050405020304" pitchFamily="18" charset="0"/>
              </a:rPr>
              <a:t>      </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p</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q</a:t>
            </a:r>
            <a:r>
              <a:rPr lang="en-US" altLang="zh-CN" smtClean="0">
                <a:latin typeface="Times New Roman" panose="02020603050405020304" pitchFamily="18" charset="0"/>
              </a:rPr>
              <a:t>) </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r</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rPr>
              <a:t>s</a:t>
            </a:r>
            <a:r>
              <a:rPr lang="en-US" altLang="zh-CN" smtClean="0">
                <a:latin typeface="Times New Roman" panose="02020603050405020304" pitchFamily="18" charset="0"/>
              </a:rPr>
              <a:t>)            4</a:t>
            </a:r>
            <a:r>
              <a:rPr lang="zh-CN" altLang="en-US" smtClean="0">
                <a:latin typeface="Times New Roman" panose="02020603050405020304" pitchFamily="18" charset="0"/>
              </a:rPr>
              <a:t>层</a:t>
            </a:r>
            <a:endParaRPr lang="zh-CN" altLang="en-US"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84213" y="260350"/>
            <a:ext cx="8229600" cy="1196975"/>
          </a:xfrm>
        </p:spPr>
        <p:txBody>
          <a:bodyPr/>
          <a:lstStyle/>
          <a:p>
            <a:r>
              <a:rPr lang="zh-CN" smtClean="0">
                <a:latin typeface="宋体" panose="02010600030101010101" pitchFamily="2" charset="-122"/>
              </a:rPr>
              <a:t>公式的赋值</a:t>
            </a:r>
            <a:r>
              <a:rPr lang="zh-CN" b="0" smtClean="0"/>
              <a:t> </a:t>
            </a:r>
            <a:endParaRPr lang="zh-CN" b="0" smtClean="0"/>
          </a:p>
        </p:txBody>
      </p:sp>
      <p:sp>
        <p:nvSpPr>
          <p:cNvPr id="54275" name="Rectangle 3"/>
          <p:cNvSpPr>
            <a:spLocks noGrp="1" noChangeArrowheads="1"/>
          </p:cNvSpPr>
          <p:nvPr>
            <p:ph idx="4294967295"/>
          </p:nvPr>
        </p:nvSpPr>
        <p:spPr>
          <a:xfrm>
            <a:off x="755650" y="1341438"/>
            <a:ext cx="7704138" cy="5233987"/>
          </a:xfrm>
        </p:spPr>
        <p:txBody>
          <a:bodyPr/>
          <a:lstStyle/>
          <a:p>
            <a:pPr algn="just">
              <a:lnSpc>
                <a:spcPct val="90000"/>
              </a:lnSpc>
              <a:buFont typeface="Wingdings" panose="05000000000000000000" pitchFamily="2" charset="2"/>
              <a:buNone/>
            </a:pPr>
            <a:r>
              <a:rPr lang="zh-CN" altLang="en-US" sz="2800" smtClean="0">
                <a:solidFill>
                  <a:srgbClr val="FF0000"/>
                </a:solidFill>
                <a:latin typeface="Times New Roman" panose="02020603050405020304" pitchFamily="18" charset="0"/>
              </a:rPr>
              <a:t>定义：</a:t>
            </a:r>
            <a:r>
              <a:rPr lang="zh-CN" altLang="en-US"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给公式</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中的命题变项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 … , </a:t>
            </a:r>
            <a:r>
              <a:rPr lang="en-US" altLang="zh-CN" sz="2800" i="1" smtClean="0">
                <a:latin typeface="Times New Roman" panose="02020603050405020304" pitchFamily="18" charset="0"/>
                <a:cs typeface="Times New Roman" panose="02020603050405020304" pitchFamily="18" charset="0"/>
              </a:rPr>
              <a:t>p</a:t>
            </a:r>
            <a:r>
              <a:rPr lang="en-US" altLang="zh-CN" sz="2800" i="1" baseline="-300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指定</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一组真值称为对</a:t>
            </a:r>
            <a:r>
              <a:rPr lang="en-US" altLang="zh-CN" sz="2800" i="1" smtClean="0">
                <a:latin typeface="Times New Roman" panose="02020603050405020304" pitchFamily="18" charset="0"/>
              </a:rPr>
              <a:t>A</a:t>
            </a:r>
            <a:r>
              <a:rPr lang="zh-CN" altLang="en-US" sz="2800" smtClean="0">
                <a:latin typeface="Times New Roman" panose="02020603050405020304" pitchFamily="18" charset="0"/>
              </a:rPr>
              <a:t>的一个</a:t>
            </a:r>
            <a:r>
              <a:rPr lang="zh-CN" altLang="en-US" sz="2800" smtClean="0">
                <a:solidFill>
                  <a:srgbClr val="FF0000"/>
                </a:solidFill>
                <a:latin typeface="Times New Roman" panose="02020603050405020304" pitchFamily="18" charset="0"/>
              </a:rPr>
              <a:t>赋值</a:t>
            </a:r>
            <a:r>
              <a:rPr lang="zh-CN" altLang="en-US" sz="2800" smtClean="0">
                <a:latin typeface="Times New Roman" panose="02020603050405020304" pitchFamily="18" charset="0"/>
              </a:rPr>
              <a:t>或</a:t>
            </a:r>
            <a:r>
              <a:rPr lang="zh-CN" altLang="en-US" sz="2800" smtClean="0">
                <a:solidFill>
                  <a:srgbClr val="FF0000"/>
                </a:solidFill>
                <a:latin typeface="Times New Roman" panose="02020603050405020304" pitchFamily="18" charset="0"/>
              </a:rPr>
              <a:t>解释</a:t>
            </a:r>
            <a:endParaRPr lang="zh-CN" altLang="en-US" sz="2800" smtClean="0">
              <a:solidFill>
                <a:srgbClr val="FF0000"/>
              </a:solidFill>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zh-CN" altLang="en-US" sz="2800" smtClean="0">
                <a:solidFill>
                  <a:srgbClr val="FF0000"/>
                </a:solidFill>
                <a:latin typeface="Times New Roman" panose="02020603050405020304" pitchFamily="18" charset="0"/>
              </a:rPr>
              <a:t>成真赋值</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使公式为真的赋值</a:t>
            </a:r>
            <a:endParaRPr lang="zh-CN" altLang="en-US" sz="280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zh-CN" altLang="en-US" sz="2800" smtClean="0">
                <a:solidFill>
                  <a:srgbClr val="FF0000"/>
                </a:solidFill>
                <a:latin typeface="Times New Roman" panose="02020603050405020304" pitchFamily="18" charset="0"/>
              </a:rPr>
              <a:t>成假赋值</a:t>
            </a:r>
            <a:r>
              <a:rPr lang="en-US" altLang="zh-CN" sz="2800" smtClean="0">
                <a:latin typeface="Times New Roman" panose="02020603050405020304" pitchFamily="18" charset="0"/>
              </a:rPr>
              <a:t>: </a:t>
            </a:r>
            <a:r>
              <a:rPr lang="zh-CN" altLang="en-US" sz="2800" smtClean="0">
                <a:latin typeface="Times New Roman" panose="02020603050405020304" pitchFamily="18" charset="0"/>
              </a:rPr>
              <a:t>使公式为假的赋值</a:t>
            </a:r>
            <a:endParaRPr lang="zh-CN" altLang="en-US" sz="280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说明</a:t>
            </a:r>
            <a:r>
              <a:rPr lang="zh-CN" altLang="en-US" sz="2800" smtClean="0">
                <a:solidFill>
                  <a:srgbClr val="660066"/>
                </a:solidFill>
                <a:latin typeface="Times New Roman" panose="02020603050405020304" pitchFamily="18" charset="0"/>
              </a:rPr>
              <a:t>：</a:t>
            </a:r>
            <a:endParaRPr lang="zh-CN" altLang="en-US" sz="2800" smtClean="0">
              <a:solidFill>
                <a:srgbClr val="660066"/>
              </a:solidFill>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zh-CN" altLang="en-US" sz="2800" smtClean="0">
                <a:solidFill>
                  <a:srgbClr val="660066"/>
                </a:solidFill>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赋值</a:t>
            </a:r>
            <a:r>
              <a:rPr lang="zh-CN" altLang="en-US"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baseline="-300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之间不加标点符号，</a:t>
            </a:r>
            <a:r>
              <a:rPr lang="zh-CN" altLang="en-US"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baseline="-30000" smtClean="0">
                <a:latin typeface="Times New Roman" panose="02020603050405020304" pitchFamily="18" charset="0"/>
                <a:cs typeface="Times New Roman" panose="02020603050405020304" pitchFamily="18" charset="0"/>
              </a:rPr>
              <a:t>i</a:t>
            </a:r>
            <a:r>
              <a:rPr lang="en-US" altLang="zh-CN" sz="2800" smtClean="0">
                <a:latin typeface="Times New Roman" panose="02020603050405020304" pitchFamily="18" charset="0"/>
                <a:cs typeface="Times New Roman" panose="02020603050405020304" pitchFamily="18" charset="0"/>
              </a:rPr>
              <a:t>=0</a:t>
            </a:r>
            <a:r>
              <a:rPr lang="zh-CN" altLang="en-US" sz="2800" smtClean="0">
                <a:latin typeface="Times New Roman" panose="02020603050405020304" pitchFamily="18" charset="0"/>
              </a:rPr>
              <a:t>或</a:t>
            </a:r>
            <a:r>
              <a:rPr lang="en-US" altLang="zh-CN" sz="2800" smtClean="0">
                <a:latin typeface="Times New Roman" panose="02020603050405020304" pitchFamily="18" charset="0"/>
                <a:cs typeface="Times New Roman" panose="02020603050405020304" pitchFamily="18" charset="0"/>
              </a:rPr>
              <a:t>1.</a:t>
            </a:r>
            <a:endParaRPr lang="en-US" altLang="zh-CN" sz="280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A</a:t>
            </a:r>
            <a:r>
              <a:rPr lang="zh-CN" altLang="en-US" sz="2800" smtClean="0">
                <a:latin typeface="Times New Roman" panose="02020603050405020304" pitchFamily="18" charset="0"/>
              </a:rPr>
              <a:t>中仅出现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 …, </a:t>
            </a:r>
            <a:r>
              <a:rPr lang="en-US" altLang="zh-CN" sz="2800" i="1" smtClean="0">
                <a:latin typeface="Times New Roman" panose="02020603050405020304" pitchFamily="18" charset="0"/>
                <a:cs typeface="Times New Roman" panose="02020603050405020304" pitchFamily="18" charset="0"/>
              </a:rPr>
              <a:t>p</a:t>
            </a:r>
            <a:r>
              <a:rPr lang="en-US" altLang="zh-CN" sz="2800" i="1" baseline="-300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，给</a:t>
            </a:r>
            <a:r>
              <a:rPr lang="en-US" altLang="zh-CN" sz="2800" i="1" smtClean="0">
                <a:latin typeface="Times New Roman" panose="02020603050405020304" pitchFamily="18" charset="0"/>
                <a:cs typeface="Times New Roman" panose="02020603050405020304" pitchFamily="18" charset="0"/>
              </a:rPr>
              <a:t>A</a:t>
            </a:r>
            <a:r>
              <a:rPr lang="zh-CN" altLang="en-US" sz="2800" smtClean="0">
                <a:latin typeface="Times New Roman" panose="02020603050405020304" pitchFamily="18" charset="0"/>
              </a:rPr>
              <a:t>赋值</a:t>
            </a:r>
            <a:r>
              <a:rPr lang="zh-CN" altLang="en-US"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baseline="-300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是</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zh-CN" altLang="en-US" sz="2800" smtClean="0">
                <a:latin typeface="Times New Roman" panose="02020603050405020304" pitchFamily="18" charset="0"/>
              </a:rPr>
              <a:t>指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 …, </a:t>
            </a:r>
            <a:r>
              <a:rPr lang="en-US" altLang="zh-CN" sz="2800" i="1" smtClean="0">
                <a:latin typeface="Times New Roman" panose="02020603050405020304" pitchFamily="18" charset="0"/>
                <a:cs typeface="Times New Roman" panose="02020603050405020304" pitchFamily="18" charset="0"/>
              </a:rPr>
              <a:t>p</a:t>
            </a:r>
            <a:r>
              <a:rPr lang="en-US" altLang="zh-CN" sz="2800" i="1" baseline="-30000" smtClean="0">
                <a:latin typeface="Times New Roman" panose="02020603050405020304" pitchFamily="18" charset="0"/>
                <a:cs typeface="Times New Roman" panose="02020603050405020304" pitchFamily="18" charset="0"/>
              </a:rPr>
              <a:t>n</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baseline="-30000" smtClean="0">
                <a:latin typeface="Times New Roman" panose="02020603050405020304" pitchFamily="18" charset="0"/>
                <a:cs typeface="Times New Roman" panose="02020603050405020304" pitchFamily="18" charset="0"/>
              </a:rPr>
              <a:t>n</a:t>
            </a:r>
            <a:endParaRPr lang="en-US" altLang="zh-CN" sz="2800" smtClean="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A</a:t>
            </a:r>
            <a:r>
              <a:rPr lang="zh-CN" altLang="en-US" sz="2800" smtClean="0">
                <a:latin typeface="Times New Roman" panose="02020603050405020304" pitchFamily="18" charset="0"/>
              </a:rPr>
              <a:t>中仅出现 </a:t>
            </a:r>
            <a:r>
              <a:rPr lang="en-US" altLang="zh-CN" sz="2800" i="1" smtClean="0">
                <a:latin typeface="Times New Roman" panose="02020603050405020304" pitchFamily="18" charset="0"/>
                <a:cs typeface="Times New Roman" panose="02020603050405020304" pitchFamily="18" charset="0"/>
              </a:rPr>
              <a:t>p</a:t>
            </a:r>
            <a:r>
              <a:rPr lang="en-US" altLang="zh-CN" sz="2800" baseline="-300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rPr>
              <a:t>, </a:t>
            </a:r>
            <a:r>
              <a:rPr lang="en-US" altLang="zh-CN" sz="2800" i="1"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rPr>
              <a:t>, …, </a:t>
            </a:r>
            <a:r>
              <a:rPr lang="zh-CN" altLang="en-US" sz="2800" smtClean="0">
                <a:latin typeface="Times New Roman" panose="02020603050405020304" pitchFamily="18" charset="0"/>
              </a:rPr>
              <a:t>给</a:t>
            </a:r>
            <a:r>
              <a:rPr lang="en-US" altLang="zh-CN" sz="2800" i="1" smtClean="0">
                <a:latin typeface="Times New Roman" panose="02020603050405020304" pitchFamily="18" charset="0"/>
                <a:cs typeface="Times New Roman" panose="02020603050405020304" pitchFamily="18" charset="0"/>
              </a:rPr>
              <a:t>A</a:t>
            </a:r>
            <a:r>
              <a:rPr lang="zh-CN" altLang="en-US" sz="2800" smtClean="0">
                <a:latin typeface="Times New Roman" panose="02020603050405020304" pitchFamily="18" charset="0"/>
              </a:rPr>
              <a:t>赋值</a:t>
            </a:r>
            <a:r>
              <a:rPr lang="zh-CN" altLang="en-US"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3</a:t>
            </a:r>
            <a:r>
              <a:rPr lang="en-US" altLang="zh-CN" sz="2800" smtClean="0">
                <a:latin typeface="Times New Roman" panose="02020603050405020304" pitchFamily="18" charset="0"/>
                <a:cs typeface="Times New Roman" panose="02020603050405020304" pitchFamily="18" charset="0"/>
              </a:rPr>
              <a:t>…</a:t>
            </a:r>
            <a:r>
              <a:rPr lang="zh-CN" altLang="en-US" sz="2800" smtClean="0">
                <a:latin typeface="Times New Roman" panose="02020603050405020304" pitchFamily="18" charset="0"/>
              </a:rPr>
              <a:t>是指</a:t>
            </a:r>
            <a:endParaRPr lang="zh-CN" altLang="en-US" sz="2800" smtClean="0">
              <a:latin typeface="Times New Roman" panose="02020603050405020304" pitchFamily="18" charset="0"/>
            </a:endParaRPr>
          </a:p>
          <a:p>
            <a:pPr algn="just">
              <a:lnSpc>
                <a:spcPct val="90000"/>
              </a:lnSpc>
              <a:buFont typeface="Wingdings" panose="05000000000000000000" pitchFamily="2" charset="2"/>
              <a:buNone/>
            </a:pPr>
            <a:r>
              <a:rPr lang="en-US" altLang="zh-CN" sz="2800" i="1"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1</a:t>
            </a:r>
            <a:r>
              <a:rPr lang="en-US" altLang="zh-CN" sz="2800" smtClean="0">
                <a:latin typeface="Times New Roman" panose="02020603050405020304" pitchFamily="18" charset="0"/>
                <a:cs typeface="Times New Roman" panose="02020603050405020304" pitchFamily="18" charset="0"/>
              </a:rPr>
              <a:t>,</a:t>
            </a:r>
            <a:r>
              <a:rPr lang="en-US" altLang="zh-CN" sz="2800" i="1"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2</a:t>
            </a:r>
            <a:r>
              <a:rPr lang="en-US" altLang="zh-CN" sz="2800" smtClean="0">
                <a:latin typeface="Times New Roman" panose="02020603050405020304" pitchFamily="18" charset="0"/>
                <a:cs typeface="Times New Roman" panose="02020603050405020304" pitchFamily="18" charset="0"/>
              </a:rPr>
              <a:t> , </a:t>
            </a:r>
            <a:r>
              <a:rPr lang="en-US" altLang="zh-CN" sz="2800" i="1"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aseline="-30000" smtClean="0">
                <a:latin typeface="Times New Roman" panose="02020603050405020304" pitchFamily="18" charset="0"/>
                <a:cs typeface="Times New Roman" panose="02020603050405020304" pitchFamily="18" charset="0"/>
              </a:rPr>
              <a:t>3 </a:t>
            </a:r>
            <a:r>
              <a:rPr lang="en-US" altLang="zh-CN" sz="2800" smtClean="0">
                <a:latin typeface="Times New Roman" panose="02020603050405020304" pitchFamily="18" charset="0"/>
                <a:cs typeface="Times New Roman" panose="02020603050405020304" pitchFamily="18" charset="0"/>
              </a:rPr>
              <a:t>…</a:t>
            </a:r>
            <a:endParaRPr lang="en-US" altLang="zh-CN" sz="2800" smtClean="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     </a:t>
            </a:r>
            <a:r>
              <a:rPr lang="zh-CN" altLang="en-US" sz="2800" smtClean="0">
                <a:latin typeface="Times New Roman" panose="02020603050405020304" pitchFamily="18" charset="0"/>
              </a:rPr>
              <a:t>含</a:t>
            </a:r>
            <a:r>
              <a:rPr lang="en-US" altLang="zh-CN" sz="2800" i="1"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个变项的公式有</a:t>
            </a:r>
            <a:r>
              <a:rPr lang="en-US" altLang="zh-CN" sz="2800" smtClean="0">
                <a:latin typeface="Times New Roman" panose="02020603050405020304" pitchFamily="18" charset="0"/>
                <a:cs typeface="Times New Roman" panose="02020603050405020304" pitchFamily="18" charset="0"/>
              </a:rPr>
              <a:t>2</a:t>
            </a:r>
            <a:r>
              <a:rPr lang="en-US" altLang="zh-CN" sz="2800" i="1" baseline="30000" smtClean="0">
                <a:latin typeface="Times New Roman" panose="02020603050405020304" pitchFamily="18" charset="0"/>
                <a:cs typeface="Times New Roman" panose="02020603050405020304" pitchFamily="18" charset="0"/>
              </a:rPr>
              <a:t>n</a:t>
            </a:r>
            <a:r>
              <a:rPr lang="zh-CN" altLang="en-US" sz="2800" smtClean="0">
                <a:latin typeface="Times New Roman" panose="02020603050405020304" pitchFamily="18" charset="0"/>
              </a:rPr>
              <a:t>个赋值</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rPr>
              <a:t> </a:t>
            </a:r>
            <a:endParaRPr lang="en-US" altLang="zh-CN" sz="2800" smtClean="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57200" y="457200"/>
            <a:ext cx="8229600" cy="990600"/>
          </a:xfrm>
        </p:spPr>
        <p:txBody>
          <a:bodyPr/>
          <a:lstStyle/>
          <a:p>
            <a:r>
              <a:rPr lang="zh-CN" smtClean="0">
                <a:latin typeface="宋体" panose="02010600030101010101" pitchFamily="2" charset="-122"/>
              </a:rPr>
              <a:t>真值表</a:t>
            </a:r>
            <a:r>
              <a:rPr lang="zh-CN" sz="4200" b="0" smtClean="0"/>
              <a:t> </a:t>
            </a:r>
            <a:endParaRPr lang="zh-CN" sz="4200" b="0" smtClean="0"/>
          </a:p>
        </p:txBody>
      </p:sp>
      <p:sp>
        <p:nvSpPr>
          <p:cNvPr id="55299" name="Rectangle 3"/>
          <p:cNvSpPr>
            <a:spLocks noGrp="1" noChangeArrowheads="1"/>
          </p:cNvSpPr>
          <p:nvPr>
            <p:ph idx="4294967295"/>
          </p:nvPr>
        </p:nvSpPr>
        <p:spPr>
          <a:xfrm>
            <a:off x="395288" y="1557338"/>
            <a:ext cx="7993062" cy="1798637"/>
          </a:xfrm>
        </p:spPr>
        <p:txBody>
          <a:bodyPr/>
          <a:lstStyle/>
          <a:p>
            <a:pPr>
              <a:lnSpc>
                <a:spcPct val="80000"/>
              </a:lnSpc>
              <a:buFont typeface="Wingdings" panose="05000000000000000000" pitchFamily="2" charset="2"/>
              <a:buNone/>
            </a:pPr>
            <a:r>
              <a:rPr lang="en-US" altLang="zh-CN" smtClean="0">
                <a:solidFill>
                  <a:srgbClr val="FF0000"/>
                </a:solidFill>
                <a:latin typeface="宋体" panose="02010600030101010101" pitchFamily="2" charset="-122"/>
              </a:rPr>
              <a:t> </a:t>
            </a:r>
            <a:r>
              <a:rPr lang="zh-CN" altLang="en-US" sz="2800" smtClean="0">
                <a:solidFill>
                  <a:srgbClr val="FF0000"/>
                </a:solidFill>
                <a:latin typeface="宋体" panose="02010600030101010101" pitchFamily="2" charset="-122"/>
              </a:rPr>
              <a:t>真值表</a:t>
            </a:r>
            <a:r>
              <a:rPr lang="en-US" altLang="zh-CN" sz="2800" smtClean="0">
                <a:latin typeface="Times New Roman" panose="02020603050405020304" pitchFamily="18" charset="0"/>
              </a:rPr>
              <a:t>: </a:t>
            </a:r>
            <a:r>
              <a:rPr lang="zh-CN" altLang="en-US" sz="2800" smtClean="0">
                <a:latin typeface="宋体" panose="02010600030101010101" pitchFamily="2" charset="-122"/>
              </a:rPr>
              <a:t>公式</a:t>
            </a:r>
            <a:r>
              <a:rPr lang="en-US" altLang="zh-CN" sz="2800" i="1" smtClean="0">
                <a:latin typeface="Times New Roman" panose="02020603050405020304" pitchFamily="18" charset="0"/>
                <a:cs typeface="Times New Roman" panose="02020603050405020304" pitchFamily="18" charset="0"/>
              </a:rPr>
              <a:t>A</a:t>
            </a:r>
            <a:r>
              <a:rPr lang="zh-CN" altLang="en-US" sz="2800" smtClean="0">
                <a:latin typeface="宋体" panose="02010600030101010101" pitchFamily="2" charset="-122"/>
              </a:rPr>
              <a:t>在所有赋值下的取值情况列成的表</a:t>
            </a:r>
            <a:endParaRPr lang="zh-CN" altLang="en-US" sz="2800" smtClean="0">
              <a:latin typeface="宋体" panose="02010600030101010101" pitchFamily="2" charset="-122"/>
            </a:endParaRPr>
          </a:p>
          <a:p>
            <a:pPr>
              <a:lnSpc>
                <a:spcPct val="80000"/>
              </a:lnSpc>
              <a:buFont typeface="Wingdings" panose="05000000000000000000" pitchFamily="2" charset="2"/>
              <a:buNone/>
            </a:pPr>
            <a:r>
              <a:rPr lang="zh-CN" altLang="en-US" sz="2800" smtClean="0"/>
              <a:t> </a:t>
            </a:r>
            <a:endParaRPr lang="zh-CN" altLang="en-US" sz="2800" smtClean="0"/>
          </a:p>
          <a:p>
            <a:pPr>
              <a:lnSpc>
                <a:spcPct val="80000"/>
              </a:lnSpc>
              <a:buFont typeface="Wingdings" panose="05000000000000000000" pitchFamily="2" charset="2"/>
              <a:buNone/>
            </a:pPr>
            <a:r>
              <a:rPr lang="zh-CN" altLang="en-US" sz="2800" smtClean="0">
                <a:latin typeface="Times New Roman" panose="02020603050405020304" pitchFamily="18" charset="0"/>
              </a:rPr>
              <a:t>  </a:t>
            </a:r>
            <a:r>
              <a:rPr lang="zh-CN" altLang="en-US" sz="2800" smtClean="0">
                <a:solidFill>
                  <a:schemeClr val="bg2"/>
                </a:solidFill>
                <a:latin typeface="Times New Roman" panose="02020603050405020304" pitchFamily="18" charset="0"/>
              </a:rPr>
              <a:t>例： 给出公式的真值表</a:t>
            </a:r>
            <a:endParaRPr lang="zh-CN" altLang="en-US" sz="2800" smtClean="0">
              <a:solidFill>
                <a:schemeClr val="bg2"/>
              </a:solidFill>
              <a:latin typeface="Times New Roman" panose="02020603050405020304" pitchFamily="18" charset="0"/>
            </a:endParaRPr>
          </a:p>
          <a:p>
            <a:pPr>
              <a:lnSpc>
                <a:spcPct val="80000"/>
              </a:lnSpc>
              <a:buFont typeface="Wingdings" panose="05000000000000000000" pitchFamily="2" charset="2"/>
              <a:buNone/>
            </a:pPr>
            <a:r>
              <a:rPr lang="zh-CN" altLang="en-US" sz="2800" i="1" smtClean="0">
                <a:solidFill>
                  <a:schemeClr val="bg2"/>
                </a:solidFill>
                <a:latin typeface="Times New Roman" panose="02020603050405020304" pitchFamily="18" charset="0"/>
                <a:cs typeface="Times New Roman" panose="02020603050405020304" pitchFamily="18" charset="0"/>
              </a:rPr>
              <a:t>   </a:t>
            </a:r>
            <a:r>
              <a:rPr lang="en-US" altLang="zh-CN" sz="2800" i="1" smtClean="0">
                <a:solidFill>
                  <a:schemeClr val="bg2"/>
                </a:solidFill>
                <a:latin typeface="Times New Roman" panose="02020603050405020304" pitchFamily="18" charset="0"/>
                <a:cs typeface="Times New Roman" panose="02020603050405020304" pitchFamily="18" charset="0"/>
              </a:rPr>
              <a:t>A</a:t>
            </a:r>
            <a:r>
              <a:rPr lang="en-US" altLang="zh-CN" sz="2800" smtClean="0">
                <a:solidFill>
                  <a:schemeClr val="bg2"/>
                </a:solidFill>
                <a:latin typeface="Times New Roman" panose="02020603050405020304" pitchFamily="18" charset="0"/>
                <a:cs typeface="Times New Roman" panose="02020603050405020304" pitchFamily="18" charset="0"/>
              </a:rPr>
              <a:t>= (</a:t>
            </a:r>
            <a:r>
              <a:rPr lang="en-US" altLang="zh-CN" sz="2800" i="1" smtClean="0">
                <a:solidFill>
                  <a:schemeClr val="bg2"/>
                </a:solidFill>
                <a:latin typeface="Times New Roman" panose="02020603050405020304" pitchFamily="18" charset="0"/>
                <a:cs typeface="Times New Roman" panose="02020603050405020304" pitchFamily="18" charset="0"/>
              </a:rPr>
              <a:t>q</a:t>
            </a:r>
            <a:r>
              <a:rPr lang="en-US" altLang="zh-CN" sz="2800" smtClean="0">
                <a:solidFill>
                  <a:schemeClr val="bg2"/>
                </a:solidFill>
                <a:latin typeface="Times New Roman" panose="02020603050405020304" pitchFamily="18" charset="0"/>
                <a:sym typeface="Symbol" panose="05050102010706020507" pitchFamily="18" charset="2"/>
              </a:rPr>
              <a:t></a:t>
            </a:r>
            <a:r>
              <a:rPr lang="en-US" altLang="zh-CN" sz="2800" i="1" smtClean="0">
                <a:solidFill>
                  <a:schemeClr val="bg2"/>
                </a:solidFill>
                <a:latin typeface="Times New Roman" panose="02020603050405020304" pitchFamily="18" charset="0"/>
                <a:cs typeface="Times New Roman" panose="02020603050405020304" pitchFamily="18" charset="0"/>
              </a:rPr>
              <a:t>p</a:t>
            </a:r>
            <a:r>
              <a:rPr lang="en-US" altLang="zh-CN" sz="2800" smtClean="0">
                <a:solidFill>
                  <a:schemeClr val="bg2"/>
                </a:solidFill>
                <a:latin typeface="Times New Roman" panose="02020603050405020304" pitchFamily="18" charset="0"/>
                <a:cs typeface="Times New Roman" panose="02020603050405020304" pitchFamily="18" charset="0"/>
              </a:rPr>
              <a:t>) </a:t>
            </a:r>
            <a:r>
              <a:rPr lang="en-US" altLang="zh-CN" sz="2800" smtClean="0">
                <a:solidFill>
                  <a:schemeClr val="bg2"/>
                </a:solidFill>
                <a:latin typeface="Times New Roman" panose="02020603050405020304" pitchFamily="18" charset="0"/>
                <a:sym typeface="Symbol" panose="05050102010706020507" pitchFamily="18" charset="2"/>
              </a:rPr>
              <a:t></a:t>
            </a:r>
            <a:r>
              <a:rPr lang="en-US" altLang="zh-CN" sz="2800" i="1" smtClean="0">
                <a:solidFill>
                  <a:schemeClr val="bg2"/>
                </a:solidFill>
                <a:latin typeface="Times New Roman" panose="02020603050405020304" pitchFamily="18" charset="0"/>
                <a:cs typeface="Times New Roman" panose="02020603050405020304" pitchFamily="18" charset="0"/>
              </a:rPr>
              <a:t>q</a:t>
            </a:r>
            <a:r>
              <a:rPr lang="en-US" altLang="zh-CN" sz="2800" smtClean="0">
                <a:solidFill>
                  <a:schemeClr val="bg2"/>
                </a:solidFill>
                <a:latin typeface="Times New Roman" panose="02020603050405020304" pitchFamily="18" charset="0"/>
                <a:sym typeface="Symbol" panose="05050102010706020507" pitchFamily="18" charset="2"/>
              </a:rPr>
              <a:t></a:t>
            </a:r>
            <a:r>
              <a:rPr lang="en-US" altLang="zh-CN" sz="2800" i="1" smtClean="0">
                <a:solidFill>
                  <a:schemeClr val="bg2"/>
                </a:solidFill>
                <a:latin typeface="Times New Roman" panose="02020603050405020304" pitchFamily="18" charset="0"/>
                <a:cs typeface="Times New Roman" panose="02020603050405020304" pitchFamily="18" charset="0"/>
              </a:rPr>
              <a:t>p</a:t>
            </a:r>
            <a:r>
              <a:rPr lang="en-US" altLang="zh-CN" sz="2800" smtClean="0">
                <a:solidFill>
                  <a:schemeClr val="bg2"/>
                </a:solidFill>
              </a:rPr>
              <a:t> </a:t>
            </a:r>
            <a:r>
              <a:rPr lang="zh-CN" altLang="en-US" sz="2800" smtClean="0">
                <a:solidFill>
                  <a:schemeClr val="bg2"/>
                </a:solidFill>
              </a:rPr>
              <a:t>的</a:t>
            </a:r>
            <a:r>
              <a:rPr lang="zh-CN" altLang="en-US" sz="2800" smtClean="0">
                <a:solidFill>
                  <a:schemeClr val="bg2"/>
                </a:solidFill>
                <a:latin typeface="宋体" panose="02010600030101010101" pitchFamily="2" charset="-122"/>
              </a:rPr>
              <a:t>真值表</a:t>
            </a:r>
            <a:endParaRPr lang="zh-CN" altLang="en-US" sz="2800" smtClean="0">
              <a:solidFill>
                <a:schemeClr val="bg2"/>
              </a:solidFill>
              <a:latin typeface="宋体" panose="02010600030101010101" pitchFamily="2" charset="-122"/>
            </a:endParaRPr>
          </a:p>
        </p:txBody>
      </p:sp>
      <p:graphicFrame>
        <p:nvGraphicFramePr>
          <p:cNvPr id="56324" name="Group 4"/>
          <p:cNvGraphicFramePr>
            <a:graphicFrameLocks noGrp="1"/>
          </p:cNvGraphicFramePr>
          <p:nvPr/>
        </p:nvGraphicFramePr>
        <p:xfrm>
          <a:off x="827088" y="3573463"/>
          <a:ext cx="7416800" cy="2870200"/>
        </p:xfrm>
        <a:graphic>
          <a:graphicData uri="http://schemas.openxmlformats.org/drawingml/2006/table">
            <a:tbl>
              <a:tblPr/>
              <a:tblGrid>
                <a:gridCol w="1600200"/>
                <a:gridCol w="1598612"/>
                <a:gridCol w="1890713"/>
                <a:gridCol w="2327275"/>
              </a:tblGrid>
              <a:tr h="644525">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p   q </a:t>
                      </a:r>
                      <a:endPar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q</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2225675">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2" name="文本框 1"/>
          <p:cNvSpPr txBox="1"/>
          <p:nvPr/>
        </p:nvSpPr>
        <p:spPr>
          <a:xfrm>
            <a:off x="2843808" y="4221088"/>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6" name="文本框 5"/>
          <p:cNvSpPr txBox="1"/>
          <p:nvPr/>
        </p:nvSpPr>
        <p:spPr>
          <a:xfrm>
            <a:off x="4548138" y="4221088"/>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7" name="文本框 6"/>
          <p:cNvSpPr txBox="1"/>
          <p:nvPr/>
        </p:nvSpPr>
        <p:spPr>
          <a:xfrm>
            <a:off x="6804248" y="4221088"/>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8" name="文本框 7"/>
          <p:cNvSpPr txBox="1"/>
          <p:nvPr/>
        </p:nvSpPr>
        <p:spPr>
          <a:xfrm>
            <a:off x="2843808" y="4797152"/>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9" name="文本框 8"/>
          <p:cNvSpPr txBox="1"/>
          <p:nvPr/>
        </p:nvSpPr>
        <p:spPr>
          <a:xfrm>
            <a:off x="4499992" y="4797152"/>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10" name="文本框 9"/>
          <p:cNvSpPr txBox="1"/>
          <p:nvPr/>
        </p:nvSpPr>
        <p:spPr>
          <a:xfrm>
            <a:off x="6803628" y="4776143"/>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1" name="文本框 10"/>
          <p:cNvSpPr txBox="1"/>
          <p:nvPr/>
        </p:nvSpPr>
        <p:spPr>
          <a:xfrm>
            <a:off x="2843808" y="5343599"/>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2" name="文本框 11"/>
          <p:cNvSpPr txBox="1"/>
          <p:nvPr/>
        </p:nvSpPr>
        <p:spPr>
          <a:xfrm>
            <a:off x="4533280" y="5301208"/>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3" name="文本框 12"/>
          <p:cNvSpPr txBox="1"/>
          <p:nvPr/>
        </p:nvSpPr>
        <p:spPr>
          <a:xfrm>
            <a:off x="6804248" y="5301208"/>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4" name="文本框 13"/>
          <p:cNvSpPr txBox="1"/>
          <p:nvPr/>
        </p:nvSpPr>
        <p:spPr>
          <a:xfrm>
            <a:off x="2843808" y="5877272"/>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5" name="文本框 14"/>
          <p:cNvSpPr txBox="1"/>
          <p:nvPr/>
        </p:nvSpPr>
        <p:spPr>
          <a:xfrm>
            <a:off x="4499992" y="5805264"/>
            <a:ext cx="720080" cy="461665"/>
          </a:xfrm>
          <a:prstGeom prst="rect">
            <a:avLst/>
          </a:prstGeom>
          <a:noFill/>
        </p:spPr>
        <p:txBody>
          <a:bodyPr wrap="square" rtlCol="0">
            <a:spAutoFit/>
          </a:bodyPr>
          <a:lstStyle/>
          <a:p>
            <a:r>
              <a:rPr lang="en-US" altLang="zh-CN" sz="2400" dirty="0"/>
              <a:t>1</a:t>
            </a:r>
            <a:endParaRPr lang="zh-CN" altLang="en-US" sz="2400" dirty="0"/>
          </a:p>
        </p:txBody>
      </p:sp>
      <p:sp>
        <p:nvSpPr>
          <p:cNvPr id="16" name="文本框 15"/>
          <p:cNvSpPr txBox="1"/>
          <p:nvPr/>
        </p:nvSpPr>
        <p:spPr>
          <a:xfrm>
            <a:off x="6804248" y="5775647"/>
            <a:ext cx="720080" cy="461665"/>
          </a:xfrm>
          <a:prstGeom prst="rect">
            <a:avLst/>
          </a:prstGeom>
          <a:noFill/>
        </p:spPr>
        <p:txBody>
          <a:bodyPr wrap="square" rtlCol="0">
            <a:spAutoFit/>
          </a:bodyPr>
          <a:lstStyle/>
          <a:p>
            <a:r>
              <a:rPr lang="en-US" altLang="zh-CN" sz="2400" dirty="0"/>
              <a:t>1</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1" grpId="0"/>
      <p:bldP spid="12" grpId="0"/>
      <p:bldP spid="13" grpId="0"/>
      <p:bldP spid="14" grpId="0"/>
      <p:bldP spid="15" grpId="0"/>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r>
              <a:rPr lang="zh-CN" smtClean="0">
                <a:latin typeface="宋体" panose="02010600030101010101" pitchFamily="2" charset="-122"/>
              </a:rPr>
              <a:t>真值表</a:t>
            </a:r>
            <a:endParaRPr lang="zh-CN" smtClean="0">
              <a:latin typeface="宋体" panose="02010600030101010101" pitchFamily="2" charset="-122"/>
            </a:endParaRPr>
          </a:p>
        </p:txBody>
      </p:sp>
      <p:sp>
        <p:nvSpPr>
          <p:cNvPr id="56323" name="Rectangle 3"/>
          <p:cNvSpPr>
            <a:spLocks noGrp="1" noChangeArrowheads="1"/>
          </p:cNvSpPr>
          <p:nvPr>
            <p:ph idx="4294967295"/>
          </p:nvPr>
        </p:nvSpPr>
        <p:spPr/>
        <p:txBody>
          <a:bodyPr/>
          <a:lstStyle/>
          <a:p>
            <a:r>
              <a:rPr lang="zh-CN" altLang="en-US" smtClean="0"/>
              <a:t>构造真值表的步骤：</a:t>
            </a:r>
            <a:endParaRPr lang="zh-CN" altLang="en-US" smtClean="0"/>
          </a:p>
          <a:p>
            <a:pPr lvl="1"/>
            <a:r>
              <a:rPr lang="zh-CN" altLang="en-US" smtClean="0"/>
              <a:t>找出命题公式中的所有命题变项，列出所有可能的赋值</a:t>
            </a:r>
            <a:endParaRPr lang="zh-CN" altLang="en-US" smtClean="0"/>
          </a:p>
          <a:p>
            <a:pPr lvl="1"/>
            <a:r>
              <a:rPr lang="zh-CN" altLang="en-US" smtClean="0"/>
              <a:t>按从低到高的顺序写出各层次</a:t>
            </a:r>
            <a:endParaRPr lang="zh-CN" altLang="en-US" smtClean="0"/>
          </a:p>
          <a:p>
            <a:pPr lvl="1"/>
            <a:r>
              <a:rPr lang="zh-CN" altLang="en-US" smtClean="0"/>
              <a:t>对应每个赋值，计算命题公式各层次的值，直到最后计算出命题公式的值</a:t>
            </a:r>
            <a:endParaRPr lang="zh-CN" alt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755650" y="1773238"/>
            <a:ext cx="71294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3200">
                <a:solidFill>
                  <a:schemeClr val="bg2"/>
                </a:solidFill>
                <a:latin typeface="Times New Roman" panose="02020603050405020304" pitchFamily="18" charset="0"/>
              </a:rPr>
              <a:t>例： </a:t>
            </a:r>
            <a:r>
              <a:rPr lang="en-US" altLang="zh-CN" sz="3200" i="1">
                <a:solidFill>
                  <a:schemeClr val="bg2"/>
                </a:solidFill>
                <a:latin typeface="Times New Roman" panose="02020603050405020304" pitchFamily="18" charset="0"/>
                <a:sym typeface="Symbol" panose="05050102010706020507" pitchFamily="18" charset="2"/>
              </a:rPr>
              <a:t>B </a:t>
            </a:r>
            <a:r>
              <a:rPr lang="en-US" altLang="zh-CN" sz="3200">
                <a:solidFill>
                  <a:schemeClr val="bg2"/>
                </a:solidFill>
                <a:latin typeface="Times New Roman" panose="02020603050405020304" pitchFamily="18" charset="0"/>
                <a:sym typeface="Symbol" panose="05050102010706020507" pitchFamily="18" charset="2"/>
              </a:rPr>
              <a:t>= </a:t>
            </a:r>
            <a:r>
              <a:rPr lang="en-US" altLang="zh-CN" sz="3200">
                <a:solidFill>
                  <a:schemeClr val="bg2"/>
                </a:solidFill>
                <a:latin typeface="Times New Roman" panose="02020603050405020304" pitchFamily="18" charset="0"/>
                <a:cs typeface="Times New Roman" panose="02020603050405020304" pitchFamily="18" charset="0"/>
              </a:rPr>
              <a:t> (</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p</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q</a:t>
            </a:r>
            <a:r>
              <a:rPr lang="en-US" altLang="zh-CN" sz="3200">
                <a:solidFill>
                  <a:schemeClr val="bg2"/>
                </a:solidFill>
                <a:latin typeface="Times New Roman" panose="02020603050405020304" pitchFamily="18" charset="0"/>
                <a:cs typeface="Times New Roman" panose="02020603050405020304" pitchFamily="18" charset="0"/>
              </a:rPr>
              <a:t>) </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q</a:t>
            </a:r>
            <a:r>
              <a:rPr lang="en-US" altLang="zh-CN" sz="3200">
                <a:solidFill>
                  <a:schemeClr val="bg2"/>
                </a:solidFill>
              </a:rPr>
              <a:t> </a:t>
            </a:r>
            <a:r>
              <a:rPr lang="zh-CN" altLang="en-US" sz="3200">
                <a:solidFill>
                  <a:schemeClr val="bg2"/>
                </a:solidFill>
              </a:rPr>
              <a:t>的</a:t>
            </a:r>
            <a:r>
              <a:rPr lang="zh-CN" altLang="en-US" sz="3200">
                <a:solidFill>
                  <a:schemeClr val="bg2"/>
                </a:solidFill>
                <a:latin typeface="宋体" panose="02010600030101010101" pitchFamily="2" charset="-122"/>
              </a:rPr>
              <a:t>真值表</a:t>
            </a:r>
            <a:endParaRPr lang="zh-CN" altLang="en-US" sz="3200">
              <a:solidFill>
                <a:schemeClr val="bg2"/>
              </a:solidFill>
              <a:latin typeface="宋体" panose="02010600030101010101" pitchFamily="2" charset="-122"/>
            </a:endParaRPr>
          </a:p>
        </p:txBody>
      </p:sp>
      <p:graphicFrame>
        <p:nvGraphicFramePr>
          <p:cNvPr id="58371" name="Group 3"/>
          <p:cNvGraphicFramePr>
            <a:graphicFrameLocks noGrp="1"/>
          </p:cNvGraphicFramePr>
          <p:nvPr/>
        </p:nvGraphicFramePr>
        <p:xfrm>
          <a:off x="755650" y="2924175"/>
          <a:ext cx="7634288" cy="2854325"/>
        </p:xfrm>
        <a:graphic>
          <a:graphicData uri="http://schemas.openxmlformats.org/drawingml/2006/table">
            <a:tbl>
              <a:tblPr/>
              <a:tblGrid>
                <a:gridCol w="1152525"/>
                <a:gridCol w="1008063"/>
                <a:gridCol w="1225550"/>
                <a:gridCol w="1873250"/>
                <a:gridCol w="2374900"/>
              </a:tblGrid>
              <a:tr h="628790">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p   q </a:t>
                      </a:r>
                      <a:endPar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endParaRPr kumimoji="0" lang="en-US" sz="32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2225535">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a:t>
                      </a:r>
                      <a:endPar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57367" name="Text Box 37"/>
          <p:cNvSpPr txBox="1">
            <a:spLocks noChangeArrowheads="1"/>
          </p:cNvSpPr>
          <p:nvPr/>
        </p:nvSpPr>
        <p:spPr bwMode="auto">
          <a:xfrm>
            <a:off x="684213" y="620713"/>
            <a:ext cx="13049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eaLnBrk="1" hangingPunct="1"/>
            <a:r>
              <a:rPr lang="zh-CN" altLang="en-US"/>
              <a:t>实例</a:t>
            </a:r>
            <a:endParaRPr lang="zh-CN" altLang="en-US"/>
          </a:p>
        </p:txBody>
      </p:sp>
      <p:sp>
        <p:nvSpPr>
          <p:cNvPr id="5" name="文本框 4"/>
          <p:cNvSpPr txBox="1"/>
          <p:nvPr/>
        </p:nvSpPr>
        <p:spPr>
          <a:xfrm>
            <a:off x="1989138" y="3573016"/>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6" name="文本框 5"/>
          <p:cNvSpPr txBox="1"/>
          <p:nvPr/>
        </p:nvSpPr>
        <p:spPr>
          <a:xfrm>
            <a:off x="3059832" y="3577704"/>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7" name="文本框 6"/>
          <p:cNvSpPr txBox="1"/>
          <p:nvPr/>
        </p:nvSpPr>
        <p:spPr>
          <a:xfrm>
            <a:off x="4653360" y="3573015"/>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8" name="文本框 7"/>
          <p:cNvSpPr txBox="1"/>
          <p:nvPr/>
        </p:nvSpPr>
        <p:spPr>
          <a:xfrm>
            <a:off x="6804248" y="3545953"/>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9" name="文本框 8"/>
          <p:cNvSpPr txBox="1"/>
          <p:nvPr/>
        </p:nvSpPr>
        <p:spPr>
          <a:xfrm>
            <a:off x="1979712" y="4149080"/>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0" name="文本框 9"/>
          <p:cNvSpPr txBox="1"/>
          <p:nvPr/>
        </p:nvSpPr>
        <p:spPr>
          <a:xfrm>
            <a:off x="3059832" y="4119463"/>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1" name="文本框 10"/>
          <p:cNvSpPr txBox="1"/>
          <p:nvPr/>
        </p:nvSpPr>
        <p:spPr>
          <a:xfrm>
            <a:off x="4680050" y="4105101"/>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2" name="文本框 11"/>
          <p:cNvSpPr txBox="1"/>
          <p:nvPr/>
        </p:nvSpPr>
        <p:spPr>
          <a:xfrm>
            <a:off x="6804248" y="4105100"/>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3" name="文本框 12"/>
          <p:cNvSpPr txBox="1"/>
          <p:nvPr/>
        </p:nvSpPr>
        <p:spPr>
          <a:xfrm>
            <a:off x="1979712" y="4697116"/>
            <a:ext cx="720080" cy="461665"/>
          </a:xfrm>
          <a:prstGeom prst="rect">
            <a:avLst/>
          </a:prstGeom>
          <a:noFill/>
        </p:spPr>
        <p:txBody>
          <a:bodyPr wrap="square" rtlCol="0">
            <a:spAutoFit/>
          </a:bodyPr>
          <a:lstStyle/>
          <a:p>
            <a:r>
              <a:rPr lang="en-US" altLang="zh-CN" sz="2400" dirty="0" smtClean="0"/>
              <a:t>0</a:t>
            </a:r>
            <a:endParaRPr lang="zh-CN" altLang="en-US" sz="2400" dirty="0"/>
          </a:p>
        </p:txBody>
      </p:sp>
      <p:sp>
        <p:nvSpPr>
          <p:cNvPr id="14" name="文本框 13"/>
          <p:cNvSpPr txBox="1"/>
          <p:nvPr/>
        </p:nvSpPr>
        <p:spPr>
          <a:xfrm>
            <a:off x="3059832" y="4667499"/>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5" name="文本框 14"/>
          <p:cNvSpPr txBox="1"/>
          <p:nvPr/>
        </p:nvSpPr>
        <p:spPr>
          <a:xfrm>
            <a:off x="4680050" y="4653137"/>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6" name="文本框 15"/>
          <p:cNvSpPr txBox="1"/>
          <p:nvPr/>
        </p:nvSpPr>
        <p:spPr>
          <a:xfrm>
            <a:off x="6804248" y="4653136"/>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7" name="文本框 16"/>
          <p:cNvSpPr txBox="1"/>
          <p:nvPr/>
        </p:nvSpPr>
        <p:spPr>
          <a:xfrm>
            <a:off x="1979712" y="5271591"/>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18" name="文本框 17"/>
          <p:cNvSpPr txBox="1"/>
          <p:nvPr/>
        </p:nvSpPr>
        <p:spPr>
          <a:xfrm>
            <a:off x="3059832" y="5241974"/>
            <a:ext cx="720080" cy="461665"/>
          </a:xfrm>
          <a:prstGeom prst="rect">
            <a:avLst/>
          </a:prstGeom>
          <a:noFill/>
        </p:spPr>
        <p:txBody>
          <a:bodyPr wrap="square" rtlCol="0">
            <a:spAutoFit/>
          </a:bodyPr>
          <a:lstStyle/>
          <a:p>
            <a:r>
              <a:rPr lang="en-US" altLang="zh-CN" sz="2400" dirty="0" smtClean="0"/>
              <a:t>1</a:t>
            </a:r>
            <a:endParaRPr lang="zh-CN" altLang="en-US" sz="2400" dirty="0"/>
          </a:p>
        </p:txBody>
      </p:sp>
      <p:sp>
        <p:nvSpPr>
          <p:cNvPr id="19" name="文本框 18"/>
          <p:cNvSpPr txBox="1"/>
          <p:nvPr/>
        </p:nvSpPr>
        <p:spPr>
          <a:xfrm>
            <a:off x="4680050" y="5227612"/>
            <a:ext cx="720080" cy="461665"/>
          </a:xfrm>
          <a:prstGeom prst="rect">
            <a:avLst/>
          </a:prstGeom>
          <a:noFill/>
        </p:spPr>
        <p:txBody>
          <a:bodyPr wrap="square" rtlCol="0">
            <a:spAutoFit/>
          </a:bodyPr>
          <a:lstStyle/>
          <a:p>
            <a:r>
              <a:rPr lang="en-US" altLang="zh-CN" sz="2400" dirty="0"/>
              <a:t>0</a:t>
            </a:r>
            <a:endParaRPr lang="zh-CN" altLang="en-US" sz="2400" dirty="0"/>
          </a:p>
        </p:txBody>
      </p:sp>
      <p:sp>
        <p:nvSpPr>
          <p:cNvPr id="20" name="文本框 19"/>
          <p:cNvSpPr txBox="1"/>
          <p:nvPr/>
        </p:nvSpPr>
        <p:spPr>
          <a:xfrm>
            <a:off x="6804248" y="5227611"/>
            <a:ext cx="720080" cy="461665"/>
          </a:xfrm>
          <a:prstGeom prst="rect">
            <a:avLst/>
          </a:prstGeom>
          <a:noFill/>
        </p:spPr>
        <p:txBody>
          <a:bodyPr wrap="square" rtlCol="0">
            <a:spAutoFit/>
          </a:bodyPr>
          <a:lstStyle/>
          <a:p>
            <a:r>
              <a:rPr lang="en-US" altLang="zh-CN" sz="2400" dirty="0"/>
              <a:t>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amond(in)">
                                      <p:cBhvr>
                                        <p:cTn id="7" dur="2000"/>
                                        <p:tgtEl>
                                          <p:spTgt spid="5837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827088" y="981075"/>
            <a:ext cx="763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spcBef>
                <a:spcPct val="20000"/>
              </a:spcBef>
            </a:pPr>
            <a:r>
              <a:rPr lang="zh-CN" altLang="en-US" sz="3200">
                <a:solidFill>
                  <a:schemeClr val="bg2"/>
                </a:solidFill>
                <a:latin typeface="Times New Roman" panose="02020603050405020304" pitchFamily="18" charset="0"/>
              </a:rPr>
              <a:t>例：  </a:t>
            </a:r>
            <a:r>
              <a:rPr lang="en-US" altLang="zh-CN" sz="3200" i="1">
                <a:solidFill>
                  <a:schemeClr val="bg2"/>
                </a:solidFill>
                <a:latin typeface="Times New Roman" panose="02020603050405020304" pitchFamily="18" charset="0"/>
                <a:cs typeface="Times New Roman" panose="02020603050405020304" pitchFamily="18" charset="0"/>
              </a:rPr>
              <a:t>C</a:t>
            </a:r>
            <a:r>
              <a:rPr lang="en-US" altLang="zh-CN" sz="3200">
                <a:solidFill>
                  <a:schemeClr val="bg2"/>
                </a:solidFill>
                <a:latin typeface="Times New Roman" panose="02020603050405020304" pitchFamily="18" charset="0"/>
                <a:cs typeface="Times New Roman" panose="02020603050405020304" pitchFamily="18" charset="0"/>
              </a:rPr>
              <a:t>= (</a:t>
            </a:r>
            <a:r>
              <a:rPr lang="en-US" altLang="zh-CN" sz="3200" i="1">
                <a:solidFill>
                  <a:schemeClr val="bg2"/>
                </a:solidFill>
                <a:latin typeface="Times New Roman" panose="02020603050405020304" pitchFamily="18" charset="0"/>
                <a:cs typeface="Times New Roman" panose="02020603050405020304" pitchFamily="18" charset="0"/>
              </a:rPr>
              <a:t>p</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q</a:t>
            </a:r>
            <a:r>
              <a:rPr lang="en-US" altLang="zh-CN" sz="3200">
                <a:solidFill>
                  <a:schemeClr val="bg2"/>
                </a:solidFill>
                <a:latin typeface="Times New Roman" panose="02020603050405020304" pitchFamily="18" charset="0"/>
                <a:cs typeface="Times New Roman" panose="02020603050405020304" pitchFamily="18" charset="0"/>
              </a:rPr>
              <a:t>) </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r</a:t>
            </a:r>
            <a:r>
              <a:rPr lang="en-US" altLang="zh-CN" sz="3200">
                <a:solidFill>
                  <a:schemeClr val="bg2"/>
                </a:solidFill>
              </a:rPr>
              <a:t> </a:t>
            </a:r>
            <a:r>
              <a:rPr lang="zh-CN" altLang="en-US" sz="3200">
                <a:solidFill>
                  <a:schemeClr val="bg2"/>
                </a:solidFill>
              </a:rPr>
              <a:t>的</a:t>
            </a:r>
            <a:r>
              <a:rPr lang="zh-CN" altLang="en-US" sz="3200">
                <a:solidFill>
                  <a:schemeClr val="bg2"/>
                </a:solidFill>
                <a:latin typeface="宋体" panose="02010600030101010101" pitchFamily="2" charset="-122"/>
              </a:rPr>
              <a:t>真值表</a:t>
            </a:r>
            <a:endParaRPr lang="zh-CN" altLang="en-US" sz="3200">
              <a:solidFill>
                <a:schemeClr val="bg2"/>
              </a:solidFill>
              <a:latin typeface="宋体" panose="02010600030101010101" pitchFamily="2" charset="-122"/>
            </a:endParaRPr>
          </a:p>
        </p:txBody>
      </p:sp>
      <p:graphicFrame>
        <p:nvGraphicFramePr>
          <p:cNvPr id="59395" name="Group 3"/>
          <p:cNvGraphicFramePr>
            <a:graphicFrameLocks noGrp="1"/>
          </p:cNvGraphicFramePr>
          <p:nvPr/>
        </p:nvGraphicFramePr>
        <p:xfrm>
          <a:off x="914400" y="1700213"/>
          <a:ext cx="7272338" cy="5005387"/>
        </p:xfrm>
        <a:graphic>
          <a:graphicData uri="http://schemas.openxmlformats.org/drawingml/2006/table">
            <a:tbl>
              <a:tblPr/>
              <a:tblGrid>
                <a:gridCol w="2016125"/>
                <a:gridCol w="1574800"/>
                <a:gridCol w="1665288"/>
                <a:gridCol w="2016125"/>
              </a:tblGrid>
              <a:tr h="560824">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p   q    r</a:t>
                      </a:r>
                      <a:endParaRPr kumimoji="0" lang="en-US" sz="28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l"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sz="28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endParaRPr kumimoji="0" 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4444563">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endParaRPr kumimoji="0" lang="en-US" sz="2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4" name="文本框 3"/>
          <p:cNvSpPr txBox="1"/>
          <p:nvPr/>
        </p:nvSpPr>
        <p:spPr>
          <a:xfrm>
            <a:off x="971600" y="2348880"/>
            <a:ext cx="1728192" cy="461665"/>
          </a:xfrm>
          <a:prstGeom prst="rect">
            <a:avLst/>
          </a:prstGeom>
          <a:noFill/>
        </p:spPr>
        <p:txBody>
          <a:bodyPr wrap="square" rtlCol="0">
            <a:spAutoFit/>
          </a:bodyPr>
          <a:lstStyle/>
          <a:p>
            <a:r>
              <a:rPr lang="en-US" altLang="zh-CN" sz="2400" dirty="0" smtClean="0"/>
              <a:t>0    0    0</a:t>
            </a:r>
            <a:endParaRPr lang="zh-CN" altLang="en-US" sz="2400" dirty="0"/>
          </a:p>
        </p:txBody>
      </p:sp>
      <p:sp>
        <p:nvSpPr>
          <p:cNvPr id="5" name="文本框 4"/>
          <p:cNvSpPr txBox="1"/>
          <p:nvPr/>
        </p:nvSpPr>
        <p:spPr>
          <a:xfrm>
            <a:off x="2875261" y="2348880"/>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6" name="文本框 5"/>
          <p:cNvSpPr txBox="1"/>
          <p:nvPr/>
        </p:nvSpPr>
        <p:spPr>
          <a:xfrm>
            <a:off x="4427984" y="2339876"/>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7" name="文本框 6"/>
          <p:cNvSpPr txBox="1"/>
          <p:nvPr/>
        </p:nvSpPr>
        <p:spPr>
          <a:xfrm>
            <a:off x="6307361" y="2348880"/>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8" name="文本框 7"/>
          <p:cNvSpPr txBox="1"/>
          <p:nvPr/>
        </p:nvSpPr>
        <p:spPr>
          <a:xfrm>
            <a:off x="971600" y="2789932"/>
            <a:ext cx="1728192" cy="461665"/>
          </a:xfrm>
          <a:prstGeom prst="rect">
            <a:avLst/>
          </a:prstGeom>
          <a:noFill/>
        </p:spPr>
        <p:txBody>
          <a:bodyPr wrap="square" rtlCol="0">
            <a:spAutoFit/>
          </a:bodyPr>
          <a:lstStyle/>
          <a:p>
            <a:r>
              <a:rPr lang="en-US" altLang="zh-CN" sz="2400" dirty="0" smtClean="0"/>
              <a:t>0    0    1</a:t>
            </a:r>
            <a:endParaRPr lang="zh-CN" altLang="en-US" sz="2400" dirty="0"/>
          </a:p>
        </p:txBody>
      </p:sp>
      <p:sp>
        <p:nvSpPr>
          <p:cNvPr id="9" name="文本框 8"/>
          <p:cNvSpPr txBox="1"/>
          <p:nvPr/>
        </p:nvSpPr>
        <p:spPr>
          <a:xfrm>
            <a:off x="2875261" y="2789932"/>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0" name="文本框 9"/>
          <p:cNvSpPr txBox="1"/>
          <p:nvPr/>
        </p:nvSpPr>
        <p:spPr>
          <a:xfrm>
            <a:off x="4427984" y="2780928"/>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1" name="文本框 10"/>
          <p:cNvSpPr txBox="1"/>
          <p:nvPr/>
        </p:nvSpPr>
        <p:spPr>
          <a:xfrm>
            <a:off x="6307361" y="2789932"/>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2" name="文本框 11"/>
          <p:cNvSpPr txBox="1"/>
          <p:nvPr/>
        </p:nvSpPr>
        <p:spPr>
          <a:xfrm>
            <a:off x="971600" y="3255367"/>
            <a:ext cx="1728192" cy="461665"/>
          </a:xfrm>
          <a:prstGeom prst="rect">
            <a:avLst/>
          </a:prstGeom>
          <a:noFill/>
        </p:spPr>
        <p:txBody>
          <a:bodyPr wrap="square" rtlCol="0">
            <a:spAutoFit/>
          </a:bodyPr>
          <a:lstStyle/>
          <a:p>
            <a:r>
              <a:rPr lang="en-US" altLang="zh-CN" sz="2400" dirty="0" smtClean="0"/>
              <a:t>0    1   0</a:t>
            </a:r>
            <a:endParaRPr lang="zh-CN" altLang="en-US" sz="2400" dirty="0"/>
          </a:p>
        </p:txBody>
      </p:sp>
      <p:sp>
        <p:nvSpPr>
          <p:cNvPr id="13" name="文本框 12"/>
          <p:cNvSpPr txBox="1"/>
          <p:nvPr/>
        </p:nvSpPr>
        <p:spPr>
          <a:xfrm>
            <a:off x="2875261" y="325536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4" name="文本框 13"/>
          <p:cNvSpPr txBox="1"/>
          <p:nvPr/>
        </p:nvSpPr>
        <p:spPr>
          <a:xfrm>
            <a:off x="4427984" y="324636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5" name="文本框 14"/>
          <p:cNvSpPr txBox="1"/>
          <p:nvPr/>
        </p:nvSpPr>
        <p:spPr>
          <a:xfrm>
            <a:off x="6307361" y="325536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6" name="文本框 15"/>
          <p:cNvSpPr txBox="1"/>
          <p:nvPr/>
        </p:nvSpPr>
        <p:spPr>
          <a:xfrm>
            <a:off x="971600" y="3798044"/>
            <a:ext cx="1728192" cy="461665"/>
          </a:xfrm>
          <a:prstGeom prst="rect">
            <a:avLst/>
          </a:prstGeom>
          <a:noFill/>
        </p:spPr>
        <p:txBody>
          <a:bodyPr wrap="square" rtlCol="0">
            <a:spAutoFit/>
          </a:bodyPr>
          <a:lstStyle/>
          <a:p>
            <a:r>
              <a:rPr lang="en-US" altLang="zh-CN" sz="2400" dirty="0" smtClean="0"/>
              <a:t>0    1    </a:t>
            </a:r>
            <a:r>
              <a:rPr lang="en-US" altLang="zh-CN" sz="2400" dirty="0"/>
              <a:t>1</a:t>
            </a:r>
            <a:endParaRPr lang="zh-CN" altLang="en-US" sz="2400" dirty="0"/>
          </a:p>
        </p:txBody>
      </p:sp>
      <p:sp>
        <p:nvSpPr>
          <p:cNvPr id="17" name="文本框 16"/>
          <p:cNvSpPr txBox="1"/>
          <p:nvPr/>
        </p:nvSpPr>
        <p:spPr>
          <a:xfrm>
            <a:off x="2875261" y="3798044"/>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18" name="文本框 17"/>
          <p:cNvSpPr txBox="1"/>
          <p:nvPr/>
        </p:nvSpPr>
        <p:spPr>
          <a:xfrm>
            <a:off x="4427984" y="3789040"/>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19" name="文本框 18"/>
          <p:cNvSpPr txBox="1"/>
          <p:nvPr/>
        </p:nvSpPr>
        <p:spPr>
          <a:xfrm>
            <a:off x="6307361" y="3798044"/>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0" name="文本框 19"/>
          <p:cNvSpPr txBox="1"/>
          <p:nvPr/>
        </p:nvSpPr>
        <p:spPr>
          <a:xfrm>
            <a:off x="971600" y="4335487"/>
            <a:ext cx="1728192" cy="461665"/>
          </a:xfrm>
          <a:prstGeom prst="rect">
            <a:avLst/>
          </a:prstGeom>
          <a:noFill/>
        </p:spPr>
        <p:txBody>
          <a:bodyPr wrap="square" rtlCol="0">
            <a:spAutoFit/>
          </a:bodyPr>
          <a:lstStyle/>
          <a:p>
            <a:r>
              <a:rPr lang="en-US" altLang="zh-CN" sz="2400" dirty="0"/>
              <a:t>1</a:t>
            </a:r>
            <a:r>
              <a:rPr lang="en-US" altLang="zh-CN" sz="2400" dirty="0" smtClean="0"/>
              <a:t>    0    0</a:t>
            </a:r>
            <a:endParaRPr lang="zh-CN" altLang="en-US" sz="2400" dirty="0"/>
          </a:p>
        </p:txBody>
      </p:sp>
      <p:sp>
        <p:nvSpPr>
          <p:cNvPr id="21" name="文本框 20"/>
          <p:cNvSpPr txBox="1"/>
          <p:nvPr/>
        </p:nvSpPr>
        <p:spPr>
          <a:xfrm>
            <a:off x="2875261" y="43354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2" name="文本框 21"/>
          <p:cNvSpPr txBox="1"/>
          <p:nvPr/>
        </p:nvSpPr>
        <p:spPr>
          <a:xfrm>
            <a:off x="4427984" y="432648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3" name="文本框 22"/>
          <p:cNvSpPr txBox="1"/>
          <p:nvPr/>
        </p:nvSpPr>
        <p:spPr>
          <a:xfrm>
            <a:off x="6307361" y="43354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4" name="文本框 23"/>
          <p:cNvSpPr txBox="1"/>
          <p:nvPr/>
        </p:nvSpPr>
        <p:spPr>
          <a:xfrm>
            <a:off x="971600" y="4911551"/>
            <a:ext cx="1728192" cy="461665"/>
          </a:xfrm>
          <a:prstGeom prst="rect">
            <a:avLst/>
          </a:prstGeom>
          <a:noFill/>
        </p:spPr>
        <p:txBody>
          <a:bodyPr wrap="square" rtlCol="0">
            <a:spAutoFit/>
          </a:bodyPr>
          <a:lstStyle/>
          <a:p>
            <a:r>
              <a:rPr lang="en-US" altLang="zh-CN" sz="2400" dirty="0"/>
              <a:t>1</a:t>
            </a:r>
            <a:r>
              <a:rPr lang="en-US" altLang="zh-CN" sz="2400" dirty="0" smtClean="0"/>
              <a:t>    0    1</a:t>
            </a:r>
            <a:endParaRPr lang="zh-CN" altLang="en-US" sz="2400" dirty="0"/>
          </a:p>
        </p:txBody>
      </p:sp>
      <p:sp>
        <p:nvSpPr>
          <p:cNvPr id="25" name="文本框 24"/>
          <p:cNvSpPr txBox="1"/>
          <p:nvPr/>
        </p:nvSpPr>
        <p:spPr>
          <a:xfrm>
            <a:off x="2875261" y="4911551"/>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26" name="文本框 25"/>
          <p:cNvSpPr txBox="1"/>
          <p:nvPr/>
        </p:nvSpPr>
        <p:spPr>
          <a:xfrm>
            <a:off x="4427984" y="4902547"/>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7" name="文本框 26"/>
          <p:cNvSpPr txBox="1"/>
          <p:nvPr/>
        </p:nvSpPr>
        <p:spPr>
          <a:xfrm>
            <a:off x="6307361" y="4911551"/>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28" name="文本框 27"/>
          <p:cNvSpPr txBox="1"/>
          <p:nvPr/>
        </p:nvSpPr>
        <p:spPr>
          <a:xfrm>
            <a:off x="971600" y="5559623"/>
            <a:ext cx="1728192" cy="461665"/>
          </a:xfrm>
          <a:prstGeom prst="rect">
            <a:avLst/>
          </a:prstGeom>
          <a:noFill/>
        </p:spPr>
        <p:txBody>
          <a:bodyPr wrap="square" rtlCol="0">
            <a:spAutoFit/>
          </a:bodyPr>
          <a:lstStyle/>
          <a:p>
            <a:r>
              <a:rPr lang="en-US" altLang="zh-CN" sz="2400" dirty="0"/>
              <a:t>1</a:t>
            </a:r>
            <a:r>
              <a:rPr lang="en-US" altLang="zh-CN" sz="2400" dirty="0" smtClean="0"/>
              <a:t>    </a:t>
            </a:r>
            <a:r>
              <a:rPr lang="en-US" altLang="zh-CN" sz="2400" dirty="0"/>
              <a:t>1</a:t>
            </a:r>
            <a:r>
              <a:rPr lang="en-US" altLang="zh-CN" sz="2400" dirty="0" smtClean="0"/>
              <a:t>    0</a:t>
            </a:r>
            <a:endParaRPr lang="zh-CN" altLang="en-US" sz="2400" dirty="0"/>
          </a:p>
        </p:txBody>
      </p:sp>
      <p:sp>
        <p:nvSpPr>
          <p:cNvPr id="29" name="文本框 28"/>
          <p:cNvSpPr txBox="1"/>
          <p:nvPr/>
        </p:nvSpPr>
        <p:spPr>
          <a:xfrm>
            <a:off x="2875261" y="5559623"/>
            <a:ext cx="1728192" cy="461665"/>
          </a:xfrm>
          <a:prstGeom prst="rect">
            <a:avLst/>
          </a:prstGeom>
          <a:noFill/>
        </p:spPr>
        <p:txBody>
          <a:bodyPr wrap="square" rtlCol="0">
            <a:spAutoFit/>
          </a:bodyPr>
          <a:lstStyle/>
          <a:p>
            <a:r>
              <a:rPr lang="en-US" altLang="zh-CN" sz="2400" dirty="0" smtClean="0"/>
              <a:t>1</a:t>
            </a:r>
            <a:endParaRPr lang="zh-CN" altLang="en-US" sz="2400" dirty="0"/>
          </a:p>
        </p:txBody>
      </p:sp>
      <p:sp>
        <p:nvSpPr>
          <p:cNvPr id="30" name="文本框 29"/>
          <p:cNvSpPr txBox="1"/>
          <p:nvPr/>
        </p:nvSpPr>
        <p:spPr>
          <a:xfrm>
            <a:off x="4427984" y="5550619"/>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1" name="文本框 30"/>
          <p:cNvSpPr txBox="1"/>
          <p:nvPr/>
        </p:nvSpPr>
        <p:spPr>
          <a:xfrm>
            <a:off x="6307361" y="5559623"/>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2" name="文本框 31"/>
          <p:cNvSpPr txBox="1"/>
          <p:nvPr/>
        </p:nvSpPr>
        <p:spPr>
          <a:xfrm>
            <a:off x="971600" y="6135687"/>
            <a:ext cx="1728192" cy="461665"/>
          </a:xfrm>
          <a:prstGeom prst="rect">
            <a:avLst/>
          </a:prstGeom>
          <a:noFill/>
        </p:spPr>
        <p:txBody>
          <a:bodyPr wrap="square" rtlCol="0">
            <a:spAutoFit/>
          </a:bodyPr>
          <a:lstStyle/>
          <a:p>
            <a:r>
              <a:rPr lang="en-US" altLang="zh-CN" sz="2400" dirty="0"/>
              <a:t>1</a:t>
            </a:r>
            <a:r>
              <a:rPr lang="en-US" altLang="zh-CN" sz="2400" dirty="0" smtClean="0"/>
              <a:t>    </a:t>
            </a:r>
            <a:r>
              <a:rPr lang="en-US" altLang="zh-CN" sz="2400" dirty="0"/>
              <a:t>1</a:t>
            </a:r>
            <a:r>
              <a:rPr lang="en-US" altLang="zh-CN" sz="2400" dirty="0" smtClean="0"/>
              <a:t>    1</a:t>
            </a:r>
            <a:endParaRPr lang="zh-CN" altLang="en-US" sz="2400" dirty="0"/>
          </a:p>
        </p:txBody>
      </p:sp>
      <p:sp>
        <p:nvSpPr>
          <p:cNvPr id="33" name="文本框 32"/>
          <p:cNvSpPr txBox="1"/>
          <p:nvPr/>
        </p:nvSpPr>
        <p:spPr>
          <a:xfrm>
            <a:off x="2875261" y="6135687"/>
            <a:ext cx="1728192" cy="461665"/>
          </a:xfrm>
          <a:prstGeom prst="rect">
            <a:avLst/>
          </a:prstGeom>
          <a:noFill/>
        </p:spPr>
        <p:txBody>
          <a:bodyPr wrap="square" rtlCol="0">
            <a:spAutoFit/>
          </a:bodyPr>
          <a:lstStyle/>
          <a:p>
            <a:r>
              <a:rPr lang="en-US" altLang="zh-CN" sz="2400" dirty="0"/>
              <a:t>1</a:t>
            </a:r>
            <a:endParaRPr lang="zh-CN" altLang="en-US" sz="2400" dirty="0"/>
          </a:p>
        </p:txBody>
      </p:sp>
      <p:sp>
        <p:nvSpPr>
          <p:cNvPr id="34" name="文本框 33"/>
          <p:cNvSpPr txBox="1"/>
          <p:nvPr/>
        </p:nvSpPr>
        <p:spPr>
          <a:xfrm>
            <a:off x="4427984" y="6126683"/>
            <a:ext cx="1728192" cy="461665"/>
          </a:xfrm>
          <a:prstGeom prst="rect">
            <a:avLst/>
          </a:prstGeom>
          <a:noFill/>
        </p:spPr>
        <p:txBody>
          <a:bodyPr wrap="square" rtlCol="0">
            <a:spAutoFit/>
          </a:bodyPr>
          <a:lstStyle/>
          <a:p>
            <a:r>
              <a:rPr lang="en-US" altLang="zh-CN" sz="2400" dirty="0" smtClean="0"/>
              <a:t>0</a:t>
            </a:r>
            <a:endParaRPr lang="zh-CN" altLang="en-US" sz="2400" dirty="0"/>
          </a:p>
        </p:txBody>
      </p:sp>
      <p:sp>
        <p:nvSpPr>
          <p:cNvPr id="35" name="文本框 34"/>
          <p:cNvSpPr txBox="1"/>
          <p:nvPr/>
        </p:nvSpPr>
        <p:spPr>
          <a:xfrm>
            <a:off x="6307361" y="6135687"/>
            <a:ext cx="1728192" cy="461665"/>
          </a:xfrm>
          <a:prstGeom prst="rect">
            <a:avLst/>
          </a:prstGeom>
          <a:noFill/>
        </p:spPr>
        <p:txBody>
          <a:bodyPr wrap="square" rtlCol="0">
            <a:spAutoFit/>
          </a:bodyPr>
          <a:lstStyle/>
          <a:p>
            <a:r>
              <a:rPr lang="en-US" altLang="zh-CN" sz="2400" dirty="0" smtClean="0"/>
              <a:t>0</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ox(in)">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4"/>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DD88D73F-13EE-4A46-A943-F554B06509AE}"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1267" name="Rectangle 3"/>
          <p:cNvSpPr>
            <a:spLocks noGrp="1" noChangeArrowheads="1"/>
          </p:cNvSpPr>
          <p:nvPr>
            <p:ph type="subTitle" idx="4294967295"/>
          </p:nvPr>
        </p:nvSpPr>
        <p:spPr>
          <a:xfrm>
            <a:off x="323850" y="333375"/>
            <a:ext cx="8642350" cy="5759450"/>
          </a:xfrm>
        </p:spPr>
        <p:txBody>
          <a:bodyPr/>
          <a:lstStyle/>
          <a:p>
            <a:pPr marL="0" indent="184150" eaLnBrk="1" hangingPunct="1">
              <a:lnSpc>
                <a:spcPct val="170000"/>
              </a:lnSpc>
              <a:buFontTx/>
              <a:buNone/>
            </a:pPr>
            <a:r>
              <a:rPr lang="en-US" altLang="zh-CN" sz="3200" dirty="0" smtClean="0"/>
              <a:t>  </a:t>
            </a:r>
            <a:r>
              <a:rPr lang="zh-CN" altLang="en-US" sz="3200" dirty="0" smtClean="0"/>
              <a:t>离散数学的后继课程：</a:t>
            </a:r>
            <a:endParaRPr lang="zh-CN" altLang="en-US" sz="3200" dirty="0" smtClean="0"/>
          </a:p>
          <a:p>
            <a:pPr marL="0" indent="184150" eaLnBrk="1" hangingPunct="1">
              <a:lnSpc>
                <a:spcPct val="170000"/>
              </a:lnSpc>
              <a:buFontTx/>
              <a:buNone/>
            </a:pPr>
            <a:r>
              <a:rPr lang="zh-CN" altLang="en-US" sz="3200" dirty="0" smtClean="0"/>
              <a:t>           编译技术、</a:t>
            </a:r>
            <a:endParaRPr lang="zh-CN" altLang="en-US" sz="3200" dirty="0" smtClean="0"/>
          </a:p>
          <a:p>
            <a:pPr marL="0" indent="184150" eaLnBrk="1" hangingPunct="1">
              <a:lnSpc>
                <a:spcPct val="170000"/>
              </a:lnSpc>
              <a:buFontTx/>
              <a:buNone/>
            </a:pPr>
            <a:r>
              <a:rPr lang="zh-CN" altLang="en-US" sz="3200" dirty="0" smtClean="0"/>
              <a:t>           算法分析与设计、人工智能、</a:t>
            </a:r>
            <a:endParaRPr lang="zh-CN" altLang="en-US" sz="3200" dirty="0" smtClean="0"/>
          </a:p>
          <a:p>
            <a:pPr marL="0" indent="184150" eaLnBrk="1" hangingPunct="1">
              <a:lnSpc>
                <a:spcPct val="170000"/>
              </a:lnSpc>
              <a:buFontTx/>
              <a:buNone/>
            </a:pPr>
            <a:r>
              <a:rPr lang="zh-CN" altLang="en-US" sz="3200" dirty="0" smtClean="0"/>
              <a:t>           数据库、操作系统、程序设计语言</a:t>
            </a:r>
            <a:endParaRPr lang="zh-CN" altLang="en-US" sz="3200" dirty="0" smtClean="0"/>
          </a:p>
          <a:p>
            <a:pPr marL="0" indent="184150" eaLnBrk="1" hangingPunct="1">
              <a:lnSpc>
                <a:spcPct val="170000"/>
              </a:lnSpc>
              <a:buFontTx/>
              <a:buNone/>
            </a:pPr>
            <a:r>
              <a:rPr lang="zh-CN" altLang="en-US" sz="3200" dirty="0" smtClean="0"/>
              <a:t>           </a:t>
            </a:r>
            <a:r>
              <a:rPr lang="en-US" altLang="zh-CN" sz="3200" dirty="0" smtClean="0">
                <a:latin typeface="Times New Roman" panose="02020603050405020304" pitchFamily="18" charset="0"/>
              </a:rPr>
              <a:t>……</a:t>
            </a:r>
            <a:endParaRPr lang="en-US" altLang="zh-CN" sz="2400" dirty="0" smtClean="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57200" y="457200"/>
            <a:ext cx="8229600" cy="1295400"/>
          </a:xfrm>
        </p:spPr>
        <p:txBody>
          <a:bodyPr/>
          <a:lstStyle/>
          <a:p>
            <a:r>
              <a:rPr lang="zh-CN" smtClean="0">
                <a:latin typeface="宋体" panose="02010600030101010101" pitchFamily="2" charset="-122"/>
              </a:rPr>
              <a:t>公式的类型</a:t>
            </a:r>
            <a:r>
              <a:rPr lang="zh-CN" sz="4200" b="0" smtClean="0"/>
              <a:t> </a:t>
            </a:r>
            <a:endParaRPr lang="zh-CN" sz="4200" b="0" smtClean="0"/>
          </a:p>
        </p:txBody>
      </p:sp>
      <p:sp>
        <p:nvSpPr>
          <p:cNvPr id="59395" name="Rectangle 3"/>
          <p:cNvSpPr>
            <a:spLocks noGrp="1" noChangeArrowheads="1"/>
          </p:cNvSpPr>
          <p:nvPr>
            <p:ph idx="4294967295"/>
          </p:nvPr>
        </p:nvSpPr>
        <p:spPr>
          <a:xfrm>
            <a:off x="539750" y="1844675"/>
            <a:ext cx="8301038" cy="4752975"/>
          </a:xfrm>
        </p:spPr>
        <p:txBody>
          <a:bodyPr/>
          <a:lstStyle/>
          <a:p>
            <a:pPr algn="just">
              <a:lnSpc>
                <a:spcPct val="100000"/>
              </a:lnSpc>
              <a:buFont typeface="Wingdings" panose="05000000000000000000" pitchFamily="2" charset="2"/>
              <a:buNone/>
            </a:pPr>
            <a:r>
              <a:rPr lang="zh-CN" altLang="en-US" sz="2400" dirty="0" smtClean="0">
                <a:solidFill>
                  <a:srgbClr val="FF0000"/>
                </a:solidFill>
                <a:latin typeface="宋体" panose="02010600030101010101" pitchFamily="2" charset="-122"/>
              </a:rPr>
              <a:t>定义</a:t>
            </a:r>
            <a:r>
              <a:rPr lang="zh-CN" altLang="en-US" sz="2400" dirty="0" smtClean="0">
                <a:latin typeface="宋体" panose="02010600030101010101" pitchFamily="2" charset="-122"/>
              </a:rPr>
              <a:t> 设</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为一个命题公式</a:t>
            </a:r>
            <a:endParaRPr lang="zh-CN" altLang="en-US" sz="24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None/>
            </a:pP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宋体" panose="02010600030101010101" pitchFamily="2" charset="-122"/>
              </a:rPr>
              <a:t>若</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在它的各种赋值下取值均为真，则称</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为</a:t>
            </a:r>
            <a:r>
              <a:rPr lang="zh-CN" altLang="en-US" sz="2400" dirty="0" smtClean="0">
                <a:solidFill>
                  <a:srgbClr val="FF0000"/>
                </a:solidFill>
                <a:latin typeface="宋体" panose="02010600030101010101" pitchFamily="2" charset="-122"/>
              </a:rPr>
              <a:t>重言式</a:t>
            </a:r>
            <a:r>
              <a:rPr lang="en-US" altLang="zh-CN" sz="2400" dirty="0" smtClean="0">
                <a:latin typeface="宋体" panose="02010600030101010101" pitchFamily="2" charset="-122"/>
              </a:rPr>
              <a:t>(</a:t>
            </a:r>
            <a:r>
              <a:rPr lang="zh-CN" altLang="en-US" sz="2400" dirty="0" smtClean="0">
                <a:latin typeface="宋体" panose="02010600030101010101" pitchFamily="2" charset="-122"/>
              </a:rPr>
              <a:t>也称</a:t>
            </a:r>
            <a:r>
              <a:rPr lang="zh-CN" altLang="en-US" sz="2400" dirty="0" smtClean="0">
                <a:solidFill>
                  <a:srgbClr val="FF0000"/>
                </a:solidFill>
                <a:latin typeface="宋体" panose="02010600030101010101" pitchFamily="2" charset="-122"/>
              </a:rPr>
              <a:t>永真式</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None/>
            </a:pPr>
            <a:r>
              <a:rPr lang="en-US" altLang="zh-CN" sz="2400" dirty="0" smtClean="0">
                <a:latin typeface="Times New Roman" panose="02020603050405020304" pitchFamily="18" charset="0"/>
                <a:cs typeface="Times New Roman" panose="02020603050405020304" pitchFamily="18" charset="0"/>
              </a:rPr>
              <a:t>  (2) </a:t>
            </a:r>
            <a:r>
              <a:rPr lang="zh-CN" altLang="en-US" sz="2400" dirty="0" smtClean="0">
                <a:latin typeface="宋体" panose="02010600030101010101" pitchFamily="2" charset="-122"/>
              </a:rPr>
              <a:t>若</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在它的各种赋值下取值均为假，则称</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为</a:t>
            </a:r>
            <a:r>
              <a:rPr lang="zh-CN" altLang="en-US" sz="2400" dirty="0" smtClean="0">
                <a:solidFill>
                  <a:srgbClr val="FF0000"/>
                </a:solidFill>
                <a:latin typeface="宋体" panose="02010600030101010101" pitchFamily="2" charset="-122"/>
              </a:rPr>
              <a:t>矛盾式</a:t>
            </a:r>
            <a:r>
              <a:rPr lang="en-US" altLang="zh-CN" sz="2400" dirty="0" smtClean="0">
                <a:latin typeface="宋体" panose="02010600030101010101" pitchFamily="2" charset="-122"/>
              </a:rPr>
              <a:t>(</a:t>
            </a:r>
            <a:r>
              <a:rPr lang="zh-CN" altLang="en-US" sz="2400" dirty="0" smtClean="0">
                <a:latin typeface="宋体" panose="02010600030101010101" pitchFamily="2" charset="-122"/>
              </a:rPr>
              <a:t>也称</a:t>
            </a:r>
            <a:r>
              <a:rPr lang="zh-CN" altLang="en-US" sz="2400" dirty="0" smtClean="0">
                <a:solidFill>
                  <a:srgbClr val="FF0000"/>
                </a:solidFill>
                <a:latin typeface="宋体" panose="02010600030101010101" pitchFamily="2" charset="-122"/>
              </a:rPr>
              <a:t>永假式</a:t>
            </a:r>
            <a:r>
              <a:rPr lang="en-US" altLang="zh-CN" sz="2400" dirty="0" smtClean="0">
                <a:latin typeface="宋体" panose="02010600030101010101" pitchFamily="2" charset="-122"/>
              </a:rPr>
              <a:t>)</a:t>
            </a:r>
            <a:endParaRPr lang="en-US" altLang="zh-CN" sz="2400" dirty="0" smtClean="0">
              <a:latin typeface="宋体" panose="02010600030101010101" pitchFamily="2" charset="-122"/>
            </a:endParaRPr>
          </a:p>
          <a:p>
            <a:pPr algn="just">
              <a:lnSpc>
                <a:spcPct val="100000"/>
              </a:lnSpc>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(3) </a:t>
            </a:r>
            <a:r>
              <a:rPr lang="zh-CN" altLang="en-US" sz="2400" dirty="0" smtClean="0">
                <a:latin typeface="宋体" panose="02010600030101010101" pitchFamily="2" charset="-122"/>
              </a:rPr>
              <a:t>若</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至少存在一组赋值是成真赋值，则称</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latin typeface="宋体" panose="02010600030101010101" pitchFamily="2" charset="-122"/>
              </a:rPr>
              <a:t>为</a:t>
            </a:r>
            <a:r>
              <a:rPr lang="zh-CN" altLang="en-US" sz="2400" dirty="0" smtClean="0">
                <a:solidFill>
                  <a:srgbClr val="FF0000"/>
                </a:solidFill>
                <a:latin typeface="宋体" panose="02010600030101010101" pitchFamily="2" charset="-122"/>
              </a:rPr>
              <a:t>可满足式</a:t>
            </a:r>
            <a:endParaRPr lang="zh-CN" altLang="en-US" sz="2400" dirty="0" smtClean="0">
              <a:solidFill>
                <a:srgbClr val="FF0000"/>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None/>
            </a:pPr>
            <a:endParaRPr lang="zh-CN" altLang="en-US" sz="2400" dirty="0" smtClean="0">
              <a:latin typeface="宋体" panose="02010600030101010101" pitchFamily="2" charset="-122"/>
            </a:endParaRPr>
          </a:p>
          <a:p>
            <a:pPr algn="just">
              <a:lnSpc>
                <a:spcPct val="100000"/>
              </a:lnSpc>
              <a:buFont typeface="Wingdings" panose="05000000000000000000" pitchFamily="2" charset="2"/>
              <a:buNone/>
            </a:pPr>
            <a:r>
              <a:rPr lang="zh-CN" altLang="en-US" sz="2400" dirty="0" smtClean="0">
                <a:latin typeface="宋体" panose="02010600030101010101" pitchFamily="2" charset="-122"/>
              </a:rPr>
              <a:t>注意：重言式是可满足式，但反之不真</a:t>
            </a:r>
            <a:r>
              <a:rPr lang="en-US" altLang="zh-CN" sz="2400" dirty="0" smtClean="0">
                <a:latin typeface="宋体" panose="02010600030101010101" pitchFamily="2" charset="-122"/>
              </a:rPr>
              <a:t>.</a:t>
            </a:r>
            <a:endParaRPr lang="en-US" altLang="zh-CN" sz="2400"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None/>
            </a:pPr>
            <a:r>
              <a:rPr lang="zh-CN" altLang="en-US" sz="2400" dirty="0" smtClean="0">
                <a:solidFill>
                  <a:schemeClr val="bg2"/>
                </a:solidFill>
                <a:latin typeface="宋体" panose="02010600030101010101" pitchFamily="2" charset="-122"/>
              </a:rPr>
              <a:t>上例中</a:t>
            </a:r>
            <a:r>
              <a:rPr lang="en-US" altLang="zh-CN" sz="2400" i="1" dirty="0" smtClean="0">
                <a:solidFill>
                  <a:schemeClr val="bg2"/>
                </a:solidFill>
                <a:latin typeface="Times New Roman" panose="02020603050405020304" pitchFamily="18" charset="0"/>
              </a:rPr>
              <a:t>A</a:t>
            </a:r>
            <a:r>
              <a:rPr lang="zh-CN" altLang="en-US" sz="2400" dirty="0" smtClean="0">
                <a:solidFill>
                  <a:schemeClr val="bg2"/>
                </a:solidFill>
                <a:latin typeface="Times New Roman" panose="02020603050405020304" pitchFamily="18" charset="0"/>
              </a:rPr>
              <a:t>为重言式，</a:t>
            </a:r>
            <a:r>
              <a:rPr lang="en-US" altLang="zh-CN" sz="2400" i="1" dirty="0" smtClean="0">
                <a:solidFill>
                  <a:schemeClr val="bg2"/>
                </a:solidFill>
                <a:latin typeface="Times New Roman" panose="02020603050405020304" pitchFamily="18" charset="0"/>
              </a:rPr>
              <a:t>B</a:t>
            </a:r>
            <a:r>
              <a:rPr lang="zh-CN" altLang="en-US" sz="2400" dirty="0" smtClean="0">
                <a:solidFill>
                  <a:schemeClr val="bg2"/>
                </a:solidFill>
                <a:latin typeface="Times New Roman" panose="02020603050405020304" pitchFamily="18" charset="0"/>
              </a:rPr>
              <a:t>为矛盾式，</a:t>
            </a:r>
            <a:r>
              <a:rPr lang="en-US" altLang="zh-CN" sz="2400" i="1" dirty="0" smtClean="0">
                <a:solidFill>
                  <a:schemeClr val="bg2"/>
                </a:solidFill>
                <a:latin typeface="Times New Roman" panose="02020603050405020304" pitchFamily="18" charset="0"/>
              </a:rPr>
              <a:t>C</a:t>
            </a:r>
            <a:r>
              <a:rPr lang="zh-CN" altLang="en-US" sz="2400" dirty="0" smtClean="0">
                <a:solidFill>
                  <a:schemeClr val="bg2"/>
                </a:solidFill>
                <a:latin typeface="宋体" panose="02010600030101010101" pitchFamily="2" charset="-122"/>
              </a:rPr>
              <a:t>为可满足式</a:t>
            </a:r>
            <a:endParaRPr lang="zh-CN" altLang="en-US" sz="2400" dirty="0" smtClean="0">
              <a:solidFill>
                <a:schemeClr val="bg2"/>
              </a:solidFill>
              <a:latin typeface="宋体" panose="02010600030101010101" pitchFamily="2" charset="-122"/>
            </a:endParaRPr>
          </a:p>
          <a:p>
            <a:pPr>
              <a:lnSpc>
                <a:spcPct val="100000"/>
              </a:lnSpc>
              <a:buFont typeface="Wingdings" panose="05000000000000000000" pitchFamily="2" charset="2"/>
              <a:buNone/>
            </a:pPr>
            <a:r>
              <a:rPr lang="zh-CN" altLang="en-US" sz="2400" dirty="0" smtClean="0"/>
              <a:t> </a:t>
            </a:r>
            <a:r>
              <a:rPr lang="en-US" altLang="zh-CN" sz="2400" i="1" dirty="0" smtClean="0">
                <a:solidFill>
                  <a:schemeClr val="bg2"/>
                </a:solidFill>
                <a:latin typeface="Times New Roman" panose="02020603050405020304" pitchFamily="18" charset="0"/>
                <a:cs typeface="Times New Roman" panose="02020603050405020304" pitchFamily="18" charset="0"/>
              </a:rPr>
              <a:t>A</a:t>
            </a:r>
            <a:r>
              <a:rPr lang="en-US" altLang="zh-CN" sz="2400" dirty="0" smtClean="0">
                <a:solidFill>
                  <a:schemeClr val="bg2"/>
                </a:solidFill>
                <a:latin typeface="Times New Roman" panose="02020603050405020304" pitchFamily="18" charset="0"/>
                <a:cs typeface="Times New Roman" panose="02020603050405020304" pitchFamily="18" charset="0"/>
              </a:rPr>
              <a:t>= (</a:t>
            </a:r>
            <a:r>
              <a:rPr lang="en-US" altLang="zh-CN" sz="2400" i="1" dirty="0" err="1" smtClean="0">
                <a:solidFill>
                  <a:schemeClr val="bg2"/>
                </a:solidFill>
                <a:latin typeface="Times New Roman" panose="02020603050405020304" pitchFamily="18" charset="0"/>
                <a:cs typeface="Times New Roman" panose="02020603050405020304" pitchFamily="18" charset="0"/>
              </a:rPr>
              <a:t>q</a:t>
            </a:r>
            <a:r>
              <a:rPr lang="en-US" altLang="zh-CN" sz="2400" dirty="0" err="1" smtClean="0">
                <a:solidFill>
                  <a:schemeClr val="bg2"/>
                </a:solidFill>
                <a:latin typeface="Times New Roman" panose="02020603050405020304" pitchFamily="18" charset="0"/>
                <a:sym typeface="Symbol" panose="05050102010706020507" pitchFamily="18" charset="2"/>
              </a:rPr>
              <a:t></a:t>
            </a:r>
            <a:r>
              <a:rPr lang="en-US" altLang="zh-CN" sz="2400" i="1" dirty="0" err="1" smtClean="0">
                <a:solidFill>
                  <a:schemeClr val="bg2"/>
                </a:solidFill>
                <a:latin typeface="Times New Roman" panose="02020603050405020304" pitchFamily="18" charset="0"/>
                <a:cs typeface="Times New Roman" panose="02020603050405020304" pitchFamily="18" charset="0"/>
              </a:rPr>
              <a:t>p</a:t>
            </a:r>
            <a:r>
              <a:rPr lang="en-US" altLang="zh-CN" sz="2400" dirty="0" smtClean="0">
                <a:solidFill>
                  <a:schemeClr val="bg2"/>
                </a:solidFill>
                <a:latin typeface="Times New Roman" panose="02020603050405020304" pitchFamily="18" charset="0"/>
                <a:cs typeface="Times New Roman" panose="02020603050405020304" pitchFamily="18" charset="0"/>
              </a:rPr>
              <a:t>)</a:t>
            </a:r>
            <a:r>
              <a:rPr lang="en-US" altLang="zh-CN" sz="2400" dirty="0" smtClean="0">
                <a:solidFill>
                  <a:schemeClr val="bg2"/>
                </a:solidFill>
                <a:latin typeface="Times New Roman" panose="02020603050405020304" pitchFamily="18" charset="0"/>
                <a:sym typeface="Symbol" panose="05050102010706020507" pitchFamily="18" charset="2"/>
              </a:rPr>
              <a:t></a:t>
            </a:r>
            <a:r>
              <a:rPr lang="en-US" altLang="zh-CN" sz="2400" i="1" dirty="0" err="1" smtClean="0">
                <a:solidFill>
                  <a:schemeClr val="bg2"/>
                </a:solidFill>
                <a:latin typeface="Times New Roman" panose="02020603050405020304" pitchFamily="18" charset="0"/>
                <a:cs typeface="Times New Roman" panose="02020603050405020304" pitchFamily="18" charset="0"/>
              </a:rPr>
              <a:t>q</a:t>
            </a:r>
            <a:r>
              <a:rPr lang="en-US" altLang="zh-CN" sz="2400" dirty="0" err="1" smtClean="0">
                <a:solidFill>
                  <a:schemeClr val="bg2"/>
                </a:solidFill>
                <a:latin typeface="Times New Roman" panose="02020603050405020304" pitchFamily="18" charset="0"/>
                <a:sym typeface="Symbol" panose="05050102010706020507" pitchFamily="18" charset="2"/>
              </a:rPr>
              <a:t></a:t>
            </a:r>
            <a:r>
              <a:rPr lang="en-US" altLang="zh-CN" sz="2400" i="1" dirty="0" err="1" smtClean="0">
                <a:solidFill>
                  <a:schemeClr val="bg2"/>
                </a:solidFill>
                <a:latin typeface="Times New Roman" panose="02020603050405020304" pitchFamily="18" charset="0"/>
                <a:cs typeface="Times New Roman" panose="02020603050405020304" pitchFamily="18" charset="0"/>
              </a:rPr>
              <a:t>p</a:t>
            </a:r>
            <a:r>
              <a:rPr lang="zh-CN" altLang="en-US" sz="2400" i="1" dirty="0" smtClean="0">
                <a:solidFill>
                  <a:schemeClr val="bg2"/>
                </a:solidFill>
                <a:latin typeface="Times New Roman" panose="02020603050405020304" pitchFamily="18" charset="0"/>
                <a:cs typeface="Times New Roman" panose="02020603050405020304" pitchFamily="18" charset="0"/>
              </a:rPr>
              <a:t>，</a:t>
            </a:r>
            <a:r>
              <a:rPr lang="en-US" altLang="zh-CN" sz="2400" i="1" dirty="0" smtClean="0">
                <a:solidFill>
                  <a:srgbClr val="003399"/>
                </a:solidFill>
                <a:latin typeface="Times New Roman" panose="02020603050405020304" pitchFamily="18" charset="0"/>
                <a:sym typeface="Symbol" panose="05050102010706020507" pitchFamily="18" charset="2"/>
              </a:rPr>
              <a:t>B </a:t>
            </a:r>
            <a:r>
              <a:rPr lang="en-US" altLang="zh-CN" sz="2400" dirty="0" smtClean="0">
                <a:solidFill>
                  <a:srgbClr val="003399"/>
                </a:solidFill>
                <a:latin typeface="Times New Roman" panose="02020603050405020304" pitchFamily="18" charset="0"/>
                <a:sym typeface="Symbol" panose="05050102010706020507" pitchFamily="18" charset="2"/>
              </a:rPr>
              <a:t>=</a:t>
            </a:r>
            <a:r>
              <a:rPr lang="en-US" altLang="zh-CN" sz="2400" dirty="0" smtClean="0">
                <a:solidFill>
                  <a:srgbClr val="003399"/>
                </a:solidFill>
                <a:latin typeface="Times New Roman" panose="02020603050405020304" pitchFamily="18" charset="0"/>
              </a:rPr>
              <a:t>(</a:t>
            </a:r>
            <a:r>
              <a:rPr lang="en-US" altLang="zh-CN" sz="2400" dirty="0" smtClean="0">
                <a:solidFill>
                  <a:srgbClr val="003399"/>
                </a:solidFill>
                <a:latin typeface="Times New Roman" panose="02020603050405020304" pitchFamily="18" charset="0"/>
                <a:sym typeface="Symbol" panose="05050102010706020507" pitchFamily="18" charset="2"/>
              </a:rPr>
              <a:t></a:t>
            </a:r>
            <a:r>
              <a:rPr lang="en-US" altLang="zh-CN" sz="2400" i="1" dirty="0" err="1" smtClean="0">
                <a:solidFill>
                  <a:srgbClr val="003399"/>
                </a:solidFill>
                <a:latin typeface="Times New Roman" panose="02020603050405020304" pitchFamily="18" charset="0"/>
              </a:rPr>
              <a:t>p</a:t>
            </a:r>
            <a:r>
              <a:rPr lang="en-US" altLang="zh-CN" sz="2400" dirty="0" err="1" smtClean="0">
                <a:solidFill>
                  <a:srgbClr val="003399"/>
                </a:solidFill>
                <a:latin typeface="Times New Roman" panose="02020603050405020304" pitchFamily="18" charset="0"/>
                <a:sym typeface="Symbol" panose="05050102010706020507" pitchFamily="18" charset="2"/>
              </a:rPr>
              <a:t></a:t>
            </a:r>
            <a:r>
              <a:rPr lang="en-US" altLang="zh-CN" sz="2400" i="1" dirty="0" err="1" smtClean="0">
                <a:solidFill>
                  <a:srgbClr val="003399"/>
                </a:solidFill>
                <a:latin typeface="Times New Roman" panose="02020603050405020304" pitchFamily="18" charset="0"/>
              </a:rPr>
              <a:t>q</a:t>
            </a:r>
            <a:r>
              <a:rPr lang="en-US" altLang="zh-CN" sz="2400" dirty="0" smtClean="0">
                <a:solidFill>
                  <a:srgbClr val="003399"/>
                </a:solidFill>
                <a:latin typeface="Times New Roman" panose="02020603050405020304" pitchFamily="18" charset="0"/>
              </a:rPr>
              <a:t>)</a:t>
            </a:r>
            <a:r>
              <a:rPr lang="en-US" altLang="zh-CN" sz="2400" dirty="0" smtClean="0">
                <a:solidFill>
                  <a:srgbClr val="003399"/>
                </a:solidFill>
                <a:latin typeface="Times New Roman" panose="02020603050405020304" pitchFamily="18" charset="0"/>
                <a:sym typeface="Symbol" panose="05050102010706020507" pitchFamily="18" charset="2"/>
              </a:rPr>
              <a:t></a:t>
            </a:r>
            <a:r>
              <a:rPr lang="en-US" altLang="zh-CN" sz="2400" i="1" dirty="0" smtClean="0">
                <a:solidFill>
                  <a:srgbClr val="003399"/>
                </a:solidFill>
                <a:latin typeface="Times New Roman" panose="02020603050405020304" pitchFamily="18" charset="0"/>
              </a:rPr>
              <a:t>q</a:t>
            </a:r>
            <a:r>
              <a:rPr lang="zh-CN" altLang="en-US" sz="2400" i="1" dirty="0" smtClean="0">
                <a:solidFill>
                  <a:srgbClr val="003399"/>
                </a:solidFill>
                <a:latin typeface="Times New Roman" panose="02020603050405020304" pitchFamily="18" charset="0"/>
              </a:rPr>
              <a:t>，</a:t>
            </a:r>
            <a:r>
              <a:rPr lang="en-US" altLang="zh-CN" sz="2400" i="1" dirty="0" smtClean="0">
                <a:solidFill>
                  <a:srgbClr val="003399"/>
                </a:solidFill>
                <a:latin typeface="Times New Roman" panose="02020603050405020304" pitchFamily="18" charset="0"/>
              </a:rPr>
              <a:t>C</a:t>
            </a:r>
            <a:r>
              <a:rPr lang="en-US" altLang="zh-CN" sz="2400" dirty="0" smtClean="0">
                <a:solidFill>
                  <a:srgbClr val="003399"/>
                </a:solidFill>
                <a:latin typeface="Times New Roman" panose="02020603050405020304" pitchFamily="18" charset="0"/>
              </a:rPr>
              <a:t>= (</a:t>
            </a:r>
            <a:r>
              <a:rPr lang="en-US" altLang="zh-CN" sz="2400" i="1" dirty="0" err="1" smtClean="0">
                <a:solidFill>
                  <a:srgbClr val="003399"/>
                </a:solidFill>
                <a:latin typeface="Times New Roman" panose="02020603050405020304" pitchFamily="18" charset="0"/>
              </a:rPr>
              <a:t>p</a:t>
            </a:r>
            <a:r>
              <a:rPr lang="en-US" altLang="zh-CN" sz="2400" dirty="0" err="1" smtClean="0">
                <a:solidFill>
                  <a:srgbClr val="003399"/>
                </a:solidFill>
                <a:latin typeface="Times New Roman" panose="02020603050405020304" pitchFamily="18" charset="0"/>
                <a:sym typeface="Symbol" panose="05050102010706020507" pitchFamily="18" charset="2"/>
              </a:rPr>
              <a:t></a:t>
            </a:r>
            <a:r>
              <a:rPr lang="en-US" altLang="zh-CN" sz="2400" i="1" dirty="0" err="1" smtClean="0">
                <a:solidFill>
                  <a:srgbClr val="003399"/>
                </a:solidFill>
                <a:latin typeface="Times New Roman" panose="02020603050405020304" pitchFamily="18" charset="0"/>
              </a:rPr>
              <a:t>q</a:t>
            </a:r>
            <a:r>
              <a:rPr lang="en-US" altLang="zh-CN" sz="2400" dirty="0" smtClean="0">
                <a:solidFill>
                  <a:srgbClr val="003399"/>
                </a:solidFill>
                <a:latin typeface="Times New Roman" panose="02020603050405020304" pitchFamily="18" charset="0"/>
              </a:rPr>
              <a:t>)</a:t>
            </a:r>
            <a:r>
              <a:rPr lang="en-US" altLang="zh-CN" sz="2400" dirty="0" smtClean="0">
                <a:solidFill>
                  <a:srgbClr val="003399"/>
                </a:solidFill>
                <a:latin typeface="Times New Roman" panose="02020603050405020304" pitchFamily="18" charset="0"/>
                <a:sym typeface="Symbol" panose="05050102010706020507" pitchFamily="18" charset="2"/>
              </a:rPr>
              <a:t></a:t>
            </a:r>
            <a:r>
              <a:rPr lang="en-US" altLang="zh-CN" sz="2400" i="1" dirty="0" smtClean="0">
                <a:solidFill>
                  <a:srgbClr val="003399"/>
                </a:solidFill>
                <a:latin typeface="Times New Roman" panose="02020603050405020304" pitchFamily="18" charset="0"/>
              </a:rPr>
              <a:t>r</a:t>
            </a:r>
            <a:endParaRPr lang="en-US" altLang="zh-CN" sz="2400" i="1" dirty="0" smtClean="0">
              <a:solidFill>
                <a:srgbClr val="003399"/>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457200" y="457200"/>
            <a:ext cx="8229600" cy="1295400"/>
          </a:xfrm>
        </p:spPr>
        <p:txBody>
          <a:bodyPr/>
          <a:lstStyle/>
          <a:p>
            <a:r>
              <a:rPr lang="zh-CN" altLang="en-US" dirty="0" smtClean="0">
                <a:latin typeface="宋体" panose="02010600030101010101" pitchFamily="2" charset="-122"/>
              </a:rPr>
              <a:t>命题公式的等值</a:t>
            </a:r>
            <a:r>
              <a:rPr lang="zh-CN" sz="4200" b="0" dirty="0" smtClean="0"/>
              <a:t> </a:t>
            </a:r>
            <a:endParaRPr lang="zh-CN" sz="4200" b="0" dirty="0" smtClean="0"/>
          </a:p>
        </p:txBody>
      </p:sp>
      <mc:AlternateContent xmlns:mc="http://schemas.openxmlformats.org/markup-compatibility/2006">
        <mc:Choice xmlns:a14="http://schemas.microsoft.com/office/drawing/2010/main" Requires="a14">
          <p:sp>
            <p:nvSpPr>
              <p:cNvPr id="59395" name="Rectangle 3"/>
              <p:cNvSpPr>
                <a:spLocks noGrp="1" noChangeArrowheads="1"/>
              </p:cNvSpPr>
              <p:nvPr>
                <p:ph idx="4294967295"/>
              </p:nvPr>
            </p:nvSpPr>
            <p:spPr>
              <a:xfrm>
                <a:off x="539750" y="1844675"/>
                <a:ext cx="8301038" cy="4752975"/>
              </a:xfrm>
            </p:spPr>
            <p:txBody>
              <a:bodyPr/>
              <a:lstStyle/>
              <a:p>
                <a:pPr algn="just">
                  <a:lnSpc>
                    <a:spcPct val="100000"/>
                  </a:lnSpc>
                  <a:buFont typeface="Wingdings" panose="05000000000000000000" pitchFamily="2" charset="2"/>
                  <a:buNone/>
                </a:pPr>
                <a:r>
                  <a:rPr lang="zh-CN" altLang="en-US" dirty="0" smtClean="0">
                    <a:solidFill>
                      <a:schemeClr val="tx1"/>
                    </a:solidFill>
                    <a:latin typeface="宋体" panose="02010600030101010101" pitchFamily="2" charset="-122"/>
                  </a:rPr>
                  <a:t>数学公式：</a:t>
                </a:r>
                <a14:m>
                  <m:oMath xmlns:m="http://schemas.openxmlformats.org/officeDocument/2006/math">
                    <m:sSup>
                      <m:sSupPr>
                        <m:ctrlPr>
                          <a:rPr lang="en-US" altLang="zh-CN" b="1" i="1" smtClean="0">
                            <a:solidFill>
                              <a:schemeClr val="tx1"/>
                            </a:solidFill>
                            <a:latin typeface="Cambria Math" panose="02040503050406030204"/>
                          </a:rPr>
                        </m:ctrlPr>
                      </m:sSupPr>
                      <m:e>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𝒙</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𝒚</m:t>
                        </m:r>
                        <m:r>
                          <a:rPr lang="en-US" altLang="zh-CN" b="1" i="1" smtClean="0">
                            <a:solidFill>
                              <a:schemeClr val="tx1"/>
                            </a:solidFill>
                            <a:latin typeface="Cambria Math" panose="02040503050406030204" pitchFamily="18" charset="0"/>
                          </a:rPr>
                          <m:t>)</m:t>
                        </m:r>
                      </m:e>
                      <m:sup>
                        <m:r>
                          <a:rPr lang="en-US" altLang="zh-CN" b="1" i="1" smtClean="0">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a:rPr>
                        </m:ctrlPr>
                      </m:sSupPr>
                      <m:e>
                        <m:r>
                          <a:rPr lang="en-US" altLang="zh-CN" b="1" i="1" smtClean="0">
                            <a:solidFill>
                              <a:schemeClr val="tx1"/>
                            </a:solidFill>
                            <a:latin typeface="Cambria Math" panose="02040503050406030204" pitchFamily="18" charset="0"/>
                          </a:rPr>
                          <m:t>𝒙</m:t>
                        </m:r>
                      </m:e>
                      <m:sup>
                        <m:r>
                          <a:rPr lang="en-US" altLang="zh-CN" b="1" i="1" smtClean="0">
                            <a:solidFill>
                              <a:schemeClr val="tx1"/>
                            </a:solidFill>
                            <a:latin typeface="Cambria Math" panose="02040503050406030204" pitchFamily="18" charset="0"/>
                          </a:rPr>
                          <m:t>𝟐</m:t>
                        </m:r>
                      </m:sup>
                    </m:sSup>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𝟐</m:t>
                    </m:r>
                    <m:r>
                      <a:rPr lang="en-US" altLang="zh-CN" b="1" i="1" smtClean="0">
                        <a:solidFill>
                          <a:schemeClr val="tx1"/>
                        </a:solidFill>
                        <a:latin typeface="Cambria Math" panose="02040503050406030204" pitchFamily="18" charset="0"/>
                      </a:rPr>
                      <m:t>𝒙𝒚</m:t>
                    </m:r>
                    <m:r>
                      <a:rPr lang="en-US" altLang="zh-CN" b="1" i="1" smtClean="0">
                        <a:solidFill>
                          <a:schemeClr val="tx1"/>
                        </a:solidFill>
                        <a:latin typeface="Cambria Math" panose="02040503050406030204" pitchFamily="18" charset="0"/>
                      </a:rPr>
                      <m:t>+</m:t>
                    </m:r>
                    <m:sSup>
                      <m:sSupPr>
                        <m:ctrlPr>
                          <a:rPr lang="en-US" altLang="zh-CN" b="1" i="1" smtClean="0">
                            <a:solidFill>
                              <a:schemeClr val="tx1"/>
                            </a:solidFill>
                            <a:latin typeface="Cambria Math" panose="02040503050406030204"/>
                          </a:rPr>
                        </m:ctrlPr>
                      </m:sSupPr>
                      <m:e>
                        <m:r>
                          <a:rPr lang="en-US" altLang="zh-CN" b="1" i="1" smtClean="0">
                            <a:solidFill>
                              <a:schemeClr val="tx1"/>
                            </a:solidFill>
                            <a:latin typeface="Cambria Math" panose="02040503050406030204" pitchFamily="18" charset="0"/>
                          </a:rPr>
                          <m:t>𝒚</m:t>
                        </m:r>
                      </m:e>
                      <m:sup>
                        <m:r>
                          <a:rPr lang="en-US" altLang="zh-CN" b="1" i="1" smtClean="0">
                            <a:solidFill>
                              <a:schemeClr val="tx1"/>
                            </a:solidFill>
                            <a:latin typeface="Cambria Math" panose="02040503050406030204" pitchFamily="18" charset="0"/>
                          </a:rPr>
                          <m:t>𝟐</m:t>
                        </m:r>
                      </m:sup>
                    </m:sSup>
                    <m:r>
                      <a:rPr lang="zh-CN" altLang="en-US" i="1">
                        <a:latin typeface="Cambria Math" panose="02040503050406030204" pitchFamily="18" charset="0"/>
                      </a:rPr>
                      <m:t>，</m:t>
                    </m:r>
                    <m:r>
                      <a:rPr lang="zh-CN" altLang="en-US" i="1" smtClean="0">
                        <a:solidFill>
                          <a:schemeClr val="tx1"/>
                        </a:solidFill>
                        <a:latin typeface="Cambria Math" panose="02040503050406030204" pitchFamily="18" charset="0"/>
                      </a:rPr>
                      <m:t>公式</m:t>
                    </m:r>
                  </m:oMath>
                </a14:m>
                <a:endParaRPr lang="en-US" altLang="zh-CN" dirty="0" smtClean="0">
                  <a:solidFill>
                    <a:schemeClr val="tx1"/>
                  </a:solidFill>
                  <a:latin typeface="宋体" panose="02010600030101010101" pitchFamily="2" charset="-122"/>
                </a:endParaRPr>
              </a:p>
              <a:p>
                <a:pPr algn="just">
                  <a:lnSpc>
                    <a:spcPct val="100000"/>
                  </a:lnSpc>
                  <a:buFont typeface="Wingdings" panose="05000000000000000000" pitchFamily="2" charset="2"/>
                  <a:buNone/>
                </a:pPr>
                <a:r>
                  <a:rPr lang="zh-CN" altLang="en-US" dirty="0" smtClean="0">
                    <a:solidFill>
                      <a:schemeClr val="tx1"/>
                    </a:solidFill>
                    <a:latin typeface="宋体" panose="02010600030101010101" pitchFamily="2" charset="-122"/>
                  </a:rPr>
                  <a:t>演算</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algn="just">
                  <a:lnSpc>
                    <a:spcPct val="100000"/>
                  </a:lnSpc>
                  <a:buFont typeface="Wingdings" panose="05000000000000000000" pitchFamily="2" charset="2"/>
                  <a:buNone/>
                </a:pPr>
                <a:endParaRPr lang="en-US" altLang="zh-CN" dirty="0" smtClean="0">
                  <a:latin typeface="宋体" panose="02010600030101010101" pitchFamily="2" charset="-122"/>
                </a:endParaRPr>
              </a:p>
              <a:p>
                <a:pPr algn="just">
                  <a:lnSpc>
                    <a:spcPct val="100000"/>
                  </a:lnSpc>
                  <a:buFont typeface="Wingdings" panose="05000000000000000000" pitchFamily="2" charset="2"/>
                  <a:buNone/>
                </a:pPr>
                <a:r>
                  <a:rPr lang="zh-CN" altLang="en-US" dirty="0">
                    <a:latin typeface="宋体" panose="02010600030101010101" pitchFamily="2" charset="-122"/>
                  </a:rPr>
                  <a:t>由</a:t>
                </a:r>
                <a:r>
                  <a:rPr lang="en-US" altLang="zh-CN" dirty="0" smtClean="0">
                    <a:latin typeface="宋体" panose="02010600030101010101" pitchFamily="2" charset="-122"/>
                  </a:rPr>
                  <a:t>n</a:t>
                </a:r>
                <a:r>
                  <a:rPr lang="zh-CN" altLang="en-US" dirty="0" smtClean="0">
                    <a:latin typeface="宋体" panose="02010600030101010101" pitchFamily="2" charset="-122"/>
                  </a:rPr>
                  <a:t>个命题变项组成的命题公式有无穷个。</a:t>
                </a:r>
                <a:endParaRPr lang="en-US" altLang="zh-CN" dirty="0" smtClean="0">
                  <a:latin typeface="宋体" panose="02010600030101010101" pitchFamily="2" charset="-122"/>
                </a:endParaRPr>
              </a:p>
              <a:p>
                <a:pPr algn="just">
                  <a:lnSpc>
                    <a:spcPct val="100000"/>
                  </a:lnSpc>
                  <a:buFont typeface="Wingdings" panose="05000000000000000000" pitchFamily="2" charset="2"/>
                  <a:buNone/>
                </a:pPr>
                <a:r>
                  <a:rPr lang="zh-CN" altLang="en-US" dirty="0" smtClean="0">
                    <a:latin typeface="宋体" panose="02010600030101010101" pitchFamily="2" charset="-122"/>
                  </a:rPr>
                  <a:t>命题公式的计算由真值表得到。</a:t>
                </a:r>
                <a:endParaRPr lang="en-US" altLang="zh-CN" dirty="0" smtClean="0">
                  <a:latin typeface="宋体" panose="02010600030101010101" pitchFamily="2" charset="-122"/>
                </a:endParaRPr>
              </a:p>
              <a:p>
                <a:pPr algn="just">
                  <a:lnSpc>
                    <a:spcPct val="100000"/>
                  </a:lnSpc>
                  <a:buFont typeface="Wingdings" panose="05000000000000000000" pitchFamily="2" charset="2"/>
                  <a:buNone/>
                </a:pPr>
                <a:r>
                  <a:rPr lang="zh-CN" altLang="en-US" dirty="0" smtClean="0">
                    <a:solidFill>
                      <a:srgbClr val="C00000"/>
                    </a:solidFill>
                    <a:latin typeface="宋体" panose="02010600030101010101" pitchFamily="2" charset="-122"/>
                  </a:rPr>
                  <a:t>真值表的个数</a:t>
                </a:r>
                <a:r>
                  <a:rPr lang="en-US" altLang="zh-CN" dirty="0" smtClean="0">
                    <a:solidFill>
                      <a:srgbClr val="C00000"/>
                    </a:solidFill>
                    <a:latin typeface="宋体" panose="02010600030101010101" pitchFamily="2" charset="-122"/>
                  </a:rPr>
                  <a:t>???</a:t>
                </a:r>
                <a:endParaRPr lang="en-US" altLang="zh-CN" dirty="0" smtClean="0">
                  <a:solidFill>
                    <a:srgbClr val="C00000"/>
                  </a:solidFill>
                  <a:latin typeface="宋体" panose="02010600030101010101" pitchFamily="2" charset="-122"/>
                </a:endParaRPr>
              </a:p>
            </p:txBody>
          </p:sp>
        </mc:Choice>
        <mc:Fallback>
          <p:sp>
            <p:nvSpPr>
              <p:cNvPr id="59395" name="Rectangle 3"/>
              <p:cNvSpPr>
                <a:spLocks noRot="1" noChangeAspect="1" noMove="1" noResize="1" noEditPoints="1" noAdjustHandles="1" noChangeArrowheads="1" noChangeShapeType="1" noTextEdit="1"/>
              </p:cNvSpPr>
              <p:nvPr>
                <p:ph idx="4294967295"/>
              </p:nvPr>
            </p:nvSpPr>
            <p:spPr>
              <a:xfrm>
                <a:off x="539750" y="1844675"/>
                <a:ext cx="8301038" cy="4752975"/>
              </a:xfrm>
              <a:blipFill rotWithShape="1">
                <a:blip r:embed="rId1"/>
                <a:stretch>
                  <a:fillRect r="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spect="1" noMove="1" noResize="1" noEditPoints="1" noAdjustHandles="1" noChangeArrowheads="1" noChangeShapeType="1" noTextEdit="1"/>
          </p:cNvSpPr>
          <p:nvPr/>
        </p:nvSpPr>
        <p:spPr bwMode="auto">
          <a:xfrm>
            <a:off x="179512" y="692696"/>
            <a:ext cx="8784976" cy="5904656"/>
          </a:xfrm>
          <a:prstGeom prst="rect">
            <a:avLst/>
          </a:prstGeom>
          <a:blipFill rotWithShape="1">
            <a:blip r:embed="rId1"/>
            <a:stretch>
              <a:fillRect l="-1734" t="-175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endParaRPr lang="zh-CN" altLang="en-US">
              <a:no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395536" y="260648"/>
            <a:ext cx="8229600" cy="1295400"/>
          </a:xfrm>
        </p:spPr>
        <p:txBody>
          <a:bodyPr/>
          <a:lstStyle/>
          <a:p>
            <a:r>
              <a:rPr lang="zh-CN" altLang="en-US" dirty="0" smtClean="0">
                <a:latin typeface="宋体" panose="02010600030101010101" pitchFamily="2" charset="-122"/>
              </a:rPr>
              <a:t>从函数的角度理解真值表</a:t>
            </a:r>
            <a:r>
              <a:rPr lang="zh-CN" sz="4200" b="0" dirty="0" smtClean="0"/>
              <a:t> </a:t>
            </a:r>
            <a:endParaRPr lang="zh-CN" sz="4200" b="0" dirty="0" smtClean="0"/>
          </a:p>
        </p:txBody>
      </p:sp>
      <mc:AlternateContent xmlns:mc="http://schemas.openxmlformats.org/markup-compatibility/2006">
        <mc:Choice xmlns:a14="http://schemas.microsoft.com/office/drawing/2010/main" Requires="a14">
          <p:sp>
            <p:nvSpPr>
              <p:cNvPr id="59395" name="Rectangle 3"/>
              <p:cNvSpPr>
                <a:spLocks noGrp="1" noChangeArrowheads="1"/>
              </p:cNvSpPr>
              <p:nvPr>
                <p:ph idx="4294967295"/>
              </p:nvPr>
            </p:nvSpPr>
            <p:spPr>
              <a:xfrm>
                <a:off x="467544" y="1628800"/>
                <a:ext cx="8301038" cy="4752975"/>
              </a:xfrm>
            </p:spPr>
            <p:txBody>
              <a:bodyPr/>
              <a:lstStyle/>
              <a:p>
                <a:pPr algn="just">
                  <a:lnSpc>
                    <a:spcPct val="100000"/>
                  </a:lnSpc>
                  <a:buNone/>
                </a:pPr>
                <a:r>
                  <a:rPr lang="zh-CN" altLang="en-US" dirty="0" smtClean="0">
                    <a:solidFill>
                      <a:srgbClr val="C00000"/>
                    </a:solidFill>
                    <a:latin typeface="宋体" panose="02010600030101010101" pitchFamily="2" charset="-122"/>
                  </a:rPr>
                  <a:t>定义：</a:t>
                </a:r>
                <a:r>
                  <a:rPr lang="zh-CN" altLang="en-US" dirty="0" smtClean="0">
                    <a:latin typeface="宋体" panose="02010600030101010101" pitchFamily="2" charset="-122"/>
                  </a:rPr>
                  <a:t>一个</a:t>
                </a:r>
                <a:r>
                  <a:rPr lang="en-US" altLang="zh-CN" dirty="0" smtClean="0">
                    <a:latin typeface="宋体" panose="02010600030101010101" pitchFamily="2" charset="-122"/>
                  </a:rPr>
                  <a:t>n</a:t>
                </a:r>
                <a:r>
                  <a:rPr lang="zh-CN" altLang="en-US" dirty="0" smtClean="0">
                    <a:latin typeface="宋体" panose="02010600030101010101" pitchFamily="2" charset="-122"/>
                  </a:rPr>
                  <a:t>（</a:t>
                </a:r>
                <a:r>
                  <a:rPr lang="en-US" altLang="zh-CN" dirty="0" smtClean="0">
                    <a:latin typeface="宋体" panose="02010600030101010101" pitchFamily="2" charset="-122"/>
                  </a:rPr>
                  <a:t>n</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）阶笛卡儿积</a:t>
                </a:r>
                <a14:m>
                  <m:oMath xmlns:m="http://schemas.openxmlformats.org/officeDocument/2006/math">
                    <m:sSup>
                      <m:sSupPr>
                        <m:ctrlPr>
                          <a:rPr lang="en-US" altLang="zh-CN" i="1" smtClean="0">
                            <a:latin typeface="Cambria Math" panose="02040503050406030204"/>
                            <a:cs typeface="Times New Roman" panose="02020603050405020304" pitchFamily="18" charset="0"/>
                          </a:rPr>
                        </m:ctrlPr>
                      </m:sSupPr>
                      <m:e>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𝟎</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𝟏</m:t>
                        </m:r>
                        <m:r>
                          <a:rPr lang="en-US" altLang="zh-CN" b="1" i="1" smtClean="0">
                            <a:latin typeface="Cambria Math" panose="02040503050406030204" pitchFamily="18" charset="0"/>
                            <a:cs typeface="Times New Roman" panose="02020603050405020304" pitchFamily="18" charset="0"/>
                          </a:rPr>
                          <m:t>}</m:t>
                        </m:r>
                      </m:e>
                      <m:sup>
                        <m:r>
                          <a:rPr lang="en-US" altLang="zh-CN" b="1" i="1" smtClean="0">
                            <a:latin typeface="Cambria Math" panose="02040503050406030204" pitchFamily="18" charset="0"/>
                            <a:cs typeface="Times New Roman" panose="02020603050405020304" pitchFamily="18" charset="0"/>
                          </a:rPr>
                          <m:t>𝒏</m:t>
                        </m:r>
                      </m:sup>
                    </m:sSup>
                  </m:oMath>
                </a14:m>
                <a:endParaRPr lang="en-US" altLang="zh-CN" i="1" dirty="0" smtClean="0">
                  <a:latin typeface="Cambria Math" panose="02040503050406030204" pitchFamily="18" charset="0"/>
                  <a:cs typeface="Times New Roman" panose="02020603050405020304" pitchFamily="18" charset="0"/>
                </a:endParaRPr>
              </a:p>
              <a:p>
                <a:pPr algn="just">
                  <a:lnSpc>
                    <a:spcPct val="100000"/>
                  </a:lnSpc>
                  <a:buNone/>
                </a:pPr>
                <a:r>
                  <a:rPr lang="zh-CN" altLang="en-US" dirty="0" smtClean="0">
                    <a:cs typeface="Times New Roman" panose="02020603050405020304" pitchFamily="18" charset="0"/>
                  </a:rPr>
                  <a:t>          </a:t>
                </a:r>
                <a14:m>
                  <m:oMath xmlns:m="http://schemas.openxmlformats.org/officeDocument/2006/math">
                    <m:r>
                      <a:rPr lang="zh-CN" altLang="en-US" i="1">
                        <a:latin typeface="Cambria Math" panose="02040503050406030204" pitchFamily="18" charset="0"/>
                        <a:cs typeface="Times New Roman" panose="02020603050405020304" pitchFamily="18" charset="0"/>
                      </a:rPr>
                      <m:t>到</m:t>
                    </m:r>
                  </m:oMath>
                </a14:m>
                <a:r>
                  <a:rPr lang="en-US" altLang="zh-CN" dirty="0" smtClean="0">
                    <a:latin typeface="宋体" panose="02010600030101010101" pitchFamily="2" charset="-122"/>
                  </a:rPr>
                  <a:t>{0,1}</a:t>
                </a:r>
                <a:r>
                  <a:rPr lang="zh-CN" altLang="en-US" dirty="0" smtClean="0">
                    <a:latin typeface="宋体" panose="02010600030101010101" pitchFamily="2" charset="-122"/>
                  </a:rPr>
                  <a:t>的函数称为一个</a:t>
                </a:r>
                <a:r>
                  <a:rPr lang="en-US" altLang="zh-CN" dirty="0" smtClean="0">
                    <a:latin typeface="宋体" panose="02010600030101010101" pitchFamily="2" charset="-122"/>
                  </a:rPr>
                  <a:t>n</a:t>
                </a:r>
                <a:r>
                  <a:rPr lang="zh-CN" altLang="en-US" dirty="0" smtClean="0">
                    <a:latin typeface="宋体" panose="02010600030101010101" pitchFamily="2" charset="-122"/>
                  </a:rPr>
                  <a:t>元真值函数。</a:t>
                </a:r>
                <a:endParaRPr lang="en-US" altLang="zh-CN" dirty="0" smtClean="0">
                  <a:latin typeface="宋体" panose="02010600030101010101" pitchFamily="2" charset="-122"/>
                </a:endParaRPr>
              </a:p>
              <a:p>
                <a:pPr algn="just">
                  <a:lnSpc>
                    <a:spcPct val="100000"/>
                  </a:lnSpc>
                  <a:buNone/>
                </a:pPr>
                <a:r>
                  <a:rPr lang="en-US" altLang="zh-CN" dirty="0">
                    <a:latin typeface="宋体" panose="02010600030101010101" pitchFamily="2" charset="-122"/>
                  </a:rPr>
                  <a:t> </a:t>
                </a:r>
                <a:r>
                  <a:rPr lang="en-US" altLang="zh-CN" dirty="0" smtClean="0">
                    <a:latin typeface="宋体" panose="02010600030101010101" pitchFamily="2" charset="-122"/>
                  </a:rPr>
                  <a:t>     n</a:t>
                </a:r>
                <a:r>
                  <a:rPr lang="zh-CN" altLang="en-US" dirty="0" smtClean="0">
                    <a:latin typeface="宋体" panose="02010600030101010101" pitchFamily="2" charset="-122"/>
                  </a:rPr>
                  <a:t>元真值函数</a:t>
                </a:r>
                <a:r>
                  <a:rPr lang="en-US" altLang="zh-CN" dirty="0" smtClean="0">
                    <a:latin typeface="宋体" panose="02010600030101010101" pitchFamily="2" charset="-122"/>
                  </a:rPr>
                  <a:t>F</a:t>
                </a:r>
                <a:r>
                  <a:rPr lang="zh-CN" altLang="en-US" dirty="0" smtClean="0">
                    <a:latin typeface="宋体" panose="02010600030101010101" pitchFamily="2" charset="-122"/>
                  </a:rPr>
                  <a:t>记为</a:t>
                </a:r>
                <a:r>
                  <a:rPr lang="en-US" altLang="zh-CN" dirty="0" smtClean="0">
                    <a:latin typeface="宋体" panose="02010600030101010101" pitchFamily="2" charset="-122"/>
                  </a:rPr>
                  <a:t>F:</a:t>
                </a:r>
                <a14:m>
                  <m:oMath xmlns:m="http://schemas.openxmlformats.org/officeDocument/2006/math">
                    <m:sSup>
                      <m:sSupPr>
                        <m:ctrlPr>
                          <a:rPr lang="en-US" altLang="zh-CN" i="1">
                            <a:latin typeface="Cambria Math" panose="02040503050406030204"/>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𝟎</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𝟏</m:t>
                        </m:r>
                        <m:r>
                          <a:rPr lang="en-US" altLang="zh-CN" i="1">
                            <a:latin typeface="Cambria Math" panose="02040503050406030204" pitchFamily="18" charset="0"/>
                            <a:cs typeface="Times New Roman" panose="02020603050405020304" pitchFamily="18" charset="0"/>
                          </a:rPr>
                          <m:t>}</m:t>
                        </m:r>
                      </m:e>
                      <m:sup>
                        <m:r>
                          <a:rPr lang="en-US" altLang="zh-CN" i="1">
                            <a:latin typeface="Cambria Math" panose="02040503050406030204" pitchFamily="18" charset="0"/>
                            <a:cs typeface="Times New Roman" panose="02020603050405020304" pitchFamily="18" charset="0"/>
                          </a:rPr>
                          <m:t>𝒏</m:t>
                        </m:r>
                      </m:sup>
                    </m:sSup>
                    <m:r>
                      <a:rPr lang="en-US" altLang="zh-CN" dirty="0">
                        <a:latin typeface="Cambria Math" panose="02040503050406030204" pitchFamily="18" charset="0"/>
                      </a:rPr>
                      <m:t>→</m:t>
                    </m:r>
                    <m:r>
                      <a:rPr lang="en-US" altLang="zh-CN" b="1" i="0" dirty="0" smtClean="0">
                        <a:latin typeface="Cambria Math" panose="02040503050406030204" pitchFamily="18" charset="0"/>
                      </a:rPr>
                      <m:t>{</m:t>
                    </m:r>
                    <m:r>
                      <a:rPr lang="en-US" altLang="zh-CN" b="1" i="0" dirty="0" smtClean="0">
                        <a:latin typeface="Cambria Math" panose="02040503050406030204" pitchFamily="18" charset="0"/>
                      </a:rPr>
                      <m:t>𝟎</m:t>
                    </m:r>
                    <m:r>
                      <a:rPr lang="en-US" altLang="zh-CN" b="1" i="0" dirty="0" smtClean="0">
                        <a:latin typeface="Cambria Math" panose="02040503050406030204" pitchFamily="18" charset="0"/>
                      </a:rPr>
                      <m:t>,</m:t>
                    </m:r>
                    <m:r>
                      <a:rPr lang="en-US" altLang="zh-CN" b="1" i="0" dirty="0" smtClean="0">
                        <a:latin typeface="Cambria Math" panose="02040503050406030204" pitchFamily="18" charset="0"/>
                      </a:rPr>
                      <m:t>𝟏</m:t>
                    </m:r>
                    <m:r>
                      <a:rPr lang="en-US" altLang="zh-CN" b="1" i="0" dirty="0" smtClean="0">
                        <a:latin typeface="Cambria Math" panose="02040503050406030204" pitchFamily="18" charset="0"/>
                      </a:rPr>
                      <m:t>}</m:t>
                    </m:r>
                  </m:oMath>
                </a14:m>
                <a:endParaRPr lang="en-US" altLang="zh-CN" dirty="0" smtClean="0">
                  <a:latin typeface="宋体" panose="02010600030101010101" pitchFamily="2" charset="-122"/>
                </a:endParaRPr>
              </a:p>
              <a:p>
                <a:pPr algn="just">
                  <a:lnSpc>
                    <a:spcPct val="100000"/>
                  </a:lnSpc>
                  <a:buNone/>
                </a:pPr>
                <a:endParaRPr lang="en-US" altLang="zh-CN" dirty="0">
                  <a:latin typeface="宋体" panose="02010600030101010101" pitchFamily="2" charset="-122"/>
                </a:endParaRPr>
              </a:p>
              <a:p>
                <a:pPr algn="just">
                  <a:lnSpc>
                    <a:spcPct val="100000"/>
                  </a:lnSpc>
                  <a:buNone/>
                </a:pPr>
                <a:r>
                  <a:rPr lang="zh-CN" altLang="en-US" dirty="0" smtClean="0">
                    <a:latin typeface="宋体" panose="02010600030101010101" pitchFamily="2" charset="-122"/>
                  </a:rPr>
                  <a:t>一个真值函数对应一个真值表。</a:t>
                </a:r>
                <a:endParaRPr lang="en-US" altLang="zh-CN" dirty="0" smtClean="0">
                  <a:latin typeface="宋体" panose="02010600030101010101" pitchFamily="2" charset="-122"/>
                </a:endParaRPr>
              </a:p>
              <a:p>
                <a:pPr algn="just">
                  <a:lnSpc>
                    <a:spcPct val="100000"/>
                  </a:lnSpc>
                  <a:buNone/>
                </a:pPr>
                <a:r>
                  <a:rPr lang="en-US" altLang="zh-CN" dirty="0" smtClean="0">
                    <a:latin typeface="宋体" panose="02010600030101010101" pitchFamily="2" charset="-122"/>
                  </a:rPr>
                  <a:t>n</a:t>
                </a:r>
                <a:r>
                  <a:rPr lang="zh-CN" altLang="en-US" dirty="0" smtClean="0">
                    <a:latin typeface="宋体" panose="02010600030101010101" pitchFamily="2" charset="-122"/>
                  </a:rPr>
                  <a:t>个命题变项有</a:t>
                </a:r>
                <a14:m>
                  <m:oMath xmlns:m="http://schemas.openxmlformats.org/officeDocument/2006/math">
                    <m:sSup>
                      <m:sSupPr>
                        <m:ctrlPr>
                          <a:rPr lang="en-US" altLang="zh-CN" i="1" smtClean="0">
                            <a:latin typeface="Cambria Math" panose="02040503050406030204"/>
                          </a:rPr>
                        </m:ctrlPr>
                      </m:sSupPr>
                      <m:e>
                        <m:r>
                          <a:rPr lang="en-US" altLang="zh-CN" i="1">
                            <a:latin typeface="Cambria Math" panose="02040503050406030204" pitchFamily="18" charset="0"/>
                          </a:rPr>
                          <m:t>2</m:t>
                        </m:r>
                      </m:e>
                      <m:sup>
                        <m:r>
                          <m:rPr>
                            <m:sty m:val="p"/>
                          </m:rPr>
                          <a:rPr lang="en-US" altLang="zh-CN" i="1">
                            <a:latin typeface="Cambria Math" panose="02040503050406030204" pitchFamily="18" charset="0"/>
                          </a:rPr>
                          <m:t>n</m:t>
                        </m:r>
                      </m:sup>
                    </m:sSup>
                  </m:oMath>
                </a14:m>
                <a:r>
                  <a:rPr lang="zh-CN" altLang="en-US" dirty="0" smtClean="0">
                    <a:latin typeface="宋体" panose="02010600030101010101" pitchFamily="2" charset="-122"/>
                  </a:rPr>
                  <a:t>个赋值。对每个赋值，函数</a:t>
                </a:r>
                <a:endParaRPr lang="en-US" altLang="zh-CN" dirty="0" smtClean="0">
                  <a:latin typeface="宋体" panose="02010600030101010101" pitchFamily="2" charset="-122"/>
                </a:endParaRPr>
              </a:p>
              <a:p>
                <a:pPr algn="just">
                  <a:lnSpc>
                    <a:spcPct val="100000"/>
                  </a:lnSpc>
                  <a:buNone/>
                </a:pPr>
                <a:r>
                  <a:rPr lang="zh-CN" altLang="en-US" dirty="0" smtClean="0">
                    <a:latin typeface="宋体" panose="02010600030101010101" pitchFamily="2" charset="-122"/>
                  </a:rPr>
                  <a:t>值有</a:t>
                </a:r>
                <a:r>
                  <a:rPr lang="en-US" altLang="zh-CN" dirty="0" smtClean="0">
                    <a:latin typeface="宋体" panose="02010600030101010101" pitchFamily="2" charset="-122"/>
                  </a:rPr>
                  <a:t>0</a:t>
                </a:r>
                <a:r>
                  <a:rPr lang="zh-CN" altLang="en-US" dirty="0" smtClean="0">
                    <a:latin typeface="宋体" panose="02010600030101010101" pitchFamily="2" charset="-122"/>
                  </a:rPr>
                  <a:t>，</a:t>
                </a:r>
                <a:r>
                  <a:rPr lang="en-US" altLang="zh-CN" dirty="0" smtClean="0">
                    <a:latin typeface="宋体" panose="02010600030101010101" pitchFamily="2" charset="-122"/>
                  </a:rPr>
                  <a:t>1</a:t>
                </a:r>
                <a:r>
                  <a:rPr lang="zh-CN" altLang="en-US" dirty="0" smtClean="0">
                    <a:latin typeface="宋体" panose="02010600030101010101" pitchFamily="2" charset="-122"/>
                  </a:rPr>
                  <a:t>两种取值。因此共有</a:t>
                </a:r>
                <a14:m>
                  <m:oMath xmlns:m="http://schemas.openxmlformats.org/officeDocument/2006/math">
                    <m:sSup>
                      <m:sSupPr>
                        <m:ctrlPr>
                          <a:rPr lang="en-US" altLang="zh-CN" i="1" smtClean="0">
                            <a:latin typeface="Cambria Math" panose="02040503050406030204"/>
                          </a:rPr>
                        </m:ctrlPr>
                      </m:sSupPr>
                      <m:e>
                        <m:r>
                          <a:rPr lang="en-US" altLang="zh-CN" b="1" i="1" smtClean="0">
                            <a:latin typeface="Cambria Math" panose="02040503050406030204" pitchFamily="18" charset="0"/>
                          </a:rPr>
                          <m:t>𝟐</m:t>
                        </m:r>
                      </m:e>
                      <m:sup>
                        <m:sSup>
                          <m:sSupPr>
                            <m:ctrlPr>
                              <a:rPr lang="en-US" altLang="zh-CN" i="1" smtClean="0">
                                <a:latin typeface="Cambria Math" panose="02040503050406030204"/>
                              </a:rPr>
                            </m:ctrlPr>
                          </m:sSupPr>
                          <m:e>
                            <m:r>
                              <a:rPr lang="en-US" altLang="zh-CN" b="1" i="1" smtClean="0">
                                <a:latin typeface="Cambria Math" panose="02040503050406030204" pitchFamily="18" charset="0"/>
                              </a:rPr>
                              <m:t>𝟐</m:t>
                            </m:r>
                          </m:e>
                          <m:sup>
                            <m:r>
                              <a:rPr lang="en-US" altLang="zh-CN" b="1" i="1" smtClean="0">
                                <a:latin typeface="Cambria Math" panose="02040503050406030204" pitchFamily="18" charset="0"/>
                              </a:rPr>
                              <m:t>𝒏</m:t>
                            </m:r>
                          </m:sup>
                        </m:sSup>
                      </m:sup>
                    </m:sSup>
                    <m:r>
                      <a:rPr lang="zh-CN" altLang="en-US" i="1">
                        <a:latin typeface="Cambria Math" panose="02040503050406030204" pitchFamily="18" charset="0"/>
                      </a:rPr>
                      <m:t>个</m:t>
                    </m:r>
                  </m:oMath>
                </a14:m>
                <a:r>
                  <a:rPr lang="zh-CN" altLang="en-US" dirty="0" smtClean="0">
                    <a:latin typeface="宋体" panose="02010600030101010101" pitchFamily="2" charset="-122"/>
                  </a:rPr>
                  <a:t>不同的真</a:t>
                </a:r>
                <a:endParaRPr lang="en-US" altLang="zh-CN" dirty="0" smtClean="0">
                  <a:latin typeface="宋体" panose="02010600030101010101" pitchFamily="2" charset="-122"/>
                </a:endParaRPr>
              </a:p>
              <a:p>
                <a:pPr algn="just">
                  <a:lnSpc>
                    <a:spcPct val="100000"/>
                  </a:lnSpc>
                  <a:buNone/>
                </a:pPr>
                <a:r>
                  <a:rPr lang="zh-CN" altLang="en-US" dirty="0" smtClean="0">
                    <a:latin typeface="宋体" panose="02010600030101010101" pitchFamily="2" charset="-122"/>
                  </a:rPr>
                  <a:t>值函数，即真值表。</a:t>
                </a:r>
                <a:endParaRPr lang="en-US" altLang="zh-CN" dirty="0" smtClean="0">
                  <a:latin typeface="宋体" panose="02010600030101010101" pitchFamily="2" charset="-122"/>
                </a:endParaRPr>
              </a:p>
              <a:p>
                <a:pPr algn="just">
                  <a:lnSpc>
                    <a:spcPct val="100000"/>
                  </a:lnSpc>
                  <a:buNone/>
                </a:pPr>
                <a:endParaRPr lang="en-US" altLang="zh-CN" dirty="0" smtClean="0">
                  <a:latin typeface="宋体" panose="02010600030101010101" pitchFamily="2" charset="-122"/>
                </a:endParaRPr>
              </a:p>
              <a:p>
                <a:pPr algn="just">
                  <a:lnSpc>
                    <a:spcPct val="100000"/>
                  </a:lnSpc>
                  <a:buNone/>
                </a:pPr>
                <a:endParaRPr lang="en-US" altLang="zh-CN" dirty="0" smtClean="0">
                  <a:latin typeface="宋体" panose="02010600030101010101" pitchFamily="2" charset="-122"/>
                </a:endParaRPr>
              </a:p>
            </p:txBody>
          </p:sp>
        </mc:Choice>
        <mc:Fallback>
          <p:sp>
            <p:nvSpPr>
              <p:cNvPr id="59395" name="Rectangle 3"/>
              <p:cNvSpPr>
                <a:spLocks noRot="1" noChangeAspect="1" noMove="1" noResize="1" noEditPoints="1" noAdjustHandles="1" noChangeArrowheads="1" noChangeShapeType="1" noTextEdit="1"/>
              </p:cNvSpPr>
              <p:nvPr>
                <p:ph idx="4294967295"/>
              </p:nvPr>
            </p:nvSpPr>
            <p:spPr>
              <a:xfrm>
                <a:off x="467544" y="1628800"/>
                <a:ext cx="8301038" cy="4752975"/>
              </a:xfrm>
              <a:blipFill rotWithShape="1">
                <a:blip r:embed="rId1"/>
                <a:stretch>
                  <a:fillRect l="-2" t="-1" r="6" b="-2272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5" name="Group 3"/>
          <p:cNvGraphicFramePr>
            <a:graphicFrameLocks noGrp="1"/>
          </p:cNvGraphicFramePr>
          <p:nvPr/>
        </p:nvGraphicFramePr>
        <p:xfrm>
          <a:off x="468313" y="1412875"/>
          <a:ext cx="7920038" cy="2414588"/>
        </p:xfrm>
        <a:graphic>
          <a:graphicData uri="http://schemas.openxmlformats.org/drawingml/2006/table">
            <a:tbl>
              <a:tblPr/>
              <a:tblGrid>
                <a:gridCol w="1188007"/>
                <a:gridCol w="950405"/>
                <a:gridCol w="712803"/>
                <a:gridCol w="712803"/>
                <a:gridCol w="871204"/>
                <a:gridCol w="871204"/>
                <a:gridCol w="871204"/>
                <a:gridCol w="871204"/>
                <a:gridCol w="871204"/>
              </a:tblGrid>
              <a:tr h="493888">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   q </a:t>
                      </a:r>
                      <a:endParaRPr kumimoji="0" lang="en-US"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0" marR="9143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2</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3</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4</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5</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6</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7</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1920700">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a:t>
                      </a: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graphicFrame>
        <p:nvGraphicFramePr>
          <p:cNvPr id="4" name="Group 3"/>
          <p:cNvGraphicFramePr>
            <a:graphicFrameLocks noGrp="1"/>
          </p:cNvGraphicFramePr>
          <p:nvPr/>
        </p:nvGraphicFramePr>
        <p:xfrm>
          <a:off x="468313" y="3976688"/>
          <a:ext cx="7920038" cy="2414587"/>
        </p:xfrm>
        <a:graphic>
          <a:graphicData uri="http://schemas.openxmlformats.org/drawingml/2006/table">
            <a:tbl>
              <a:tblPr/>
              <a:tblGrid>
                <a:gridCol w="1188007"/>
                <a:gridCol w="950405"/>
                <a:gridCol w="712803"/>
                <a:gridCol w="712803"/>
                <a:gridCol w="871204"/>
                <a:gridCol w="871204"/>
                <a:gridCol w="871204"/>
                <a:gridCol w="871204"/>
                <a:gridCol w="871204"/>
              </a:tblGrid>
              <a:tr h="493866">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   q </a:t>
                      </a:r>
                      <a:endParaRPr kumimoji="0" lang="en-US" sz="2400" b="0" i="1"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91430" marR="9143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8</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9</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12</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13</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14</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F</a:t>
                      </a:r>
                      <a:r>
                        <a:rPr kumimoji="0" lang="en-US" altLang="zh-CN" sz="2400" b="0" i="0" u="none" strike="noStrike" cap="none" normalizeH="0" baseline="-25000" dirty="0" smtClean="0">
                          <a:ln>
                            <a:noFill/>
                          </a:ln>
                          <a:solidFill>
                            <a:schemeClr val="tx1"/>
                          </a:solidFill>
                          <a:effectLst/>
                          <a:latin typeface="Arial" panose="020B0604020202020204" pitchFamily="34" charset="0"/>
                          <a:ea typeface="宋体" panose="02010600030101010101" pitchFamily="2" charset="-122"/>
                        </a:rPr>
                        <a:t>15</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1FF"/>
                    </a:solidFill>
                  </a:tcPr>
                </a:tc>
              </a:tr>
              <a:tr h="1920721">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0   0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0   1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1   0 </a:t>
                      </a:r>
                      <a:endPar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1   1 </a:t>
                      </a: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c>
                  <a:txBody>
                    <a:bodyPr/>
                    <a:lstStyle/>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10000"/>
                        </a:lnSpc>
                        <a:spcBef>
                          <a:spcPct val="20000"/>
                        </a:spcBef>
                        <a:spcAft>
                          <a:spcPct val="0"/>
                        </a:spcAft>
                        <a:buClr>
                          <a:schemeClr val="bg2"/>
                        </a:buClr>
                        <a:buSzPct val="75000"/>
                        <a:buFont typeface="Wingdings" panose="05000000000000000000" pitchFamily="2" charset="2"/>
                        <a:buNone/>
                      </a:pPr>
                      <a:r>
                        <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91430" marR="9143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9F1FF"/>
                    </a:solidFill>
                  </a:tcPr>
                </a:tc>
              </a:tr>
            </a:tbl>
          </a:graphicData>
        </a:graphic>
      </p:graphicFrame>
      <p:sp>
        <p:nvSpPr>
          <p:cNvPr id="61506" name="TextBox 1"/>
          <p:cNvSpPr txBox="1">
            <a:spLocks noChangeArrowheads="1"/>
          </p:cNvSpPr>
          <p:nvPr/>
        </p:nvSpPr>
        <p:spPr bwMode="auto">
          <a:xfrm>
            <a:off x="395288" y="620713"/>
            <a:ext cx="83534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l" eaLnBrk="1" hangingPunct="1"/>
            <a:r>
              <a:rPr lang="en-US" altLang="zh-CN" sz="3200"/>
              <a:t>2</a:t>
            </a:r>
            <a:r>
              <a:rPr lang="zh-CN" altLang="en-US" sz="3200"/>
              <a:t>个命题变项，</a:t>
            </a:r>
            <a:r>
              <a:rPr lang="en-US" altLang="zh-CN" sz="3200"/>
              <a:t>2</a:t>
            </a:r>
            <a:r>
              <a:rPr lang="en-US" altLang="zh-CN" sz="3200" baseline="30000"/>
              <a:t>4</a:t>
            </a:r>
            <a:r>
              <a:rPr lang="zh-CN" altLang="en-US" sz="3200"/>
              <a:t>个不同的真值函数。</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ox(in)">
                                      <p:cBhvr>
                                        <p:cTn id="7" dur="500"/>
                                        <p:tgtEl>
                                          <p:spTgt spid="5939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ChangeArrowheads="1"/>
          </p:cNvSpPr>
          <p:nvPr/>
        </p:nvSpPr>
        <p:spPr bwMode="auto">
          <a:xfrm>
            <a:off x="179388" y="549275"/>
            <a:ext cx="878522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just">
              <a:spcBef>
                <a:spcPct val="20000"/>
              </a:spcBef>
              <a:buClr>
                <a:schemeClr val="bg2"/>
              </a:buClr>
              <a:buSzPct val="75000"/>
              <a:buFont typeface="Wingdings" panose="05000000000000000000" pitchFamily="2" charset="2"/>
              <a:buNone/>
            </a:pPr>
            <a:r>
              <a:rPr lang="zh-CN" altLang="en-US" sz="3200">
                <a:latin typeface="Times New Roman" panose="02020603050405020304" pitchFamily="18" charset="0"/>
                <a:sym typeface="Wingdings" panose="05000000000000000000" pitchFamily="2" charset="2"/>
              </a:rPr>
              <a:t>多个命题公式对应一个真值函数。</a:t>
            </a:r>
            <a:endParaRPr lang="en-US" altLang="zh-CN" sz="3200">
              <a:latin typeface="Times New Roman" panose="02020603050405020304" pitchFamily="18" charset="0"/>
              <a:sym typeface="Wingdings" panose="05000000000000000000" pitchFamily="2" charset="2"/>
            </a:endParaRPr>
          </a:p>
          <a:p>
            <a:pPr algn="just">
              <a:spcBef>
                <a:spcPct val="20000"/>
              </a:spcBef>
              <a:buClr>
                <a:schemeClr val="bg2"/>
              </a:buClr>
              <a:buSzPct val="75000"/>
              <a:buFont typeface="Wingdings" panose="05000000000000000000" pitchFamily="2" charset="2"/>
              <a:buNone/>
            </a:pPr>
            <a:r>
              <a:rPr lang="zh-CN" altLang="en-US" sz="3200">
                <a:latin typeface="Times New Roman" panose="02020603050405020304" pitchFamily="18" charset="0"/>
                <a:sym typeface="Wingdings" panose="05000000000000000000" pitchFamily="2" charset="2"/>
              </a:rPr>
              <a:t>例如：</a:t>
            </a:r>
            <a:r>
              <a:rPr lang="en-US" altLang="zh-CN" sz="3200">
                <a:latin typeface="Times New Roman" panose="02020603050405020304" pitchFamily="18" charset="0"/>
                <a:sym typeface="Wingdings" panose="05000000000000000000" pitchFamily="2" charset="2"/>
              </a:rPr>
              <a:t>F</a:t>
            </a:r>
            <a:r>
              <a:rPr lang="en-US" altLang="zh-CN" sz="3200" baseline="-25000">
                <a:latin typeface="Times New Roman" panose="02020603050405020304" pitchFamily="18" charset="0"/>
                <a:sym typeface="Wingdings" panose="05000000000000000000" pitchFamily="2" charset="2"/>
              </a:rPr>
              <a:t>13 </a:t>
            </a:r>
            <a:r>
              <a:rPr lang="zh-CN" altLang="en-US" sz="3200">
                <a:latin typeface="Times New Roman" panose="02020603050405020304" pitchFamily="18" charset="0"/>
                <a:sym typeface="Wingdings" panose="05000000000000000000" pitchFamily="2" charset="2"/>
              </a:rPr>
              <a:t>对应命题公式：</a:t>
            </a:r>
            <a:r>
              <a:rPr lang="en-US" altLang="zh-CN" sz="3200">
                <a:latin typeface="Times New Roman" panose="02020603050405020304" pitchFamily="18" charset="0"/>
                <a:sym typeface="Wingdings" panose="05000000000000000000" pitchFamily="2" charset="2"/>
              </a:rPr>
              <a:t>p-&gt;q</a:t>
            </a:r>
            <a:endParaRPr lang="en-US" altLang="zh-CN" sz="3200">
              <a:latin typeface="Times New Roman" panose="02020603050405020304" pitchFamily="18" charset="0"/>
              <a:sym typeface="Wingdings" panose="05000000000000000000" pitchFamily="2" charset="2"/>
            </a:endParaRPr>
          </a:p>
          <a:p>
            <a:pPr algn="just">
              <a:spcBef>
                <a:spcPct val="20000"/>
              </a:spcBef>
              <a:buClr>
                <a:schemeClr val="bg2"/>
              </a:buClr>
              <a:buSzPct val="75000"/>
              <a:buFont typeface="Wingdings" panose="05000000000000000000" pitchFamily="2" charset="2"/>
              <a:buNone/>
            </a:pPr>
            <a:r>
              <a:rPr lang="en-US" altLang="zh-CN" sz="3200">
                <a:solidFill>
                  <a:schemeClr val="bg2"/>
                </a:solidFill>
                <a:latin typeface="Times New Roman" panose="02020603050405020304" pitchFamily="18" charset="0"/>
                <a:sym typeface="Wingdings" panose="05000000000000000000" pitchFamily="2" charset="2"/>
              </a:rPr>
              <a:t>                                              </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p</a:t>
            </a:r>
            <a:r>
              <a:rPr lang="en-US" altLang="zh-CN" sz="3200">
                <a:solidFill>
                  <a:schemeClr val="bg2"/>
                </a:solidFill>
                <a:latin typeface="Times New Roman" panose="02020603050405020304" pitchFamily="18" charset="0"/>
                <a:sym typeface="Symbol" panose="05050102010706020507" pitchFamily="18" charset="2"/>
              </a:rPr>
              <a:t></a:t>
            </a:r>
            <a:r>
              <a:rPr lang="en-US" altLang="zh-CN" sz="3200" i="1">
                <a:solidFill>
                  <a:schemeClr val="bg2"/>
                </a:solidFill>
                <a:latin typeface="Times New Roman" panose="02020603050405020304" pitchFamily="18" charset="0"/>
                <a:cs typeface="Times New Roman" panose="02020603050405020304" pitchFamily="18" charset="0"/>
              </a:rPr>
              <a:t>q</a:t>
            </a:r>
            <a:endParaRPr lang="en-US" altLang="zh-CN" sz="3200" i="1">
              <a:solidFill>
                <a:schemeClr val="bg2"/>
              </a:solidFill>
              <a:latin typeface="Times New Roman" panose="02020603050405020304" pitchFamily="18" charset="0"/>
              <a:cs typeface="Times New Roman" panose="02020603050405020304" pitchFamily="18" charset="0"/>
            </a:endParaRPr>
          </a:p>
          <a:p>
            <a:pPr algn="just">
              <a:spcBef>
                <a:spcPct val="20000"/>
              </a:spcBef>
              <a:buClr>
                <a:schemeClr val="bg2"/>
              </a:buClr>
              <a:buSzPct val="75000"/>
              <a:buFont typeface="Wingdings" panose="05000000000000000000" pitchFamily="2" charset="2"/>
              <a:buNone/>
            </a:pPr>
            <a:endParaRPr lang="en-US" altLang="zh-CN" sz="3200" i="1">
              <a:solidFill>
                <a:schemeClr val="bg2"/>
              </a:solidFill>
              <a:latin typeface="Times New Roman" panose="02020603050405020304" pitchFamily="18" charset="0"/>
              <a:cs typeface="Times New Roman" panose="02020603050405020304" pitchFamily="18" charset="0"/>
              <a:sym typeface="Wingdings" panose="05000000000000000000" pitchFamily="2" charset="2"/>
            </a:endParaRPr>
          </a:p>
          <a:p>
            <a:pPr algn="just">
              <a:spcBef>
                <a:spcPct val="20000"/>
              </a:spcBef>
              <a:buClr>
                <a:schemeClr val="bg2"/>
              </a:buClr>
              <a:buSzPct val="75000"/>
              <a:buFont typeface="Wingdings" panose="05000000000000000000" pitchFamily="2" charset="2"/>
              <a:buNone/>
            </a:pPr>
            <a:r>
              <a:rPr lang="zh-CN" altLang="en-US" sz="3200">
                <a:solidFill>
                  <a:schemeClr val="bg2"/>
                </a:solidFill>
                <a:latin typeface="Times New Roman" panose="02020603050405020304" pitchFamily="18" charset="0"/>
                <a:cs typeface="Times New Roman" panose="02020603050405020304" pitchFamily="18" charset="0"/>
                <a:sym typeface="Wingdings" panose="05000000000000000000" pitchFamily="2" charset="2"/>
              </a:rPr>
              <a:t>因此，需要研究命题公式的等值。</a:t>
            </a:r>
            <a:endParaRPr lang="en-US" altLang="zh-CN" sz="3200">
              <a:latin typeface="Times New Roman" panose="02020603050405020304" pitchFamily="18" charset="0"/>
              <a:sym typeface="Wingdings" panose="05000000000000000000" pitchFamily="2" charset="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BFC8DACE-61E2-4B88-A2FF-11B2033C6BB9}"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2291" name="Rectangle 2"/>
          <p:cNvSpPr>
            <a:spLocks noGrp="1" noChangeArrowheads="1"/>
          </p:cNvSpPr>
          <p:nvPr>
            <p:ph type="subTitle" idx="4294967295"/>
          </p:nvPr>
        </p:nvSpPr>
        <p:spPr>
          <a:xfrm>
            <a:off x="323850" y="333375"/>
            <a:ext cx="8642350" cy="5759450"/>
          </a:xfrm>
        </p:spPr>
        <p:txBody>
          <a:bodyPr/>
          <a:lstStyle/>
          <a:p>
            <a:pPr marL="0" indent="184150" eaLnBrk="1" hangingPunct="1">
              <a:lnSpc>
                <a:spcPct val="170000"/>
              </a:lnSpc>
              <a:buFontTx/>
              <a:buNone/>
            </a:pPr>
            <a:r>
              <a:rPr lang="zh-CN" sz="3200" dirty="0" smtClean="0"/>
              <a:t>开设目的：</a:t>
            </a:r>
            <a:r>
              <a:rPr lang="zh-CN" dirty="0" smtClean="0"/>
              <a:t> </a:t>
            </a:r>
            <a:endParaRPr lang="zh-CN" dirty="0" smtClean="0"/>
          </a:p>
          <a:p>
            <a:pPr marL="0" indent="184150" eaLnBrk="1" hangingPunct="1">
              <a:lnSpc>
                <a:spcPct val="170000"/>
              </a:lnSpc>
              <a:buFontTx/>
              <a:buNone/>
            </a:pPr>
            <a:r>
              <a:rPr lang="zh-CN" dirty="0" smtClean="0"/>
              <a:t>    通过离散数学的学习，不但可以掌握处理离散结构的描述工具和方法，为后续课程的学习创造条件，而且可以提高抽象思维和严格的逻辑推理能力，为将来参与研究和开发工作打下坚实的基础。 </a:t>
            </a:r>
            <a:endParaRPr lang="zh-CN" dirty="0" smtClean="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9749342D-C520-44C0-9351-714ED86A92B3}"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3315" name="Rectangle 3"/>
          <p:cNvSpPr>
            <a:spLocks noGrp="1" noChangeArrowheads="1"/>
          </p:cNvSpPr>
          <p:nvPr>
            <p:ph type="subTitle" idx="4294967295"/>
          </p:nvPr>
        </p:nvSpPr>
        <p:spPr>
          <a:xfrm>
            <a:off x="928688" y="1071563"/>
            <a:ext cx="7632700" cy="4176712"/>
          </a:xfrm>
          <a:solidFill>
            <a:schemeClr val="bg1"/>
          </a:solidFill>
          <a:ln w="57150">
            <a:solidFill>
              <a:schemeClr val="tx1"/>
            </a:solidFill>
            <a:miter lim="800000"/>
          </a:ln>
          <a:effectLst>
            <a:outerShdw dist="107763" dir="13500000" algn="ctr" rotWithShape="0">
              <a:schemeClr val="bg2"/>
            </a:outerShdw>
          </a:effectLst>
        </p:spPr>
        <p:txBody>
          <a:bodyPr/>
          <a:lstStyle/>
          <a:p>
            <a:pPr marL="0" indent="384175" eaLnBrk="1" hangingPunct="1">
              <a:lnSpc>
                <a:spcPct val="190000"/>
              </a:lnSpc>
              <a:buFontTx/>
              <a:buNone/>
            </a:pPr>
            <a:r>
              <a:rPr lang="zh-CN" altLang="en-US" sz="3200" smtClean="0">
                <a:solidFill>
                  <a:schemeClr val="hlink"/>
                </a:solidFill>
              </a:rPr>
              <a:t>离散数学课程的学习方法</a:t>
            </a:r>
            <a:r>
              <a:rPr lang="en-US" altLang="zh-CN" sz="3200" smtClean="0">
                <a:solidFill>
                  <a:schemeClr val="hlink"/>
                </a:solidFill>
              </a:rPr>
              <a:t>:</a:t>
            </a:r>
            <a:endParaRPr lang="en-US" altLang="zh-CN" sz="3200" smtClean="0">
              <a:solidFill>
                <a:schemeClr val="hlink"/>
              </a:solidFill>
            </a:endParaRPr>
          </a:p>
          <a:p>
            <a:pPr marL="0" indent="384175" eaLnBrk="1" hangingPunct="1">
              <a:lnSpc>
                <a:spcPct val="190000"/>
              </a:lnSpc>
              <a:buFontTx/>
              <a:buNone/>
            </a:pPr>
            <a:r>
              <a:rPr lang="en-US" sz="3200" smtClean="0">
                <a:solidFill>
                  <a:schemeClr val="hlink"/>
                </a:solidFill>
              </a:rPr>
              <a:t>         </a:t>
            </a:r>
            <a:r>
              <a:rPr lang="zh-CN" altLang="en-US" sz="3200" smtClean="0">
                <a:solidFill>
                  <a:schemeClr val="hlink"/>
                </a:solidFill>
              </a:rPr>
              <a:t>强调：逻辑性、抽象性；</a:t>
            </a:r>
            <a:endParaRPr lang="zh-CN" altLang="en-US" sz="3200" smtClean="0">
              <a:solidFill>
                <a:schemeClr val="hlink"/>
              </a:solidFill>
            </a:endParaRPr>
          </a:p>
          <a:p>
            <a:pPr marL="0" indent="384175" eaLnBrk="1" hangingPunct="1">
              <a:lnSpc>
                <a:spcPct val="190000"/>
              </a:lnSpc>
              <a:buFontTx/>
              <a:buNone/>
            </a:pPr>
            <a:r>
              <a:rPr lang="zh-CN" altLang="en-US" sz="3200" smtClean="0">
                <a:solidFill>
                  <a:schemeClr val="hlink"/>
                </a:solidFill>
              </a:rPr>
              <a:t>         注重：概念、方法与应用</a:t>
            </a:r>
            <a:endParaRPr lang="zh-CN" altLang="en-US" sz="3200" smtClean="0">
              <a:solidFill>
                <a:schemeClr val="hlink"/>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8"/>
          <p:cNvSpPr txBox="1">
            <a:spLocks noGrp="1" noChangeArrowheads="1"/>
          </p:cNvSpPr>
          <p:nvPr/>
        </p:nvSpPr>
        <p:spPr bwMode="auto">
          <a:xfrm>
            <a:off x="6800850" y="59785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400" b="1">
                <a:solidFill>
                  <a:schemeClr val="tx1"/>
                </a:solidFill>
                <a:latin typeface="Arial" panose="020B0604020202020204" pitchFamily="34" charset="0"/>
                <a:ea typeface="宋体" panose="02010600030101010101" pitchFamily="2" charset="-122"/>
              </a:defRPr>
            </a:lvl1pPr>
            <a:lvl2pPr marL="742950" indent="-285750" eaLnBrk="0" hangingPunct="0">
              <a:defRPr sz="4400" b="1">
                <a:solidFill>
                  <a:schemeClr val="tx1"/>
                </a:solidFill>
                <a:latin typeface="Arial" panose="020B0604020202020204" pitchFamily="34" charset="0"/>
                <a:ea typeface="宋体" panose="02010600030101010101" pitchFamily="2" charset="-122"/>
              </a:defRPr>
            </a:lvl2pPr>
            <a:lvl3pPr marL="1143000" indent="-228600" eaLnBrk="0" hangingPunct="0">
              <a:defRPr sz="4400" b="1">
                <a:solidFill>
                  <a:schemeClr val="tx1"/>
                </a:solidFill>
                <a:latin typeface="Arial" panose="020B0604020202020204" pitchFamily="34" charset="0"/>
                <a:ea typeface="宋体" panose="02010600030101010101" pitchFamily="2" charset="-122"/>
              </a:defRPr>
            </a:lvl3pPr>
            <a:lvl4pPr marL="1600200" indent="-228600" eaLnBrk="0" hangingPunct="0">
              <a:defRPr sz="4400" b="1">
                <a:solidFill>
                  <a:schemeClr val="tx1"/>
                </a:solidFill>
                <a:latin typeface="Arial" panose="020B0604020202020204" pitchFamily="34" charset="0"/>
                <a:ea typeface="宋体" panose="02010600030101010101" pitchFamily="2" charset="-122"/>
              </a:defRPr>
            </a:lvl4pPr>
            <a:lvl5pPr marL="2057400" indent="-228600" eaLnBrk="0" hangingPunct="0">
              <a:defRPr sz="4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4400" b="1">
                <a:solidFill>
                  <a:schemeClr val="tx1"/>
                </a:solidFill>
                <a:latin typeface="Arial" panose="020B0604020202020204" pitchFamily="34" charset="0"/>
                <a:ea typeface="宋体" panose="02010600030101010101" pitchFamily="2" charset="-122"/>
              </a:defRPr>
            </a:lvl9pPr>
          </a:lstStyle>
          <a:p>
            <a:pPr algn="r" eaLnBrk="1" hangingPunct="1"/>
            <a:fld id="{D919290B-D449-4784-805B-26359579AE45}" type="slidenum">
              <a:rPr lang="en-US" altLang="zh-CN" sz="1400" b="0">
                <a:latin typeface="Times New Roman" panose="02020603050405020304" pitchFamily="18" charset="0"/>
              </a:rPr>
            </a:fld>
            <a:endParaRPr lang="en-US" altLang="zh-CN" sz="1400" b="0">
              <a:latin typeface="Times New Roman" panose="02020603050405020304" pitchFamily="18" charset="0"/>
            </a:endParaRPr>
          </a:p>
        </p:txBody>
      </p:sp>
      <p:sp>
        <p:nvSpPr>
          <p:cNvPr id="14339" name="Rectangle 2"/>
          <p:cNvSpPr>
            <a:spLocks noGrp="1" noChangeArrowheads="1"/>
          </p:cNvSpPr>
          <p:nvPr>
            <p:ph type="subTitle" idx="4294967295"/>
          </p:nvPr>
        </p:nvSpPr>
        <p:spPr>
          <a:xfrm>
            <a:off x="611188" y="1484313"/>
            <a:ext cx="7632700" cy="4176712"/>
          </a:xfrm>
          <a:solidFill>
            <a:schemeClr val="bg1"/>
          </a:solidFill>
          <a:ln w="57150" cmpd="thinThick">
            <a:solidFill>
              <a:schemeClr val="tx1"/>
            </a:solidFill>
            <a:miter lim="800000"/>
          </a:ln>
          <a:effectLst>
            <a:outerShdw dist="107763" dir="13500000" algn="ctr" rotWithShape="0">
              <a:schemeClr val="bg2"/>
            </a:outerShdw>
          </a:effectLst>
        </p:spPr>
        <p:txBody>
          <a:bodyPr/>
          <a:lstStyle/>
          <a:p>
            <a:pPr marL="0" indent="384175" eaLnBrk="1" hangingPunct="1">
              <a:buFontTx/>
              <a:buNone/>
            </a:pPr>
            <a:r>
              <a:rPr lang="zh-CN" altLang="en-US" sz="3200" b="0" smtClean="0"/>
              <a:t>教材：</a:t>
            </a:r>
            <a:endParaRPr lang="zh-CN" altLang="en-US" sz="3200" b="0" smtClean="0"/>
          </a:p>
          <a:p>
            <a:pPr marL="860425" lvl="1" eaLnBrk="1" hangingPunct="1">
              <a:lnSpc>
                <a:spcPct val="120000"/>
              </a:lnSpc>
              <a:buFontTx/>
              <a:buNone/>
            </a:pPr>
            <a:r>
              <a:rPr lang="zh-CN" altLang="en-US" b="1" smtClean="0"/>
              <a:t>耿素云、屈婉玲、张立昂</a:t>
            </a:r>
            <a:endParaRPr lang="zh-CN" altLang="en-US" b="1" smtClean="0"/>
          </a:p>
          <a:p>
            <a:pPr marL="860425" lvl="1" eaLnBrk="1" hangingPunct="1">
              <a:lnSpc>
                <a:spcPct val="120000"/>
              </a:lnSpc>
              <a:buFontTx/>
              <a:buNone/>
            </a:pPr>
            <a:r>
              <a:rPr lang="zh-CN" altLang="en-US" b="1" smtClean="0"/>
              <a:t>离散数学（第五版）</a:t>
            </a:r>
            <a:endParaRPr lang="zh-CN" altLang="en-US" b="1" smtClean="0"/>
          </a:p>
          <a:p>
            <a:pPr marL="860425" lvl="1" eaLnBrk="1" hangingPunct="1">
              <a:lnSpc>
                <a:spcPct val="120000"/>
              </a:lnSpc>
              <a:buFontTx/>
              <a:buNone/>
            </a:pPr>
            <a:r>
              <a:rPr lang="zh-CN" altLang="en-US" b="1" smtClean="0"/>
              <a:t>清华大学出版社</a:t>
            </a:r>
            <a:endParaRPr lang="zh-CN" altLang="en-US" b="1" smtClean="0"/>
          </a:p>
          <a:p>
            <a:pPr marL="860425" lvl="1" eaLnBrk="1" hangingPunct="1">
              <a:lnSpc>
                <a:spcPct val="120000"/>
              </a:lnSpc>
              <a:buFontTx/>
              <a:buNone/>
            </a:pPr>
            <a:r>
              <a:rPr lang="en-US" altLang="zh-CN" b="1" smtClean="0">
                <a:latin typeface="Times New Roman" panose="02020603050405020304" pitchFamily="18" charset="0"/>
              </a:rPr>
              <a:t>2013</a:t>
            </a:r>
            <a:r>
              <a:rPr lang="zh-CN" altLang="en-US" b="1" smtClean="0">
                <a:latin typeface="Times New Roman" panose="02020603050405020304" pitchFamily="18" charset="0"/>
              </a:rPr>
              <a:t>年 </a:t>
            </a:r>
            <a:endParaRPr lang="zh-CN" altLang="en-US" b="1" smtClean="0">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TIMING" val="|5.1"/>
</p:tagLst>
</file>

<file path=ppt/tags/tag2.xml><?xml version="1.0" encoding="utf-8"?>
<p:tagLst xmlns:p="http://schemas.openxmlformats.org/presentationml/2006/main">
  <p:tag name="TIMING" val="|5.1"/>
</p:tagLst>
</file>

<file path=ppt/tags/tag3.xml><?xml version="1.0" encoding="utf-8"?>
<p:tagLst xmlns:p="http://schemas.openxmlformats.org/presentationml/2006/main">
  <p:tag name="COMMONDATA" val="eyJoZGlkIjoiOTkyMzhhOGFmNjRiMjNhY2VmMGQ0ZDIyZTljMDJlYTA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on Frame">
  <a:themeElements>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fontScheme name="Neon Fr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Pixel">
  <a:themeElements>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2_Pixel">
      <a:majorFont>
        <a:latin typeface="Arial"/>
        <a:ea typeface="幼圆"/>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2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2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2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2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2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2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2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2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2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2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2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Neon Frame">
  <a:themeElements>
    <a:clrScheme name="1_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fontScheme name="1_Neon Fr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4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Neon Frame 1">
        <a:dk1>
          <a:srgbClr val="808080"/>
        </a:dk1>
        <a:lt1>
          <a:srgbClr val="F8F8F8"/>
        </a:lt1>
        <a:dk2>
          <a:srgbClr val="000000"/>
        </a:dk2>
        <a:lt2>
          <a:srgbClr val="FFFFFF"/>
        </a:lt2>
        <a:accent1>
          <a:srgbClr val="6699FF"/>
        </a:accent1>
        <a:accent2>
          <a:srgbClr val="9933FF"/>
        </a:accent2>
        <a:accent3>
          <a:srgbClr val="AAAAAA"/>
        </a:accent3>
        <a:accent4>
          <a:srgbClr val="D4D4D4"/>
        </a:accent4>
        <a:accent5>
          <a:srgbClr val="B8CAFF"/>
        </a:accent5>
        <a:accent6>
          <a:srgbClr val="8A2DE7"/>
        </a:accent6>
        <a:hlink>
          <a:srgbClr val="00FFFF"/>
        </a:hlink>
        <a:folHlink>
          <a:srgbClr val="0099CC"/>
        </a:folHlink>
      </a:clrScheme>
      <a:clrMap bg1="dk2" tx1="lt1" bg2="dk1" tx2="lt2" accent1="accent1" accent2="accent2" accent3="accent3" accent4="accent4" accent5="accent5" accent6="accent6" hlink="hlink" folHlink="folHlink"/>
    </a:extraClrScheme>
    <a:extraClrScheme>
      <a:clrScheme name="1_Neon Frame 2">
        <a:dk1>
          <a:srgbClr val="000066"/>
        </a:dk1>
        <a:lt1>
          <a:srgbClr val="FFFFFF"/>
        </a:lt1>
        <a:dk2>
          <a:srgbClr val="3333FF"/>
        </a:dk2>
        <a:lt2>
          <a:srgbClr val="3399FF"/>
        </a:lt2>
        <a:accent1>
          <a:srgbClr val="66CCFF"/>
        </a:accent1>
        <a:accent2>
          <a:srgbClr val="FF66FF"/>
        </a:accent2>
        <a:accent3>
          <a:srgbClr val="FFFFFF"/>
        </a:accent3>
        <a:accent4>
          <a:srgbClr val="000056"/>
        </a:accent4>
        <a:accent5>
          <a:srgbClr val="B8E2FF"/>
        </a:accent5>
        <a:accent6>
          <a:srgbClr val="E75CE7"/>
        </a:accent6>
        <a:hlink>
          <a:srgbClr val="CC00CC"/>
        </a:hlink>
        <a:folHlink>
          <a:srgbClr val="CC99FF"/>
        </a:folHlink>
      </a:clrScheme>
      <a:clrMap bg1="lt1" tx1="dk1" bg2="lt2" tx2="dk2" accent1="accent1" accent2="accent2" accent3="accent3" accent4="accent4" accent5="accent5" accent6="accent6" hlink="hlink" folHlink="folHlink"/>
    </a:extraClrScheme>
    <a:extraClrScheme>
      <a:clrScheme name="1_Neon Frame 3">
        <a:dk1>
          <a:srgbClr val="000000"/>
        </a:dk1>
        <a:lt1>
          <a:srgbClr val="FFFFFF"/>
        </a:lt1>
        <a:dk2>
          <a:srgbClr val="000000"/>
        </a:dk2>
        <a:lt2>
          <a:srgbClr val="808080"/>
        </a:lt2>
        <a:accent1>
          <a:srgbClr val="969696"/>
        </a:accent1>
        <a:accent2>
          <a:srgbClr val="DDDDDD"/>
        </a:accent2>
        <a:accent3>
          <a:srgbClr val="FFFFFF"/>
        </a:accent3>
        <a:accent4>
          <a:srgbClr val="000000"/>
        </a:accent4>
        <a:accent5>
          <a:srgbClr val="C9C9C9"/>
        </a:accent5>
        <a:accent6>
          <a:srgbClr val="C8C8C8"/>
        </a:accent6>
        <a:hlink>
          <a:srgbClr val="333333"/>
        </a:hlink>
        <a:folHlink>
          <a:srgbClr val="B2B2B2"/>
        </a:folHlink>
      </a:clrScheme>
      <a:clrMap bg1="lt1" tx1="dk1" bg2="lt2" tx2="dk2" accent1="accent1" accent2="accent2" accent3="accent3" accent4="accent4" accent5="accent5" accent6="accent6" hlink="hlink" folHlink="folHlink"/>
    </a:extraClrScheme>
    <a:extraClrScheme>
      <a:clrScheme name="1_Neon Frame 4">
        <a:dk1>
          <a:srgbClr val="808080"/>
        </a:dk1>
        <a:lt1>
          <a:srgbClr val="F8F8F8"/>
        </a:lt1>
        <a:dk2>
          <a:srgbClr val="000000"/>
        </a:dk2>
        <a:lt2>
          <a:srgbClr val="FFFFFF"/>
        </a:lt2>
        <a:accent1>
          <a:srgbClr val="CC9900"/>
        </a:accent1>
        <a:accent2>
          <a:srgbClr val="996600"/>
        </a:accent2>
        <a:accent3>
          <a:srgbClr val="AAAAAA"/>
        </a:accent3>
        <a:accent4>
          <a:srgbClr val="D4D4D4"/>
        </a:accent4>
        <a:accent5>
          <a:srgbClr val="E2CAAA"/>
        </a:accent5>
        <a:accent6>
          <a:srgbClr val="8A5C00"/>
        </a:accent6>
        <a:hlink>
          <a:srgbClr val="CCCC00"/>
        </a:hlink>
        <a:folHlink>
          <a:srgbClr val="808000"/>
        </a:folHlink>
      </a:clrScheme>
      <a:clrMap bg1="dk2" tx1="lt1" bg2="dk1" tx2="lt2" accent1="accent1" accent2="accent2" accent3="accent3" accent4="accent4" accent5="accent5" accent6="accent6" hlink="hlink" folHlink="folHlink"/>
    </a:extraClrScheme>
    <a:extraClrScheme>
      <a:clrScheme name="1_Neon Frame 5">
        <a:dk1>
          <a:srgbClr val="808080"/>
        </a:dk1>
        <a:lt1>
          <a:srgbClr val="F8F8F8"/>
        </a:lt1>
        <a:dk2>
          <a:srgbClr val="000000"/>
        </a:dk2>
        <a:lt2>
          <a:srgbClr val="FFFFFF"/>
        </a:lt2>
        <a:accent1>
          <a:srgbClr val="FF6600"/>
        </a:accent1>
        <a:accent2>
          <a:srgbClr val="FF41FF"/>
        </a:accent2>
        <a:accent3>
          <a:srgbClr val="AAAAAA"/>
        </a:accent3>
        <a:accent4>
          <a:srgbClr val="D4D4D4"/>
        </a:accent4>
        <a:accent5>
          <a:srgbClr val="FFB8AA"/>
        </a:accent5>
        <a:accent6>
          <a:srgbClr val="E73AE7"/>
        </a:accent6>
        <a:hlink>
          <a:srgbClr val="FF0066"/>
        </a:hlink>
        <a:folHlink>
          <a:srgbClr val="CC0066"/>
        </a:folHlink>
      </a:clrScheme>
      <a:clrMap bg1="dk2" tx1="lt1" bg2="dk1" tx2="lt2" accent1="accent1" accent2="accent2" accent3="accent3" accent4="accent4" accent5="accent5" accent6="accent6" hlink="hlink" folHlink="folHlink"/>
    </a:extraClrScheme>
    <a:extraClrScheme>
      <a:clrScheme name="1_Neon Frame 6">
        <a:dk1>
          <a:srgbClr val="808080"/>
        </a:dk1>
        <a:lt1>
          <a:srgbClr val="F8F8F8"/>
        </a:lt1>
        <a:dk2>
          <a:srgbClr val="000000"/>
        </a:dk2>
        <a:lt2>
          <a:srgbClr val="FFFFFF"/>
        </a:lt2>
        <a:accent1>
          <a:srgbClr val="FF4FC9"/>
        </a:accent1>
        <a:accent2>
          <a:srgbClr val="FF91B6"/>
        </a:accent2>
        <a:accent3>
          <a:srgbClr val="AAAAAA"/>
        </a:accent3>
        <a:accent4>
          <a:srgbClr val="D4D4D4"/>
        </a:accent4>
        <a:accent5>
          <a:srgbClr val="FFB2E1"/>
        </a:accent5>
        <a:accent6>
          <a:srgbClr val="E783A5"/>
        </a:accent6>
        <a:hlink>
          <a:srgbClr val="FF9900"/>
        </a:hlink>
        <a:folHlink>
          <a:srgbClr val="CC99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7338</Words>
  <Application>WPS 演示</Application>
  <PresentationFormat>全屏显示(4:3)</PresentationFormat>
  <Paragraphs>1011</Paragraphs>
  <Slides>65</Slides>
  <Notes>9</Notes>
  <HiddenSlides>0</HiddenSlides>
  <MMClips>0</MMClips>
  <ScaleCrop>false</ScaleCrop>
  <HeadingPairs>
    <vt:vector size="8" baseType="variant">
      <vt:variant>
        <vt:lpstr>已用的字体</vt:lpstr>
      </vt:variant>
      <vt:variant>
        <vt:i4>17</vt:i4>
      </vt:variant>
      <vt:variant>
        <vt:lpstr>主题</vt:lpstr>
      </vt:variant>
      <vt:variant>
        <vt:i4>5</vt:i4>
      </vt:variant>
      <vt:variant>
        <vt:lpstr>嵌入 OLE 服务器</vt:lpstr>
      </vt:variant>
      <vt:variant>
        <vt:i4>2</vt:i4>
      </vt:variant>
      <vt:variant>
        <vt:lpstr>幻灯片标题</vt:lpstr>
      </vt:variant>
      <vt:variant>
        <vt:i4>65</vt:i4>
      </vt:variant>
    </vt:vector>
  </HeadingPairs>
  <TitlesOfParts>
    <vt:vector size="89" baseType="lpstr">
      <vt:lpstr>Arial</vt:lpstr>
      <vt:lpstr>宋体</vt:lpstr>
      <vt:lpstr>Wingdings</vt:lpstr>
      <vt:lpstr>Arial Black</vt:lpstr>
      <vt:lpstr>Times New Roman</vt:lpstr>
      <vt:lpstr>幼圆</vt:lpstr>
      <vt:lpstr>楷体_GB2312</vt:lpstr>
      <vt:lpstr>新宋体</vt:lpstr>
      <vt:lpstr>隶书</vt:lpstr>
      <vt:lpstr>Tahoma</vt:lpstr>
      <vt:lpstr>黑体</vt:lpstr>
      <vt:lpstr>方正舒体</vt:lpstr>
      <vt:lpstr>微软雅黑</vt:lpstr>
      <vt:lpstr>Arial Unicode MS</vt:lpstr>
      <vt:lpstr>Symbol</vt:lpstr>
      <vt:lpstr>Cambria Math</vt:lpstr>
      <vt:lpstr>Cambria Math</vt:lpstr>
      <vt:lpstr>Pixel</vt:lpstr>
      <vt:lpstr>Neon Frame</vt:lpstr>
      <vt:lpstr>1_Pixel</vt:lpstr>
      <vt:lpstr>2_Pixel</vt:lpstr>
      <vt:lpstr>1_Neon Frame</vt:lpstr>
      <vt:lpstr>Equation.3</vt:lpstr>
      <vt:lpstr>Equation.3</vt:lpstr>
      <vt:lpstr>离 散 数 学  Discrete Mathematics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教学内容:</vt:lpstr>
      <vt:lpstr>数理逻辑</vt:lpstr>
      <vt:lpstr>集合论</vt:lpstr>
      <vt:lpstr>代数结构/系统</vt:lpstr>
      <vt:lpstr>代数结构/系统</vt:lpstr>
      <vt:lpstr>图论</vt:lpstr>
      <vt:lpstr>离散数学</vt:lpstr>
      <vt:lpstr>数理逻辑部分</vt:lpstr>
      <vt:lpstr>PowerPoint 演示文稿</vt:lpstr>
      <vt:lpstr>PowerPoint 演示文稿</vt:lpstr>
      <vt:lpstr>第1章 命题逻辑 </vt:lpstr>
      <vt:lpstr>1.1 命题符号化及联结词 </vt:lpstr>
      <vt:lpstr>命题与真值 </vt:lpstr>
      <vt:lpstr>                        </vt:lpstr>
      <vt:lpstr>命题</vt:lpstr>
      <vt:lpstr>案例：聪明的囚徒</vt:lpstr>
      <vt:lpstr>命题的分类 </vt:lpstr>
      <vt:lpstr>简单命题符号化 </vt:lpstr>
      <vt:lpstr>命题符号化</vt:lpstr>
      <vt:lpstr>PowerPoint 演示文稿</vt:lpstr>
      <vt:lpstr>命题的分类 </vt:lpstr>
      <vt:lpstr>联结词与复合命题 </vt:lpstr>
      <vt:lpstr>联结词与复合命题 </vt:lpstr>
      <vt:lpstr>PowerPoint 演示文稿</vt:lpstr>
      <vt:lpstr>PowerPoint 演示文稿</vt:lpstr>
      <vt:lpstr> 例 (续)       </vt:lpstr>
      <vt:lpstr>联结词与复合命题(续)</vt:lpstr>
      <vt:lpstr>PowerPoint 演示文稿</vt:lpstr>
      <vt:lpstr>PowerPoint 演示文稿</vt:lpstr>
      <vt:lpstr>PowerPoint 演示文稿</vt:lpstr>
      <vt:lpstr>析取联结词</vt:lpstr>
      <vt:lpstr>联结词与复合命题(续)</vt:lpstr>
      <vt:lpstr>蕴涵联结词</vt:lpstr>
      <vt:lpstr>                </vt:lpstr>
      <vt:lpstr>联结词与复合命题(续)</vt:lpstr>
      <vt:lpstr>等价联结词</vt:lpstr>
      <vt:lpstr>PowerPoint 演示文稿</vt:lpstr>
      <vt:lpstr>联结词与复合命题(续)</vt:lpstr>
      <vt:lpstr>练习</vt:lpstr>
      <vt:lpstr>1.2  命题公式及分类</vt:lpstr>
      <vt:lpstr>命题变项与合式公式 </vt:lpstr>
      <vt:lpstr>命题变项与合式公式 </vt:lpstr>
      <vt:lpstr>合式公式的层次 </vt:lpstr>
      <vt:lpstr>合式公式的层次 (续)</vt:lpstr>
      <vt:lpstr>公式的赋值 </vt:lpstr>
      <vt:lpstr>真值表 </vt:lpstr>
      <vt:lpstr>真值表</vt:lpstr>
      <vt:lpstr>PowerPoint 演示文稿</vt:lpstr>
      <vt:lpstr>PowerPoint 演示文稿</vt:lpstr>
      <vt:lpstr>公式的类型 </vt:lpstr>
      <vt:lpstr>命题公式的等值 </vt:lpstr>
      <vt:lpstr>PowerPoint 演示文稿</vt:lpstr>
      <vt:lpstr>从函数的角度理解真值表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dc:title>
  <dc:creator>Qu Wan Ling</dc:creator>
  <cp:lastModifiedBy>duzh</cp:lastModifiedBy>
  <cp:revision>143</cp:revision>
  <dcterms:created xsi:type="dcterms:W3CDTF">2004-11-29T12:10:00Z</dcterms:created>
  <dcterms:modified xsi:type="dcterms:W3CDTF">2023-09-03T02:49:15Z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5</vt:r8>
  </property>
  <property fmtid="{D5CDD505-2E9C-101B-9397-08002B2CF9AE}" pid="3" name="KSOProductBuildVer">
    <vt:lpwstr>2052-12.1.0.15120</vt:lpwstr>
  </property>
  <property fmtid="{D5CDD505-2E9C-101B-9397-08002B2CF9AE}" pid="4" name="ICV">
    <vt:lpwstr>BBACA780BADB4265BCDBE05855FF0B52</vt:lpwstr>
  </property>
</Properties>
</file>